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ppt/notesSlides/notesSlide189.xml" ContentType="application/vnd.openxmlformats-officedocument.presentationml.notesSlide+xml"/>
  <Override PartName="/ppt/notesSlides/notesSlide190.xml" ContentType="application/vnd.openxmlformats-officedocument.presentationml.notesSlide+xml"/>
  <Override PartName="/ppt/notesSlides/notesSlide191.xml" ContentType="application/vnd.openxmlformats-officedocument.presentationml.notesSlide+xml"/>
  <Override PartName="/ppt/notesSlides/notesSlide192.xml" ContentType="application/vnd.openxmlformats-officedocument.presentationml.notesSlide+xml"/>
  <Override PartName="/ppt/notesSlides/notesSlide193.xml" ContentType="application/vnd.openxmlformats-officedocument.presentationml.notesSlide+xml"/>
  <Override PartName="/ppt/notesSlides/notesSlide194.xml" ContentType="application/vnd.openxmlformats-officedocument.presentationml.notesSlide+xml"/>
  <Override PartName="/ppt/notesSlides/notesSlide195.xml" ContentType="application/vnd.openxmlformats-officedocument.presentationml.notesSlide+xml"/>
  <Override PartName="/ppt/notesSlides/notesSlide196.xml" ContentType="application/vnd.openxmlformats-officedocument.presentationml.notesSlide+xml"/>
  <Override PartName="/ppt/notesSlides/notesSlide197.xml" ContentType="application/vnd.openxmlformats-officedocument.presentationml.notesSlide+xml"/>
  <Override PartName="/ppt/notesSlides/notesSlide198.xml" ContentType="application/vnd.openxmlformats-officedocument.presentationml.notesSlide+xml"/>
  <Override PartName="/ppt/notesSlides/notesSlide199.xml" ContentType="application/vnd.openxmlformats-officedocument.presentationml.notesSlide+xml"/>
  <Override PartName="/ppt/notesSlides/notesSlide200.xml" ContentType="application/vnd.openxmlformats-officedocument.presentationml.notesSlide+xml"/>
  <Override PartName="/ppt/notesSlides/notesSlide201.xml" ContentType="application/vnd.openxmlformats-officedocument.presentationml.notesSlide+xml"/>
  <Override PartName="/ppt/notesSlides/notesSlide202.xml" ContentType="application/vnd.openxmlformats-officedocument.presentationml.notesSlide+xml"/>
  <Override PartName="/ppt/notesSlides/notesSlide203.xml" ContentType="application/vnd.openxmlformats-officedocument.presentationml.notesSlide+xml"/>
  <Override PartName="/ppt/notesSlides/notesSlide204.xml" ContentType="application/vnd.openxmlformats-officedocument.presentationml.notesSlide+xml"/>
  <Override PartName="/ppt/notesSlides/notesSlide205.xml" ContentType="application/vnd.openxmlformats-officedocument.presentationml.notesSlide+xml"/>
  <Override PartName="/ppt/notesSlides/notesSlide206.xml" ContentType="application/vnd.openxmlformats-officedocument.presentationml.notesSlide+xml"/>
  <Override PartName="/ppt/notesSlides/notesSlide207.xml" ContentType="application/vnd.openxmlformats-officedocument.presentationml.notesSlide+xml"/>
  <Override PartName="/ppt/notesSlides/notesSlide208.xml" ContentType="application/vnd.openxmlformats-officedocument.presentationml.notesSlide+xml"/>
  <Override PartName="/ppt/notesSlides/notesSlide209.xml" ContentType="application/vnd.openxmlformats-officedocument.presentationml.notesSlide+xml"/>
  <Override PartName="/ppt/notesSlides/notesSlide210.xml" ContentType="application/vnd.openxmlformats-officedocument.presentationml.notesSlide+xml"/>
  <Override PartName="/ppt/notesSlides/notesSlide211.xml" ContentType="application/vnd.openxmlformats-officedocument.presentationml.notesSlide+xml"/>
  <Override PartName="/ppt/notesSlides/notesSlide212.xml" ContentType="application/vnd.openxmlformats-officedocument.presentationml.notesSlide+xml"/>
  <Override PartName="/ppt/notesSlides/notesSlide213.xml" ContentType="application/vnd.openxmlformats-officedocument.presentationml.notesSlide+xml"/>
  <Override PartName="/ppt/notesSlides/notesSlide214.xml" ContentType="application/vnd.openxmlformats-officedocument.presentationml.notesSlide+xml"/>
  <Override PartName="/ppt/notesSlides/notesSlide215.xml" ContentType="application/vnd.openxmlformats-officedocument.presentationml.notesSlide+xml"/>
  <Override PartName="/ppt/notesSlides/notesSlide216.xml" ContentType="application/vnd.openxmlformats-officedocument.presentationml.notesSlide+xml"/>
  <Override PartName="/ppt/notesSlides/notesSlide217.xml" ContentType="application/vnd.openxmlformats-officedocument.presentationml.notesSlide+xml"/>
  <Override PartName="/ppt/notesSlides/notesSlide218.xml" ContentType="application/vnd.openxmlformats-officedocument.presentationml.notesSlide+xml"/>
  <Override PartName="/ppt/notesSlides/notesSlide219.xml" ContentType="application/vnd.openxmlformats-officedocument.presentationml.notesSlide+xml"/>
  <Override PartName="/ppt/notesSlides/notesSlide220.xml" ContentType="application/vnd.openxmlformats-officedocument.presentationml.notesSlide+xml"/>
  <Override PartName="/ppt/notesSlides/notesSlide221.xml" ContentType="application/vnd.openxmlformats-officedocument.presentationml.notesSlide+xml"/>
  <Override PartName="/ppt/notesSlides/notesSlide222.xml" ContentType="application/vnd.openxmlformats-officedocument.presentationml.notesSlide+xml"/>
  <Override PartName="/ppt/notesSlides/notesSlide223.xml" ContentType="application/vnd.openxmlformats-officedocument.presentationml.notesSlide+xml"/>
  <Override PartName="/ppt/notesSlides/notesSlide224.xml" ContentType="application/vnd.openxmlformats-officedocument.presentationml.notesSlide+xml"/>
  <Override PartName="/ppt/notesSlides/notesSlide225.xml" ContentType="application/vnd.openxmlformats-officedocument.presentationml.notesSlide+xml"/>
  <Override PartName="/ppt/notesSlides/notesSlide226.xml" ContentType="application/vnd.openxmlformats-officedocument.presentationml.notesSlide+xml"/>
  <Override PartName="/ppt/notesSlides/notesSlide227.xml" ContentType="application/vnd.openxmlformats-officedocument.presentationml.notesSlide+xml"/>
  <Override PartName="/ppt/notesSlides/notesSlide228.xml" ContentType="application/vnd.openxmlformats-officedocument.presentationml.notesSlide+xml"/>
  <Override PartName="/ppt/notesSlides/notesSlide229.xml" ContentType="application/vnd.openxmlformats-officedocument.presentationml.notesSlide+xml"/>
  <Override PartName="/ppt/notesSlides/notesSlide230.xml" ContentType="application/vnd.openxmlformats-officedocument.presentationml.notesSlide+xml"/>
  <Override PartName="/ppt/notesSlides/notesSlide231.xml" ContentType="application/vnd.openxmlformats-officedocument.presentationml.notesSlide+xml"/>
  <Override PartName="/ppt/notesSlides/notesSlide232.xml" ContentType="application/vnd.openxmlformats-officedocument.presentationml.notesSlide+xml"/>
  <Override PartName="/ppt/notesSlides/notesSlide233.xml" ContentType="application/vnd.openxmlformats-officedocument.presentationml.notesSlide+xml"/>
  <Override PartName="/ppt/notesSlides/notesSlide234.xml" ContentType="application/vnd.openxmlformats-officedocument.presentationml.notesSlide+xml"/>
  <Override PartName="/ppt/notesSlides/notesSlide235.xml" ContentType="application/vnd.openxmlformats-officedocument.presentationml.notesSlide+xml"/>
  <Override PartName="/ppt/notesSlides/notesSlide236.xml" ContentType="application/vnd.openxmlformats-officedocument.presentationml.notesSlide+xml"/>
  <Override PartName="/ppt/notesSlides/notesSlide237.xml" ContentType="application/vnd.openxmlformats-officedocument.presentationml.notesSlide+xml"/>
  <Override PartName="/ppt/notesSlides/notesSlide238.xml" ContentType="application/vnd.openxmlformats-officedocument.presentationml.notesSlide+xml"/>
  <Override PartName="/ppt/notesSlides/notesSlide239.xml" ContentType="application/vnd.openxmlformats-officedocument.presentationml.notesSlide+xml"/>
  <Override PartName="/ppt/notesSlides/notesSlide240.xml" ContentType="application/vnd.openxmlformats-officedocument.presentationml.notesSlide+xml"/>
  <Override PartName="/ppt/notesSlides/notesSlide241.xml" ContentType="application/vnd.openxmlformats-officedocument.presentationml.notesSlide+xml"/>
  <Override PartName="/ppt/notesSlides/notesSlide242.xml" ContentType="application/vnd.openxmlformats-officedocument.presentationml.notesSlide+xml"/>
  <Override PartName="/ppt/notesSlides/notesSlide243.xml" ContentType="application/vnd.openxmlformats-officedocument.presentationml.notesSlide+xml"/>
  <Override PartName="/ppt/notesSlides/notesSlide244.xml" ContentType="application/vnd.openxmlformats-officedocument.presentationml.notesSlide+xml"/>
  <Override PartName="/ppt/notesSlides/notesSlide245.xml" ContentType="application/vnd.openxmlformats-officedocument.presentationml.notesSlide+xml"/>
  <Override PartName="/ppt/notesSlides/notesSlide246.xml" ContentType="application/vnd.openxmlformats-officedocument.presentationml.notesSlide+xml"/>
  <Override PartName="/ppt/notesSlides/notesSlide247.xml" ContentType="application/vnd.openxmlformats-officedocument.presentationml.notesSlide+xml"/>
  <Override PartName="/ppt/notesSlides/notesSlide248.xml" ContentType="application/vnd.openxmlformats-officedocument.presentationml.notesSlide+xml"/>
  <Override PartName="/ppt/notesSlides/notesSlide249.xml" ContentType="application/vnd.openxmlformats-officedocument.presentationml.notesSlide+xml"/>
  <Override PartName="/ppt/notesSlides/notesSlide250.xml" ContentType="application/vnd.openxmlformats-officedocument.presentationml.notesSlide+xml"/>
  <Override PartName="/ppt/notesSlides/notesSlide251.xml" ContentType="application/vnd.openxmlformats-officedocument.presentationml.notesSlide+xml"/>
  <Override PartName="/ppt/notesSlides/notesSlide252.xml" ContentType="application/vnd.openxmlformats-officedocument.presentationml.notesSlide+xml"/>
  <Override PartName="/ppt/notesSlides/notesSlide253.xml" ContentType="application/vnd.openxmlformats-officedocument.presentationml.notesSlide+xml"/>
  <Override PartName="/ppt/notesSlides/notesSlide254.xml" ContentType="application/vnd.openxmlformats-officedocument.presentationml.notesSlide+xml"/>
  <Override PartName="/ppt/notesSlides/notesSlide255.xml" ContentType="application/vnd.openxmlformats-officedocument.presentationml.notesSlide+xml"/>
  <Override PartName="/ppt/notesSlides/notesSlide256.xml" ContentType="application/vnd.openxmlformats-officedocument.presentationml.notesSlide+xml"/>
  <Override PartName="/ppt/notesSlides/notesSlide257.xml" ContentType="application/vnd.openxmlformats-officedocument.presentationml.notesSlide+xml"/>
  <Override PartName="/ppt/notesSlides/notesSlide258.xml" ContentType="application/vnd.openxmlformats-officedocument.presentationml.notesSlide+xml"/>
  <Override PartName="/ppt/notesSlides/notesSlide259.xml" ContentType="application/vnd.openxmlformats-officedocument.presentationml.notesSlide+xml"/>
  <Override PartName="/ppt/notesSlides/notesSlide260.xml" ContentType="application/vnd.openxmlformats-officedocument.presentationml.notesSlide+xml"/>
  <Override PartName="/ppt/notesSlides/notesSlide261.xml" ContentType="application/vnd.openxmlformats-officedocument.presentationml.notesSlide+xml"/>
  <Override PartName="/ppt/notesSlides/notesSlide262.xml" ContentType="application/vnd.openxmlformats-officedocument.presentationml.notesSlide+xml"/>
  <Override PartName="/ppt/notesSlides/notesSlide263.xml" ContentType="application/vnd.openxmlformats-officedocument.presentationml.notesSlide+xml"/>
  <Override PartName="/ppt/notesSlides/notesSlide264.xml" ContentType="application/vnd.openxmlformats-officedocument.presentationml.notesSlide+xml"/>
  <Override PartName="/ppt/notesSlides/notesSlide265.xml" ContentType="application/vnd.openxmlformats-officedocument.presentationml.notesSlide+xml"/>
  <Override PartName="/ppt/notesSlides/notesSlide266.xml" ContentType="application/vnd.openxmlformats-officedocument.presentationml.notesSlide+xml"/>
  <Override PartName="/ppt/notesSlides/notesSlide267.xml" ContentType="application/vnd.openxmlformats-officedocument.presentationml.notesSlide+xml"/>
  <Override PartName="/ppt/notesSlides/notesSlide268.xml" ContentType="application/vnd.openxmlformats-officedocument.presentationml.notesSlide+xml"/>
  <Override PartName="/ppt/notesSlides/notesSlide269.xml" ContentType="application/vnd.openxmlformats-officedocument.presentationml.notesSlide+xml"/>
  <Override PartName="/ppt/notesSlides/notesSlide270.xml" ContentType="application/vnd.openxmlformats-officedocument.presentationml.notesSlide+xml"/>
  <Override PartName="/ppt/notesSlides/notesSlide271.xml" ContentType="application/vnd.openxmlformats-officedocument.presentationml.notesSlide+xml"/>
  <Override PartName="/ppt/notesSlides/notesSlide272.xml" ContentType="application/vnd.openxmlformats-officedocument.presentationml.notesSlide+xml"/>
  <Override PartName="/ppt/notesSlides/notesSlide273.xml" ContentType="application/vnd.openxmlformats-officedocument.presentationml.notesSlide+xml"/>
  <Override PartName="/ppt/notesSlides/notesSlide274.xml" ContentType="application/vnd.openxmlformats-officedocument.presentationml.notesSlide+xml"/>
  <Override PartName="/ppt/notesSlides/notesSlide275.xml" ContentType="application/vnd.openxmlformats-officedocument.presentationml.notesSlide+xml"/>
  <Override PartName="/ppt/notesSlides/notesSlide276.xml" ContentType="application/vnd.openxmlformats-officedocument.presentationml.notesSlide+xml"/>
  <Override PartName="/ppt/notesSlides/notesSlide277.xml" ContentType="application/vnd.openxmlformats-officedocument.presentationml.notesSlide+xml"/>
  <Override PartName="/ppt/notesSlides/notesSlide278.xml" ContentType="application/vnd.openxmlformats-officedocument.presentationml.notesSlide+xml"/>
  <Override PartName="/ppt/notesSlides/notesSlide279.xml" ContentType="application/vnd.openxmlformats-officedocument.presentationml.notesSlide+xml"/>
  <Override PartName="/ppt/notesSlides/notesSlide280.xml" ContentType="application/vnd.openxmlformats-officedocument.presentationml.notesSlide+xml"/>
  <Override PartName="/ppt/notesSlides/notesSlide281.xml" ContentType="application/vnd.openxmlformats-officedocument.presentationml.notesSlide+xml"/>
  <Override PartName="/ppt/notesSlides/notesSlide282.xml" ContentType="application/vnd.openxmlformats-officedocument.presentationml.notesSlide+xml"/>
  <Override PartName="/ppt/notesSlides/notesSlide283.xml" ContentType="application/vnd.openxmlformats-officedocument.presentationml.notesSlide+xml"/>
  <Override PartName="/ppt/notesSlides/notesSlide284.xml" ContentType="application/vnd.openxmlformats-officedocument.presentationml.notesSlide+xml"/>
  <Override PartName="/ppt/notesSlides/notesSlide285.xml" ContentType="application/vnd.openxmlformats-officedocument.presentationml.notesSlide+xml"/>
  <Override PartName="/ppt/notesSlides/notesSlide286.xml" ContentType="application/vnd.openxmlformats-officedocument.presentationml.notesSlide+xml"/>
  <Override PartName="/ppt/notesSlides/notesSlide287.xml" ContentType="application/vnd.openxmlformats-officedocument.presentationml.notesSlide+xml"/>
  <Override PartName="/ppt/notesSlides/notesSlide288.xml" ContentType="application/vnd.openxmlformats-officedocument.presentationml.notesSlide+xml"/>
  <Override PartName="/ppt/notesSlides/notesSlide289.xml" ContentType="application/vnd.openxmlformats-officedocument.presentationml.notesSlide+xml"/>
  <Override PartName="/ppt/notesSlides/notesSlide290.xml" ContentType="application/vnd.openxmlformats-officedocument.presentationml.notesSlide+xml"/>
  <Override PartName="/ppt/notesSlides/notesSlide291.xml" ContentType="application/vnd.openxmlformats-officedocument.presentationml.notesSlide+xml"/>
  <Override PartName="/ppt/notesSlides/notesSlide292.xml" ContentType="application/vnd.openxmlformats-officedocument.presentationml.notesSlide+xml"/>
  <Override PartName="/ppt/notesSlides/notesSlide293.xml" ContentType="application/vnd.openxmlformats-officedocument.presentationml.notesSlide+xml"/>
  <Override PartName="/ppt/notesSlides/notesSlide294.xml" ContentType="application/vnd.openxmlformats-officedocument.presentationml.notesSlide+xml"/>
  <Override PartName="/ppt/notesSlides/notesSlide295.xml" ContentType="application/vnd.openxmlformats-officedocument.presentationml.notesSlide+xml"/>
  <Override PartName="/ppt/notesSlides/notesSlide296.xml" ContentType="application/vnd.openxmlformats-officedocument.presentationml.notesSlide+xml"/>
  <Override PartName="/ppt/notesSlides/notesSlide297.xml" ContentType="application/vnd.openxmlformats-officedocument.presentationml.notesSlide+xml"/>
  <Override PartName="/ppt/notesSlides/notesSlide298.xml" ContentType="application/vnd.openxmlformats-officedocument.presentationml.notesSlide+xml"/>
  <Override PartName="/ppt/notesSlides/notesSlide299.xml" ContentType="application/vnd.openxmlformats-officedocument.presentationml.notesSlide+xml"/>
  <Override PartName="/ppt/notesSlides/notesSlide300.xml" ContentType="application/vnd.openxmlformats-officedocument.presentationml.notesSlide+xml"/>
  <Override PartName="/ppt/notesSlides/notesSlide301.xml" ContentType="application/vnd.openxmlformats-officedocument.presentationml.notesSlide+xml"/>
  <Override PartName="/ppt/notesSlides/notesSlide302.xml" ContentType="application/vnd.openxmlformats-officedocument.presentationml.notesSlide+xml"/>
  <Override PartName="/ppt/notesSlides/notesSlide303.xml" ContentType="application/vnd.openxmlformats-officedocument.presentationml.notesSlide+xml"/>
  <Override PartName="/ppt/notesSlides/notesSlide304.xml" ContentType="application/vnd.openxmlformats-officedocument.presentationml.notesSlide+xml"/>
  <Override PartName="/ppt/notesSlides/notesSlide305.xml" ContentType="application/vnd.openxmlformats-officedocument.presentationml.notesSlide+xml"/>
  <Override PartName="/ppt/notesSlides/notesSlide306.xml" ContentType="application/vnd.openxmlformats-officedocument.presentationml.notesSlide+xml"/>
  <Override PartName="/ppt/notesSlides/notesSlide307.xml" ContentType="application/vnd.openxmlformats-officedocument.presentationml.notesSlide+xml"/>
  <Override PartName="/ppt/notesSlides/notesSlide308.xml" ContentType="application/vnd.openxmlformats-officedocument.presentationml.notesSlide+xml"/>
  <Override PartName="/ppt/notesSlides/notesSlide309.xml" ContentType="application/vnd.openxmlformats-officedocument.presentationml.notesSlide+xml"/>
  <Override PartName="/ppt/notesSlides/notesSlide310.xml" ContentType="application/vnd.openxmlformats-officedocument.presentationml.notesSlide+xml"/>
  <Override PartName="/ppt/notesSlides/notesSlide311.xml" ContentType="application/vnd.openxmlformats-officedocument.presentationml.notesSlide+xml"/>
  <Override PartName="/ppt/notesSlides/notesSlide312.xml" ContentType="application/vnd.openxmlformats-officedocument.presentationml.notesSlide+xml"/>
  <Override PartName="/ppt/notesSlides/notesSlide313.xml" ContentType="application/vnd.openxmlformats-officedocument.presentationml.notesSlide+xml"/>
  <Override PartName="/ppt/notesSlides/notesSlide314.xml" ContentType="application/vnd.openxmlformats-officedocument.presentationml.notesSlide+xml"/>
  <Override PartName="/ppt/notesSlides/notesSlide315.xml" ContentType="application/vnd.openxmlformats-officedocument.presentationml.notesSlide+xml"/>
  <Override PartName="/ppt/notesSlides/notesSlide316.xml" ContentType="application/vnd.openxmlformats-officedocument.presentationml.notesSlide+xml"/>
  <Override PartName="/ppt/notesSlides/notesSlide317.xml" ContentType="application/vnd.openxmlformats-officedocument.presentationml.notesSlide+xml"/>
  <Override PartName="/ppt/notesSlides/notesSlide318.xml" ContentType="application/vnd.openxmlformats-officedocument.presentationml.notesSlide+xml"/>
  <Override PartName="/ppt/notesSlides/notesSlide319.xml" ContentType="application/vnd.openxmlformats-officedocument.presentationml.notesSlide+xml"/>
  <Override PartName="/ppt/notesSlides/notesSlide320.xml" ContentType="application/vnd.openxmlformats-officedocument.presentationml.notesSlide+xml"/>
  <Override PartName="/ppt/notesSlides/notesSlide321.xml" ContentType="application/vnd.openxmlformats-officedocument.presentationml.notesSlide+xml"/>
  <Override PartName="/ppt/notesSlides/notesSlide322.xml" ContentType="application/vnd.openxmlformats-officedocument.presentationml.notesSlide+xml"/>
  <Override PartName="/ppt/notesSlides/notesSlide323.xml" ContentType="application/vnd.openxmlformats-officedocument.presentationml.notesSlide+xml"/>
  <Override PartName="/ppt/notesSlides/notesSlide324.xml" ContentType="application/vnd.openxmlformats-officedocument.presentationml.notesSlide+xml"/>
  <Override PartName="/ppt/notesSlides/notesSlide325.xml" ContentType="application/vnd.openxmlformats-officedocument.presentationml.notesSlide+xml"/>
  <Override PartName="/ppt/notesSlides/notesSlide326.xml" ContentType="application/vnd.openxmlformats-officedocument.presentationml.notesSlide+xml"/>
  <Override PartName="/ppt/notesSlides/notesSlide327.xml" ContentType="application/vnd.openxmlformats-officedocument.presentationml.notesSlide+xml"/>
  <Override PartName="/ppt/notesSlides/notesSlide328.xml" ContentType="application/vnd.openxmlformats-officedocument.presentationml.notesSlide+xml"/>
  <Override PartName="/ppt/notesSlides/notesSlide329.xml" ContentType="application/vnd.openxmlformats-officedocument.presentationml.notesSlide+xml"/>
  <Override PartName="/ppt/notesSlides/notesSlide330.xml" ContentType="application/vnd.openxmlformats-officedocument.presentationml.notesSlide+xml"/>
  <Override PartName="/ppt/notesSlides/notesSlide331.xml" ContentType="application/vnd.openxmlformats-officedocument.presentationml.notesSlide+xml"/>
  <Override PartName="/ppt/notesSlides/notesSlide332.xml" ContentType="application/vnd.openxmlformats-officedocument.presentationml.notesSlide+xml"/>
  <Override PartName="/ppt/notesSlides/notesSlide333.xml" ContentType="application/vnd.openxmlformats-officedocument.presentationml.notesSlide+xml"/>
  <Override PartName="/ppt/notesSlides/notesSlide334.xml" ContentType="application/vnd.openxmlformats-officedocument.presentationml.notesSlide+xml"/>
  <Override PartName="/ppt/notesSlides/notesSlide335.xml" ContentType="application/vnd.openxmlformats-officedocument.presentationml.notesSlide+xml"/>
  <Override PartName="/ppt/notesSlides/notesSlide336.xml" ContentType="application/vnd.openxmlformats-officedocument.presentationml.notesSlide+xml"/>
  <Override PartName="/ppt/notesSlides/notesSlide337.xml" ContentType="application/vnd.openxmlformats-officedocument.presentationml.notesSlide+xml"/>
  <Override PartName="/ppt/notesSlides/notesSlide338.xml" ContentType="application/vnd.openxmlformats-officedocument.presentationml.notesSlide+xml"/>
  <Override PartName="/ppt/notesSlides/notesSlide339.xml" ContentType="application/vnd.openxmlformats-officedocument.presentationml.notesSlide+xml"/>
  <Override PartName="/ppt/notesSlides/notesSlide340.xml" ContentType="application/vnd.openxmlformats-officedocument.presentationml.notesSlide+xml"/>
  <Override PartName="/ppt/notesSlides/notesSlide341.xml" ContentType="application/vnd.openxmlformats-officedocument.presentationml.notesSlide+xml"/>
  <Override PartName="/ppt/notesSlides/notesSlide342.xml" ContentType="application/vnd.openxmlformats-officedocument.presentationml.notesSlide+xml"/>
  <Override PartName="/ppt/notesSlides/notesSlide343.xml" ContentType="application/vnd.openxmlformats-officedocument.presentationml.notesSlide+xml"/>
  <Override PartName="/ppt/notesSlides/notesSlide344.xml" ContentType="application/vnd.openxmlformats-officedocument.presentationml.notesSlide+xml"/>
  <Override PartName="/ppt/notesSlides/notesSlide345.xml" ContentType="application/vnd.openxmlformats-officedocument.presentationml.notesSlide+xml"/>
  <Override PartName="/ppt/notesSlides/notesSlide3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60"/>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8" r:id="rId33"/>
    <p:sldId id="287"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8" r:id="rId53"/>
    <p:sldId id="307" r:id="rId54"/>
    <p:sldId id="309" r:id="rId55"/>
    <p:sldId id="310" r:id="rId56"/>
    <p:sldId id="311" r:id="rId57"/>
    <p:sldId id="312"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2" r:id="rId86"/>
    <p:sldId id="343" r:id="rId87"/>
    <p:sldId id="344" r:id="rId88"/>
    <p:sldId id="345" r:id="rId89"/>
    <p:sldId id="346" r:id="rId90"/>
    <p:sldId id="347" r:id="rId91"/>
    <p:sldId id="348" r:id="rId92"/>
    <p:sldId id="349" r:id="rId93"/>
    <p:sldId id="350" r:id="rId94"/>
    <p:sldId id="351" r:id="rId95"/>
    <p:sldId id="352" r:id="rId96"/>
    <p:sldId id="353" r:id="rId97"/>
    <p:sldId id="355" r:id="rId98"/>
    <p:sldId id="354" r:id="rId99"/>
    <p:sldId id="356" r:id="rId100"/>
    <p:sldId id="357" r:id="rId101"/>
    <p:sldId id="358" r:id="rId102"/>
    <p:sldId id="359" r:id="rId103"/>
    <p:sldId id="360" r:id="rId104"/>
    <p:sldId id="361" r:id="rId105"/>
    <p:sldId id="362" r:id="rId106"/>
    <p:sldId id="363" r:id="rId107"/>
    <p:sldId id="364" r:id="rId108"/>
    <p:sldId id="365" r:id="rId109"/>
    <p:sldId id="366" r:id="rId110"/>
    <p:sldId id="367" r:id="rId111"/>
    <p:sldId id="368" r:id="rId112"/>
    <p:sldId id="369" r:id="rId113"/>
    <p:sldId id="370" r:id="rId114"/>
    <p:sldId id="371" r:id="rId115"/>
    <p:sldId id="372" r:id="rId116"/>
    <p:sldId id="373" r:id="rId117"/>
    <p:sldId id="374" r:id="rId118"/>
    <p:sldId id="376" r:id="rId119"/>
    <p:sldId id="377" r:id="rId120"/>
    <p:sldId id="378" r:id="rId121"/>
    <p:sldId id="379" r:id="rId122"/>
    <p:sldId id="380" r:id="rId123"/>
    <p:sldId id="381" r:id="rId124"/>
    <p:sldId id="382" r:id="rId125"/>
    <p:sldId id="383" r:id="rId126"/>
    <p:sldId id="384" r:id="rId127"/>
    <p:sldId id="386" r:id="rId128"/>
    <p:sldId id="385" r:id="rId129"/>
    <p:sldId id="387" r:id="rId130"/>
    <p:sldId id="388" r:id="rId131"/>
    <p:sldId id="389" r:id="rId132"/>
    <p:sldId id="390" r:id="rId133"/>
    <p:sldId id="391" r:id="rId134"/>
    <p:sldId id="392" r:id="rId135"/>
    <p:sldId id="393" r:id="rId136"/>
    <p:sldId id="394" r:id="rId137"/>
    <p:sldId id="395" r:id="rId138"/>
    <p:sldId id="396" r:id="rId139"/>
    <p:sldId id="397" r:id="rId140"/>
    <p:sldId id="398" r:id="rId141"/>
    <p:sldId id="399" r:id="rId142"/>
    <p:sldId id="400" r:id="rId143"/>
    <p:sldId id="401" r:id="rId144"/>
    <p:sldId id="402" r:id="rId145"/>
    <p:sldId id="403" r:id="rId146"/>
    <p:sldId id="404" r:id="rId147"/>
    <p:sldId id="405" r:id="rId148"/>
    <p:sldId id="406" r:id="rId149"/>
    <p:sldId id="407" r:id="rId150"/>
    <p:sldId id="408" r:id="rId151"/>
    <p:sldId id="409" r:id="rId152"/>
    <p:sldId id="410" r:id="rId153"/>
    <p:sldId id="411" r:id="rId154"/>
    <p:sldId id="412" r:id="rId155"/>
    <p:sldId id="413" r:id="rId156"/>
    <p:sldId id="414" r:id="rId157"/>
    <p:sldId id="415" r:id="rId158"/>
    <p:sldId id="416" r:id="rId159"/>
    <p:sldId id="417" r:id="rId160"/>
    <p:sldId id="418" r:id="rId161"/>
    <p:sldId id="419" r:id="rId162"/>
    <p:sldId id="420" r:id="rId163"/>
    <p:sldId id="421" r:id="rId164"/>
    <p:sldId id="422" r:id="rId165"/>
    <p:sldId id="423" r:id="rId166"/>
    <p:sldId id="424" r:id="rId167"/>
    <p:sldId id="425" r:id="rId168"/>
    <p:sldId id="426" r:id="rId169"/>
    <p:sldId id="427" r:id="rId170"/>
    <p:sldId id="428" r:id="rId171"/>
    <p:sldId id="429" r:id="rId172"/>
    <p:sldId id="430" r:id="rId173"/>
    <p:sldId id="431" r:id="rId174"/>
    <p:sldId id="432" r:id="rId175"/>
    <p:sldId id="433" r:id="rId176"/>
    <p:sldId id="434" r:id="rId177"/>
    <p:sldId id="435" r:id="rId178"/>
    <p:sldId id="436" r:id="rId179"/>
    <p:sldId id="437" r:id="rId180"/>
    <p:sldId id="438" r:id="rId181"/>
    <p:sldId id="439" r:id="rId182"/>
    <p:sldId id="440" r:id="rId183"/>
    <p:sldId id="441" r:id="rId184"/>
    <p:sldId id="442" r:id="rId185"/>
    <p:sldId id="443" r:id="rId186"/>
    <p:sldId id="444" r:id="rId187"/>
    <p:sldId id="445" r:id="rId188"/>
    <p:sldId id="446" r:id="rId189"/>
    <p:sldId id="447" r:id="rId190"/>
    <p:sldId id="448" r:id="rId191"/>
    <p:sldId id="449" r:id="rId192"/>
    <p:sldId id="451" r:id="rId193"/>
    <p:sldId id="452" r:id="rId194"/>
    <p:sldId id="453" r:id="rId195"/>
    <p:sldId id="454" r:id="rId196"/>
    <p:sldId id="455" r:id="rId197"/>
    <p:sldId id="456" r:id="rId198"/>
    <p:sldId id="457" r:id="rId199"/>
    <p:sldId id="458" r:id="rId200"/>
    <p:sldId id="459" r:id="rId201"/>
    <p:sldId id="460" r:id="rId202"/>
    <p:sldId id="461" r:id="rId203"/>
    <p:sldId id="462" r:id="rId204"/>
    <p:sldId id="463" r:id="rId205"/>
    <p:sldId id="464" r:id="rId206"/>
    <p:sldId id="465" r:id="rId207"/>
    <p:sldId id="466" r:id="rId208"/>
    <p:sldId id="467" r:id="rId209"/>
    <p:sldId id="468" r:id="rId210"/>
    <p:sldId id="469" r:id="rId211"/>
    <p:sldId id="470" r:id="rId212"/>
    <p:sldId id="471" r:id="rId213"/>
    <p:sldId id="472" r:id="rId214"/>
    <p:sldId id="473" r:id="rId215"/>
    <p:sldId id="474" r:id="rId216"/>
    <p:sldId id="475" r:id="rId217"/>
    <p:sldId id="476" r:id="rId218"/>
    <p:sldId id="477" r:id="rId219"/>
    <p:sldId id="478" r:id="rId220"/>
    <p:sldId id="479" r:id="rId221"/>
    <p:sldId id="481" r:id="rId222"/>
    <p:sldId id="480" r:id="rId223"/>
    <p:sldId id="482" r:id="rId224"/>
    <p:sldId id="483" r:id="rId225"/>
    <p:sldId id="484" r:id="rId226"/>
    <p:sldId id="485" r:id="rId227"/>
    <p:sldId id="486" r:id="rId228"/>
    <p:sldId id="487" r:id="rId229"/>
    <p:sldId id="488" r:id="rId230"/>
    <p:sldId id="489" r:id="rId231"/>
    <p:sldId id="490" r:id="rId232"/>
    <p:sldId id="491" r:id="rId233"/>
    <p:sldId id="493" r:id="rId234"/>
    <p:sldId id="492" r:id="rId235"/>
    <p:sldId id="494" r:id="rId236"/>
    <p:sldId id="495" r:id="rId237"/>
    <p:sldId id="496" r:id="rId238"/>
    <p:sldId id="497" r:id="rId239"/>
    <p:sldId id="498" r:id="rId240"/>
    <p:sldId id="499" r:id="rId241"/>
    <p:sldId id="500" r:id="rId242"/>
    <p:sldId id="501" r:id="rId243"/>
    <p:sldId id="502" r:id="rId244"/>
    <p:sldId id="503" r:id="rId245"/>
    <p:sldId id="504" r:id="rId246"/>
    <p:sldId id="505" r:id="rId247"/>
    <p:sldId id="506" r:id="rId248"/>
    <p:sldId id="507" r:id="rId249"/>
    <p:sldId id="508" r:id="rId250"/>
    <p:sldId id="509" r:id="rId251"/>
    <p:sldId id="510" r:id="rId252"/>
    <p:sldId id="511" r:id="rId253"/>
    <p:sldId id="512" r:id="rId254"/>
    <p:sldId id="513" r:id="rId255"/>
    <p:sldId id="514" r:id="rId256"/>
    <p:sldId id="515" r:id="rId257"/>
    <p:sldId id="516" r:id="rId258"/>
    <p:sldId id="517" r:id="rId259"/>
    <p:sldId id="518" r:id="rId260"/>
    <p:sldId id="519" r:id="rId261"/>
    <p:sldId id="520" r:id="rId262"/>
    <p:sldId id="521" r:id="rId263"/>
    <p:sldId id="522" r:id="rId264"/>
    <p:sldId id="523" r:id="rId265"/>
    <p:sldId id="524" r:id="rId266"/>
    <p:sldId id="525" r:id="rId267"/>
    <p:sldId id="526" r:id="rId268"/>
    <p:sldId id="527" r:id="rId269"/>
    <p:sldId id="528" r:id="rId270"/>
    <p:sldId id="529" r:id="rId271"/>
    <p:sldId id="530" r:id="rId272"/>
    <p:sldId id="531" r:id="rId273"/>
    <p:sldId id="532" r:id="rId274"/>
    <p:sldId id="533" r:id="rId275"/>
    <p:sldId id="534" r:id="rId276"/>
    <p:sldId id="535" r:id="rId277"/>
    <p:sldId id="536" r:id="rId278"/>
    <p:sldId id="537" r:id="rId279"/>
    <p:sldId id="538" r:id="rId280"/>
    <p:sldId id="539" r:id="rId281"/>
    <p:sldId id="540" r:id="rId282"/>
    <p:sldId id="541" r:id="rId283"/>
    <p:sldId id="542" r:id="rId284"/>
    <p:sldId id="543" r:id="rId285"/>
    <p:sldId id="544" r:id="rId286"/>
    <p:sldId id="546" r:id="rId287"/>
    <p:sldId id="545" r:id="rId288"/>
    <p:sldId id="547" r:id="rId289"/>
    <p:sldId id="548" r:id="rId290"/>
    <p:sldId id="549" r:id="rId291"/>
    <p:sldId id="550" r:id="rId292"/>
    <p:sldId id="551" r:id="rId293"/>
    <p:sldId id="552" r:id="rId294"/>
    <p:sldId id="553" r:id="rId295"/>
    <p:sldId id="554" r:id="rId296"/>
    <p:sldId id="555" r:id="rId297"/>
    <p:sldId id="556" r:id="rId298"/>
    <p:sldId id="557" r:id="rId299"/>
    <p:sldId id="558" r:id="rId300"/>
    <p:sldId id="559" r:id="rId301"/>
    <p:sldId id="560" r:id="rId302"/>
    <p:sldId id="561" r:id="rId303"/>
    <p:sldId id="562" r:id="rId304"/>
    <p:sldId id="563" r:id="rId305"/>
    <p:sldId id="564" r:id="rId306"/>
    <p:sldId id="565" r:id="rId307"/>
    <p:sldId id="566" r:id="rId308"/>
    <p:sldId id="567" r:id="rId309"/>
    <p:sldId id="568" r:id="rId310"/>
    <p:sldId id="569" r:id="rId311"/>
    <p:sldId id="570" r:id="rId312"/>
    <p:sldId id="571" r:id="rId313"/>
    <p:sldId id="572" r:id="rId314"/>
    <p:sldId id="573" r:id="rId315"/>
    <p:sldId id="574" r:id="rId316"/>
    <p:sldId id="576" r:id="rId317"/>
    <p:sldId id="575" r:id="rId318"/>
    <p:sldId id="577" r:id="rId319"/>
    <p:sldId id="578" r:id="rId320"/>
    <p:sldId id="579" r:id="rId321"/>
    <p:sldId id="580" r:id="rId322"/>
    <p:sldId id="581" r:id="rId323"/>
    <p:sldId id="582" r:id="rId324"/>
    <p:sldId id="583" r:id="rId325"/>
    <p:sldId id="584" r:id="rId326"/>
    <p:sldId id="586" r:id="rId327"/>
    <p:sldId id="585" r:id="rId328"/>
    <p:sldId id="587" r:id="rId329"/>
    <p:sldId id="588" r:id="rId330"/>
    <p:sldId id="589" r:id="rId331"/>
    <p:sldId id="591" r:id="rId332"/>
    <p:sldId id="590" r:id="rId333"/>
    <p:sldId id="592" r:id="rId334"/>
    <p:sldId id="594" r:id="rId335"/>
    <p:sldId id="593" r:id="rId336"/>
    <p:sldId id="595" r:id="rId337"/>
    <p:sldId id="596" r:id="rId338"/>
    <p:sldId id="597" r:id="rId339"/>
    <p:sldId id="598" r:id="rId340"/>
    <p:sldId id="599" r:id="rId341"/>
    <p:sldId id="600" r:id="rId342"/>
    <p:sldId id="601" r:id="rId343"/>
    <p:sldId id="602" r:id="rId344"/>
    <p:sldId id="603" r:id="rId345"/>
    <p:sldId id="604" r:id="rId346"/>
    <p:sldId id="605" r:id="rId347"/>
    <p:sldId id="606" r:id="rId348"/>
    <p:sldId id="607" r:id="rId349"/>
    <p:sldId id="608" r:id="rId350"/>
    <p:sldId id="609" r:id="rId351"/>
    <p:sldId id="610" r:id="rId352"/>
    <p:sldId id="611" r:id="rId353"/>
    <p:sldId id="612" r:id="rId354"/>
    <p:sldId id="613" r:id="rId355"/>
    <p:sldId id="614" r:id="rId356"/>
    <p:sldId id="615" r:id="rId357"/>
    <p:sldId id="616" r:id="rId358"/>
    <p:sldId id="617" r:id="rId359"/>
    <p:sldId id="618" r:id="rId360"/>
    <p:sldId id="619" r:id="rId361"/>
    <p:sldId id="620" r:id="rId362"/>
    <p:sldId id="621" r:id="rId363"/>
    <p:sldId id="622" r:id="rId364"/>
    <p:sldId id="623" r:id="rId365"/>
    <p:sldId id="624" r:id="rId366"/>
    <p:sldId id="625" r:id="rId367"/>
    <p:sldId id="627" r:id="rId368"/>
    <p:sldId id="626" r:id="rId369"/>
    <p:sldId id="628" r:id="rId370"/>
    <p:sldId id="629" r:id="rId371"/>
    <p:sldId id="630" r:id="rId372"/>
    <p:sldId id="631" r:id="rId373"/>
    <p:sldId id="632" r:id="rId374"/>
    <p:sldId id="633" r:id="rId375"/>
    <p:sldId id="634" r:id="rId376"/>
    <p:sldId id="635" r:id="rId377"/>
    <p:sldId id="636" r:id="rId378"/>
    <p:sldId id="637" r:id="rId379"/>
    <p:sldId id="638" r:id="rId380"/>
    <p:sldId id="639" r:id="rId381"/>
    <p:sldId id="640" r:id="rId382"/>
    <p:sldId id="641" r:id="rId383"/>
    <p:sldId id="642" r:id="rId384"/>
    <p:sldId id="643" r:id="rId385"/>
    <p:sldId id="644" r:id="rId386"/>
    <p:sldId id="645" r:id="rId387"/>
    <p:sldId id="646" r:id="rId388"/>
    <p:sldId id="647" r:id="rId389"/>
    <p:sldId id="648" r:id="rId390"/>
    <p:sldId id="649" r:id="rId391"/>
    <p:sldId id="650" r:id="rId392"/>
    <p:sldId id="651" r:id="rId393"/>
    <p:sldId id="652" r:id="rId394"/>
    <p:sldId id="653" r:id="rId395"/>
    <p:sldId id="654" r:id="rId396"/>
    <p:sldId id="655" r:id="rId397"/>
    <p:sldId id="656" r:id="rId398"/>
    <p:sldId id="657" r:id="rId399"/>
    <p:sldId id="658" r:id="rId400"/>
    <p:sldId id="659" r:id="rId401"/>
    <p:sldId id="660" r:id="rId402"/>
    <p:sldId id="661" r:id="rId403"/>
    <p:sldId id="662" r:id="rId404"/>
    <p:sldId id="663" r:id="rId405"/>
    <p:sldId id="664" r:id="rId406"/>
    <p:sldId id="665" r:id="rId407"/>
    <p:sldId id="666" r:id="rId408"/>
    <p:sldId id="667" r:id="rId409"/>
    <p:sldId id="668" r:id="rId410"/>
    <p:sldId id="669" r:id="rId411"/>
    <p:sldId id="670" r:id="rId412"/>
    <p:sldId id="671" r:id="rId413"/>
    <p:sldId id="672" r:id="rId414"/>
    <p:sldId id="673" r:id="rId415"/>
    <p:sldId id="674" r:id="rId416"/>
    <p:sldId id="675" r:id="rId417"/>
    <p:sldId id="676" r:id="rId418"/>
    <p:sldId id="677" r:id="rId419"/>
    <p:sldId id="678" r:id="rId420"/>
    <p:sldId id="679" r:id="rId421"/>
    <p:sldId id="680" r:id="rId422"/>
    <p:sldId id="681" r:id="rId423"/>
    <p:sldId id="682" r:id="rId424"/>
    <p:sldId id="683" r:id="rId425"/>
    <p:sldId id="684" r:id="rId426"/>
    <p:sldId id="685" r:id="rId427"/>
    <p:sldId id="686" r:id="rId428"/>
    <p:sldId id="687" r:id="rId429"/>
    <p:sldId id="689" r:id="rId430"/>
    <p:sldId id="688" r:id="rId431"/>
    <p:sldId id="690" r:id="rId432"/>
    <p:sldId id="691" r:id="rId433"/>
    <p:sldId id="692" r:id="rId434"/>
    <p:sldId id="693" r:id="rId435"/>
    <p:sldId id="694" r:id="rId436"/>
    <p:sldId id="695" r:id="rId437"/>
    <p:sldId id="696" r:id="rId438"/>
    <p:sldId id="697" r:id="rId439"/>
    <p:sldId id="698" r:id="rId440"/>
    <p:sldId id="699" r:id="rId441"/>
    <p:sldId id="700" r:id="rId442"/>
    <p:sldId id="701" r:id="rId443"/>
    <p:sldId id="702" r:id="rId444"/>
    <p:sldId id="703" r:id="rId445"/>
    <p:sldId id="704" r:id="rId446"/>
    <p:sldId id="705" r:id="rId447"/>
    <p:sldId id="706" r:id="rId448"/>
    <p:sldId id="707" r:id="rId449"/>
    <p:sldId id="708" r:id="rId450"/>
    <p:sldId id="709" r:id="rId451"/>
    <p:sldId id="710" r:id="rId452"/>
    <p:sldId id="711" r:id="rId453"/>
    <p:sldId id="712" r:id="rId454"/>
    <p:sldId id="713" r:id="rId455"/>
    <p:sldId id="714" r:id="rId456"/>
    <p:sldId id="715" r:id="rId457"/>
    <p:sldId id="716" r:id="rId458"/>
    <p:sldId id="717" r:id="rId459"/>
  </p:sldIdLst>
  <p:sldSz cx="9144000" cy="5143500" type="screen16x9"/>
  <p:notesSz cx="6858000" cy="9144000"/>
  <p:defaultText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9DECE4-9588-4483-9F28-687C56798D5F}">
          <p14:sldIdLst>
            <p14:sldId id="256"/>
          </p14:sldIdLst>
        </p14:section>
        <p14:section name="Operating System" id="{5E870D48-7B37-4A94-8039-98684319F565}">
          <p14:sldIdLst>
            <p14:sldId id="258"/>
            <p14:sldId id="257"/>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 id="284"/>
            <p14:sldId id="285"/>
            <p14:sldId id="286"/>
            <p14:sldId id="288"/>
            <p14:sldId id="287"/>
            <p14:sldId id="289"/>
            <p14:sldId id="290"/>
            <p14:sldId id="291"/>
            <p14:sldId id="292"/>
            <p14:sldId id="293"/>
            <p14:sldId id="294"/>
            <p14:sldId id="295"/>
            <p14:sldId id="296"/>
            <p14:sldId id="297"/>
            <p14:sldId id="298"/>
            <p14:sldId id="299"/>
            <p14:sldId id="300"/>
            <p14:sldId id="301"/>
            <p14:sldId id="302"/>
            <p14:sldId id="303"/>
            <p14:sldId id="304"/>
            <p14:sldId id="305"/>
            <p14:sldId id="306"/>
            <p14:sldId id="308"/>
            <p14:sldId id="307"/>
            <p14:sldId id="309"/>
            <p14:sldId id="310"/>
            <p14:sldId id="311"/>
            <p14:sldId id="312"/>
            <p14:sldId id="314"/>
            <p14:sldId id="315"/>
            <p14:sldId id="316"/>
            <p14:sldId id="317"/>
            <p14:sldId id="318"/>
            <p14:sldId id="319"/>
            <p14:sldId id="320"/>
            <p14:sldId id="321"/>
            <p14:sldId id="322"/>
            <p14:sldId id="323"/>
            <p14:sldId id="324"/>
            <p14:sldId id="325"/>
            <p14:sldId id="326"/>
            <p14:sldId id="327"/>
          </p14:sldIdLst>
        </p14:section>
        <p14:section name="Hardware" id="{D757FF40-1D29-4731-9B29-B079A818946B}">
          <p14:sldIdLst>
            <p14:sldId id="328"/>
            <p14:sldId id="329"/>
            <p14:sldId id="330"/>
            <p14:sldId id="331"/>
            <p14:sldId id="332"/>
            <p14:sldId id="333"/>
            <p14:sldId id="334"/>
            <p14:sldId id="335"/>
            <p14:sldId id="336"/>
            <p14:sldId id="337"/>
            <p14:sldId id="338"/>
            <p14:sldId id="339"/>
            <p14:sldId id="340"/>
            <p14:sldId id="342"/>
            <p14:sldId id="343"/>
            <p14:sldId id="344"/>
            <p14:sldId id="345"/>
            <p14:sldId id="346"/>
            <p14:sldId id="347"/>
            <p14:sldId id="348"/>
            <p14:sldId id="349"/>
            <p14:sldId id="350"/>
            <p14:sldId id="351"/>
            <p14:sldId id="352"/>
            <p14:sldId id="353"/>
            <p14:sldId id="355"/>
            <p14:sldId id="354"/>
            <p14:sldId id="356"/>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6"/>
            <p14:sldId id="377"/>
            <p14:sldId id="378"/>
            <p14:sldId id="379"/>
            <p14:sldId id="380"/>
            <p14:sldId id="381"/>
            <p14:sldId id="382"/>
            <p14:sldId id="383"/>
            <p14:sldId id="384"/>
            <p14:sldId id="386"/>
            <p14:sldId id="385"/>
            <p14:sldId id="387"/>
            <p14:sldId id="388"/>
            <p14:sldId id="389"/>
            <p14:sldId id="390"/>
            <p14:sldId id="391"/>
            <p14:sldId id="392"/>
            <p14:sldId id="393"/>
            <p14:sldId id="394"/>
            <p14:sldId id="395"/>
            <p14:sldId id="396"/>
            <p14:sldId id="397"/>
            <p14:sldId id="398"/>
            <p14:sldId id="399"/>
            <p14:sldId id="400"/>
          </p14:sldIdLst>
        </p14:section>
        <p14:section name="Networks and Mobile Devices" id="{210C2DF1-1019-4C80-8E22-C19D5B10FFCB}">
          <p14:sldIdLst>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430"/>
            <p14:sldId id="431"/>
            <p14:sldId id="432"/>
            <p14:sldId id="433"/>
            <p14:sldId id="434"/>
            <p14:sldId id="435"/>
            <p14:sldId id="436"/>
            <p14:sldId id="437"/>
            <p14:sldId id="438"/>
            <p14:sldId id="439"/>
            <p14:sldId id="440"/>
            <p14:sldId id="441"/>
            <p14:sldId id="442"/>
            <p14:sldId id="443"/>
            <p14:sldId id="444"/>
            <p14:sldId id="445"/>
            <p14:sldId id="446"/>
            <p14:sldId id="447"/>
            <p14:sldId id="448"/>
            <p14:sldId id="449"/>
            <p14:sldId id="451"/>
            <p14:sldId id="452"/>
            <p14:sldId id="453"/>
            <p14:sldId id="454"/>
            <p14:sldId id="455"/>
            <p14:sldId id="456"/>
            <p14:sldId id="457"/>
            <p14:sldId id="458"/>
            <p14:sldId id="459"/>
            <p14:sldId id="460"/>
            <p14:sldId id="461"/>
            <p14:sldId id="462"/>
            <p14:sldId id="463"/>
            <p14:sldId id="464"/>
            <p14:sldId id="465"/>
            <p14:sldId id="466"/>
            <p14:sldId id="467"/>
            <p14:sldId id="468"/>
            <p14:sldId id="469"/>
            <p14:sldId id="470"/>
            <p14:sldId id="471"/>
            <p14:sldId id="472"/>
            <p14:sldId id="473"/>
            <p14:sldId id="474"/>
            <p14:sldId id="475"/>
            <p14:sldId id="476"/>
            <p14:sldId id="477"/>
            <p14:sldId id="478"/>
            <p14:sldId id="479"/>
            <p14:sldId id="481"/>
            <p14:sldId id="480"/>
            <p14:sldId id="482"/>
            <p14:sldId id="483"/>
            <p14:sldId id="484"/>
            <p14:sldId id="485"/>
            <p14:sldId id="486"/>
            <p14:sldId id="487"/>
            <p14:sldId id="488"/>
          </p14:sldIdLst>
        </p14:section>
        <p14:section name="File Management" id="{6838E4DB-359B-4044-81C4-04876F8058E3}">
          <p14:sldIdLst>
            <p14:sldId id="489"/>
            <p14:sldId id="490"/>
            <p14:sldId id="491"/>
            <p14:sldId id="493"/>
            <p14:sldId id="492"/>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Lst>
        </p14:section>
        <p14:section name="Software" id="{9933006E-2D13-4F25-9C07-D170D1CBF286}">
          <p14:sldIdLst>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6"/>
            <p14:sldId id="545"/>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6"/>
            <p14:sldId id="575"/>
            <p14:sldId id="577"/>
          </p14:sldIdLst>
        </p14:section>
        <p14:section name="Cloud Computing" id="{FE0396DF-95E0-4D38-BB9C-22B73171EC41}">
          <p14:sldIdLst>
            <p14:sldId id="578"/>
            <p14:sldId id="579"/>
            <p14:sldId id="580"/>
            <p14:sldId id="581"/>
            <p14:sldId id="582"/>
            <p14:sldId id="583"/>
            <p14:sldId id="584"/>
            <p14:sldId id="586"/>
            <p14:sldId id="585"/>
            <p14:sldId id="587"/>
            <p14:sldId id="588"/>
            <p14:sldId id="589"/>
            <p14:sldId id="591"/>
            <p14:sldId id="590"/>
            <p14:sldId id="592"/>
            <p14:sldId id="594"/>
            <p14:sldId id="593"/>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7"/>
            <p14:sldId id="626"/>
            <p14:sldId id="628"/>
            <p14:sldId id="629"/>
            <p14:sldId id="630"/>
            <p14:sldId id="631"/>
            <p14:sldId id="632"/>
            <p14:sldId id="633"/>
            <p14:sldId id="634"/>
            <p14:sldId id="635"/>
            <p14:sldId id="636"/>
            <p14:sldId id="637"/>
            <p14:sldId id="638"/>
            <p14:sldId id="639"/>
          </p14:sldIdLst>
        </p14:section>
        <p14:section name="Security and Maintenance" id="{BBD2E94A-2FE1-4099-A5BA-0ABD191619BE}">
          <p14:sldIdLst>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9"/>
            <p14:sldId id="688"/>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ATTAI-PC" initials="PT" lastIdx="1" clrIdx="0">
    <p:extLst>
      <p:ext uri="{19B8F6BF-5375-455C-9EA6-DF929625EA0E}">
        <p15:presenceInfo xmlns:p15="http://schemas.microsoft.com/office/powerpoint/2012/main" userId="PHATTAI-PC"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368" autoAdjust="0"/>
    <p:restoredTop sz="91713" autoAdjust="0"/>
  </p:normalViewPr>
  <p:slideViewPr>
    <p:cSldViewPr snapToGrid="0">
      <p:cViewPr varScale="1">
        <p:scale>
          <a:sx n="91" d="100"/>
          <a:sy n="91" d="100"/>
        </p:scale>
        <p:origin x="51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slide" Target="slides/slide365.xml"/><Relationship Id="rId170" Type="http://schemas.openxmlformats.org/officeDocument/2006/relationships/slide" Target="slides/slide169.xml"/><Relationship Id="rId226" Type="http://schemas.openxmlformats.org/officeDocument/2006/relationships/slide" Target="slides/slide225.xml"/><Relationship Id="rId433" Type="http://schemas.openxmlformats.org/officeDocument/2006/relationships/slide" Target="slides/slide432.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377" Type="http://schemas.openxmlformats.org/officeDocument/2006/relationships/slide" Target="slides/slide376.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402" Type="http://schemas.openxmlformats.org/officeDocument/2006/relationships/slide" Target="slides/slide401.xml"/><Relationship Id="rId279" Type="http://schemas.openxmlformats.org/officeDocument/2006/relationships/slide" Target="slides/slide278.xml"/><Relationship Id="rId444" Type="http://schemas.openxmlformats.org/officeDocument/2006/relationships/slide" Target="slides/slide443.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slide" Target="slides/slide345.xml"/><Relationship Id="rId388" Type="http://schemas.openxmlformats.org/officeDocument/2006/relationships/slide" Target="slides/slide387.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413" Type="http://schemas.openxmlformats.org/officeDocument/2006/relationships/slide" Target="slides/slide412.xml"/><Relationship Id="rId248" Type="http://schemas.openxmlformats.org/officeDocument/2006/relationships/slide" Target="slides/slide247.xml"/><Relationship Id="rId455" Type="http://schemas.openxmlformats.org/officeDocument/2006/relationships/slide" Target="slides/slide454.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357" Type="http://schemas.openxmlformats.org/officeDocument/2006/relationships/slide" Target="slides/slide356.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399" Type="http://schemas.openxmlformats.org/officeDocument/2006/relationships/slide" Target="slides/slide398.xml"/><Relationship Id="rId259" Type="http://schemas.openxmlformats.org/officeDocument/2006/relationships/slide" Target="slides/slide258.xml"/><Relationship Id="rId424" Type="http://schemas.openxmlformats.org/officeDocument/2006/relationships/slide" Target="slides/slide423.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172" Type="http://schemas.openxmlformats.org/officeDocument/2006/relationships/slide" Target="slides/slide171.xml"/><Relationship Id="rId228" Type="http://schemas.openxmlformats.org/officeDocument/2006/relationships/slide" Target="slides/slide227.xml"/><Relationship Id="rId435" Type="http://schemas.openxmlformats.org/officeDocument/2006/relationships/slide" Target="slides/slide434.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390" Type="http://schemas.openxmlformats.org/officeDocument/2006/relationships/slide" Target="slides/slide389.xml"/><Relationship Id="rId404" Type="http://schemas.openxmlformats.org/officeDocument/2006/relationships/slide" Target="slides/slide403.xml"/><Relationship Id="rId446" Type="http://schemas.openxmlformats.org/officeDocument/2006/relationships/slide" Target="slides/slide445.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457" Type="http://schemas.openxmlformats.org/officeDocument/2006/relationships/slide" Target="slides/slide456.xml"/><Relationship Id="rId261" Type="http://schemas.openxmlformats.org/officeDocument/2006/relationships/slide" Target="slides/slide260.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slide" Target="slides/slide358.xml"/><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370" Type="http://schemas.openxmlformats.org/officeDocument/2006/relationships/slide" Target="slides/slide369.xml"/><Relationship Id="rId426" Type="http://schemas.openxmlformats.org/officeDocument/2006/relationships/slide" Target="slides/slide425.xml"/><Relationship Id="rId230" Type="http://schemas.openxmlformats.org/officeDocument/2006/relationships/slide" Target="slides/slide229.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132" Type="http://schemas.openxmlformats.org/officeDocument/2006/relationships/slide" Target="slides/slide131.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37" Type="http://schemas.openxmlformats.org/officeDocument/2006/relationships/slide" Target="slides/slide436.xml"/><Relationship Id="rId36" Type="http://schemas.openxmlformats.org/officeDocument/2006/relationships/slide" Target="slides/slide35.xml"/><Relationship Id="rId283" Type="http://schemas.openxmlformats.org/officeDocument/2006/relationships/slide" Target="slides/slide282.xml"/><Relationship Id="rId339" Type="http://schemas.openxmlformats.org/officeDocument/2006/relationships/slide" Target="slides/slide338.xml"/><Relationship Id="rId78" Type="http://schemas.openxmlformats.org/officeDocument/2006/relationships/slide" Target="slides/slide77.xml"/><Relationship Id="rId101" Type="http://schemas.openxmlformats.org/officeDocument/2006/relationships/slide" Target="slides/slide100.xml"/><Relationship Id="rId143" Type="http://schemas.openxmlformats.org/officeDocument/2006/relationships/slide" Target="slides/slide142.xml"/><Relationship Id="rId185" Type="http://schemas.openxmlformats.org/officeDocument/2006/relationships/slide" Target="slides/slide184.xml"/><Relationship Id="rId350" Type="http://schemas.openxmlformats.org/officeDocument/2006/relationships/slide" Target="slides/slide349.xml"/><Relationship Id="rId406" Type="http://schemas.openxmlformats.org/officeDocument/2006/relationships/slide" Target="slides/slide405.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slide" Target="slides/slide391.xml"/><Relationship Id="rId448" Type="http://schemas.openxmlformats.org/officeDocument/2006/relationships/slide" Target="slides/slide447.xml"/><Relationship Id="rId252" Type="http://schemas.openxmlformats.org/officeDocument/2006/relationships/slide" Target="slides/slide251.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89" Type="http://schemas.openxmlformats.org/officeDocument/2006/relationships/slide" Target="slides/slide88.xml"/><Relationship Id="rId112" Type="http://schemas.openxmlformats.org/officeDocument/2006/relationships/slide" Target="slides/slide111.xml"/><Relationship Id="rId154" Type="http://schemas.openxmlformats.org/officeDocument/2006/relationships/slide" Target="slides/slide153.xml"/><Relationship Id="rId361" Type="http://schemas.openxmlformats.org/officeDocument/2006/relationships/slide" Target="slides/slide360.xml"/><Relationship Id="rId196" Type="http://schemas.openxmlformats.org/officeDocument/2006/relationships/slide" Target="slides/slide195.xml"/><Relationship Id="rId417" Type="http://schemas.openxmlformats.org/officeDocument/2006/relationships/slide" Target="slides/slide416.xml"/><Relationship Id="rId459" Type="http://schemas.openxmlformats.org/officeDocument/2006/relationships/slide" Target="slides/slide458.xml"/><Relationship Id="rId16" Type="http://schemas.openxmlformats.org/officeDocument/2006/relationships/slide" Target="slides/slide15.xml"/><Relationship Id="rId221" Type="http://schemas.openxmlformats.org/officeDocument/2006/relationships/slide" Target="slides/slide220.xml"/><Relationship Id="rId263" Type="http://schemas.openxmlformats.org/officeDocument/2006/relationships/slide" Target="slides/slide262.xml"/><Relationship Id="rId319" Type="http://schemas.openxmlformats.org/officeDocument/2006/relationships/slide" Target="slides/slide318.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165" Type="http://schemas.openxmlformats.org/officeDocument/2006/relationships/slide" Target="slides/slide164.xml"/><Relationship Id="rId372" Type="http://schemas.openxmlformats.org/officeDocument/2006/relationships/slide" Target="slides/slide371.xml"/><Relationship Id="rId428" Type="http://schemas.openxmlformats.org/officeDocument/2006/relationships/slide" Target="slides/slide427.xml"/><Relationship Id="rId232" Type="http://schemas.openxmlformats.org/officeDocument/2006/relationships/slide" Target="slides/slide231.xml"/><Relationship Id="rId274" Type="http://schemas.openxmlformats.org/officeDocument/2006/relationships/slide" Target="slides/slide273.xml"/><Relationship Id="rId27" Type="http://schemas.openxmlformats.org/officeDocument/2006/relationships/slide" Target="slides/slide26.xml"/><Relationship Id="rId69" Type="http://schemas.openxmlformats.org/officeDocument/2006/relationships/slide" Target="slides/slide68.xml"/><Relationship Id="rId134" Type="http://schemas.openxmlformats.org/officeDocument/2006/relationships/slide" Target="slides/slide133.xml"/><Relationship Id="rId80" Type="http://schemas.openxmlformats.org/officeDocument/2006/relationships/slide" Target="slides/slide79.xml"/><Relationship Id="rId176" Type="http://schemas.openxmlformats.org/officeDocument/2006/relationships/slide" Target="slides/slide175.xml"/><Relationship Id="rId341" Type="http://schemas.openxmlformats.org/officeDocument/2006/relationships/slide" Target="slides/slide340.xml"/><Relationship Id="rId383" Type="http://schemas.openxmlformats.org/officeDocument/2006/relationships/slide" Target="slides/slide382.xml"/><Relationship Id="rId439" Type="http://schemas.openxmlformats.org/officeDocument/2006/relationships/slide" Target="slides/slide438.xml"/><Relationship Id="rId201" Type="http://schemas.openxmlformats.org/officeDocument/2006/relationships/slide" Target="slides/slide200.xml"/><Relationship Id="rId243" Type="http://schemas.openxmlformats.org/officeDocument/2006/relationships/slide" Target="slides/slide242.xml"/><Relationship Id="rId285" Type="http://schemas.openxmlformats.org/officeDocument/2006/relationships/slide" Target="slides/slide284.xml"/><Relationship Id="rId450" Type="http://schemas.openxmlformats.org/officeDocument/2006/relationships/slide" Target="slides/slide449.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91" Type="http://schemas.openxmlformats.org/officeDocument/2006/relationships/slide" Target="slides/slide90.xml"/><Relationship Id="rId145" Type="http://schemas.openxmlformats.org/officeDocument/2006/relationships/slide" Target="slides/slide144.xml"/><Relationship Id="rId187" Type="http://schemas.openxmlformats.org/officeDocument/2006/relationships/slide" Target="slides/slide186.xml"/><Relationship Id="rId352" Type="http://schemas.openxmlformats.org/officeDocument/2006/relationships/slide" Target="slides/slide351.xml"/><Relationship Id="rId394" Type="http://schemas.openxmlformats.org/officeDocument/2006/relationships/slide" Target="slides/slide393.xml"/><Relationship Id="rId408" Type="http://schemas.openxmlformats.org/officeDocument/2006/relationships/slide" Target="slides/slide407.xml"/><Relationship Id="rId212" Type="http://schemas.openxmlformats.org/officeDocument/2006/relationships/slide" Target="slides/slide211.xml"/><Relationship Id="rId254" Type="http://schemas.openxmlformats.org/officeDocument/2006/relationships/slide" Target="slides/slide253.xml"/><Relationship Id="rId49" Type="http://schemas.openxmlformats.org/officeDocument/2006/relationships/slide" Target="slides/slide48.xml"/><Relationship Id="rId114" Type="http://schemas.openxmlformats.org/officeDocument/2006/relationships/slide" Target="slides/slide113.xml"/><Relationship Id="rId296" Type="http://schemas.openxmlformats.org/officeDocument/2006/relationships/slide" Target="slides/slide295.xml"/><Relationship Id="rId461" Type="http://schemas.openxmlformats.org/officeDocument/2006/relationships/commentAuthors" Target="commentAuthors.xml"/><Relationship Id="rId60" Type="http://schemas.openxmlformats.org/officeDocument/2006/relationships/slide" Target="slides/slide59.xml"/><Relationship Id="rId156" Type="http://schemas.openxmlformats.org/officeDocument/2006/relationships/slide" Target="slides/slide155.xml"/><Relationship Id="rId198" Type="http://schemas.openxmlformats.org/officeDocument/2006/relationships/slide" Target="slides/slide197.xml"/><Relationship Id="rId321" Type="http://schemas.openxmlformats.org/officeDocument/2006/relationships/slide" Target="slides/slide320.xml"/><Relationship Id="rId363" Type="http://schemas.openxmlformats.org/officeDocument/2006/relationships/slide" Target="slides/slide362.xml"/><Relationship Id="rId419" Type="http://schemas.openxmlformats.org/officeDocument/2006/relationships/slide" Target="slides/slide418.xml"/><Relationship Id="rId223" Type="http://schemas.openxmlformats.org/officeDocument/2006/relationships/slide" Target="slides/slide222.xml"/><Relationship Id="rId430" Type="http://schemas.openxmlformats.org/officeDocument/2006/relationships/slide" Target="slides/slide429.xml"/><Relationship Id="rId18" Type="http://schemas.openxmlformats.org/officeDocument/2006/relationships/slide" Target="slides/slide17.xml"/><Relationship Id="rId265" Type="http://schemas.openxmlformats.org/officeDocument/2006/relationships/slide" Target="slides/slide264.xml"/><Relationship Id="rId125" Type="http://schemas.openxmlformats.org/officeDocument/2006/relationships/slide" Target="slides/slide124.xml"/><Relationship Id="rId167" Type="http://schemas.openxmlformats.org/officeDocument/2006/relationships/slide" Target="slides/slide166.xml"/><Relationship Id="rId332" Type="http://schemas.openxmlformats.org/officeDocument/2006/relationships/slide" Target="slides/slide331.xml"/><Relationship Id="rId374" Type="http://schemas.openxmlformats.org/officeDocument/2006/relationships/slide" Target="slides/slide373.xml"/><Relationship Id="rId71" Type="http://schemas.openxmlformats.org/officeDocument/2006/relationships/slide" Target="slides/slide70.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76" Type="http://schemas.openxmlformats.org/officeDocument/2006/relationships/slide" Target="slides/slide275.xml"/><Relationship Id="rId441" Type="http://schemas.openxmlformats.org/officeDocument/2006/relationships/slide" Target="slides/slide440.xml"/><Relationship Id="rId40" Type="http://schemas.openxmlformats.org/officeDocument/2006/relationships/slide" Target="slides/slide39.xml"/><Relationship Id="rId136" Type="http://schemas.openxmlformats.org/officeDocument/2006/relationships/slide" Target="slides/slide135.xml"/><Relationship Id="rId178" Type="http://schemas.openxmlformats.org/officeDocument/2006/relationships/slide" Target="slides/slide177.xml"/><Relationship Id="rId301" Type="http://schemas.openxmlformats.org/officeDocument/2006/relationships/slide" Target="slides/slide300.xml"/><Relationship Id="rId343" Type="http://schemas.openxmlformats.org/officeDocument/2006/relationships/slide" Target="slides/slide342.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385" Type="http://schemas.openxmlformats.org/officeDocument/2006/relationships/slide" Target="slides/slide384.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410" Type="http://schemas.openxmlformats.org/officeDocument/2006/relationships/slide" Target="slides/slide409.xml"/><Relationship Id="rId431" Type="http://schemas.openxmlformats.org/officeDocument/2006/relationships/slide" Target="slides/slide430.xml"/><Relationship Id="rId452" Type="http://schemas.openxmlformats.org/officeDocument/2006/relationships/slide" Target="slides/slide451.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75" Type="http://schemas.openxmlformats.org/officeDocument/2006/relationships/slide" Target="slides/slide374.xml"/><Relationship Id="rId396" Type="http://schemas.openxmlformats.org/officeDocument/2006/relationships/slide" Target="slides/slide395.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400" Type="http://schemas.openxmlformats.org/officeDocument/2006/relationships/slide" Target="slides/slide399.xml"/><Relationship Id="rId421" Type="http://schemas.openxmlformats.org/officeDocument/2006/relationships/slide" Target="slides/slide420.xml"/><Relationship Id="rId442" Type="http://schemas.openxmlformats.org/officeDocument/2006/relationships/slide" Target="slides/slide441.xml"/><Relationship Id="rId463" Type="http://schemas.openxmlformats.org/officeDocument/2006/relationships/viewProps" Target="viewProps.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386" Type="http://schemas.openxmlformats.org/officeDocument/2006/relationships/slide" Target="slides/slide385.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411" Type="http://schemas.openxmlformats.org/officeDocument/2006/relationships/slide" Target="slides/slide410.xml"/><Relationship Id="rId432" Type="http://schemas.openxmlformats.org/officeDocument/2006/relationships/slide" Target="slides/slide431.xml"/><Relationship Id="rId453" Type="http://schemas.openxmlformats.org/officeDocument/2006/relationships/slide" Target="slides/slide452.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slide" Target="slides/slide354.xml"/><Relationship Id="rId376" Type="http://schemas.openxmlformats.org/officeDocument/2006/relationships/slide" Target="slides/slide375.xml"/><Relationship Id="rId397" Type="http://schemas.openxmlformats.org/officeDocument/2006/relationships/slide" Target="slides/slide396.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01" Type="http://schemas.openxmlformats.org/officeDocument/2006/relationships/slide" Target="slides/slide400.xml"/><Relationship Id="rId422" Type="http://schemas.openxmlformats.org/officeDocument/2006/relationships/slide" Target="slides/slide421.xml"/><Relationship Id="rId443" Type="http://schemas.openxmlformats.org/officeDocument/2006/relationships/slide" Target="slides/slide442.xml"/><Relationship Id="rId464" Type="http://schemas.openxmlformats.org/officeDocument/2006/relationships/theme" Target="theme/theme1.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412" Type="http://schemas.openxmlformats.org/officeDocument/2006/relationships/slide" Target="slides/slide411.xml"/><Relationship Id="rId107" Type="http://schemas.openxmlformats.org/officeDocument/2006/relationships/slide" Target="slides/slide106.xml"/><Relationship Id="rId289" Type="http://schemas.openxmlformats.org/officeDocument/2006/relationships/slide" Target="slides/slide288.xml"/><Relationship Id="rId454" Type="http://schemas.openxmlformats.org/officeDocument/2006/relationships/slide" Target="slides/slide453.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398" Type="http://schemas.openxmlformats.org/officeDocument/2006/relationships/slide" Target="slides/slide397.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423" Type="http://schemas.openxmlformats.org/officeDocument/2006/relationships/slide" Target="slides/slide422.xml"/><Relationship Id="rId258" Type="http://schemas.openxmlformats.org/officeDocument/2006/relationships/slide" Target="slides/slide257.xml"/><Relationship Id="rId465" Type="http://schemas.openxmlformats.org/officeDocument/2006/relationships/tableStyles" Target="tableStyles.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434" Type="http://schemas.openxmlformats.org/officeDocument/2006/relationships/slide" Target="slides/slide433.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403" Type="http://schemas.openxmlformats.org/officeDocument/2006/relationships/slide" Target="slides/slide402.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414" Type="http://schemas.openxmlformats.org/officeDocument/2006/relationships/slide" Target="slides/slide413.xml"/><Relationship Id="rId456" Type="http://schemas.openxmlformats.org/officeDocument/2006/relationships/slide" Target="slides/slide455.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slide" Target="slides/slide357.xml"/><Relationship Id="rId162" Type="http://schemas.openxmlformats.org/officeDocument/2006/relationships/slide" Target="slides/slide161.xml"/><Relationship Id="rId218" Type="http://schemas.openxmlformats.org/officeDocument/2006/relationships/slide" Target="slides/slide217.xml"/><Relationship Id="rId425" Type="http://schemas.openxmlformats.org/officeDocument/2006/relationships/slide" Target="slides/slide424.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369" Type="http://schemas.openxmlformats.org/officeDocument/2006/relationships/slide" Target="slides/slide368.xml"/><Relationship Id="rId173" Type="http://schemas.openxmlformats.org/officeDocument/2006/relationships/slide" Target="slides/slide172.xml"/><Relationship Id="rId229" Type="http://schemas.openxmlformats.org/officeDocument/2006/relationships/slide" Target="slides/slide228.xml"/><Relationship Id="rId380" Type="http://schemas.openxmlformats.org/officeDocument/2006/relationships/slide" Target="slides/slide379.xml"/><Relationship Id="rId436" Type="http://schemas.openxmlformats.org/officeDocument/2006/relationships/slide" Target="slides/slide435.xml"/><Relationship Id="rId240" Type="http://schemas.openxmlformats.org/officeDocument/2006/relationships/slide" Target="slides/slide239.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391" Type="http://schemas.openxmlformats.org/officeDocument/2006/relationships/slide" Target="slides/slide390.xml"/><Relationship Id="rId405" Type="http://schemas.openxmlformats.org/officeDocument/2006/relationships/slide" Target="slides/slide404.xml"/><Relationship Id="rId447" Type="http://schemas.openxmlformats.org/officeDocument/2006/relationships/slide" Target="slides/slide446.xml"/><Relationship Id="rId251" Type="http://schemas.openxmlformats.org/officeDocument/2006/relationships/slide" Target="slides/slide250.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416" Type="http://schemas.openxmlformats.org/officeDocument/2006/relationships/slide" Target="slides/slide415.xml"/><Relationship Id="rId220" Type="http://schemas.openxmlformats.org/officeDocument/2006/relationships/slide" Target="slides/slide219.xml"/><Relationship Id="rId458" Type="http://schemas.openxmlformats.org/officeDocument/2006/relationships/slide" Target="slides/slide457.xml"/><Relationship Id="rId15" Type="http://schemas.openxmlformats.org/officeDocument/2006/relationships/slide" Target="slides/slide14.xml"/><Relationship Id="rId57" Type="http://schemas.openxmlformats.org/officeDocument/2006/relationships/slide" Target="slides/slide56.xml"/><Relationship Id="rId262" Type="http://schemas.openxmlformats.org/officeDocument/2006/relationships/slide" Target="slides/slide261.xml"/><Relationship Id="rId318" Type="http://schemas.openxmlformats.org/officeDocument/2006/relationships/slide" Target="slides/slide317.xml"/><Relationship Id="rId99" Type="http://schemas.openxmlformats.org/officeDocument/2006/relationships/slide" Target="slides/slide98.xml"/><Relationship Id="rId122" Type="http://schemas.openxmlformats.org/officeDocument/2006/relationships/slide" Target="slides/slide121.xml"/><Relationship Id="rId164" Type="http://schemas.openxmlformats.org/officeDocument/2006/relationships/slide" Target="slides/slide163.xml"/><Relationship Id="rId371" Type="http://schemas.openxmlformats.org/officeDocument/2006/relationships/slide" Target="slides/slide370.xml"/><Relationship Id="rId427" Type="http://schemas.openxmlformats.org/officeDocument/2006/relationships/slide" Target="slides/slide426.xml"/><Relationship Id="rId26" Type="http://schemas.openxmlformats.org/officeDocument/2006/relationships/slide" Target="slides/slide25.xml"/><Relationship Id="rId231" Type="http://schemas.openxmlformats.org/officeDocument/2006/relationships/slide" Target="slides/slide230.xml"/><Relationship Id="rId273" Type="http://schemas.openxmlformats.org/officeDocument/2006/relationships/slide" Target="slides/slide272.xml"/><Relationship Id="rId329" Type="http://schemas.openxmlformats.org/officeDocument/2006/relationships/slide" Target="slides/slide328.xml"/><Relationship Id="rId68" Type="http://schemas.openxmlformats.org/officeDocument/2006/relationships/slide" Target="slides/slide67.xml"/><Relationship Id="rId133" Type="http://schemas.openxmlformats.org/officeDocument/2006/relationships/slide" Target="slides/slide132.xml"/><Relationship Id="rId175" Type="http://schemas.openxmlformats.org/officeDocument/2006/relationships/slide" Target="slides/slide174.xml"/><Relationship Id="rId340" Type="http://schemas.openxmlformats.org/officeDocument/2006/relationships/slide" Target="slides/slide339.xml"/><Relationship Id="rId200" Type="http://schemas.openxmlformats.org/officeDocument/2006/relationships/slide" Target="slides/slide199.xml"/><Relationship Id="rId382" Type="http://schemas.openxmlformats.org/officeDocument/2006/relationships/slide" Target="slides/slide381.xml"/><Relationship Id="rId438" Type="http://schemas.openxmlformats.org/officeDocument/2006/relationships/slide" Target="slides/slide437.xml"/><Relationship Id="rId242" Type="http://schemas.openxmlformats.org/officeDocument/2006/relationships/slide" Target="slides/slide241.xml"/><Relationship Id="rId284" Type="http://schemas.openxmlformats.org/officeDocument/2006/relationships/slide" Target="slides/slide283.xml"/><Relationship Id="rId37" Type="http://schemas.openxmlformats.org/officeDocument/2006/relationships/slide" Target="slides/slide36.xml"/><Relationship Id="rId79" Type="http://schemas.openxmlformats.org/officeDocument/2006/relationships/slide" Target="slides/slide78.xml"/><Relationship Id="rId102" Type="http://schemas.openxmlformats.org/officeDocument/2006/relationships/slide" Target="slides/slide101.xml"/><Relationship Id="rId144" Type="http://schemas.openxmlformats.org/officeDocument/2006/relationships/slide" Target="slides/slide143.xml"/><Relationship Id="rId90" Type="http://schemas.openxmlformats.org/officeDocument/2006/relationships/slide" Target="slides/slide89.xml"/><Relationship Id="rId186" Type="http://schemas.openxmlformats.org/officeDocument/2006/relationships/slide" Target="slides/slide185.xml"/><Relationship Id="rId351" Type="http://schemas.openxmlformats.org/officeDocument/2006/relationships/slide" Target="slides/slide350.xml"/><Relationship Id="rId393" Type="http://schemas.openxmlformats.org/officeDocument/2006/relationships/slide" Target="slides/slide392.xml"/><Relationship Id="rId407" Type="http://schemas.openxmlformats.org/officeDocument/2006/relationships/slide" Target="slides/slide406.xml"/><Relationship Id="rId449" Type="http://schemas.openxmlformats.org/officeDocument/2006/relationships/slide" Target="slides/slide448.xml"/><Relationship Id="rId211" Type="http://schemas.openxmlformats.org/officeDocument/2006/relationships/slide" Target="slides/slide210.xml"/><Relationship Id="rId253" Type="http://schemas.openxmlformats.org/officeDocument/2006/relationships/slide" Target="slides/slide252.xml"/><Relationship Id="rId295" Type="http://schemas.openxmlformats.org/officeDocument/2006/relationships/slide" Target="slides/slide294.xml"/><Relationship Id="rId309" Type="http://schemas.openxmlformats.org/officeDocument/2006/relationships/slide" Target="slides/slide308.xml"/><Relationship Id="rId460" Type="http://schemas.openxmlformats.org/officeDocument/2006/relationships/notesMaster" Target="notesMasters/notesMaster1.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155" Type="http://schemas.openxmlformats.org/officeDocument/2006/relationships/slide" Target="slides/slide154.xml"/><Relationship Id="rId197" Type="http://schemas.openxmlformats.org/officeDocument/2006/relationships/slide" Target="slides/slide196.xml"/><Relationship Id="rId362" Type="http://schemas.openxmlformats.org/officeDocument/2006/relationships/slide" Target="slides/slide361.xml"/><Relationship Id="rId418" Type="http://schemas.openxmlformats.org/officeDocument/2006/relationships/slide" Target="slides/slide417.xml"/><Relationship Id="rId222" Type="http://schemas.openxmlformats.org/officeDocument/2006/relationships/slide" Target="slides/slide221.xml"/><Relationship Id="rId264" Type="http://schemas.openxmlformats.org/officeDocument/2006/relationships/slide" Target="slides/slide263.xml"/><Relationship Id="rId17" Type="http://schemas.openxmlformats.org/officeDocument/2006/relationships/slide" Target="slides/slide16.xml"/><Relationship Id="rId59" Type="http://schemas.openxmlformats.org/officeDocument/2006/relationships/slide" Target="slides/slide58.xml"/><Relationship Id="rId124" Type="http://schemas.openxmlformats.org/officeDocument/2006/relationships/slide" Target="slides/slide123.xml"/><Relationship Id="rId70" Type="http://schemas.openxmlformats.org/officeDocument/2006/relationships/slide" Target="slides/slide69.xml"/><Relationship Id="rId166" Type="http://schemas.openxmlformats.org/officeDocument/2006/relationships/slide" Target="slides/slide165.xml"/><Relationship Id="rId331" Type="http://schemas.openxmlformats.org/officeDocument/2006/relationships/slide" Target="slides/slide330.xml"/><Relationship Id="rId373" Type="http://schemas.openxmlformats.org/officeDocument/2006/relationships/slide" Target="slides/slide372.xml"/><Relationship Id="rId429" Type="http://schemas.openxmlformats.org/officeDocument/2006/relationships/slide" Target="slides/slide428.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28" Type="http://schemas.openxmlformats.org/officeDocument/2006/relationships/slide" Target="slides/slide27.xml"/><Relationship Id="rId275" Type="http://schemas.openxmlformats.org/officeDocument/2006/relationships/slide" Target="slides/slide274.xml"/><Relationship Id="rId300" Type="http://schemas.openxmlformats.org/officeDocument/2006/relationships/slide" Target="slides/slide299.xml"/><Relationship Id="rId81" Type="http://schemas.openxmlformats.org/officeDocument/2006/relationships/slide" Target="slides/slide80.xml"/><Relationship Id="rId135" Type="http://schemas.openxmlformats.org/officeDocument/2006/relationships/slide" Target="slides/slide134.xml"/><Relationship Id="rId177" Type="http://schemas.openxmlformats.org/officeDocument/2006/relationships/slide" Target="slides/slide176.xml"/><Relationship Id="rId342" Type="http://schemas.openxmlformats.org/officeDocument/2006/relationships/slide" Target="slides/slide341.xml"/><Relationship Id="rId384" Type="http://schemas.openxmlformats.org/officeDocument/2006/relationships/slide" Target="slides/slide383.xml"/><Relationship Id="rId202" Type="http://schemas.openxmlformats.org/officeDocument/2006/relationships/slide" Target="slides/slide201.xml"/><Relationship Id="rId244" Type="http://schemas.openxmlformats.org/officeDocument/2006/relationships/slide" Target="slides/slide243.xml"/><Relationship Id="rId39" Type="http://schemas.openxmlformats.org/officeDocument/2006/relationships/slide" Target="slides/slide38.xml"/><Relationship Id="rId286" Type="http://schemas.openxmlformats.org/officeDocument/2006/relationships/slide" Target="slides/slide285.xml"/><Relationship Id="rId451" Type="http://schemas.openxmlformats.org/officeDocument/2006/relationships/slide" Target="slides/slide450.xml"/><Relationship Id="rId50" Type="http://schemas.openxmlformats.org/officeDocument/2006/relationships/slide" Target="slides/slide49.xml"/><Relationship Id="rId104" Type="http://schemas.openxmlformats.org/officeDocument/2006/relationships/slide" Target="slides/slide103.xml"/><Relationship Id="rId146" Type="http://schemas.openxmlformats.org/officeDocument/2006/relationships/slide" Target="slides/slide145.xml"/><Relationship Id="rId188" Type="http://schemas.openxmlformats.org/officeDocument/2006/relationships/slide" Target="slides/slide187.xml"/><Relationship Id="rId311" Type="http://schemas.openxmlformats.org/officeDocument/2006/relationships/slide" Target="slides/slide310.xml"/><Relationship Id="rId353" Type="http://schemas.openxmlformats.org/officeDocument/2006/relationships/slide" Target="slides/slide352.xml"/><Relationship Id="rId395" Type="http://schemas.openxmlformats.org/officeDocument/2006/relationships/slide" Target="slides/slide394.xml"/><Relationship Id="rId409" Type="http://schemas.openxmlformats.org/officeDocument/2006/relationships/slide" Target="slides/slide408.xml"/><Relationship Id="rId92" Type="http://schemas.openxmlformats.org/officeDocument/2006/relationships/slide" Target="slides/slide91.xml"/><Relationship Id="rId213" Type="http://schemas.openxmlformats.org/officeDocument/2006/relationships/slide" Target="slides/slide212.xml"/><Relationship Id="rId420" Type="http://schemas.openxmlformats.org/officeDocument/2006/relationships/slide" Target="slides/slide419.xml"/><Relationship Id="rId255" Type="http://schemas.openxmlformats.org/officeDocument/2006/relationships/slide" Target="slides/slide254.xml"/><Relationship Id="rId297" Type="http://schemas.openxmlformats.org/officeDocument/2006/relationships/slide" Target="slides/slide296.xml"/><Relationship Id="rId462" Type="http://schemas.openxmlformats.org/officeDocument/2006/relationships/presProps" Target="presProps.xml"/><Relationship Id="rId115" Type="http://schemas.openxmlformats.org/officeDocument/2006/relationships/slide" Target="slides/slide114.xml"/><Relationship Id="rId157" Type="http://schemas.openxmlformats.org/officeDocument/2006/relationships/slide" Target="slides/slide156.xml"/><Relationship Id="rId322" Type="http://schemas.openxmlformats.org/officeDocument/2006/relationships/slide" Target="slides/slide321.xml"/><Relationship Id="rId364" Type="http://schemas.openxmlformats.org/officeDocument/2006/relationships/slide" Target="slides/slide36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8D8B7B-5015-477D-AF2D-FDC935D9834A}" type="datetimeFigureOut">
              <a:rPr lang="en-US" smtClean="0"/>
              <a:t>10/19/2020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C3E28F-04EB-4BE0-86FD-BBA962B17827}" type="slidenum">
              <a:rPr lang="en-US" smtClean="0"/>
              <a:t>‹#›</a:t>
            </a:fld>
            <a:endParaRPr lang="en-US"/>
          </a:p>
        </p:txBody>
      </p:sp>
    </p:spTree>
    <p:extLst>
      <p:ext uri="{BB962C8B-B14F-4D97-AF65-F5344CB8AC3E}">
        <p14:creationId xmlns:p14="http://schemas.microsoft.com/office/powerpoint/2010/main" val="75008948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91.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92.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93.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94.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95.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96.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97.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198.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99.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200.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201.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02.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03.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04.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205.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206.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207.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208.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209.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210.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211.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212.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213.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214.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215.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216.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217.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218.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219.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220.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221.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222.xml.rels><?xml version="1.0" encoding="UTF-8" standalone="yes"?>
<Relationships xmlns="http://schemas.openxmlformats.org/package/2006/relationships"><Relationship Id="rId2" Type="http://schemas.openxmlformats.org/officeDocument/2006/relationships/slide" Target="../slides/slide317.xml"/><Relationship Id="rId1" Type="http://schemas.openxmlformats.org/officeDocument/2006/relationships/notesMaster" Target="../notesMasters/notesMaster1.xml"/></Relationships>
</file>

<file path=ppt/notesSlides/_rels/notesSlide223.xml.rels><?xml version="1.0" encoding="UTF-8" standalone="yes"?>
<Relationships xmlns="http://schemas.openxmlformats.org/package/2006/relationships"><Relationship Id="rId2" Type="http://schemas.openxmlformats.org/officeDocument/2006/relationships/slide" Target="../slides/slide318.xml"/><Relationship Id="rId1" Type="http://schemas.openxmlformats.org/officeDocument/2006/relationships/notesMaster" Target="../notesMasters/notesMaster1.xml"/></Relationships>
</file>

<file path=ppt/notesSlides/_rels/notesSlide224.xml.rels><?xml version="1.0" encoding="UTF-8" standalone="yes"?>
<Relationships xmlns="http://schemas.openxmlformats.org/package/2006/relationships"><Relationship Id="rId2" Type="http://schemas.openxmlformats.org/officeDocument/2006/relationships/slide" Target="../slides/slide320.xml"/><Relationship Id="rId1" Type="http://schemas.openxmlformats.org/officeDocument/2006/relationships/notesMaster" Target="../notesMasters/notesMaster1.xml"/></Relationships>
</file>

<file path=ppt/notesSlides/_rels/notesSlide225.xml.rels><?xml version="1.0" encoding="UTF-8" standalone="yes"?>
<Relationships xmlns="http://schemas.openxmlformats.org/package/2006/relationships"><Relationship Id="rId2" Type="http://schemas.openxmlformats.org/officeDocument/2006/relationships/slide" Target="../slides/slide321.xml"/><Relationship Id="rId1" Type="http://schemas.openxmlformats.org/officeDocument/2006/relationships/notesMaster" Target="../notesMasters/notesMaster1.xml"/></Relationships>
</file>

<file path=ppt/notesSlides/_rels/notesSlide226.xml.rels><?xml version="1.0" encoding="UTF-8" standalone="yes"?>
<Relationships xmlns="http://schemas.openxmlformats.org/package/2006/relationships"><Relationship Id="rId2" Type="http://schemas.openxmlformats.org/officeDocument/2006/relationships/slide" Target="../slides/slide322.xml"/><Relationship Id="rId1" Type="http://schemas.openxmlformats.org/officeDocument/2006/relationships/notesMaster" Target="../notesMasters/notesMaster1.xml"/></Relationships>
</file>

<file path=ppt/notesSlides/_rels/notesSlide227.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_rels/notesSlide228.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229.xml.rels><?xml version="1.0" encoding="UTF-8" standalone="yes"?>
<Relationships xmlns="http://schemas.openxmlformats.org/package/2006/relationships"><Relationship Id="rId2" Type="http://schemas.openxmlformats.org/officeDocument/2006/relationships/slide" Target="../slides/slide325.xml"/><Relationship Id="rId1" Type="http://schemas.openxmlformats.org/officeDocument/2006/relationships/notesMaster" Target="../notesMasters/notesMaster1.xml"/></Relationships>
</file>

<file path=ppt/notesSlides/_rels/notesSlide230.xml.rels><?xml version="1.0" encoding="UTF-8" standalone="yes"?>
<Relationships xmlns="http://schemas.openxmlformats.org/package/2006/relationships"><Relationship Id="rId2" Type="http://schemas.openxmlformats.org/officeDocument/2006/relationships/slide" Target="../slides/slide326.xml"/><Relationship Id="rId1" Type="http://schemas.openxmlformats.org/officeDocument/2006/relationships/notesMaster" Target="../notesMasters/notesMaster1.xml"/></Relationships>
</file>

<file path=ppt/notesSlides/_rels/notesSlide231.xml.rels><?xml version="1.0" encoding="UTF-8" standalone="yes"?>
<Relationships xmlns="http://schemas.openxmlformats.org/package/2006/relationships"><Relationship Id="rId2" Type="http://schemas.openxmlformats.org/officeDocument/2006/relationships/slide" Target="../slides/slide327.xml"/><Relationship Id="rId1" Type="http://schemas.openxmlformats.org/officeDocument/2006/relationships/notesMaster" Target="../notesMasters/notesMaster1.xml"/></Relationships>
</file>

<file path=ppt/notesSlides/_rels/notesSlide232.xml.rels><?xml version="1.0" encoding="UTF-8" standalone="yes"?>
<Relationships xmlns="http://schemas.openxmlformats.org/package/2006/relationships"><Relationship Id="rId2" Type="http://schemas.openxmlformats.org/officeDocument/2006/relationships/slide" Target="../slides/slide328.xml"/><Relationship Id="rId1" Type="http://schemas.openxmlformats.org/officeDocument/2006/relationships/notesMaster" Target="../notesMasters/notesMaster1.xml"/></Relationships>
</file>

<file path=ppt/notesSlides/_rels/notesSlide233.xml.rels><?xml version="1.0" encoding="UTF-8" standalone="yes"?>
<Relationships xmlns="http://schemas.openxmlformats.org/package/2006/relationships"><Relationship Id="rId2" Type="http://schemas.openxmlformats.org/officeDocument/2006/relationships/slide" Target="../slides/slide329.xml"/><Relationship Id="rId1" Type="http://schemas.openxmlformats.org/officeDocument/2006/relationships/notesMaster" Target="../notesMasters/notesMaster1.xml"/></Relationships>
</file>

<file path=ppt/notesSlides/_rels/notesSlide234.xml.rels><?xml version="1.0" encoding="UTF-8" standalone="yes"?>
<Relationships xmlns="http://schemas.openxmlformats.org/package/2006/relationships"><Relationship Id="rId2" Type="http://schemas.openxmlformats.org/officeDocument/2006/relationships/slide" Target="../slides/slide330.xml"/><Relationship Id="rId1" Type="http://schemas.openxmlformats.org/officeDocument/2006/relationships/notesMaster" Target="../notesMasters/notesMaster1.xml"/></Relationships>
</file>

<file path=ppt/notesSlides/_rels/notesSlide235.xml.rels><?xml version="1.0" encoding="UTF-8" standalone="yes"?>
<Relationships xmlns="http://schemas.openxmlformats.org/package/2006/relationships"><Relationship Id="rId2" Type="http://schemas.openxmlformats.org/officeDocument/2006/relationships/slide" Target="../slides/slide331.xml"/><Relationship Id="rId1" Type="http://schemas.openxmlformats.org/officeDocument/2006/relationships/notesMaster" Target="../notesMasters/notesMaster1.xml"/></Relationships>
</file>

<file path=ppt/notesSlides/_rels/notesSlide236.xml.rels><?xml version="1.0" encoding="UTF-8" standalone="yes"?>
<Relationships xmlns="http://schemas.openxmlformats.org/package/2006/relationships"><Relationship Id="rId2" Type="http://schemas.openxmlformats.org/officeDocument/2006/relationships/slide" Target="../slides/slide332.xml"/><Relationship Id="rId1" Type="http://schemas.openxmlformats.org/officeDocument/2006/relationships/notesMaster" Target="../notesMasters/notesMaster1.xml"/></Relationships>
</file>

<file path=ppt/notesSlides/_rels/notesSlide237.xml.rels><?xml version="1.0" encoding="UTF-8" standalone="yes"?>
<Relationships xmlns="http://schemas.openxmlformats.org/package/2006/relationships"><Relationship Id="rId2" Type="http://schemas.openxmlformats.org/officeDocument/2006/relationships/slide" Target="../slides/slide333.xml"/><Relationship Id="rId1" Type="http://schemas.openxmlformats.org/officeDocument/2006/relationships/notesMaster" Target="../notesMasters/notesMaster1.xml"/></Relationships>
</file>

<file path=ppt/notesSlides/_rels/notesSlide238.xml.rels><?xml version="1.0" encoding="UTF-8" standalone="yes"?>
<Relationships xmlns="http://schemas.openxmlformats.org/package/2006/relationships"><Relationship Id="rId2" Type="http://schemas.openxmlformats.org/officeDocument/2006/relationships/slide" Target="../slides/slide334.xml"/><Relationship Id="rId1" Type="http://schemas.openxmlformats.org/officeDocument/2006/relationships/notesMaster" Target="../notesMasters/notesMaster1.xml"/></Relationships>
</file>

<file path=ppt/notesSlides/_rels/notesSlide239.xml.rels><?xml version="1.0" encoding="UTF-8" standalone="yes"?>
<Relationships xmlns="http://schemas.openxmlformats.org/package/2006/relationships"><Relationship Id="rId2" Type="http://schemas.openxmlformats.org/officeDocument/2006/relationships/slide" Target="../slides/slide335.xml"/><Relationship Id="rId1" Type="http://schemas.openxmlformats.org/officeDocument/2006/relationships/notesMaster" Target="../notesMasters/notesMaster1.xml"/></Relationships>
</file>

<file path=ppt/notesSlides/_rels/notesSlide240.xml.rels><?xml version="1.0" encoding="UTF-8" standalone="yes"?>
<Relationships xmlns="http://schemas.openxmlformats.org/package/2006/relationships"><Relationship Id="rId2" Type="http://schemas.openxmlformats.org/officeDocument/2006/relationships/slide" Target="../slides/slide336.xml"/><Relationship Id="rId1" Type="http://schemas.openxmlformats.org/officeDocument/2006/relationships/notesMaster" Target="../notesMasters/notesMaster1.xml"/></Relationships>
</file>

<file path=ppt/notesSlides/_rels/notesSlide241.xml.rels><?xml version="1.0" encoding="UTF-8" standalone="yes"?>
<Relationships xmlns="http://schemas.openxmlformats.org/package/2006/relationships"><Relationship Id="rId2" Type="http://schemas.openxmlformats.org/officeDocument/2006/relationships/slide" Target="../slides/slide337.xml"/><Relationship Id="rId1" Type="http://schemas.openxmlformats.org/officeDocument/2006/relationships/notesMaster" Target="../notesMasters/notesMaster1.xml"/></Relationships>
</file>

<file path=ppt/notesSlides/_rels/notesSlide242.xml.rels><?xml version="1.0" encoding="UTF-8" standalone="yes"?>
<Relationships xmlns="http://schemas.openxmlformats.org/package/2006/relationships"><Relationship Id="rId2" Type="http://schemas.openxmlformats.org/officeDocument/2006/relationships/slide" Target="../slides/slide338.xml"/><Relationship Id="rId1" Type="http://schemas.openxmlformats.org/officeDocument/2006/relationships/notesMaster" Target="../notesMasters/notesMaster1.xml"/></Relationships>
</file>

<file path=ppt/notesSlides/_rels/notesSlide243.xml.rels><?xml version="1.0" encoding="UTF-8" standalone="yes"?>
<Relationships xmlns="http://schemas.openxmlformats.org/package/2006/relationships"><Relationship Id="rId2" Type="http://schemas.openxmlformats.org/officeDocument/2006/relationships/slide" Target="../slides/slide339.xml"/><Relationship Id="rId1" Type="http://schemas.openxmlformats.org/officeDocument/2006/relationships/notesMaster" Target="../notesMasters/notesMaster1.xml"/></Relationships>
</file>

<file path=ppt/notesSlides/_rels/notesSlide244.xml.rels><?xml version="1.0" encoding="UTF-8" standalone="yes"?>
<Relationships xmlns="http://schemas.openxmlformats.org/package/2006/relationships"><Relationship Id="rId2" Type="http://schemas.openxmlformats.org/officeDocument/2006/relationships/slide" Target="../slides/slide340.xml"/><Relationship Id="rId1" Type="http://schemas.openxmlformats.org/officeDocument/2006/relationships/notesMaster" Target="../notesMasters/notesMaster1.xml"/></Relationships>
</file>

<file path=ppt/notesSlides/_rels/notesSlide245.xml.rels><?xml version="1.0" encoding="UTF-8" standalone="yes"?>
<Relationships xmlns="http://schemas.openxmlformats.org/package/2006/relationships"><Relationship Id="rId2" Type="http://schemas.openxmlformats.org/officeDocument/2006/relationships/slide" Target="../slides/slide341.xml"/><Relationship Id="rId1" Type="http://schemas.openxmlformats.org/officeDocument/2006/relationships/notesMaster" Target="../notesMasters/notesMaster1.xml"/></Relationships>
</file>

<file path=ppt/notesSlides/_rels/notesSlide246.xml.rels><?xml version="1.0" encoding="UTF-8" standalone="yes"?>
<Relationships xmlns="http://schemas.openxmlformats.org/package/2006/relationships"><Relationship Id="rId2" Type="http://schemas.openxmlformats.org/officeDocument/2006/relationships/slide" Target="../slides/slide342.xml"/><Relationship Id="rId1" Type="http://schemas.openxmlformats.org/officeDocument/2006/relationships/notesMaster" Target="../notesMasters/notesMaster1.xml"/></Relationships>
</file>

<file path=ppt/notesSlides/_rels/notesSlide247.xml.rels><?xml version="1.0" encoding="UTF-8" standalone="yes"?>
<Relationships xmlns="http://schemas.openxmlformats.org/package/2006/relationships"><Relationship Id="rId2" Type="http://schemas.openxmlformats.org/officeDocument/2006/relationships/slide" Target="../slides/slide343.xml"/><Relationship Id="rId1" Type="http://schemas.openxmlformats.org/officeDocument/2006/relationships/notesMaster" Target="../notesMasters/notesMaster1.xml"/></Relationships>
</file>

<file path=ppt/notesSlides/_rels/notesSlide248.xml.rels><?xml version="1.0" encoding="UTF-8" standalone="yes"?>
<Relationships xmlns="http://schemas.openxmlformats.org/package/2006/relationships"><Relationship Id="rId2" Type="http://schemas.openxmlformats.org/officeDocument/2006/relationships/slide" Target="../slides/slide344.xml"/><Relationship Id="rId1" Type="http://schemas.openxmlformats.org/officeDocument/2006/relationships/notesMaster" Target="../notesMasters/notesMaster1.xml"/></Relationships>
</file>

<file path=ppt/notesSlides/_rels/notesSlide249.xml.rels><?xml version="1.0" encoding="UTF-8" standalone="yes"?>
<Relationships xmlns="http://schemas.openxmlformats.org/package/2006/relationships"><Relationship Id="rId2" Type="http://schemas.openxmlformats.org/officeDocument/2006/relationships/slide" Target="../slides/slide345.xml"/><Relationship Id="rId1" Type="http://schemas.openxmlformats.org/officeDocument/2006/relationships/notesMaster" Target="../notesMasters/notesMaster1.xml"/></Relationships>
</file>

<file path=ppt/notesSlides/_rels/notesSlide250.xml.rels><?xml version="1.0" encoding="UTF-8" standalone="yes"?>
<Relationships xmlns="http://schemas.openxmlformats.org/package/2006/relationships"><Relationship Id="rId2" Type="http://schemas.openxmlformats.org/officeDocument/2006/relationships/slide" Target="../slides/slide346.xml"/><Relationship Id="rId1" Type="http://schemas.openxmlformats.org/officeDocument/2006/relationships/notesMaster" Target="../notesMasters/notesMaster1.xml"/></Relationships>
</file>

<file path=ppt/notesSlides/_rels/notesSlide251.xml.rels><?xml version="1.0" encoding="UTF-8" standalone="yes"?>
<Relationships xmlns="http://schemas.openxmlformats.org/package/2006/relationships"><Relationship Id="rId2" Type="http://schemas.openxmlformats.org/officeDocument/2006/relationships/slide" Target="../slides/slide347.xml"/><Relationship Id="rId1" Type="http://schemas.openxmlformats.org/officeDocument/2006/relationships/notesMaster" Target="../notesMasters/notesMaster1.xml"/></Relationships>
</file>

<file path=ppt/notesSlides/_rels/notesSlide252.xml.rels><?xml version="1.0" encoding="UTF-8" standalone="yes"?>
<Relationships xmlns="http://schemas.openxmlformats.org/package/2006/relationships"><Relationship Id="rId2" Type="http://schemas.openxmlformats.org/officeDocument/2006/relationships/slide" Target="../slides/slide348.xml"/><Relationship Id="rId1" Type="http://schemas.openxmlformats.org/officeDocument/2006/relationships/notesMaster" Target="../notesMasters/notesMaster1.xml"/></Relationships>
</file>

<file path=ppt/notesSlides/_rels/notesSlide253.xml.rels><?xml version="1.0" encoding="UTF-8" standalone="yes"?>
<Relationships xmlns="http://schemas.openxmlformats.org/package/2006/relationships"><Relationship Id="rId2" Type="http://schemas.openxmlformats.org/officeDocument/2006/relationships/slide" Target="../slides/slide349.xml"/><Relationship Id="rId1" Type="http://schemas.openxmlformats.org/officeDocument/2006/relationships/notesMaster" Target="../notesMasters/notesMaster1.xml"/></Relationships>
</file>

<file path=ppt/notesSlides/_rels/notesSlide254.xml.rels><?xml version="1.0" encoding="UTF-8" standalone="yes"?>
<Relationships xmlns="http://schemas.openxmlformats.org/package/2006/relationships"><Relationship Id="rId2" Type="http://schemas.openxmlformats.org/officeDocument/2006/relationships/slide" Target="../slides/slide350.xml"/><Relationship Id="rId1" Type="http://schemas.openxmlformats.org/officeDocument/2006/relationships/notesMaster" Target="../notesMasters/notesMaster1.xml"/></Relationships>
</file>

<file path=ppt/notesSlides/_rels/notesSlide255.xml.rels><?xml version="1.0" encoding="UTF-8" standalone="yes"?>
<Relationships xmlns="http://schemas.openxmlformats.org/package/2006/relationships"><Relationship Id="rId2" Type="http://schemas.openxmlformats.org/officeDocument/2006/relationships/slide" Target="../slides/slide351.xml"/><Relationship Id="rId1" Type="http://schemas.openxmlformats.org/officeDocument/2006/relationships/notesMaster" Target="../notesMasters/notesMaster1.xml"/></Relationships>
</file>

<file path=ppt/notesSlides/_rels/notesSlide256.xml.rels><?xml version="1.0" encoding="UTF-8" standalone="yes"?>
<Relationships xmlns="http://schemas.openxmlformats.org/package/2006/relationships"><Relationship Id="rId2" Type="http://schemas.openxmlformats.org/officeDocument/2006/relationships/slide" Target="../slides/slide352.xml"/><Relationship Id="rId1" Type="http://schemas.openxmlformats.org/officeDocument/2006/relationships/notesMaster" Target="../notesMasters/notesMaster1.xml"/></Relationships>
</file>

<file path=ppt/notesSlides/_rels/notesSlide257.xml.rels><?xml version="1.0" encoding="UTF-8" standalone="yes"?>
<Relationships xmlns="http://schemas.openxmlformats.org/package/2006/relationships"><Relationship Id="rId2" Type="http://schemas.openxmlformats.org/officeDocument/2006/relationships/slide" Target="../slides/slide353.xml"/><Relationship Id="rId1" Type="http://schemas.openxmlformats.org/officeDocument/2006/relationships/notesMaster" Target="../notesMasters/notesMaster1.xml"/></Relationships>
</file>

<file path=ppt/notesSlides/_rels/notesSlide258.xml.rels><?xml version="1.0" encoding="UTF-8" standalone="yes"?>
<Relationships xmlns="http://schemas.openxmlformats.org/package/2006/relationships"><Relationship Id="rId2" Type="http://schemas.openxmlformats.org/officeDocument/2006/relationships/slide" Target="../slides/slide354.xml"/><Relationship Id="rId1" Type="http://schemas.openxmlformats.org/officeDocument/2006/relationships/notesMaster" Target="../notesMasters/notesMaster1.xml"/></Relationships>
</file>

<file path=ppt/notesSlides/_rels/notesSlide259.xml.rels><?xml version="1.0" encoding="UTF-8" standalone="yes"?>
<Relationships xmlns="http://schemas.openxmlformats.org/package/2006/relationships"><Relationship Id="rId2" Type="http://schemas.openxmlformats.org/officeDocument/2006/relationships/slide" Target="../slides/slide355.xml"/><Relationship Id="rId1" Type="http://schemas.openxmlformats.org/officeDocument/2006/relationships/notesMaster" Target="../notesMasters/notesMaster1.xml"/></Relationships>
</file>

<file path=ppt/notesSlides/_rels/notesSlide260.xml.rels><?xml version="1.0" encoding="UTF-8" standalone="yes"?>
<Relationships xmlns="http://schemas.openxmlformats.org/package/2006/relationships"><Relationship Id="rId2" Type="http://schemas.openxmlformats.org/officeDocument/2006/relationships/slide" Target="../slides/slide356.xml"/><Relationship Id="rId1" Type="http://schemas.openxmlformats.org/officeDocument/2006/relationships/notesMaster" Target="../notesMasters/notesMaster1.xml"/></Relationships>
</file>

<file path=ppt/notesSlides/_rels/notesSlide261.xml.rels><?xml version="1.0" encoding="UTF-8" standalone="yes"?>
<Relationships xmlns="http://schemas.openxmlformats.org/package/2006/relationships"><Relationship Id="rId2" Type="http://schemas.openxmlformats.org/officeDocument/2006/relationships/slide" Target="../slides/slide357.xml"/><Relationship Id="rId1" Type="http://schemas.openxmlformats.org/officeDocument/2006/relationships/notesMaster" Target="../notesMasters/notesMaster1.xml"/></Relationships>
</file>

<file path=ppt/notesSlides/_rels/notesSlide262.xml.rels><?xml version="1.0" encoding="UTF-8" standalone="yes"?>
<Relationships xmlns="http://schemas.openxmlformats.org/package/2006/relationships"><Relationship Id="rId2" Type="http://schemas.openxmlformats.org/officeDocument/2006/relationships/slide" Target="../slides/slide358.xml"/><Relationship Id="rId1" Type="http://schemas.openxmlformats.org/officeDocument/2006/relationships/notesMaster" Target="../notesMasters/notesMaster1.xml"/></Relationships>
</file>

<file path=ppt/notesSlides/_rels/notesSlide263.xml.rels><?xml version="1.0" encoding="UTF-8" standalone="yes"?>
<Relationships xmlns="http://schemas.openxmlformats.org/package/2006/relationships"><Relationship Id="rId2" Type="http://schemas.openxmlformats.org/officeDocument/2006/relationships/slide" Target="../slides/slide359.xml"/><Relationship Id="rId1" Type="http://schemas.openxmlformats.org/officeDocument/2006/relationships/notesMaster" Target="../notesMasters/notesMaster1.xml"/></Relationships>
</file>

<file path=ppt/notesSlides/_rels/notesSlide264.xml.rels><?xml version="1.0" encoding="UTF-8" standalone="yes"?>
<Relationships xmlns="http://schemas.openxmlformats.org/package/2006/relationships"><Relationship Id="rId2" Type="http://schemas.openxmlformats.org/officeDocument/2006/relationships/slide" Target="../slides/slide360.xml"/><Relationship Id="rId1" Type="http://schemas.openxmlformats.org/officeDocument/2006/relationships/notesMaster" Target="../notesMasters/notesMaster1.xml"/></Relationships>
</file>

<file path=ppt/notesSlides/_rels/notesSlide265.xml.rels><?xml version="1.0" encoding="UTF-8" standalone="yes"?>
<Relationships xmlns="http://schemas.openxmlformats.org/package/2006/relationships"><Relationship Id="rId2" Type="http://schemas.openxmlformats.org/officeDocument/2006/relationships/slide" Target="../slides/slide361.xml"/><Relationship Id="rId1" Type="http://schemas.openxmlformats.org/officeDocument/2006/relationships/notesMaster" Target="../notesMasters/notesMaster1.xml"/></Relationships>
</file>

<file path=ppt/notesSlides/_rels/notesSlide266.xml.rels><?xml version="1.0" encoding="UTF-8" standalone="yes"?>
<Relationships xmlns="http://schemas.openxmlformats.org/package/2006/relationships"><Relationship Id="rId2" Type="http://schemas.openxmlformats.org/officeDocument/2006/relationships/slide" Target="../slides/slide362.xml"/><Relationship Id="rId1" Type="http://schemas.openxmlformats.org/officeDocument/2006/relationships/notesMaster" Target="../notesMasters/notesMaster1.xml"/></Relationships>
</file>

<file path=ppt/notesSlides/_rels/notesSlide267.xml.rels><?xml version="1.0" encoding="UTF-8" standalone="yes"?>
<Relationships xmlns="http://schemas.openxmlformats.org/package/2006/relationships"><Relationship Id="rId2" Type="http://schemas.openxmlformats.org/officeDocument/2006/relationships/slide" Target="../slides/slide363.xml"/><Relationship Id="rId1" Type="http://schemas.openxmlformats.org/officeDocument/2006/relationships/notesMaster" Target="../notesMasters/notesMaster1.xml"/></Relationships>
</file>

<file path=ppt/notesSlides/_rels/notesSlide268.xml.rels><?xml version="1.0" encoding="UTF-8" standalone="yes"?>
<Relationships xmlns="http://schemas.openxmlformats.org/package/2006/relationships"><Relationship Id="rId2" Type="http://schemas.openxmlformats.org/officeDocument/2006/relationships/slide" Target="../slides/slide364.xml"/><Relationship Id="rId1" Type="http://schemas.openxmlformats.org/officeDocument/2006/relationships/notesMaster" Target="../notesMasters/notesMaster1.xml"/></Relationships>
</file>

<file path=ppt/notesSlides/_rels/notesSlide269.xml.rels><?xml version="1.0" encoding="UTF-8" standalone="yes"?>
<Relationships xmlns="http://schemas.openxmlformats.org/package/2006/relationships"><Relationship Id="rId2" Type="http://schemas.openxmlformats.org/officeDocument/2006/relationships/slide" Target="../slides/slide365.xml"/><Relationship Id="rId1" Type="http://schemas.openxmlformats.org/officeDocument/2006/relationships/notesMaster" Target="../notesMasters/notesMaster1.xml"/></Relationships>
</file>

<file path=ppt/notesSlides/_rels/notesSlide270.xml.rels><?xml version="1.0" encoding="UTF-8" standalone="yes"?>
<Relationships xmlns="http://schemas.openxmlformats.org/package/2006/relationships"><Relationship Id="rId2" Type="http://schemas.openxmlformats.org/officeDocument/2006/relationships/slide" Target="../slides/slide366.xml"/><Relationship Id="rId1" Type="http://schemas.openxmlformats.org/officeDocument/2006/relationships/notesMaster" Target="../notesMasters/notesMaster1.xml"/></Relationships>
</file>

<file path=ppt/notesSlides/_rels/notesSlide271.xml.rels><?xml version="1.0" encoding="UTF-8" standalone="yes"?>
<Relationships xmlns="http://schemas.openxmlformats.org/package/2006/relationships"><Relationship Id="rId2" Type="http://schemas.openxmlformats.org/officeDocument/2006/relationships/slide" Target="../slides/slide367.xml"/><Relationship Id="rId1" Type="http://schemas.openxmlformats.org/officeDocument/2006/relationships/notesMaster" Target="../notesMasters/notesMaster1.xml"/></Relationships>
</file>

<file path=ppt/notesSlides/_rels/notesSlide272.xml.rels><?xml version="1.0" encoding="UTF-8" standalone="yes"?>
<Relationships xmlns="http://schemas.openxmlformats.org/package/2006/relationships"><Relationship Id="rId2" Type="http://schemas.openxmlformats.org/officeDocument/2006/relationships/slide" Target="../slides/slide368.xml"/><Relationship Id="rId1" Type="http://schemas.openxmlformats.org/officeDocument/2006/relationships/notesMaster" Target="../notesMasters/notesMaster1.xml"/></Relationships>
</file>

<file path=ppt/notesSlides/_rels/notesSlide273.xml.rels><?xml version="1.0" encoding="UTF-8" standalone="yes"?>
<Relationships xmlns="http://schemas.openxmlformats.org/package/2006/relationships"><Relationship Id="rId2" Type="http://schemas.openxmlformats.org/officeDocument/2006/relationships/slide" Target="../slides/slide369.xml"/><Relationship Id="rId1" Type="http://schemas.openxmlformats.org/officeDocument/2006/relationships/notesMaster" Target="../notesMasters/notesMaster1.xml"/></Relationships>
</file>

<file path=ppt/notesSlides/_rels/notesSlide274.xml.rels><?xml version="1.0" encoding="UTF-8" standalone="yes"?>
<Relationships xmlns="http://schemas.openxmlformats.org/package/2006/relationships"><Relationship Id="rId2" Type="http://schemas.openxmlformats.org/officeDocument/2006/relationships/slide" Target="../slides/slide370.xml"/><Relationship Id="rId1" Type="http://schemas.openxmlformats.org/officeDocument/2006/relationships/notesMaster" Target="../notesMasters/notesMaster1.xml"/></Relationships>
</file>

<file path=ppt/notesSlides/_rels/notesSlide275.xml.rels><?xml version="1.0" encoding="UTF-8" standalone="yes"?>
<Relationships xmlns="http://schemas.openxmlformats.org/package/2006/relationships"><Relationship Id="rId2" Type="http://schemas.openxmlformats.org/officeDocument/2006/relationships/slide" Target="../slides/slide371.xml"/><Relationship Id="rId1" Type="http://schemas.openxmlformats.org/officeDocument/2006/relationships/notesMaster" Target="../notesMasters/notesMaster1.xml"/></Relationships>
</file>

<file path=ppt/notesSlides/_rels/notesSlide276.xml.rels><?xml version="1.0" encoding="UTF-8" standalone="yes"?>
<Relationships xmlns="http://schemas.openxmlformats.org/package/2006/relationships"><Relationship Id="rId2" Type="http://schemas.openxmlformats.org/officeDocument/2006/relationships/slide" Target="../slides/slide372.xml"/><Relationship Id="rId1" Type="http://schemas.openxmlformats.org/officeDocument/2006/relationships/notesMaster" Target="../notesMasters/notesMaster1.xml"/></Relationships>
</file>

<file path=ppt/notesSlides/_rels/notesSlide277.xml.rels><?xml version="1.0" encoding="UTF-8" standalone="yes"?>
<Relationships xmlns="http://schemas.openxmlformats.org/package/2006/relationships"><Relationship Id="rId2" Type="http://schemas.openxmlformats.org/officeDocument/2006/relationships/slide" Target="../slides/slide373.xml"/><Relationship Id="rId1" Type="http://schemas.openxmlformats.org/officeDocument/2006/relationships/notesMaster" Target="../notesMasters/notesMaster1.xml"/></Relationships>
</file>

<file path=ppt/notesSlides/_rels/notesSlide278.xml.rels><?xml version="1.0" encoding="UTF-8" standalone="yes"?>
<Relationships xmlns="http://schemas.openxmlformats.org/package/2006/relationships"><Relationship Id="rId2" Type="http://schemas.openxmlformats.org/officeDocument/2006/relationships/slide" Target="../slides/slide374.xml"/><Relationship Id="rId1" Type="http://schemas.openxmlformats.org/officeDocument/2006/relationships/notesMaster" Target="../notesMasters/notesMaster1.xml"/></Relationships>
</file>

<file path=ppt/notesSlides/_rels/notesSlide279.xml.rels><?xml version="1.0" encoding="UTF-8" standalone="yes"?>
<Relationships xmlns="http://schemas.openxmlformats.org/package/2006/relationships"><Relationship Id="rId2" Type="http://schemas.openxmlformats.org/officeDocument/2006/relationships/slide" Target="../slides/slide375.xml"/><Relationship Id="rId1" Type="http://schemas.openxmlformats.org/officeDocument/2006/relationships/notesMaster" Target="../notesMasters/notesMaster1.xml"/></Relationships>
</file>

<file path=ppt/notesSlides/_rels/notesSlide280.xml.rels><?xml version="1.0" encoding="UTF-8" standalone="yes"?>
<Relationships xmlns="http://schemas.openxmlformats.org/package/2006/relationships"><Relationship Id="rId2" Type="http://schemas.openxmlformats.org/officeDocument/2006/relationships/slide" Target="../slides/slide376.xml"/><Relationship Id="rId1" Type="http://schemas.openxmlformats.org/officeDocument/2006/relationships/notesMaster" Target="../notesMasters/notesMaster1.xml"/></Relationships>
</file>

<file path=ppt/notesSlides/_rels/notesSlide281.xml.rels><?xml version="1.0" encoding="UTF-8" standalone="yes"?>
<Relationships xmlns="http://schemas.openxmlformats.org/package/2006/relationships"><Relationship Id="rId2" Type="http://schemas.openxmlformats.org/officeDocument/2006/relationships/slide" Target="../slides/slide377.xml"/><Relationship Id="rId1" Type="http://schemas.openxmlformats.org/officeDocument/2006/relationships/notesMaster" Target="../notesMasters/notesMaster1.xml"/></Relationships>
</file>

<file path=ppt/notesSlides/_rels/notesSlide282.xml.rels><?xml version="1.0" encoding="UTF-8" standalone="yes"?>
<Relationships xmlns="http://schemas.openxmlformats.org/package/2006/relationships"><Relationship Id="rId2" Type="http://schemas.openxmlformats.org/officeDocument/2006/relationships/slide" Target="../slides/slide378.xml"/><Relationship Id="rId1" Type="http://schemas.openxmlformats.org/officeDocument/2006/relationships/notesMaster" Target="../notesMasters/notesMaster1.xml"/></Relationships>
</file>

<file path=ppt/notesSlides/_rels/notesSlide283.xml.rels><?xml version="1.0" encoding="UTF-8" standalone="yes"?>
<Relationships xmlns="http://schemas.openxmlformats.org/package/2006/relationships"><Relationship Id="rId2" Type="http://schemas.openxmlformats.org/officeDocument/2006/relationships/slide" Target="../slides/slide379.xml"/><Relationship Id="rId1" Type="http://schemas.openxmlformats.org/officeDocument/2006/relationships/notesMaster" Target="../notesMasters/notesMaster1.xml"/></Relationships>
</file>

<file path=ppt/notesSlides/_rels/notesSlide284.xml.rels><?xml version="1.0" encoding="UTF-8" standalone="yes"?>
<Relationships xmlns="http://schemas.openxmlformats.org/package/2006/relationships"><Relationship Id="rId2" Type="http://schemas.openxmlformats.org/officeDocument/2006/relationships/slide" Target="../slides/slide380.xml"/><Relationship Id="rId1" Type="http://schemas.openxmlformats.org/officeDocument/2006/relationships/notesMaster" Target="../notesMasters/notesMaster1.xml"/></Relationships>
</file>

<file path=ppt/notesSlides/_rels/notesSlide285.xml.rels><?xml version="1.0" encoding="UTF-8" standalone="yes"?>
<Relationships xmlns="http://schemas.openxmlformats.org/package/2006/relationships"><Relationship Id="rId2" Type="http://schemas.openxmlformats.org/officeDocument/2006/relationships/slide" Target="../slides/slide397.xml"/><Relationship Id="rId1" Type="http://schemas.openxmlformats.org/officeDocument/2006/relationships/notesMaster" Target="../notesMasters/notesMaster1.xml"/></Relationships>
</file>

<file path=ppt/notesSlides/_rels/notesSlide286.xml.rels><?xml version="1.0" encoding="UTF-8" standalone="yes"?>
<Relationships xmlns="http://schemas.openxmlformats.org/package/2006/relationships"><Relationship Id="rId2" Type="http://schemas.openxmlformats.org/officeDocument/2006/relationships/slide" Target="../slides/slide398.xml"/><Relationship Id="rId1" Type="http://schemas.openxmlformats.org/officeDocument/2006/relationships/notesMaster" Target="../notesMasters/notesMaster1.xml"/></Relationships>
</file>

<file path=ppt/notesSlides/_rels/notesSlide287.xml.rels><?xml version="1.0" encoding="UTF-8" standalone="yes"?>
<Relationships xmlns="http://schemas.openxmlformats.org/package/2006/relationships"><Relationship Id="rId2" Type="http://schemas.openxmlformats.org/officeDocument/2006/relationships/slide" Target="../slides/slide399.xml"/><Relationship Id="rId1" Type="http://schemas.openxmlformats.org/officeDocument/2006/relationships/notesMaster" Target="../notesMasters/notesMaster1.xml"/></Relationships>
</file>

<file path=ppt/notesSlides/_rels/notesSlide288.xml.rels><?xml version="1.0" encoding="UTF-8" standalone="yes"?>
<Relationships xmlns="http://schemas.openxmlformats.org/package/2006/relationships"><Relationship Id="rId2" Type="http://schemas.openxmlformats.org/officeDocument/2006/relationships/slide" Target="../slides/slide400.xml"/><Relationship Id="rId1" Type="http://schemas.openxmlformats.org/officeDocument/2006/relationships/notesMaster" Target="../notesMasters/notesMaster1.xml"/></Relationships>
</file>

<file path=ppt/notesSlides/_rels/notesSlide289.xml.rels><?xml version="1.0" encoding="UTF-8" standalone="yes"?>
<Relationships xmlns="http://schemas.openxmlformats.org/package/2006/relationships"><Relationship Id="rId2" Type="http://schemas.openxmlformats.org/officeDocument/2006/relationships/slide" Target="../slides/slide401.xml"/><Relationship Id="rId1" Type="http://schemas.openxmlformats.org/officeDocument/2006/relationships/notesMaster" Target="../notesMasters/notesMaster1.xml"/></Relationships>
</file>

<file path=ppt/notesSlides/_rels/notesSlide290.xml.rels><?xml version="1.0" encoding="UTF-8" standalone="yes"?>
<Relationships xmlns="http://schemas.openxmlformats.org/package/2006/relationships"><Relationship Id="rId2" Type="http://schemas.openxmlformats.org/officeDocument/2006/relationships/slide" Target="../slides/slide402.xml"/><Relationship Id="rId1" Type="http://schemas.openxmlformats.org/officeDocument/2006/relationships/notesMaster" Target="../notesMasters/notesMaster1.xml"/></Relationships>
</file>

<file path=ppt/notesSlides/_rels/notesSlide291.xml.rels><?xml version="1.0" encoding="UTF-8" standalone="yes"?>
<Relationships xmlns="http://schemas.openxmlformats.org/package/2006/relationships"><Relationship Id="rId2" Type="http://schemas.openxmlformats.org/officeDocument/2006/relationships/slide" Target="../slides/slide403.xml"/><Relationship Id="rId1" Type="http://schemas.openxmlformats.org/officeDocument/2006/relationships/notesMaster" Target="../notesMasters/notesMaster1.xml"/></Relationships>
</file>

<file path=ppt/notesSlides/_rels/notesSlide292.xml.rels><?xml version="1.0" encoding="UTF-8" standalone="yes"?>
<Relationships xmlns="http://schemas.openxmlformats.org/package/2006/relationships"><Relationship Id="rId2" Type="http://schemas.openxmlformats.org/officeDocument/2006/relationships/slide" Target="../slides/slide404.xml"/><Relationship Id="rId1" Type="http://schemas.openxmlformats.org/officeDocument/2006/relationships/notesMaster" Target="../notesMasters/notesMaster1.xml"/></Relationships>
</file>

<file path=ppt/notesSlides/_rels/notesSlide293.xml.rels><?xml version="1.0" encoding="UTF-8" standalone="yes"?>
<Relationships xmlns="http://schemas.openxmlformats.org/package/2006/relationships"><Relationship Id="rId2" Type="http://schemas.openxmlformats.org/officeDocument/2006/relationships/slide" Target="../slides/slide405.xml"/><Relationship Id="rId1" Type="http://schemas.openxmlformats.org/officeDocument/2006/relationships/notesMaster" Target="../notesMasters/notesMaster1.xml"/></Relationships>
</file>

<file path=ppt/notesSlides/_rels/notesSlide294.xml.rels><?xml version="1.0" encoding="UTF-8" standalone="yes"?>
<Relationships xmlns="http://schemas.openxmlformats.org/package/2006/relationships"><Relationship Id="rId2" Type="http://schemas.openxmlformats.org/officeDocument/2006/relationships/slide" Target="../slides/slide406.xml"/><Relationship Id="rId1" Type="http://schemas.openxmlformats.org/officeDocument/2006/relationships/notesMaster" Target="../notesMasters/notesMaster1.xml"/></Relationships>
</file>

<file path=ppt/notesSlides/_rels/notesSlide295.xml.rels><?xml version="1.0" encoding="UTF-8" standalone="yes"?>
<Relationships xmlns="http://schemas.openxmlformats.org/package/2006/relationships"><Relationship Id="rId2" Type="http://schemas.openxmlformats.org/officeDocument/2006/relationships/slide" Target="../slides/slide407.xml"/><Relationship Id="rId1" Type="http://schemas.openxmlformats.org/officeDocument/2006/relationships/notesMaster" Target="../notesMasters/notesMaster1.xml"/></Relationships>
</file>

<file path=ppt/notesSlides/_rels/notesSlide296.xml.rels><?xml version="1.0" encoding="UTF-8" standalone="yes"?>
<Relationships xmlns="http://schemas.openxmlformats.org/package/2006/relationships"><Relationship Id="rId2" Type="http://schemas.openxmlformats.org/officeDocument/2006/relationships/slide" Target="../slides/slide408.xml"/><Relationship Id="rId1" Type="http://schemas.openxmlformats.org/officeDocument/2006/relationships/notesMaster" Target="../notesMasters/notesMaster1.xml"/></Relationships>
</file>

<file path=ppt/notesSlides/_rels/notesSlide297.xml.rels><?xml version="1.0" encoding="UTF-8" standalone="yes"?>
<Relationships xmlns="http://schemas.openxmlformats.org/package/2006/relationships"><Relationship Id="rId2" Type="http://schemas.openxmlformats.org/officeDocument/2006/relationships/slide" Target="../slides/slide409.xml"/><Relationship Id="rId1" Type="http://schemas.openxmlformats.org/officeDocument/2006/relationships/notesMaster" Target="../notesMasters/notesMaster1.xml"/></Relationships>
</file>

<file path=ppt/notesSlides/_rels/notesSlide298.xml.rels><?xml version="1.0" encoding="UTF-8" standalone="yes"?>
<Relationships xmlns="http://schemas.openxmlformats.org/package/2006/relationships"><Relationship Id="rId2" Type="http://schemas.openxmlformats.org/officeDocument/2006/relationships/slide" Target="../slides/slide410.xml"/><Relationship Id="rId1" Type="http://schemas.openxmlformats.org/officeDocument/2006/relationships/notesMaster" Target="../notesMasters/notesMaster1.xml"/></Relationships>
</file>

<file path=ppt/notesSlides/_rels/notesSlide299.xml.rels><?xml version="1.0" encoding="UTF-8" standalone="yes"?>
<Relationships xmlns="http://schemas.openxmlformats.org/package/2006/relationships"><Relationship Id="rId2" Type="http://schemas.openxmlformats.org/officeDocument/2006/relationships/slide" Target="../slides/slide411.xml"/><Relationship Id="rId1" Type="http://schemas.openxmlformats.org/officeDocument/2006/relationships/notesMaster" Target="../notesMasters/notesMaster1.xml"/></Relationships>
</file>

<file path=ppt/notesSlides/_rels/notesSlide300.xml.rels><?xml version="1.0" encoding="UTF-8" standalone="yes"?>
<Relationships xmlns="http://schemas.openxmlformats.org/package/2006/relationships"><Relationship Id="rId2" Type="http://schemas.openxmlformats.org/officeDocument/2006/relationships/slide" Target="../slides/slide412.xml"/><Relationship Id="rId1" Type="http://schemas.openxmlformats.org/officeDocument/2006/relationships/notesMaster" Target="../notesMasters/notesMaster1.xml"/></Relationships>
</file>

<file path=ppt/notesSlides/_rels/notesSlide301.xml.rels><?xml version="1.0" encoding="UTF-8" standalone="yes"?>
<Relationships xmlns="http://schemas.openxmlformats.org/package/2006/relationships"><Relationship Id="rId2" Type="http://schemas.openxmlformats.org/officeDocument/2006/relationships/slide" Target="../slides/slide413.xml"/><Relationship Id="rId1" Type="http://schemas.openxmlformats.org/officeDocument/2006/relationships/notesMaster" Target="../notesMasters/notesMaster1.xml"/></Relationships>
</file>

<file path=ppt/notesSlides/_rels/notesSlide302.xml.rels><?xml version="1.0" encoding="UTF-8" standalone="yes"?>
<Relationships xmlns="http://schemas.openxmlformats.org/package/2006/relationships"><Relationship Id="rId2" Type="http://schemas.openxmlformats.org/officeDocument/2006/relationships/slide" Target="../slides/slide414.xml"/><Relationship Id="rId1" Type="http://schemas.openxmlformats.org/officeDocument/2006/relationships/notesMaster" Target="../notesMasters/notesMaster1.xml"/></Relationships>
</file>

<file path=ppt/notesSlides/_rels/notesSlide303.xml.rels><?xml version="1.0" encoding="UTF-8" standalone="yes"?>
<Relationships xmlns="http://schemas.openxmlformats.org/package/2006/relationships"><Relationship Id="rId2" Type="http://schemas.openxmlformats.org/officeDocument/2006/relationships/slide" Target="../slides/slide415.xml"/><Relationship Id="rId1" Type="http://schemas.openxmlformats.org/officeDocument/2006/relationships/notesMaster" Target="../notesMasters/notesMaster1.xml"/></Relationships>
</file>

<file path=ppt/notesSlides/_rels/notesSlide304.xml.rels><?xml version="1.0" encoding="UTF-8" standalone="yes"?>
<Relationships xmlns="http://schemas.openxmlformats.org/package/2006/relationships"><Relationship Id="rId2" Type="http://schemas.openxmlformats.org/officeDocument/2006/relationships/slide" Target="../slides/slide416.xml"/><Relationship Id="rId1" Type="http://schemas.openxmlformats.org/officeDocument/2006/relationships/notesMaster" Target="../notesMasters/notesMaster1.xml"/></Relationships>
</file>

<file path=ppt/notesSlides/_rels/notesSlide305.xml.rels><?xml version="1.0" encoding="UTF-8" standalone="yes"?>
<Relationships xmlns="http://schemas.openxmlformats.org/package/2006/relationships"><Relationship Id="rId2" Type="http://schemas.openxmlformats.org/officeDocument/2006/relationships/slide" Target="../slides/slide417.xml"/><Relationship Id="rId1" Type="http://schemas.openxmlformats.org/officeDocument/2006/relationships/notesMaster" Target="../notesMasters/notesMaster1.xml"/></Relationships>
</file>

<file path=ppt/notesSlides/_rels/notesSlide306.xml.rels><?xml version="1.0" encoding="UTF-8" standalone="yes"?>
<Relationships xmlns="http://schemas.openxmlformats.org/package/2006/relationships"><Relationship Id="rId2" Type="http://schemas.openxmlformats.org/officeDocument/2006/relationships/slide" Target="../slides/slide418.xml"/><Relationship Id="rId1" Type="http://schemas.openxmlformats.org/officeDocument/2006/relationships/notesMaster" Target="../notesMasters/notesMaster1.xml"/></Relationships>
</file>

<file path=ppt/notesSlides/_rels/notesSlide307.xml.rels><?xml version="1.0" encoding="UTF-8" standalone="yes"?>
<Relationships xmlns="http://schemas.openxmlformats.org/package/2006/relationships"><Relationship Id="rId2" Type="http://schemas.openxmlformats.org/officeDocument/2006/relationships/slide" Target="../slides/slide419.xml"/><Relationship Id="rId1" Type="http://schemas.openxmlformats.org/officeDocument/2006/relationships/notesMaster" Target="../notesMasters/notesMaster1.xml"/></Relationships>
</file>

<file path=ppt/notesSlides/_rels/notesSlide308.xml.rels><?xml version="1.0" encoding="UTF-8" standalone="yes"?>
<Relationships xmlns="http://schemas.openxmlformats.org/package/2006/relationships"><Relationship Id="rId2" Type="http://schemas.openxmlformats.org/officeDocument/2006/relationships/slide" Target="../slides/slide420.xml"/><Relationship Id="rId1" Type="http://schemas.openxmlformats.org/officeDocument/2006/relationships/notesMaster" Target="../notesMasters/notesMaster1.xml"/></Relationships>
</file>

<file path=ppt/notesSlides/_rels/notesSlide309.xml.rels><?xml version="1.0" encoding="UTF-8" standalone="yes"?>
<Relationships xmlns="http://schemas.openxmlformats.org/package/2006/relationships"><Relationship Id="rId2" Type="http://schemas.openxmlformats.org/officeDocument/2006/relationships/slide" Target="../slides/slide421.xml"/><Relationship Id="rId1" Type="http://schemas.openxmlformats.org/officeDocument/2006/relationships/notesMaster" Target="../notesMasters/notesMaster1.xml"/></Relationships>
</file>

<file path=ppt/notesSlides/_rels/notesSlide310.xml.rels><?xml version="1.0" encoding="UTF-8" standalone="yes"?>
<Relationships xmlns="http://schemas.openxmlformats.org/package/2006/relationships"><Relationship Id="rId2" Type="http://schemas.openxmlformats.org/officeDocument/2006/relationships/slide" Target="../slides/slide422.xml"/><Relationship Id="rId1" Type="http://schemas.openxmlformats.org/officeDocument/2006/relationships/notesMaster" Target="../notesMasters/notesMaster1.xml"/></Relationships>
</file>

<file path=ppt/notesSlides/_rels/notesSlide311.xml.rels><?xml version="1.0" encoding="UTF-8" standalone="yes"?>
<Relationships xmlns="http://schemas.openxmlformats.org/package/2006/relationships"><Relationship Id="rId2" Type="http://schemas.openxmlformats.org/officeDocument/2006/relationships/slide" Target="../slides/slide423.xml"/><Relationship Id="rId1" Type="http://schemas.openxmlformats.org/officeDocument/2006/relationships/notesMaster" Target="../notesMasters/notesMaster1.xml"/></Relationships>
</file>

<file path=ppt/notesSlides/_rels/notesSlide312.xml.rels><?xml version="1.0" encoding="UTF-8" standalone="yes"?>
<Relationships xmlns="http://schemas.openxmlformats.org/package/2006/relationships"><Relationship Id="rId2" Type="http://schemas.openxmlformats.org/officeDocument/2006/relationships/slide" Target="../slides/slide424.xml"/><Relationship Id="rId1" Type="http://schemas.openxmlformats.org/officeDocument/2006/relationships/notesMaster" Target="../notesMasters/notesMaster1.xml"/></Relationships>
</file>

<file path=ppt/notesSlides/_rels/notesSlide313.xml.rels><?xml version="1.0" encoding="UTF-8" standalone="yes"?>
<Relationships xmlns="http://schemas.openxmlformats.org/package/2006/relationships"><Relationship Id="rId2" Type="http://schemas.openxmlformats.org/officeDocument/2006/relationships/slide" Target="../slides/slide425.xml"/><Relationship Id="rId1" Type="http://schemas.openxmlformats.org/officeDocument/2006/relationships/notesMaster" Target="../notesMasters/notesMaster1.xml"/></Relationships>
</file>

<file path=ppt/notesSlides/_rels/notesSlide314.xml.rels><?xml version="1.0" encoding="UTF-8" standalone="yes"?>
<Relationships xmlns="http://schemas.openxmlformats.org/package/2006/relationships"><Relationship Id="rId2" Type="http://schemas.openxmlformats.org/officeDocument/2006/relationships/slide" Target="../slides/slide426.xml"/><Relationship Id="rId1" Type="http://schemas.openxmlformats.org/officeDocument/2006/relationships/notesMaster" Target="../notesMasters/notesMaster1.xml"/></Relationships>
</file>

<file path=ppt/notesSlides/_rels/notesSlide315.xml.rels><?xml version="1.0" encoding="UTF-8" standalone="yes"?>
<Relationships xmlns="http://schemas.openxmlformats.org/package/2006/relationships"><Relationship Id="rId2" Type="http://schemas.openxmlformats.org/officeDocument/2006/relationships/slide" Target="../slides/slide427.xml"/><Relationship Id="rId1" Type="http://schemas.openxmlformats.org/officeDocument/2006/relationships/notesMaster" Target="../notesMasters/notesMaster1.xml"/></Relationships>
</file>

<file path=ppt/notesSlides/_rels/notesSlide316.xml.rels><?xml version="1.0" encoding="UTF-8" standalone="yes"?>
<Relationships xmlns="http://schemas.openxmlformats.org/package/2006/relationships"><Relationship Id="rId2" Type="http://schemas.openxmlformats.org/officeDocument/2006/relationships/slide" Target="../slides/slide428.xml"/><Relationship Id="rId1" Type="http://schemas.openxmlformats.org/officeDocument/2006/relationships/notesMaster" Target="../notesMasters/notesMaster1.xml"/></Relationships>
</file>

<file path=ppt/notesSlides/_rels/notesSlide317.xml.rels><?xml version="1.0" encoding="UTF-8" standalone="yes"?>
<Relationships xmlns="http://schemas.openxmlformats.org/package/2006/relationships"><Relationship Id="rId2" Type="http://schemas.openxmlformats.org/officeDocument/2006/relationships/slide" Target="../slides/slide429.xml"/><Relationship Id="rId1" Type="http://schemas.openxmlformats.org/officeDocument/2006/relationships/notesMaster" Target="../notesMasters/notesMaster1.xml"/></Relationships>
</file>

<file path=ppt/notesSlides/_rels/notesSlide318.xml.rels><?xml version="1.0" encoding="UTF-8" standalone="yes"?>
<Relationships xmlns="http://schemas.openxmlformats.org/package/2006/relationships"><Relationship Id="rId2" Type="http://schemas.openxmlformats.org/officeDocument/2006/relationships/slide" Target="../slides/slide430.xml"/><Relationship Id="rId1" Type="http://schemas.openxmlformats.org/officeDocument/2006/relationships/notesMaster" Target="../notesMasters/notesMaster1.xml"/></Relationships>
</file>

<file path=ppt/notesSlides/_rels/notesSlide319.xml.rels><?xml version="1.0" encoding="UTF-8" standalone="yes"?>
<Relationships xmlns="http://schemas.openxmlformats.org/package/2006/relationships"><Relationship Id="rId2" Type="http://schemas.openxmlformats.org/officeDocument/2006/relationships/slide" Target="../slides/slide431.xml"/><Relationship Id="rId1" Type="http://schemas.openxmlformats.org/officeDocument/2006/relationships/notesMaster" Target="../notesMasters/notesMaster1.xml"/></Relationships>
</file>

<file path=ppt/notesSlides/_rels/notesSlide320.xml.rels><?xml version="1.0" encoding="UTF-8" standalone="yes"?>
<Relationships xmlns="http://schemas.openxmlformats.org/package/2006/relationships"><Relationship Id="rId2" Type="http://schemas.openxmlformats.org/officeDocument/2006/relationships/slide" Target="../slides/slide432.xml"/><Relationship Id="rId1" Type="http://schemas.openxmlformats.org/officeDocument/2006/relationships/notesMaster" Target="../notesMasters/notesMaster1.xml"/></Relationships>
</file>

<file path=ppt/notesSlides/_rels/notesSlide321.xml.rels><?xml version="1.0" encoding="UTF-8" standalone="yes"?>
<Relationships xmlns="http://schemas.openxmlformats.org/package/2006/relationships"><Relationship Id="rId2" Type="http://schemas.openxmlformats.org/officeDocument/2006/relationships/slide" Target="../slides/slide433.xml"/><Relationship Id="rId1" Type="http://schemas.openxmlformats.org/officeDocument/2006/relationships/notesMaster" Target="../notesMasters/notesMaster1.xml"/></Relationships>
</file>

<file path=ppt/notesSlides/_rels/notesSlide322.xml.rels><?xml version="1.0" encoding="UTF-8" standalone="yes"?>
<Relationships xmlns="http://schemas.openxmlformats.org/package/2006/relationships"><Relationship Id="rId2" Type="http://schemas.openxmlformats.org/officeDocument/2006/relationships/slide" Target="../slides/slide434.xml"/><Relationship Id="rId1" Type="http://schemas.openxmlformats.org/officeDocument/2006/relationships/notesMaster" Target="../notesMasters/notesMaster1.xml"/></Relationships>
</file>

<file path=ppt/notesSlides/_rels/notesSlide323.xml.rels><?xml version="1.0" encoding="UTF-8" standalone="yes"?>
<Relationships xmlns="http://schemas.openxmlformats.org/package/2006/relationships"><Relationship Id="rId2" Type="http://schemas.openxmlformats.org/officeDocument/2006/relationships/slide" Target="../slides/slide435.xml"/><Relationship Id="rId1" Type="http://schemas.openxmlformats.org/officeDocument/2006/relationships/notesMaster" Target="../notesMasters/notesMaster1.xml"/></Relationships>
</file>

<file path=ppt/notesSlides/_rels/notesSlide324.xml.rels><?xml version="1.0" encoding="UTF-8" standalone="yes"?>
<Relationships xmlns="http://schemas.openxmlformats.org/package/2006/relationships"><Relationship Id="rId2" Type="http://schemas.openxmlformats.org/officeDocument/2006/relationships/slide" Target="../slides/slide436.xml"/><Relationship Id="rId1" Type="http://schemas.openxmlformats.org/officeDocument/2006/relationships/notesMaster" Target="../notesMasters/notesMaster1.xml"/></Relationships>
</file>

<file path=ppt/notesSlides/_rels/notesSlide325.xml.rels><?xml version="1.0" encoding="UTF-8" standalone="yes"?>
<Relationships xmlns="http://schemas.openxmlformats.org/package/2006/relationships"><Relationship Id="rId2" Type="http://schemas.openxmlformats.org/officeDocument/2006/relationships/slide" Target="../slides/slide437.xml"/><Relationship Id="rId1" Type="http://schemas.openxmlformats.org/officeDocument/2006/relationships/notesMaster" Target="../notesMasters/notesMaster1.xml"/></Relationships>
</file>

<file path=ppt/notesSlides/_rels/notesSlide326.xml.rels><?xml version="1.0" encoding="UTF-8" standalone="yes"?>
<Relationships xmlns="http://schemas.openxmlformats.org/package/2006/relationships"><Relationship Id="rId2" Type="http://schemas.openxmlformats.org/officeDocument/2006/relationships/slide" Target="../slides/slide438.xml"/><Relationship Id="rId1" Type="http://schemas.openxmlformats.org/officeDocument/2006/relationships/notesMaster" Target="../notesMasters/notesMaster1.xml"/></Relationships>
</file>

<file path=ppt/notesSlides/_rels/notesSlide327.xml.rels><?xml version="1.0" encoding="UTF-8" standalone="yes"?>
<Relationships xmlns="http://schemas.openxmlformats.org/package/2006/relationships"><Relationship Id="rId2" Type="http://schemas.openxmlformats.org/officeDocument/2006/relationships/slide" Target="../slides/slide439.xml"/><Relationship Id="rId1" Type="http://schemas.openxmlformats.org/officeDocument/2006/relationships/notesMaster" Target="../notesMasters/notesMaster1.xml"/></Relationships>
</file>

<file path=ppt/notesSlides/_rels/notesSlide328.xml.rels><?xml version="1.0" encoding="UTF-8" standalone="yes"?>
<Relationships xmlns="http://schemas.openxmlformats.org/package/2006/relationships"><Relationship Id="rId2" Type="http://schemas.openxmlformats.org/officeDocument/2006/relationships/slide" Target="../slides/slide440.xml"/><Relationship Id="rId1" Type="http://schemas.openxmlformats.org/officeDocument/2006/relationships/notesMaster" Target="../notesMasters/notesMaster1.xml"/></Relationships>
</file>

<file path=ppt/notesSlides/_rels/notesSlide329.xml.rels><?xml version="1.0" encoding="UTF-8" standalone="yes"?>
<Relationships xmlns="http://schemas.openxmlformats.org/package/2006/relationships"><Relationship Id="rId2" Type="http://schemas.openxmlformats.org/officeDocument/2006/relationships/slide" Target="../slides/slide441.xml"/><Relationship Id="rId1" Type="http://schemas.openxmlformats.org/officeDocument/2006/relationships/notesMaster" Target="../notesMasters/notesMaster1.xml"/></Relationships>
</file>

<file path=ppt/notesSlides/_rels/notesSlide330.xml.rels><?xml version="1.0" encoding="UTF-8" standalone="yes"?>
<Relationships xmlns="http://schemas.openxmlformats.org/package/2006/relationships"><Relationship Id="rId2" Type="http://schemas.openxmlformats.org/officeDocument/2006/relationships/slide" Target="../slides/slide442.xml"/><Relationship Id="rId1" Type="http://schemas.openxmlformats.org/officeDocument/2006/relationships/notesMaster" Target="../notesMasters/notesMaster1.xml"/></Relationships>
</file>

<file path=ppt/notesSlides/_rels/notesSlide331.xml.rels><?xml version="1.0" encoding="UTF-8" standalone="yes"?>
<Relationships xmlns="http://schemas.openxmlformats.org/package/2006/relationships"><Relationship Id="rId2" Type="http://schemas.openxmlformats.org/officeDocument/2006/relationships/slide" Target="../slides/slide443.xml"/><Relationship Id="rId1" Type="http://schemas.openxmlformats.org/officeDocument/2006/relationships/notesMaster" Target="../notesMasters/notesMaster1.xml"/></Relationships>
</file>

<file path=ppt/notesSlides/_rels/notesSlide332.xml.rels><?xml version="1.0" encoding="UTF-8" standalone="yes"?>
<Relationships xmlns="http://schemas.openxmlformats.org/package/2006/relationships"><Relationship Id="rId2" Type="http://schemas.openxmlformats.org/officeDocument/2006/relationships/slide" Target="../slides/slide444.xml"/><Relationship Id="rId1" Type="http://schemas.openxmlformats.org/officeDocument/2006/relationships/notesMaster" Target="../notesMasters/notesMaster1.xml"/></Relationships>
</file>

<file path=ppt/notesSlides/_rels/notesSlide333.xml.rels><?xml version="1.0" encoding="UTF-8" standalone="yes"?>
<Relationships xmlns="http://schemas.openxmlformats.org/package/2006/relationships"><Relationship Id="rId2" Type="http://schemas.openxmlformats.org/officeDocument/2006/relationships/slide" Target="../slides/slide445.xml"/><Relationship Id="rId1" Type="http://schemas.openxmlformats.org/officeDocument/2006/relationships/notesMaster" Target="../notesMasters/notesMaster1.xml"/></Relationships>
</file>

<file path=ppt/notesSlides/_rels/notesSlide334.xml.rels><?xml version="1.0" encoding="UTF-8" standalone="yes"?>
<Relationships xmlns="http://schemas.openxmlformats.org/package/2006/relationships"><Relationship Id="rId2" Type="http://schemas.openxmlformats.org/officeDocument/2006/relationships/slide" Target="../slides/slide446.xml"/><Relationship Id="rId1" Type="http://schemas.openxmlformats.org/officeDocument/2006/relationships/notesMaster" Target="../notesMasters/notesMaster1.xml"/></Relationships>
</file>

<file path=ppt/notesSlides/_rels/notesSlide335.xml.rels><?xml version="1.0" encoding="UTF-8" standalone="yes"?>
<Relationships xmlns="http://schemas.openxmlformats.org/package/2006/relationships"><Relationship Id="rId2" Type="http://schemas.openxmlformats.org/officeDocument/2006/relationships/slide" Target="../slides/slide447.xml"/><Relationship Id="rId1" Type="http://schemas.openxmlformats.org/officeDocument/2006/relationships/notesMaster" Target="../notesMasters/notesMaster1.xml"/></Relationships>
</file>

<file path=ppt/notesSlides/_rels/notesSlide336.xml.rels><?xml version="1.0" encoding="UTF-8" standalone="yes"?>
<Relationships xmlns="http://schemas.openxmlformats.org/package/2006/relationships"><Relationship Id="rId2" Type="http://schemas.openxmlformats.org/officeDocument/2006/relationships/slide" Target="../slides/slide448.xml"/><Relationship Id="rId1" Type="http://schemas.openxmlformats.org/officeDocument/2006/relationships/notesMaster" Target="../notesMasters/notesMaster1.xml"/></Relationships>
</file>

<file path=ppt/notesSlides/_rels/notesSlide337.xml.rels><?xml version="1.0" encoding="UTF-8" standalone="yes"?>
<Relationships xmlns="http://schemas.openxmlformats.org/package/2006/relationships"><Relationship Id="rId2" Type="http://schemas.openxmlformats.org/officeDocument/2006/relationships/slide" Target="../slides/slide449.xml"/><Relationship Id="rId1" Type="http://schemas.openxmlformats.org/officeDocument/2006/relationships/notesMaster" Target="../notesMasters/notesMaster1.xml"/></Relationships>
</file>

<file path=ppt/notesSlides/_rels/notesSlide338.xml.rels><?xml version="1.0" encoding="UTF-8" standalone="yes"?>
<Relationships xmlns="http://schemas.openxmlformats.org/package/2006/relationships"><Relationship Id="rId2" Type="http://schemas.openxmlformats.org/officeDocument/2006/relationships/slide" Target="../slides/slide450.xml"/><Relationship Id="rId1" Type="http://schemas.openxmlformats.org/officeDocument/2006/relationships/notesMaster" Target="../notesMasters/notesMaster1.xml"/></Relationships>
</file>

<file path=ppt/notesSlides/_rels/notesSlide339.xml.rels><?xml version="1.0" encoding="UTF-8" standalone="yes"?>
<Relationships xmlns="http://schemas.openxmlformats.org/package/2006/relationships"><Relationship Id="rId2" Type="http://schemas.openxmlformats.org/officeDocument/2006/relationships/slide" Target="../slides/slide451.xml"/><Relationship Id="rId1" Type="http://schemas.openxmlformats.org/officeDocument/2006/relationships/notesMaster" Target="../notesMasters/notesMaster1.xml"/></Relationships>
</file>

<file path=ppt/notesSlides/_rels/notesSlide340.xml.rels><?xml version="1.0" encoding="UTF-8" standalone="yes"?>
<Relationships xmlns="http://schemas.openxmlformats.org/package/2006/relationships"><Relationship Id="rId2" Type="http://schemas.openxmlformats.org/officeDocument/2006/relationships/slide" Target="../slides/slide452.xml"/><Relationship Id="rId1" Type="http://schemas.openxmlformats.org/officeDocument/2006/relationships/notesMaster" Target="../notesMasters/notesMaster1.xml"/></Relationships>
</file>

<file path=ppt/notesSlides/_rels/notesSlide341.xml.rels><?xml version="1.0" encoding="UTF-8" standalone="yes"?>
<Relationships xmlns="http://schemas.openxmlformats.org/package/2006/relationships"><Relationship Id="rId2" Type="http://schemas.openxmlformats.org/officeDocument/2006/relationships/slide" Target="../slides/slide453.xml"/><Relationship Id="rId1" Type="http://schemas.openxmlformats.org/officeDocument/2006/relationships/notesMaster" Target="../notesMasters/notesMaster1.xml"/></Relationships>
</file>

<file path=ppt/notesSlides/_rels/notesSlide342.xml.rels><?xml version="1.0" encoding="UTF-8" standalone="yes"?>
<Relationships xmlns="http://schemas.openxmlformats.org/package/2006/relationships"><Relationship Id="rId2" Type="http://schemas.openxmlformats.org/officeDocument/2006/relationships/slide" Target="../slides/slide454.xml"/><Relationship Id="rId1" Type="http://schemas.openxmlformats.org/officeDocument/2006/relationships/notesMaster" Target="../notesMasters/notesMaster1.xml"/></Relationships>
</file>

<file path=ppt/notesSlides/_rels/notesSlide343.xml.rels><?xml version="1.0" encoding="UTF-8" standalone="yes"?>
<Relationships xmlns="http://schemas.openxmlformats.org/package/2006/relationships"><Relationship Id="rId2" Type="http://schemas.openxmlformats.org/officeDocument/2006/relationships/slide" Target="../slides/slide455.xml"/><Relationship Id="rId1" Type="http://schemas.openxmlformats.org/officeDocument/2006/relationships/notesMaster" Target="../notesMasters/notesMaster1.xml"/></Relationships>
</file>

<file path=ppt/notesSlides/_rels/notesSlide344.xml.rels><?xml version="1.0" encoding="UTF-8" standalone="yes"?>
<Relationships xmlns="http://schemas.openxmlformats.org/package/2006/relationships"><Relationship Id="rId2" Type="http://schemas.openxmlformats.org/officeDocument/2006/relationships/slide" Target="../slides/slide456.xml"/><Relationship Id="rId1" Type="http://schemas.openxmlformats.org/officeDocument/2006/relationships/notesMaster" Target="../notesMasters/notesMaster1.xml"/></Relationships>
</file>

<file path=ppt/notesSlides/_rels/notesSlide345.xml.rels><?xml version="1.0" encoding="UTF-8" standalone="yes"?>
<Relationships xmlns="http://schemas.openxmlformats.org/package/2006/relationships"><Relationship Id="rId2" Type="http://schemas.openxmlformats.org/officeDocument/2006/relationships/slide" Target="../slides/slide457.xml"/><Relationship Id="rId1" Type="http://schemas.openxmlformats.org/officeDocument/2006/relationships/notesMaster" Target="../notesMasters/notesMaster1.xml"/></Relationships>
</file>

<file path=ppt/notesSlides/_rels/notesSlide346.xml.rels><?xml version="1.0" encoding="UTF-8" standalone="yes"?>
<Relationships xmlns="http://schemas.openxmlformats.org/package/2006/relationships"><Relationship Id="rId2" Type="http://schemas.openxmlformats.org/officeDocument/2006/relationships/slide" Target="../slides/slide4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vi-VN" dirty="0"/>
              <a:t>Hệ điều hành là một chương trình máy tính (computer program). Vậy chương trình máy tính là gì?</a:t>
            </a:r>
          </a:p>
          <a:p>
            <a:pPr marL="171450" indent="-171450">
              <a:buFont typeface="Arial" panose="020B0604020202020204" pitchFamily="34" charset="0"/>
              <a:buChar char="•"/>
            </a:pPr>
            <a:r>
              <a:rPr lang="vi-VN" dirty="0"/>
              <a:t>Chương trình máy tính là một dãy các lệnh (còn được gọi là chỉ thị - instruction) được các lập trình viên viết ra nhằm hướng dẫn cho máy tính thực hiện một hoặc nhiều nhiệm vụ (task) nào đó. Các dòng lệnh được gọi là mã chương trình (code).</a:t>
            </a:r>
          </a:p>
          <a:p>
            <a:pPr marL="171450" indent="-171450">
              <a:buFont typeface="Arial" panose="020B0604020202020204" pitchFamily="34" charset="0"/>
              <a:buChar char="•"/>
            </a:pPr>
            <a:r>
              <a:rPr lang="vi-VN" dirty="0"/>
              <a:t>Tập hợp các chương trình thực hiện cùng một loại nhiệm vụ nào đó được gọi là phần mềm (software). Ví dụ: phần mềm soạn thảo văn bản Word, phần mềm thực hiện bảng tính Excel, phần mềm trình chiếu PowerPoint,…</a:t>
            </a:r>
          </a:p>
          <a:p>
            <a:pPr marL="171450" indent="-171450">
              <a:buFont typeface="Arial" panose="020B0604020202020204" pitchFamily="34" charset="0"/>
              <a:buChar char="•"/>
            </a:pPr>
            <a:r>
              <a:rPr lang="vi-VN" dirty="0"/>
              <a:t>Hệ điều hành là một phần mềm đặc biệt</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a:t>
            </a:fld>
            <a:endParaRPr lang="en-US"/>
          </a:p>
        </p:txBody>
      </p:sp>
    </p:spTree>
    <p:extLst>
      <p:ext uri="{BB962C8B-B14F-4D97-AF65-F5344CB8AC3E}">
        <p14:creationId xmlns:p14="http://schemas.microsoft.com/office/powerpoint/2010/main" val="1846642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vận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(run)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thực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nhiệm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mỗi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a:t>
            </a:fld>
            <a:endParaRPr lang="en-US"/>
          </a:p>
        </p:txBody>
      </p:sp>
    </p:spTree>
    <p:extLst>
      <p:ext uri="{BB962C8B-B14F-4D97-AF65-F5344CB8AC3E}">
        <p14:creationId xmlns:p14="http://schemas.microsoft.com/office/powerpoint/2010/main" val="2003913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900" kern="1200" dirty="0">
                <a:solidFill>
                  <a:schemeClr val="tx1"/>
                </a:solidFill>
                <a:effectLst/>
                <a:latin typeface="+mn-lt"/>
                <a:ea typeface="+mn-ea"/>
                <a:cs typeface="+mn-cs"/>
              </a:rPr>
              <a:t>Giao </a:t>
            </a:r>
            <a:r>
              <a:rPr lang="en-US" sz="900" kern="1200" dirty="0" err="1">
                <a:solidFill>
                  <a:schemeClr val="tx1"/>
                </a:solidFill>
                <a:effectLst/>
                <a:latin typeface="+mn-lt"/>
                <a:ea typeface="+mn-ea"/>
                <a:cs typeface="+mn-cs"/>
              </a:rPr>
              <a:t>diện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con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gặp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nhau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việc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trao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đổi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thông</a:t>
            </a:r>
            <a:r>
              <a:rPr lang="en-US" sz="900" kern="1200" dirty="0">
                <a:solidFill>
                  <a:schemeClr val="tx1"/>
                </a:solidFill>
                <a:effectLst/>
                <a:latin typeface="+mn-lt"/>
                <a:ea typeface="+mn-ea"/>
                <a:cs typeface="+mn-cs"/>
              </a:rPr>
              <a:t> tin.</a:t>
            </a:r>
          </a:p>
          <a:p>
            <a:pPr marL="171450" lvl="0" indent="-171450">
              <a:buFont typeface="Arial" panose="020B0604020202020204" pitchFamily="34" charset="0"/>
              <a:buChar char="•"/>
            </a:pPr>
            <a:r>
              <a:rPr lang="en-US" sz="900" kern="1200" dirty="0">
                <a:solidFill>
                  <a:schemeClr val="tx1"/>
                </a:solidFill>
                <a:effectLst/>
                <a:latin typeface="+mn-lt"/>
                <a:ea typeface="+mn-ea"/>
                <a:cs typeface="+mn-cs"/>
              </a:rPr>
              <a:t>Giao </a:t>
            </a:r>
            <a:r>
              <a:rPr lang="en-US" sz="900" kern="1200" dirty="0" err="1">
                <a:solidFill>
                  <a:schemeClr val="tx1"/>
                </a:solidFill>
                <a:effectLst/>
                <a:latin typeface="+mn-lt"/>
                <a:ea typeface="+mn-ea"/>
                <a:cs typeface="+mn-cs"/>
              </a:rPr>
              <a:t>diện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triển</a:t>
            </a:r>
            <a:r>
              <a:rPr lang="en-US" sz="900" kern="1200" dirty="0">
                <a:solidFill>
                  <a:schemeClr val="tx1"/>
                </a:solidFill>
                <a:effectLst/>
                <a:latin typeface="+mn-lt"/>
                <a:ea typeface="+mn-ea"/>
                <a:cs typeface="+mn-cs"/>
              </a:rPr>
              <a:t> qua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giai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đoạn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từ</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văn</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đơn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sắc</a:t>
            </a:r>
            <a:r>
              <a:rPr lang="en-US" sz="900" kern="1200" dirty="0">
                <a:solidFill>
                  <a:schemeClr val="tx1"/>
                </a:solidFill>
                <a:effectLst/>
                <a:latin typeface="+mn-lt"/>
                <a:ea typeface="+mn-ea"/>
                <a:cs typeface="+mn-cs"/>
              </a:rPr>
              <a:t> (monochrome text) </a:t>
            </a:r>
            <a:r>
              <a:rPr lang="en-US" sz="900" kern="1200" dirty="0" err="1">
                <a:solidFill>
                  <a:schemeClr val="tx1"/>
                </a:solidFill>
                <a:effectLst/>
                <a:latin typeface="+mn-lt"/>
                <a:ea typeface="+mn-ea"/>
                <a:cs typeface="+mn-cs"/>
              </a:rPr>
              <a:t>đến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điểm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chuột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chạm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tay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đầy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sắc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gọi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Giao </a:t>
            </a:r>
            <a:r>
              <a:rPr lang="en-US" sz="900" kern="1200" dirty="0" err="1">
                <a:solidFill>
                  <a:schemeClr val="tx1"/>
                </a:solidFill>
                <a:effectLst/>
                <a:latin typeface="+mn-lt"/>
                <a:ea typeface="+mn-ea"/>
                <a:cs typeface="+mn-cs"/>
              </a:rPr>
              <a:t>diện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đồ</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họa</a:t>
            </a:r>
            <a:r>
              <a:rPr lang="en-US" sz="900" kern="1200" dirty="0">
                <a:solidFill>
                  <a:schemeClr val="tx1"/>
                </a:solidFill>
                <a:effectLst/>
                <a:latin typeface="+mn-lt"/>
                <a:ea typeface="+mn-ea"/>
                <a:cs typeface="+mn-cs"/>
              </a:rPr>
              <a:t> GUI (Graphical User Interface) hay “Gooey”.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a:t>
            </a:fld>
            <a:endParaRPr lang="en-US"/>
          </a:p>
        </p:txBody>
      </p:sp>
    </p:spTree>
    <p:extLst>
      <p:ext uri="{BB962C8B-B14F-4D97-AF65-F5344CB8AC3E}">
        <p14:creationId xmlns:p14="http://schemas.microsoft.com/office/powerpoint/2010/main" val="3695128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quyền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sở</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hữu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bởi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nhân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công</a:t>
            </a:r>
            <a:r>
              <a:rPr lang="en-US" sz="900" kern="1200" dirty="0">
                <a:solidFill>
                  <a:schemeClr val="tx1"/>
                </a:solidFill>
                <a:effectLst/>
                <a:latin typeface="+mn-lt"/>
                <a:ea typeface="+mn-ea"/>
                <a:cs typeface="+mn-cs"/>
              </a:rPr>
              <a:t> ty </a:t>
            </a:r>
            <a:r>
              <a:rPr lang="en-US" sz="900" kern="1200" dirty="0" err="1">
                <a:solidFill>
                  <a:schemeClr val="tx1"/>
                </a:solidFill>
                <a:effectLst/>
                <a:latin typeface="+mn-lt"/>
                <a:ea typeface="+mn-ea"/>
                <a:cs typeface="+mn-cs"/>
              </a:rPr>
              <a:t>tạo</a:t>
            </a:r>
            <a:r>
              <a:rPr lang="en-US" sz="900" kern="1200" dirty="0">
                <a:solidFill>
                  <a:schemeClr val="tx1"/>
                </a:solidFill>
                <a:effectLst/>
                <a:latin typeface="+mn-lt"/>
                <a:ea typeface="+mn-ea"/>
                <a:cs typeface="+mn-cs"/>
              </a:rPr>
              <a:t> ra </a:t>
            </a:r>
            <a:r>
              <a:rPr lang="en-US" sz="900" kern="1200" dirty="0" err="1">
                <a:solidFill>
                  <a:schemeClr val="tx1"/>
                </a:solidFill>
                <a:effectLst/>
                <a:latin typeface="+mn-lt"/>
                <a:ea typeface="+mn-ea"/>
                <a:cs typeface="+mn-cs"/>
              </a:rPr>
              <a:t>nó</a:t>
            </a:r>
            <a:r>
              <a:rPr lang="en-US" sz="9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Hầu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thương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quyền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còn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gọi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nguồn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đóng</a:t>
            </a:r>
            <a:r>
              <a:rPr lang="en-US" sz="900" kern="1200" dirty="0">
                <a:solidFill>
                  <a:schemeClr val="tx1"/>
                </a:solidFill>
                <a:effectLst/>
                <a:latin typeface="+mn-lt"/>
                <a:ea typeface="+mn-ea"/>
                <a:cs typeface="+mn-cs"/>
              </a:rPr>
              <a:t> (Closed Source).</a:t>
            </a:r>
          </a:p>
          <a:p>
            <a:pPr marL="171450" lvl="0" indent="-171450">
              <a:buFont typeface="Arial" panose="020B0604020202020204" pitchFamily="34" charset="0"/>
              <a:buChar char="•"/>
            </a:pPr>
            <a:r>
              <a:rPr lang="en-US" sz="900" kern="1200" dirty="0">
                <a:solidFill>
                  <a:schemeClr val="tx1"/>
                </a:solidFill>
                <a:effectLst/>
                <a:latin typeface="+mn-lt"/>
                <a:ea typeface="+mn-ea"/>
                <a:cs typeface="+mn-cs"/>
              </a:rPr>
              <a:t>Khi </a:t>
            </a:r>
            <a:r>
              <a:rPr lang="en-US" sz="900" kern="1200" dirty="0" err="1">
                <a:solidFill>
                  <a:schemeClr val="tx1"/>
                </a:solidFill>
                <a:effectLst/>
                <a:latin typeface="+mn-lt"/>
                <a:ea typeface="+mn-ea"/>
                <a:cs typeface="+mn-cs"/>
              </a:rPr>
              <a:t>cài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quyền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khoản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của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Thỏa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thuận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cuối</a:t>
            </a:r>
            <a:r>
              <a:rPr lang="en-US" sz="900" kern="1200" dirty="0">
                <a:solidFill>
                  <a:schemeClr val="tx1"/>
                </a:solidFill>
                <a:effectLst/>
                <a:latin typeface="+mn-lt"/>
                <a:ea typeface="+mn-ea"/>
                <a:cs typeface="+mn-cs"/>
              </a:rPr>
              <a:t> EULA (End User License Agreement).</a:t>
            </a:r>
          </a:p>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Nội</a:t>
            </a:r>
            <a:r>
              <a:rPr lang="en-US" sz="900" kern="1200" dirty="0">
                <a:solidFill>
                  <a:schemeClr val="tx1"/>
                </a:solidFill>
                <a:effectLst/>
                <a:latin typeface="+mn-lt"/>
                <a:ea typeface="+mn-ea"/>
                <a:cs typeface="+mn-cs"/>
              </a:rPr>
              <a:t> dung </a:t>
            </a:r>
            <a:r>
              <a:rPr lang="en-US" sz="900" kern="1200" dirty="0" err="1">
                <a:solidFill>
                  <a:schemeClr val="tx1"/>
                </a:solidFill>
                <a:effectLst/>
                <a:latin typeface="+mn-lt"/>
                <a:ea typeface="+mn-ea"/>
                <a:cs typeface="+mn-cs"/>
              </a:rPr>
              <a:t>của</a:t>
            </a:r>
            <a:r>
              <a:rPr lang="en-US" sz="900" kern="1200" dirty="0">
                <a:solidFill>
                  <a:schemeClr val="tx1"/>
                </a:solidFill>
                <a:effectLst/>
                <a:latin typeface="+mn-lt"/>
                <a:ea typeface="+mn-ea"/>
                <a:cs typeface="+mn-cs"/>
              </a:rPr>
              <a:t> EULA bao </a:t>
            </a:r>
            <a:r>
              <a:rPr lang="en-US" sz="900" kern="1200" dirty="0" err="1">
                <a:solidFill>
                  <a:schemeClr val="tx1"/>
                </a:solidFill>
                <a:effectLst/>
                <a:latin typeface="+mn-lt"/>
                <a:ea typeface="+mn-ea"/>
                <a:cs typeface="+mn-cs"/>
              </a:rPr>
              <a:t>gồm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thỏa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thuận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với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họ</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đang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p>
          <a:p>
            <a:pPr marL="171450" indent="-171450">
              <a:buFont typeface="Arial" panose="020B0604020202020204" pitchFamily="34" charset="0"/>
              <a:buChar char="•"/>
            </a:pPr>
            <a:r>
              <a:rPr lang="en-US" sz="900" kern="1200" dirty="0" err="1">
                <a:solidFill>
                  <a:schemeClr val="tx1"/>
                </a:solidFill>
                <a:effectLst/>
                <a:latin typeface="+mn-lt"/>
                <a:ea typeface="+mn-ea"/>
                <a:cs typeface="+mn-cs"/>
              </a:rPr>
              <a:t>Tất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phiên</a:t>
            </a:r>
            <a:r>
              <a:rPr lang="en-US" sz="900" kern="1200" dirty="0">
                <a:solidFill>
                  <a:schemeClr val="tx1"/>
                </a:solidFill>
                <a:effectLst/>
                <a:latin typeface="+mn-lt"/>
                <a:ea typeface="+mn-ea"/>
                <a:cs typeface="+mn-cs"/>
              </a:rPr>
              <a:t> bản (Version) </a:t>
            </a:r>
            <a:r>
              <a:rPr lang="en-US" sz="900" kern="1200" dirty="0" err="1">
                <a:solidFill>
                  <a:schemeClr val="tx1"/>
                </a:solidFill>
                <a:effectLst/>
                <a:latin typeface="+mn-lt"/>
                <a:ea typeface="+mn-ea"/>
                <a:cs typeface="+mn-cs"/>
              </a:rPr>
              <a:t>của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Windows, Mac OS X, UNIX </a:t>
            </a:r>
            <a:r>
              <a:rPr lang="en-US" sz="900" kern="1200" dirty="0" err="1">
                <a:solidFill>
                  <a:schemeClr val="tx1"/>
                </a:solidFill>
                <a:effectLst/>
                <a:latin typeface="+mn-lt"/>
                <a:ea typeface="+mn-ea"/>
                <a:cs typeface="+mn-cs"/>
              </a:rPr>
              <a:t>đều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quyền</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a:t>
            </a:fld>
            <a:endParaRPr lang="en-US"/>
          </a:p>
        </p:txBody>
      </p:sp>
    </p:spTree>
    <p:extLst>
      <p:ext uri="{BB962C8B-B14F-4D97-AF65-F5344CB8AC3E}">
        <p14:creationId xmlns:p14="http://schemas.microsoft.com/office/powerpoint/2010/main" val="4020465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a:t>
            </a:fld>
            <a:endParaRPr lang="en-US"/>
          </a:p>
        </p:txBody>
      </p:sp>
    </p:spTree>
    <p:extLst>
      <p:ext uri="{BB962C8B-B14F-4D97-AF65-F5344CB8AC3E}">
        <p14:creationId xmlns:p14="http://schemas.microsoft.com/office/powerpoint/2010/main" val="42325726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phiên</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đề</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cơ</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sở</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mã</a:t>
            </a:r>
            <a:r>
              <a:rPr lang="en-US" sz="900" kern="1200" dirty="0">
                <a:solidFill>
                  <a:schemeClr val="tx1"/>
                </a:solidFill>
                <a:effectLst/>
                <a:latin typeface="+mn-lt"/>
                <a:ea typeface="+mn-ea"/>
                <a:cs typeface="+mn-cs"/>
              </a:rPr>
              <a:t> (Code) </a:t>
            </a:r>
            <a:r>
              <a:rPr lang="en-US" sz="900" kern="1200" dirty="0" err="1">
                <a:solidFill>
                  <a:schemeClr val="tx1"/>
                </a:solidFill>
                <a:effectLst/>
                <a:latin typeface="+mn-lt"/>
                <a:ea typeface="+mn-ea"/>
                <a:cs typeface="+mn-cs"/>
              </a:rPr>
              <a:t>cụ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triển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a:t>
            </a:r>
            <a:r>
              <a:rPr lang="en-US" sz="900" kern="1200" dirty="0">
                <a:solidFill>
                  <a:schemeClr val="tx1"/>
                </a:solidFill>
                <a:effectLst/>
                <a:latin typeface="+mn-lt"/>
                <a:ea typeface="+mn-ea"/>
                <a:cs typeface="+mn-cs"/>
              </a:rPr>
              <a:t>: Windows 7, Windows 8, Windows 10.</a:t>
            </a:r>
          </a:p>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ấn</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của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định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năng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phiên</a:t>
            </a:r>
            <a:r>
              <a:rPr lang="en-US" sz="900" kern="1200" dirty="0">
                <a:solidFill>
                  <a:schemeClr val="tx1"/>
                </a:solidFill>
                <a:effectLst/>
                <a:latin typeface="+mn-lt"/>
                <a:ea typeface="+mn-ea"/>
                <a:cs typeface="+mn-cs"/>
              </a:rPr>
              <a:t> bản Windows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ấn</a:t>
            </a:r>
            <a:r>
              <a:rPr lang="en-US" sz="900" kern="1200" dirty="0">
                <a:solidFill>
                  <a:schemeClr val="tx1"/>
                </a:solidFill>
                <a:effectLst/>
                <a:latin typeface="+mn-lt"/>
                <a:ea typeface="+mn-ea"/>
                <a:cs typeface="+mn-cs"/>
              </a:rPr>
              <a:t> bản Home, Professional, Enterprise.</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a:t>
            </a:fld>
            <a:endParaRPr lang="en-US"/>
          </a:p>
        </p:txBody>
      </p:sp>
    </p:spTree>
    <p:extLst>
      <p:ext uri="{BB962C8B-B14F-4D97-AF65-F5344CB8AC3E}">
        <p14:creationId xmlns:p14="http://schemas.microsoft.com/office/powerpoint/2010/main" val="2618374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a:t>
            </a:fld>
            <a:endParaRPr lang="en-US"/>
          </a:p>
        </p:txBody>
      </p:sp>
    </p:spTree>
    <p:extLst>
      <p:ext uri="{BB962C8B-B14F-4D97-AF65-F5344CB8AC3E}">
        <p14:creationId xmlns:p14="http://schemas.microsoft.com/office/powerpoint/2010/main" val="1925646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a:t>
            </a:fld>
            <a:endParaRPr lang="en-US"/>
          </a:p>
        </p:txBody>
      </p:sp>
    </p:spTree>
    <p:extLst>
      <p:ext uri="{BB962C8B-B14F-4D97-AF65-F5344CB8AC3E}">
        <p14:creationId xmlns:p14="http://schemas.microsoft.com/office/powerpoint/2010/main" val="2634253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a:t>
            </a:fld>
            <a:endParaRPr lang="en-US"/>
          </a:p>
        </p:txBody>
      </p:sp>
    </p:spTree>
    <p:extLst>
      <p:ext uri="{BB962C8B-B14F-4D97-AF65-F5344CB8AC3E}">
        <p14:creationId xmlns:p14="http://schemas.microsoft.com/office/powerpoint/2010/main" val="25490457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a:t>
            </a:fld>
            <a:endParaRPr lang="en-US"/>
          </a:p>
        </p:txBody>
      </p:sp>
    </p:spTree>
    <p:extLst>
      <p:ext uri="{BB962C8B-B14F-4D97-AF65-F5344CB8AC3E}">
        <p14:creationId xmlns:p14="http://schemas.microsoft.com/office/powerpoint/2010/main" val="816937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a:t>
            </a:fld>
            <a:endParaRPr lang="en-US"/>
          </a:p>
        </p:txBody>
      </p:sp>
    </p:spTree>
    <p:extLst>
      <p:ext uri="{BB962C8B-B14F-4D97-AF65-F5344CB8AC3E}">
        <p14:creationId xmlns:p14="http://schemas.microsoft.com/office/powerpoint/2010/main" val="37131579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14</a:t>
            </a:fld>
            <a:endParaRPr lang="en-US"/>
          </a:p>
        </p:txBody>
      </p:sp>
    </p:spTree>
    <p:extLst>
      <p:ext uri="{BB962C8B-B14F-4D97-AF65-F5344CB8AC3E}">
        <p14:creationId xmlns:p14="http://schemas.microsoft.com/office/powerpoint/2010/main" val="1543014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vi-VN" dirty="0"/>
              <a:t>Khóa (Lock): Trở về màn hình đăng nhập nhưng không đóng các chương trình đang chạy và tập tin đang mở.</a:t>
            </a:r>
          </a:p>
          <a:p>
            <a:pPr marL="171450" lvl="0" indent="-171450">
              <a:buFont typeface="Arial" panose="020B0604020202020204" pitchFamily="34" charset="0"/>
              <a:buChar char="•"/>
            </a:pPr>
            <a:r>
              <a:rPr lang="vi-VN" dirty="0"/>
              <a:t>Đăng xuất khỏi máy tính (Sign Out): Đóng các chương trình đang chạy và tập tin đang mở, trở về màn hình đăng nhập</a:t>
            </a:r>
          </a:p>
          <a:p>
            <a:pPr marL="171450" lvl="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a:t>
            </a:fld>
            <a:endParaRPr lang="en-US"/>
          </a:p>
        </p:txBody>
      </p:sp>
    </p:spTree>
    <p:extLst>
      <p:ext uri="{BB962C8B-B14F-4D97-AF65-F5344CB8AC3E}">
        <p14:creationId xmlns:p14="http://schemas.microsoft.com/office/powerpoint/2010/main" val="10830704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a:t>
            </a:fld>
            <a:endParaRPr lang="en-US"/>
          </a:p>
        </p:txBody>
      </p:sp>
    </p:spTree>
    <p:extLst>
      <p:ext uri="{BB962C8B-B14F-4D97-AF65-F5344CB8AC3E}">
        <p14:creationId xmlns:p14="http://schemas.microsoft.com/office/powerpoint/2010/main" val="1310634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Nhấn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nút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nguồn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khởi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(Powering On), </a:t>
            </a:r>
            <a:r>
              <a:rPr lang="en-US" sz="900" kern="1200" dirty="0" err="1">
                <a:solidFill>
                  <a:schemeClr val="tx1"/>
                </a:solidFill>
                <a:effectLst/>
                <a:latin typeface="+mn-lt"/>
                <a:ea typeface="+mn-ea"/>
                <a:cs typeface="+mn-cs"/>
              </a:rPr>
              <a:t>nhưng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đừng</a:t>
            </a:r>
            <a:r>
              <a:rPr lang="en-US" sz="900" kern="1200" dirty="0">
                <a:solidFill>
                  <a:schemeClr val="tx1"/>
                </a:solidFill>
                <a:effectLst/>
                <a:latin typeface="+mn-lt"/>
                <a:ea typeface="+mn-ea"/>
                <a:cs typeface="+mn-cs"/>
              </a:rPr>
              <a:t> bao </a:t>
            </a:r>
            <a:r>
              <a:rPr lang="en-US" sz="900" kern="1200" dirty="0" err="1">
                <a:solidFill>
                  <a:schemeClr val="tx1"/>
                </a:solidFill>
                <a:effectLst/>
                <a:latin typeface="+mn-lt"/>
                <a:ea typeface="+mn-ea"/>
                <a:cs typeface="+mn-cs"/>
              </a:rPr>
              <a:t>giờ</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nhấn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nút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nguồn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tắt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(Powering Off)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hãy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tùy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 Shut Down.</a:t>
            </a:r>
          </a:p>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tùy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 Shut Down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tắt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nhằm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đảm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những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thay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đổi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gì</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thống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thích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hợp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tạm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thời</a:t>
            </a:r>
            <a:r>
              <a:rPr lang="en-US" sz="900" kern="1200" dirty="0">
                <a:solidFill>
                  <a:schemeClr val="tx1"/>
                </a:solidFill>
                <a:effectLst/>
                <a:latin typeface="+mn-lt"/>
                <a:ea typeface="+mn-ea"/>
                <a:cs typeface="+mn-cs"/>
              </a:rPr>
              <a:t> (Temporary files)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xóa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khỏi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a:t>
            </a: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a:t>
            </a:fld>
            <a:endParaRPr lang="en-US"/>
          </a:p>
        </p:txBody>
      </p:sp>
    </p:spTree>
    <p:extLst>
      <p:ext uri="{BB962C8B-B14F-4D97-AF65-F5344CB8AC3E}">
        <p14:creationId xmlns:p14="http://schemas.microsoft.com/office/powerpoint/2010/main" val="10843739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a:t>
            </a:fld>
            <a:endParaRPr lang="en-US"/>
          </a:p>
        </p:txBody>
      </p:sp>
    </p:spTree>
    <p:extLst>
      <p:ext uri="{BB962C8B-B14F-4D97-AF65-F5344CB8AC3E}">
        <p14:creationId xmlns:p14="http://schemas.microsoft.com/office/powerpoint/2010/main" val="19748402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a:t>
            </a:fld>
            <a:endParaRPr lang="en-US"/>
          </a:p>
        </p:txBody>
      </p:sp>
    </p:spTree>
    <p:extLst>
      <p:ext uri="{BB962C8B-B14F-4D97-AF65-F5344CB8AC3E}">
        <p14:creationId xmlns:p14="http://schemas.microsoft.com/office/powerpoint/2010/main" val="34303314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a:t>
            </a:fld>
            <a:endParaRPr lang="en-US"/>
          </a:p>
        </p:txBody>
      </p:sp>
    </p:spTree>
    <p:extLst>
      <p:ext uri="{BB962C8B-B14F-4D97-AF65-F5344CB8AC3E}">
        <p14:creationId xmlns:p14="http://schemas.microsoft.com/office/powerpoint/2010/main" val="20590893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a:t>
            </a:fld>
            <a:endParaRPr lang="en-US"/>
          </a:p>
        </p:txBody>
      </p:sp>
    </p:spTree>
    <p:extLst>
      <p:ext uri="{BB962C8B-B14F-4D97-AF65-F5344CB8AC3E}">
        <p14:creationId xmlns:p14="http://schemas.microsoft.com/office/powerpoint/2010/main" val="29304755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a:t>
            </a:fld>
            <a:endParaRPr lang="en-US"/>
          </a:p>
        </p:txBody>
      </p:sp>
    </p:spTree>
    <p:extLst>
      <p:ext uri="{BB962C8B-B14F-4D97-AF65-F5344CB8AC3E}">
        <p14:creationId xmlns:p14="http://schemas.microsoft.com/office/powerpoint/2010/main" val="1882541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23</a:t>
            </a:fld>
            <a:endParaRPr lang="en-US"/>
          </a:p>
        </p:txBody>
      </p:sp>
    </p:spTree>
    <p:extLst>
      <p:ext uri="{BB962C8B-B14F-4D97-AF65-F5344CB8AC3E}">
        <p14:creationId xmlns:p14="http://schemas.microsoft.com/office/powerpoint/2010/main" val="2444858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24</a:t>
            </a:fld>
            <a:endParaRPr lang="en-US"/>
          </a:p>
        </p:txBody>
      </p:sp>
    </p:spTree>
    <p:extLst>
      <p:ext uri="{BB962C8B-B14F-4D97-AF65-F5344CB8AC3E}">
        <p14:creationId xmlns:p14="http://schemas.microsoft.com/office/powerpoint/2010/main" val="26627439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25</a:t>
            </a:fld>
            <a:endParaRPr lang="en-US"/>
          </a:p>
        </p:txBody>
      </p:sp>
    </p:spTree>
    <p:extLst>
      <p:ext uri="{BB962C8B-B14F-4D97-AF65-F5344CB8AC3E}">
        <p14:creationId xmlns:p14="http://schemas.microsoft.com/office/powerpoint/2010/main" val="42111923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26</a:t>
            </a:fld>
            <a:endParaRPr lang="en-US"/>
          </a:p>
        </p:txBody>
      </p:sp>
    </p:spTree>
    <p:extLst>
      <p:ext uri="{BB962C8B-B14F-4D97-AF65-F5344CB8AC3E}">
        <p14:creationId xmlns:p14="http://schemas.microsoft.com/office/powerpoint/2010/main" val="38735262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lên</a:t>
            </a:r>
            <a:r>
              <a:rPr lang="en-US" sz="900" kern="1200" dirty="0">
                <a:solidFill>
                  <a:schemeClr val="tx1"/>
                </a:solidFill>
                <a:effectLst/>
                <a:latin typeface="+mn-lt"/>
                <a:ea typeface="+mn-ea"/>
                <a:cs typeface="+mn-cs"/>
              </a:rPr>
              <a:t> (Pop-up menu) </a:t>
            </a:r>
            <a:r>
              <a:rPr lang="en-US" sz="900" kern="1200" dirty="0" err="1">
                <a:solidFill>
                  <a:schemeClr val="tx1"/>
                </a:solidFill>
                <a:effectLst/>
                <a:latin typeface="+mn-lt"/>
                <a:ea typeface="+mn-ea"/>
                <a:cs typeface="+mn-cs"/>
              </a:rPr>
              <a:t>bên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phím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tắt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chương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phổ</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mũi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mở</a:t>
            </a:r>
            <a:r>
              <a:rPr lang="en-US" sz="900" kern="1200" dirty="0">
                <a:solidFill>
                  <a:schemeClr val="tx1"/>
                </a:solidFill>
                <a:effectLst/>
                <a:latin typeface="+mn-lt"/>
                <a:ea typeface="+mn-ea"/>
                <a:cs typeface="+mn-cs"/>
              </a:rPr>
              <a:t> menu con (sub-menu)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nào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đó</a:t>
            </a:r>
            <a:r>
              <a:rPr lang="en-US" sz="900" kern="1200" dirty="0">
                <a:solidFill>
                  <a:schemeClr val="tx1"/>
                </a:solidFill>
                <a:effectLst/>
                <a:latin typeface="+mn-lt"/>
                <a:ea typeface="+mn-ea"/>
                <a:cs typeface="+mn-cs"/>
              </a:rPr>
              <a:t>. </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phím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tắt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(Application shortcut) ở </a:t>
            </a:r>
            <a:r>
              <a:rPr lang="en-US" sz="900" kern="1200" dirty="0" err="1">
                <a:solidFill>
                  <a:schemeClr val="tx1"/>
                </a:solidFill>
                <a:effectLst/>
                <a:latin typeface="+mn-lt"/>
                <a:ea typeface="+mn-ea"/>
                <a:cs typeface="+mn-cs"/>
              </a:rPr>
              <a:t>giữa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gọi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“Tiles”.</a:t>
            </a:r>
            <a:r>
              <a:rPr lang="vi-VN" sz="900" kern="1200" dirty="0">
                <a:solidFill>
                  <a:schemeClr val="tx1"/>
                </a:solidFill>
                <a:effectLst/>
                <a:latin typeface="+mn-lt"/>
                <a:ea typeface="+mn-ea"/>
                <a:cs typeface="+mn-cs"/>
              </a:rPr>
              <a:t> Nhấp chọn một Tile để khởi động một ứng dụng hoặc chương trình.</a:t>
            </a:r>
            <a:endParaRPr lang="en-US" sz="900" kern="1200" dirty="0">
              <a:solidFill>
                <a:schemeClr val="tx1"/>
              </a:solidFill>
              <a:effectLst/>
              <a:latin typeface="+mn-lt"/>
              <a:ea typeface="+mn-ea"/>
              <a:cs typeface="+mn-cs"/>
            </a:endParaRP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cùng</a:t>
            </a:r>
            <a:r>
              <a:rPr lang="en-US" sz="900" kern="1200" dirty="0">
                <a:solidFill>
                  <a:schemeClr val="tx1"/>
                </a:solidFill>
                <a:effectLst/>
                <a:latin typeface="+mn-lt"/>
                <a:ea typeface="+mn-ea"/>
                <a:cs typeface="+mn-cs"/>
              </a:rPr>
              <a:t> ở </a:t>
            </a:r>
            <a:r>
              <a:rPr lang="en-US" sz="900" kern="1200" dirty="0" err="1">
                <a:solidFill>
                  <a:schemeClr val="tx1"/>
                </a:solidFill>
                <a:effectLst/>
                <a:latin typeface="+mn-lt"/>
                <a:ea typeface="+mn-ea"/>
                <a:cs typeface="+mn-cs"/>
              </a:rPr>
              <a:t>tận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khoản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khóa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(lock), </a:t>
            </a:r>
            <a:r>
              <a:rPr lang="en-US" sz="900" kern="1200" dirty="0" err="1">
                <a:solidFill>
                  <a:schemeClr val="tx1"/>
                </a:solidFill>
                <a:effectLst/>
                <a:latin typeface="+mn-lt"/>
                <a:ea typeface="+mn-ea"/>
                <a:cs typeface="+mn-cs"/>
              </a:rPr>
              <a:t>đăng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xuất</a:t>
            </a:r>
            <a:r>
              <a:rPr lang="en-US" sz="900" kern="1200" dirty="0">
                <a:solidFill>
                  <a:schemeClr val="tx1"/>
                </a:solidFill>
                <a:effectLst/>
                <a:latin typeface="+mn-lt"/>
                <a:ea typeface="+mn-ea"/>
                <a:cs typeface="+mn-cs"/>
              </a:rPr>
              <a:t> (sign out)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thay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đổi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khoản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(Change Account Settings).</a:t>
            </a:r>
          </a:p>
          <a:p>
            <a:pPr marL="171450" lvl="0" indent="-171450" algn="just">
              <a:buFont typeface="Arial" panose="020B0604020202020204" pitchFamily="34" charset="0"/>
              <a:buChar char="•"/>
            </a:pPr>
            <a:r>
              <a:rPr lang="vi-VN" sz="900" kern="1200" dirty="0">
                <a:solidFill>
                  <a:schemeClr val="tx1"/>
                </a:solidFill>
                <a:effectLst/>
                <a:latin typeface="+mn-lt"/>
                <a:ea typeface="+mn-ea"/>
                <a:cs typeface="+mn-cs"/>
              </a:rPr>
              <a:t>Nhấp chuột phải vào nút Start để hiện trình đơn chứa một số các lệnh (Commands) và một số các tính năng (Features).</a:t>
            </a:r>
            <a:endParaRPr lang="en-US" sz="900" kern="1200" dirty="0">
              <a:solidFill>
                <a:schemeClr val="tx1"/>
              </a:solidFill>
              <a:effectLst/>
              <a:latin typeface="+mn-lt"/>
              <a:ea typeface="+mn-ea"/>
              <a:cs typeface="+mn-cs"/>
            </a:endParaRPr>
          </a:p>
          <a:p>
            <a:pPr marL="171450" lvl="0" indent="-171450" algn="just">
              <a:buFont typeface="Arial" panose="020B0604020202020204" pitchFamily="34" charset="0"/>
              <a:buChar char="•"/>
            </a:pPr>
            <a:r>
              <a:rPr lang="vi-VN" sz="900" kern="1200" dirty="0">
                <a:solidFill>
                  <a:schemeClr val="tx1"/>
                </a:solidFill>
                <a:effectLst/>
                <a:latin typeface="+mn-lt"/>
                <a:ea typeface="+mn-ea"/>
                <a:cs typeface="+mn-cs"/>
              </a:rPr>
              <a:t>Nhấp chuột phải vào một mục của trình đơn Pop-up hoặc một </a:t>
            </a:r>
            <a:r>
              <a:rPr lang="en-US" sz="900" kern="1200" dirty="0">
                <a:solidFill>
                  <a:schemeClr val="tx1"/>
                </a:solidFill>
                <a:effectLst/>
                <a:latin typeface="+mn-lt"/>
                <a:ea typeface="+mn-ea"/>
                <a:cs typeface="+mn-cs"/>
              </a:rPr>
              <a:t>T</a:t>
            </a:r>
            <a:r>
              <a:rPr lang="vi-VN" sz="900" kern="1200" dirty="0">
                <a:solidFill>
                  <a:schemeClr val="tx1"/>
                </a:solidFill>
                <a:effectLst/>
                <a:latin typeface="+mn-lt"/>
                <a:ea typeface="+mn-ea"/>
                <a:cs typeface="+mn-cs"/>
              </a:rPr>
              <a:t>ile để truy cập các tùy chọn cộng thêm như: ghim/bỏ ghim (Pin/Unpin), di chuyển (Move), gỡ bỏ (Uninstall),...</a:t>
            </a:r>
            <a:endParaRPr lang="en-US" sz="900" kern="1200" dirty="0">
              <a:solidFill>
                <a:schemeClr val="tx1"/>
              </a:solidFill>
              <a:effectLst/>
              <a:latin typeface="+mn-lt"/>
              <a:ea typeface="+mn-ea"/>
              <a:cs typeface="+mn-cs"/>
            </a:endParaRP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27</a:t>
            </a:fld>
            <a:endParaRPr lang="en-US"/>
          </a:p>
        </p:txBody>
      </p:sp>
    </p:spTree>
    <p:extLst>
      <p:ext uri="{BB962C8B-B14F-4D97-AF65-F5344CB8AC3E}">
        <p14:creationId xmlns:p14="http://schemas.microsoft.com/office/powerpoint/2010/main" val="33019808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lên</a:t>
            </a:r>
            <a:r>
              <a:rPr lang="en-US" sz="900" kern="1200" dirty="0">
                <a:solidFill>
                  <a:schemeClr val="tx1"/>
                </a:solidFill>
                <a:effectLst/>
                <a:latin typeface="+mn-lt"/>
                <a:ea typeface="+mn-ea"/>
                <a:cs typeface="+mn-cs"/>
              </a:rPr>
              <a:t> (Pop-up menu) </a:t>
            </a:r>
            <a:r>
              <a:rPr lang="en-US" sz="900" kern="1200" dirty="0" err="1">
                <a:solidFill>
                  <a:schemeClr val="tx1"/>
                </a:solidFill>
                <a:effectLst/>
                <a:latin typeface="+mn-lt"/>
                <a:ea typeface="+mn-ea"/>
                <a:cs typeface="+mn-cs"/>
              </a:rPr>
              <a:t>bên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phím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tắt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chương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phổ</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mũi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mở</a:t>
            </a:r>
            <a:r>
              <a:rPr lang="en-US" sz="900" kern="1200" dirty="0">
                <a:solidFill>
                  <a:schemeClr val="tx1"/>
                </a:solidFill>
                <a:effectLst/>
                <a:latin typeface="+mn-lt"/>
                <a:ea typeface="+mn-ea"/>
                <a:cs typeface="+mn-cs"/>
              </a:rPr>
              <a:t> menu con (sub-menu)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nào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đó</a:t>
            </a:r>
            <a:r>
              <a:rPr lang="en-US" sz="900" kern="1200" dirty="0">
                <a:solidFill>
                  <a:schemeClr val="tx1"/>
                </a:solidFill>
                <a:effectLst/>
                <a:latin typeface="+mn-lt"/>
                <a:ea typeface="+mn-ea"/>
                <a:cs typeface="+mn-cs"/>
              </a:rPr>
              <a:t>. </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phím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tắt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(Application shortcut) ở </a:t>
            </a:r>
            <a:r>
              <a:rPr lang="en-US" sz="900" kern="1200" dirty="0" err="1">
                <a:solidFill>
                  <a:schemeClr val="tx1"/>
                </a:solidFill>
                <a:effectLst/>
                <a:latin typeface="+mn-lt"/>
                <a:ea typeface="+mn-ea"/>
                <a:cs typeface="+mn-cs"/>
              </a:rPr>
              <a:t>giữa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gọi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“Tiles”.</a:t>
            </a:r>
            <a:r>
              <a:rPr lang="vi-VN" sz="900" kern="1200" dirty="0">
                <a:solidFill>
                  <a:schemeClr val="tx1"/>
                </a:solidFill>
                <a:effectLst/>
                <a:latin typeface="+mn-lt"/>
                <a:ea typeface="+mn-ea"/>
                <a:cs typeface="+mn-cs"/>
              </a:rPr>
              <a:t> Nhấp chọn một Tile để khởi động một ứng dụng hoặc chương trình.</a:t>
            </a:r>
            <a:endParaRPr lang="en-US" sz="900" kern="1200" dirty="0">
              <a:solidFill>
                <a:schemeClr val="tx1"/>
              </a:solidFill>
              <a:effectLst/>
              <a:latin typeface="+mn-lt"/>
              <a:ea typeface="+mn-ea"/>
              <a:cs typeface="+mn-cs"/>
            </a:endParaRP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cùng</a:t>
            </a:r>
            <a:r>
              <a:rPr lang="en-US" sz="900" kern="1200" dirty="0">
                <a:solidFill>
                  <a:schemeClr val="tx1"/>
                </a:solidFill>
                <a:effectLst/>
                <a:latin typeface="+mn-lt"/>
                <a:ea typeface="+mn-ea"/>
                <a:cs typeface="+mn-cs"/>
              </a:rPr>
              <a:t> ở </a:t>
            </a:r>
            <a:r>
              <a:rPr lang="en-US" sz="900" kern="1200" dirty="0" err="1">
                <a:solidFill>
                  <a:schemeClr val="tx1"/>
                </a:solidFill>
                <a:effectLst/>
                <a:latin typeface="+mn-lt"/>
                <a:ea typeface="+mn-ea"/>
                <a:cs typeface="+mn-cs"/>
              </a:rPr>
              <a:t>tận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khoản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khóa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(lock), </a:t>
            </a:r>
            <a:r>
              <a:rPr lang="en-US" sz="900" kern="1200" dirty="0" err="1">
                <a:solidFill>
                  <a:schemeClr val="tx1"/>
                </a:solidFill>
                <a:effectLst/>
                <a:latin typeface="+mn-lt"/>
                <a:ea typeface="+mn-ea"/>
                <a:cs typeface="+mn-cs"/>
              </a:rPr>
              <a:t>đăng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xuất</a:t>
            </a:r>
            <a:r>
              <a:rPr lang="en-US" sz="900" kern="1200" dirty="0">
                <a:solidFill>
                  <a:schemeClr val="tx1"/>
                </a:solidFill>
                <a:effectLst/>
                <a:latin typeface="+mn-lt"/>
                <a:ea typeface="+mn-ea"/>
                <a:cs typeface="+mn-cs"/>
              </a:rPr>
              <a:t> (sign out)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thay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đổi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khoản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(Change Account Settings).</a:t>
            </a:r>
          </a:p>
          <a:p>
            <a:pPr marL="171450" lvl="0" indent="-171450" algn="just">
              <a:buFont typeface="Arial" panose="020B0604020202020204" pitchFamily="34" charset="0"/>
              <a:buChar char="•"/>
            </a:pPr>
            <a:r>
              <a:rPr lang="vi-VN" sz="900" kern="1200" dirty="0">
                <a:solidFill>
                  <a:schemeClr val="tx1"/>
                </a:solidFill>
                <a:effectLst/>
                <a:latin typeface="+mn-lt"/>
                <a:ea typeface="+mn-ea"/>
                <a:cs typeface="+mn-cs"/>
              </a:rPr>
              <a:t>Nhấp chuột phải vào nút Start để hiện trình đơn chứa một số các lệnh (Commands) và một số các tính năng (Features).</a:t>
            </a:r>
            <a:endParaRPr lang="en-US" sz="900" kern="1200" dirty="0">
              <a:solidFill>
                <a:schemeClr val="tx1"/>
              </a:solidFill>
              <a:effectLst/>
              <a:latin typeface="+mn-lt"/>
              <a:ea typeface="+mn-ea"/>
              <a:cs typeface="+mn-cs"/>
            </a:endParaRPr>
          </a:p>
          <a:p>
            <a:pPr marL="171450" lvl="0" indent="-171450" algn="just">
              <a:buFont typeface="Arial" panose="020B0604020202020204" pitchFamily="34" charset="0"/>
              <a:buChar char="•"/>
            </a:pPr>
            <a:r>
              <a:rPr lang="vi-VN" sz="900" kern="1200" dirty="0">
                <a:solidFill>
                  <a:schemeClr val="tx1"/>
                </a:solidFill>
                <a:effectLst/>
                <a:latin typeface="+mn-lt"/>
                <a:ea typeface="+mn-ea"/>
                <a:cs typeface="+mn-cs"/>
              </a:rPr>
              <a:t>Nhấp chuột phải vào một mục của trình đơn Pop-up hoặc một </a:t>
            </a:r>
            <a:r>
              <a:rPr lang="en-US" sz="900" kern="1200" dirty="0">
                <a:solidFill>
                  <a:schemeClr val="tx1"/>
                </a:solidFill>
                <a:effectLst/>
                <a:latin typeface="+mn-lt"/>
                <a:ea typeface="+mn-ea"/>
                <a:cs typeface="+mn-cs"/>
              </a:rPr>
              <a:t>T</a:t>
            </a:r>
            <a:r>
              <a:rPr lang="vi-VN" sz="900" kern="1200" dirty="0">
                <a:solidFill>
                  <a:schemeClr val="tx1"/>
                </a:solidFill>
                <a:effectLst/>
                <a:latin typeface="+mn-lt"/>
                <a:ea typeface="+mn-ea"/>
                <a:cs typeface="+mn-cs"/>
              </a:rPr>
              <a:t>ile để truy cập các tùy chọn cộng thêm như: ghim/bỏ ghim (Pin/Unpin), di chuyển (Move), gỡ bỏ (Uninstall),...</a:t>
            </a:r>
            <a:endParaRPr lang="en-US" sz="900" kern="1200" dirty="0">
              <a:solidFill>
                <a:schemeClr val="tx1"/>
              </a:solidFill>
              <a:effectLst/>
              <a:latin typeface="+mn-lt"/>
              <a:ea typeface="+mn-ea"/>
              <a:cs typeface="+mn-cs"/>
            </a:endParaRP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28</a:t>
            </a:fld>
            <a:endParaRPr lang="en-US"/>
          </a:p>
        </p:txBody>
      </p:sp>
    </p:spTree>
    <p:extLst>
      <p:ext uri="{BB962C8B-B14F-4D97-AF65-F5344CB8AC3E}">
        <p14:creationId xmlns:p14="http://schemas.microsoft.com/office/powerpoint/2010/main" val="2735028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29</a:t>
            </a:fld>
            <a:endParaRPr lang="en-US"/>
          </a:p>
        </p:txBody>
      </p:sp>
    </p:spTree>
    <p:extLst>
      <p:ext uri="{BB962C8B-B14F-4D97-AF65-F5344CB8AC3E}">
        <p14:creationId xmlns:p14="http://schemas.microsoft.com/office/powerpoint/2010/main" val="8499994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30</a:t>
            </a:fld>
            <a:endParaRPr lang="en-US"/>
          </a:p>
        </p:txBody>
      </p:sp>
    </p:spTree>
    <p:extLst>
      <p:ext uri="{BB962C8B-B14F-4D97-AF65-F5344CB8AC3E}">
        <p14:creationId xmlns:p14="http://schemas.microsoft.com/office/powerpoint/2010/main" val="20047107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31</a:t>
            </a:fld>
            <a:endParaRPr lang="en-US"/>
          </a:p>
        </p:txBody>
      </p:sp>
    </p:spTree>
    <p:extLst>
      <p:ext uri="{BB962C8B-B14F-4D97-AF65-F5344CB8AC3E}">
        <p14:creationId xmlns:p14="http://schemas.microsoft.com/office/powerpoint/2010/main" val="3523293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a:t>
            </a:fld>
            <a:endParaRPr lang="en-US"/>
          </a:p>
        </p:txBody>
      </p:sp>
    </p:spTree>
    <p:extLst>
      <p:ext uri="{BB962C8B-B14F-4D97-AF65-F5344CB8AC3E}">
        <p14:creationId xmlns:p14="http://schemas.microsoft.com/office/powerpoint/2010/main" val="38573369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a:t>
            </a:fld>
            <a:endParaRPr lang="en-US"/>
          </a:p>
        </p:txBody>
      </p:sp>
    </p:spTree>
    <p:extLst>
      <p:ext uri="{BB962C8B-B14F-4D97-AF65-F5344CB8AC3E}">
        <p14:creationId xmlns:p14="http://schemas.microsoft.com/office/powerpoint/2010/main" val="198318705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a:t>
            </a:fld>
            <a:endParaRPr lang="en-US"/>
          </a:p>
        </p:txBody>
      </p:sp>
    </p:spTree>
    <p:extLst>
      <p:ext uri="{BB962C8B-B14F-4D97-AF65-F5344CB8AC3E}">
        <p14:creationId xmlns:p14="http://schemas.microsoft.com/office/powerpoint/2010/main" val="28646749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a:t>
            </a:fld>
            <a:endParaRPr lang="en-US"/>
          </a:p>
        </p:txBody>
      </p:sp>
    </p:spTree>
    <p:extLst>
      <p:ext uri="{BB962C8B-B14F-4D97-AF65-F5344CB8AC3E}">
        <p14:creationId xmlns:p14="http://schemas.microsoft.com/office/powerpoint/2010/main" val="465292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a:t>
            </a:fld>
            <a:endParaRPr lang="en-US"/>
          </a:p>
        </p:txBody>
      </p:sp>
    </p:spTree>
    <p:extLst>
      <p:ext uri="{BB962C8B-B14F-4D97-AF65-F5344CB8AC3E}">
        <p14:creationId xmlns:p14="http://schemas.microsoft.com/office/powerpoint/2010/main" val="34310501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vi-VN" dirty="0"/>
              <a:t>Nút không chứa gạch dưới</a:t>
            </a:r>
            <a:r>
              <a:rPr lang="en-US" dirty="0"/>
              <a:t>:</a:t>
            </a:r>
            <a:r>
              <a:rPr lang="vi-VN" dirty="0"/>
              <a:t> là các chương trình/ứng dụng dựng sẵn (built-in) được ghim (pin) trên thanh tác vụ. </a:t>
            </a:r>
            <a:endParaRPr lang="en-US" dirty="0"/>
          </a:p>
          <a:p>
            <a:pPr marL="171450" lvl="0" indent="-171450" algn="just">
              <a:buFont typeface="Arial" panose="020B0604020202020204" pitchFamily="34" charset="0"/>
              <a:buChar char="•"/>
            </a:pPr>
            <a:r>
              <a:rPr lang="vi-VN" dirty="0"/>
              <a:t>Nút có gạch dưới</a:t>
            </a:r>
            <a:r>
              <a:rPr lang="en-US" dirty="0"/>
              <a:t>:</a:t>
            </a:r>
            <a:r>
              <a:rPr lang="vi-VN" dirty="0"/>
              <a:t> là chương trình đang chạy hoặc tập tin/thư mục đang mở. Khi trỏ chuột vào các nút này, Windows sẽ hiện cửa sổ cho xem trước (preview) hiện trạng của tập tin/thư mục đang mở hoặc chương trình đang chạy </a:t>
            </a:r>
            <a:endParaRPr lang="en-US" dirty="0"/>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a:t>
            </a:fld>
            <a:endParaRPr lang="en-US"/>
          </a:p>
        </p:txBody>
      </p:sp>
    </p:spTree>
    <p:extLst>
      <p:ext uri="{BB962C8B-B14F-4D97-AF65-F5344CB8AC3E}">
        <p14:creationId xmlns:p14="http://schemas.microsoft.com/office/powerpoint/2010/main" val="30668680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vi-VN" dirty="0"/>
              <a:t>Cài đặt chung (Global) là các cài đặt ảnh hưởng đấn tất cả các tài khoản người dùng trên hệ thống. Cài chung thường liên quan đến phần cứng như: Độ phân giải màn hình (resolution), các tùy chọn quản lý nguồn (power), ngày và giờ (date and time), máy in (printer),…</a:t>
            </a:r>
          </a:p>
          <a:p>
            <a:pPr marL="171450" lvl="0" indent="-171450" algn="just">
              <a:buFont typeface="Arial" panose="020B0604020202020204" pitchFamily="34" charset="0"/>
              <a:buChar char="•"/>
            </a:pPr>
            <a:r>
              <a:rPr lang="vi-VN" dirty="0"/>
              <a:t>Cài đặt riêng là các cài đặt thường được liên kết đến một hồ sơ cá nhân của người dùng như: hình nên (background pictures), bảo vệ màn hình (screen saver), chủ đề và âm thanh (themes and sound schemes),…</a:t>
            </a: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38</a:t>
            </a:fld>
            <a:endParaRPr lang="en-US"/>
          </a:p>
        </p:txBody>
      </p:sp>
    </p:spTree>
    <p:extLst>
      <p:ext uri="{BB962C8B-B14F-4D97-AF65-F5344CB8AC3E}">
        <p14:creationId xmlns:p14="http://schemas.microsoft.com/office/powerpoint/2010/main" val="7115181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39</a:t>
            </a:fld>
            <a:endParaRPr lang="en-US"/>
          </a:p>
        </p:txBody>
      </p:sp>
    </p:spTree>
    <p:extLst>
      <p:ext uri="{BB962C8B-B14F-4D97-AF65-F5344CB8AC3E}">
        <p14:creationId xmlns:p14="http://schemas.microsoft.com/office/powerpoint/2010/main" val="15588145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mở</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khiển</a:t>
            </a:r>
            <a:r>
              <a:rPr lang="en-US" sz="900" kern="1200" dirty="0">
                <a:solidFill>
                  <a:schemeClr val="tx1"/>
                </a:solidFill>
                <a:effectLst/>
                <a:latin typeface="+mn-lt"/>
                <a:ea typeface="+mn-ea"/>
                <a:cs typeface="+mn-cs"/>
              </a:rPr>
              <a:t> ở </a:t>
            </a:r>
            <a:r>
              <a:rPr lang="en-US" sz="900" kern="1200" dirty="0" err="1">
                <a:solidFill>
                  <a:schemeClr val="tx1"/>
                </a:solidFill>
                <a:effectLst/>
                <a:latin typeface="+mn-lt"/>
                <a:ea typeface="+mn-ea"/>
                <a:cs typeface="+mn-cs"/>
              </a:rPr>
              <a:t>chế</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Biểu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lớn</a:t>
            </a:r>
            <a:r>
              <a:rPr lang="en-US" sz="900" kern="1200" dirty="0">
                <a:solidFill>
                  <a:schemeClr val="tx1"/>
                </a:solidFill>
                <a:effectLst/>
                <a:latin typeface="+mn-lt"/>
                <a:ea typeface="+mn-ea"/>
                <a:cs typeface="+mn-cs"/>
              </a:rPr>
              <a:t>/</a:t>
            </a:r>
            <a:r>
              <a:rPr lang="en-US" sz="900" kern="1200" dirty="0" err="1">
                <a:solidFill>
                  <a:schemeClr val="tx1"/>
                </a:solidFill>
                <a:effectLst/>
                <a:latin typeface="+mn-lt"/>
                <a:ea typeface="+mn-ea"/>
                <a:cs typeface="+mn-cs"/>
              </a:rPr>
              <a:t>nhỏ</a:t>
            </a:r>
            <a:r>
              <a:rPr lang="en-US" sz="900" kern="1200" dirty="0">
                <a:solidFill>
                  <a:schemeClr val="tx1"/>
                </a:solidFill>
                <a:effectLst/>
                <a:latin typeface="+mn-lt"/>
                <a:ea typeface="+mn-ea"/>
                <a:cs typeface="+mn-cs"/>
              </a:rPr>
              <a:t> (Large Icons/Small Icons) </a:t>
            </a:r>
            <a:r>
              <a:rPr lang="en-US" sz="900" kern="1200" dirty="0" err="1">
                <a:solidFill>
                  <a:schemeClr val="tx1"/>
                </a:solidFill>
                <a:effectLst/>
                <a:latin typeface="+mn-lt"/>
                <a:ea typeface="+mn-ea"/>
                <a:cs typeface="+mn-cs"/>
              </a:rPr>
              <a:t>bằng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đơn</a:t>
            </a:r>
            <a:r>
              <a:rPr lang="en-US" sz="900" kern="1200" dirty="0">
                <a:solidFill>
                  <a:schemeClr val="tx1"/>
                </a:solidFill>
                <a:effectLst/>
                <a:latin typeface="+mn-lt"/>
                <a:ea typeface="+mn-ea"/>
                <a:cs typeface="+mn-cs"/>
              </a:rPr>
              <a:t> Category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góc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a:t>
            </a: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a:t>
            </a:fld>
            <a:endParaRPr lang="en-US"/>
          </a:p>
        </p:txBody>
      </p:sp>
    </p:spTree>
    <p:extLst>
      <p:ext uri="{BB962C8B-B14F-4D97-AF65-F5344CB8AC3E}">
        <p14:creationId xmlns:p14="http://schemas.microsoft.com/office/powerpoint/2010/main" val="36935433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41</a:t>
            </a:fld>
            <a:endParaRPr lang="en-US"/>
          </a:p>
        </p:txBody>
      </p:sp>
    </p:spTree>
    <p:extLst>
      <p:ext uri="{BB962C8B-B14F-4D97-AF65-F5344CB8AC3E}">
        <p14:creationId xmlns:p14="http://schemas.microsoft.com/office/powerpoint/2010/main" val="21827729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42</a:t>
            </a:fld>
            <a:endParaRPr lang="en-US"/>
          </a:p>
        </p:txBody>
      </p:sp>
    </p:spTree>
    <p:extLst>
      <p:ext uri="{BB962C8B-B14F-4D97-AF65-F5344CB8AC3E}">
        <p14:creationId xmlns:p14="http://schemas.microsoft.com/office/powerpoint/2010/main" val="9600685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Độ</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phân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đề</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mức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rõ</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nét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văn</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ảnh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xuất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hiện</a:t>
            </a:r>
            <a:r>
              <a:rPr lang="en-US" sz="900" kern="1200" dirty="0">
                <a:solidFill>
                  <a:schemeClr val="tx1"/>
                </a:solidFill>
                <a:effectLst/>
                <a:latin typeface="+mn-lt"/>
                <a:ea typeface="+mn-ea"/>
                <a:cs typeface="+mn-cs"/>
              </a:rPr>
              <a:t>.</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Độ</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phân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bằng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số</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điểm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chấm</a:t>
            </a:r>
            <a:r>
              <a:rPr lang="en-US" sz="900" kern="1200" dirty="0">
                <a:solidFill>
                  <a:schemeClr val="tx1"/>
                </a:solidFill>
                <a:effectLst/>
                <a:latin typeface="+mn-lt"/>
                <a:ea typeface="+mn-ea"/>
                <a:cs typeface="+mn-cs"/>
              </a:rPr>
              <a:t> (pixel)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theo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rộng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theo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cao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phân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giải</a:t>
            </a:r>
            <a:r>
              <a:rPr lang="en-US" sz="900" kern="1200" dirty="0">
                <a:solidFill>
                  <a:schemeClr val="tx1"/>
                </a:solidFill>
                <a:effectLst/>
                <a:latin typeface="+mn-lt"/>
                <a:ea typeface="+mn-ea"/>
                <a:cs typeface="+mn-cs"/>
              </a:rPr>
              <a:t> 1024 x 768 </a:t>
            </a:r>
            <a:r>
              <a:rPr lang="en-US" sz="900" kern="1200" dirty="0" err="1">
                <a:solidFill>
                  <a:schemeClr val="tx1"/>
                </a:solidFill>
                <a:effectLst/>
                <a:latin typeface="+mn-lt"/>
                <a:ea typeface="+mn-ea"/>
                <a:cs typeface="+mn-cs"/>
              </a:rPr>
              <a:t>nghĩa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786,432 </a:t>
            </a:r>
            <a:r>
              <a:rPr lang="en-US" sz="900" kern="1200" dirty="0" err="1">
                <a:solidFill>
                  <a:schemeClr val="tx1"/>
                </a:solidFill>
                <a:effectLst/>
                <a:latin typeface="+mn-lt"/>
                <a:ea typeface="+mn-ea"/>
                <a:cs typeface="+mn-cs"/>
              </a:rPr>
              <a:t>điểm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chấm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Cài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phân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chung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ảnh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hưởng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khoản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thống</a:t>
            </a:r>
            <a:r>
              <a:rPr lang="en-US" sz="900" kern="1200" dirty="0">
                <a:solidFill>
                  <a:schemeClr val="tx1"/>
                </a:solidFill>
                <a:effectLst/>
                <a:latin typeface="+mn-lt"/>
                <a:ea typeface="+mn-ea"/>
                <a:cs typeface="+mn-cs"/>
              </a:rPr>
              <a:t>.</a:t>
            </a: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43</a:t>
            </a:fld>
            <a:endParaRPr lang="en-US"/>
          </a:p>
        </p:txBody>
      </p:sp>
    </p:spTree>
    <p:extLst>
      <p:ext uri="{BB962C8B-B14F-4D97-AF65-F5344CB8AC3E}">
        <p14:creationId xmlns:p14="http://schemas.microsoft.com/office/powerpoint/2010/main" val="32838801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44</a:t>
            </a:fld>
            <a:endParaRPr lang="en-US"/>
          </a:p>
        </p:txBody>
      </p:sp>
    </p:spTree>
    <p:extLst>
      <p:ext uri="{BB962C8B-B14F-4D97-AF65-F5344CB8AC3E}">
        <p14:creationId xmlns:p14="http://schemas.microsoft.com/office/powerpoint/2010/main" val="34796349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45</a:t>
            </a:fld>
            <a:endParaRPr lang="en-US"/>
          </a:p>
        </p:txBody>
      </p:sp>
    </p:spTree>
    <p:extLst>
      <p:ext uri="{BB962C8B-B14F-4D97-AF65-F5344CB8AC3E}">
        <p14:creationId xmlns:p14="http://schemas.microsoft.com/office/powerpoint/2010/main" val="25431899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46</a:t>
            </a:fld>
            <a:endParaRPr lang="en-US"/>
          </a:p>
        </p:txBody>
      </p:sp>
    </p:spTree>
    <p:extLst>
      <p:ext uri="{BB962C8B-B14F-4D97-AF65-F5344CB8AC3E}">
        <p14:creationId xmlns:p14="http://schemas.microsoft.com/office/powerpoint/2010/main" val="15329469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47</a:t>
            </a:fld>
            <a:endParaRPr lang="en-US"/>
          </a:p>
        </p:txBody>
      </p:sp>
    </p:spTree>
    <p:extLst>
      <p:ext uri="{BB962C8B-B14F-4D97-AF65-F5344CB8AC3E}">
        <p14:creationId xmlns:p14="http://schemas.microsoft.com/office/powerpoint/2010/main" val="405572855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48</a:t>
            </a:fld>
            <a:endParaRPr lang="en-US"/>
          </a:p>
        </p:txBody>
      </p:sp>
    </p:spTree>
    <p:extLst>
      <p:ext uri="{BB962C8B-B14F-4D97-AF65-F5344CB8AC3E}">
        <p14:creationId xmlns:p14="http://schemas.microsoft.com/office/powerpoint/2010/main" val="313078809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49</a:t>
            </a:fld>
            <a:endParaRPr lang="en-US"/>
          </a:p>
        </p:txBody>
      </p:sp>
    </p:spTree>
    <p:extLst>
      <p:ext uri="{BB962C8B-B14F-4D97-AF65-F5344CB8AC3E}">
        <p14:creationId xmlns:p14="http://schemas.microsoft.com/office/powerpoint/2010/main" val="75926209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50</a:t>
            </a:fld>
            <a:endParaRPr lang="en-US"/>
          </a:p>
        </p:txBody>
      </p:sp>
    </p:spTree>
    <p:extLst>
      <p:ext uri="{BB962C8B-B14F-4D97-AF65-F5344CB8AC3E}">
        <p14:creationId xmlns:p14="http://schemas.microsoft.com/office/powerpoint/2010/main" val="32264040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51</a:t>
            </a:fld>
            <a:endParaRPr lang="en-US"/>
          </a:p>
        </p:txBody>
      </p:sp>
    </p:spTree>
    <p:extLst>
      <p:ext uri="{BB962C8B-B14F-4D97-AF65-F5344CB8AC3E}">
        <p14:creationId xmlns:p14="http://schemas.microsoft.com/office/powerpoint/2010/main" val="417343724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52</a:t>
            </a:fld>
            <a:endParaRPr lang="en-US"/>
          </a:p>
        </p:txBody>
      </p:sp>
    </p:spTree>
    <p:extLst>
      <p:ext uri="{BB962C8B-B14F-4D97-AF65-F5344CB8AC3E}">
        <p14:creationId xmlns:p14="http://schemas.microsoft.com/office/powerpoint/2010/main" val="26384574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53</a:t>
            </a:fld>
            <a:endParaRPr lang="en-US"/>
          </a:p>
        </p:txBody>
      </p:sp>
    </p:spTree>
    <p:extLst>
      <p:ext uri="{BB962C8B-B14F-4D97-AF65-F5344CB8AC3E}">
        <p14:creationId xmlns:p14="http://schemas.microsoft.com/office/powerpoint/2010/main" val="327522826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54</a:t>
            </a:fld>
            <a:endParaRPr lang="en-US"/>
          </a:p>
        </p:txBody>
      </p:sp>
    </p:spTree>
    <p:extLst>
      <p:ext uri="{BB962C8B-B14F-4D97-AF65-F5344CB8AC3E}">
        <p14:creationId xmlns:p14="http://schemas.microsoft.com/office/powerpoint/2010/main" val="67836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55</a:t>
            </a:fld>
            <a:endParaRPr lang="en-US"/>
          </a:p>
        </p:txBody>
      </p:sp>
    </p:spTree>
    <p:extLst>
      <p:ext uri="{BB962C8B-B14F-4D97-AF65-F5344CB8AC3E}">
        <p14:creationId xmlns:p14="http://schemas.microsoft.com/office/powerpoint/2010/main" val="64290924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vi-VN" dirty="0"/>
              <a:t>Nhiều thiết bị di động có thể khóa màn hình dựa trên cử chỉ.</a:t>
            </a: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56</a:t>
            </a:fld>
            <a:endParaRPr lang="en-US"/>
          </a:p>
        </p:txBody>
      </p:sp>
    </p:spTree>
    <p:extLst>
      <p:ext uri="{BB962C8B-B14F-4D97-AF65-F5344CB8AC3E}">
        <p14:creationId xmlns:p14="http://schemas.microsoft.com/office/powerpoint/2010/main" val="205696902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57</a:t>
            </a:fld>
            <a:endParaRPr lang="en-US"/>
          </a:p>
        </p:txBody>
      </p:sp>
    </p:spTree>
    <p:extLst>
      <p:ext uri="{BB962C8B-B14F-4D97-AF65-F5344CB8AC3E}">
        <p14:creationId xmlns:p14="http://schemas.microsoft.com/office/powerpoint/2010/main" val="172538850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58</a:t>
            </a:fld>
            <a:endParaRPr lang="en-US"/>
          </a:p>
        </p:txBody>
      </p:sp>
    </p:spTree>
    <p:extLst>
      <p:ext uri="{BB962C8B-B14F-4D97-AF65-F5344CB8AC3E}">
        <p14:creationId xmlns:p14="http://schemas.microsoft.com/office/powerpoint/2010/main" val="423060288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59</a:t>
            </a:fld>
            <a:endParaRPr lang="en-US"/>
          </a:p>
        </p:txBody>
      </p:sp>
    </p:spTree>
    <p:extLst>
      <p:ext uri="{BB962C8B-B14F-4D97-AF65-F5344CB8AC3E}">
        <p14:creationId xmlns:p14="http://schemas.microsoft.com/office/powerpoint/2010/main" val="97844434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60</a:t>
            </a:fld>
            <a:endParaRPr lang="en-US"/>
          </a:p>
        </p:txBody>
      </p:sp>
    </p:spTree>
    <p:extLst>
      <p:ext uri="{BB962C8B-B14F-4D97-AF65-F5344CB8AC3E}">
        <p14:creationId xmlns:p14="http://schemas.microsoft.com/office/powerpoint/2010/main" val="46486255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just">
              <a:buFont typeface="Arial" panose="020B0604020202020204" pitchFamily="34" charset="0"/>
              <a:buNone/>
            </a:pPr>
            <a:r>
              <a:rPr lang="en-US" sz="900" kern="1200" dirty="0" err="1">
                <a:solidFill>
                  <a:schemeClr val="tx1"/>
                </a:solidFill>
                <a:effectLst/>
                <a:latin typeface="+mn-lt"/>
                <a:ea typeface="+mn-ea"/>
                <a:cs typeface="+mn-cs"/>
              </a:rPr>
              <a:t>Chú</a:t>
            </a:r>
            <a:r>
              <a:rPr lang="en-US" sz="900" kern="1200" dirty="0">
                <a:solidFill>
                  <a:schemeClr val="tx1"/>
                </a:solidFill>
                <a:effectLst/>
                <a:latin typeface="+mn-lt"/>
                <a:ea typeface="+mn-ea"/>
                <a:cs typeface="+mn-cs"/>
              </a:rPr>
              <a:t> ý: </a:t>
            </a:r>
            <a:r>
              <a:rPr lang="en-US" sz="900" kern="1200" dirty="0" err="1">
                <a:solidFill>
                  <a:schemeClr val="tx1"/>
                </a:solidFill>
                <a:effectLst/>
                <a:latin typeface="+mn-lt"/>
                <a:ea typeface="+mn-ea"/>
                <a:cs typeface="+mn-cs"/>
              </a:rPr>
              <a:t>Đây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loại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giống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nhau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định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Desktop </a:t>
            </a:r>
            <a:r>
              <a:rPr lang="en-US" sz="900" kern="1200" dirty="0" err="1">
                <a:solidFill>
                  <a:schemeClr val="tx1"/>
                </a:solidFill>
                <a:effectLst/>
                <a:latin typeface="+mn-lt"/>
                <a:ea typeface="+mn-ea"/>
                <a:cs typeface="+mn-cs"/>
              </a:rPr>
              <a:t>của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61</a:t>
            </a:fld>
            <a:endParaRPr lang="en-US"/>
          </a:p>
        </p:txBody>
      </p:sp>
    </p:spTree>
    <p:extLst>
      <p:ext uri="{BB962C8B-B14F-4D97-AF65-F5344CB8AC3E}">
        <p14:creationId xmlns:p14="http://schemas.microsoft.com/office/powerpoint/2010/main" val="24884439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62</a:t>
            </a:fld>
            <a:endParaRPr lang="en-US"/>
          </a:p>
        </p:txBody>
      </p:sp>
    </p:spTree>
    <p:extLst>
      <p:ext uri="{BB962C8B-B14F-4D97-AF65-F5344CB8AC3E}">
        <p14:creationId xmlns:p14="http://schemas.microsoft.com/office/powerpoint/2010/main" val="157753167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lý</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ảo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danh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bạ</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giọng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nói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lịch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duyệt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lịch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tìm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kiếm</a:t>
            </a:r>
            <a:r>
              <a:rPr lang="en-US" sz="900" kern="1200" dirty="0">
                <a:solidFill>
                  <a:schemeClr val="tx1"/>
                </a:solidFill>
                <a:effectLst/>
                <a:latin typeface="+mn-lt"/>
                <a:ea typeface="+mn-ea"/>
                <a:cs typeface="+mn-cs"/>
              </a:rPr>
              <a:t>, chi </a:t>
            </a:r>
            <a:r>
              <a:rPr lang="en-US" sz="900" kern="1200" dirty="0" err="1">
                <a:solidFill>
                  <a:schemeClr val="tx1"/>
                </a:solidFill>
                <a:effectLst/>
                <a:latin typeface="+mn-lt"/>
                <a:ea typeface="+mn-ea"/>
                <a:cs typeface="+mn-cs"/>
              </a:rPr>
              <a:t>tiết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lịch</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nhắn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email.</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Lần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đầu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tiên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khởi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lý</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ảo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sẽ</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nhắc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a:t>
            </a:r>
          </a:p>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63</a:t>
            </a:fld>
            <a:endParaRPr lang="en-US"/>
          </a:p>
        </p:txBody>
      </p:sp>
    </p:spTree>
    <p:extLst>
      <p:ext uri="{BB962C8B-B14F-4D97-AF65-F5344CB8AC3E}">
        <p14:creationId xmlns:p14="http://schemas.microsoft.com/office/powerpoint/2010/main" val="378633732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a:solidFill>
                  <a:schemeClr val="tx1"/>
                </a:solidFill>
                <a:effectLst/>
                <a:latin typeface="+mn-lt"/>
                <a:ea typeface="+mn-ea"/>
                <a:cs typeface="+mn-cs"/>
              </a:rPr>
              <a:t>Bản </a:t>
            </a:r>
            <a:r>
              <a:rPr lang="en-US" sz="900" kern="1200" dirty="0" err="1">
                <a:solidFill>
                  <a:schemeClr val="tx1"/>
                </a:solidFill>
                <a:effectLst/>
                <a:latin typeface="+mn-lt"/>
                <a:ea typeface="+mn-ea"/>
                <a:cs typeface="+mn-cs"/>
              </a:rPr>
              <a:t>vá</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lỗi</a:t>
            </a:r>
            <a:r>
              <a:rPr lang="en-US" sz="900" kern="1200" dirty="0">
                <a:solidFill>
                  <a:schemeClr val="tx1"/>
                </a:solidFill>
                <a:effectLst/>
                <a:latin typeface="+mn-lt"/>
                <a:ea typeface="+mn-ea"/>
                <a:cs typeface="+mn-cs"/>
              </a:rPr>
              <a:t> (Patches): </a:t>
            </a:r>
          </a:p>
          <a:p>
            <a:pPr marL="514350" lvl="1" indent="-171450" algn="just">
              <a:buFont typeface="Arial" panose="020B0604020202020204" pitchFamily="34" charset="0"/>
              <a:buChar char="•"/>
            </a:pP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mã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chương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chèn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chương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khắc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phục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sự</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cố</a:t>
            </a:r>
            <a:r>
              <a:rPr lang="en-US" sz="900" kern="1200" dirty="0">
                <a:solidFill>
                  <a:schemeClr val="tx1"/>
                </a:solidFill>
                <a:effectLst/>
                <a:latin typeface="+mn-lt"/>
                <a:ea typeface="+mn-ea"/>
                <a:cs typeface="+mn-cs"/>
              </a:rPr>
              <a:t>/</a:t>
            </a:r>
            <a:r>
              <a:rPr lang="en-US" sz="900" kern="1200" dirty="0" err="1">
                <a:solidFill>
                  <a:schemeClr val="tx1"/>
                </a:solidFill>
                <a:effectLst/>
                <a:latin typeface="+mn-lt"/>
                <a:ea typeface="+mn-ea"/>
                <a:cs typeface="+mn-cs"/>
              </a:rPr>
              <a:t>lỗi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biết</a:t>
            </a:r>
            <a:r>
              <a:rPr lang="en-US" sz="900" kern="1200" dirty="0">
                <a:solidFill>
                  <a:schemeClr val="tx1"/>
                </a:solidFill>
                <a:effectLst/>
                <a:latin typeface="+mn-lt"/>
                <a:ea typeface="+mn-ea"/>
                <a:cs typeface="+mn-cs"/>
              </a:rPr>
              <a:t>.</a:t>
            </a:r>
          </a:p>
          <a:p>
            <a:pPr marL="514350" lvl="1" indent="-171450" algn="just">
              <a:buFont typeface="Arial" panose="020B0604020202020204" pitchFamily="34" charset="0"/>
              <a:buChar char="•"/>
            </a:pP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vá</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lỗi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chỉ</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pháp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tạm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sự</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cố</a:t>
            </a:r>
            <a:r>
              <a:rPr lang="en-US" sz="900" kern="1200" dirty="0">
                <a:solidFill>
                  <a:schemeClr val="tx1"/>
                </a:solidFill>
                <a:effectLst/>
                <a:latin typeface="+mn-lt"/>
                <a:ea typeface="+mn-ea"/>
                <a:cs typeface="+mn-cs"/>
              </a:rPr>
              <a:t>/</a:t>
            </a:r>
            <a:r>
              <a:rPr lang="en-US" sz="900" kern="1200" dirty="0" err="1">
                <a:solidFill>
                  <a:schemeClr val="tx1"/>
                </a:solidFill>
                <a:effectLst/>
                <a:latin typeface="+mn-lt"/>
                <a:ea typeface="+mn-ea"/>
                <a:cs typeface="+mn-cs"/>
              </a:rPr>
              <a:t>lỗi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khắc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phục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toàn</a:t>
            </a:r>
            <a:r>
              <a:rPr lang="en-US" sz="900" kern="1200" dirty="0">
                <a:solidFill>
                  <a:schemeClr val="tx1"/>
                </a:solidFill>
                <a:effectLst/>
                <a:latin typeface="+mn-lt"/>
                <a:ea typeface="+mn-ea"/>
                <a:cs typeface="+mn-cs"/>
              </a:rPr>
              <a:t>.</a:t>
            </a:r>
          </a:p>
          <a:p>
            <a:pPr marL="171450" lvl="0" indent="-171450" algn="just">
              <a:buFont typeface="Arial" panose="020B0604020202020204" pitchFamily="34" charset="0"/>
              <a:buChar char="•"/>
            </a:pPr>
            <a:r>
              <a:rPr lang="en-US" sz="900" kern="1200" dirty="0">
                <a:solidFill>
                  <a:schemeClr val="tx1"/>
                </a:solidFill>
                <a:effectLst/>
                <a:latin typeface="+mn-lt"/>
                <a:ea typeface="+mn-ea"/>
                <a:cs typeface="+mn-cs"/>
              </a:rPr>
              <a:t>Bản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(Updates):</a:t>
            </a:r>
          </a:p>
          <a:p>
            <a:pPr marL="514350" lvl="1" indent="-171450" algn="just">
              <a:buFont typeface="Arial" panose="020B0604020202020204" pitchFamily="34" charset="0"/>
              <a:buChar char="•"/>
            </a:pP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hợp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nhằm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quyết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vấn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đề</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hiệu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suất</a:t>
            </a:r>
            <a:endParaRPr lang="en-US" sz="900" kern="1200" dirty="0">
              <a:solidFill>
                <a:schemeClr val="tx1"/>
              </a:solidFill>
              <a:effectLst/>
              <a:latin typeface="+mn-lt"/>
              <a:ea typeface="+mn-ea"/>
              <a:cs typeface="+mn-cs"/>
            </a:endParaRPr>
          </a:p>
          <a:p>
            <a:pPr marL="514350" lvl="1" indent="-171450" algn="just">
              <a:buFont typeface="Arial" panose="020B0604020202020204" pitchFamily="34" charset="0"/>
              <a:buChar char="•"/>
            </a:pPr>
            <a:r>
              <a:rPr lang="en-US" sz="900" kern="1200" dirty="0">
                <a:solidFill>
                  <a:schemeClr val="tx1"/>
                </a:solidFill>
                <a:effectLst/>
                <a:latin typeface="+mn-lt"/>
                <a:ea typeface="+mn-ea"/>
                <a:cs typeface="+mn-cs"/>
              </a:rPr>
              <a:t>Bản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chỉ</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Gói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dịch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vụ</a:t>
            </a:r>
            <a:r>
              <a:rPr lang="en-US" sz="900" kern="1200" dirty="0">
                <a:solidFill>
                  <a:schemeClr val="tx1"/>
                </a:solidFill>
                <a:effectLst/>
                <a:latin typeface="+mn-lt"/>
                <a:ea typeface="+mn-ea"/>
                <a:cs typeface="+mn-cs"/>
              </a:rPr>
              <a:t> (Service Packs):</a:t>
            </a:r>
          </a:p>
          <a:p>
            <a:pPr marL="514350" lvl="1" indent="-171450" algn="just">
              <a:buFont typeface="Arial" panose="020B0604020202020204" pitchFamily="34" charset="0"/>
              <a:buChar char="•"/>
            </a:pP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hợp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thường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sau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đủ</a:t>
            </a:r>
            <a:r>
              <a:rPr lang="en-US" sz="900" kern="1200" dirty="0">
                <a:solidFill>
                  <a:schemeClr val="tx1"/>
                </a:solidFill>
                <a:effectLst/>
                <a:latin typeface="+mn-lt"/>
                <a:ea typeface="+mn-ea"/>
                <a:cs typeface="+mn-cs"/>
              </a:rPr>
              <a:t>.</a:t>
            </a:r>
          </a:p>
          <a:p>
            <a:pPr marL="514350" lvl="1" indent="-171450" algn="just">
              <a:buFont typeface="Arial" panose="020B0604020202020204" pitchFamily="34" charset="0"/>
              <a:buChar char="•"/>
            </a:pPr>
            <a:r>
              <a:rPr lang="en-US" sz="900" kern="1200" dirty="0" err="1">
                <a:solidFill>
                  <a:schemeClr val="tx1"/>
                </a:solidFill>
                <a:effectLst/>
                <a:latin typeface="+mn-lt"/>
                <a:ea typeface="+mn-ea"/>
                <a:cs typeface="+mn-cs"/>
              </a:rPr>
              <a:t>Gói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dịch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thường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trước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đó</a:t>
            </a:r>
            <a:r>
              <a:rPr lang="en-US" sz="900" kern="1200" dirty="0">
                <a:solidFill>
                  <a:schemeClr val="tx1"/>
                </a:solidFill>
                <a:effectLst/>
                <a:latin typeface="+mn-lt"/>
                <a:ea typeface="+mn-ea"/>
                <a:cs typeface="+mn-cs"/>
              </a:rPr>
              <a:t>, bao </a:t>
            </a:r>
            <a:r>
              <a:rPr lang="en-US" sz="900" kern="1200" dirty="0" err="1">
                <a:solidFill>
                  <a:schemeClr val="tx1"/>
                </a:solidFill>
                <a:effectLst/>
                <a:latin typeface="+mn-lt"/>
                <a:ea typeface="+mn-ea"/>
                <a:cs typeface="+mn-cs"/>
              </a:rPr>
              <a:t>gồm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vá</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lỗi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năng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mới</a:t>
            </a:r>
            <a:r>
              <a:rPr lang="en-US" sz="900" kern="1200" dirty="0">
                <a:solidFill>
                  <a:schemeClr val="tx1"/>
                </a:solidFill>
                <a:effectLst/>
                <a:latin typeface="+mn-lt"/>
                <a:ea typeface="+mn-ea"/>
                <a:cs typeface="+mn-cs"/>
              </a:rPr>
              <a:t>.</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64</a:t>
            </a:fld>
            <a:endParaRPr lang="en-US"/>
          </a:p>
        </p:txBody>
      </p:sp>
    </p:spTree>
    <p:extLst>
      <p:ext uri="{BB962C8B-B14F-4D97-AF65-F5344CB8AC3E}">
        <p14:creationId xmlns:p14="http://schemas.microsoft.com/office/powerpoint/2010/main" val="70843528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quan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trọng</a:t>
            </a:r>
            <a:r>
              <a:rPr lang="en-US" sz="900" kern="1200" dirty="0">
                <a:solidFill>
                  <a:schemeClr val="tx1"/>
                </a:solidFill>
                <a:effectLst/>
                <a:latin typeface="+mn-lt"/>
                <a:ea typeface="+mn-ea"/>
                <a:cs typeface="+mn-cs"/>
              </a:rPr>
              <a:t> (Important):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mật</a:t>
            </a:r>
            <a:r>
              <a:rPr lang="en-US" sz="900" kern="1200" dirty="0">
                <a:solidFill>
                  <a:schemeClr val="tx1"/>
                </a:solidFill>
                <a:effectLst/>
                <a:latin typeface="+mn-lt"/>
                <a:ea typeface="+mn-ea"/>
                <a:cs typeface="+mn-cs"/>
              </a:rPr>
              <a:t> (security)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yếu</a:t>
            </a:r>
            <a:r>
              <a:rPr lang="en-US" sz="900" kern="1200" dirty="0">
                <a:solidFill>
                  <a:schemeClr val="tx1"/>
                </a:solidFill>
                <a:effectLst/>
                <a:latin typeface="+mn-lt"/>
                <a:ea typeface="+mn-ea"/>
                <a:cs typeface="+mn-cs"/>
              </a:rPr>
              <a:t> (critical).</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khuyến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nghị</a:t>
            </a:r>
            <a:r>
              <a:rPr lang="en-US" sz="900" kern="1200" dirty="0">
                <a:solidFill>
                  <a:schemeClr val="tx1"/>
                </a:solidFill>
                <a:effectLst/>
                <a:latin typeface="+mn-lt"/>
                <a:ea typeface="+mn-ea"/>
                <a:cs typeface="+mn-cs"/>
              </a:rPr>
              <a:t> (Recommended):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năng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mới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năng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thiện</a:t>
            </a:r>
            <a:r>
              <a:rPr lang="en-US" sz="900" kern="1200" dirty="0">
                <a:solidFill>
                  <a:schemeClr val="tx1"/>
                </a:solidFill>
                <a:effectLst/>
                <a:latin typeface="+mn-lt"/>
                <a:ea typeface="+mn-ea"/>
                <a:cs typeface="+mn-cs"/>
              </a:rPr>
              <a:t>.</a:t>
            </a: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tùy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 (Optional):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Microsoft </a:t>
            </a:r>
            <a:r>
              <a:rPr lang="en-US" sz="900" kern="1200" dirty="0" err="1">
                <a:solidFill>
                  <a:schemeClr val="tx1"/>
                </a:solidFill>
                <a:effectLst/>
                <a:latin typeface="+mn-lt"/>
                <a:ea typeface="+mn-ea"/>
                <a:cs typeface="+mn-cs"/>
              </a:rPr>
              <a:t>mới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khiển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từ</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của</a:t>
            </a:r>
            <a:r>
              <a:rPr lang="en-US" sz="900" kern="1200" dirty="0">
                <a:solidFill>
                  <a:schemeClr val="tx1"/>
                </a:solidFill>
                <a:effectLst/>
                <a:latin typeface="+mn-lt"/>
                <a:ea typeface="+mn-ea"/>
                <a:cs typeface="+mn-cs"/>
              </a:rPr>
              <a:t> Microsoft.</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65</a:t>
            </a:fld>
            <a:endParaRPr lang="en-US"/>
          </a:p>
        </p:txBody>
      </p:sp>
    </p:spTree>
    <p:extLst>
      <p:ext uri="{BB962C8B-B14F-4D97-AF65-F5344CB8AC3E}">
        <p14:creationId xmlns:p14="http://schemas.microsoft.com/office/powerpoint/2010/main" val="34389789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66</a:t>
            </a:fld>
            <a:endParaRPr lang="en-US"/>
          </a:p>
        </p:txBody>
      </p:sp>
    </p:spTree>
    <p:extLst>
      <p:ext uri="{BB962C8B-B14F-4D97-AF65-F5344CB8AC3E}">
        <p14:creationId xmlns:p14="http://schemas.microsoft.com/office/powerpoint/2010/main" val="263019825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67</a:t>
            </a:fld>
            <a:endParaRPr lang="en-US"/>
          </a:p>
        </p:txBody>
      </p:sp>
    </p:spTree>
    <p:extLst>
      <p:ext uri="{BB962C8B-B14F-4D97-AF65-F5344CB8AC3E}">
        <p14:creationId xmlns:p14="http://schemas.microsoft.com/office/powerpoint/2010/main" val="138366998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68</a:t>
            </a:fld>
            <a:endParaRPr lang="en-US"/>
          </a:p>
        </p:txBody>
      </p:sp>
    </p:spTree>
    <p:extLst>
      <p:ext uri="{BB962C8B-B14F-4D97-AF65-F5344CB8AC3E}">
        <p14:creationId xmlns:p14="http://schemas.microsoft.com/office/powerpoint/2010/main" val="157482059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69</a:t>
            </a:fld>
            <a:endParaRPr lang="en-US"/>
          </a:p>
        </p:txBody>
      </p:sp>
    </p:spTree>
    <p:extLst>
      <p:ext uri="{BB962C8B-B14F-4D97-AF65-F5344CB8AC3E}">
        <p14:creationId xmlns:p14="http://schemas.microsoft.com/office/powerpoint/2010/main" val="154794395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70</a:t>
            </a:fld>
            <a:endParaRPr lang="en-US"/>
          </a:p>
        </p:txBody>
      </p:sp>
    </p:spTree>
    <p:extLst>
      <p:ext uri="{BB962C8B-B14F-4D97-AF65-F5344CB8AC3E}">
        <p14:creationId xmlns:p14="http://schemas.microsoft.com/office/powerpoint/2010/main" val="267603422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71</a:t>
            </a:fld>
            <a:endParaRPr lang="en-US"/>
          </a:p>
        </p:txBody>
      </p:sp>
    </p:spTree>
    <p:extLst>
      <p:ext uri="{BB962C8B-B14F-4D97-AF65-F5344CB8AC3E}">
        <p14:creationId xmlns:p14="http://schemas.microsoft.com/office/powerpoint/2010/main" val="325559704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panose="020B0604020202020204" pitchFamily="34" charset="0"/>
              <a:buChar char="•"/>
            </a:pPr>
            <a:r>
              <a:rPr lang="vi-VN" dirty="0"/>
              <a:t>Máy tính là một tập hợp các bộ phận điện tử và cơ khí được gọi là phần cứng (Hardware). Phần cứng thực hiện các công việc vật lý của máy tính.</a:t>
            </a:r>
          </a:p>
          <a:p>
            <a:pPr marL="171450" indent="-171450" algn="just">
              <a:buFont typeface="Arial" panose="020B0604020202020204" pitchFamily="34" charset="0"/>
              <a:buChar char="•"/>
            </a:pPr>
            <a:r>
              <a:rPr lang="vi-VN" dirty="0"/>
              <a:t>Các chương trình phần mềm (Software) điều khiển phần cứng và làm cho nó hữu ích, phần sụn (Firmware) cung cấp chức năng cơ bản.</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73</a:t>
            </a:fld>
            <a:endParaRPr lang="en-US"/>
          </a:p>
        </p:txBody>
      </p:sp>
    </p:spTree>
    <p:extLst>
      <p:ext uri="{BB962C8B-B14F-4D97-AF65-F5344CB8AC3E}">
        <p14:creationId xmlns:p14="http://schemas.microsoft.com/office/powerpoint/2010/main" val="151439582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74</a:t>
            </a:fld>
            <a:endParaRPr lang="en-US"/>
          </a:p>
        </p:txBody>
      </p:sp>
    </p:spTree>
    <p:extLst>
      <p:ext uri="{BB962C8B-B14F-4D97-AF65-F5344CB8AC3E}">
        <p14:creationId xmlns:p14="http://schemas.microsoft.com/office/powerpoint/2010/main" val="216420786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75</a:t>
            </a:fld>
            <a:endParaRPr lang="en-US"/>
          </a:p>
        </p:txBody>
      </p:sp>
    </p:spTree>
    <p:extLst>
      <p:ext uri="{BB962C8B-B14F-4D97-AF65-F5344CB8AC3E}">
        <p14:creationId xmlns:p14="http://schemas.microsoft.com/office/powerpoint/2010/main" val="60574410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76</a:t>
            </a:fld>
            <a:endParaRPr lang="en-US"/>
          </a:p>
        </p:txBody>
      </p:sp>
    </p:spTree>
    <p:extLst>
      <p:ext uri="{BB962C8B-B14F-4D97-AF65-F5344CB8AC3E}">
        <p14:creationId xmlns:p14="http://schemas.microsoft.com/office/powerpoint/2010/main" val="176418276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77</a:t>
            </a:fld>
            <a:endParaRPr lang="en-US"/>
          </a:p>
        </p:txBody>
      </p:sp>
    </p:spTree>
    <p:extLst>
      <p:ext uri="{BB962C8B-B14F-4D97-AF65-F5344CB8AC3E}">
        <p14:creationId xmlns:p14="http://schemas.microsoft.com/office/powerpoint/2010/main" val="4154408567"/>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78</a:t>
            </a:fld>
            <a:endParaRPr lang="en-US"/>
          </a:p>
        </p:txBody>
      </p:sp>
    </p:spTree>
    <p:extLst>
      <p:ext uri="{BB962C8B-B14F-4D97-AF65-F5344CB8AC3E}">
        <p14:creationId xmlns:p14="http://schemas.microsoft.com/office/powerpoint/2010/main" val="405784064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vi-VN" dirty="0"/>
              <a:t>Một Hertz là một chu kỳ dao động của chip silicon khi dòng điện đi qua trong 1 giây</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79</a:t>
            </a:fld>
            <a:endParaRPr lang="en-US"/>
          </a:p>
        </p:txBody>
      </p:sp>
    </p:spTree>
    <p:extLst>
      <p:ext uri="{BB962C8B-B14F-4D97-AF65-F5344CB8AC3E}">
        <p14:creationId xmlns:p14="http://schemas.microsoft.com/office/powerpoint/2010/main" val="34791974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80</a:t>
            </a:fld>
            <a:endParaRPr lang="en-US"/>
          </a:p>
        </p:txBody>
      </p:sp>
    </p:spTree>
    <p:extLst>
      <p:ext uri="{BB962C8B-B14F-4D97-AF65-F5344CB8AC3E}">
        <p14:creationId xmlns:p14="http://schemas.microsoft.com/office/powerpoint/2010/main" val="1977523464"/>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81</a:t>
            </a:fld>
            <a:endParaRPr lang="en-US"/>
          </a:p>
        </p:txBody>
      </p:sp>
    </p:spTree>
    <p:extLst>
      <p:ext uri="{BB962C8B-B14F-4D97-AF65-F5344CB8AC3E}">
        <p14:creationId xmlns:p14="http://schemas.microsoft.com/office/powerpoint/2010/main" val="188692991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82</a:t>
            </a:fld>
            <a:endParaRPr lang="en-US"/>
          </a:p>
        </p:txBody>
      </p:sp>
    </p:spTree>
    <p:extLst>
      <p:ext uri="{BB962C8B-B14F-4D97-AF65-F5344CB8AC3E}">
        <p14:creationId xmlns:p14="http://schemas.microsoft.com/office/powerpoint/2010/main" val="373375306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83</a:t>
            </a:fld>
            <a:endParaRPr lang="en-US"/>
          </a:p>
        </p:txBody>
      </p:sp>
    </p:spTree>
    <p:extLst>
      <p:ext uri="{BB962C8B-B14F-4D97-AF65-F5344CB8AC3E}">
        <p14:creationId xmlns:p14="http://schemas.microsoft.com/office/powerpoint/2010/main" val="345406979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84</a:t>
            </a:fld>
            <a:endParaRPr lang="en-US"/>
          </a:p>
        </p:txBody>
      </p:sp>
    </p:spTree>
    <p:extLst>
      <p:ext uri="{BB962C8B-B14F-4D97-AF65-F5344CB8AC3E}">
        <p14:creationId xmlns:p14="http://schemas.microsoft.com/office/powerpoint/2010/main" val="1084290820"/>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85</a:t>
            </a:fld>
            <a:endParaRPr lang="en-US"/>
          </a:p>
        </p:txBody>
      </p:sp>
    </p:spTree>
    <p:extLst>
      <p:ext uri="{BB962C8B-B14F-4D97-AF65-F5344CB8AC3E}">
        <p14:creationId xmlns:p14="http://schemas.microsoft.com/office/powerpoint/2010/main" val="348442489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86</a:t>
            </a:fld>
            <a:endParaRPr lang="en-US"/>
          </a:p>
        </p:txBody>
      </p:sp>
    </p:spTree>
    <p:extLst>
      <p:ext uri="{BB962C8B-B14F-4D97-AF65-F5344CB8AC3E}">
        <p14:creationId xmlns:p14="http://schemas.microsoft.com/office/powerpoint/2010/main" val="2608540447"/>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87</a:t>
            </a:fld>
            <a:endParaRPr lang="en-US"/>
          </a:p>
        </p:txBody>
      </p:sp>
    </p:spTree>
    <p:extLst>
      <p:ext uri="{BB962C8B-B14F-4D97-AF65-F5344CB8AC3E}">
        <p14:creationId xmlns:p14="http://schemas.microsoft.com/office/powerpoint/2010/main" val="50868437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88</a:t>
            </a:fld>
            <a:endParaRPr lang="en-US"/>
          </a:p>
        </p:txBody>
      </p:sp>
    </p:spTree>
    <p:extLst>
      <p:ext uri="{BB962C8B-B14F-4D97-AF65-F5344CB8AC3E}">
        <p14:creationId xmlns:p14="http://schemas.microsoft.com/office/powerpoint/2010/main" val="53296235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89</a:t>
            </a:fld>
            <a:endParaRPr lang="en-US"/>
          </a:p>
        </p:txBody>
      </p:sp>
    </p:spTree>
    <p:extLst>
      <p:ext uri="{BB962C8B-B14F-4D97-AF65-F5344CB8AC3E}">
        <p14:creationId xmlns:p14="http://schemas.microsoft.com/office/powerpoint/2010/main" val="2515617006"/>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dirty="0"/>
              <a:t>Ổ </a:t>
            </a:r>
            <a:r>
              <a:rPr lang="en-US" dirty="0" err="1"/>
              <a:t>đĩa</a:t>
            </a:r>
            <a:r>
              <a:rPr lang="en-US" dirty="0"/>
              <a:t> </a:t>
            </a:r>
            <a:r>
              <a:rPr lang="en-US" dirty="0" err="1"/>
              <a:t>cứng</a:t>
            </a:r>
            <a:r>
              <a:rPr lang="en-US" dirty="0"/>
              <a:t> </a:t>
            </a:r>
            <a:r>
              <a:rPr lang="en-US" dirty="0" err="1"/>
              <a:t>truyền</a:t>
            </a:r>
            <a:r>
              <a:rPr lang="en-US" dirty="0"/>
              <a:t> </a:t>
            </a:r>
            <a:r>
              <a:rPr lang="en-US" dirty="0" err="1"/>
              <a:t>thống</a:t>
            </a:r>
            <a:r>
              <a:rPr lang="en-US" dirty="0"/>
              <a:t> HDDs (Hard Disk Drivers): Bao </a:t>
            </a:r>
            <a:r>
              <a:rPr lang="en-US" dirty="0" err="1"/>
              <a:t>gồm</a:t>
            </a:r>
            <a:r>
              <a:rPr lang="en-US" dirty="0"/>
              <a:t> </a:t>
            </a:r>
            <a:r>
              <a:rPr lang="en-US" dirty="0" err="1"/>
              <a:t>các</a:t>
            </a:r>
            <a:r>
              <a:rPr lang="en-US" dirty="0"/>
              <a:t> </a:t>
            </a:r>
            <a:r>
              <a:rPr lang="en-US" dirty="0" err="1"/>
              <a:t>đĩa</a:t>
            </a:r>
            <a:r>
              <a:rPr lang="en-US" dirty="0"/>
              <a:t> </a:t>
            </a:r>
            <a:r>
              <a:rPr lang="en-US" dirty="0" err="1"/>
              <a:t>kim</a:t>
            </a:r>
            <a:r>
              <a:rPr lang="en-US" dirty="0"/>
              <a:t> </a:t>
            </a:r>
            <a:r>
              <a:rPr lang="en-US" dirty="0" err="1"/>
              <a:t>loại</a:t>
            </a:r>
            <a:r>
              <a:rPr lang="en-US" dirty="0"/>
              <a:t>/</a:t>
            </a:r>
            <a:r>
              <a:rPr lang="en-US" dirty="0" err="1"/>
              <a:t>nhựa</a:t>
            </a:r>
            <a:r>
              <a:rPr lang="en-US" dirty="0"/>
              <a:t> </a:t>
            </a:r>
            <a:r>
              <a:rPr lang="en-US" dirty="0" err="1"/>
              <a:t>phủ</a:t>
            </a:r>
            <a:r>
              <a:rPr lang="en-US" dirty="0"/>
              <a:t> </a:t>
            </a:r>
            <a:r>
              <a:rPr lang="en-US" dirty="0" err="1"/>
              <a:t>lớp</a:t>
            </a:r>
            <a:r>
              <a:rPr lang="en-US" dirty="0"/>
              <a:t> </a:t>
            </a:r>
            <a:r>
              <a:rPr lang="en-US" dirty="0" err="1"/>
              <a:t>từ</a:t>
            </a:r>
            <a:r>
              <a:rPr lang="en-US" dirty="0"/>
              <a:t> </a:t>
            </a:r>
            <a:r>
              <a:rPr lang="en-US" dirty="0" err="1"/>
              <a:t>tính</a:t>
            </a:r>
            <a:r>
              <a:rPr lang="en-US" dirty="0"/>
              <a:t>, </a:t>
            </a:r>
            <a:r>
              <a:rPr lang="en-US" dirty="0" err="1"/>
              <a:t>xoay</a:t>
            </a:r>
            <a:r>
              <a:rPr lang="en-US" dirty="0"/>
              <a:t> </a:t>
            </a:r>
            <a:r>
              <a:rPr lang="en-US" dirty="0" err="1"/>
              <a:t>quanh</a:t>
            </a:r>
            <a:r>
              <a:rPr lang="en-US" dirty="0"/>
              <a:t> </a:t>
            </a:r>
            <a:r>
              <a:rPr lang="en-US" dirty="0" err="1"/>
              <a:t>một</a:t>
            </a:r>
            <a:r>
              <a:rPr lang="en-US" dirty="0"/>
              <a:t> </a:t>
            </a:r>
            <a:r>
              <a:rPr lang="en-US" dirty="0" err="1"/>
              <a:t>trục</a:t>
            </a:r>
            <a:r>
              <a:rPr lang="en-US" dirty="0"/>
              <a:t>, </a:t>
            </a:r>
            <a:r>
              <a:rPr lang="en-US" dirty="0" err="1"/>
              <a:t>đầu</a:t>
            </a:r>
            <a:r>
              <a:rPr lang="en-US" dirty="0"/>
              <a:t> </a:t>
            </a:r>
            <a:r>
              <a:rPr lang="en-US" dirty="0" err="1"/>
              <a:t>đọc</a:t>
            </a:r>
            <a:r>
              <a:rPr lang="en-US" dirty="0"/>
              <a:t> di </a:t>
            </a:r>
            <a:r>
              <a:rPr lang="en-US" dirty="0" err="1"/>
              <a:t>chuyển</a:t>
            </a:r>
            <a:r>
              <a:rPr lang="en-US" dirty="0"/>
              <a:t> </a:t>
            </a:r>
            <a:r>
              <a:rPr lang="en-US" dirty="0" err="1"/>
              <a:t>bên</a:t>
            </a:r>
            <a:r>
              <a:rPr lang="en-US" dirty="0"/>
              <a:t> </a:t>
            </a:r>
            <a:r>
              <a:rPr lang="en-US" dirty="0" err="1"/>
              <a:t>trên</a:t>
            </a:r>
            <a:r>
              <a:rPr lang="en-US" dirty="0"/>
              <a:t> </a:t>
            </a:r>
            <a:r>
              <a:rPr lang="en-US" dirty="0" err="1"/>
              <a:t>mặt</a:t>
            </a:r>
            <a:r>
              <a:rPr lang="en-US" dirty="0"/>
              <a:t> </a:t>
            </a:r>
            <a:r>
              <a:rPr lang="en-US" dirty="0" err="1"/>
              <a:t>đĩa</a:t>
            </a:r>
            <a:r>
              <a:rPr lang="en-US" dirty="0"/>
              <a:t> (</a:t>
            </a:r>
            <a:r>
              <a:rPr lang="en-US" dirty="0" err="1"/>
              <a:t>không</a:t>
            </a:r>
            <a:r>
              <a:rPr lang="en-US" dirty="0"/>
              <a:t> </a:t>
            </a:r>
            <a:r>
              <a:rPr lang="en-US" dirty="0" err="1"/>
              <a:t>tiếp</a:t>
            </a:r>
            <a:r>
              <a:rPr lang="en-US" dirty="0"/>
              <a:t> </a:t>
            </a:r>
            <a:r>
              <a:rPr lang="en-US" dirty="0" err="1"/>
              <a:t>xúc</a:t>
            </a:r>
            <a:r>
              <a:rPr lang="en-US" dirty="0"/>
              <a:t>) </a:t>
            </a:r>
            <a:r>
              <a:rPr lang="en-US" dirty="0" err="1"/>
              <a:t>để</a:t>
            </a:r>
            <a:r>
              <a:rPr lang="en-US" dirty="0"/>
              <a:t> </a:t>
            </a:r>
            <a:r>
              <a:rPr lang="en-US" dirty="0" err="1"/>
              <a:t>đọc</a:t>
            </a:r>
            <a:r>
              <a:rPr lang="en-US" dirty="0"/>
              <a:t>/</a:t>
            </a:r>
            <a:r>
              <a:rPr lang="en-US" dirty="0" err="1"/>
              <a:t>ghi</a:t>
            </a:r>
            <a:r>
              <a:rPr lang="en-US" dirty="0"/>
              <a:t> </a:t>
            </a:r>
            <a:r>
              <a:rPr lang="en-US" dirty="0" err="1"/>
              <a:t>dữ</a:t>
            </a:r>
            <a:r>
              <a:rPr lang="en-US" dirty="0"/>
              <a:t> </a:t>
            </a:r>
            <a:r>
              <a:rPr lang="en-US" dirty="0" err="1"/>
              <a:t>liệu</a:t>
            </a:r>
            <a:r>
              <a:rPr lang="en-US" dirty="0"/>
              <a:t>.</a:t>
            </a:r>
          </a:p>
          <a:p>
            <a:pPr marL="171450" lvl="0" indent="-171450" algn="just">
              <a:buFont typeface="Arial" panose="020B0604020202020204" pitchFamily="34" charset="0"/>
              <a:buChar char="•"/>
            </a:pPr>
            <a:r>
              <a:rPr lang="en-US" dirty="0"/>
              <a:t>Ổ </a:t>
            </a:r>
            <a:r>
              <a:rPr lang="en-US" dirty="0" err="1"/>
              <a:t>cứng</a:t>
            </a:r>
            <a:r>
              <a:rPr lang="en-US" dirty="0"/>
              <a:t> </a:t>
            </a:r>
            <a:r>
              <a:rPr lang="en-US" dirty="0" err="1"/>
              <a:t>thể</a:t>
            </a:r>
            <a:r>
              <a:rPr lang="en-US" dirty="0"/>
              <a:t> </a:t>
            </a:r>
            <a:r>
              <a:rPr lang="en-US" dirty="0" err="1"/>
              <a:t>rắn</a:t>
            </a:r>
            <a:r>
              <a:rPr lang="en-US" dirty="0"/>
              <a:t> SSDs  (Solid State Drivers): Ổ </a:t>
            </a:r>
            <a:r>
              <a:rPr lang="en-US" dirty="0" err="1"/>
              <a:t>cứng</a:t>
            </a:r>
            <a:r>
              <a:rPr lang="en-US" dirty="0"/>
              <a:t> </a:t>
            </a:r>
            <a:r>
              <a:rPr lang="en-US" dirty="0" err="1"/>
              <a:t>thể</a:t>
            </a:r>
            <a:r>
              <a:rPr lang="en-US" dirty="0"/>
              <a:t> </a:t>
            </a:r>
            <a:r>
              <a:rPr lang="en-US" dirty="0" err="1"/>
              <a:t>rắn</a:t>
            </a:r>
            <a:r>
              <a:rPr lang="en-US" dirty="0"/>
              <a:t> bao </a:t>
            </a:r>
            <a:r>
              <a:rPr lang="en-US" dirty="0" err="1"/>
              <a:t>gồm</a:t>
            </a:r>
            <a:r>
              <a:rPr lang="en-US" dirty="0"/>
              <a:t> </a:t>
            </a:r>
            <a:r>
              <a:rPr lang="en-US" dirty="0" err="1"/>
              <a:t>các</a:t>
            </a:r>
            <a:r>
              <a:rPr lang="en-US" dirty="0"/>
              <a:t> chip </a:t>
            </a:r>
            <a:r>
              <a:rPr lang="en-US" dirty="0" err="1"/>
              <a:t>nhớ</a:t>
            </a:r>
            <a:r>
              <a:rPr lang="en-US" dirty="0"/>
              <a:t> flash </a:t>
            </a:r>
            <a:r>
              <a:rPr lang="en-US" dirty="0" err="1"/>
              <a:t>kết</a:t>
            </a:r>
            <a:r>
              <a:rPr lang="en-US" dirty="0"/>
              <a:t> </a:t>
            </a:r>
            <a:r>
              <a:rPr lang="en-US" dirty="0" err="1"/>
              <a:t>nối</a:t>
            </a:r>
            <a:r>
              <a:rPr lang="en-US" dirty="0"/>
              <a:t> </a:t>
            </a:r>
            <a:r>
              <a:rPr lang="en-US" dirty="0" err="1"/>
              <a:t>với</a:t>
            </a:r>
            <a:r>
              <a:rPr lang="en-US" dirty="0"/>
              <a:t> </a:t>
            </a:r>
            <a:r>
              <a:rPr lang="en-US" dirty="0" err="1"/>
              <a:t>nhau</a:t>
            </a:r>
            <a:r>
              <a:rPr lang="en-US" dirty="0"/>
              <a:t> </a:t>
            </a:r>
            <a:r>
              <a:rPr lang="en-US" dirty="0" err="1"/>
              <a:t>để</a:t>
            </a:r>
            <a:r>
              <a:rPr lang="en-US" dirty="0"/>
              <a:t> </a:t>
            </a:r>
            <a:r>
              <a:rPr lang="en-US" dirty="0" err="1"/>
              <a:t>lưu</a:t>
            </a:r>
            <a:r>
              <a:rPr lang="en-US" dirty="0"/>
              <a:t> </a:t>
            </a:r>
            <a:r>
              <a:rPr lang="en-US" dirty="0" err="1"/>
              <a:t>dữ</a:t>
            </a:r>
            <a:r>
              <a:rPr lang="en-US" dirty="0"/>
              <a:t> </a:t>
            </a:r>
            <a:r>
              <a:rPr lang="en-US" dirty="0" err="1"/>
              <a:t>liệu</a:t>
            </a:r>
            <a:r>
              <a:rPr lang="en-US" dirty="0"/>
              <a:t> </a:t>
            </a:r>
            <a:r>
              <a:rPr lang="en-US" dirty="0" err="1"/>
              <a:t>ngay</a:t>
            </a:r>
            <a:r>
              <a:rPr lang="en-US" dirty="0"/>
              <a:t> </a:t>
            </a:r>
            <a:r>
              <a:rPr lang="en-US" dirty="0" err="1"/>
              <a:t>cả</a:t>
            </a:r>
            <a:r>
              <a:rPr lang="en-US" dirty="0"/>
              <a:t> </a:t>
            </a:r>
            <a:r>
              <a:rPr lang="en-US" dirty="0" err="1"/>
              <a:t>khi</a:t>
            </a:r>
            <a:r>
              <a:rPr lang="en-US" dirty="0"/>
              <a:t> </a:t>
            </a:r>
            <a:r>
              <a:rPr lang="en-US" dirty="0" err="1"/>
              <a:t>tắt</a:t>
            </a:r>
            <a:r>
              <a:rPr lang="en-US" dirty="0"/>
              <a:t> </a:t>
            </a:r>
            <a:r>
              <a:rPr lang="en-US" dirty="0" err="1"/>
              <a:t>nguồn</a:t>
            </a:r>
            <a:r>
              <a:rPr lang="en-US" dirty="0"/>
              <a:t>.</a:t>
            </a:r>
            <a:endParaRPr lang="vi-VN"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90</a:t>
            </a:fld>
            <a:endParaRPr lang="en-US"/>
          </a:p>
        </p:txBody>
      </p:sp>
    </p:spTree>
    <p:extLst>
      <p:ext uri="{BB962C8B-B14F-4D97-AF65-F5344CB8AC3E}">
        <p14:creationId xmlns:p14="http://schemas.microsoft.com/office/powerpoint/2010/main" val="154762139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vi-VN" dirty="0"/>
              <a:t>Ổ đĩa ngoài (External Drives): </a:t>
            </a:r>
            <a:r>
              <a:rPr lang="en-US" dirty="0"/>
              <a:t>Ổ</a:t>
            </a:r>
            <a:r>
              <a:rPr lang="vi-VN" dirty="0"/>
              <a:t> cứng chứa trong vỏ và được gắn vào máy tính với một dây như một thiết bị ngoại vi.</a:t>
            </a:r>
            <a:endParaRPr lang="en-US" dirty="0"/>
          </a:p>
          <a:p>
            <a:pPr marL="171450" lvl="0" indent="-171450" algn="just">
              <a:buFont typeface="Arial" panose="020B0604020202020204" pitchFamily="34" charset="0"/>
              <a:buChar char="•"/>
            </a:pPr>
            <a:r>
              <a:rPr lang="vi-VN" dirty="0"/>
              <a:t>Bộ nhớ lưu trữ flash (Flash Memory Storage) trong máy tính bảng (Tablets) và điện thoại (Phones): Được cài đặt trực tiếp trên bo mạch hệ thống. Tất các cả thiết bị di động đều thiết kế bộ nhớ lưu trữ trên bo mạch hệ thống (Onboard).</a:t>
            </a:r>
          </a:p>
          <a:p>
            <a:pPr marL="171450" lvl="0" indent="-171450" algn="just">
              <a:buFont typeface="Arial" panose="020B0604020202020204" pitchFamily="34" charset="0"/>
              <a:buChar char="•"/>
            </a:pPr>
            <a:r>
              <a:rPr lang="vi-VN" dirty="0"/>
              <a:t>Đĩa Flash (Flash Drives): Ổ đĩa flash (còn gọi là Jump Drives hoặc Thumb Drives) là thiết bị lưu trữ di động dung lượng lớn sử dụng chip nhớ flash.</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91</a:t>
            </a:fld>
            <a:endParaRPr lang="en-US"/>
          </a:p>
        </p:txBody>
      </p:sp>
    </p:spTree>
    <p:extLst>
      <p:ext uri="{BB962C8B-B14F-4D97-AF65-F5344CB8AC3E}">
        <p14:creationId xmlns:p14="http://schemas.microsoft.com/office/powerpoint/2010/main" val="34307637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vi-VN" dirty="0"/>
              <a:t>Thẻ kỹ thuật số an toàn SD Card (Secure Digital Cards): Là thiết bị lưu trữ bộ nhớ flash nhỏ, dung lượng cao. Thẻ SD là thiết bị lưu trữ phổ biến cho máy ảnh kỹ thuật số, máy quay phim, điện thoại di động, máy tính bảng, máy nghe nhạc MP3 và hệ thống GPS.</a:t>
            </a:r>
            <a:endParaRPr lang="en-US" dirty="0"/>
          </a:p>
          <a:p>
            <a:pPr marL="171450" lvl="0" indent="-171450" algn="just">
              <a:buFont typeface="Arial" panose="020B0604020202020204" pitchFamily="34" charset="0"/>
              <a:buChar char="•"/>
            </a:pPr>
            <a:r>
              <a:rPr lang="en-US" dirty="0" err="1"/>
              <a:t>Đĩa</a:t>
            </a:r>
            <a:r>
              <a:rPr lang="en-US" dirty="0"/>
              <a:t> </a:t>
            </a:r>
            <a:r>
              <a:rPr lang="en-US" dirty="0" err="1"/>
              <a:t>quang</a:t>
            </a:r>
            <a:r>
              <a:rPr lang="en-US" dirty="0"/>
              <a:t> </a:t>
            </a:r>
            <a:r>
              <a:rPr lang="en-US" dirty="0" err="1"/>
              <a:t>và</a:t>
            </a:r>
            <a:r>
              <a:rPr lang="en-US" dirty="0"/>
              <a:t> ổ </a:t>
            </a:r>
            <a:r>
              <a:rPr lang="en-US" dirty="0" err="1"/>
              <a:t>đĩa</a:t>
            </a:r>
            <a:r>
              <a:rPr lang="en-US" dirty="0"/>
              <a:t> (Optical Discs and Drives): </a:t>
            </a:r>
          </a:p>
          <a:p>
            <a:pPr marL="514350" lvl="1" indent="-171450" algn="just">
              <a:buFont typeface="Arial" panose="020B0604020202020204" pitchFamily="34" charset="0"/>
              <a:buChar char="•"/>
            </a:pPr>
            <a:r>
              <a:rPr lang="en-US" dirty="0" err="1"/>
              <a:t>Được</a:t>
            </a:r>
            <a:r>
              <a:rPr lang="en-US" dirty="0"/>
              <a:t> </a:t>
            </a:r>
            <a:r>
              <a:rPr lang="en-US" dirty="0" err="1"/>
              <a:t>thiết</a:t>
            </a:r>
            <a:r>
              <a:rPr lang="en-US" dirty="0"/>
              <a:t> </a:t>
            </a:r>
            <a:r>
              <a:rPr lang="en-US" dirty="0" err="1"/>
              <a:t>kế</a:t>
            </a:r>
            <a:r>
              <a:rPr lang="en-US" dirty="0"/>
              <a:t> </a:t>
            </a:r>
            <a:r>
              <a:rPr lang="en-US" dirty="0" err="1"/>
              <a:t>để</a:t>
            </a:r>
            <a:r>
              <a:rPr lang="en-US" dirty="0"/>
              <a:t> </a:t>
            </a:r>
            <a:r>
              <a:rPr lang="en-US" dirty="0" err="1"/>
              <a:t>đọc</a:t>
            </a:r>
            <a:r>
              <a:rPr lang="en-US" dirty="0"/>
              <a:t> </a:t>
            </a:r>
            <a:r>
              <a:rPr lang="en-US" dirty="0" err="1"/>
              <a:t>đĩa</a:t>
            </a:r>
            <a:r>
              <a:rPr lang="en-US" dirty="0"/>
              <a:t> CDs (Compact Discs) </a:t>
            </a:r>
            <a:r>
              <a:rPr lang="en-US" dirty="0" err="1"/>
              <a:t>và</a:t>
            </a:r>
            <a:r>
              <a:rPr lang="en-US" dirty="0"/>
              <a:t> </a:t>
            </a:r>
            <a:r>
              <a:rPr lang="en-US" dirty="0" err="1"/>
              <a:t>Đĩa</a:t>
            </a:r>
            <a:r>
              <a:rPr lang="en-US" dirty="0"/>
              <a:t> </a:t>
            </a:r>
            <a:r>
              <a:rPr lang="en-US" dirty="0" err="1"/>
              <a:t>đa</a:t>
            </a:r>
            <a:r>
              <a:rPr lang="en-US" dirty="0"/>
              <a:t> </a:t>
            </a:r>
            <a:r>
              <a:rPr lang="en-US" dirty="0" err="1"/>
              <a:t>năng</a:t>
            </a:r>
            <a:r>
              <a:rPr lang="en-US" dirty="0"/>
              <a:t>/Video </a:t>
            </a:r>
            <a:r>
              <a:rPr lang="en-US" dirty="0" err="1"/>
              <a:t>đa</a:t>
            </a:r>
            <a:r>
              <a:rPr lang="en-US" dirty="0"/>
              <a:t> </a:t>
            </a:r>
            <a:r>
              <a:rPr lang="en-US" dirty="0" err="1"/>
              <a:t>năng</a:t>
            </a:r>
            <a:r>
              <a:rPr lang="en-US" dirty="0"/>
              <a:t> DVDs (Digital Versatile/Video Discs).</a:t>
            </a:r>
          </a:p>
          <a:p>
            <a:pPr marL="514350" lvl="1" indent="-171450" algn="just">
              <a:buFont typeface="Arial" panose="020B0604020202020204" pitchFamily="34" charset="0"/>
              <a:buChar char="•"/>
            </a:pPr>
            <a:r>
              <a:rPr lang="en-US" dirty="0"/>
              <a:t>Ổ </a:t>
            </a:r>
            <a:r>
              <a:rPr lang="en-US" dirty="0" err="1"/>
              <a:t>đĩa</a:t>
            </a:r>
            <a:r>
              <a:rPr lang="en-US" dirty="0"/>
              <a:t> CD-ROM (Compact Disc Read Only Memory) </a:t>
            </a:r>
            <a:r>
              <a:rPr lang="en-US" dirty="0" err="1"/>
              <a:t>hoặc</a:t>
            </a:r>
            <a:r>
              <a:rPr lang="en-US" dirty="0"/>
              <a:t> ổ </a:t>
            </a:r>
            <a:r>
              <a:rPr lang="en-US" dirty="0" err="1"/>
              <a:t>đĩa</a:t>
            </a:r>
            <a:r>
              <a:rPr lang="en-US" dirty="0"/>
              <a:t> DVD-ROM </a:t>
            </a:r>
            <a:r>
              <a:rPr lang="en-US" dirty="0" err="1"/>
              <a:t>tương</a:t>
            </a:r>
            <a:r>
              <a:rPr lang="en-US" dirty="0"/>
              <a:t> </a:t>
            </a:r>
            <a:r>
              <a:rPr lang="en-US" dirty="0" err="1"/>
              <a:t>tự</a:t>
            </a:r>
            <a:r>
              <a:rPr lang="en-US" dirty="0"/>
              <a:t> </a:t>
            </a:r>
            <a:r>
              <a:rPr lang="en-US" dirty="0" err="1"/>
              <a:t>như</a:t>
            </a:r>
            <a:r>
              <a:rPr lang="en-US" dirty="0"/>
              <a:t> </a:t>
            </a:r>
            <a:r>
              <a:rPr lang="en-US" dirty="0" err="1"/>
              <a:t>trình</a:t>
            </a:r>
            <a:r>
              <a:rPr lang="en-US" dirty="0"/>
              <a:t> </a:t>
            </a:r>
            <a:r>
              <a:rPr lang="en-US" dirty="0" err="1"/>
              <a:t>phát</a:t>
            </a:r>
            <a:r>
              <a:rPr lang="en-US" dirty="0"/>
              <a:t> (Player) </a:t>
            </a:r>
            <a:r>
              <a:rPr lang="en-US" dirty="0" err="1"/>
              <a:t>trong</a:t>
            </a:r>
            <a:r>
              <a:rPr lang="en-US" dirty="0"/>
              <a:t> </a:t>
            </a:r>
            <a:r>
              <a:rPr lang="en-US" dirty="0" err="1"/>
              <a:t>hệ</a:t>
            </a:r>
            <a:r>
              <a:rPr lang="en-US" dirty="0"/>
              <a:t> </a:t>
            </a:r>
            <a:r>
              <a:rPr lang="en-US" dirty="0" err="1"/>
              <a:t>thống</a:t>
            </a:r>
            <a:r>
              <a:rPr lang="en-US" dirty="0"/>
              <a:t> </a:t>
            </a:r>
            <a:r>
              <a:rPr lang="en-US" dirty="0" err="1"/>
              <a:t>giải</a:t>
            </a:r>
            <a:r>
              <a:rPr lang="en-US" dirty="0"/>
              <a:t> </a:t>
            </a:r>
            <a:r>
              <a:rPr lang="en-US" dirty="0" err="1"/>
              <a:t>trí</a:t>
            </a:r>
            <a:r>
              <a:rPr lang="en-US" dirty="0"/>
              <a:t> </a:t>
            </a:r>
            <a:r>
              <a:rPr lang="en-US" dirty="0" err="1"/>
              <a:t>âm</a:t>
            </a:r>
            <a:r>
              <a:rPr lang="en-US" dirty="0"/>
              <a:t> </a:t>
            </a:r>
            <a:r>
              <a:rPr lang="en-US" dirty="0" err="1"/>
              <a:t>thanh</a:t>
            </a:r>
            <a:r>
              <a:rPr lang="en-US" dirty="0"/>
              <a:t>/video.</a:t>
            </a:r>
          </a:p>
          <a:p>
            <a:pPr marL="514350" lvl="1" indent="-171450" algn="just">
              <a:buFont typeface="Arial" panose="020B0604020202020204" pitchFamily="34" charset="0"/>
              <a:buChar char="•"/>
            </a:pPr>
            <a:r>
              <a:rPr lang="en-US" dirty="0"/>
              <a:t>Ổ </a:t>
            </a:r>
            <a:r>
              <a:rPr lang="en-US" dirty="0" err="1"/>
              <a:t>đĩa</a:t>
            </a:r>
            <a:r>
              <a:rPr lang="en-US" dirty="0"/>
              <a:t> </a:t>
            </a:r>
            <a:r>
              <a:rPr lang="en-US" dirty="0" err="1"/>
              <a:t>ghi</a:t>
            </a:r>
            <a:r>
              <a:rPr lang="en-US" dirty="0"/>
              <a:t> </a:t>
            </a:r>
            <a:r>
              <a:rPr lang="en-US" dirty="0" err="1"/>
              <a:t>quang</a:t>
            </a:r>
            <a:r>
              <a:rPr lang="en-US" dirty="0"/>
              <a:t> </a:t>
            </a:r>
            <a:r>
              <a:rPr lang="en-US" dirty="0" err="1"/>
              <a:t>quang</a:t>
            </a:r>
            <a:r>
              <a:rPr lang="en-US" dirty="0"/>
              <a:t> </a:t>
            </a:r>
            <a:r>
              <a:rPr lang="en-US" dirty="0" err="1"/>
              <a:t>học</a:t>
            </a:r>
            <a:r>
              <a:rPr lang="en-US" dirty="0"/>
              <a:t>, </a:t>
            </a:r>
            <a:r>
              <a:rPr lang="en-US" dirty="0" err="1"/>
              <a:t>sử</a:t>
            </a:r>
            <a:r>
              <a:rPr lang="en-US" dirty="0"/>
              <a:t> </a:t>
            </a:r>
            <a:r>
              <a:rPr lang="en-US" dirty="0" err="1"/>
              <a:t>dụng</a:t>
            </a:r>
            <a:r>
              <a:rPr lang="en-US" dirty="0"/>
              <a:t> </a:t>
            </a:r>
            <a:r>
              <a:rPr lang="en-US" dirty="0" err="1"/>
              <a:t>phần</a:t>
            </a:r>
            <a:r>
              <a:rPr lang="en-US" dirty="0"/>
              <a:t> </a:t>
            </a:r>
            <a:r>
              <a:rPr lang="en-US" dirty="0" err="1"/>
              <a:t>mềm</a:t>
            </a:r>
            <a:r>
              <a:rPr lang="en-US" dirty="0"/>
              <a:t> </a:t>
            </a:r>
            <a:r>
              <a:rPr lang="en-US" dirty="0" err="1"/>
              <a:t>đặc</a:t>
            </a:r>
            <a:r>
              <a:rPr lang="en-US" dirty="0"/>
              <a:t> </a:t>
            </a:r>
            <a:r>
              <a:rPr lang="en-US" dirty="0" err="1"/>
              <a:t>biệt</a:t>
            </a:r>
            <a:r>
              <a:rPr lang="en-US" dirty="0"/>
              <a:t> </a:t>
            </a:r>
            <a:r>
              <a:rPr lang="en-US" dirty="0" err="1"/>
              <a:t>cho</a:t>
            </a:r>
            <a:r>
              <a:rPr lang="en-US" dirty="0"/>
              <a:t> </a:t>
            </a:r>
            <a:r>
              <a:rPr lang="en-US" dirty="0" err="1"/>
              <a:t>phép</a:t>
            </a:r>
            <a:r>
              <a:rPr lang="en-US" dirty="0"/>
              <a:t> </a:t>
            </a:r>
            <a:r>
              <a:rPr lang="en-US" dirty="0" err="1"/>
              <a:t>ghi</a:t>
            </a:r>
            <a:r>
              <a:rPr lang="en-US" dirty="0"/>
              <a:t> “burn” </a:t>
            </a:r>
            <a:r>
              <a:rPr lang="en-US" dirty="0" err="1"/>
              <a:t>hoặc</a:t>
            </a:r>
            <a:r>
              <a:rPr lang="en-US" dirty="0"/>
              <a:t> </a:t>
            </a:r>
            <a:r>
              <a:rPr lang="en-US" dirty="0" err="1"/>
              <a:t>ghi</a:t>
            </a:r>
            <a:r>
              <a:rPr lang="en-US" dirty="0"/>
              <a:t> </a:t>
            </a:r>
            <a:r>
              <a:rPr lang="en-US" dirty="0" err="1"/>
              <a:t>dữ</a:t>
            </a:r>
            <a:r>
              <a:rPr lang="en-US" dirty="0"/>
              <a:t> </a:t>
            </a:r>
            <a:r>
              <a:rPr lang="en-US" dirty="0" err="1"/>
              <a:t>liệu</a:t>
            </a:r>
            <a:r>
              <a:rPr lang="en-US" dirty="0"/>
              <a:t> </a:t>
            </a:r>
            <a:r>
              <a:rPr lang="en-US" dirty="0" err="1"/>
              <a:t>vào</a:t>
            </a:r>
            <a:r>
              <a:rPr lang="en-US" dirty="0"/>
              <a:t> </a:t>
            </a:r>
            <a:r>
              <a:rPr lang="en-US" dirty="0" err="1"/>
              <a:t>đĩa</a:t>
            </a:r>
            <a:r>
              <a:rPr lang="en-US" dirty="0"/>
              <a:t>.</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92</a:t>
            </a:fld>
            <a:endParaRPr lang="en-US"/>
          </a:p>
        </p:txBody>
      </p:sp>
    </p:spTree>
    <p:extLst>
      <p:ext uri="{BB962C8B-B14F-4D97-AF65-F5344CB8AC3E}">
        <p14:creationId xmlns:p14="http://schemas.microsoft.com/office/powerpoint/2010/main" val="4055162525"/>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93</a:t>
            </a:fld>
            <a:endParaRPr lang="en-US"/>
          </a:p>
        </p:txBody>
      </p:sp>
    </p:spTree>
    <p:extLst>
      <p:ext uri="{BB962C8B-B14F-4D97-AF65-F5344CB8AC3E}">
        <p14:creationId xmlns:p14="http://schemas.microsoft.com/office/powerpoint/2010/main" val="131537669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94</a:t>
            </a:fld>
            <a:endParaRPr lang="en-US"/>
          </a:p>
        </p:txBody>
      </p:sp>
    </p:spTree>
    <p:extLst>
      <p:ext uri="{BB962C8B-B14F-4D97-AF65-F5344CB8AC3E}">
        <p14:creationId xmlns:p14="http://schemas.microsoft.com/office/powerpoint/2010/main" val="281943890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95</a:t>
            </a:fld>
            <a:endParaRPr lang="en-US"/>
          </a:p>
        </p:txBody>
      </p:sp>
    </p:spTree>
    <p:extLst>
      <p:ext uri="{BB962C8B-B14F-4D97-AF65-F5344CB8AC3E}">
        <p14:creationId xmlns:p14="http://schemas.microsoft.com/office/powerpoint/2010/main" val="3253574671"/>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96</a:t>
            </a:fld>
            <a:endParaRPr lang="en-US"/>
          </a:p>
        </p:txBody>
      </p:sp>
    </p:spTree>
    <p:extLst>
      <p:ext uri="{BB962C8B-B14F-4D97-AF65-F5344CB8AC3E}">
        <p14:creationId xmlns:p14="http://schemas.microsoft.com/office/powerpoint/2010/main" val="2611551391"/>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vi-VN" dirty="0"/>
              <a:t>Máy Macs: được sản xuất bởi Apple, chạy trên Hệ điều hành Mac OS X.</a:t>
            </a:r>
          </a:p>
          <a:p>
            <a:pPr marL="171450" lvl="0" indent="-171450" algn="just">
              <a:buFont typeface="Arial" panose="020B0604020202020204" pitchFamily="34" charset="0"/>
              <a:buChar char="•"/>
            </a:pPr>
            <a:r>
              <a:rPr lang="vi-VN" dirty="0"/>
              <a:t>Máy PCs: có nguồn gốc từ hãng máy tính IBM. Có thể chạy trên nhiều Hệ điều hành khác. Hệ điều hành được cài đặt phổ biến nhất trên PC là Hệ điều hành Windows.</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97</a:t>
            </a:fld>
            <a:endParaRPr lang="en-US"/>
          </a:p>
        </p:txBody>
      </p:sp>
    </p:spTree>
    <p:extLst>
      <p:ext uri="{BB962C8B-B14F-4D97-AF65-F5344CB8AC3E}">
        <p14:creationId xmlns:p14="http://schemas.microsoft.com/office/powerpoint/2010/main" val="154903463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r>
              <a:rPr lang="vi-VN" dirty="0"/>
              <a:t>Các thiết bị như màn hình, bàn phím, camera, loa, thiết bị trỏ,… đều được bao gồm trong một đơn vị. Ngoài ra, còn bao gồm một pin sạc, được sạc từ bộ chuyển đổi AC.</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98</a:t>
            </a:fld>
            <a:endParaRPr lang="en-US"/>
          </a:p>
        </p:txBody>
      </p:sp>
    </p:spTree>
    <p:extLst>
      <p:ext uri="{BB962C8B-B14F-4D97-AF65-F5344CB8AC3E}">
        <p14:creationId xmlns:p14="http://schemas.microsoft.com/office/powerpoint/2010/main" val="288616521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99</a:t>
            </a:fld>
            <a:endParaRPr lang="en-US"/>
          </a:p>
        </p:txBody>
      </p:sp>
    </p:spTree>
    <p:extLst>
      <p:ext uri="{BB962C8B-B14F-4D97-AF65-F5344CB8AC3E}">
        <p14:creationId xmlns:p14="http://schemas.microsoft.com/office/powerpoint/2010/main" val="1080904756"/>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100</a:t>
            </a:fld>
            <a:endParaRPr lang="en-US"/>
          </a:p>
        </p:txBody>
      </p:sp>
    </p:spTree>
    <p:extLst>
      <p:ext uri="{BB962C8B-B14F-4D97-AF65-F5344CB8AC3E}">
        <p14:creationId xmlns:p14="http://schemas.microsoft.com/office/powerpoint/2010/main" val="4113491608"/>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101</a:t>
            </a:fld>
            <a:endParaRPr lang="en-US"/>
          </a:p>
        </p:txBody>
      </p:sp>
    </p:spTree>
    <p:extLst>
      <p:ext uri="{BB962C8B-B14F-4D97-AF65-F5344CB8AC3E}">
        <p14:creationId xmlns:p14="http://schemas.microsoft.com/office/powerpoint/2010/main" val="3745478274"/>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102</a:t>
            </a:fld>
            <a:endParaRPr lang="en-US"/>
          </a:p>
        </p:txBody>
      </p:sp>
    </p:spTree>
    <p:extLst>
      <p:ext uri="{BB962C8B-B14F-4D97-AF65-F5344CB8AC3E}">
        <p14:creationId xmlns:p14="http://schemas.microsoft.com/office/powerpoint/2010/main" val="2872975970"/>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103</a:t>
            </a:fld>
            <a:endParaRPr lang="en-US"/>
          </a:p>
        </p:txBody>
      </p:sp>
    </p:spTree>
    <p:extLst>
      <p:ext uri="{BB962C8B-B14F-4D97-AF65-F5344CB8AC3E}">
        <p14:creationId xmlns:p14="http://schemas.microsoft.com/office/powerpoint/2010/main" val="4150105817"/>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104</a:t>
            </a:fld>
            <a:endParaRPr lang="en-US"/>
          </a:p>
        </p:txBody>
      </p:sp>
    </p:spTree>
    <p:extLst>
      <p:ext uri="{BB962C8B-B14F-4D97-AF65-F5344CB8AC3E}">
        <p14:creationId xmlns:p14="http://schemas.microsoft.com/office/powerpoint/2010/main" val="235797022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105</a:t>
            </a:fld>
            <a:endParaRPr lang="en-US"/>
          </a:p>
        </p:txBody>
      </p:sp>
    </p:spTree>
    <p:extLst>
      <p:ext uri="{BB962C8B-B14F-4D97-AF65-F5344CB8AC3E}">
        <p14:creationId xmlns:p14="http://schemas.microsoft.com/office/powerpoint/2010/main" val="930346462"/>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106</a:t>
            </a:fld>
            <a:endParaRPr lang="en-US"/>
          </a:p>
        </p:txBody>
      </p:sp>
    </p:spTree>
    <p:extLst>
      <p:ext uri="{BB962C8B-B14F-4D97-AF65-F5344CB8AC3E}">
        <p14:creationId xmlns:p14="http://schemas.microsoft.com/office/powerpoint/2010/main" val="393725232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107</a:t>
            </a:fld>
            <a:endParaRPr lang="en-US"/>
          </a:p>
        </p:txBody>
      </p:sp>
    </p:spTree>
    <p:extLst>
      <p:ext uri="{BB962C8B-B14F-4D97-AF65-F5344CB8AC3E}">
        <p14:creationId xmlns:p14="http://schemas.microsoft.com/office/powerpoint/2010/main" val="3770605943"/>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108</a:t>
            </a:fld>
            <a:endParaRPr lang="en-US"/>
          </a:p>
        </p:txBody>
      </p:sp>
    </p:spTree>
    <p:extLst>
      <p:ext uri="{BB962C8B-B14F-4D97-AF65-F5344CB8AC3E}">
        <p14:creationId xmlns:p14="http://schemas.microsoft.com/office/powerpoint/2010/main" val="3413455890"/>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109</a:t>
            </a:fld>
            <a:endParaRPr lang="en-US"/>
          </a:p>
        </p:txBody>
      </p:sp>
    </p:spTree>
    <p:extLst>
      <p:ext uri="{BB962C8B-B14F-4D97-AF65-F5344CB8AC3E}">
        <p14:creationId xmlns:p14="http://schemas.microsoft.com/office/powerpoint/2010/main" val="25670302"/>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110</a:t>
            </a:fld>
            <a:endParaRPr lang="en-US"/>
          </a:p>
        </p:txBody>
      </p:sp>
    </p:spTree>
    <p:extLst>
      <p:ext uri="{BB962C8B-B14F-4D97-AF65-F5344CB8AC3E}">
        <p14:creationId xmlns:p14="http://schemas.microsoft.com/office/powerpoint/2010/main" val="173906253"/>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111</a:t>
            </a:fld>
            <a:endParaRPr lang="en-US"/>
          </a:p>
        </p:txBody>
      </p:sp>
    </p:spTree>
    <p:extLst>
      <p:ext uri="{BB962C8B-B14F-4D97-AF65-F5344CB8AC3E}">
        <p14:creationId xmlns:p14="http://schemas.microsoft.com/office/powerpoint/2010/main" val="39246010"/>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112</a:t>
            </a:fld>
            <a:endParaRPr lang="en-US"/>
          </a:p>
        </p:txBody>
      </p:sp>
    </p:spTree>
    <p:extLst>
      <p:ext uri="{BB962C8B-B14F-4D97-AF65-F5344CB8AC3E}">
        <p14:creationId xmlns:p14="http://schemas.microsoft.com/office/powerpoint/2010/main" val="2584996520"/>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113</a:t>
            </a:fld>
            <a:endParaRPr lang="en-US"/>
          </a:p>
        </p:txBody>
      </p:sp>
    </p:spTree>
    <p:extLst>
      <p:ext uri="{BB962C8B-B14F-4D97-AF65-F5344CB8AC3E}">
        <p14:creationId xmlns:p14="http://schemas.microsoft.com/office/powerpoint/2010/main" val="3094101842"/>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114</a:t>
            </a:fld>
            <a:endParaRPr lang="en-US"/>
          </a:p>
        </p:txBody>
      </p:sp>
    </p:spTree>
    <p:extLst>
      <p:ext uri="{BB962C8B-B14F-4D97-AF65-F5344CB8AC3E}">
        <p14:creationId xmlns:p14="http://schemas.microsoft.com/office/powerpoint/2010/main" val="354649521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115</a:t>
            </a:fld>
            <a:endParaRPr lang="en-US"/>
          </a:p>
        </p:txBody>
      </p:sp>
    </p:spTree>
    <p:extLst>
      <p:ext uri="{BB962C8B-B14F-4D97-AF65-F5344CB8AC3E}">
        <p14:creationId xmlns:p14="http://schemas.microsoft.com/office/powerpoint/2010/main" val="190289639"/>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116</a:t>
            </a:fld>
            <a:endParaRPr lang="en-US"/>
          </a:p>
        </p:txBody>
      </p:sp>
    </p:spTree>
    <p:extLst>
      <p:ext uri="{BB962C8B-B14F-4D97-AF65-F5344CB8AC3E}">
        <p14:creationId xmlns:p14="http://schemas.microsoft.com/office/powerpoint/2010/main" val="2062250513"/>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117</a:t>
            </a:fld>
            <a:endParaRPr lang="en-US"/>
          </a:p>
        </p:txBody>
      </p:sp>
    </p:spTree>
    <p:extLst>
      <p:ext uri="{BB962C8B-B14F-4D97-AF65-F5344CB8AC3E}">
        <p14:creationId xmlns:p14="http://schemas.microsoft.com/office/powerpoint/2010/main" val="1079454456"/>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118</a:t>
            </a:fld>
            <a:endParaRPr lang="en-US"/>
          </a:p>
        </p:txBody>
      </p:sp>
    </p:spTree>
    <p:extLst>
      <p:ext uri="{BB962C8B-B14F-4D97-AF65-F5344CB8AC3E}">
        <p14:creationId xmlns:p14="http://schemas.microsoft.com/office/powerpoint/2010/main" val="2703549947"/>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119</a:t>
            </a:fld>
            <a:endParaRPr lang="en-US"/>
          </a:p>
        </p:txBody>
      </p:sp>
    </p:spTree>
    <p:extLst>
      <p:ext uri="{BB962C8B-B14F-4D97-AF65-F5344CB8AC3E}">
        <p14:creationId xmlns:p14="http://schemas.microsoft.com/office/powerpoint/2010/main" val="3746851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Mỗi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nguồn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điện</a:t>
            </a:r>
            <a:r>
              <a:rPr lang="en-US" sz="900" kern="1200" dirty="0">
                <a:solidFill>
                  <a:schemeClr val="tx1"/>
                </a:solidFill>
                <a:effectLst/>
                <a:latin typeface="+mn-lt"/>
                <a:ea typeface="+mn-ea"/>
                <a:cs typeface="+mn-cs"/>
              </a:rPr>
              <a:t> (Power Supply) </a:t>
            </a:r>
            <a:r>
              <a:rPr lang="en-US" sz="900" kern="1200" dirty="0" err="1">
                <a:solidFill>
                  <a:schemeClr val="tx1"/>
                </a:solidFill>
                <a:effectLst/>
                <a:latin typeface="+mn-lt"/>
                <a:ea typeface="+mn-ea"/>
                <a:cs typeface="+mn-cs"/>
              </a:rPr>
              <a:t>chuyển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đổi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nguồn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xoay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chiều</a:t>
            </a:r>
            <a:r>
              <a:rPr lang="en-US" sz="900" kern="1200" dirty="0">
                <a:solidFill>
                  <a:schemeClr val="tx1"/>
                </a:solidFill>
                <a:effectLst/>
                <a:latin typeface="+mn-lt"/>
                <a:ea typeface="+mn-ea"/>
                <a:cs typeface="+mn-cs"/>
              </a:rPr>
              <a:t> AC </a:t>
            </a:r>
            <a:r>
              <a:rPr lang="en-US" sz="900" kern="1200" dirty="0" err="1">
                <a:solidFill>
                  <a:schemeClr val="tx1"/>
                </a:solidFill>
                <a:effectLst/>
                <a:latin typeface="+mn-lt"/>
                <a:ea typeface="+mn-ea"/>
                <a:cs typeface="+mn-cs"/>
              </a:rPr>
              <a:t>từ</a:t>
            </a:r>
            <a:r>
              <a:rPr lang="en-US" sz="900" kern="1200" dirty="0">
                <a:solidFill>
                  <a:schemeClr val="tx1"/>
                </a:solidFill>
                <a:effectLst/>
                <a:latin typeface="+mn-lt"/>
                <a:ea typeface="+mn-ea"/>
                <a:cs typeface="+mn-cs"/>
              </a:rPr>
              <a:t> ổ </a:t>
            </a:r>
            <a:r>
              <a:rPr lang="en-US" sz="900" kern="1200" dirty="0" err="1">
                <a:solidFill>
                  <a:schemeClr val="tx1"/>
                </a:solidFill>
                <a:effectLst/>
                <a:latin typeface="+mn-lt"/>
                <a:ea typeface="+mn-ea"/>
                <a:cs typeface="+mn-cs"/>
              </a:rPr>
              <a:t>cắm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nguồn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áp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chiều</a:t>
            </a:r>
            <a:r>
              <a:rPr lang="en-US" sz="900" kern="1200" dirty="0">
                <a:solidFill>
                  <a:schemeClr val="tx1"/>
                </a:solidFill>
                <a:effectLst/>
                <a:latin typeface="+mn-lt"/>
                <a:ea typeface="+mn-ea"/>
                <a:cs typeface="+mn-cs"/>
              </a:rPr>
              <a:t> DC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Tất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tay</a:t>
            </a:r>
            <a:r>
              <a:rPr lang="en-US" sz="900" kern="1200" dirty="0">
                <a:solidFill>
                  <a:schemeClr val="tx1"/>
                </a:solidFill>
                <a:effectLst/>
                <a:latin typeface="+mn-lt"/>
                <a:ea typeface="+mn-ea"/>
                <a:cs typeface="+mn-cs"/>
              </a:rPr>
              <a:t> bao </a:t>
            </a:r>
            <a:r>
              <a:rPr lang="en-US" sz="900" kern="1200" dirty="0" err="1">
                <a:solidFill>
                  <a:schemeClr val="tx1"/>
                </a:solidFill>
                <a:effectLst/>
                <a:latin typeface="+mn-lt"/>
                <a:ea typeface="+mn-ea"/>
                <a:cs typeface="+mn-cs"/>
              </a:rPr>
              <a:t>gồm</a:t>
            </a:r>
            <a:r>
              <a:rPr lang="en-US" sz="900" kern="1200" dirty="0">
                <a:solidFill>
                  <a:schemeClr val="tx1"/>
                </a:solidFill>
                <a:effectLst/>
                <a:latin typeface="+mn-lt"/>
                <a:ea typeface="+mn-ea"/>
                <a:cs typeface="+mn-cs"/>
              </a:rPr>
              <a:t> pin </a:t>
            </a:r>
            <a:r>
              <a:rPr lang="en-US" sz="900" kern="1200" dirty="0" err="1">
                <a:solidFill>
                  <a:schemeClr val="tx1"/>
                </a:solidFill>
                <a:effectLst/>
                <a:latin typeface="+mn-lt"/>
                <a:ea typeface="+mn-ea"/>
                <a:cs typeface="+mn-cs"/>
              </a:rPr>
              <a:t>bên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pin </a:t>
            </a:r>
            <a:r>
              <a:rPr lang="en-US" sz="900" kern="1200" dirty="0" err="1">
                <a:solidFill>
                  <a:schemeClr val="tx1"/>
                </a:solidFill>
                <a:effectLst/>
                <a:latin typeface="+mn-lt"/>
                <a:ea typeface="+mn-ea"/>
                <a:cs typeface="+mn-cs"/>
              </a:rPr>
              <a:t>bổ</a:t>
            </a:r>
            <a:r>
              <a:rPr lang="en-US" sz="900" kern="1200" dirty="0">
                <a:solidFill>
                  <a:schemeClr val="tx1"/>
                </a:solidFill>
                <a:effectLst/>
                <a:latin typeface="+mn-lt"/>
                <a:ea typeface="+mn-ea"/>
                <a:cs typeface="+mn-cs"/>
              </a:rPr>
              <a:t> sung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cắm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vào</a:t>
            </a:r>
            <a:r>
              <a:rPr lang="en-US" sz="900" kern="1200" dirty="0">
                <a:solidFill>
                  <a:schemeClr val="tx1"/>
                </a:solidFill>
                <a:effectLst/>
                <a:latin typeface="+mn-lt"/>
                <a:ea typeface="+mn-ea"/>
                <a:cs typeface="+mn-cs"/>
              </a:rPr>
              <a:t> ổ </a:t>
            </a:r>
            <a:r>
              <a:rPr lang="en-US" sz="900" kern="1200" dirty="0" err="1">
                <a:solidFill>
                  <a:schemeClr val="tx1"/>
                </a:solidFill>
                <a:effectLst/>
                <a:latin typeface="+mn-lt"/>
                <a:ea typeface="+mn-ea"/>
                <a:cs typeface="+mn-cs"/>
              </a:rPr>
              <a:t>cắm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điện</a:t>
            </a:r>
            <a:r>
              <a:rPr lang="en-US" sz="900" kern="1200" dirty="0">
                <a:solidFill>
                  <a:schemeClr val="tx1"/>
                </a:solidFill>
                <a:effectLst/>
                <a:latin typeface="+mn-lt"/>
                <a:ea typeface="+mn-ea"/>
                <a:cs typeface="+mn-cs"/>
              </a:rPr>
              <a:t>.</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120</a:t>
            </a:fld>
            <a:endParaRPr lang="en-US"/>
          </a:p>
        </p:txBody>
      </p:sp>
    </p:spTree>
    <p:extLst>
      <p:ext uri="{BB962C8B-B14F-4D97-AF65-F5344CB8AC3E}">
        <p14:creationId xmlns:p14="http://schemas.microsoft.com/office/powerpoint/2010/main" val="3855250427"/>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121</a:t>
            </a:fld>
            <a:endParaRPr lang="en-US"/>
          </a:p>
        </p:txBody>
      </p:sp>
    </p:spTree>
    <p:extLst>
      <p:ext uri="{BB962C8B-B14F-4D97-AF65-F5344CB8AC3E}">
        <p14:creationId xmlns:p14="http://schemas.microsoft.com/office/powerpoint/2010/main" val="1947482633"/>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122</a:t>
            </a:fld>
            <a:endParaRPr lang="en-US"/>
          </a:p>
        </p:txBody>
      </p:sp>
    </p:spTree>
    <p:extLst>
      <p:ext uri="{BB962C8B-B14F-4D97-AF65-F5344CB8AC3E}">
        <p14:creationId xmlns:p14="http://schemas.microsoft.com/office/powerpoint/2010/main" val="3572218677"/>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ngoại</a:t>
            </a:r>
            <a:r>
              <a:rPr lang="en-US" sz="900" kern="1200" dirty="0">
                <a:solidFill>
                  <a:schemeClr val="tx1"/>
                </a:solidFill>
                <a:effectLst/>
                <a:latin typeface="+mn-lt"/>
                <a:ea typeface="+mn-ea"/>
                <a:cs typeface="+mn-cs"/>
              </a:rPr>
              <a:t> vi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với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thống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bằng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dây</a:t>
            </a:r>
            <a:r>
              <a:rPr lang="en-US" sz="900" kern="1200" dirty="0">
                <a:solidFill>
                  <a:schemeClr val="tx1"/>
                </a:solidFill>
                <a:effectLst/>
                <a:latin typeface="+mn-lt"/>
                <a:ea typeface="+mn-ea"/>
                <a:cs typeface="+mn-cs"/>
              </a:rPr>
              <a:t> (Wireless)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bằng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thông</a:t>
            </a:r>
            <a:r>
              <a:rPr lang="en-US" sz="900" kern="1200" dirty="0">
                <a:solidFill>
                  <a:schemeClr val="tx1"/>
                </a:solidFill>
                <a:effectLst/>
                <a:latin typeface="+mn-lt"/>
                <a:ea typeface="+mn-ea"/>
                <a:cs typeface="+mn-cs"/>
              </a:rPr>
              <a:t> qua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cổng</a:t>
            </a:r>
            <a:r>
              <a:rPr lang="en-US" sz="900" kern="1200" dirty="0">
                <a:solidFill>
                  <a:schemeClr val="tx1"/>
                </a:solidFill>
                <a:effectLst/>
                <a:latin typeface="+mn-lt"/>
                <a:ea typeface="+mn-ea"/>
                <a:cs typeface="+mn-cs"/>
              </a:rPr>
              <a:t> (Ports).</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123</a:t>
            </a:fld>
            <a:endParaRPr lang="en-US"/>
          </a:p>
        </p:txBody>
      </p:sp>
    </p:spTree>
    <p:extLst>
      <p:ext uri="{BB962C8B-B14F-4D97-AF65-F5344CB8AC3E}">
        <p14:creationId xmlns:p14="http://schemas.microsoft.com/office/powerpoint/2010/main" val="3205623473"/>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124</a:t>
            </a:fld>
            <a:endParaRPr lang="en-US"/>
          </a:p>
        </p:txBody>
      </p:sp>
    </p:spTree>
    <p:extLst>
      <p:ext uri="{BB962C8B-B14F-4D97-AF65-F5344CB8AC3E}">
        <p14:creationId xmlns:p14="http://schemas.microsoft.com/office/powerpoint/2010/main" val="1315770622"/>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125</a:t>
            </a:fld>
            <a:endParaRPr lang="en-US"/>
          </a:p>
        </p:txBody>
      </p:sp>
    </p:spTree>
    <p:extLst>
      <p:ext uri="{BB962C8B-B14F-4D97-AF65-F5344CB8AC3E}">
        <p14:creationId xmlns:p14="http://schemas.microsoft.com/office/powerpoint/2010/main" val="911446374"/>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126</a:t>
            </a:fld>
            <a:endParaRPr lang="en-US"/>
          </a:p>
        </p:txBody>
      </p:sp>
    </p:spTree>
    <p:extLst>
      <p:ext uri="{BB962C8B-B14F-4D97-AF65-F5344CB8AC3E}">
        <p14:creationId xmlns:p14="http://schemas.microsoft.com/office/powerpoint/2010/main" val="242277886"/>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127</a:t>
            </a:fld>
            <a:endParaRPr lang="en-US"/>
          </a:p>
        </p:txBody>
      </p:sp>
    </p:spTree>
    <p:extLst>
      <p:ext uri="{BB962C8B-B14F-4D97-AF65-F5344CB8AC3E}">
        <p14:creationId xmlns:p14="http://schemas.microsoft.com/office/powerpoint/2010/main" val="3437612451"/>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128</a:t>
            </a:fld>
            <a:endParaRPr lang="en-US"/>
          </a:p>
        </p:txBody>
      </p:sp>
    </p:spTree>
    <p:extLst>
      <p:ext uri="{BB962C8B-B14F-4D97-AF65-F5344CB8AC3E}">
        <p14:creationId xmlns:p14="http://schemas.microsoft.com/office/powerpoint/2010/main" val="1788221706"/>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vi-VN" dirty="0"/>
              <a:t>Có một số phần mềm chuyên dụng có thể nhận ra giọng nói từ </a:t>
            </a:r>
            <a:r>
              <a:rPr lang="en-US" dirty="0"/>
              <a:t>M</a:t>
            </a:r>
            <a:r>
              <a:rPr lang="vi-VN" dirty="0"/>
              <a:t>icr</a:t>
            </a:r>
            <a:r>
              <a:rPr lang="en-US" dirty="0"/>
              <a:t>o</a:t>
            </a:r>
            <a:r>
              <a:rPr lang="vi-VN" dirty="0"/>
              <a:t> và chuyển đổi thành các ký tự văn bản xuất hiện trên màn hình. Các phần mềm chuyên dụng này rất có lợi cho người dùng có nhu cầu đặc biệt.</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129</a:t>
            </a:fld>
            <a:endParaRPr lang="en-US"/>
          </a:p>
        </p:txBody>
      </p:sp>
    </p:spTree>
    <p:extLst>
      <p:ext uri="{BB962C8B-B14F-4D97-AF65-F5344CB8AC3E}">
        <p14:creationId xmlns:p14="http://schemas.microsoft.com/office/powerpoint/2010/main" val="1844657199"/>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130</a:t>
            </a:fld>
            <a:endParaRPr lang="en-US"/>
          </a:p>
        </p:txBody>
      </p:sp>
    </p:spTree>
    <p:extLst>
      <p:ext uri="{BB962C8B-B14F-4D97-AF65-F5344CB8AC3E}">
        <p14:creationId xmlns:p14="http://schemas.microsoft.com/office/powerpoint/2010/main" val="1646632490"/>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131</a:t>
            </a:fld>
            <a:endParaRPr lang="en-US"/>
          </a:p>
        </p:txBody>
      </p:sp>
    </p:spTree>
    <p:extLst>
      <p:ext uri="{BB962C8B-B14F-4D97-AF65-F5344CB8AC3E}">
        <p14:creationId xmlns:p14="http://schemas.microsoft.com/office/powerpoint/2010/main" val="3407043357"/>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132</a:t>
            </a:fld>
            <a:endParaRPr lang="en-US"/>
          </a:p>
        </p:txBody>
      </p:sp>
    </p:spTree>
    <p:extLst>
      <p:ext uri="{BB962C8B-B14F-4D97-AF65-F5344CB8AC3E}">
        <p14:creationId xmlns:p14="http://schemas.microsoft.com/office/powerpoint/2010/main" val="1745268653"/>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133</a:t>
            </a:fld>
            <a:endParaRPr lang="en-US"/>
          </a:p>
        </p:txBody>
      </p:sp>
    </p:spTree>
    <p:extLst>
      <p:ext uri="{BB962C8B-B14F-4D97-AF65-F5344CB8AC3E}">
        <p14:creationId xmlns:p14="http://schemas.microsoft.com/office/powerpoint/2010/main" val="1482718459"/>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vi-VN" dirty="0"/>
              <a:t>Nên nhấp chuột phải vào biểu tượng ổ đĩa Flash và nhấp vào Eject trước khi lấy ổ đĩa flash ra khỏi cổng kết nối</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134</a:t>
            </a:fld>
            <a:endParaRPr lang="en-US"/>
          </a:p>
        </p:txBody>
      </p:sp>
    </p:spTree>
    <p:extLst>
      <p:ext uri="{BB962C8B-B14F-4D97-AF65-F5344CB8AC3E}">
        <p14:creationId xmlns:p14="http://schemas.microsoft.com/office/powerpoint/2010/main" val="2873763831"/>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r>
              <a:rPr lang="vi-VN" dirty="0"/>
              <a:t>Windows tải sẵn hàng trăm trình điều khiển cho các máy in khác nhau và sẽ tự động tải trình điều khiển khi phát hiện thấy máy in được kết nối.</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135</a:t>
            </a:fld>
            <a:endParaRPr lang="en-US"/>
          </a:p>
        </p:txBody>
      </p:sp>
    </p:spTree>
    <p:extLst>
      <p:ext uri="{BB962C8B-B14F-4D97-AF65-F5344CB8AC3E}">
        <p14:creationId xmlns:p14="http://schemas.microsoft.com/office/powerpoint/2010/main" val="3861684861"/>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136</a:t>
            </a:fld>
            <a:endParaRPr lang="en-US"/>
          </a:p>
        </p:txBody>
      </p:sp>
    </p:spTree>
    <p:extLst>
      <p:ext uri="{BB962C8B-B14F-4D97-AF65-F5344CB8AC3E}">
        <p14:creationId xmlns:p14="http://schemas.microsoft.com/office/powerpoint/2010/main" val="366715228"/>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137</a:t>
            </a:fld>
            <a:endParaRPr lang="en-US"/>
          </a:p>
        </p:txBody>
      </p:sp>
    </p:spTree>
    <p:extLst>
      <p:ext uri="{BB962C8B-B14F-4D97-AF65-F5344CB8AC3E}">
        <p14:creationId xmlns:p14="http://schemas.microsoft.com/office/powerpoint/2010/main" val="582176847"/>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Kết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dây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sóng</a:t>
            </a:r>
            <a:r>
              <a:rPr lang="en-US" sz="900" kern="1200" dirty="0">
                <a:solidFill>
                  <a:schemeClr val="tx1"/>
                </a:solidFill>
                <a:effectLst/>
                <a:latin typeface="+mn-lt"/>
                <a:ea typeface="+mn-ea"/>
                <a:cs typeface="+mn-cs"/>
              </a:rPr>
              <a:t> Radio </a:t>
            </a:r>
            <a:r>
              <a:rPr lang="en-US" sz="900" kern="1200" dirty="0" err="1">
                <a:solidFill>
                  <a:schemeClr val="tx1"/>
                </a:solidFill>
                <a:effectLst/>
                <a:latin typeface="+mn-lt"/>
                <a:ea typeface="+mn-ea"/>
                <a:cs typeface="+mn-cs"/>
              </a:rPr>
              <a:t>thay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vì</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lý</a:t>
            </a:r>
            <a:r>
              <a:rPr lang="en-US" sz="900" kern="1200" dirty="0">
                <a:solidFill>
                  <a:schemeClr val="tx1"/>
                </a:solidFill>
                <a:effectLst/>
                <a:latin typeface="+mn-lt"/>
                <a:ea typeface="+mn-ea"/>
                <a:cs typeface="+mn-cs"/>
              </a:rPr>
              <a:t>.</a:t>
            </a:r>
          </a:p>
          <a:p>
            <a:pPr marL="171450" lvl="0" indent="-171450" algn="just">
              <a:buFont typeface="Arial" panose="020B0604020202020204" pitchFamily="34" charset="0"/>
              <a:buChar char="•"/>
            </a:pP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dây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tầm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ngắn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gồm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Bluetooth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Hồng </a:t>
            </a:r>
            <a:r>
              <a:rPr lang="en-US" sz="900" kern="1200" dirty="0" err="1">
                <a:solidFill>
                  <a:schemeClr val="tx1"/>
                </a:solidFill>
                <a:effectLst/>
                <a:latin typeface="+mn-lt"/>
                <a:ea typeface="+mn-ea"/>
                <a:cs typeface="+mn-cs"/>
              </a:rPr>
              <a:t>ngoại</a:t>
            </a:r>
            <a:r>
              <a:rPr lang="en-US" sz="900" kern="1200" dirty="0">
                <a:solidFill>
                  <a:schemeClr val="tx1"/>
                </a:solidFill>
                <a:effectLst/>
                <a:latin typeface="+mn-lt"/>
                <a:ea typeface="+mn-ea"/>
                <a:cs typeface="+mn-cs"/>
              </a:rPr>
              <a:t> (Infrared)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a:t>
            </a:r>
            <a:r>
              <a:rPr lang="en-US" sz="900" kern="1200" dirty="0" err="1">
                <a:solidFill>
                  <a:schemeClr val="tx1"/>
                </a:solidFill>
                <a:effectLst/>
                <a:latin typeface="+mn-lt"/>
                <a:ea typeface="+mn-ea"/>
                <a:cs typeface="+mn-cs"/>
              </a:rPr>
              <a:t>điện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thoại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a:t>
            </a:r>
            <a:r>
              <a:rPr lang="en-US" sz="900" kern="1200" dirty="0">
                <a:solidFill>
                  <a:schemeClr val="tx1"/>
                </a:solidFill>
                <a:effectLst/>
                <a:latin typeface="+mn-lt"/>
                <a:ea typeface="+mn-ea"/>
                <a:cs typeface="+mn-cs"/>
              </a:rPr>
              <a:t> tai </a:t>
            </a:r>
            <a:r>
              <a:rPr lang="en-US" sz="900" kern="1200" dirty="0" err="1">
                <a:solidFill>
                  <a:schemeClr val="tx1"/>
                </a:solidFill>
                <a:effectLst/>
                <a:latin typeface="+mn-lt"/>
                <a:ea typeface="+mn-ea"/>
                <a:cs typeface="+mn-cs"/>
              </a:rPr>
              <a:t>nghe</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chuột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phím</a:t>
            </a:r>
            <a:r>
              <a:rPr lang="en-US" sz="900" kern="1200" dirty="0">
                <a:solidFill>
                  <a:schemeClr val="tx1"/>
                </a:solidFill>
                <a:effectLst/>
                <a:latin typeface="+mn-lt"/>
                <a:ea typeface="+mn-ea"/>
                <a:cs typeface="+mn-cs"/>
              </a:rPr>
              <a:t>, …</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138</a:t>
            </a:fld>
            <a:endParaRPr lang="en-US"/>
          </a:p>
        </p:txBody>
      </p:sp>
    </p:spTree>
    <p:extLst>
      <p:ext uri="{BB962C8B-B14F-4D97-AF65-F5344CB8AC3E}">
        <p14:creationId xmlns:p14="http://schemas.microsoft.com/office/powerpoint/2010/main" val="1632754474"/>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139</a:t>
            </a:fld>
            <a:endParaRPr lang="en-US"/>
          </a:p>
        </p:txBody>
      </p:sp>
    </p:spTree>
    <p:extLst>
      <p:ext uri="{BB962C8B-B14F-4D97-AF65-F5344CB8AC3E}">
        <p14:creationId xmlns:p14="http://schemas.microsoft.com/office/powerpoint/2010/main" val="3491250796"/>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140</a:t>
            </a:fld>
            <a:endParaRPr lang="en-US"/>
          </a:p>
        </p:txBody>
      </p:sp>
    </p:spTree>
    <p:extLst>
      <p:ext uri="{BB962C8B-B14F-4D97-AF65-F5344CB8AC3E}">
        <p14:creationId xmlns:p14="http://schemas.microsoft.com/office/powerpoint/2010/main" val="2072249074"/>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141</a:t>
            </a:fld>
            <a:endParaRPr lang="en-US"/>
          </a:p>
        </p:txBody>
      </p:sp>
    </p:spTree>
    <p:extLst>
      <p:ext uri="{BB962C8B-B14F-4D97-AF65-F5344CB8AC3E}">
        <p14:creationId xmlns:p14="http://schemas.microsoft.com/office/powerpoint/2010/main" val="4226508081"/>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vi-VN" dirty="0"/>
              <a:t>Bộ phát hồng ngoại trên Smartphone cho phép sử dụng Smartphone dưới dạng Remote TV hoặc Remote Set Top Box.</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142</a:t>
            </a:fld>
            <a:endParaRPr lang="en-US"/>
          </a:p>
        </p:txBody>
      </p:sp>
    </p:spTree>
    <p:extLst>
      <p:ext uri="{BB962C8B-B14F-4D97-AF65-F5344CB8AC3E}">
        <p14:creationId xmlns:p14="http://schemas.microsoft.com/office/powerpoint/2010/main" val="2471487104"/>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vi-VN" dirty="0"/>
              <a:t>Khi một tập tin đã được tải xuống, người dùng có thể truy cập nó bất cứ lúc nào, ngay cả khi không có kết nối Internet.</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148</a:t>
            </a:fld>
            <a:endParaRPr lang="en-US"/>
          </a:p>
        </p:txBody>
      </p:sp>
    </p:spTree>
    <p:extLst>
      <p:ext uri="{BB962C8B-B14F-4D97-AF65-F5344CB8AC3E}">
        <p14:creationId xmlns:p14="http://schemas.microsoft.com/office/powerpoint/2010/main" val="2859713149"/>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149</a:t>
            </a:fld>
            <a:endParaRPr lang="en-US"/>
          </a:p>
        </p:txBody>
      </p:sp>
    </p:spTree>
    <p:extLst>
      <p:ext uri="{BB962C8B-B14F-4D97-AF65-F5344CB8AC3E}">
        <p14:creationId xmlns:p14="http://schemas.microsoft.com/office/powerpoint/2010/main" val="42453721"/>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150</a:t>
            </a:fld>
            <a:endParaRPr lang="en-US"/>
          </a:p>
        </p:txBody>
      </p:sp>
    </p:spTree>
    <p:extLst>
      <p:ext uri="{BB962C8B-B14F-4D97-AF65-F5344CB8AC3E}">
        <p14:creationId xmlns:p14="http://schemas.microsoft.com/office/powerpoint/2010/main" val="1998337052"/>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151</a:t>
            </a:fld>
            <a:endParaRPr lang="en-US"/>
          </a:p>
        </p:txBody>
      </p:sp>
    </p:spTree>
    <p:extLst>
      <p:ext uri="{BB962C8B-B14F-4D97-AF65-F5344CB8AC3E}">
        <p14:creationId xmlns:p14="http://schemas.microsoft.com/office/powerpoint/2010/main" val="2686013952"/>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152</a:t>
            </a:fld>
            <a:endParaRPr lang="en-US"/>
          </a:p>
        </p:txBody>
      </p:sp>
    </p:spTree>
    <p:extLst>
      <p:ext uri="{BB962C8B-B14F-4D97-AF65-F5344CB8AC3E}">
        <p14:creationId xmlns:p14="http://schemas.microsoft.com/office/powerpoint/2010/main" val="2299467297"/>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153</a:t>
            </a:fld>
            <a:endParaRPr lang="en-US"/>
          </a:p>
        </p:txBody>
      </p:sp>
    </p:spTree>
    <p:extLst>
      <p:ext uri="{BB962C8B-B14F-4D97-AF65-F5344CB8AC3E}">
        <p14:creationId xmlns:p14="http://schemas.microsoft.com/office/powerpoint/2010/main" val="1828953034"/>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154</a:t>
            </a:fld>
            <a:endParaRPr lang="en-US"/>
          </a:p>
        </p:txBody>
      </p:sp>
    </p:spTree>
    <p:extLst>
      <p:ext uri="{BB962C8B-B14F-4D97-AF65-F5344CB8AC3E}">
        <p14:creationId xmlns:p14="http://schemas.microsoft.com/office/powerpoint/2010/main" val="629591402"/>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155</a:t>
            </a:fld>
            <a:endParaRPr lang="en-US"/>
          </a:p>
        </p:txBody>
      </p:sp>
    </p:spTree>
    <p:extLst>
      <p:ext uri="{BB962C8B-B14F-4D97-AF65-F5344CB8AC3E}">
        <p14:creationId xmlns:p14="http://schemas.microsoft.com/office/powerpoint/2010/main" val="2953329920"/>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156</a:t>
            </a:fld>
            <a:endParaRPr lang="en-US"/>
          </a:p>
        </p:txBody>
      </p:sp>
    </p:spTree>
    <p:extLst>
      <p:ext uri="{BB962C8B-B14F-4D97-AF65-F5344CB8AC3E}">
        <p14:creationId xmlns:p14="http://schemas.microsoft.com/office/powerpoint/2010/main" val="124174546"/>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157</a:t>
            </a:fld>
            <a:endParaRPr lang="en-US"/>
          </a:p>
        </p:txBody>
      </p:sp>
    </p:spTree>
    <p:extLst>
      <p:ext uri="{BB962C8B-B14F-4D97-AF65-F5344CB8AC3E}">
        <p14:creationId xmlns:p14="http://schemas.microsoft.com/office/powerpoint/2010/main" val="1793032225"/>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900" dirty="0" err="1"/>
              <a:t>Đường</a:t>
            </a:r>
            <a:r>
              <a:rPr lang="en-US" sz="900" dirty="0"/>
              <a:t> </a:t>
            </a:r>
            <a:r>
              <a:rPr lang="en-US" sz="900" dirty="0" err="1"/>
              <a:t>dây</a:t>
            </a:r>
            <a:r>
              <a:rPr lang="en-US" sz="900" dirty="0"/>
              <a:t> </a:t>
            </a:r>
            <a:r>
              <a:rPr lang="en-US" sz="900" dirty="0" err="1"/>
              <a:t>thuê</a:t>
            </a:r>
            <a:r>
              <a:rPr lang="en-US" sz="900" dirty="0"/>
              <a:t> bao </a:t>
            </a:r>
            <a:r>
              <a:rPr lang="en-US" sz="900" dirty="0" err="1"/>
              <a:t>số</a:t>
            </a:r>
            <a:r>
              <a:rPr lang="en-US" sz="900" dirty="0"/>
              <a:t> DSL (Digital Subscriber Line): </a:t>
            </a:r>
            <a:r>
              <a:rPr lang="en-US" sz="900" dirty="0" err="1"/>
              <a:t>Được</a:t>
            </a:r>
            <a:r>
              <a:rPr lang="en-US" sz="900" dirty="0"/>
              <a:t> </a:t>
            </a:r>
            <a:r>
              <a:rPr lang="en-US" sz="900" dirty="0" err="1"/>
              <a:t>cung</a:t>
            </a:r>
            <a:r>
              <a:rPr lang="en-US" sz="900" dirty="0"/>
              <a:t> </a:t>
            </a:r>
            <a:r>
              <a:rPr lang="en-US" sz="900" dirty="0" err="1"/>
              <a:t>cấp</a:t>
            </a:r>
            <a:r>
              <a:rPr lang="en-US" sz="900" dirty="0"/>
              <a:t> </a:t>
            </a:r>
            <a:r>
              <a:rPr lang="en-US" sz="900" dirty="0" err="1"/>
              <a:t>bởi</a:t>
            </a:r>
            <a:r>
              <a:rPr lang="en-US" sz="900" dirty="0"/>
              <a:t> </a:t>
            </a:r>
            <a:r>
              <a:rPr lang="en-US" sz="900" dirty="0" err="1"/>
              <a:t>các</a:t>
            </a:r>
            <a:r>
              <a:rPr lang="en-US" sz="900" dirty="0"/>
              <a:t> </a:t>
            </a:r>
            <a:r>
              <a:rPr lang="en-US" sz="900" dirty="0" err="1"/>
              <a:t>công</a:t>
            </a:r>
            <a:r>
              <a:rPr lang="en-US" sz="900" dirty="0"/>
              <a:t> ty </a:t>
            </a:r>
            <a:r>
              <a:rPr lang="en-US" sz="900" dirty="0" err="1"/>
              <a:t>điện</a:t>
            </a:r>
            <a:r>
              <a:rPr lang="en-US" sz="900" dirty="0"/>
              <a:t> </a:t>
            </a:r>
            <a:r>
              <a:rPr lang="en-US" sz="900" dirty="0" err="1"/>
              <a:t>thoại</a:t>
            </a:r>
            <a:r>
              <a:rPr lang="en-US" sz="900" dirty="0"/>
              <a:t>. </a:t>
            </a:r>
            <a:r>
              <a:rPr lang="en-US" sz="900" dirty="0" err="1"/>
              <a:t>Dịch</a:t>
            </a:r>
            <a:r>
              <a:rPr lang="en-US" sz="900" dirty="0"/>
              <a:t> </a:t>
            </a:r>
            <a:r>
              <a:rPr lang="en-US" sz="900" dirty="0" err="1"/>
              <a:t>vụ</a:t>
            </a:r>
            <a:r>
              <a:rPr lang="en-US" sz="900" dirty="0"/>
              <a:t> </a:t>
            </a:r>
            <a:r>
              <a:rPr lang="en-US" sz="900" dirty="0" err="1"/>
              <a:t>này</a:t>
            </a:r>
            <a:r>
              <a:rPr lang="en-US" sz="900" dirty="0"/>
              <a:t> </a:t>
            </a:r>
            <a:r>
              <a:rPr lang="en-US" sz="900" dirty="0" err="1"/>
              <a:t>chạy</a:t>
            </a:r>
            <a:r>
              <a:rPr lang="en-US" sz="900" dirty="0"/>
              <a:t> </a:t>
            </a:r>
            <a:r>
              <a:rPr lang="en-US" sz="900" dirty="0" err="1"/>
              <a:t>trên</a:t>
            </a:r>
            <a:r>
              <a:rPr lang="en-US" sz="900" dirty="0"/>
              <a:t> </a:t>
            </a:r>
            <a:r>
              <a:rPr lang="en-US" sz="900" dirty="0" err="1"/>
              <a:t>đường</a:t>
            </a:r>
            <a:r>
              <a:rPr lang="en-US" sz="900" dirty="0"/>
              <a:t> </a:t>
            </a:r>
            <a:r>
              <a:rPr lang="en-US" sz="900" dirty="0" err="1"/>
              <a:t>dây</a:t>
            </a:r>
            <a:r>
              <a:rPr lang="en-US" sz="900" dirty="0"/>
              <a:t> </a:t>
            </a:r>
            <a:r>
              <a:rPr lang="en-US" sz="900" dirty="0" err="1"/>
              <a:t>điện</a:t>
            </a:r>
            <a:r>
              <a:rPr lang="en-US" sz="900" dirty="0"/>
              <a:t> </a:t>
            </a:r>
            <a:r>
              <a:rPr lang="en-US" sz="900" dirty="0" err="1"/>
              <a:t>thoại</a:t>
            </a:r>
            <a:r>
              <a:rPr lang="en-US" sz="900" dirty="0"/>
              <a:t> </a:t>
            </a:r>
            <a:r>
              <a:rPr lang="en-US" sz="900" dirty="0" err="1"/>
              <a:t>và</a:t>
            </a:r>
            <a:r>
              <a:rPr lang="en-US" sz="900" dirty="0"/>
              <a:t> </a:t>
            </a:r>
            <a:r>
              <a:rPr lang="en-US" sz="900" dirty="0" err="1"/>
              <a:t>có</a:t>
            </a:r>
            <a:r>
              <a:rPr lang="en-US" sz="900" dirty="0"/>
              <a:t> </a:t>
            </a:r>
            <a:r>
              <a:rPr lang="en-US" sz="900" dirty="0" err="1"/>
              <a:t>tốc</a:t>
            </a:r>
            <a:r>
              <a:rPr lang="en-US" sz="900" dirty="0"/>
              <a:t> </a:t>
            </a:r>
            <a:r>
              <a:rPr lang="en-US" sz="900" dirty="0" err="1"/>
              <a:t>độ</a:t>
            </a:r>
            <a:r>
              <a:rPr lang="en-US" sz="900" dirty="0"/>
              <a:t> </a:t>
            </a:r>
            <a:r>
              <a:rPr lang="en-US" sz="900" dirty="0" err="1"/>
              <a:t>lên</a:t>
            </a:r>
            <a:r>
              <a:rPr lang="en-US" sz="900" dirty="0"/>
              <a:t> </a:t>
            </a:r>
            <a:r>
              <a:rPr lang="en-US" sz="900" dirty="0" err="1"/>
              <a:t>tới</a:t>
            </a:r>
            <a:r>
              <a:rPr lang="en-US" sz="900" dirty="0"/>
              <a:t> 3Mbps.</a:t>
            </a:r>
          </a:p>
          <a:p>
            <a:pPr marL="171450" lvl="0" indent="-171450">
              <a:buFont typeface="Arial" panose="020B0604020202020204" pitchFamily="34" charset="0"/>
              <a:buChar char="•"/>
            </a:pPr>
            <a:r>
              <a:rPr lang="en-US" sz="900" dirty="0" err="1"/>
              <a:t>Cáp</a:t>
            </a:r>
            <a:r>
              <a:rPr lang="en-US" sz="900" dirty="0"/>
              <a:t> </a:t>
            </a:r>
            <a:r>
              <a:rPr lang="en-US" sz="900" dirty="0" err="1"/>
              <a:t>băng</a:t>
            </a:r>
            <a:r>
              <a:rPr lang="en-US" sz="900" dirty="0"/>
              <a:t> </a:t>
            </a:r>
            <a:r>
              <a:rPr lang="en-US" sz="900" dirty="0" err="1"/>
              <a:t>thông</a:t>
            </a:r>
            <a:r>
              <a:rPr lang="en-US" sz="900" dirty="0"/>
              <a:t> </a:t>
            </a:r>
            <a:r>
              <a:rPr lang="en-US" sz="900" dirty="0" err="1"/>
              <a:t>rộng</a:t>
            </a:r>
            <a:r>
              <a:rPr lang="en-US" sz="900" dirty="0"/>
              <a:t> (Broadband Cable): </a:t>
            </a:r>
            <a:r>
              <a:rPr lang="en-US" sz="900" dirty="0" err="1"/>
              <a:t>Được</a:t>
            </a:r>
            <a:r>
              <a:rPr lang="en-US" sz="900" dirty="0"/>
              <a:t> </a:t>
            </a:r>
            <a:r>
              <a:rPr lang="en-US" sz="900" dirty="0" err="1"/>
              <a:t>cung</a:t>
            </a:r>
            <a:r>
              <a:rPr lang="en-US" sz="900" dirty="0"/>
              <a:t> </a:t>
            </a:r>
            <a:r>
              <a:rPr lang="en-US" sz="900" dirty="0" err="1"/>
              <a:t>cấp</a:t>
            </a:r>
            <a:r>
              <a:rPr lang="en-US" sz="900" dirty="0"/>
              <a:t> </a:t>
            </a:r>
            <a:r>
              <a:rPr lang="en-US" sz="900" dirty="0" err="1"/>
              <a:t>bởi</a:t>
            </a:r>
            <a:r>
              <a:rPr lang="en-US" sz="900" dirty="0"/>
              <a:t> </a:t>
            </a:r>
            <a:r>
              <a:rPr lang="en-US" sz="900" dirty="0" err="1"/>
              <a:t>các</a:t>
            </a:r>
            <a:r>
              <a:rPr lang="en-US" sz="900" dirty="0"/>
              <a:t> </a:t>
            </a:r>
            <a:r>
              <a:rPr lang="en-US" sz="900" dirty="0" err="1"/>
              <a:t>công</a:t>
            </a:r>
            <a:r>
              <a:rPr lang="en-US" sz="900" dirty="0"/>
              <a:t> ty </a:t>
            </a:r>
            <a:r>
              <a:rPr lang="en-US" sz="900" dirty="0" err="1"/>
              <a:t>truyền</a:t>
            </a:r>
            <a:r>
              <a:rPr lang="en-US" sz="900" dirty="0"/>
              <a:t> </a:t>
            </a:r>
            <a:r>
              <a:rPr lang="en-US" sz="900" dirty="0" err="1"/>
              <a:t>hình</a:t>
            </a:r>
            <a:r>
              <a:rPr lang="en-US" sz="900" dirty="0"/>
              <a:t> </a:t>
            </a:r>
            <a:r>
              <a:rPr lang="en-US" sz="900" dirty="0" err="1"/>
              <a:t>cáp</a:t>
            </a:r>
            <a:r>
              <a:rPr lang="en-US" sz="900" dirty="0"/>
              <a:t>. </a:t>
            </a:r>
            <a:r>
              <a:rPr lang="en-US" sz="900" dirty="0" err="1"/>
              <a:t>Dịch</a:t>
            </a:r>
            <a:r>
              <a:rPr lang="en-US" sz="900" dirty="0"/>
              <a:t> </a:t>
            </a:r>
            <a:r>
              <a:rPr lang="en-US" sz="900" dirty="0" err="1"/>
              <a:t>vụ</a:t>
            </a:r>
            <a:r>
              <a:rPr lang="en-US" sz="900" dirty="0"/>
              <a:t> </a:t>
            </a:r>
            <a:r>
              <a:rPr lang="en-US" sz="900" dirty="0" err="1"/>
              <a:t>này</a:t>
            </a:r>
            <a:r>
              <a:rPr lang="en-US" sz="900" dirty="0"/>
              <a:t> </a:t>
            </a:r>
            <a:r>
              <a:rPr lang="en-US" sz="900" dirty="0" err="1"/>
              <a:t>chạy</a:t>
            </a:r>
            <a:r>
              <a:rPr lang="en-US" sz="900" dirty="0"/>
              <a:t> </a:t>
            </a:r>
            <a:r>
              <a:rPr lang="en-US" sz="900" dirty="0" err="1"/>
              <a:t>trên</a:t>
            </a:r>
            <a:r>
              <a:rPr lang="en-US" sz="900" dirty="0"/>
              <a:t> </a:t>
            </a:r>
            <a:r>
              <a:rPr lang="en-US" sz="900" dirty="0" err="1"/>
              <a:t>cáp</a:t>
            </a:r>
            <a:r>
              <a:rPr lang="en-US" sz="900" dirty="0"/>
              <a:t> </a:t>
            </a:r>
            <a:r>
              <a:rPr lang="en-US" sz="900" dirty="0" err="1"/>
              <a:t>đồng</a:t>
            </a:r>
            <a:r>
              <a:rPr lang="en-US" sz="900" dirty="0"/>
              <a:t> </a:t>
            </a:r>
            <a:r>
              <a:rPr lang="en-US" sz="900" dirty="0" err="1"/>
              <a:t>trục</a:t>
            </a:r>
            <a:r>
              <a:rPr lang="en-US" sz="900" dirty="0"/>
              <a:t> </a:t>
            </a:r>
            <a:r>
              <a:rPr lang="en-US" sz="900" dirty="0" err="1"/>
              <a:t>có</a:t>
            </a:r>
            <a:r>
              <a:rPr lang="en-US" sz="900" dirty="0"/>
              <a:t> </a:t>
            </a:r>
            <a:r>
              <a:rPr lang="en-US" sz="900" dirty="0" err="1"/>
              <a:t>tốc</a:t>
            </a:r>
            <a:r>
              <a:rPr lang="en-US" sz="900" dirty="0"/>
              <a:t> </a:t>
            </a:r>
            <a:r>
              <a:rPr lang="en-US" sz="900" dirty="0" err="1"/>
              <a:t>độ</a:t>
            </a:r>
            <a:r>
              <a:rPr lang="en-US" sz="900" dirty="0"/>
              <a:t> </a:t>
            </a:r>
            <a:r>
              <a:rPr lang="en-US" sz="900" dirty="0" err="1"/>
              <a:t>lên</a:t>
            </a:r>
            <a:r>
              <a:rPr lang="en-US" sz="900" dirty="0"/>
              <a:t> </a:t>
            </a:r>
            <a:r>
              <a:rPr lang="en-US" sz="900" dirty="0" err="1"/>
              <a:t>đến</a:t>
            </a:r>
            <a:r>
              <a:rPr lang="en-US" sz="900" dirty="0"/>
              <a:t> 30Mbps.</a:t>
            </a:r>
          </a:p>
          <a:p>
            <a:pPr marL="171450" lvl="0" indent="-171450">
              <a:buFont typeface="Arial" panose="020B0604020202020204" pitchFamily="34" charset="0"/>
              <a:buChar char="•"/>
            </a:pPr>
            <a:r>
              <a:rPr lang="en-US" sz="900" dirty="0" err="1"/>
              <a:t>Dịch</a:t>
            </a:r>
            <a:r>
              <a:rPr lang="en-US" sz="900" dirty="0"/>
              <a:t> </a:t>
            </a:r>
            <a:r>
              <a:rPr lang="en-US" sz="900" dirty="0" err="1"/>
              <a:t>vụ</a:t>
            </a:r>
            <a:r>
              <a:rPr lang="en-US" sz="900" dirty="0"/>
              <a:t> </a:t>
            </a:r>
            <a:r>
              <a:rPr lang="en-US" sz="900" dirty="0" err="1"/>
              <a:t>cáp</a:t>
            </a:r>
            <a:r>
              <a:rPr lang="en-US" sz="900" dirty="0"/>
              <a:t> </a:t>
            </a:r>
            <a:r>
              <a:rPr lang="en-US" sz="900" dirty="0" err="1"/>
              <a:t>quang</a:t>
            </a:r>
            <a:r>
              <a:rPr lang="en-US" sz="900" dirty="0"/>
              <a:t> FiOS (Fiber Optic Service): </a:t>
            </a:r>
            <a:r>
              <a:rPr lang="en-US" sz="900" dirty="0" err="1"/>
              <a:t>Được</a:t>
            </a:r>
            <a:r>
              <a:rPr lang="en-US" sz="900" dirty="0"/>
              <a:t> </a:t>
            </a:r>
            <a:r>
              <a:rPr lang="en-US" sz="900" dirty="0" err="1"/>
              <a:t>cung</a:t>
            </a:r>
            <a:r>
              <a:rPr lang="en-US" sz="900" dirty="0"/>
              <a:t> </a:t>
            </a:r>
            <a:r>
              <a:rPr lang="en-US" sz="900" dirty="0" err="1"/>
              <a:t>cấp</a:t>
            </a:r>
            <a:r>
              <a:rPr lang="en-US" sz="900" dirty="0"/>
              <a:t> </a:t>
            </a:r>
            <a:r>
              <a:rPr lang="en-US" sz="900" dirty="0" err="1"/>
              <a:t>bởi</a:t>
            </a:r>
            <a:r>
              <a:rPr lang="en-US" sz="900" dirty="0"/>
              <a:t> </a:t>
            </a:r>
            <a:r>
              <a:rPr lang="en-US" sz="900" dirty="0" err="1"/>
              <a:t>một</a:t>
            </a:r>
            <a:r>
              <a:rPr lang="en-US" sz="900" dirty="0"/>
              <a:t> </a:t>
            </a:r>
            <a:r>
              <a:rPr lang="en-US" sz="900" dirty="0" err="1"/>
              <a:t>số</a:t>
            </a:r>
            <a:r>
              <a:rPr lang="en-US" sz="900" dirty="0"/>
              <a:t> </a:t>
            </a:r>
            <a:r>
              <a:rPr lang="en-US" sz="900" dirty="0" err="1"/>
              <a:t>công</a:t>
            </a:r>
            <a:r>
              <a:rPr lang="en-US" sz="900" dirty="0"/>
              <a:t> ty </a:t>
            </a:r>
            <a:r>
              <a:rPr lang="en-US" sz="900" dirty="0" err="1"/>
              <a:t>viễn</a:t>
            </a:r>
            <a:r>
              <a:rPr lang="en-US" sz="900" dirty="0"/>
              <a:t> </a:t>
            </a:r>
            <a:r>
              <a:rPr lang="en-US" sz="900" dirty="0" err="1"/>
              <a:t>thông</a:t>
            </a:r>
            <a:r>
              <a:rPr lang="en-US" sz="900" dirty="0"/>
              <a:t> (</a:t>
            </a:r>
            <a:r>
              <a:rPr lang="en-US" sz="900" dirty="0" err="1"/>
              <a:t>như</a:t>
            </a:r>
            <a:r>
              <a:rPr lang="en-US" sz="900" dirty="0"/>
              <a:t> Verizon FiOS, AT &amp; T </a:t>
            </a:r>
            <a:r>
              <a:rPr lang="en-US" sz="900" dirty="0" err="1"/>
              <a:t>và</a:t>
            </a:r>
            <a:r>
              <a:rPr lang="en-US" sz="900" dirty="0"/>
              <a:t> CenturyLink). </a:t>
            </a:r>
            <a:r>
              <a:rPr lang="en-US" sz="900" dirty="0" err="1"/>
              <a:t>Dịch</a:t>
            </a:r>
            <a:r>
              <a:rPr lang="en-US" sz="900" dirty="0"/>
              <a:t> </a:t>
            </a:r>
            <a:r>
              <a:rPr lang="en-US" sz="900" dirty="0" err="1"/>
              <a:t>vụ</a:t>
            </a:r>
            <a:r>
              <a:rPr lang="en-US" sz="900" dirty="0"/>
              <a:t> </a:t>
            </a:r>
            <a:r>
              <a:rPr lang="en-US" sz="900" dirty="0" err="1"/>
              <a:t>này</a:t>
            </a:r>
            <a:r>
              <a:rPr lang="en-US" sz="900" dirty="0"/>
              <a:t> </a:t>
            </a:r>
            <a:r>
              <a:rPr lang="en-US" sz="900" dirty="0" err="1"/>
              <a:t>chạy</a:t>
            </a:r>
            <a:r>
              <a:rPr lang="en-US" sz="900" dirty="0"/>
              <a:t> </a:t>
            </a:r>
            <a:r>
              <a:rPr lang="en-US" sz="900" dirty="0" err="1"/>
              <a:t>trên</a:t>
            </a:r>
            <a:r>
              <a:rPr lang="en-US" sz="900" dirty="0"/>
              <a:t> </a:t>
            </a:r>
            <a:r>
              <a:rPr lang="en-US" sz="900" dirty="0" err="1"/>
              <a:t>cáp</a:t>
            </a:r>
            <a:r>
              <a:rPr lang="en-US" sz="900" dirty="0"/>
              <a:t> </a:t>
            </a:r>
            <a:r>
              <a:rPr lang="en-US" sz="900" dirty="0" err="1"/>
              <a:t>quang</a:t>
            </a:r>
            <a:r>
              <a:rPr lang="en-US" sz="900" dirty="0"/>
              <a:t> </a:t>
            </a:r>
            <a:r>
              <a:rPr lang="en-US" sz="900" dirty="0" err="1"/>
              <a:t>có</a:t>
            </a:r>
            <a:r>
              <a:rPr lang="en-US" sz="900" dirty="0"/>
              <a:t> </a:t>
            </a:r>
            <a:r>
              <a:rPr lang="en-US" sz="900" dirty="0" err="1"/>
              <a:t>tốc</a:t>
            </a:r>
            <a:r>
              <a:rPr lang="en-US" sz="900" dirty="0"/>
              <a:t> </a:t>
            </a:r>
            <a:r>
              <a:rPr lang="en-US" sz="900" dirty="0" err="1"/>
              <a:t>độ</a:t>
            </a:r>
            <a:r>
              <a:rPr lang="en-US" sz="900" dirty="0"/>
              <a:t> </a:t>
            </a:r>
            <a:r>
              <a:rPr lang="en-US" sz="900" dirty="0" err="1"/>
              <a:t>từ</a:t>
            </a:r>
            <a:r>
              <a:rPr lang="en-US" sz="900" dirty="0"/>
              <a:t> 3Mbps </a:t>
            </a:r>
            <a:r>
              <a:rPr lang="en-US" sz="900" dirty="0" err="1"/>
              <a:t>đến</a:t>
            </a:r>
            <a:r>
              <a:rPr lang="en-US" sz="900" dirty="0"/>
              <a:t> 50Mbps.</a:t>
            </a:r>
          </a:p>
          <a:p>
            <a:pPr marL="171450" indent="-171450">
              <a:buFont typeface="Arial" panose="020B0604020202020204" pitchFamily="34" charset="0"/>
              <a:buChar char="•"/>
            </a:pPr>
            <a:r>
              <a:rPr lang="en-US" sz="900" dirty="0" err="1"/>
              <a:t>Dịch</a:t>
            </a:r>
            <a:r>
              <a:rPr lang="en-US" sz="900" dirty="0"/>
              <a:t> </a:t>
            </a:r>
            <a:r>
              <a:rPr lang="en-US" sz="900" dirty="0" err="1"/>
              <a:t>vụ</a:t>
            </a:r>
            <a:r>
              <a:rPr lang="en-US" sz="900" dirty="0"/>
              <a:t> Internet </a:t>
            </a:r>
            <a:r>
              <a:rPr lang="en-US" sz="900" dirty="0" err="1"/>
              <a:t>vệ</a:t>
            </a:r>
            <a:r>
              <a:rPr lang="en-US" sz="900" dirty="0"/>
              <a:t> </a:t>
            </a:r>
            <a:r>
              <a:rPr lang="en-US" sz="900" dirty="0" err="1"/>
              <a:t>tinh</a:t>
            </a:r>
            <a:r>
              <a:rPr lang="en-US" sz="900" dirty="0"/>
              <a:t> (Satellite Internet): </a:t>
            </a:r>
            <a:r>
              <a:rPr lang="en-US" sz="900" dirty="0" err="1"/>
              <a:t>Dịch</a:t>
            </a:r>
            <a:r>
              <a:rPr lang="en-US" sz="900" dirty="0"/>
              <a:t> </a:t>
            </a:r>
            <a:r>
              <a:rPr lang="en-US" sz="900" dirty="0" err="1"/>
              <a:t>vụ</a:t>
            </a:r>
            <a:r>
              <a:rPr lang="en-US" sz="900" dirty="0"/>
              <a:t> </a:t>
            </a:r>
            <a:r>
              <a:rPr lang="en-US" sz="900" dirty="0" err="1"/>
              <a:t>này</a:t>
            </a:r>
            <a:r>
              <a:rPr lang="en-US" sz="900" dirty="0"/>
              <a:t> </a:t>
            </a:r>
            <a:r>
              <a:rPr lang="en-US" sz="900" dirty="0" err="1"/>
              <a:t>được</a:t>
            </a:r>
            <a:r>
              <a:rPr lang="en-US" sz="900" dirty="0"/>
              <a:t> </a:t>
            </a:r>
            <a:r>
              <a:rPr lang="en-US" sz="900" dirty="0" err="1"/>
              <a:t>cung</a:t>
            </a:r>
            <a:r>
              <a:rPr lang="en-US" sz="900" dirty="0"/>
              <a:t> </a:t>
            </a:r>
            <a:r>
              <a:rPr lang="en-US" sz="900" dirty="0" err="1"/>
              <a:t>cấp</a:t>
            </a:r>
            <a:r>
              <a:rPr lang="en-US" sz="900" dirty="0"/>
              <a:t> </a:t>
            </a:r>
            <a:r>
              <a:rPr lang="en-US" sz="900" dirty="0" err="1"/>
              <a:t>bởi</a:t>
            </a:r>
            <a:r>
              <a:rPr lang="en-US" sz="900" dirty="0"/>
              <a:t> </a:t>
            </a:r>
            <a:r>
              <a:rPr lang="en-US" sz="900" dirty="0" err="1"/>
              <a:t>các</a:t>
            </a:r>
            <a:r>
              <a:rPr lang="en-US" sz="900" dirty="0"/>
              <a:t> </a:t>
            </a:r>
            <a:r>
              <a:rPr lang="en-US" sz="900" dirty="0" err="1"/>
              <a:t>nhà</a:t>
            </a:r>
            <a:r>
              <a:rPr lang="en-US" sz="900" dirty="0"/>
              <a:t> </a:t>
            </a:r>
            <a:r>
              <a:rPr lang="en-US" sz="900" dirty="0" err="1"/>
              <a:t>cung</a:t>
            </a:r>
            <a:r>
              <a:rPr lang="en-US" sz="900" dirty="0"/>
              <a:t> </a:t>
            </a:r>
            <a:r>
              <a:rPr lang="en-US" sz="900" dirty="0" err="1"/>
              <a:t>cấp</a:t>
            </a:r>
            <a:r>
              <a:rPr lang="en-US" sz="900" dirty="0"/>
              <a:t> </a:t>
            </a:r>
            <a:r>
              <a:rPr lang="en-US" sz="900" dirty="0" err="1"/>
              <a:t>thông</a:t>
            </a:r>
            <a:r>
              <a:rPr lang="en-US" sz="900" dirty="0"/>
              <a:t> tin </a:t>
            </a:r>
            <a:r>
              <a:rPr lang="en-US" sz="900" dirty="0" err="1"/>
              <a:t>vệ</a:t>
            </a:r>
            <a:r>
              <a:rPr lang="en-US" sz="900" dirty="0"/>
              <a:t> </a:t>
            </a:r>
            <a:r>
              <a:rPr lang="en-US" sz="900" dirty="0" err="1"/>
              <a:t>tinh</a:t>
            </a:r>
            <a:r>
              <a:rPr lang="en-US" sz="900" dirty="0"/>
              <a:t> </a:t>
            </a:r>
            <a:r>
              <a:rPr lang="en-US" sz="900" dirty="0" err="1"/>
              <a:t>như</a:t>
            </a:r>
            <a:r>
              <a:rPr lang="en-US" sz="900" dirty="0"/>
              <a:t> HughesNet </a:t>
            </a:r>
            <a:r>
              <a:rPr lang="en-US" sz="900" dirty="0" err="1"/>
              <a:t>và</a:t>
            </a:r>
            <a:r>
              <a:rPr lang="en-US" sz="900" dirty="0"/>
              <a:t> ViaSat, Inc </a:t>
            </a:r>
            <a:r>
              <a:rPr lang="en-US" sz="900" dirty="0" err="1"/>
              <a:t>có</a:t>
            </a:r>
            <a:r>
              <a:rPr lang="en-US" sz="900" dirty="0"/>
              <a:t> </a:t>
            </a:r>
            <a:r>
              <a:rPr lang="en-US" sz="900" dirty="0" err="1"/>
              <a:t>tốc</a:t>
            </a:r>
            <a:r>
              <a:rPr lang="en-US" sz="900" dirty="0"/>
              <a:t> </a:t>
            </a:r>
            <a:r>
              <a:rPr lang="en-US" sz="900" dirty="0" err="1"/>
              <a:t>độ</a:t>
            </a:r>
            <a:r>
              <a:rPr lang="en-US" sz="900" dirty="0"/>
              <a:t> </a:t>
            </a:r>
            <a:r>
              <a:rPr lang="en-US" sz="900" dirty="0" err="1"/>
              <a:t>từ</a:t>
            </a:r>
            <a:r>
              <a:rPr lang="en-US" sz="900" dirty="0"/>
              <a:t> 5Mbps </a:t>
            </a:r>
            <a:r>
              <a:rPr lang="en-US" sz="900" dirty="0" err="1"/>
              <a:t>đến</a:t>
            </a:r>
            <a:r>
              <a:rPr lang="en-US" sz="900" dirty="0"/>
              <a:t> 15Mbps.</a:t>
            </a: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158</a:t>
            </a:fld>
            <a:endParaRPr lang="en-US"/>
          </a:p>
        </p:txBody>
      </p:sp>
    </p:spTree>
    <p:extLst>
      <p:ext uri="{BB962C8B-B14F-4D97-AF65-F5344CB8AC3E}">
        <p14:creationId xmlns:p14="http://schemas.microsoft.com/office/powerpoint/2010/main" val="3940941092"/>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159</a:t>
            </a:fld>
            <a:endParaRPr lang="en-US"/>
          </a:p>
        </p:txBody>
      </p:sp>
    </p:spTree>
    <p:extLst>
      <p:ext uri="{BB962C8B-B14F-4D97-AF65-F5344CB8AC3E}">
        <p14:creationId xmlns:p14="http://schemas.microsoft.com/office/powerpoint/2010/main" val="4072642038"/>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160</a:t>
            </a:fld>
            <a:endParaRPr lang="en-US"/>
          </a:p>
        </p:txBody>
      </p:sp>
    </p:spTree>
    <p:extLst>
      <p:ext uri="{BB962C8B-B14F-4D97-AF65-F5344CB8AC3E}">
        <p14:creationId xmlns:p14="http://schemas.microsoft.com/office/powerpoint/2010/main" val="1626239561"/>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vi-VN" dirty="0"/>
              <a:t>Ví dụ: Để phát trực tuyến phim HD từ Netflix, nên sử dụng kết nối 5Mbps để có luồng 1080 pixel chất lượng cao; Để  truyền phát video độ phân giải cực cao (UHD), thì cần kết nối 25Mbps.</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161</a:t>
            </a:fld>
            <a:endParaRPr lang="en-US"/>
          </a:p>
        </p:txBody>
      </p:sp>
    </p:spTree>
    <p:extLst>
      <p:ext uri="{BB962C8B-B14F-4D97-AF65-F5344CB8AC3E}">
        <p14:creationId xmlns:p14="http://schemas.microsoft.com/office/powerpoint/2010/main" val="3936258529"/>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162</a:t>
            </a:fld>
            <a:endParaRPr lang="en-US"/>
          </a:p>
        </p:txBody>
      </p:sp>
    </p:spTree>
    <p:extLst>
      <p:ext uri="{BB962C8B-B14F-4D97-AF65-F5344CB8AC3E}">
        <p14:creationId xmlns:p14="http://schemas.microsoft.com/office/powerpoint/2010/main" val="3222272773"/>
      </p:ext>
    </p:extLst>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163</a:t>
            </a:fld>
            <a:endParaRPr lang="en-US"/>
          </a:p>
        </p:txBody>
      </p:sp>
    </p:spTree>
    <p:extLst>
      <p:ext uri="{BB962C8B-B14F-4D97-AF65-F5344CB8AC3E}">
        <p14:creationId xmlns:p14="http://schemas.microsoft.com/office/powerpoint/2010/main" val="1635239830"/>
      </p:ext>
    </p:extLst>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164</a:t>
            </a:fld>
            <a:endParaRPr lang="en-US"/>
          </a:p>
        </p:txBody>
      </p:sp>
    </p:spTree>
    <p:extLst>
      <p:ext uri="{BB962C8B-B14F-4D97-AF65-F5344CB8AC3E}">
        <p14:creationId xmlns:p14="http://schemas.microsoft.com/office/powerpoint/2010/main" val="521924364"/>
      </p:ext>
    </p:extLst>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165</a:t>
            </a:fld>
            <a:endParaRPr lang="en-US"/>
          </a:p>
        </p:txBody>
      </p:sp>
    </p:spTree>
    <p:extLst>
      <p:ext uri="{BB962C8B-B14F-4D97-AF65-F5344CB8AC3E}">
        <p14:creationId xmlns:p14="http://schemas.microsoft.com/office/powerpoint/2010/main" val="2070328575"/>
      </p:ext>
    </p:extLst>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t>
            </a:r>
            <a:r>
              <a:rPr lang="vi-VN" dirty="0"/>
              <a:t>ruy cập WhatIsMyIPAddress.com hoặc http://get-site-ip.com để biết địa chỉ WAN-IP. </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166</a:t>
            </a:fld>
            <a:endParaRPr lang="en-US"/>
          </a:p>
        </p:txBody>
      </p:sp>
    </p:spTree>
    <p:extLst>
      <p:ext uri="{BB962C8B-B14F-4D97-AF65-F5344CB8AC3E}">
        <p14:creationId xmlns:p14="http://schemas.microsoft.com/office/powerpoint/2010/main" val="2276966445"/>
      </p:ext>
    </p:extLst>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167</a:t>
            </a:fld>
            <a:endParaRPr lang="en-US"/>
          </a:p>
        </p:txBody>
      </p:sp>
    </p:spTree>
    <p:extLst>
      <p:ext uri="{BB962C8B-B14F-4D97-AF65-F5344CB8AC3E}">
        <p14:creationId xmlns:p14="http://schemas.microsoft.com/office/powerpoint/2010/main" val="3403860862"/>
      </p:ext>
    </p:extLst>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err="1">
                <a:solidFill>
                  <a:schemeClr val="tx1"/>
                </a:solidFill>
                <a:effectLst/>
                <a:latin typeface="+mn-lt"/>
                <a:ea typeface="+mn-ea"/>
                <a:cs typeface="+mn-cs"/>
              </a:rPr>
              <a:t>Ngoại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trừ</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chuẩn</a:t>
            </a:r>
            <a:r>
              <a:rPr lang="en-US" sz="900" kern="1200" dirty="0">
                <a:solidFill>
                  <a:schemeClr val="tx1"/>
                </a:solidFill>
                <a:effectLst/>
                <a:latin typeface="+mn-lt"/>
                <a:ea typeface="+mn-ea"/>
                <a:cs typeface="+mn-cs"/>
              </a:rPr>
              <a:t> Ethernet 10 Mbps, </a:t>
            </a:r>
            <a:r>
              <a:rPr lang="en-US" sz="900" kern="1200" dirty="0" err="1">
                <a:solidFill>
                  <a:schemeClr val="tx1"/>
                </a:solidFill>
                <a:effectLst/>
                <a:latin typeface="+mn-lt"/>
                <a:ea typeface="+mn-ea"/>
                <a:cs typeface="+mn-cs"/>
              </a:rPr>
              <a:t>mạng</a:t>
            </a:r>
            <a:r>
              <a:rPr lang="en-US" sz="900" kern="1200" dirty="0">
                <a:solidFill>
                  <a:schemeClr val="tx1"/>
                </a:solidFill>
                <a:effectLst/>
                <a:latin typeface="+mn-lt"/>
                <a:ea typeface="+mn-ea"/>
                <a:cs typeface="+mn-cs"/>
              </a:rPr>
              <a:t> Ethernet </a:t>
            </a:r>
            <a:r>
              <a:rPr lang="en-US" sz="900" kern="1200" dirty="0" err="1">
                <a:solidFill>
                  <a:schemeClr val="tx1"/>
                </a:solidFill>
                <a:effectLst/>
                <a:latin typeface="+mn-lt"/>
                <a:ea typeface="+mn-ea"/>
                <a:cs typeface="+mn-cs"/>
              </a:rPr>
              <a:t>nhanh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ổn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định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an </a:t>
            </a:r>
            <a:r>
              <a:rPr lang="en-US" sz="900" kern="1200" dirty="0" err="1">
                <a:solidFill>
                  <a:schemeClr val="tx1"/>
                </a:solidFill>
                <a:effectLst/>
                <a:latin typeface="+mn-lt"/>
                <a:ea typeface="+mn-ea"/>
                <a:cs typeface="+mn-cs"/>
              </a:rPr>
              <a:t>toàn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hầu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dây</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168</a:t>
            </a:fld>
            <a:endParaRPr lang="en-US"/>
          </a:p>
        </p:txBody>
      </p:sp>
    </p:spTree>
    <p:extLst>
      <p:ext uri="{BB962C8B-B14F-4D97-AF65-F5344CB8AC3E}">
        <p14:creationId xmlns:p14="http://schemas.microsoft.com/office/powerpoint/2010/main" val="3669350427"/>
      </p:ext>
    </p:extLst>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169</a:t>
            </a:fld>
            <a:endParaRPr lang="en-US"/>
          </a:p>
        </p:txBody>
      </p:sp>
    </p:spTree>
    <p:extLst>
      <p:ext uri="{BB962C8B-B14F-4D97-AF65-F5344CB8AC3E}">
        <p14:creationId xmlns:p14="http://schemas.microsoft.com/office/powerpoint/2010/main" val="1192018768"/>
      </p:ext>
    </p:extLst>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170</a:t>
            </a:fld>
            <a:endParaRPr lang="en-US"/>
          </a:p>
        </p:txBody>
      </p:sp>
    </p:spTree>
    <p:extLst>
      <p:ext uri="{BB962C8B-B14F-4D97-AF65-F5344CB8AC3E}">
        <p14:creationId xmlns:p14="http://schemas.microsoft.com/office/powerpoint/2010/main" val="969185791"/>
      </p:ext>
    </p:extLst>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171</a:t>
            </a:fld>
            <a:endParaRPr lang="en-US"/>
          </a:p>
        </p:txBody>
      </p:sp>
    </p:spTree>
    <p:extLst>
      <p:ext uri="{BB962C8B-B14F-4D97-AF65-F5344CB8AC3E}">
        <p14:creationId xmlns:p14="http://schemas.microsoft.com/office/powerpoint/2010/main" val="3556721640"/>
      </p:ext>
    </p:extLst>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172</a:t>
            </a:fld>
            <a:endParaRPr lang="en-US"/>
          </a:p>
        </p:txBody>
      </p:sp>
    </p:spTree>
    <p:extLst>
      <p:ext uri="{BB962C8B-B14F-4D97-AF65-F5344CB8AC3E}">
        <p14:creationId xmlns:p14="http://schemas.microsoft.com/office/powerpoint/2010/main" val="1554413077"/>
      </p:ext>
    </p:extLst>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173</a:t>
            </a:fld>
            <a:endParaRPr lang="en-US"/>
          </a:p>
        </p:txBody>
      </p:sp>
    </p:spTree>
    <p:extLst>
      <p:ext uri="{BB962C8B-B14F-4D97-AF65-F5344CB8AC3E}">
        <p14:creationId xmlns:p14="http://schemas.microsoft.com/office/powerpoint/2010/main" val="3409745002"/>
      </p:ext>
    </p:extLst>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174</a:t>
            </a:fld>
            <a:endParaRPr lang="en-US"/>
          </a:p>
        </p:txBody>
      </p:sp>
    </p:spTree>
    <p:extLst>
      <p:ext uri="{BB962C8B-B14F-4D97-AF65-F5344CB8AC3E}">
        <p14:creationId xmlns:p14="http://schemas.microsoft.com/office/powerpoint/2010/main" val="1001309103"/>
      </p:ext>
    </p:extLst>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175</a:t>
            </a:fld>
            <a:endParaRPr lang="en-US"/>
          </a:p>
        </p:txBody>
      </p:sp>
    </p:spTree>
    <p:extLst>
      <p:ext uri="{BB962C8B-B14F-4D97-AF65-F5344CB8AC3E}">
        <p14:creationId xmlns:p14="http://schemas.microsoft.com/office/powerpoint/2010/main" val="902937299"/>
      </p:ext>
    </p:extLst>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176</a:t>
            </a:fld>
            <a:endParaRPr lang="en-US"/>
          </a:p>
        </p:txBody>
      </p:sp>
    </p:spTree>
    <p:extLst>
      <p:ext uri="{BB962C8B-B14F-4D97-AF65-F5344CB8AC3E}">
        <p14:creationId xmlns:p14="http://schemas.microsoft.com/office/powerpoint/2010/main" val="471758810"/>
      </p:ext>
    </p:extLst>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177</a:t>
            </a:fld>
            <a:endParaRPr lang="en-US"/>
          </a:p>
        </p:txBody>
      </p:sp>
    </p:spTree>
    <p:extLst>
      <p:ext uri="{BB962C8B-B14F-4D97-AF65-F5344CB8AC3E}">
        <p14:creationId xmlns:p14="http://schemas.microsoft.com/office/powerpoint/2010/main" val="3270009284"/>
      </p:ext>
    </p:extLst>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178</a:t>
            </a:fld>
            <a:endParaRPr lang="en-US"/>
          </a:p>
        </p:txBody>
      </p:sp>
    </p:spTree>
    <p:extLst>
      <p:ext uri="{BB962C8B-B14F-4D97-AF65-F5344CB8AC3E}">
        <p14:creationId xmlns:p14="http://schemas.microsoft.com/office/powerpoint/2010/main" val="3945419368"/>
      </p:ext>
    </p:extLst>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179</a:t>
            </a:fld>
            <a:endParaRPr lang="en-US"/>
          </a:p>
        </p:txBody>
      </p:sp>
    </p:spTree>
    <p:extLst>
      <p:ext uri="{BB962C8B-B14F-4D97-AF65-F5344CB8AC3E}">
        <p14:creationId xmlns:p14="http://schemas.microsoft.com/office/powerpoint/2010/main" val="968913225"/>
      </p:ext>
    </p:extLst>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180</a:t>
            </a:fld>
            <a:endParaRPr lang="en-US"/>
          </a:p>
        </p:txBody>
      </p:sp>
    </p:spTree>
    <p:extLst>
      <p:ext uri="{BB962C8B-B14F-4D97-AF65-F5344CB8AC3E}">
        <p14:creationId xmlns:p14="http://schemas.microsoft.com/office/powerpoint/2010/main" val="1429916223"/>
      </p:ext>
    </p:extLst>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181</a:t>
            </a:fld>
            <a:endParaRPr lang="en-US"/>
          </a:p>
        </p:txBody>
      </p:sp>
    </p:spTree>
    <p:extLst>
      <p:ext uri="{BB962C8B-B14F-4D97-AF65-F5344CB8AC3E}">
        <p14:creationId xmlns:p14="http://schemas.microsoft.com/office/powerpoint/2010/main" val="2635821039"/>
      </p:ext>
    </p:extLst>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182</a:t>
            </a:fld>
            <a:endParaRPr lang="en-US"/>
          </a:p>
        </p:txBody>
      </p:sp>
    </p:spTree>
    <p:extLst>
      <p:ext uri="{BB962C8B-B14F-4D97-AF65-F5344CB8AC3E}">
        <p14:creationId xmlns:p14="http://schemas.microsoft.com/office/powerpoint/2010/main" val="542874028"/>
      </p:ext>
    </p:extLst>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183</a:t>
            </a:fld>
            <a:endParaRPr lang="en-US"/>
          </a:p>
        </p:txBody>
      </p:sp>
    </p:spTree>
    <p:extLst>
      <p:ext uri="{BB962C8B-B14F-4D97-AF65-F5344CB8AC3E}">
        <p14:creationId xmlns:p14="http://schemas.microsoft.com/office/powerpoint/2010/main" val="658916712"/>
      </p:ext>
    </p:extLst>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184</a:t>
            </a:fld>
            <a:endParaRPr lang="en-US"/>
          </a:p>
        </p:txBody>
      </p:sp>
    </p:spTree>
    <p:extLst>
      <p:ext uri="{BB962C8B-B14F-4D97-AF65-F5344CB8AC3E}">
        <p14:creationId xmlns:p14="http://schemas.microsoft.com/office/powerpoint/2010/main" val="993686015"/>
      </p:ext>
    </p:extLst>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185</a:t>
            </a:fld>
            <a:endParaRPr lang="en-US"/>
          </a:p>
        </p:txBody>
      </p:sp>
    </p:spTree>
    <p:extLst>
      <p:ext uri="{BB962C8B-B14F-4D97-AF65-F5344CB8AC3E}">
        <p14:creationId xmlns:p14="http://schemas.microsoft.com/office/powerpoint/2010/main" val="510844658"/>
      </p:ext>
    </p:extLst>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186</a:t>
            </a:fld>
            <a:endParaRPr lang="en-US"/>
          </a:p>
        </p:txBody>
      </p:sp>
    </p:spTree>
    <p:extLst>
      <p:ext uri="{BB962C8B-B14F-4D97-AF65-F5344CB8AC3E}">
        <p14:creationId xmlns:p14="http://schemas.microsoft.com/office/powerpoint/2010/main" val="3826747084"/>
      </p:ext>
    </p:extLst>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187</a:t>
            </a:fld>
            <a:endParaRPr lang="en-US"/>
          </a:p>
        </p:txBody>
      </p:sp>
    </p:spTree>
    <p:extLst>
      <p:ext uri="{BB962C8B-B14F-4D97-AF65-F5344CB8AC3E}">
        <p14:creationId xmlns:p14="http://schemas.microsoft.com/office/powerpoint/2010/main" val="1980812963"/>
      </p:ext>
    </p:extLst>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188</a:t>
            </a:fld>
            <a:endParaRPr lang="en-US"/>
          </a:p>
        </p:txBody>
      </p:sp>
    </p:spTree>
    <p:extLst>
      <p:ext uri="{BB962C8B-B14F-4D97-AF65-F5344CB8AC3E}">
        <p14:creationId xmlns:p14="http://schemas.microsoft.com/office/powerpoint/2010/main" val="3662260485"/>
      </p:ext>
    </p:extLst>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189</a:t>
            </a:fld>
            <a:endParaRPr lang="en-US"/>
          </a:p>
        </p:txBody>
      </p:sp>
    </p:spTree>
    <p:extLst>
      <p:ext uri="{BB962C8B-B14F-4D97-AF65-F5344CB8AC3E}">
        <p14:creationId xmlns:p14="http://schemas.microsoft.com/office/powerpoint/2010/main" val="3134078435"/>
      </p:ext>
    </p:extLst>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190</a:t>
            </a:fld>
            <a:endParaRPr lang="en-US"/>
          </a:p>
        </p:txBody>
      </p:sp>
    </p:spTree>
    <p:extLst>
      <p:ext uri="{BB962C8B-B14F-4D97-AF65-F5344CB8AC3E}">
        <p14:creationId xmlns:p14="http://schemas.microsoft.com/office/powerpoint/2010/main" val="1737989889"/>
      </p:ext>
    </p:extLst>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191</a:t>
            </a:fld>
            <a:endParaRPr lang="en-US"/>
          </a:p>
        </p:txBody>
      </p:sp>
    </p:spTree>
    <p:extLst>
      <p:ext uri="{BB962C8B-B14F-4D97-AF65-F5344CB8AC3E}">
        <p14:creationId xmlns:p14="http://schemas.microsoft.com/office/powerpoint/2010/main" val="4213603653"/>
      </p:ext>
    </p:extLst>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192</a:t>
            </a:fld>
            <a:endParaRPr lang="en-US"/>
          </a:p>
        </p:txBody>
      </p:sp>
    </p:spTree>
    <p:extLst>
      <p:ext uri="{BB962C8B-B14F-4D97-AF65-F5344CB8AC3E}">
        <p14:creationId xmlns:p14="http://schemas.microsoft.com/office/powerpoint/2010/main" val="989303162"/>
      </p:ext>
    </p:extLst>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193</a:t>
            </a:fld>
            <a:endParaRPr lang="en-US"/>
          </a:p>
        </p:txBody>
      </p:sp>
    </p:spTree>
    <p:extLst>
      <p:ext uri="{BB962C8B-B14F-4D97-AF65-F5344CB8AC3E}">
        <p14:creationId xmlns:p14="http://schemas.microsoft.com/office/powerpoint/2010/main" val="1893839616"/>
      </p:ext>
    </p:extLst>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194</a:t>
            </a:fld>
            <a:endParaRPr lang="en-US"/>
          </a:p>
        </p:txBody>
      </p:sp>
    </p:spTree>
    <p:extLst>
      <p:ext uri="{BB962C8B-B14F-4D97-AF65-F5344CB8AC3E}">
        <p14:creationId xmlns:p14="http://schemas.microsoft.com/office/powerpoint/2010/main" val="1454094434"/>
      </p:ext>
    </p:extLst>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195</a:t>
            </a:fld>
            <a:endParaRPr lang="en-US"/>
          </a:p>
        </p:txBody>
      </p:sp>
    </p:spTree>
    <p:extLst>
      <p:ext uri="{BB962C8B-B14F-4D97-AF65-F5344CB8AC3E}">
        <p14:creationId xmlns:p14="http://schemas.microsoft.com/office/powerpoint/2010/main" val="1279585166"/>
      </p:ext>
    </p:extLst>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196</a:t>
            </a:fld>
            <a:endParaRPr lang="en-US"/>
          </a:p>
        </p:txBody>
      </p:sp>
    </p:spTree>
    <p:extLst>
      <p:ext uri="{BB962C8B-B14F-4D97-AF65-F5344CB8AC3E}">
        <p14:creationId xmlns:p14="http://schemas.microsoft.com/office/powerpoint/2010/main" val="3082348275"/>
      </p:ext>
    </p:extLst>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197</a:t>
            </a:fld>
            <a:endParaRPr lang="en-US"/>
          </a:p>
        </p:txBody>
      </p:sp>
    </p:spTree>
    <p:extLst>
      <p:ext uri="{BB962C8B-B14F-4D97-AF65-F5344CB8AC3E}">
        <p14:creationId xmlns:p14="http://schemas.microsoft.com/office/powerpoint/2010/main" val="832780400"/>
      </p:ext>
    </p:extLst>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198</a:t>
            </a:fld>
            <a:endParaRPr lang="en-US"/>
          </a:p>
        </p:txBody>
      </p:sp>
    </p:spTree>
    <p:extLst>
      <p:ext uri="{BB962C8B-B14F-4D97-AF65-F5344CB8AC3E}">
        <p14:creationId xmlns:p14="http://schemas.microsoft.com/office/powerpoint/2010/main" val="3924722742"/>
      </p:ext>
    </p:extLst>
  </p:cSld>
  <p:clrMapOvr>
    <a:masterClrMapping/>
  </p:clrMapOvr>
</p:notes>
</file>

<file path=ppt/notesSlides/notesSlide1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i="1" kern="1200" dirty="0">
                <a:solidFill>
                  <a:schemeClr val="tx1"/>
                </a:solidFill>
                <a:effectLst/>
                <a:latin typeface="+mn-lt"/>
                <a:ea typeface="+mn-ea"/>
                <a:cs typeface="+mn-cs"/>
              </a:rPr>
              <a:t>GSM </a:t>
            </a:r>
            <a:r>
              <a:rPr lang="en-US" sz="900" i="1" kern="1200" dirty="0" err="1">
                <a:solidFill>
                  <a:schemeClr val="tx1"/>
                </a:solidFill>
                <a:effectLst/>
                <a:latin typeface="+mn-lt"/>
                <a:ea typeface="+mn-ea"/>
                <a:cs typeface="+mn-cs"/>
              </a:rPr>
              <a:t>và</a:t>
            </a:r>
            <a:r>
              <a:rPr lang="en-US" sz="900" i="1" kern="1200" dirty="0">
                <a:solidFill>
                  <a:schemeClr val="tx1"/>
                </a:solidFill>
                <a:effectLst/>
                <a:latin typeface="+mn-lt"/>
                <a:ea typeface="+mn-ea"/>
                <a:cs typeface="+mn-cs"/>
              </a:rPr>
              <a:t> CDMA </a:t>
            </a:r>
            <a:r>
              <a:rPr lang="en-US" sz="900" i="1" kern="1200" dirty="0" err="1">
                <a:solidFill>
                  <a:schemeClr val="tx1"/>
                </a:solidFill>
                <a:effectLst/>
                <a:latin typeface="+mn-lt"/>
                <a:ea typeface="+mn-ea"/>
                <a:cs typeface="+mn-cs"/>
              </a:rPr>
              <a:t>không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thể</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hoạt</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động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chung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với</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nhau</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Hầu</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hết</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các</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điện</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thoại</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được</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thiết</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kế</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để</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hoạt</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động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trên</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một</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loại</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mạng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và</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không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thể</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hoạt</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động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trên</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mạng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kia</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199</a:t>
            </a:fld>
            <a:endParaRPr lang="en-US"/>
          </a:p>
        </p:txBody>
      </p:sp>
    </p:spTree>
    <p:extLst>
      <p:ext uri="{BB962C8B-B14F-4D97-AF65-F5344CB8AC3E}">
        <p14:creationId xmlns:p14="http://schemas.microsoft.com/office/powerpoint/2010/main" val="3752867526"/>
      </p:ext>
    </p:extLst>
  </p:cSld>
  <p:clrMapOvr>
    <a:masterClrMapping/>
  </p:clrMapOvr>
</p:notes>
</file>

<file path=ppt/notesSlides/notesSlide1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200</a:t>
            </a:fld>
            <a:endParaRPr lang="en-US"/>
          </a:p>
        </p:txBody>
      </p:sp>
    </p:spTree>
    <p:extLst>
      <p:ext uri="{BB962C8B-B14F-4D97-AF65-F5344CB8AC3E}">
        <p14:creationId xmlns:p14="http://schemas.microsoft.com/office/powerpoint/2010/main" val="2982739125"/>
      </p:ext>
    </p:extLst>
  </p:cSld>
  <p:clrMapOvr>
    <a:masterClrMapping/>
  </p:clrMapOvr>
</p:notes>
</file>

<file path=ppt/notesSlides/notesSlide1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201</a:t>
            </a:fld>
            <a:endParaRPr lang="en-US"/>
          </a:p>
        </p:txBody>
      </p:sp>
    </p:spTree>
    <p:extLst>
      <p:ext uri="{BB962C8B-B14F-4D97-AF65-F5344CB8AC3E}">
        <p14:creationId xmlns:p14="http://schemas.microsoft.com/office/powerpoint/2010/main" val="3296058727"/>
      </p:ext>
    </p:extLst>
  </p:cSld>
  <p:clrMapOvr>
    <a:masterClrMapping/>
  </p:clrMapOvr>
</p:notes>
</file>

<file path=ppt/notesSlides/notesSlide1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202</a:t>
            </a:fld>
            <a:endParaRPr lang="en-US"/>
          </a:p>
        </p:txBody>
      </p:sp>
    </p:spTree>
    <p:extLst>
      <p:ext uri="{BB962C8B-B14F-4D97-AF65-F5344CB8AC3E}">
        <p14:creationId xmlns:p14="http://schemas.microsoft.com/office/powerpoint/2010/main" val="3106995007"/>
      </p:ext>
    </p:extLst>
  </p:cSld>
  <p:clrMapOvr>
    <a:masterClrMapping/>
  </p:clrMapOvr>
</p:notes>
</file>

<file path=ppt/notesSlides/notesSlide1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203</a:t>
            </a:fld>
            <a:endParaRPr lang="en-US"/>
          </a:p>
        </p:txBody>
      </p:sp>
    </p:spTree>
    <p:extLst>
      <p:ext uri="{BB962C8B-B14F-4D97-AF65-F5344CB8AC3E}">
        <p14:creationId xmlns:p14="http://schemas.microsoft.com/office/powerpoint/2010/main" val="1459385333"/>
      </p:ext>
    </p:extLst>
  </p:cSld>
  <p:clrMapOvr>
    <a:masterClrMapping/>
  </p:clrMapOvr>
</p:notes>
</file>

<file path=ppt/notesSlides/notesSlide1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204</a:t>
            </a:fld>
            <a:endParaRPr lang="en-US"/>
          </a:p>
        </p:txBody>
      </p:sp>
    </p:spTree>
    <p:extLst>
      <p:ext uri="{BB962C8B-B14F-4D97-AF65-F5344CB8AC3E}">
        <p14:creationId xmlns:p14="http://schemas.microsoft.com/office/powerpoint/2010/main" val="486938104"/>
      </p:ext>
    </p:extLst>
  </p:cSld>
  <p:clrMapOvr>
    <a:masterClrMapping/>
  </p:clrMapOvr>
</p:notes>
</file>

<file path=ppt/notesSlides/notesSlide1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205</a:t>
            </a:fld>
            <a:endParaRPr lang="en-US"/>
          </a:p>
        </p:txBody>
      </p:sp>
    </p:spTree>
    <p:extLst>
      <p:ext uri="{BB962C8B-B14F-4D97-AF65-F5344CB8AC3E}">
        <p14:creationId xmlns:p14="http://schemas.microsoft.com/office/powerpoint/2010/main" val="3157800549"/>
      </p:ext>
    </p:extLst>
  </p:cSld>
  <p:clrMapOvr>
    <a:masterClrMapping/>
  </p:clrMapOvr>
</p:notes>
</file>

<file path=ppt/notesSlides/notesSlide1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206</a:t>
            </a:fld>
            <a:endParaRPr lang="en-US"/>
          </a:p>
        </p:txBody>
      </p:sp>
    </p:spTree>
    <p:extLst>
      <p:ext uri="{BB962C8B-B14F-4D97-AF65-F5344CB8AC3E}">
        <p14:creationId xmlns:p14="http://schemas.microsoft.com/office/powerpoint/2010/main" val="2438932811"/>
      </p:ext>
    </p:extLst>
  </p:cSld>
  <p:clrMapOvr>
    <a:masterClrMapping/>
  </p:clrMapOvr>
</p:notes>
</file>

<file path=ppt/notesSlides/notesSlide1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207</a:t>
            </a:fld>
            <a:endParaRPr lang="en-US"/>
          </a:p>
        </p:txBody>
      </p:sp>
    </p:spTree>
    <p:extLst>
      <p:ext uri="{BB962C8B-B14F-4D97-AF65-F5344CB8AC3E}">
        <p14:creationId xmlns:p14="http://schemas.microsoft.com/office/powerpoint/2010/main" val="3096525238"/>
      </p:ext>
    </p:extLst>
  </p:cSld>
  <p:clrMapOvr>
    <a:masterClrMapping/>
  </p:clrMapOvr>
</p:notes>
</file>

<file path=ppt/notesSlides/notesSlide2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208</a:t>
            </a:fld>
            <a:endParaRPr lang="en-US"/>
          </a:p>
        </p:txBody>
      </p:sp>
    </p:spTree>
    <p:extLst>
      <p:ext uri="{BB962C8B-B14F-4D97-AF65-F5344CB8AC3E}">
        <p14:creationId xmlns:p14="http://schemas.microsoft.com/office/powerpoint/2010/main" val="2093310556"/>
      </p:ext>
    </p:extLst>
  </p:cSld>
  <p:clrMapOvr>
    <a:masterClrMapping/>
  </p:clrMapOvr>
</p:notes>
</file>

<file path=ppt/notesSlides/notesSlide2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209</a:t>
            </a:fld>
            <a:endParaRPr lang="en-US"/>
          </a:p>
        </p:txBody>
      </p:sp>
    </p:spTree>
    <p:extLst>
      <p:ext uri="{BB962C8B-B14F-4D97-AF65-F5344CB8AC3E}">
        <p14:creationId xmlns:p14="http://schemas.microsoft.com/office/powerpoint/2010/main" val="2257468107"/>
      </p:ext>
    </p:extLst>
  </p:cSld>
  <p:clrMapOvr>
    <a:masterClrMapping/>
  </p:clrMapOvr>
</p:notes>
</file>

<file path=ppt/notesSlides/notesSlide2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210</a:t>
            </a:fld>
            <a:endParaRPr lang="en-US"/>
          </a:p>
        </p:txBody>
      </p:sp>
    </p:spTree>
    <p:extLst>
      <p:ext uri="{BB962C8B-B14F-4D97-AF65-F5344CB8AC3E}">
        <p14:creationId xmlns:p14="http://schemas.microsoft.com/office/powerpoint/2010/main" val="679122582"/>
      </p:ext>
    </p:extLst>
  </p:cSld>
  <p:clrMapOvr>
    <a:masterClrMapping/>
  </p:clrMapOvr>
</p:notes>
</file>

<file path=ppt/notesSlides/notesSlide2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211</a:t>
            </a:fld>
            <a:endParaRPr lang="en-US"/>
          </a:p>
        </p:txBody>
      </p:sp>
    </p:spTree>
    <p:extLst>
      <p:ext uri="{BB962C8B-B14F-4D97-AF65-F5344CB8AC3E}">
        <p14:creationId xmlns:p14="http://schemas.microsoft.com/office/powerpoint/2010/main" val="4227466069"/>
      </p:ext>
    </p:extLst>
  </p:cSld>
  <p:clrMapOvr>
    <a:masterClrMapping/>
  </p:clrMapOvr>
</p:notes>
</file>

<file path=ppt/notesSlides/notesSlide2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212</a:t>
            </a:fld>
            <a:endParaRPr lang="en-US"/>
          </a:p>
        </p:txBody>
      </p:sp>
    </p:spTree>
    <p:extLst>
      <p:ext uri="{BB962C8B-B14F-4D97-AF65-F5344CB8AC3E}">
        <p14:creationId xmlns:p14="http://schemas.microsoft.com/office/powerpoint/2010/main" val="1864641802"/>
      </p:ext>
    </p:extLst>
  </p:cSld>
  <p:clrMapOvr>
    <a:masterClrMapping/>
  </p:clrMapOvr>
</p:notes>
</file>

<file path=ppt/notesSlides/notesSlide2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213</a:t>
            </a:fld>
            <a:endParaRPr lang="en-US"/>
          </a:p>
        </p:txBody>
      </p:sp>
    </p:spTree>
    <p:extLst>
      <p:ext uri="{BB962C8B-B14F-4D97-AF65-F5344CB8AC3E}">
        <p14:creationId xmlns:p14="http://schemas.microsoft.com/office/powerpoint/2010/main" val="3904280641"/>
      </p:ext>
    </p:extLst>
  </p:cSld>
  <p:clrMapOvr>
    <a:masterClrMapping/>
  </p:clrMapOvr>
</p:notes>
</file>

<file path=ppt/notesSlides/notesSlide2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214</a:t>
            </a:fld>
            <a:endParaRPr lang="en-US"/>
          </a:p>
        </p:txBody>
      </p:sp>
    </p:spTree>
    <p:extLst>
      <p:ext uri="{BB962C8B-B14F-4D97-AF65-F5344CB8AC3E}">
        <p14:creationId xmlns:p14="http://schemas.microsoft.com/office/powerpoint/2010/main" val="1544733227"/>
      </p:ext>
    </p:extLst>
  </p:cSld>
  <p:clrMapOvr>
    <a:masterClrMapping/>
  </p:clrMapOvr>
</p:notes>
</file>

<file path=ppt/notesSlides/notesSlide2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215</a:t>
            </a:fld>
            <a:endParaRPr lang="en-US"/>
          </a:p>
        </p:txBody>
      </p:sp>
    </p:spTree>
    <p:extLst>
      <p:ext uri="{BB962C8B-B14F-4D97-AF65-F5344CB8AC3E}">
        <p14:creationId xmlns:p14="http://schemas.microsoft.com/office/powerpoint/2010/main" val="1819500670"/>
      </p:ext>
    </p:extLst>
  </p:cSld>
  <p:clrMapOvr>
    <a:masterClrMapping/>
  </p:clrMapOvr>
</p:notes>
</file>

<file path=ppt/notesSlides/notesSlide2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216</a:t>
            </a:fld>
            <a:endParaRPr lang="en-US"/>
          </a:p>
        </p:txBody>
      </p:sp>
    </p:spTree>
    <p:extLst>
      <p:ext uri="{BB962C8B-B14F-4D97-AF65-F5344CB8AC3E}">
        <p14:creationId xmlns:p14="http://schemas.microsoft.com/office/powerpoint/2010/main" val="902291289"/>
      </p:ext>
    </p:extLst>
  </p:cSld>
  <p:clrMapOvr>
    <a:masterClrMapping/>
  </p:clrMapOvr>
</p:notes>
</file>

<file path=ppt/notesSlides/notesSlide2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217</a:t>
            </a:fld>
            <a:endParaRPr lang="en-US"/>
          </a:p>
        </p:txBody>
      </p:sp>
    </p:spTree>
    <p:extLst>
      <p:ext uri="{BB962C8B-B14F-4D97-AF65-F5344CB8AC3E}">
        <p14:creationId xmlns:p14="http://schemas.microsoft.com/office/powerpoint/2010/main" val="3084091879"/>
      </p:ext>
    </p:extLst>
  </p:cSld>
  <p:clrMapOvr>
    <a:masterClrMapping/>
  </p:clrMapOvr>
</p:notes>
</file>

<file path=ppt/notesSlides/notesSlide2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218</a:t>
            </a:fld>
            <a:endParaRPr lang="en-US"/>
          </a:p>
        </p:txBody>
      </p:sp>
    </p:spTree>
    <p:extLst>
      <p:ext uri="{BB962C8B-B14F-4D97-AF65-F5344CB8AC3E}">
        <p14:creationId xmlns:p14="http://schemas.microsoft.com/office/powerpoint/2010/main" val="3681864588"/>
      </p:ext>
    </p:extLst>
  </p:cSld>
  <p:clrMapOvr>
    <a:masterClrMapping/>
  </p:clrMapOvr>
</p:notes>
</file>

<file path=ppt/notesSlides/notesSlide2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219</a:t>
            </a:fld>
            <a:endParaRPr lang="en-US"/>
          </a:p>
        </p:txBody>
      </p:sp>
    </p:spTree>
    <p:extLst>
      <p:ext uri="{BB962C8B-B14F-4D97-AF65-F5344CB8AC3E}">
        <p14:creationId xmlns:p14="http://schemas.microsoft.com/office/powerpoint/2010/main" val="2381730921"/>
      </p:ext>
    </p:extLst>
  </p:cSld>
  <p:clrMapOvr>
    <a:masterClrMapping/>
  </p:clrMapOvr>
</p:notes>
</file>

<file path=ppt/notesSlides/notesSlide2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220</a:t>
            </a:fld>
            <a:endParaRPr lang="en-US"/>
          </a:p>
        </p:txBody>
      </p:sp>
    </p:spTree>
    <p:extLst>
      <p:ext uri="{BB962C8B-B14F-4D97-AF65-F5344CB8AC3E}">
        <p14:creationId xmlns:p14="http://schemas.microsoft.com/office/powerpoint/2010/main" val="47982933"/>
      </p:ext>
    </p:extLst>
  </p:cSld>
  <p:clrMapOvr>
    <a:masterClrMapping/>
  </p:clrMapOvr>
</p:notes>
</file>

<file path=ppt/notesSlides/notesSlide2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221</a:t>
            </a:fld>
            <a:endParaRPr lang="en-US"/>
          </a:p>
        </p:txBody>
      </p:sp>
    </p:spTree>
    <p:extLst>
      <p:ext uri="{BB962C8B-B14F-4D97-AF65-F5344CB8AC3E}">
        <p14:creationId xmlns:p14="http://schemas.microsoft.com/office/powerpoint/2010/main" val="3297015266"/>
      </p:ext>
    </p:extLst>
  </p:cSld>
  <p:clrMapOvr>
    <a:masterClrMapping/>
  </p:clrMapOvr>
</p:notes>
</file>

<file path=ppt/notesSlides/notesSlide2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222</a:t>
            </a:fld>
            <a:endParaRPr lang="en-US"/>
          </a:p>
        </p:txBody>
      </p:sp>
    </p:spTree>
    <p:extLst>
      <p:ext uri="{BB962C8B-B14F-4D97-AF65-F5344CB8AC3E}">
        <p14:creationId xmlns:p14="http://schemas.microsoft.com/office/powerpoint/2010/main" val="1773212006"/>
      </p:ext>
    </p:extLst>
  </p:cSld>
  <p:clrMapOvr>
    <a:masterClrMapping/>
  </p:clrMapOvr>
</p:notes>
</file>

<file path=ppt/notesSlides/notesSlide2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223</a:t>
            </a:fld>
            <a:endParaRPr lang="en-US"/>
          </a:p>
        </p:txBody>
      </p:sp>
    </p:spTree>
    <p:extLst>
      <p:ext uri="{BB962C8B-B14F-4D97-AF65-F5344CB8AC3E}">
        <p14:creationId xmlns:p14="http://schemas.microsoft.com/office/powerpoint/2010/main" val="1626257947"/>
      </p:ext>
    </p:extLst>
  </p:cSld>
  <p:clrMapOvr>
    <a:masterClrMapping/>
  </p:clrMapOvr>
</p:notes>
</file>

<file path=ppt/notesSlides/notesSlide2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224</a:t>
            </a:fld>
            <a:endParaRPr lang="en-US"/>
          </a:p>
        </p:txBody>
      </p:sp>
    </p:spTree>
    <p:extLst>
      <p:ext uri="{BB962C8B-B14F-4D97-AF65-F5344CB8AC3E}">
        <p14:creationId xmlns:p14="http://schemas.microsoft.com/office/powerpoint/2010/main" val="68385784"/>
      </p:ext>
    </p:extLst>
  </p:cSld>
  <p:clrMapOvr>
    <a:masterClrMapping/>
  </p:clrMapOvr>
</p:notes>
</file>

<file path=ppt/notesSlides/notesSlide2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225</a:t>
            </a:fld>
            <a:endParaRPr lang="en-US"/>
          </a:p>
        </p:txBody>
      </p:sp>
    </p:spTree>
    <p:extLst>
      <p:ext uri="{BB962C8B-B14F-4D97-AF65-F5344CB8AC3E}">
        <p14:creationId xmlns:p14="http://schemas.microsoft.com/office/powerpoint/2010/main" val="3928393277"/>
      </p:ext>
    </p:extLst>
  </p:cSld>
  <p:clrMapOvr>
    <a:masterClrMapping/>
  </p:clrMapOvr>
</p:notes>
</file>

<file path=ppt/notesSlides/notesSlide2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226</a:t>
            </a:fld>
            <a:endParaRPr lang="en-US"/>
          </a:p>
        </p:txBody>
      </p:sp>
    </p:spTree>
    <p:extLst>
      <p:ext uri="{BB962C8B-B14F-4D97-AF65-F5344CB8AC3E}">
        <p14:creationId xmlns:p14="http://schemas.microsoft.com/office/powerpoint/2010/main" val="947153705"/>
      </p:ext>
    </p:extLst>
  </p:cSld>
  <p:clrMapOvr>
    <a:masterClrMapping/>
  </p:clrMapOvr>
</p:notes>
</file>

<file path=ppt/notesSlides/notesSlide2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227</a:t>
            </a:fld>
            <a:endParaRPr lang="en-US"/>
          </a:p>
        </p:txBody>
      </p:sp>
    </p:spTree>
    <p:extLst>
      <p:ext uri="{BB962C8B-B14F-4D97-AF65-F5344CB8AC3E}">
        <p14:creationId xmlns:p14="http://schemas.microsoft.com/office/powerpoint/2010/main" val="1282997380"/>
      </p:ext>
    </p:extLst>
  </p:cSld>
  <p:clrMapOvr>
    <a:masterClrMapping/>
  </p:clrMapOvr>
</p:notes>
</file>

<file path=ppt/notesSlides/notesSlide2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228</a:t>
            </a:fld>
            <a:endParaRPr lang="en-US"/>
          </a:p>
        </p:txBody>
      </p:sp>
    </p:spTree>
    <p:extLst>
      <p:ext uri="{BB962C8B-B14F-4D97-AF65-F5344CB8AC3E}">
        <p14:creationId xmlns:p14="http://schemas.microsoft.com/office/powerpoint/2010/main" val="1631870607"/>
      </p:ext>
    </p:extLst>
  </p:cSld>
  <p:clrMapOvr>
    <a:masterClrMapping/>
  </p:clrMapOvr>
</p:notes>
</file>

<file path=ppt/notesSlides/notesSlide2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229</a:t>
            </a:fld>
            <a:endParaRPr lang="en-US"/>
          </a:p>
        </p:txBody>
      </p:sp>
    </p:spTree>
    <p:extLst>
      <p:ext uri="{BB962C8B-B14F-4D97-AF65-F5344CB8AC3E}">
        <p14:creationId xmlns:p14="http://schemas.microsoft.com/office/powerpoint/2010/main" val="3902798825"/>
      </p:ext>
    </p:extLst>
  </p:cSld>
  <p:clrMapOvr>
    <a:masterClrMapping/>
  </p:clrMapOvr>
</p:notes>
</file>

<file path=ppt/notesSlides/notesSlide2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Mojis là những video clip ngắn mà người dùng có thể sử dụng để thể hiện bản thân. </a:t>
            </a:r>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317</a:t>
            </a:fld>
            <a:endParaRPr lang="en-US"/>
          </a:p>
        </p:txBody>
      </p:sp>
    </p:spTree>
    <p:extLst>
      <p:ext uri="{BB962C8B-B14F-4D97-AF65-F5344CB8AC3E}">
        <p14:creationId xmlns:p14="http://schemas.microsoft.com/office/powerpoint/2010/main" val="2944855473"/>
      </p:ext>
    </p:extLst>
  </p:cSld>
  <p:clrMapOvr>
    <a:masterClrMapping/>
  </p:clrMapOvr>
</p:notes>
</file>

<file path=ppt/notesSlides/notesSlide2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318</a:t>
            </a:fld>
            <a:endParaRPr lang="en-US"/>
          </a:p>
        </p:txBody>
      </p:sp>
    </p:spTree>
    <p:extLst>
      <p:ext uri="{BB962C8B-B14F-4D97-AF65-F5344CB8AC3E}">
        <p14:creationId xmlns:p14="http://schemas.microsoft.com/office/powerpoint/2010/main" val="1760420955"/>
      </p:ext>
    </p:extLst>
  </p:cSld>
  <p:clrMapOvr>
    <a:masterClrMapping/>
  </p:clrMapOvr>
</p:notes>
</file>

<file path=ppt/notesSlides/notesSlide2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900" i="1" kern="1200" dirty="0" err="1">
                <a:solidFill>
                  <a:schemeClr val="tx1"/>
                </a:solidFill>
                <a:effectLst/>
                <a:latin typeface="+mn-lt"/>
                <a:ea typeface="+mn-ea"/>
                <a:cs typeface="+mn-cs"/>
              </a:rPr>
              <a:t>Phần</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mềm</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dưới</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dạng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dịch</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vụ</a:t>
            </a:r>
            <a:r>
              <a:rPr lang="en-US" sz="900" i="1" kern="1200" dirty="0">
                <a:solidFill>
                  <a:schemeClr val="tx1"/>
                </a:solidFill>
                <a:effectLst/>
                <a:latin typeface="+mn-lt"/>
                <a:ea typeface="+mn-ea"/>
                <a:cs typeface="+mn-cs"/>
              </a:rPr>
              <a:t> (SaaS)</a:t>
            </a:r>
            <a:r>
              <a:rPr lang="en-US" sz="900" kern="1200" dirty="0">
                <a:solidFill>
                  <a:schemeClr val="tx1"/>
                </a:solidFill>
                <a:effectLst/>
                <a:latin typeface="+mn-lt"/>
                <a:ea typeface="+mn-ea"/>
                <a:cs typeface="+mn-cs"/>
              </a:rPr>
              <a:t> -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mô</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phân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cung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cung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khách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hàng</a:t>
            </a:r>
            <a:r>
              <a:rPr lang="en-US" sz="900" kern="1200" dirty="0">
                <a:solidFill>
                  <a:schemeClr val="tx1"/>
                </a:solidFill>
                <a:effectLst/>
                <a:latin typeface="+mn-lt"/>
                <a:ea typeface="+mn-ea"/>
                <a:cs typeface="+mn-cs"/>
              </a:rPr>
              <a:t> qua </a:t>
            </a:r>
            <a:r>
              <a:rPr lang="en-US" sz="900" kern="1200" dirty="0" err="1">
                <a:solidFill>
                  <a:schemeClr val="tx1"/>
                </a:solidFill>
                <a:effectLst/>
                <a:latin typeface="+mn-lt"/>
                <a:ea typeface="+mn-ea"/>
                <a:cs typeface="+mn-cs"/>
              </a:rPr>
              <a:t>kết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mạng</a:t>
            </a:r>
            <a:r>
              <a:rPr lang="en-US" sz="9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900" i="1" kern="1200" dirty="0" err="1">
                <a:solidFill>
                  <a:schemeClr val="tx1"/>
                </a:solidFill>
                <a:effectLst/>
                <a:latin typeface="+mn-lt"/>
                <a:ea typeface="+mn-ea"/>
                <a:cs typeface="+mn-cs"/>
              </a:rPr>
              <a:t>Cơ</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sở</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hạ</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tầng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dưới</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dạng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dịch</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vụ</a:t>
            </a:r>
            <a:r>
              <a:rPr lang="en-US" sz="900" i="1" kern="1200" dirty="0">
                <a:solidFill>
                  <a:schemeClr val="tx1"/>
                </a:solidFill>
                <a:effectLst/>
                <a:latin typeface="+mn-lt"/>
                <a:ea typeface="+mn-ea"/>
                <a:cs typeface="+mn-cs"/>
              </a:rPr>
              <a:t> (IaaS)</a:t>
            </a:r>
            <a:r>
              <a:rPr lang="en-US" sz="900" kern="1200" dirty="0">
                <a:solidFill>
                  <a:schemeClr val="tx1"/>
                </a:solidFill>
                <a:effectLst/>
                <a:latin typeface="+mn-lt"/>
                <a:ea typeface="+mn-ea"/>
                <a:cs typeface="+mn-cs"/>
              </a:rPr>
              <a:t> - </a:t>
            </a:r>
            <a:r>
              <a:rPr lang="en-US" sz="900" kern="1200" dirty="0" err="1">
                <a:solidFill>
                  <a:schemeClr val="tx1"/>
                </a:solidFill>
                <a:effectLst/>
                <a:latin typeface="+mn-lt"/>
                <a:ea typeface="+mn-ea"/>
                <a:cs typeface="+mn-cs"/>
              </a:rPr>
              <a:t>tài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nguyên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toán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ảo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hóa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gian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chủ</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gian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nối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nhóm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địa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chỉ</a:t>
            </a:r>
            <a:r>
              <a:rPr lang="en-US" sz="900" kern="1200" dirty="0">
                <a:solidFill>
                  <a:schemeClr val="tx1"/>
                </a:solidFill>
                <a:effectLst/>
                <a:latin typeface="+mn-lt"/>
                <a:ea typeface="+mn-ea"/>
                <a:cs typeface="+mn-cs"/>
              </a:rPr>
              <a:t> IP)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thuê</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dưới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dịch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vụ</a:t>
            </a:r>
            <a:r>
              <a:rPr lang="en-US" sz="9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900" i="1" kern="1200" dirty="0" err="1">
                <a:solidFill>
                  <a:schemeClr val="tx1"/>
                </a:solidFill>
                <a:effectLst/>
                <a:latin typeface="+mn-lt"/>
                <a:ea typeface="+mn-ea"/>
                <a:cs typeface="+mn-cs"/>
              </a:rPr>
              <a:t>Nền</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tảng</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là</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một</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Dịch</a:t>
            </a:r>
            <a:r>
              <a:rPr lang="en-US" sz="900" i="1" kern="1200" dirty="0">
                <a:solidFill>
                  <a:schemeClr val="tx1"/>
                </a:solidFill>
                <a:effectLst/>
                <a:latin typeface="+mn-lt"/>
                <a:ea typeface="+mn-ea"/>
                <a:cs typeface="+mn-cs"/>
              </a:rPr>
              <a:t> </a:t>
            </a:r>
            <a:r>
              <a:rPr lang="en-US" sz="900" i="1" kern="1200" dirty="0" err="1">
                <a:solidFill>
                  <a:schemeClr val="tx1"/>
                </a:solidFill>
                <a:effectLst/>
                <a:latin typeface="+mn-lt"/>
                <a:ea typeface="+mn-ea"/>
                <a:cs typeface="+mn-cs"/>
              </a:rPr>
              <a:t>vụ</a:t>
            </a:r>
            <a:r>
              <a:rPr lang="en-US" sz="900" i="1" kern="1200" dirty="0">
                <a:solidFill>
                  <a:schemeClr val="tx1"/>
                </a:solidFill>
                <a:effectLst/>
                <a:latin typeface="+mn-lt"/>
                <a:ea typeface="+mn-ea"/>
                <a:cs typeface="+mn-cs"/>
              </a:rPr>
              <a:t> (PaaS)</a:t>
            </a:r>
            <a:r>
              <a:rPr lang="en-US" sz="900" kern="1200" dirty="0">
                <a:solidFill>
                  <a:schemeClr val="tx1"/>
                </a:solidFill>
                <a:effectLst/>
                <a:latin typeface="+mn-lt"/>
                <a:ea typeface="+mn-ea"/>
                <a:cs typeface="+mn-cs"/>
              </a:rPr>
              <a:t> -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mở</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rộng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của</a:t>
            </a:r>
            <a:r>
              <a:rPr lang="en-US" sz="900" kern="1200" dirty="0">
                <a:solidFill>
                  <a:schemeClr val="tx1"/>
                </a:solidFill>
                <a:effectLst/>
                <a:latin typeface="+mn-lt"/>
                <a:ea typeface="+mn-ea"/>
                <a:cs typeface="+mn-cs"/>
              </a:rPr>
              <a:t> IaaS, PaaS </a:t>
            </a:r>
            <a:r>
              <a:rPr lang="en-US" sz="900" kern="1200" dirty="0" err="1">
                <a:solidFill>
                  <a:schemeClr val="tx1"/>
                </a:solidFill>
                <a:effectLst/>
                <a:latin typeface="+mn-lt"/>
                <a:ea typeface="+mn-ea"/>
                <a:cs typeface="+mn-cs"/>
              </a:rPr>
              <a:t>cung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môi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trường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xây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dựng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bao </a:t>
            </a:r>
            <a:r>
              <a:rPr lang="en-US" sz="900" kern="1200" dirty="0" err="1">
                <a:solidFill>
                  <a:schemeClr val="tx1"/>
                </a:solidFill>
                <a:effectLst/>
                <a:latin typeface="+mn-lt"/>
                <a:ea typeface="+mn-ea"/>
                <a:cs typeface="+mn-cs"/>
              </a:rPr>
              <a:t>gồm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tạo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nền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tảng</a:t>
            </a:r>
            <a:r>
              <a:rPr lang="en-US" sz="900" kern="1200" dirty="0">
                <a:solidFill>
                  <a:schemeClr val="tx1"/>
                </a:solidFill>
                <a:effectLst/>
                <a:latin typeface="+mn-lt"/>
                <a:ea typeface="+mn-ea"/>
                <a:cs typeface="+mn-cs"/>
              </a:rPr>
              <a:t> (Platform). </a:t>
            </a:r>
            <a:r>
              <a:rPr lang="en-US" sz="900" kern="1200" dirty="0" err="1">
                <a:solidFill>
                  <a:schemeClr val="tx1"/>
                </a:solidFill>
                <a:effectLst/>
                <a:latin typeface="+mn-lt"/>
                <a:ea typeface="+mn-ea"/>
                <a:cs typeface="+mn-cs"/>
              </a:rPr>
              <a:t>Từ</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nền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này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triển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tạo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khách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từ</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nền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đó</a:t>
            </a:r>
            <a:r>
              <a:rPr lang="en-US" sz="90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320</a:t>
            </a:fld>
            <a:endParaRPr lang="en-US"/>
          </a:p>
        </p:txBody>
      </p:sp>
    </p:spTree>
    <p:extLst>
      <p:ext uri="{BB962C8B-B14F-4D97-AF65-F5344CB8AC3E}">
        <p14:creationId xmlns:p14="http://schemas.microsoft.com/office/powerpoint/2010/main" val="2526634801"/>
      </p:ext>
    </p:extLst>
  </p:cSld>
  <p:clrMapOvr>
    <a:masterClrMapping/>
  </p:clrMapOvr>
</p:notes>
</file>

<file path=ppt/notesSlides/notesSlide2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vi-VN" dirty="0"/>
              <a:t>Giảm chi phí phần cứng: Để sử dụng các dịch vụ được lưu trữ, người dùng cần có kết nối Internet và trình duyệt.</a:t>
            </a:r>
          </a:p>
          <a:p>
            <a:pPr marL="171450" lvl="0" indent="-171450" algn="just">
              <a:buFont typeface="Arial" panose="020B0604020202020204" pitchFamily="34" charset="0"/>
              <a:buChar char="•"/>
            </a:pPr>
            <a:r>
              <a:rPr lang="vi-VN" dirty="0"/>
              <a:t>Các phiên bản mới nhất: Khi đăng ký một giải pháp được lưu trữ cho phần mềm, người dùng luôn nhận được phiên bản phần mềm mới nhất khi đăng nhập.</a:t>
            </a:r>
          </a:p>
          <a:p>
            <a:pPr marL="171450" lvl="0" indent="-171450" algn="just">
              <a:buFont typeface="Arial" panose="020B0604020202020204" pitchFamily="34" charset="0"/>
              <a:buChar char="•"/>
            </a:pPr>
            <a:r>
              <a:rPr lang="vi-VN" dirty="0"/>
              <a:t>Truy cập 24/7: các dịch vụ được lưu trữ luôn khả dụng miễn là người dùng có quyền truy cập vào kết nối Internet trực tiếp.</a:t>
            </a:r>
          </a:p>
          <a:p>
            <a:pPr marL="171450" lvl="0" indent="-171450" algn="just">
              <a:buFont typeface="Arial" panose="020B0604020202020204" pitchFamily="34" charset="0"/>
              <a:buChar char="•"/>
            </a:pPr>
            <a:r>
              <a:rPr lang="vi-VN" dirty="0"/>
              <a:t>Dung lượng lưu trữ có thể mở rộng: Dịch vụ đám mây được liên kết với không gian lưu trữ đám mây.</a:t>
            </a:r>
          </a:p>
          <a:p>
            <a:pPr marL="171450" lvl="0" indent="-171450" algn="just">
              <a:buFont typeface="Arial" panose="020B0604020202020204" pitchFamily="34" charset="0"/>
              <a:buChar char="•"/>
            </a:pPr>
            <a:r>
              <a:rPr lang="vi-VN" dirty="0"/>
              <a:t>Quyền truy cập cục bộ vào tập tin người dùng: Hầu hết các dịch vụ lưu trữ đều cung cấp lưu trữ bản sao được đồng bộ hóa cục bộ với tất cả các tập tin người dùng được lưu trữ trên đám mây. </a:t>
            </a:r>
            <a:endParaRPr lang="en-US" sz="900" dirty="0"/>
          </a:p>
          <a:p>
            <a:pPr marL="171450" lvl="0" indent="-171450" algn="just">
              <a:buFont typeface="Arial" panose="020B0604020202020204" pitchFamily="34" charset="0"/>
              <a:buChar char="•"/>
            </a:pPr>
            <a:r>
              <a:rPr lang="en-US" sz="2600" dirty="0"/>
              <a:t>Sao </a:t>
            </a:r>
            <a:r>
              <a:rPr lang="en-US" sz="2600" dirty="0" err="1"/>
              <a:t>lưu</a:t>
            </a:r>
            <a:r>
              <a:rPr lang="en-US" sz="2600" dirty="0"/>
              <a:t> </a:t>
            </a:r>
            <a:r>
              <a:rPr lang="en-US" sz="2600" dirty="0" err="1"/>
              <a:t>tích</a:t>
            </a:r>
            <a:r>
              <a:rPr lang="en-US" sz="2600" dirty="0"/>
              <a:t> </a:t>
            </a:r>
            <a:r>
              <a:rPr lang="en-US" sz="2600" dirty="0" err="1"/>
              <a:t>hợp</a:t>
            </a:r>
            <a:r>
              <a:rPr lang="en-US" sz="2600" dirty="0"/>
              <a:t>: </a:t>
            </a:r>
            <a:r>
              <a:rPr lang="en-US" sz="2600" dirty="0" err="1"/>
              <a:t>Nhà</a:t>
            </a:r>
            <a:r>
              <a:rPr lang="en-US" sz="2600" dirty="0"/>
              <a:t> </a:t>
            </a:r>
            <a:r>
              <a:rPr lang="en-US" sz="2600" dirty="0" err="1"/>
              <a:t>cung</a:t>
            </a:r>
            <a:r>
              <a:rPr lang="en-US" sz="2600" dirty="0"/>
              <a:t> </a:t>
            </a:r>
            <a:r>
              <a:rPr lang="en-US" sz="2600" dirty="0" err="1"/>
              <a:t>cấp</a:t>
            </a:r>
            <a:r>
              <a:rPr lang="en-US" sz="2600" dirty="0"/>
              <a:t> </a:t>
            </a:r>
            <a:r>
              <a:rPr lang="en-US" sz="2600" dirty="0" err="1"/>
              <a:t>dịch</a:t>
            </a:r>
            <a:r>
              <a:rPr lang="en-US" sz="2600" dirty="0"/>
              <a:t> </a:t>
            </a:r>
            <a:r>
              <a:rPr lang="en-US" sz="2600" dirty="0" err="1"/>
              <a:t>vụ</a:t>
            </a:r>
            <a:r>
              <a:rPr lang="en-US" sz="2600" dirty="0"/>
              <a:t> </a:t>
            </a:r>
            <a:r>
              <a:rPr lang="en-US" sz="2600" dirty="0" err="1"/>
              <a:t>lưu</a:t>
            </a:r>
            <a:r>
              <a:rPr lang="en-US" sz="2600" dirty="0"/>
              <a:t> </a:t>
            </a:r>
            <a:r>
              <a:rPr lang="en-US" sz="2600" dirty="0" err="1"/>
              <a:t>trữ</a:t>
            </a:r>
            <a:r>
              <a:rPr lang="en-US" sz="2600" dirty="0"/>
              <a:t> </a:t>
            </a:r>
            <a:r>
              <a:rPr lang="en-US" sz="2600" dirty="0" err="1"/>
              <a:t>sao</a:t>
            </a:r>
            <a:r>
              <a:rPr lang="en-US" sz="2600" dirty="0"/>
              <a:t> </a:t>
            </a:r>
            <a:r>
              <a:rPr lang="en-US" sz="2600" dirty="0" err="1"/>
              <a:t>lưu</a:t>
            </a:r>
            <a:r>
              <a:rPr lang="en-US" sz="2600" dirty="0"/>
              <a:t> </a:t>
            </a:r>
            <a:r>
              <a:rPr lang="en-US" sz="2600" dirty="0" err="1"/>
              <a:t>máy</a:t>
            </a:r>
            <a:r>
              <a:rPr lang="en-US" sz="2600" dirty="0"/>
              <a:t> </a:t>
            </a:r>
            <a:r>
              <a:rPr lang="en-US" sz="2600" dirty="0" err="1"/>
              <a:t>chủ</a:t>
            </a:r>
            <a:r>
              <a:rPr lang="en-US" sz="2600" dirty="0"/>
              <a:t> </a:t>
            </a:r>
            <a:r>
              <a:rPr lang="en-US" sz="2600" dirty="0" err="1"/>
              <a:t>của</a:t>
            </a:r>
            <a:r>
              <a:rPr lang="en-US" sz="2600" dirty="0"/>
              <a:t> </a:t>
            </a:r>
            <a:r>
              <a:rPr lang="en-US" sz="2600" dirty="0" err="1"/>
              <a:t>họ</a:t>
            </a:r>
            <a:r>
              <a:rPr lang="en-US" sz="2600" dirty="0"/>
              <a:t> </a:t>
            </a:r>
            <a:r>
              <a:rPr lang="en-US" sz="2600" dirty="0" err="1"/>
              <a:t>liên</a:t>
            </a:r>
            <a:r>
              <a:rPr lang="en-US" sz="2600" dirty="0"/>
              <a:t> </a:t>
            </a:r>
            <a:r>
              <a:rPr lang="en-US" sz="2600" dirty="0" err="1"/>
              <a:t>tục</a:t>
            </a:r>
            <a:r>
              <a:rPr lang="en-US" sz="2600" dirty="0"/>
              <a:t>.</a:t>
            </a:r>
          </a:p>
          <a:p>
            <a:pPr marL="171450" lvl="0" indent="-171450" algn="just">
              <a:buFont typeface="Arial" panose="020B0604020202020204" pitchFamily="34" charset="0"/>
              <a:buChar char="•"/>
            </a:pPr>
            <a:r>
              <a:rPr lang="en-US" sz="2800" dirty="0"/>
              <a:t>Bảo </a:t>
            </a:r>
            <a:r>
              <a:rPr lang="en-US" sz="2800" dirty="0" err="1"/>
              <a:t>mật</a:t>
            </a:r>
            <a:r>
              <a:rPr lang="en-US" sz="2800" dirty="0"/>
              <a:t> </a:t>
            </a:r>
            <a:r>
              <a:rPr lang="en-US" sz="2800" dirty="0" err="1"/>
              <a:t>cao</a:t>
            </a:r>
            <a:r>
              <a:rPr lang="en-US" sz="2800" dirty="0"/>
              <a:t>: </a:t>
            </a:r>
            <a:r>
              <a:rPr lang="en-US" sz="2800" dirty="0" err="1"/>
              <a:t>Các</a:t>
            </a:r>
            <a:r>
              <a:rPr lang="en-US" sz="2800" dirty="0"/>
              <a:t> </a:t>
            </a:r>
            <a:r>
              <a:rPr lang="en-US" sz="2800" dirty="0" err="1"/>
              <a:t>nhà</a:t>
            </a:r>
            <a:r>
              <a:rPr lang="en-US" sz="2800" dirty="0"/>
              <a:t> </a:t>
            </a:r>
            <a:r>
              <a:rPr lang="en-US" sz="2800" dirty="0" err="1"/>
              <a:t>cung</a:t>
            </a:r>
            <a:r>
              <a:rPr lang="en-US" sz="2800" dirty="0"/>
              <a:t> </a:t>
            </a:r>
            <a:r>
              <a:rPr lang="en-US" sz="2800" dirty="0" err="1"/>
              <a:t>cấp</a:t>
            </a:r>
            <a:r>
              <a:rPr lang="en-US" sz="2800" dirty="0"/>
              <a:t> </a:t>
            </a:r>
            <a:r>
              <a:rPr lang="en-US" sz="2800" dirty="0" err="1"/>
              <a:t>dịch</a:t>
            </a:r>
            <a:r>
              <a:rPr lang="en-US" sz="2800" dirty="0"/>
              <a:t> </a:t>
            </a:r>
            <a:r>
              <a:rPr lang="en-US" sz="2800" dirty="0" err="1"/>
              <a:t>vụ</a:t>
            </a:r>
            <a:r>
              <a:rPr lang="en-US" sz="2800" dirty="0"/>
              <a:t> </a:t>
            </a:r>
            <a:r>
              <a:rPr lang="en-US" sz="2800" dirty="0" err="1"/>
              <a:t>lưu</a:t>
            </a:r>
            <a:r>
              <a:rPr lang="en-US" sz="2800" dirty="0"/>
              <a:t> </a:t>
            </a:r>
            <a:r>
              <a:rPr lang="en-US" sz="2800" dirty="0" err="1"/>
              <a:t>trữ</a:t>
            </a:r>
            <a:r>
              <a:rPr lang="en-US" sz="2800" dirty="0"/>
              <a:t> </a:t>
            </a:r>
            <a:r>
              <a:rPr lang="en-US" sz="2800" dirty="0" err="1"/>
              <a:t>duy</a:t>
            </a:r>
            <a:r>
              <a:rPr lang="en-US" sz="2800" dirty="0"/>
              <a:t> </a:t>
            </a:r>
            <a:r>
              <a:rPr lang="en-US" sz="2800" dirty="0" err="1"/>
              <a:t>trì</a:t>
            </a:r>
            <a:r>
              <a:rPr lang="en-US" sz="2800" dirty="0"/>
              <a:t> </a:t>
            </a:r>
            <a:r>
              <a:rPr lang="en-US" sz="2800" dirty="0" err="1"/>
              <a:t>mức</a:t>
            </a:r>
            <a:r>
              <a:rPr lang="en-US" sz="2800" dirty="0"/>
              <a:t> </a:t>
            </a:r>
            <a:r>
              <a:rPr lang="en-US" sz="2800" dirty="0" err="1"/>
              <a:t>bảo</a:t>
            </a:r>
            <a:r>
              <a:rPr lang="en-US" sz="2800" dirty="0"/>
              <a:t> </a:t>
            </a:r>
            <a:r>
              <a:rPr lang="en-US" sz="2800" dirty="0" err="1"/>
              <a:t>mật</a:t>
            </a:r>
            <a:r>
              <a:rPr lang="en-US" sz="2800" dirty="0"/>
              <a:t> </a:t>
            </a:r>
            <a:r>
              <a:rPr lang="en-US" sz="2800" dirty="0" err="1"/>
              <a:t>cực</a:t>
            </a:r>
            <a:r>
              <a:rPr lang="en-US" sz="2800" dirty="0"/>
              <a:t> </a:t>
            </a:r>
            <a:r>
              <a:rPr lang="en-US" sz="2800" dirty="0" err="1"/>
              <a:t>cao</a:t>
            </a:r>
            <a:r>
              <a:rPr lang="en-US" sz="2800" dirty="0"/>
              <a:t> </a:t>
            </a:r>
            <a:r>
              <a:rPr lang="en-US" sz="2800" dirty="0" err="1"/>
              <a:t>trên</a:t>
            </a:r>
            <a:r>
              <a:rPr lang="en-US" sz="2800" dirty="0"/>
              <a:t> </a:t>
            </a:r>
            <a:r>
              <a:rPr lang="en-US" sz="2800" dirty="0" err="1"/>
              <a:t>hệ</a:t>
            </a:r>
            <a:r>
              <a:rPr lang="en-US" sz="2800" dirty="0"/>
              <a:t> </a:t>
            </a:r>
            <a:r>
              <a:rPr lang="en-US" sz="2800" dirty="0" err="1"/>
              <a:t>thống</a:t>
            </a:r>
            <a:r>
              <a:rPr lang="en-US" sz="2800" dirty="0"/>
              <a:t> </a:t>
            </a:r>
            <a:r>
              <a:rPr lang="en-US" sz="2800" dirty="0" err="1"/>
              <a:t>của</a:t>
            </a:r>
            <a:r>
              <a:rPr lang="en-US" sz="2800" dirty="0"/>
              <a:t> </a:t>
            </a:r>
            <a:r>
              <a:rPr lang="en-US" sz="2800" dirty="0" err="1"/>
              <a:t>họ</a:t>
            </a:r>
            <a:r>
              <a:rPr lang="en-US" sz="2800" dirty="0"/>
              <a:t>. </a:t>
            </a:r>
            <a:r>
              <a:rPr lang="en-US" sz="2800" dirty="0" err="1"/>
              <a:t>Miễn</a:t>
            </a:r>
            <a:r>
              <a:rPr lang="en-US" sz="2800" dirty="0"/>
              <a:t> </a:t>
            </a:r>
            <a:r>
              <a:rPr lang="en-US" sz="2800" dirty="0" err="1"/>
              <a:t>là</a:t>
            </a:r>
            <a:r>
              <a:rPr lang="en-US" sz="2800" dirty="0"/>
              <a:t> </a:t>
            </a:r>
            <a:r>
              <a:rPr lang="en-US" sz="2800" dirty="0" err="1"/>
              <a:t>người</a:t>
            </a:r>
            <a:r>
              <a:rPr lang="en-US" sz="2800" dirty="0"/>
              <a:t> </a:t>
            </a:r>
            <a:r>
              <a:rPr lang="en-US" sz="2800" dirty="0" err="1"/>
              <a:t>dùng</a:t>
            </a:r>
            <a:r>
              <a:rPr lang="en-US" sz="2800" dirty="0"/>
              <a:t> </a:t>
            </a:r>
            <a:r>
              <a:rPr lang="en-US" sz="2800" dirty="0" err="1"/>
              <a:t>giữ</a:t>
            </a:r>
            <a:r>
              <a:rPr lang="en-US" sz="2800" dirty="0"/>
              <a:t> </a:t>
            </a:r>
            <a:r>
              <a:rPr lang="en-US" sz="2800" dirty="0" err="1"/>
              <a:t>tài</a:t>
            </a:r>
            <a:r>
              <a:rPr lang="en-US" sz="2800" dirty="0"/>
              <a:t> </a:t>
            </a:r>
            <a:r>
              <a:rPr lang="en-US" sz="2800" dirty="0" err="1"/>
              <a:t>khoản</a:t>
            </a:r>
            <a:r>
              <a:rPr lang="en-US" sz="2800" dirty="0"/>
              <a:t> </a:t>
            </a:r>
            <a:r>
              <a:rPr lang="en-US" sz="2800" dirty="0" err="1"/>
              <a:t>và</a:t>
            </a:r>
            <a:r>
              <a:rPr lang="en-US" sz="2800" dirty="0"/>
              <a:t> </a:t>
            </a:r>
            <a:r>
              <a:rPr lang="en-US" sz="2800" dirty="0" err="1"/>
              <a:t>mật</a:t>
            </a:r>
            <a:r>
              <a:rPr lang="en-US" sz="2800" dirty="0"/>
              <a:t> </a:t>
            </a:r>
            <a:r>
              <a:rPr lang="en-US" sz="2800" dirty="0" err="1"/>
              <a:t>khẩu</a:t>
            </a:r>
            <a:r>
              <a:rPr lang="en-US" sz="2800" dirty="0"/>
              <a:t> </a:t>
            </a:r>
            <a:r>
              <a:rPr lang="en-US" sz="2800" dirty="0" err="1"/>
              <a:t>của</a:t>
            </a:r>
            <a:r>
              <a:rPr lang="en-US" sz="2800" dirty="0"/>
              <a:t> </a:t>
            </a:r>
            <a:r>
              <a:rPr lang="en-US" sz="2800" dirty="0" err="1"/>
              <a:t>mình</a:t>
            </a:r>
            <a:r>
              <a:rPr lang="en-US" sz="2800" dirty="0"/>
              <a:t> ở </a:t>
            </a:r>
            <a:r>
              <a:rPr lang="en-US" sz="2800" dirty="0" err="1"/>
              <a:t>chế</a:t>
            </a:r>
            <a:r>
              <a:rPr lang="en-US" sz="2800" dirty="0"/>
              <a:t> </a:t>
            </a:r>
            <a:r>
              <a:rPr lang="en-US" sz="2800" dirty="0" err="1"/>
              <a:t>độ</a:t>
            </a:r>
            <a:r>
              <a:rPr lang="en-US" sz="2800" dirty="0"/>
              <a:t> </a:t>
            </a:r>
            <a:r>
              <a:rPr lang="en-US" sz="2800" dirty="0" err="1"/>
              <a:t>riêng</a:t>
            </a:r>
            <a:r>
              <a:rPr lang="en-US" sz="2800" dirty="0"/>
              <a:t> </a:t>
            </a:r>
            <a:r>
              <a:rPr lang="en-US" sz="2800" dirty="0" err="1"/>
              <a:t>tư</a:t>
            </a:r>
            <a:r>
              <a:rPr lang="en-US" sz="2800" dirty="0"/>
              <a:t>.</a:t>
            </a:r>
          </a:p>
          <a:p>
            <a:pPr marL="171450" lvl="0" indent="-171450" algn="just">
              <a:buFont typeface="Arial" panose="020B0604020202020204" pitchFamily="34" charset="0"/>
              <a:buChar cha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321</a:t>
            </a:fld>
            <a:endParaRPr lang="en-US"/>
          </a:p>
        </p:txBody>
      </p:sp>
    </p:spTree>
    <p:extLst>
      <p:ext uri="{BB962C8B-B14F-4D97-AF65-F5344CB8AC3E}">
        <p14:creationId xmlns:p14="http://schemas.microsoft.com/office/powerpoint/2010/main" val="1762328643"/>
      </p:ext>
    </p:extLst>
  </p:cSld>
  <p:clrMapOvr>
    <a:masterClrMapping/>
  </p:clrMapOvr>
</p:notes>
</file>

<file path=ppt/notesSlides/notesSlide2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Đăng nhập bằng ứng dụng cục bộ: Ứng dụng được tải xuống và cài đặt trên thiết bị người dùng (Desktop apps)</a:t>
            </a:r>
          </a:p>
          <a:p>
            <a:r>
              <a:rPr lang="vi-VN" dirty="0"/>
              <a:t>Đăng nhập bằng ứng dụng web: Ứng dụng chạy trên trình duyệt (Web apps).</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322</a:t>
            </a:fld>
            <a:endParaRPr lang="en-US"/>
          </a:p>
        </p:txBody>
      </p:sp>
    </p:spTree>
    <p:extLst>
      <p:ext uri="{BB962C8B-B14F-4D97-AF65-F5344CB8AC3E}">
        <p14:creationId xmlns:p14="http://schemas.microsoft.com/office/powerpoint/2010/main" val="3211640378"/>
      </p:ext>
    </p:extLst>
  </p:cSld>
  <p:clrMapOvr>
    <a:masterClrMapping/>
  </p:clrMapOvr>
</p:notes>
</file>

<file path=ppt/notesSlides/notesSlide2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vi-VN" dirty="0"/>
              <a:t>Desktop apps: Hiển thị giao diện người dùng trong cửa sổ ứng dụng và thường cung cấp bộ tính năng đầy đủ nhất</a:t>
            </a:r>
          </a:p>
          <a:p>
            <a:pPr marL="171450" lvl="0" indent="-171450" algn="just">
              <a:buFont typeface="Arial" panose="020B0604020202020204" pitchFamily="34" charset="0"/>
              <a:buChar char="•"/>
            </a:pPr>
            <a:r>
              <a:rPr lang="vi-VN" dirty="0"/>
              <a:t>Browser apps (Web apps): Hiển thị giao diện người dùng bên trong cửa sổ trình duyệt và thường ít chức năng hơn so với phiên bản Desktop apps. </a:t>
            </a:r>
          </a:p>
          <a:p>
            <a:pPr marL="171450" lvl="0" indent="-171450" algn="just">
              <a:buFont typeface="Arial" panose="020B0604020202020204" pitchFamily="34" charset="0"/>
              <a:buChar char="•"/>
            </a:pPr>
            <a:r>
              <a:rPr lang="vi-VN" dirty="0"/>
              <a:t>Tablet apps: Hiển thị giao diện người dùng trong một môi trường được thiết kế để khai thác các tính năng của máy tính bảng (màn hình cảm ứng và kích thước màn hình khá lớn). </a:t>
            </a:r>
          </a:p>
          <a:p>
            <a:pPr marL="171450" lvl="0" indent="-171450" algn="just">
              <a:buFont typeface="Arial" panose="020B0604020202020204" pitchFamily="34" charset="0"/>
              <a:buChar char="•"/>
            </a:pPr>
            <a:r>
              <a:rPr lang="vi-VN" dirty="0"/>
              <a:t>Smart Phone apps: Hiển thị giao diện người dùng trong cửa sổ ứng dụng tương đối nhỏ. Giao diện được sắp xếp hợp lý và thu nhỏ để cung cấp các tính năng quan trọng nhất.</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323</a:t>
            </a:fld>
            <a:endParaRPr lang="en-US"/>
          </a:p>
        </p:txBody>
      </p:sp>
    </p:spTree>
    <p:extLst>
      <p:ext uri="{BB962C8B-B14F-4D97-AF65-F5344CB8AC3E}">
        <p14:creationId xmlns:p14="http://schemas.microsoft.com/office/powerpoint/2010/main" val="3387465433"/>
      </p:ext>
    </p:extLst>
  </p:cSld>
  <p:clrMapOvr>
    <a:masterClrMapping/>
  </p:clrMapOvr>
</p:notes>
</file>

<file path=ppt/notesSlides/notesSlide2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324</a:t>
            </a:fld>
            <a:endParaRPr lang="en-US"/>
          </a:p>
        </p:txBody>
      </p:sp>
    </p:spTree>
    <p:extLst>
      <p:ext uri="{BB962C8B-B14F-4D97-AF65-F5344CB8AC3E}">
        <p14:creationId xmlns:p14="http://schemas.microsoft.com/office/powerpoint/2010/main" val="2506956619"/>
      </p:ext>
    </p:extLst>
  </p:cSld>
  <p:clrMapOvr>
    <a:masterClrMapping/>
  </p:clrMapOvr>
</p:notes>
</file>

<file path=ppt/notesSlides/notesSlide2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325</a:t>
            </a:fld>
            <a:endParaRPr lang="en-US"/>
          </a:p>
        </p:txBody>
      </p:sp>
    </p:spTree>
    <p:extLst>
      <p:ext uri="{BB962C8B-B14F-4D97-AF65-F5344CB8AC3E}">
        <p14:creationId xmlns:p14="http://schemas.microsoft.com/office/powerpoint/2010/main" val="3930731305"/>
      </p:ext>
    </p:extLst>
  </p:cSld>
  <p:clrMapOvr>
    <a:masterClrMapping/>
  </p:clrMapOvr>
</p:notes>
</file>

<file path=ppt/notesSlides/notesSlide2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326</a:t>
            </a:fld>
            <a:endParaRPr lang="en-US"/>
          </a:p>
        </p:txBody>
      </p:sp>
    </p:spTree>
    <p:extLst>
      <p:ext uri="{BB962C8B-B14F-4D97-AF65-F5344CB8AC3E}">
        <p14:creationId xmlns:p14="http://schemas.microsoft.com/office/powerpoint/2010/main" val="3424924921"/>
      </p:ext>
    </p:extLst>
  </p:cSld>
  <p:clrMapOvr>
    <a:masterClrMapping/>
  </p:clrMapOvr>
</p:notes>
</file>

<file path=ppt/notesSlides/notesSlide2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327</a:t>
            </a:fld>
            <a:endParaRPr lang="en-US"/>
          </a:p>
        </p:txBody>
      </p:sp>
    </p:spTree>
    <p:extLst>
      <p:ext uri="{BB962C8B-B14F-4D97-AF65-F5344CB8AC3E}">
        <p14:creationId xmlns:p14="http://schemas.microsoft.com/office/powerpoint/2010/main" val="2670327256"/>
      </p:ext>
    </p:extLst>
  </p:cSld>
  <p:clrMapOvr>
    <a:masterClrMapping/>
  </p:clrMapOvr>
</p:notes>
</file>

<file path=ppt/notesSlides/notesSlide2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328</a:t>
            </a:fld>
            <a:endParaRPr lang="en-US"/>
          </a:p>
        </p:txBody>
      </p:sp>
    </p:spTree>
    <p:extLst>
      <p:ext uri="{BB962C8B-B14F-4D97-AF65-F5344CB8AC3E}">
        <p14:creationId xmlns:p14="http://schemas.microsoft.com/office/powerpoint/2010/main" val="3732912087"/>
      </p:ext>
    </p:extLst>
  </p:cSld>
  <p:clrMapOvr>
    <a:masterClrMapping/>
  </p:clrMapOvr>
</p:notes>
</file>

<file path=ppt/notesSlides/notesSlide2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329</a:t>
            </a:fld>
            <a:endParaRPr lang="en-US"/>
          </a:p>
        </p:txBody>
      </p:sp>
    </p:spTree>
    <p:extLst>
      <p:ext uri="{BB962C8B-B14F-4D97-AF65-F5344CB8AC3E}">
        <p14:creationId xmlns:p14="http://schemas.microsoft.com/office/powerpoint/2010/main" val="652546045"/>
      </p:ext>
    </p:extLst>
  </p:cSld>
  <p:clrMapOvr>
    <a:masterClrMapping/>
  </p:clrMapOvr>
</p:notes>
</file>

<file path=ppt/notesSlides/notesSlide2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330</a:t>
            </a:fld>
            <a:endParaRPr lang="en-US"/>
          </a:p>
        </p:txBody>
      </p:sp>
    </p:spTree>
    <p:extLst>
      <p:ext uri="{BB962C8B-B14F-4D97-AF65-F5344CB8AC3E}">
        <p14:creationId xmlns:p14="http://schemas.microsoft.com/office/powerpoint/2010/main" val="3799715316"/>
      </p:ext>
    </p:extLst>
  </p:cSld>
  <p:clrMapOvr>
    <a:masterClrMapping/>
  </p:clrMapOvr>
</p:notes>
</file>

<file path=ppt/notesSlides/notesSlide2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331</a:t>
            </a:fld>
            <a:endParaRPr lang="en-US"/>
          </a:p>
        </p:txBody>
      </p:sp>
    </p:spTree>
    <p:extLst>
      <p:ext uri="{BB962C8B-B14F-4D97-AF65-F5344CB8AC3E}">
        <p14:creationId xmlns:p14="http://schemas.microsoft.com/office/powerpoint/2010/main" val="2892475046"/>
      </p:ext>
    </p:extLst>
  </p:cSld>
  <p:clrMapOvr>
    <a:masterClrMapping/>
  </p:clrMapOvr>
</p:notes>
</file>

<file path=ppt/notesSlides/notesSlide2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332</a:t>
            </a:fld>
            <a:endParaRPr lang="en-US"/>
          </a:p>
        </p:txBody>
      </p:sp>
    </p:spTree>
    <p:extLst>
      <p:ext uri="{BB962C8B-B14F-4D97-AF65-F5344CB8AC3E}">
        <p14:creationId xmlns:p14="http://schemas.microsoft.com/office/powerpoint/2010/main" val="2605802257"/>
      </p:ext>
    </p:extLst>
  </p:cSld>
  <p:clrMapOvr>
    <a:masterClrMapping/>
  </p:clrMapOvr>
</p:notes>
</file>

<file path=ppt/notesSlides/notesSlide2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333</a:t>
            </a:fld>
            <a:endParaRPr lang="en-US"/>
          </a:p>
        </p:txBody>
      </p:sp>
    </p:spTree>
    <p:extLst>
      <p:ext uri="{BB962C8B-B14F-4D97-AF65-F5344CB8AC3E}">
        <p14:creationId xmlns:p14="http://schemas.microsoft.com/office/powerpoint/2010/main" val="2255533857"/>
      </p:ext>
    </p:extLst>
  </p:cSld>
  <p:clrMapOvr>
    <a:masterClrMapping/>
  </p:clrMapOvr>
</p:notes>
</file>

<file path=ppt/notesSlides/notesSlide2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Tìm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kiếm</a:t>
            </a:r>
            <a:r>
              <a:rPr lang="en-US" sz="900" kern="1200" dirty="0">
                <a:solidFill>
                  <a:schemeClr val="tx1"/>
                </a:solidFill>
                <a:effectLst/>
                <a:latin typeface="+mn-lt"/>
                <a:ea typeface="+mn-ea"/>
                <a:cs typeface="+mn-cs"/>
              </a:rPr>
              <a:t> (Search): </a:t>
            </a:r>
            <a:r>
              <a:rPr lang="en-US" sz="900" kern="1200" dirty="0" err="1">
                <a:solidFill>
                  <a:schemeClr val="tx1"/>
                </a:solidFill>
                <a:effectLst/>
                <a:latin typeface="+mn-lt"/>
                <a:ea typeface="+mn-ea"/>
                <a:cs typeface="+mn-cs"/>
              </a:rPr>
              <a:t>Nhập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tìm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kiếm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Google Drive</a:t>
            </a: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Hỗ</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trợ</a:t>
            </a:r>
            <a:r>
              <a:rPr lang="en-US" sz="900" kern="1200" dirty="0">
                <a:solidFill>
                  <a:schemeClr val="tx1"/>
                </a:solidFill>
                <a:effectLst/>
                <a:latin typeface="+mn-lt"/>
                <a:ea typeface="+mn-ea"/>
                <a:cs typeface="+mn-cs"/>
              </a:rPr>
              <a:t> (Support): </a:t>
            </a:r>
            <a:r>
              <a:rPr lang="en-US" sz="900" kern="1200" dirty="0" err="1">
                <a:solidFill>
                  <a:schemeClr val="tx1"/>
                </a:solidFill>
                <a:effectLst/>
                <a:latin typeface="+mn-lt"/>
                <a:ea typeface="+mn-ea"/>
                <a:cs typeface="+mn-cs"/>
              </a:rPr>
              <a:t>Cung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giúp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hướng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dẫn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thuật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sách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phản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hồi</a:t>
            </a:r>
            <a:endParaRPr lang="en-US" sz="900" kern="1200" dirty="0">
              <a:solidFill>
                <a:schemeClr val="tx1"/>
              </a:solidFill>
              <a:effectLst/>
              <a:latin typeface="+mn-lt"/>
              <a:ea typeface="+mn-ea"/>
              <a:cs typeface="+mn-cs"/>
            </a:endParaRP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Cài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(Settings) : </a:t>
            </a:r>
            <a:r>
              <a:rPr lang="en-US" sz="900" kern="1200" dirty="0" err="1">
                <a:solidFill>
                  <a:schemeClr val="tx1"/>
                </a:solidFill>
                <a:effectLst/>
                <a:latin typeface="+mn-lt"/>
                <a:ea typeface="+mn-ea"/>
                <a:cs typeface="+mn-cs"/>
              </a:rPr>
              <a:t>Về</a:t>
            </a:r>
            <a:r>
              <a:rPr lang="en-US" sz="900" kern="1200" dirty="0">
                <a:solidFill>
                  <a:schemeClr val="tx1"/>
                </a:solidFill>
                <a:effectLst/>
                <a:latin typeface="+mn-lt"/>
                <a:ea typeface="+mn-ea"/>
                <a:cs typeface="+mn-cs"/>
              </a:rPr>
              <a:t> dung </a:t>
            </a:r>
            <a:r>
              <a:rPr lang="en-US" sz="900" kern="1200" dirty="0" err="1">
                <a:solidFill>
                  <a:schemeClr val="tx1"/>
                </a:solidFill>
                <a:effectLst/>
                <a:latin typeface="+mn-lt"/>
                <a:ea typeface="+mn-ea"/>
                <a:cs typeface="+mn-cs"/>
              </a:rPr>
              <a:t>lượng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chuyển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đổi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tải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ngôn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đề</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nghị</a:t>
            </a:r>
            <a:r>
              <a:rPr lang="en-US" sz="900" kern="1200" dirty="0">
                <a:solidFill>
                  <a:schemeClr val="tx1"/>
                </a:solidFill>
                <a:effectLst/>
                <a:latin typeface="+mn-lt"/>
                <a:ea typeface="+mn-ea"/>
                <a:cs typeface="+mn-cs"/>
              </a:rPr>
              <a:t>,…</a:t>
            </a: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đơn</a:t>
            </a:r>
            <a:r>
              <a:rPr lang="en-US" sz="900" kern="1200" dirty="0">
                <a:solidFill>
                  <a:schemeClr val="tx1"/>
                </a:solidFill>
                <a:effectLst/>
                <a:latin typeface="+mn-lt"/>
                <a:ea typeface="+mn-ea"/>
                <a:cs typeface="+mn-cs"/>
              </a:rPr>
              <a:t> (Menu): Cho </a:t>
            </a:r>
            <a:r>
              <a:rPr lang="en-US" sz="900" kern="1200" dirty="0" err="1">
                <a:solidFill>
                  <a:schemeClr val="tx1"/>
                </a:solidFill>
                <a:effectLst/>
                <a:latin typeface="+mn-lt"/>
                <a:ea typeface="+mn-ea"/>
                <a:cs typeface="+mn-cs"/>
              </a:rPr>
              <a:t>phép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lựa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Google Drive</a:t>
            </a: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Xem</a:t>
            </a:r>
            <a:r>
              <a:rPr lang="en-US" sz="900" kern="1200" dirty="0">
                <a:solidFill>
                  <a:schemeClr val="tx1"/>
                </a:solidFill>
                <a:effectLst/>
                <a:latin typeface="+mn-lt"/>
                <a:ea typeface="+mn-ea"/>
                <a:cs typeface="+mn-cs"/>
              </a:rPr>
              <a:t> (View): </a:t>
            </a:r>
            <a:r>
              <a:rPr lang="en-US" sz="900" kern="1200" dirty="0" err="1">
                <a:solidFill>
                  <a:schemeClr val="tx1"/>
                </a:solidFill>
                <a:effectLst/>
                <a:latin typeface="+mn-lt"/>
                <a:ea typeface="+mn-ea"/>
                <a:cs typeface="+mn-cs"/>
              </a:rPr>
              <a:t>Chuyển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đổi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dạng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xem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Google Drive</a:t>
            </a: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Xem</a:t>
            </a:r>
            <a:r>
              <a:rPr lang="en-US" sz="900" kern="1200" dirty="0">
                <a:solidFill>
                  <a:schemeClr val="tx1"/>
                </a:solidFill>
                <a:effectLst/>
                <a:latin typeface="+mn-lt"/>
                <a:ea typeface="+mn-ea"/>
                <a:cs typeface="+mn-cs"/>
              </a:rPr>
              <a:t> chi </a:t>
            </a:r>
            <a:r>
              <a:rPr lang="en-US" sz="900" kern="1200" dirty="0" err="1">
                <a:solidFill>
                  <a:schemeClr val="tx1"/>
                </a:solidFill>
                <a:effectLst/>
                <a:latin typeface="+mn-lt"/>
                <a:ea typeface="+mn-ea"/>
                <a:cs typeface="+mn-cs"/>
              </a:rPr>
              <a:t>tiết</a:t>
            </a:r>
            <a:r>
              <a:rPr lang="en-US" sz="900" kern="1200" dirty="0">
                <a:solidFill>
                  <a:schemeClr val="tx1"/>
                </a:solidFill>
                <a:effectLst/>
                <a:latin typeface="+mn-lt"/>
                <a:ea typeface="+mn-ea"/>
                <a:cs typeface="+mn-cs"/>
              </a:rPr>
              <a:t> (View Details): Cho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thông</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động</a:t>
            </a:r>
            <a:r>
              <a:rPr lang="en-US" sz="900" kern="1200" dirty="0">
                <a:solidFill>
                  <a:schemeClr val="tx1"/>
                </a:solidFill>
                <a:effectLst/>
                <a:latin typeface="+mn-lt"/>
                <a:ea typeface="+mn-ea"/>
                <a:cs typeface="+mn-cs"/>
              </a:rPr>
              <a:t> chi </a:t>
            </a:r>
            <a:r>
              <a:rPr lang="en-US" sz="900" kern="1200" dirty="0" err="1">
                <a:solidFill>
                  <a:schemeClr val="tx1"/>
                </a:solidFill>
                <a:effectLst/>
                <a:latin typeface="+mn-lt"/>
                <a:ea typeface="+mn-ea"/>
                <a:cs typeface="+mn-cs"/>
              </a:rPr>
              <a:t>tiết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về</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endParaRPr lang="en-US" sz="9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334</a:t>
            </a:fld>
            <a:endParaRPr lang="en-US"/>
          </a:p>
        </p:txBody>
      </p:sp>
    </p:spTree>
    <p:extLst>
      <p:ext uri="{BB962C8B-B14F-4D97-AF65-F5344CB8AC3E}">
        <p14:creationId xmlns:p14="http://schemas.microsoft.com/office/powerpoint/2010/main" val="944210019"/>
      </p:ext>
    </p:extLst>
  </p:cSld>
  <p:clrMapOvr>
    <a:masterClrMapping/>
  </p:clrMapOvr>
</p:notes>
</file>

<file path=ppt/notesSlides/notesSlide2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panose="020B0604020202020204" pitchFamily="34" charset="0"/>
              <a:buChar char="•"/>
            </a:pPr>
            <a:r>
              <a:rPr lang="en-US" sz="900" kern="1200" dirty="0">
                <a:solidFill>
                  <a:schemeClr val="tx1"/>
                </a:solidFill>
                <a:effectLst/>
                <a:latin typeface="+mn-lt"/>
                <a:ea typeface="+mn-ea"/>
                <a:cs typeface="+mn-cs"/>
              </a:rPr>
              <a:t>Sao </a:t>
            </a:r>
            <a:r>
              <a:rPr lang="en-US" sz="900" kern="1200" dirty="0" err="1">
                <a:solidFill>
                  <a:schemeClr val="tx1"/>
                </a:solidFill>
                <a:effectLst/>
                <a:latin typeface="+mn-lt"/>
                <a:ea typeface="+mn-ea"/>
                <a:cs typeface="+mn-cs"/>
              </a:rPr>
              <a:t>chép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liên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kết</a:t>
            </a:r>
            <a:r>
              <a:rPr lang="en-US" sz="900" kern="1200" dirty="0">
                <a:solidFill>
                  <a:schemeClr val="tx1"/>
                </a:solidFill>
                <a:effectLst/>
                <a:latin typeface="+mn-lt"/>
                <a:ea typeface="+mn-ea"/>
                <a:cs typeface="+mn-cs"/>
              </a:rPr>
              <a:t> (Get shareable link): Sao </a:t>
            </a:r>
            <a:r>
              <a:rPr lang="en-US" sz="900" kern="1200" dirty="0" err="1">
                <a:solidFill>
                  <a:schemeClr val="tx1"/>
                </a:solidFill>
                <a:effectLst/>
                <a:latin typeface="+mn-lt"/>
                <a:ea typeface="+mn-ea"/>
                <a:cs typeface="+mn-cs"/>
              </a:rPr>
              <a:t>chép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đường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liên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Google Drive</a:t>
            </a:r>
          </a:p>
          <a:p>
            <a:pPr marL="171450" indent="-171450" algn="just">
              <a:buFont typeface="Arial" panose="020B0604020202020204" pitchFamily="34" charset="0"/>
              <a:buChar char="•"/>
            </a:pPr>
            <a:r>
              <a:rPr lang="en-US" sz="900" kern="1200" dirty="0">
                <a:solidFill>
                  <a:schemeClr val="tx1"/>
                </a:solidFill>
                <a:effectLst/>
                <a:latin typeface="+mn-lt"/>
                <a:ea typeface="+mn-ea"/>
                <a:cs typeface="+mn-cs"/>
              </a:rPr>
              <a:t>Chia </a:t>
            </a:r>
            <a:r>
              <a:rPr lang="en-US" sz="900" kern="1200" dirty="0" err="1">
                <a:solidFill>
                  <a:schemeClr val="tx1"/>
                </a:solidFill>
                <a:effectLst/>
                <a:latin typeface="+mn-lt"/>
                <a:ea typeface="+mn-ea"/>
                <a:cs typeface="+mn-cs"/>
              </a:rPr>
              <a:t>sẻ</a:t>
            </a:r>
            <a:r>
              <a:rPr lang="en-US" sz="900" kern="1200" dirty="0">
                <a:solidFill>
                  <a:schemeClr val="tx1"/>
                </a:solidFill>
                <a:effectLst/>
                <a:latin typeface="+mn-lt"/>
                <a:ea typeface="+mn-ea"/>
                <a:cs typeface="+mn-cs"/>
              </a:rPr>
              <a:t> (Share): Chia </a:t>
            </a:r>
            <a:r>
              <a:rPr lang="en-US" sz="900" kern="1200" dirty="0" err="1">
                <a:solidFill>
                  <a:schemeClr val="tx1"/>
                </a:solidFill>
                <a:effectLst/>
                <a:latin typeface="+mn-lt"/>
                <a:ea typeface="+mn-ea"/>
                <a:cs typeface="+mn-cs"/>
              </a:rPr>
              <a:t>sẻ</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endParaRPr lang="en-US" sz="900" kern="1200" dirty="0">
              <a:solidFill>
                <a:schemeClr val="tx1"/>
              </a:solidFill>
              <a:effectLst/>
              <a:latin typeface="+mn-lt"/>
              <a:ea typeface="+mn-ea"/>
              <a:cs typeface="+mn-cs"/>
            </a:endParaRP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Xem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trước</a:t>
            </a:r>
            <a:r>
              <a:rPr lang="en-US" sz="900" kern="1200" dirty="0">
                <a:solidFill>
                  <a:schemeClr val="tx1"/>
                </a:solidFill>
                <a:effectLst/>
                <a:latin typeface="+mn-lt"/>
                <a:ea typeface="+mn-ea"/>
                <a:cs typeface="+mn-cs"/>
              </a:rPr>
              <a:t> (Preview): </a:t>
            </a:r>
            <a:r>
              <a:rPr lang="en-US" sz="900" kern="1200" dirty="0" err="1">
                <a:solidFill>
                  <a:schemeClr val="tx1"/>
                </a:solidFill>
                <a:effectLst/>
                <a:latin typeface="+mn-lt"/>
                <a:ea typeface="+mn-ea"/>
                <a:cs typeface="+mn-cs"/>
              </a:rPr>
              <a:t>Xem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nội</a:t>
            </a:r>
            <a:r>
              <a:rPr lang="en-US" sz="900" kern="1200" dirty="0">
                <a:solidFill>
                  <a:schemeClr val="tx1"/>
                </a:solidFill>
                <a:effectLst/>
                <a:latin typeface="+mn-lt"/>
                <a:ea typeface="+mn-ea"/>
                <a:cs typeface="+mn-cs"/>
              </a:rPr>
              <a:t> dung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xuất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hiện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a:t>
            </a: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Xóa</a:t>
            </a:r>
            <a:r>
              <a:rPr lang="en-US" sz="900" kern="1200" dirty="0">
                <a:solidFill>
                  <a:schemeClr val="tx1"/>
                </a:solidFill>
                <a:effectLst/>
                <a:latin typeface="+mn-lt"/>
                <a:ea typeface="+mn-ea"/>
                <a:cs typeface="+mn-cs"/>
              </a:rPr>
              <a:t> (Remove): </a:t>
            </a:r>
            <a:r>
              <a:rPr lang="en-US" sz="900" kern="1200" dirty="0" err="1">
                <a:solidFill>
                  <a:schemeClr val="tx1"/>
                </a:solidFill>
                <a:effectLst/>
                <a:latin typeface="+mn-lt"/>
                <a:ea typeface="+mn-ea"/>
                <a:cs typeface="+mn-cs"/>
              </a:rPr>
              <a:t>Xóa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 ra </a:t>
            </a:r>
            <a:r>
              <a:rPr lang="en-US" sz="900" kern="1200" dirty="0" err="1">
                <a:solidFill>
                  <a:schemeClr val="tx1"/>
                </a:solidFill>
                <a:effectLst/>
                <a:latin typeface="+mn-lt"/>
                <a:ea typeface="+mn-ea"/>
                <a:cs typeface="+mn-cs"/>
              </a:rPr>
              <a:t>khỏi</a:t>
            </a:r>
            <a:r>
              <a:rPr lang="en-US" sz="900" kern="1200" dirty="0">
                <a:solidFill>
                  <a:schemeClr val="tx1"/>
                </a:solidFill>
                <a:effectLst/>
                <a:latin typeface="+mn-lt"/>
                <a:ea typeface="+mn-ea"/>
                <a:cs typeface="+mn-cs"/>
              </a:rPr>
              <a:t> Google Drive</a:t>
            </a:r>
          </a:p>
          <a:p>
            <a:pPr marL="171450" indent="-171450" algn="just">
              <a:buFont typeface="Arial" panose="020B0604020202020204" pitchFamily="34" charset="0"/>
              <a:buChar char="•"/>
            </a:pP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khác</a:t>
            </a:r>
            <a:r>
              <a:rPr lang="en-US" sz="900" kern="1200" dirty="0">
                <a:solidFill>
                  <a:schemeClr val="tx1"/>
                </a:solidFill>
                <a:effectLst/>
                <a:latin typeface="+mn-lt"/>
                <a:ea typeface="+mn-ea"/>
                <a:cs typeface="+mn-cs"/>
              </a:rPr>
              <a:t> (More actions): </a:t>
            </a:r>
            <a:r>
              <a:rPr lang="en-US" sz="900" kern="1200" dirty="0" err="1">
                <a:solidFill>
                  <a:schemeClr val="tx1"/>
                </a:solidFill>
                <a:effectLst/>
                <a:latin typeface="+mn-lt"/>
                <a:ea typeface="+mn-ea"/>
                <a:cs typeface="+mn-cs"/>
              </a:rPr>
              <a:t>Bổ</a:t>
            </a:r>
            <a:r>
              <a:rPr lang="en-US" sz="900" kern="1200" dirty="0">
                <a:solidFill>
                  <a:schemeClr val="tx1"/>
                </a:solidFill>
                <a:effectLst/>
                <a:latin typeface="+mn-lt"/>
                <a:ea typeface="+mn-ea"/>
                <a:cs typeface="+mn-cs"/>
              </a:rPr>
              <a:t> sung </a:t>
            </a:r>
            <a:r>
              <a:rPr lang="en-US" sz="900" kern="1200" dirty="0" err="1">
                <a:solidFill>
                  <a:schemeClr val="tx1"/>
                </a:solidFill>
                <a:effectLst/>
                <a:latin typeface="+mn-lt"/>
                <a:ea typeface="+mn-ea"/>
                <a:cs typeface="+mn-cs"/>
              </a:rPr>
              <a:t>thêm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mở</a:t>
            </a:r>
            <a:r>
              <a:rPr lang="en-US" sz="900" kern="1200" dirty="0">
                <a:solidFill>
                  <a:schemeClr val="tx1"/>
                </a:solidFill>
                <a:effectLst/>
                <a:latin typeface="+mn-lt"/>
                <a:ea typeface="+mn-ea"/>
                <a:cs typeface="+mn-cs"/>
              </a:rPr>
              <a:t>, di </a:t>
            </a:r>
            <a:r>
              <a:rPr lang="en-US" sz="900" kern="1200" dirty="0" err="1">
                <a:solidFill>
                  <a:schemeClr val="tx1"/>
                </a:solidFill>
                <a:effectLst/>
                <a:latin typeface="+mn-lt"/>
                <a:ea typeface="+mn-ea"/>
                <a:cs typeface="+mn-cs"/>
              </a:rPr>
              <a:t>chuyển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đổi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sao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chép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xuống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endParaRPr lang="en-US" sz="9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335</a:t>
            </a:fld>
            <a:endParaRPr lang="en-US"/>
          </a:p>
        </p:txBody>
      </p:sp>
    </p:spTree>
    <p:extLst>
      <p:ext uri="{BB962C8B-B14F-4D97-AF65-F5344CB8AC3E}">
        <p14:creationId xmlns:p14="http://schemas.microsoft.com/office/powerpoint/2010/main" val="87425405"/>
      </p:ext>
    </p:extLst>
  </p:cSld>
  <p:clrMapOvr>
    <a:masterClrMapping/>
  </p:clrMapOvr>
</p:notes>
</file>

<file path=ppt/notesSlides/notesSlide2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336</a:t>
            </a:fld>
            <a:endParaRPr lang="en-US"/>
          </a:p>
        </p:txBody>
      </p:sp>
    </p:spTree>
    <p:extLst>
      <p:ext uri="{BB962C8B-B14F-4D97-AF65-F5344CB8AC3E}">
        <p14:creationId xmlns:p14="http://schemas.microsoft.com/office/powerpoint/2010/main" val="3675431943"/>
      </p:ext>
    </p:extLst>
  </p:cSld>
  <p:clrMapOvr>
    <a:masterClrMapping/>
  </p:clrMapOvr>
</p:notes>
</file>

<file path=ppt/notesSlides/notesSlide2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337</a:t>
            </a:fld>
            <a:endParaRPr lang="en-US"/>
          </a:p>
        </p:txBody>
      </p:sp>
    </p:spTree>
    <p:extLst>
      <p:ext uri="{BB962C8B-B14F-4D97-AF65-F5344CB8AC3E}">
        <p14:creationId xmlns:p14="http://schemas.microsoft.com/office/powerpoint/2010/main" val="1469388126"/>
      </p:ext>
    </p:extLst>
  </p:cSld>
  <p:clrMapOvr>
    <a:masterClrMapping/>
  </p:clrMapOvr>
</p:notes>
</file>

<file path=ppt/notesSlides/notesSlide2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338</a:t>
            </a:fld>
            <a:endParaRPr lang="en-US"/>
          </a:p>
        </p:txBody>
      </p:sp>
    </p:spTree>
    <p:extLst>
      <p:ext uri="{BB962C8B-B14F-4D97-AF65-F5344CB8AC3E}">
        <p14:creationId xmlns:p14="http://schemas.microsoft.com/office/powerpoint/2010/main" val="853980996"/>
      </p:ext>
    </p:extLst>
  </p:cSld>
  <p:clrMapOvr>
    <a:masterClrMapping/>
  </p:clrMapOvr>
</p:notes>
</file>

<file path=ppt/notesSlides/notesSlide2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339</a:t>
            </a:fld>
            <a:endParaRPr lang="en-US"/>
          </a:p>
        </p:txBody>
      </p:sp>
    </p:spTree>
    <p:extLst>
      <p:ext uri="{BB962C8B-B14F-4D97-AF65-F5344CB8AC3E}">
        <p14:creationId xmlns:p14="http://schemas.microsoft.com/office/powerpoint/2010/main" val="1332109543"/>
      </p:ext>
    </p:extLst>
  </p:cSld>
  <p:clrMapOvr>
    <a:masterClrMapping/>
  </p:clrMapOvr>
</p:notes>
</file>

<file path=ppt/notesSlides/notesSlide2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340</a:t>
            </a:fld>
            <a:endParaRPr lang="en-US"/>
          </a:p>
        </p:txBody>
      </p:sp>
    </p:spTree>
    <p:extLst>
      <p:ext uri="{BB962C8B-B14F-4D97-AF65-F5344CB8AC3E}">
        <p14:creationId xmlns:p14="http://schemas.microsoft.com/office/powerpoint/2010/main" val="3266625284"/>
      </p:ext>
    </p:extLst>
  </p:cSld>
  <p:clrMapOvr>
    <a:masterClrMapping/>
  </p:clrMapOvr>
</p:notes>
</file>

<file path=ppt/notesSlides/notesSlide2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341</a:t>
            </a:fld>
            <a:endParaRPr lang="en-US"/>
          </a:p>
        </p:txBody>
      </p:sp>
    </p:spTree>
    <p:extLst>
      <p:ext uri="{BB962C8B-B14F-4D97-AF65-F5344CB8AC3E}">
        <p14:creationId xmlns:p14="http://schemas.microsoft.com/office/powerpoint/2010/main" val="1268349902"/>
      </p:ext>
    </p:extLst>
  </p:cSld>
  <p:clrMapOvr>
    <a:masterClrMapping/>
  </p:clrMapOvr>
</p:notes>
</file>

<file path=ppt/notesSlides/notesSlide2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900" kern="1200" dirty="0">
                <a:solidFill>
                  <a:schemeClr val="tx1"/>
                </a:solidFill>
                <a:effectLst/>
                <a:latin typeface="+mn-lt"/>
                <a:ea typeface="+mn-ea"/>
                <a:cs typeface="+mn-cs"/>
              </a:rPr>
              <a:t>Can edit: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chia </a:t>
            </a:r>
            <a:r>
              <a:rPr lang="en-US" sz="900" kern="1200" dirty="0" err="1">
                <a:solidFill>
                  <a:schemeClr val="tx1"/>
                </a:solidFill>
                <a:effectLst/>
                <a:latin typeface="+mn-lt"/>
                <a:ea typeface="+mn-ea"/>
                <a:cs typeface="+mn-cs"/>
              </a:rPr>
              <a:t>sẻ</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hiệu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chỉnh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chia </a:t>
            </a:r>
            <a:r>
              <a:rPr lang="en-US" sz="900" kern="1200" dirty="0" err="1">
                <a:solidFill>
                  <a:schemeClr val="tx1"/>
                </a:solidFill>
                <a:effectLst/>
                <a:latin typeface="+mn-lt"/>
                <a:ea typeface="+mn-ea"/>
                <a:cs typeface="+mn-cs"/>
              </a:rPr>
              <a:t>sẻ</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lại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khác</a:t>
            </a:r>
            <a:r>
              <a:rPr lang="en-US" sz="9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900" kern="1200" dirty="0">
                <a:solidFill>
                  <a:schemeClr val="tx1"/>
                </a:solidFill>
                <a:effectLst/>
                <a:latin typeface="+mn-lt"/>
                <a:ea typeface="+mn-ea"/>
                <a:cs typeface="+mn-cs"/>
              </a:rPr>
              <a:t>Can comment: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chia </a:t>
            </a:r>
            <a:r>
              <a:rPr lang="en-US" sz="900" kern="1200" dirty="0" err="1">
                <a:solidFill>
                  <a:schemeClr val="tx1"/>
                </a:solidFill>
                <a:effectLst/>
                <a:latin typeface="+mn-lt"/>
                <a:ea typeface="+mn-ea"/>
                <a:cs typeface="+mn-cs"/>
              </a:rPr>
              <a:t>sẻ</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quyền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chỉnh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chỉ</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xem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ghi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chú</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thích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a:t>
            </a:r>
            <a:r>
              <a:rPr lang="en-US" sz="900" kern="1200" dirty="0" err="1">
                <a:solidFill>
                  <a:schemeClr val="tx1"/>
                </a:solidFill>
                <a:effectLst/>
                <a:latin typeface="+mn-lt"/>
                <a:ea typeface="+mn-ea"/>
                <a:cs typeface="+mn-cs"/>
              </a:rPr>
              <a:t>thư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mục</a:t>
            </a:r>
            <a:r>
              <a:rPr lang="en-US" sz="900" kern="1200" dirty="0">
                <a:solidFill>
                  <a:schemeClr val="tx1"/>
                </a:solidFill>
                <a:effectLst/>
                <a:latin typeface="+mn-lt"/>
                <a:ea typeface="+mn-ea"/>
                <a:cs typeface="+mn-cs"/>
              </a:rPr>
              <a:t>.</a:t>
            </a:r>
          </a:p>
          <a:p>
            <a:pPr marL="171450" lvl="0" indent="-171450">
              <a:buFont typeface="Arial" panose="020B0604020202020204" pitchFamily="34" charset="0"/>
              <a:buChar char="•"/>
            </a:pPr>
            <a:r>
              <a:rPr lang="en-US" sz="900" kern="1200" dirty="0">
                <a:solidFill>
                  <a:schemeClr val="tx1"/>
                </a:solidFill>
                <a:effectLst/>
                <a:latin typeface="+mn-lt"/>
                <a:ea typeface="+mn-ea"/>
                <a:cs typeface="+mn-cs"/>
              </a:rPr>
              <a:t>Can view: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chia </a:t>
            </a:r>
            <a:r>
              <a:rPr lang="en-US" sz="900" kern="1200" dirty="0" err="1">
                <a:solidFill>
                  <a:schemeClr val="tx1"/>
                </a:solidFill>
                <a:effectLst/>
                <a:latin typeface="+mn-lt"/>
                <a:ea typeface="+mn-ea"/>
                <a:cs typeface="+mn-cs"/>
              </a:rPr>
              <a:t>sẻ</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chỉ</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mở</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xem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nội</a:t>
            </a:r>
            <a:r>
              <a:rPr lang="en-US" sz="900" kern="1200" dirty="0">
                <a:solidFill>
                  <a:schemeClr val="tx1"/>
                </a:solidFill>
                <a:effectLst/>
                <a:latin typeface="+mn-lt"/>
                <a:ea typeface="+mn-ea"/>
                <a:cs typeface="+mn-cs"/>
              </a:rPr>
              <a:t> dung </a:t>
            </a:r>
            <a:r>
              <a:rPr lang="en-US" sz="900" kern="1200" dirty="0" err="1">
                <a:solidFill>
                  <a:schemeClr val="tx1"/>
                </a:solidFill>
                <a:effectLst/>
                <a:latin typeface="+mn-lt"/>
                <a:ea typeface="+mn-ea"/>
                <a:cs typeface="+mn-cs"/>
              </a:rPr>
              <a:t>nhưng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chú</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thích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hiệu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chỉnh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Đây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định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Sharing link. </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342</a:t>
            </a:fld>
            <a:endParaRPr lang="en-US"/>
          </a:p>
        </p:txBody>
      </p:sp>
    </p:spTree>
    <p:extLst>
      <p:ext uri="{BB962C8B-B14F-4D97-AF65-F5344CB8AC3E}">
        <p14:creationId xmlns:p14="http://schemas.microsoft.com/office/powerpoint/2010/main" val="1955628841"/>
      </p:ext>
    </p:extLst>
  </p:cSld>
  <p:clrMapOvr>
    <a:masterClrMapping/>
  </p:clrMapOvr>
</p:notes>
</file>

<file path=ppt/notesSlides/notesSlide2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343</a:t>
            </a:fld>
            <a:endParaRPr lang="en-US"/>
          </a:p>
        </p:txBody>
      </p:sp>
    </p:spTree>
    <p:extLst>
      <p:ext uri="{BB962C8B-B14F-4D97-AF65-F5344CB8AC3E}">
        <p14:creationId xmlns:p14="http://schemas.microsoft.com/office/powerpoint/2010/main" val="2926699434"/>
      </p:ext>
    </p:extLst>
  </p:cSld>
  <p:clrMapOvr>
    <a:masterClrMapping/>
  </p:clrMapOvr>
</p:notes>
</file>

<file path=ppt/notesSlides/notesSlide2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344</a:t>
            </a:fld>
            <a:endParaRPr lang="en-US"/>
          </a:p>
        </p:txBody>
      </p:sp>
    </p:spTree>
    <p:extLst>
      <p:ext uri="{BB962C8B-B14F-4D97-AF65-F5344CB8AC3E}">
        <p14:creationId xmlns:p14="http://schemas.microsoft.com/office/powerpoint/2010/main" val="536214271"/>
      </p:ext>
    </p:extLst>
  </p:cSld>
  <p:clrMapOvr>
    <a:masterClrMapping/>
  </p:clrMapOvr>
</p:notes>
</file>

<file path=ppt/notesSlides/notesSlide2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345</a:t>
            </a:fld>
            <a:endParaRPr lang="en-US"/>
          </a:p>
        </p:txBody>
      </p:sp>
    </p:spTree>
    <p:extLst>
      <p:ext uri="{BB962C8B-B14F-4D97-AF65-F5344CB8AC3E}">
        <p14:creationId xmlns:p14="http://schemas.microsoft.com/office/powerpoint/2010/main" val="943107803"/>
      </p:ext>
    </p:extLst>
  </p:cSld>
  <p:clrMapOvr>
    <a:masterClrMapping/>
  </p:clrMapOvr>
</p:notes>
</file>

<file path=ppt/notesSlides/notesSlide2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346</a:t>
            </a:fld>
            <a:endParaRPr lang="en-US"/>
          </a:p>
        </p:txBody>
      </p:sp>
    </p:spTree>
    <p:extLst>
      <p:ext uri="{BB962C8B-B14F-4D97-AF65-F5344CB8AC3E}">
        <p14:creationId xmlns:p14="http://schemas.microsoft.com/office/powerpoint/2010/main" val="678387558"/>
      </p:ext>
    </p:extLst>
  </p:cSld>
  <p:clrMapOvr>
    <a:masterClrMapping/>
  </p:clrMapOvr>
</p:notes>
</file>

<file path=ppt/notesSlides/notesSlide2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347</a:t>
            </a:fld>
            <a:endParaRPr lang="en-US"/>
          </a:p>
        </p:txBody>
      </p:sp>
    </p:spTree>
    <p:extLst>
      <p:ext uri="{BB962C8B-B14F-4D97-AF65-F5344CB8AC3E}">
        <p14:creationId xmlns:p14="http://schemas.microsoft.com/office/powerpoint/2010/main" val="3321519587"/>
      </p:ext>
    </p:extLst>
  </p:cSld>
  <p:clrMapOvr>
    <a:masterClrMapping/>
  </p:clrMapOvr>
</p:notes>
</file>

<file path=ppt/notesSlides/notesSlide2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348</a:t>
            </a:fld>
            <a:endParaRPr lang="en-US"/>
          </a:p>
        </p:txBody>
      </p:sp>
    </p:spTree>
    <p:extLst>
      <p:ext uri="{BB962C8B-B14F-4D97-AF65-F5344CB8AC3E}">
        <p14:creationId xmlns:p14="http://schemas.microsoft.com/office/powerpoint/2010/main" val="3817258316"/>
      </p:ext>
    </p:extLst>
  </p:cSld>
  <p:clrMapOvr>
    <a:masterClrMapping/>
  </p:clrMapOvr>
</p:notes>
</file>

<file path=ppt/notesSlides/notesSlide2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349</a:t>
            </a:fld>
            <a:endParaRPr lang="en-US"/>
          </a:p>
        </p:txBody>
      </p:sp>
    </p:spTree>
    <p:extLst>
      <p:ext uri="{BB962C8B-B14F-4D97-AF65-F5344CB8AC3E}">
        <p14:creationId xmlns:p14="http://schemas.microsoft.com/office/powerpoint/2010/main" val="559695986"/>
      </p:ext>
    </p:extLst>
  </p:cSld>
  <p:clrMapOvr>
    <a:masterClrMapping/>
  </p:clrMapOvr>
</p:notes>
</file>

<file path=ppt/notesSlides/notesSlide2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350</a:t>
            </a:fld>
            <a:endParaRPr lang="en-US"/>
          </a:p>
        </p:txBody>
      </p:sp>
    </p:spTree>
    <p:extLst>
      <p:ext uri="{BB962C8B-B14F-4D97-AF65-F5344CB8AC3E}">
        <p14:creationId xmlns:p14="http://schemas.microsoft.com/office/powerpoint/2010/main" val="2312934137"/>
      </p:ext>
    </p:extLst>
  </p:cSld>
  <p:clrMapOvr>
    <a:masterClrMapping/>
  </p:clrMapOvr>
</p:notes>
</file>

<file path=ppt/notesSlides/notesSlide2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vi-VN" dirty="0"/>
              <a:t>Open: Mở tập tin/thư mục.</a:t>
            </a:r>
          </a:p>
          <a:p>
            <a:pPr marL="171450" indent="-171450" algn="just">
              <a:buFont typeface="Arial" panose="020B0604020202020204" pitchFamily="34" charset="0"/>
              <a:buChar char="•"/>
            </a:pPr>
            <a:r>
              <a:rPr lang="vi-VN" dirty="0"/>
              <a:t>Share: Chia sẻ tập tin/thư mục.</a:t>
            </a:r>
          </a:p>
          <a:p>
            <a:pPr marL="171450" indent="-171450" algn="just">
              <a:buFont typeface="Arial" panose="020B0604020202020204" pitchFamily="34" charset="0"/>
              <a:buChar char="•"/>
            </a:pPr>
            <a:r>
              <a:rPr lang="vi-VN" dirty="0"/>
              <a:t>Download: Tải xuống tập tin/thư mục.</a:t>
            </a:r>
          </a:p>
          <a:p>
            <a:pPr marL="171450" indent="-171450" algn="just">
              <a:buFont typeface="Arial" panose="020B0604020202020204" pitchFamily="34" charset="0"/>
              <a:buChar char="•"/>
            </a:pPr>
            <a:r>
              <a:rPr lang="vi-VN" dirty="0"/>
              <a:t>Delete: Xóa tập tin/thư mục.</a:t>
            </a:r>
          </a:p>
          <a:p>
            <a:pPr marL="171450" indent="-171450" algn="just">
              <a:buFont typeface="Arial" panose="020B0604020202020204" pitchFamily="34" charset="0"/>
              <a:buChar char="•"/>
            </a:pPr>
            <a:r>
              <a:rPr lang="vi-VN" dirty="0"/>
              <a:t>Move to: Di chuyển tập tin/thư mục.</a:t>
            </a:r>
          </a:p>
          <a:p>
            <a:pPr marL="171450" indent="-171450" algn="just">
              <a:buFont typeface="Arial" panose="020B0604020202020204" pitchFamily="34" charset="0"/>
              <a:buChar char="•"/>
            </a:pPr>
            <a:r>
              <a:rPr lang="vi-VN" dirty="0"/>
              <a:t>Copy to: Sao chép tập tin/thư mục</a:t>
            </a:r>
          </a:p>
          <a:p>
            <a:pPr marL="171450" indent="-171450" algn="just">
              <a:buFont typeface="Arial" panose="020B0604020202020204" pitchFamily="34" charset="0"/>
              <a:buChar char="•"/>
            </a:pPr>
            <a:r>
              <a:rPr lang="vi-VN" dirty="0"/>
              <a:t>Rename: Đổi tên tập tin/thư mục</a:t>
            </a:r>
          </a:p>
          <a:p>
            <a:pPr marL="171450" indent="-171450" algn="just">
              <a:buFont typeface="Arial" panose="020B0604020202020204" pitchFamily="34" charset="0"/>
              <a:buChar char="•"/>
            </a:pPr>
            <a:r>
              <a:rPr lang="vi-VN" dirty="0"/>
              <a:t>&lt;/&gt; Embeded: Gán đoạn mã HTML vào Blog/Webpage. Người truy cập vào Blog/Webpage có thể xem tập tin mà không cần đăng nhập.</a:t>
            </a:r>
          </a:p>
          <a:p>
            <a:pPr marL="171450" indent="-171450" algn="just">
              <a:buFont typeface="Arial" panose="020B0604020202020204" pitchFamily="34" charset="0"/>
              <a:buChar char="•"/>
            </a:pPr>
            <a:r>
              <a:rPr lang="vi-VN" dirty="0"/>
              <a:t>Version history: Hiện nội dung và lịch sử của tập tin</a:t>
            </a:r>
          </a:p>
          <a:p>
            <a:pPr marL="171450" indent="-171450" algn="just">
              <a:buFont typeface="Arial" panose="020B0604020202020204" pitchFamily="34" charset="0"/>
              <a:buChar char="•"/>
            </a:pPr>
            <a:r>
              <a:rPr lang="vi-VN" dirty="0"/>
              <a:t>Create album from folder: Tạo Album trong thẻ Photos cho thư mục chứa hình ảnh được chọn.</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351</a:t>
            </a:fld>
            <a:endParaRPr lang="en-US"/>
          </a:p>
        </p:txBody>
      </p:sp>
    </p:spTree>
    <p:extLst>
      <p:ext uri="{BB962C8B-B14F-4D97-AF65-F5344CB8AC3E}">
        <p14:creationId xmlns:p14="http://schemas.microsoft.com/office/powerpoint/2010/main" val="2654885570"/>
      </p:ext>
    </p:extLst>
  </p:cSld>
  <p:clrMapOvr>
    <a:masterClrMapping/>
  </p:clrMapOvr>
</p:notes>
</file>

<file path=ppt/notesSlides/notesSlide2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352</a:t>
            </a:fld>
            <a:endParaRPr lang="en-US"/>
          </a:p>
        </p:txBody>
      </p:sp>
    </p:spTree>
    <p:extLst>
      <p:ext uri="{BB962C8B-B14F-4D97-AF65-F5344CB8AC3E}">
        <p14:creationId xmlns:p14="http://schemas.microsoft.com/office/powerpoint/2010/main" val="677151462"/>
      </p:ext>
    </p:extLst>
  </p:cSld>
  <p:clrMapOvr>
    <a:masterClrMapping/>
  </p:clrMapOvr>
</p:notes>
</file>

<file path=ppt/notesSlides/notesSlide2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353</a:t>
            </a:fld>
            <a:endParaRPr lang="en-US"/>
          </a:p>
        </p:txBody>
      </p:sp>
    </p:spTree>
    <p:extLst>
      <p:ext uri="{BB962C8B-B14F-4D97-AF65-F5344CB8AC3E}">
        <p14:creationId xmlns:p14="http://schemas.microsoft.com/office/powerpoint/2010/main" val="4247446853"/>
      </p:ext>
    </p:extLst>
  </p:cSld>
  <p:clrMapOvr>
    <a:masterClrMapping/>
  </p:clrMapOvr>
</p:notes>
</file>

<file path=ppt/notesSlides/notesSlide2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354</a:t>
            </a:fld>
            <a:endParaRPr lang="en-US"/>
          </a:p>
        </p:txBody>
      </p:sp>
    </p:spTree>
    <p:extLst>
      <p:ext uri="{BB962C8B-B14F-4D97-AF65-F5344CB8AC3E}">
        <p14:creationId xmlns:p14="http://schemas.microsoft.com/office/powerpoint/2010/main" val="299153340"/>
      </p:ext>
    </p:extLst>
  </p:cSld>
  <p:clrMapOvr>
    <a:masterClrMapping/>
  </p:clrMapOvr>
</p:notes>
</file>

<file path=ppt/notesSlides/notesSlide2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355</a:t>
            </a:fld>
            <a:endParaRPr lang="en-US"/>
          </a:p>
        </p:txBody>
      </p:sp>
    </p:spTree>
    <p:extLst>
      <p:ext uri="{BB962C8B-B14F-4D97-AF65-F5344CB8AC3E}">
        <p14:creationId xmlns:p14="http://schemas.microsoft.com/office/powerpoint/2010/main" val="748729902"/>
      </p:ext>
    </p:extLst>
  </p:cSld>
  <p:clrMapOvr>
    <a:masterClrMapping/>
  </p:clrMapOvr>
</p:notes>
</file>

<file path=ppt/notesSlides/notesSlide2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356</a:t>
            </a:fld>
            <a:endParaRPr lang="en-US"/>
          </a:p>
        </p:txBody>
      </p:sp>
    </p:spTree>
    <p:extLst>
      <p:ext uri="{BB962C8B-B14F-4D97-AF65-F5344CB8AC3E}">
        <p14:creationId xmlns:p14="http://schemas.microsoft.com/office/powerpoint/2010/main" val="554791812"/>
      </p:ext>
    </p:extLst>
  </p:cSld>
  <p:clrMapOvr>
    <a:masterClrMapping/>
  </p:clrMapOvr>
</p:notes>
</file>

<file path=ppt/notesSlides/notesSlide2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357</a:t>
            </a:fld>
            <a:endParaRPr lang="en-US"/>
          </a:p>
        </p:txBody>
      </p:sp>
    </p:spTree>
    <p:extLst>
      <p:ext uri="{BB962C8B-B14F-4D97-AF65-F5344CB8AC3E}">
        <p14:creationId xmlns:p14="http://schemas.microsoft.com/office/powerpoint/2010/main" val="3198321365"/>
      </p:ext>
    </p:extLst>
  </p:cSld>
  <p:clrMapOvr>
    <a:masterClrMapping/>
  </p:clrMapOvr>
</p:notes>
</file>

<file path=ppt/notesSlides/notesSlide2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358</a:t>
            </a:fld>
            <a:endParaRPr lang="en-US"/>
          </a:p>
        </p:txBody>
      </p:sp>
    </p:spTree>
    <p:extLst>
      <p:ext uri="{BB962C8B-B14F-4D97-AF65-F5344CB8AC3E}">
        <p14:creationId xmlns:p14="http://schemas.microsoft.com/office/powerpoint/2010/main" val="3790986748"/>
      </p:ext>
    </p:extLst>
  </p:cSld>
  <p:clrMapOvr>
    <a:masterClrMapping/>
  </p:clrMapOvr>
</p:notes>
</file>

<file path=ppt/notesSlides/notesSlide2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359</a:t>
            </a:fld>
            <a:endParaRPr lang="en-US"/>
          </a:p>
        </p:txBody>
      </p:sp>
    </p:spTree>
    <p:extLst>
      <p:ext uri="{BB962C8B-B14F-4D97-AF65-F5344CB8AC3E}">
        <p14:creationId xmlns:p14="http://schemas.microsoft.com/office/powerpoint/2010/main" val="1557442756"/>
      </p:ext>
    </p:extLst>
  </p:cSld>
  <p:clrMapOvr>
    <a:masterClrMapping/>
  </p:clrMapOvr>
</p:notes>
</file>

<file path=ppt/notesSlides/notesSlide2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360</a:t>
            </a:fld>
            <a:endParaRPr lang="en-US"/>
          </a:p>
        </p:txBody>
      </p:sp>
    </p:spTree>
    <p:extLst>
      <p:ext uri="{BB962C8B-B14F-4D97-AF65-F5344CB8AC3E}">
        <p14:creationId xmlns:p14="http://schemas.microsoft.com/office/powerpoint/2010/main" val="2377525531"/>
      </p:ext>
    </p:extLst>
  </p:cSld>
  <p:clrMapOvr>
    <a:masterClrMapping/>
  </p:clrMapOvr>
</p:notes>
</file>

<file path=ppt/notesSlides/notesSlide2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361</a:t>
            </a:fld>
            <a:endParaRPr lang="en-US"/>
          </a:p>
        </p:txBody>
      </p:sp>
    </p:spTree>
    <p:extLst>
      <p:ext uri="{BB962C8B-B14F-4D97-AF65-F5344CB8AC3E}">
        <p14:creationId xmlns:p14="http://schemas.microsoft.com/office/powerpoint/2010/main" val="3945676575"/>
      </p:ext>
    </p:extLst>
  </p:cSld>
  <p:clrMapOvr>
    <a:masterClrMapping/>
  </p:clrMapOvr>
</p:notes>
</file>

<file path=ppt/notesSlides/notesSlide2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362</a:t>
            </a:fld>
            <a:endParaRPr lang="en-US"/>
          </a:p>
        </p:txBody>
      </p:sp>
    </p:spTree>
    <p:extLst>
      <p:ext uri="{BB962C8B-B14F-4D97-AF65-F5344CB8AC3E}">
        <p14:creationId xmlns:p14="http://schemas.microsoft.com/office/powerpoint/2010/main" val="3269176068"/>
      </p:ext>
    </p:extLst>
  </p:cSld>
  <p:clrMapOvr>
    <a:masterClrMapping/>
  </p:clrMapOvr>
</p:notes>
</file>

<file path=ppt/notesSlides/notesSlide2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363</a:t>
            </a:fld>
            <a:endParaRPr lang="en-US"/>
          </a:p>
        </p:txBody>
      </p:sp>
    </p:spTree>
    <p:extLst>
      <p:ext uri="{BB962C8B-B14F-4D97-AF65-F5344CB8AC3E}">
        <p14:creationId xmlns:p14="http://schemas.microsoft.com/office/powerpoint/2010/main" val="1606119820"/>
      </p:ext>
    </p:extLst>
  </p:cSld>
  <p:clrMapOvr>
    <a:masterClrMapping/>
  </p:clrMapOvr>
</p:notes>
</file>

<file path=ppt/notesSlides/notesSlide2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364</a:t>
            </a:fld>
            <a:endParaRPr lang="en-US"/>
          </a:p>
        </p:txBody>
      </p:sp>
    </p:spTree>
    <p:extLst>
      <p:ext uri="{BB962C8B-B14F-4D97-AF65-F5344CB8AC3E}">
        <p14:creationId xmlns:p14="http://schemas.microsoft.com/office/powerpoint/2010/main" val="601965712"/>
      </p:ext>
    </p:extLst>
  </p:cSld>
  <p:clrMapOvr>
    <a:masterClrMapping/>
  </p:clrMapOvr>
</p:notes>
</file>

<file path=ppt/notesSlides/notesSlide2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365</a:t>
            </a:fld>
            <a:endParaRPr lang="en-US"/>
          </a:p>
        </p:txBody>
      </p:sp>
    </p:spTree>
    <p:extLst>
      <p:ext uri="{BB962C8B-B14F-4D97-AF65-F5344CB8AC3E}">
        <p14:creationId xmlns:p14="http://schemas.microsoft.com/office/powerpoint/2010/main" val="4127896968"/>
      </p:ext>
    </p:extLst>
  </p:cSld>
  <p:clrMapOvr>
    <a:masterClrMapping/>
  </p:clrMapOvr>
</p:notes>
</file>

<file path=ppt/notesSlides/notesSlide2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366</a:t>
            </a:fld>
            <a:endParaRPr lang="en-US"/>
          </a:p>
        </p:txBody>
      </p:sp>
    </p:spTree>
    <p:extLst>
      <p:ext uri="{BB962C8B-B14F-4D97-AF65-F5344CB8AC3E}">
        <p14:creationId xmlns:p14="http://schemas.microsoft.com/office/powerpoint/2010/main" val="3639087988"/>
      </p:ext>
    </p:extLst>
  </p:cSld>
  <p:clrMapOvr>
    <a:masterClrMapping/>
  </p:clrMapOvr>
</p:notes>
</file>

<file path=ppt/notesSlides/notesSlide2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367</a:t>
            </a:fld>
            <a:endParaRPr lang="en-US"/>
          </a:p>
        </p:txBody>
      </p:sp>
    </p:spTree>
    <p:extLst>
      <p:ext uri="{BB962C8B-B14F-4D97-AF65-F5344CB8AC3E}">
        <p14:creationId xmlns:p14="http://schemas.microsoft.com/office/powerpoint/2010/main" val="752673600"/>
      </p:ext>
    </p:extLst>
  </p:cSld>
  <p:clrMapOvr>
    <a:masterClrMapping/>
  </p:clrMapOvr>
</p:notes>
</file>

<file path=ppt/notesSlides/notesSlide2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368</a:t>
            </a:fld>
            <a:endParaRPr lang="en-US"/>
          </a:p>
        </p:txBody>
      </p:sp>
    </p:spTree>
    <p:extLst>
      <p:ext uri="{BB962C8B-B14F-4D97-AF65-F5344CB8AC3E}">
        <p14:creationId xmlns:p14="http://schemas.microsoft.com/office/powerpoint/2010/main" val="2526037435"/>
      </p:ext>
    </p:extLst>
  </p:cSld>
  <p:clrMapOvr>
    <a:masterClrMapping/>
  </p:clrMapOvr>
</p:notes>
</file>

<file path=ppt/notesSlides/notesSlide2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369</a:t>
            </a:fld>
            <a:endParaRPr lang="en-US"/>
          </a:p>
        </p:txBody>
      </p:sp>
    </p:spTree>
    <p:extLst>
      <p:ext uri="{BB962C8B-B14F-4D97-AF65-F5344CB8AC3E}">
        <p14:creationId xmlns:p14="http://schemas.microsoft.com/office/powerpoint/2010/main" val="261189874"/>
      </p:ext>
    </p:extLst>
  </p:cSld>
  <p:clrMapOvr>
    <a:masterClrMapping/>
  </p:clrMapOvr>
</p:notes>
</file>

<file path=ppt/notesSlides/notesSlide2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370</a:t>
            </a:fld>
            <a:endParaRPr lang="en-US"/>
          </a:p>
        </p:txBody>
      </p:sp>
    </p:spTree>
    <p:extLst>
      <p:ext uri="{BB962C8B-B14F-4D97-AF65-F5344CB8AC3E}">
        <p14:creationId xmlns:p14="http://schemas.microsoft.com/office/powerpoint/2010/main" val="1118739767"/>
      </p:ext>
    </p:extLst>
  </p:cSld>
  <p:clrMapOvr>
    <a:masterClrMapping/>
  </p:clrMapOvr>
</p:notes>
</file>

<file path=ppt/notesSlides/notesSlide2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371</a:t>
            </a:fld>
            <a:endParaRPr lang="en-US"/>
          </a:p>
        </p:txBody>
      </p:sp>
    </p:spTree>
    <p:extLst>
      <p:ext uri="{BB962C8B-B14F-4D97-AF65-F5344CB8AC3E}">
        <p14:creationId xmlns:p14="http://schemas.microsoft.com/office/powerpoint/2010/main" val="2450533401"/>
      </p:ext>
    </p:extLst>
  </p:cSld>
  <p:clrMapOvr>
    <a:masterClrMapping/>
  </p:clrMapOvr>
</p:notes>
</file>

<file path=ppt/notesSlides/notesSlide2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372</a:t>
            </a:fld>
            <a:endParaRPr lang="en-US"/>
          </a:p>
        </p:txBody>
      </p:sp>
    </p:spTree>
    <p:extLst>
      <p:ext uri="{BB962C8B-B14F-4D97-AF65-F5344CB8AC3E}">
        <p14:creationId xmlns:p14="http://schemas.microsoft.com/office/powerpoint/2010/main" val="691483918"/>
      </p:ext>
    </p:extLst>
  </p:cSld>
  <p:clrMapOvr>
    <a:masterClrMapping/>
  </p:clrMapOvr>
</p:notes>
</file>

<file path=ppt/notesSlides/notesSlide2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vi-VN" dirty="0"/>
              <a:t>Thành phần máy chủ: Thực hiện các chức năng cốt lõi (tạo, quản lý, cung cấp các khóa học, theo dõi người dùng và tiến trình của họ,…)</a:t>
            </a:r>
          </a:p>
          <a:p>
            <a:pPr marL="171450" lvl="0" indent="-171450" algn="just">
              <a:buFont typeface="Arial" panose="020B0604020202020204" pitchFamily="34" charset="0"/>
              <a:buChar char="•"/>
            </a:pPr>
            <a:r>
              <a:rPr lang="vi-VN" dirty="0"/>
              <a:t>Thành phần giao diện người dùng: Là phần chạy trong trình duyệt và là giao diện thông qua đó các quản trị viên, giáo viên và người học tương tác với LMS.</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373</a:t>
            </a:fld>
            <a:endParaRPr lang="en-US"/>
          </a:p>
        </p:txBody>
      </p:sp>
    </p:spTree>
    <p:extLst>
      <p:ext uri="{BB962C8B-B14F-4D97-AF65-F5344CB8AC3E}">
        <p14:creationId xmlns:p14="http://schemas.microsoft.com/office/powerpoint/2010/main" val="3053825329"/>
      </p:ext>
    </p:extLst>
  </p:cSld>
  <p:clrMapOvr>
    <a:masterClrMapping/>
  </p:clrMapOvr>
</p:notes>
</file>

<file path=ppt/notesSlides/notesSlide2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374</a:t>
            </a:fld>
            <a:endParaRPr lang="en-US"/>
          </a:p>
        </p:txBody>
      </p:sp>
    </p:spTree>
    <p:extLst>
      <p:ext uri="{BB962C8B-B14F-4D97-AF65-F5344CB8AC3E}">
        <p14:creationId xmlns:p14="http://schemas.microsoft.com/office/powerpoint/2010/main" val="213885044"/>
      </p:ext>
    </p:extLst>
  </p:cSld>
  <p:clrMapOvr>
    <a:masterClrMapping/>
  </p:clrMapOvr>
</p:notes>
</file>

<file path=ppt/notesSlides/notesSlide2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375</a:t>
            </a:fld>
            <a:endParaRPr lang="en-US"/>
          </a:p>
        </p:txBody>
      </p:sp>
    </p:spTree>
    <p:extLst>
      <p:ext uri="{BB962C8B-B14F-4D97-AF65-F5344CB8AC3E}">
        <p14:creationId xmlns:p14="http://schemas.microsoft.com/office/powerpoint/2010/main" val="4054909672"/>
      </p:ext>
    </p:extLst>
  </p:cSld>
  <p:clrMapOvr>
    <a:masterClrMapping/>
  </p:clrMapOvr>
</p:notes>
</file>

<file path=ppt/notesSlides/notesSlide2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panose="020B0604020202020204" pitchFamily="34" charset="0"/>
              <a:buChar char="•"/>
            </a:pPr>
            <a:r>
              <a:rPr lang="vi-VN" dirty="0"/>
              <a:t>Tăng hiệu quả: Do nhiều nền tảng CRM có khả năng tích hợp với các công cụ kinh doanh khác như các công cụ tự động hóa tiếp thị.</a:t>
            </a:r>
          </a:p>
          <a:p>
            <a:pPr marL="171450" indent="-171450" algn="just">
              <a:buFont typeface="Arial" panose="020B0604020202020204" pitchFamily="34" charset="0"/>
              <a:buChar char="•"/>
            </a:pPr>
            <a:r>
              <a:rPr lang="vi-VN" dirty="0"/>
              <a:t>Sử dụng tốt hơn dữ liệu khách hàng: Cho phép phân tích dữ liệu và báo cáo.</a:t>
            </a:r>
          </a:p>
          <a:p>
            <a:pPr marL="171450" indent="-171450" algn="just">
              <a:buFont typeface="Arial" panose="020B0604020202020204" pitchFamily="34" charset="0"/>
              <a:buChar char="•"/>
            </a:pPr>
            <a:r>
              <a:rPr lang="vi-VN" dirty="0"/>
              <a:t>Hợp tác: Cho phép nhân viên ở nhiều phòng ban quản lý hiệu quả hơn các mối quan hệ khách hàng và đưa ra những đối sách hiệu quả bất cứ lúc nào.</a:t>
            </a:r>
          </a:p>
          <a:p>
            <a:pPr marL="171450" indent="-171450" algn="just">
              <a:buFont typeface="Arial" panose="020B0604020202020204" pitchFamily="34" charset="0"/>
              <a:buChar char="•"/>
            </a:pPr>
            <a:r>
              <a:rPr lang="vi-VN" dirty="0"/>
              <a:t>Trải nghiệm khách hàng tốt hơn: Cho phép nhận ra nhu cầu/sở thích của khách hàng. Từ đó, tạo ra các tương tác có ý nghĩa hơn với khách hàng vào đúng thời điểm. Điều này dẫn đến sự hài lòng của khách hàng cao hơn, doanh số tốt hơn.</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376</a:t>
            </a:fld>
            <a:endParaRPr lang="en-US"/>
          </a:p>
        </p:txBody>
      </p:sp>
    </p:spTree>
    <p:extLst>
      <p:ext uri="{BB962C8B-B14F-4D97-AF65-F5344CB8AC3E}">
        <p14:creationId xmlns:p14="http://schemas.microsoft.com/office/powerpoint/2010/main" val="2436995614"/>
      </p:ext>
    </p:extLst>
  </p:cSld>
  <p:clrMapOvr>
    <a:masterClrMapping/>
  </p:clrMapOvr>
</p:notes>
</file>

<file path=ppt/notesSlides/notesSlide2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377</a:t>
            </a:fld>
            <a:endParaRPr lang="en-US"/>
          </a:p>
        </p:txBody>
      </p:sp>
    </p:spTree>
    <p:extLst>
      <p:ext uri="{BB962C8B-B14F-4D97-AF65-F5344CB8AC3E}">
        <p14:creationId xmlns:p14="http://schemas.microsoft.com/office/powerpoint/2010/main" val="1137552351"/>
      </p:ext>
    </p:extLst>
  </p:cSld>
  <p:clrMapOvr>
    <a:masterClrMapping/>
  </p:clrMapOvr>
</p:notes>
</file>

<file path=ppt/notesSlides/notesSlide2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378</a:t>
            </a:fld>
            <a:endParaRPr lang="en-US"/>
          </a:p>
        </p:txBody>
      </p:sp>
    </p:spTree>
    <p:extLst>
      <p:ext uri="{BB962C8B-B14F-4D97-AF65-F5344CB8AC3E}">
        <p14:creationId xmlns:p14="http://schemas.microsoft.com/office/powerpoint/2010/main" val="1656922099"/>
      </p:ext>
    </p:extLst>
  </p:cSld>
  <p:clrMapOvr>
    <a:masterClrMapping/>
  </p:clrMapOvr>
</p:notes>
</file>

<file path=ppt/notesSlides/notesSlide2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379</a:t>
            </a:fld>
            <a:endParaRPr lang="en-US"/>
          </a:p>
        </p:txBody>
      </p:sp>
    </p:spTree>
    <p:extLst>
      <p:ext uri="{BB962C8B-B14F-4D97-AF65-F5344CB8AC3E}">
        <p14:creationId xmlns:p14="http://schemas.microsoft.com/office/powerpoint/2010/main" val="1850547786"/>
      </p:ext>
    </p:extLst>
  </p:cSld>
  <p:clrMapOvr>
    <a:masterClrMapping/>
  </p:clrMapOvr>
</p:notes>
</file>

<file path=ppt/notesSlides/notesSlide2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380</a:t>
            </a:fld>
            <a:endParaRPr lang="en-US"/>
          </a:p>
        </p:txBody>
      </p:sp>
    </p:spTree>
    <p:extLst>
      <p:ext uri="{BB962C8B-B14F-4D97-AF65-F5344CB8AC3E}">
        <p14:creationId xmlns:p14="http://schemas.microsoft.com/office/powerpoint/2010/main" val="834016798"/>
      </p:ext>
    </p:extLst>
  </p:cSld>
  <p:clrMapOvr>
    <a:masterClrMapping/>
  </p:clrMapOvr>
</p:notes>
</file>

<file path=ppt/notesSlides/notesSlide2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lgn="just">
              <a:buFont typeface="Arial" panose="020B0604020202020204" pitchFamily="34" charset="0"/>
              <a:buChar char="•"/>
            </a:pPr>
            <a:r>
              <a:rPr lang="en-US" sz="900" kern="1200" dirty="0">
                <a:solidFill>
                  <a:schemeClr val="tx1"/>
                </a:solidFill>
                <a:effectLst/>
                <a:latin typeface="+mn-lt"/>
                <a:ea typeface="+mn-ea"/>
                <a:cs typeface="+mn-cs"/>
              </a:rPr>
              <a:t>Cookie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một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tập</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văn</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nhỏ</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bởi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chủ</a:t>
            </a:r>
            <a:r>
              <a:rPr lang="en-US" sz="900" kern="1200" dirty="0">
                <a:solidFill>
                  <a:schemeClr val="tx1"/>
                </a:solidFill>
                <a:effectLst/>
                <a:latin typeface="+mn-lt"/>
                <a:ea typeface="+mn-ea"/>
                <a:cs typeface="+mn-cs"/>
              </a:rPr>
              <a:t> Web. </a:t>
            </a:r>
          </a:p>
          <a:p>
            <a:pPr marL="171450" lvl="0" indent="-171450" algn="just">
              <a:buFont typeface="Arial" panose="020B0604020202020204" pitchFamily="34" charset="0"/>
              <a:buChar char="•"/>
            </a:pPr>
            <a:r>
              <a:rPr lang="en-US" sz="900" kern="1200" dirty="0">
                <a:solidFill>
                  <a:schemeClr val="tx1"/>
                </a:solidFill>
                <a:effectLst/>
                <a:latin typeface="+mn-lt"/>
                <a:ea typeface="+mn-ea"/>
                <a:cs typeface="+mn-cs"/>
              </a:rPr>
              <a:t>Bản </a:t>
            </a:r>
            <a:r>
              <a:rPr lang="en-US" sz="900" kern="1200" dirty="0" err="1">
                <a:solidFill>
                  <a:schemeClr val="tx1"/>
                </a:solidFill>
                <a:effectLst/>
                <a:latin typeface="+mn-lt"/>
                <a:ea typeface="+mn-ea"/>
                <a:cs typeface="+mn-cs"/>
              </a:rPr>
              <a:t>thân</a:t>
            </a:r>
            <a:r>
              <a:rPr lang="en-US" sz="900" kern="1200" dirty="0">
                <a:solidFill>
                  <a:schemeClr val="tx1"/>
                </a:solidFill>
                <a:effectLst/>
                <a:latin typeface="+mn-lt"/>
                <a:ea typeface="+mn-ea"/>
                <a:cs typeface="+mn-cs"/>
              </a:rPr>
              <a:t> cookie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hiểm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chúng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khẩu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nếu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họ</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nhấp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vào</a:t>
            </a:r>
            <a:r>
              <a:rPr lang="en-US" sz="900" kern="1200" dirty="0">
                <a:solidFill>
                  <a:schemeClr val="tx1"/>
                </a:solidFill>
                <a:effectLst/>
                <a:latin typeface="+mn-lt"/>
                <a:ea typeface="+mn-ea"/>
                <a:cs typeface="+mn-cs"/>
              </a:rPr>
              <a:t> "Yes"  </a:t>
            </a:r>
            <a:r>
              <a:rPr lang="en-US" sz="900" kern="1200" dirty="0" err="1">
                <a:solidFill>
                  <a:schemeClr val="tx1"/>
                </a:solidFill>
                <a:effectLst/>
                <a:latin typeface="+mn-lt"/>
                <a:ea typeface="+mn-ea"/>
                <a:cs typeface="+mn-cs"/>
              </a:rPr>
              <a:t>khi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duyệt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hỏi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muốn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thông</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này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p>
          <a:p>
            <a:pPr marL="171450" lvl="0" indent="-171450" algn="just">
              <a:buFont typeface="Arial" panose="020B0604020202020204" pitchFamily="34" charset="0"/>
              <a:buChar char="•"/>
            </a:pPr>
            <a:r>
              <a:rPr lang="en-US" sz="900" kern="1200" dirty="0">
                <a:solidFill>
                  <a:schemeClr val="tx1"/>
                </a:solidFill>
                <a:effectLst/>
                <a:latin typeface="+mn-lt"/>
                <a:ea typeface="+mn-ea"/>
                <a:cs typeface="+mn-cs"/>
              </a:rPr>
              <a:t>Cookies </a:t>
            </a:r>
            <a:r>
              <a:rPr lang="en-US" sz="900" kern="1200" dirty="0" err="1">
                <a:solidFill>
                  <a:schemeClr val="tx1"/>
                </a:solidFill>
                <a:effectLst/>
                <a:latin typeface="+mn-lt"/>
                <a:ea typeface="+mn-ea"/>
                <a:cs typeface="+mn-cs"/>
              </a:rPr>
              <a:t>cũng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theo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dõi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của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duyệt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chẳng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trang</a:t>
            </a:r>
            <a:r>
              <a:rPr lang="en-US" sz="900" kern="1200" dirty="0">
                <a:solidFill>
                  <a:schemeClr val="tx1"/>
                </a:solidFill>
                <a:effectLst/>
                <a:latin typeface="+mn-lt"/>
                <a:ea typeface="+mn-ea"/>
                <a:cs typeface="+mn-cs"/>
              </a:rPr>
              <a:t> web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tùy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a:t>
            </a:r>
          </a:p>
          <a:p>
            <a:pPr marL="171450" lvl="0" indent="-171450" algn="just">
              <a:buFont typeface="Arial" panose="020B0604020202020204" pitchFamily="34" charset="0"/>
              <a:buChar char="•"/>
            </a:pPr>
            <a:r>
              <a:rPr lang="en-US" sz="900" kern="1200" dirty="0">
                <a:solidFill>
                  <a:schemeClr val="tx1"/>
                </a:solidFill>
                <a:effectLst/>
                <a:latin typeface="+mn-lt"/>
                <a:ea typeface="+mn-ea"/>
                <a:cs typeface="+mn-cs"/>
              </a:rPr>
              <a:t>Trong </a:t>
            </a:r>
            <a:r>
              <a:rPr lang="en-US" sz="900" kern="1200" dirty="0" err="1">
                <a:solidFill>
                  <a:schemeClr val="tx1"/>
                </a:solidFill>
                <a:effectLst/>
                <a:latin typeface="+mn-lt"/>
                <a:ea typeface="+mn-ea"/>
                <a:cs typeface="+mn-cs"/>
              </a:rPr>
              <a:t>giao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dịch</a:t>
            </a:r>
            <a:r>
              <a:rPr lang="en-US" sz="900" kern="1200" dirty="0">
                <a:solidFill>
                  <a:schemeClr val="tx1"/>
                </a:solidFill>
                <a:effectLst/>
                <a:latin typeface="+mn-lt"/>
                <a:ea typeface="+mn-ea"/>
                <a:cs typeface="+mn-cs"/>
              </a:rPr>
              <a:t> Internet </a:t>
            </a:r>
            <a:r>
              <a:rPr lang="en-US" sz="900" kern="1200" dirty="0" err="1">
                <a:solidFill>
                  <a:schemeClr val="tx1"/>
                </a:solidFill>
                <a:effectLst/>
                <a:latin typeface="+mn-lt"/>
                <a:ea typeface="+mn-ea"/>
                <a:cs typeface="+mn-cs"/>
              </a:rPr>
              <a:t>thông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thường</a:t>
            </a:r>
            <a:r>
              <a:rPr lang="en-US" sz="900" kern="1200" dirty="0">
                <a:solidFill>
                  <a:schemeClr val="tx1"/>
                </a:solidFill>
                <a:effectLst/>
                <a:latin typeface="+mn-lt"/>
                <a:ea typeface="+mn-ea"/>
                <a:cs typeface="+mn-cs"/>
              </a:rPr>
              <a:t>, cookie </a:t>
            </a:r>
            <a:r>
              <a:rPr lang="en-US" sz="900" kern="1200" dirty="0" err="1">
                <a:solidFill>
                  <a:schemeClr val="tx1"/>
                </a:solidFill>
                <a:effectLst/>
                <a:latin typeface="+mn-lt"/>
                <a:ea typeface="+mn-ea"/>
                <a:cs typeface="+mn-cs"/>
              </a:rPr>
              <a:t>chỉ</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đọc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bởi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chủ</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nhiên</a:t>
            </a:r>
            <a:r>
              <a:rPr lang="en-US" sz="900" kern="1200" dirty="0">
                <a:solidFill>
                  <a:schemeClr val="tx1"/>
                </a:solidFill>
                <a:effectLst/>
                <a:latin typeface="+mn-lt"/>
                <a:ea typeface="+mn-ea"/>
                <a:cs typeface="+mn-cs"/>
              </a:rPr>
              <a:t>, Hacker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lý</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hệ</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thống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hoặc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thành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mềm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gián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điệp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đánh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cắp</a:t>
            </a:r>
            <a:r>
              <a:rPr lang="en-US" sz="900" kern="1200" dirty="0">
                <a:solidFill>
                  <a:schemeClr val="tx1"/>
                </a:solidFill>
                <a:effectLst/>
                <a:latin typeface="+mn-lt"/>
                <a:ea typeface="+mn-ea"/>
                <a:cs typeface="+mn-cs"/>
              </a:rPr>
              <a:t> cookie.</a:t>
            </a:r>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397</a:t>
            </a:fld>
            <a:endParaRPr lang="en-US"/>
          </a:p>
        </p:txBody>
      </p:sp>
    </p:spTree>
    <p:extLst>
      <p:ext uri="{BB962C8B-B14F-4D97-AF65-F5344CB8AC3E}">
        <p14:creationId xmlns:p14="http://schemas.microsoft.com/office/powerpoint/2010/main" val="745674326"/>
      </p:ext>
    </p:extLst>
  </p:cSld>
  <p:clrMapOvr>
    <a:masterClrMapping/>
  </p:clrMapOvr>
</p:notes>
</file>

<file path=ppt/notesSlides/notesSlide2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398</a:t>
            </a:fld>
            <a:endParaRPr lang="en-US"/>
          </a:p>
        </p:txBody>
      </p:sp>
    </p:spTree>
    <p:extLst>
      <p:ext uri="{BB962C8B-B14F-4D97-AF65-F5344CB8AC3E}">
        <p14:creationId xmlns:p14="http://schemas.microsoft.com/office/powerpoint/2010/main" val="2443661336"/>
      </p:ext>
    </p:extLst>
  </p:cSld>
  <p:clrMapOvr>
    <a:masterClrMapping/>
  </p:clrMapOvr>
</p:notes>
</file>

<file path=ppt/notesSlides/notesSlide2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399</a:t>
            </a:fld>
            <a:endParaRPr lang="en-US"/>
          </a:p>
        </p:txBody>
      </p:sp>
    </p:spTree>
    <p:extLst>
      <p:ext uri="{BB962C8B-B14F-4D97-AF65-F5344CB8AC3E}">
        <p14:creationId xmlns:p14="http://schemas.microsoft.com/office/powerpoint/2010/main" val="3773961874"/>
      </p:ext>
    </p:extLst>
  </p:cSld>
  <p:clrMapOvr>
    <a:masterClrMapping/>
  </p:clrMapOvr>
</p:notes>
</file>

<file path=ppt/notesSlides/notesSlide2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400</a:t>
            </a:fld>
            <a:endParaRPr lang="en-US"/>
          </a:p>
        </p:txBody>
      </p:sp>
    </p:spTree>
    <p:extLst>
      <p:ext uri="{BB962C8B-B14F-4D97-AF65-F5344CB8AC3E}">
        <p14:creationId xmlns:p14="http://schemas.microsoft.com/office/powerpoint/2010/main" val="146595636"/>
      </p:ext>
    </p:extLst>
  </p:cSld>
  <p:clrMapOvr>
    <a:masterClrMapping/>
  </p:clrMapOvr>
</p:notes>
</file>

<file path=ppt/notesSlides/notesSlide2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vi-VN" dirty="0"/>
              <a:t>Nếu một tài khoản trực tuyến được đăng nhập mà không đăng xuất (tài khoản ngân hàng/thẻ tín dụng, tài khoản truyền thông xã hội,…), thì bất kỳ ai cũng có thể truy cập vào các tài khoản đó.</a:t>
            </a:r>
            <a:endParaRPr lang="en-US" dirty="0"/>
          </a:p>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duyệt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thông</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lịch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duyệt</a:t>
            </a:r>
            <a:r>
              <a:rPr lang="en-US" sz="900" kern="1200" dirty="0">
                <a:solidFill>
                  <a:schemeClr val="tx1"/>
                </a:solidFill>
                <a:effectLst/>
                <a:latin typeface="+mn-lt"/>
                <a:ea typeface="+mn-ea"/>
                <a:cs typeface="+mn-cs"/>
              </a:rPr>
              <a:t> web, </a:t>
            </a:r>
            <a:r>
              <a:rPr lang="en-US" sz="900" kern="1200" dirty="0" err="1">
                <a:solidFill>
                  <a:schemeClr val="tx1"/>
                </a:solidFill>
                <a:effectLst/>
                <a:latin typeface="+mn-lt"/>
                <a:ea typeface="+mn-ea"/>
                <a:cs typeface="+mn-cs"/>
              </a:rPr>
              <a:t>lịch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tìm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kiếm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gọi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bộ</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nhớ</a:t>
            </a:r>
            <a:r>
              <a:rPr lang="en-US" sz="900" kern="1200" dirty="0">
                <a:solidFill>
                  <a:schemeClr val="tx1"/>
                </a:solidFill>
                <a:effectLst/>
                <a:latin typeface="+mn-lt"/>
                <a:ea typeface="+mn-ea"/>
                <a:cs typeface="+mn-cs"/>
              </a:rPr>
              <a:t> cache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đĩa</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cứng</a:t>
            </a:r>
            <a:r>
              <a:rPr lang="en-US" sz="900" kern="1200" dirty="0">
                <a:solidFill>
                  <a:schemeClr val="tx1"/>
                </a:solidFill>
                <a:effectLst/>
                <a:latin typeface="+mn-lt"/>
                <a:ea typeface="+mn-ea"/>
                <a:cs typeface="+mn-cs"/>
              </a:rPr>
              <a:t>. </a:t>
            </a:r>
          </a:p>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duyệt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trữ</a:t>
            </a:r>
            <a:r>
              <a:rPr lang="en-US" sz="900" kern="1200" dirty="0">
                <a:solidFill>
                  <a:schemeClr val="tx1"/>
                </a:solidFill>
                <a:effectLst/>
                <a:latin typeface="+mn-lt"/>
                <a:ea typeface="+mn-ea"/>
                <a:cs typeface="+mn-cs"/>
              </a:rPr>
              <a:t> cookie </a:t>
            </a:r>
            <a:r>
              <a:rPr lang="en-US" sz="900" kern="1200" dirty="0" err="1">
                <a:solidFill>
                  <a:schemeClr val="tx1"/>
                </a:solidFill>
                <a:effectLst/>
                <a:latin typeface="+mn-lt"/>
                <a:ea typeface="+mn-ea"/>
                <a:cs typeface="+mn-cs"/>
              </a:rPr>
              <a:t>từ</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trang</a:t>
            </a:r>
            <a:r>
              <a:rPr lang="en-US" sz="900" kern="1200" dirty="0">
                <a:solidFill>
                  <a:schemeClr val="tx1"/>
                </a:solidFill>
                <a:effectLst/>
                <a:latin typeface="+mn-lt"/>
                <a:ea typeface="+mn-ea"/>
                <a:cs typeface="+mn-cs"/>
              </a:rPr>
              <a:t> web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truy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cập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Nội</a:t>
            </a:r>
            <a:r>
              <a:rPr lang="en-US" sz="900" kern="1200" dirty="0">
                <a:solidFill>
                  <a:schemeClr val="tx1"/>
                </a:solidFill>
                <a:effectLst/>
                <a:latin typeface="+mn-lt"/>
                <a:ea typeface="+mn-ea"/>
                <a:cs typeface="+mn-cs"/>
              </a:rPr>
              <a:t> dung cookie </a:t>
            </a:r>
            <a:r>
              <a:rPr lang="en-US" sz="900" kern="1200" dirty="0" err="1">
                <a:solidFill>
                  <a:schemeClr val="tx1"/>
                </a:solidFill>
                <a:effectLst/>
                <a:latin typeface="+mn-lt"/>
                <a:ea typeface="+mn-ea"/>
                <a:cs typeface="+mn-cs"/>
              </a:rPr>
              <a:t>là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văn</a:t>
            </a:r>
            <a:r>
              <a:rPr lang="en-US" sz="900" kern="1200" dirty="0">
                <a:solidFill>
                  <a:schemeClr val="tx1"/>
                </a:solidFill>
                <a:effectLst/>
                <a:latin typeface="+mn-lt"/>
                <a:ea typeface="+mn-ea"/>
                <a:cs typeface="+mn-cs"/>
              </a:rPr>
              <a:t> bản </a:t>
            </a:r>
            <a:r>
              <a:rPr lang="en-US" sz="900" kern="1200" dirty="0" err="1">
                <a:solidFill>
                  <a:schemeClr val="tx1"/>
                </a:solidFill>
                <a:effectLst/>
                <a:latin typeface="+mn-lt"/>
                <a:ea typeface="+mn-ea"/>
                <a:cs typeface="+mn-cs"/>
              </a:rPr>
              <a:t>thuần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túy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vì</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vậy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bất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cứ</a:t>
            </a:r>
            <a:r>
              <a:rPr lang="en-US" sz="900" kern="1200" dirty="0">
                <a:solidFill>
                  <a:schemeClr val="tx1"/>
                </a:solidFill>
                <a:effectLst/>
                <a:latin typeface="+mn-lt"/>
                <a:ea typeface="+mn-ea"/>
                <a:cs typeface="+mn-cs"/>
              </a:rPr>
              <a:t> ai </a:t>
            </a:r>
            <a:r>
              <a:rPr lang="en-US" sz="900" kern="1200" dirty="0" err="1">
                <a:solidFill>
                  <a:schemeClr val="tx1"/>
                </a:solidFill>
                <a:effectLst/>
                <a:latin typeface="+mn-lt"/>
                <a:ea typeface="+mn-ea"/>
                <a:cs typeface="+mn-cs"/>
              </a:rPr>
              <a:t>cũng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điều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hướng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đến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xem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chúng</a:t>
            </a:r>
            <a:r>
              <a:rPr lang="en-US" sz="900" kern="1200" dirty="0">
                <a:solidFill>
                  <a:schemeClr val="tx1"/>
                </a:solidFill>
                <a:effectLst/>
                <a:latin typeface="+mn-lt"/>
                <a:ea typeface="+mn-ea"/>
                <a:cs typeface="+mn-cs"/>
              </a:rPr>
              <a:t>. </a:t>
            </a:r>
          </a:p>
          <a:p>
            <a:pPr marL="171450" lvl="0" indent="-171450">
              <a:buFont typeface="Arial" panose="020B0604020202020204" pitchFamily="34" charset="0"/>
              <a:buChar char="•"/>
            </a:pPr>
            <a:r>
              <a:rPr lang="en-US" sz="900" kern="1200" dirty="0" err="1">
                <a:solidFill>
                  <a:schemeClr val="tx1"/>
                </a:solidFill>
                <a:effectLst/>
                <a:latin typeface="+mn-lt"/>
                <a:ea typeface="+mn-ea"/>
                <a:cs typeface="+mn-cs"/>
              </a:rPr>
              <a:t>Người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dùng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năng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tích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hợp</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trình</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duyệt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xóa</a:t>
            </a:r>
            <a:r>
              <a:rPr lang="en-US" sz="900" kern="1200" dirty="0">
                <a:solidFill>
                  <a:schemeClr val="tx1"/>
                </a:solidFill>
                <a:effectLst/>
                <a:latin typeface="+mn-lt"/>
                <a:ea typeface="+mn-ea"/>
                <a:cs typeface="+mn-cs"/>
              </a:rPr>
              <a:t> cache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cookie </a:t>
            </a:r>
            <a:r>
              <a:rPr lang="en-US" sz="900" kern="1200" dirty="0" err="1">
                <a:solidFill>
                  <a:schemeClr val="tx1"/>
                </a:solidFill>
                <a:effectLst/>
                <a:latin typeface="+mn-lt"/>
                <a:ea typeface="+mn-ea"/>
                <a:cs typeface="+mn-cs"/>
              </a:rPr>
              <a:t>trước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rời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khỏi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vi-VN" dirty="0"/>
              <a:t>Đăng xuất sẽ ngăn người khác sử dụng tài khoản của người dùng để truy cập các tập tin cá nhân được lưu trữ trong hồ sơ. Ngoài ra, đăng xuất sẽ ngăn người dùng trái phép truy cập trái phép vào mạng.</a:t>
            </a:r>
            <a:endParaRPr lang="en-US" sz="900" kern="1200" dirty="0">
              <a:solidFill>
                <a:schemeClr val="tx1"/>
              </a:solidFill>
              <a:effectLst/>
              <a:latin typeface="+mn-lt"/>
              <a:ea typeface="+mn-ea"/>
              <a:cs typeface="+mn-cs"/>
            </a:endParaRPr>
          </a:p>
          <a:p>
            <a:pPr marL="171450" lvl="0" indent="-171450">
              <a:buFont typeface="Arial" panose="020B0604020202020204" pitchFamily="34" charset="0"/>
              <a:buChar char="•"/>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401</a:t>
            </a:fld>
            <a:endParaRPr lang="en-US"/>
          </a:p>
        </p:txBody>
      </p:sp>
    </p:spTree>
    <p:extLst>
      <p:ext uri="{BB962C8B-B14F-4D97-AF65-F5344CB8AC3E}">
        <p14:creationId xmlns:p14="http://schemas.microsoft.com/office/powerpoint/2010/main" val="243830648"/>
      </p:ext>
    </p:extLst>
  </p:cSld>
  <p:clrMapOvr>
    <a:masterClrMapping/>
  </p:clrMapOvr>
</p:notes>
</file>

<file path=ppt/notesSlides/notesSlide2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402</a:t>
            </a:fld>
            <a:endParaRPr lang="en-US"/>
          </a:p>
        </p:txBody>
      </p:sp>
    </p:spTree>
    <p:extLst>
      <p:ext uri="{BB962C8B-B14F-4D97-AF65-F5344CB8AC3E}">
        <p14:creationId xmlns:p14="http://schemas.microsoft.com/office/powerpoint/2010/main" val="1728448868"/>
      </p:ext>
    </p:extLst>
  </p:cSld>
  <p:clrMapOvr>
    <a:masterClrMapping/>
  </p:clrMapOvr>
</p:notes>
</file>

<file path=ppt/notesSlides/notesSlide2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403</a:t>
            </a:fld>
            <a:endParaRPr lang="en-US"/>
          </a:p>
        </p:txBody>
      </p:sp>
    </p:spTree>
    <p:extLst>
      <p:ext uri="{BB962C8B-B14F-4D97-AF65-F5344CB8AC3E}">
        <p14:creationId xmlns:p14="http://schemas.microsoft.com/office/powerpoint/2010/main" val="1797194547"/>
      </p:ext>
    </p:extLst>
  </p:cSld>
  <p:clrMapOvr>
    <a:masterClrMapping/>
  </p:clrMapOvr>
</p:notes>
</file>

<file path=ppt/notesSlides/notesSlide2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404</a:t>
            </a:fld>
            <a:endParaRPr lang="en-US"/>
          </a:p>
        </p:txBody>
      </p:sp>
    </p:spTree>
    <p:extLst>
      <p:ext uri="{BB962C8B-B14F-4D97-AF65-F5344CB8AC3E}">
        <p14:creationId xmlns:p14="http://schemas.microsoft.com/office/powerpoint/2010/main" val="2337390165"/>
      </p:ext>
    </p:extLst>
  </p:cSld>
  <p:clrMapOvr>
    <a:masterClrMapping/>
  </p:clrMapOvr>
</p:notes>
</file>

<file path=ppt/notesSlides/notesSlide2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405</a:t>
            </a:fld>
            <a:endParaRPr lang="en-US"/>
          </a:p>
        </p:txBody>
      </p:sp>
    </p:spTree>
    <p:extLst>
      <p:ext uri="{BB962C8B-B14F-4D97-AF65-F5344CB8AC3E}">
        <p14:creationId xmlns:p14="http://schemas.microsoft.com/office/powerpoint/2010/main" val="4046815384"/>
      </p:ext>
    </p:extLst>
  </p:cSld>
  <p:clrMapOvr>
    <a:masterClrMapping/>
  </p:clrMapOvr>
</p:notes>
</file>

<file path=ppt/notesSlides/notesSlide2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406</a:t>
            </a:fld>
            <a:endParaRPr lang="en-US"/>
          </a:p>
        </p:txBody>
      </p:sp>
    </p:spTree>
    <p:extLst>
      <p:ext uri="{BB962C8B-B14F-4D97-AF65-F5344CB8AC3E}">
        <p14:creationId xmlns:p14="http://schemas.microsoft.com/office/powerpoint/2010/main" val="699303013"/>
      </p:ext>
    </p:extLst>
  </p:cSld>
  <p:clrMapOvr>
    <a:masterClrMapping/>
  </p:clrMapOvr>
</p:notes>
</file>

<file path=ppt/notesSlides/notesSlide2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407</a:t>
            </a:fld>
            <a:endParaRPr lang="en-US"/>
          </a:p>
        </p:txBody>
      </p:sp>
    </p:spTree>
    <p:extLst>
      <p:ext uri="{BB962C8B-B14F-4D97-AF65-F5344CB8AC3E}">
        <p14:creationId xmlns:p14="http://schemas.microsoft.com/office/powerpoint/2010/main" val="4004689994"/>
      </p:ext>
    </p:extLst>
  </p:cSld>
  <p:clrMapOvr>
    <a:masterClrMapping/>
  </p:clrMapOvr>
</p:notes>
</file>

<file path=ppt/notesSlides/notesSlide2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408</a:t>
            </a:fld>
            <a:endParaRPr lang="en-US"/>
          </a:p>
        </p:txBody>
      </p:sp>
    </p:spTree>
    <p:extLst>
      <p:ext uri="{BB962C8B-B14F-4D97-AF65-F5344CB8AC3E}">
        <p14:creationId xmlns:p14="http://schemas.microsoft.com/office/powerpoint/2010/main" val="2778024952"/>
      </p:ext>
    </p:extLst>
  </p:cSld>
  <p:clrMapOvr>
    <a:masterClrMapping/>
  </p:clrMapOvr>
</p:notes>
</file>

<file path=ppt/notesSlides/notesSlide2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409</a:t>
            </a:fld>
            <a:endParaRPr lang="en-US"/>
          </a:p>
        </p:txBody>
      </p:sp>
    </p:spTree>
    <p:extLst>
      <p:ext uri="{BB962C8B-B14F-4D97-AF65-F5344CB8AC3E}">
        <p14:creationId xmlns:p14="http://schemas.microsoft.com/office/powerpoint/2010/main" val="233379953"/>
      </p:ext>
    </p:extLst>
  </p:cSld>
  <p:clrMapOvr>
    <a:masterClrMapping/>
  </p:clrMapOvr>
</p:notes>
</file>

<file path=ppt/notesSlides/notesSlide2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410</a:t>
            </a:fld>
            <a:endParaRPr lang="en-US"/>
          </a:p>
        </p:txBody>
      </p:sp>
    </p:spTree>
    <p:extLst>
      <p:ext uri="{BB962C8B-B14F-4D97-AF65-F5344CB8AC3E}">
        <p14:creationId xmlns:p14="http://schemas.microsoft.com/office/powerpoint/2010/main" val="1241622674"/>
      </p:ext>
    </p:extLst>
  </p:cSld>
  <p:clrMapOvr>
    <a:masterClrMapping/>
  </p:clrMapOvr>
</p:notes>
</file>

<file path=ppt/notesSlides/notesSlide2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411</a:t>
            </a:fld>
            <a:endParaRPr lang="en-US"/>
          </a:p>
        </p:txBody>
      </p:sp>
    </p:spTree>
    <p:extLst>
      <p:ext uri="{BB962C8B-B14F-4D97-AF65-F5344CB8AC3E}">
        <p14:creationId xmlns:p14="http://schemas.microsoft.com/office/powerpoint/2010/main" val="2708326273"/>
      </p:ext>
    </p:extLst>
  </p:cSld>
  <p:clrMapOvr>
    <a:masterClrMapping/>
  </p:clrMapOvr>
</p:notes>
</file>

<file path=ppt/notesSlides/notesSlide3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900" kern="1200" dirty="0">
              <a:solidFill>
                <a:schemeClr val="tx1"/>
              </a:solidFill>
              <a:effectLst/>
              <a:latin typeface="+mn-lt"/>
              <a:ea typeface="+mn-ea"/>
              <a:cs typeface="+mn-cs"/>
            </a:endParaRP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vi-VN" dirty="0"/>
          </a:p>
          <a:p>
            <a:endParaRPr lang="en-US" dirty="0"/>
          </a:p>
        </p:txBody>
      </p:sp>
      <p:sp>
        <p:nvSpPr>
          <p:cNvPr id="4" name="Slide Number Placeholder 3"/>
          <p:cNvSpPr>
            <a:spLocks noGrp="1"/>
          </p:cNvSpPr>
          <p:nvPr>
            <p:ph type="sldNum" sz="quarter" idx="5"/>
          </p:nvPr>
        </p:nvSpPr>
        <p:spPr/>
        <p:txBody>
          <a:bodyPr/>
          <a:lstStyle/>
          <a:p>
            <a:fld id="{FEC3E28F-04EB-4BE0-86FD-BBA962B17827}" type="slidenum">
              <a:rPr lang="en-US" smtClean="0"/>
              <a:t>412</a:t>
            </a:fld>
            <a:endParaRPr lang="en-US"/>
          </a:p>
        </p:txBody>
      </p:sp>
    </p:spTree>
    <p:extLst>
      <p:ext uri="{BB962C8B-B14F-4D97-AF65-F5344CB8AC3E}">
        <p14:creationId xmlns:p14="http://schemas.microsoft.com/office/powerpoint/2010/main" val="3567600309"/>
      </p:ext>
    </p:extLst>
  </p:cSld>
  <p:clrMapOvr>
    <a:masterClrMapping/>
  </p:clrMapOvr>
</p:notes>
</file>

<file path=ppt/notesSlides/notesSlide3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vi-VN" dirty="0"/>
              <a:t>Phần mềm loại này ghi lại tất cả hoạt động của PC, cho phép quản trị viên nắm bắt tổ hợp phím, xem ảnh chụp màn hình, xem email, xem tin nhắn tức thời và hoạt động web.</a:t>
            </a:r>
            <a:endParaRPr lang="en-US" dirty="0"/>
          </a:p>
          <a:p>
            <a:pPr marL="171450" marR="0" lvl="0" indent="-171450" algn="just"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vi-VN" dirty="0"/>
              <a:t>Hãy nhớ rằng máy tính trong trường học/nơi làm việc không phải là tài sản riêng. Theo đó, mọi hoạt động thực hiện trên máy tính có thể không riêng tư.</a:t>
            </a:r>
          </a:p>
        </p:txBody>
      </p:sp>
      <p:sp>
        <p:nvSpPr>
          <p:cNvPr id="4" name="Slide Number Placeholder 3"/>
          <p:cNvSpPr>
            <a:spLocks noGrp="1"/>
          </p:cNvSpPr>
          <p:nvPr>
            <p:ph type="sldNum" sz="quarter" idx="5"/>
          </p:nvPr>
        </p:nvSpPr>
        <p:spPr/>
        <p:txBody>
          <a:bodyPr/>
          <a:lstStyle/>
          <a:p>
            <a:fld id="{FEC3E28F-04EB-4BE0-86FD-BBA962B17827}" type="slidenum">
              <a:rPr lang="en-US" smtClean="0"/>
              <a:t>413</a:t>
            </a:fld>
            <a:endParaRPr lang="en-US"/>
          </a:p>
        </p:txBody>
      </p:sp>
    </p:spTree>
    <p:extLst>
      <p:ext uri="{BB962C8B-B14F-4D97-AF65-F5344CB8AC3E}">
        <p14:creationId xmlns:p14="http://schemas.microsoft.com/office/powerpoint/2010/main" val="3204711257"/>
      </p:ext>
    </p:extLst>
  </p:cSld>
  <p:clrMapOvr>
    <a:masterClrMapping/>
  </p:clrMapOvr>
</p:notes>
</file>

<file path=ppt/notesSlides/notesSlide3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414</a:t>
            </a:fld>
            <a:endParaRPr lang="en-US"/>
          </a:p>
        </p:txBody>
      </p:sp>
    </p:spTree>
    <p:extLst>
      <p:ext uri="{BB962C8B-B14F-4D97-AF65-F5344CB8AC3E}">
        <p14:creationId xmlns:p14="http://schemas.microsoft.com/office/powerpoint/2010/main" val="2518625256"/>
      </p:ext>
    </p:extLst>
  </p:cSld>
  <p:clrMapOvr>
    <a:masterClrMapping/>
  </p:clrMapOvr>
</p:notes>
</file>

<file path=ppt/notesSlides/notesSlide3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415</a:t>
            </a:fld>
            <a:endParaRPr lang="en-US"/>
          </a:p>
        </p:txBody>
      </p:sp>
    </p:spTree>
    <p:extLst>
      <p:ext uri="{BB962C8B-B14F-4D97-AF65-F5344CB8AC3E}">
        <p14:creationId xmlns:p14="http://schemas.microsoft.com/office/powerpoint/2010/main" val="453416534"/>
      </p:ext>
    </p:extLst>
  </p:cSld>
  <p:clrMapOvr>
    <a:masterClrMapping/>
  </p:clrMapOvr>
</p:notes>
</file>

<file path=ppt/notesSlides/notesSlide3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416</a:t>
            </a:fld>
            <a:endParaRPr lang="en-US"/>
          </a:p>
        </p:txBody>
      </p:sp>
    </p:spTree>
    <p:extLst>
      <p:ext uri="{BB962C8B-B14F-4D97-AF65-F5344CB8AC3E}">
        <p14:creationId xmlns:p14="http://schemas.microsoft.com/office/powerpoint/2010/main" val="1063215274"/>
      </p:ext>
    </p:extLst>
  </p:cSld>
  <p:clrMapOvr>
    <a:masterClrMapping/>
  </p:clrMapOvr>
</p:notes>
</file>

<file path=ppt/notesSlides/notesSlide3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417</a:t>
            </a:fld>
            <a:endParaRPr lang="en-US"/>
          </a:p>
        </p:txBody>
      </p:sp>
    </p:spTree>
    <p:extLst>
      <p:ext uri="{BB962C8B-B14F-4D97-AF65-F5344CB8AC3E}">
        <p14:creationId xmlns:p14="http://schemas.microsoft.com/office/powerpoint/2010/main" val="2785135177"/>
      </p:ext>
    </p:extLst>
  </p:cSld>
  <p:clrMapOvr>
    <a:masterClrMapping/>
  </p:clrMapOvr>
</p:notes>
</file>

<file path=ppt/notesSlides/notesSlide3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418</a:t>
            </a:fld>
            <a:endParaRPr lang="en-US"/>
          </a:p>
        </p:txBody>
      </p:sp>
    </p:spTree>
    <p:extLst>
      <p:ext uri="{BB962C8B-B14F-4D97-AF65-F5344CB8AC3E}">
        <p14:creationId xmlns:p14="http://schemas.microsoft.com/office/powerpoint/2010/main" val="3176739042"/>
      </p:ext>
    </p:extLst>
  </p:cSld>
  <p:clrMapOvr>
    <a:masterClrMapping/>
  </p:clrMapOvr>
</p:notes>
</file>

<file path=ppt/notesSlides/notesSlide3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419</a:t>
            </a:fld>
            <a:endParaRPr lang="en-US"/>
          </a:p>
        </p:txBody>
      </p:sp>
    </p:spTree>
    <p:extLst>
      <p:ext uri="{BB962C8B-B14F-4D97-AF65-F5344CB8AC3E}">
        <p14:creationId xmlns:p14="http://schemas.microsoft.com/office/powerpoint/2010/main" val="3436258186"/>
      </p:ext>
    </p:extLst>
  </p:cSld>
  <p:clrMapOvr>
    <a:masterClrMapping/>
  </p:clrMapOvr>
</p:notes>
</file>

<file path=ppt/notesSlides/notesSlide3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420</a:t>
            </a:fld>
            <a:endParaRPr lang="en-US"/>
          </a:p>
        </p:txBody>
      </p:sp>
    </p:spTree>
    <p:extLst>
      <p:ext uri="{BB962C8B-B14F-4D97-AF65-F5344CB8AC3E}">
        <p14:creationId xmlns:p14="http://schemas.microsoft.com/office/powerpoint/2010/main" val="3908777819"/>
      </p:ext>
    </p:extLst>
  </p:cSld>
  <p:clrMapOvr>
    <a:masterClrMapping/>
  </p:clrMapOvr>
</p:notes>
</file>

<file path=ppt/notesSlides/notesSlide3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421</a:t>
            </a:fld>
            <a:endParaRPr lang="en-US"/>
          </a:p>
        </p:txBody>
      </p:sp>
    </p:spTree>
    <p:extLst>
      <p:ext uri="{BB962C8B-B14F-4D97-AF65-F5344CB8AC3E}">
        <p14:creationId xmlns:p14="http://schemas.microsoft.com/office/powerpoint/2010/main" val="1284941431"/>
      </p:ext>
    </p:extLst>
  </p:cSld>
  <p:clrMapOvr>
    <a:masterClrMapping/>
  </p:clrMapOvr>
</p:notes>
</file>

<file path=ppt/notesSlides/notesSlide3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422</a:t>
            </a:fld>
            <a:endParaRPr lang="en-US"/>
          </a:p>
        </p:txBody>
      </p:sp>
    </p:spTree>
    <p:extLst>
      <p:ext uri="{BB962C8B-B14F-4D97-AF65-F5344CB8AC3E}">
        <p14:creationId xmlns:p14="http://schemas.microsoft.com/office/powerpoint/2010/main" val="2208498093"/>
      </p:ext>
    </p:extLst>
  </p:cSld>
  <p:clrMapOvr>
    <a:masterClrMapping/>
  </p:clrMapOvr>
</p:notes>
</file>

<file path=ppt/notesSlides/notesSlide3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423</a:t>
            </a:fld>
            <a:endParaRPr lang="en-US"/>
          </a:p>
        </p:txBody>
      </p:sp>
    </p:spTree>
    <p:extLst>
      <p:ext uri="{BB962C8B-B14F-4D97-AF65-F5344CB8AC3E}">
        <p14:creationId xmlns:p14="http://schemas.microsoft.com/office/powerpoint/2010/main" val="718573563"/>
      </p:ext>
    </p:extLst>
  </p:cSld>
  <p:clrMapOvr>
    <a:masterClrMapping/>
  </p:clrMapOvr>
</p:notes>
</file>

<file path=ppt/notesSlides/notesSlide3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424</a:t>
            </a:fld>
            <a:endParaRPr lang="en-US"/>
          </a:p>
        </p:txBody>
      </p:sp>
    </p:spTree>
    <p:extLst>
      <p:ext uri="{BB962C8B-B14F-4D97-AF65-F5344CB8AC3E}">
        <p14:creationId xmlns:p14="http://schemas.microsoft.com/office/powerpoint/2010/main" val="3915990987"/>
      </p:ext>
    </p:extLst>
  </p:cSld>
  <p:clrMapOvr>
    <a:masterClrMapping/>
  </p:clrMapOvr>
</p:notes>
</file>

<file path=ppt/notesSlides/notesSlide3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425</a:t>
            </a:fld>
            <a:endParaRPr lang="en-US"/>
          </a:p>
        </p:txBody>
      </p:sp>
    </p:spTree>
    <p:extLst>
      <p:ext uri="{BB962C8B-B14F-4D97-AF65-F5344CB8AC3E}">
        <p14:creationId xmlns:p14="http://schemas.microsoft.com/office/powerpoint/2010/main" val="1195077235"/>
      </p:ext>
    </p:extLst>
  </p:cSld>
  <p:clrMapOvr>
    <a:masterClrMapping/>
  </p:clrMapOvr>
</p:notes>
</file>

<file path=ppt/notesSlides/notesSlide3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426</a:t>
            </a:fld>
            <a:endParaRPr lang="en-US"/>
          </a:p>
        </p:txBody>
      </p:sp>
    </p:spTree>
    <p:extLst>
      <p:ext uri="{BB962C8B-B14F-4D97-AF65-F5344CB8AC3E}">
        <p14:creationId xmlns:p14="http://schemas.microsoft.com/office/powerpoint/2010/main" val="3159389254"/>
      </p:ext>
    </p:extLst>
  </p:cSld>
  <p:clrMapOvr>
    <a:masterClrMapping/>
  </p:clrMapOvr>
</p:notes>
</file>

<file path=ppt/notesSlides/notesSlide3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427</a:t>
            </a:fld>
            <a:endParaRPr lang="en-US"/>
          </a:p>
        </p:txBody>
      </p:sp>
    </p:spTree>
    <p:extLst>
      <p:ext uri="{BB962C8B-B14F-4D97-AF65-F5344CB8AC3E}">
        <p14:creationId xmlns:p14="http://schemas.microsoft.com/office/powerpoint/2010/main" val="334245256"/>
      </p:ext>
    </p:extLst>
  </p:cSld>
  <p:clrMapOvr>
    <a:masterClrMapping/>
  </p:clrMapOvr>
</p:notes>
</file>

<file path=ppt/notesSlides/notesSlide3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428</a:t>
            </a:fld>
            <a:endParaRPr lang="en-US"/>
          </a:p>
        </p:txBody>
      </p:sp>
    </p:spTree>
    <p:extLst>
      <p:ext uri="{BB962C8B-B14F-4D97-AF65-F5344CB8AC3E}">
        <p14:creationId xmlns:p14="http://schemas.microsoft.com/office/powerpoint/2010/main" val="3342231674"/>
      </p:ext>
    </p:extLst>
  </p:cSld>
  <p:clrMapOvr>
    <a:masterClrMapping/>
  </p:clrMapOvr>
</p:notes>
</file>

<file path=ppt/notesSlides/notesSlide3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429</a:t>
            </a:fld>
            <a:endParaRPr lang="en-US"/>
          </a:p>
        </p:txBody>
      </p:sp>
    </p:spTree>
    <p:extLst>
      <p:ext uri="{BB962C8B-B14F-4D97-AF65-F5344CB8AC3E}">
        <p14:creationId xmlns:p14="http://schemas.microsoft.com/office/powerpoint/2010/main" val="876151219"/>
      </p:ext>
    </p:extLst>
  </p:cSld>
  <p:clrMapOvr>
    <a:masterClrMapping/>
  </p:clrMapOvr>
</p:notes>
</file>

<file path=ppt/notesSlides/notesSlide3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430</a:t>
            </a:fld>
            <a:endParaRPr lang="en-US"/>
          </a:p>
        </p:txBody>
      </p:sp>
    </p:spTree>
    <p:extLst>
      <p:ext uri="{BB962C8B-B14F-4D97-AF65-F5344CB8AC3E}">
        <p14:creationId xmlns:p14="http://schemas.microsoft.com/office/powerpoint/2010/main" val="3464375256"/>
      </p:ext>
    </p:extLst>
  </p:cSld>
  <p:clrMapOvr>
    <a:masterClrMapping/>
  </p:clrMapOvr>
</p:notes>
</file>

<file path=ppt/notesSlides/notesSlide3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431</a:t>
            </a:fld>
            <a:endParaRPr lang="en-US"/>
          </a:p>
        </p:txBody>
      </p:sp>
    </p:spTree>
    <p:extLst>
      <p:ext uri="{BB962C8B-B14F-4D97-AF65-F5344CB8AC3E}">
        <p14:creationId xmlns:p14="http://schemas.microsoft.com/office/powerpoint/2010/main" val="2598602583"/>
      </p:ext>
    </p:extLst>
  </p:cSld>
  <p:clrMapOvr>
    <a:masterClrMapping/>
  </p:clrMapOvr>
</p:notes>
</file>

<file path=ppt/notesSlides/notesSlide3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gn="just">
              <a:buFont typeface="Arial" panose="020B0604020202020204" pitchFamily="34" charset="0"/>
              <a:buChar char="•"/>
            </a:pPr>
            <a:r>
              <a:rPr lang="vi-VN" sz="2000" dirty="0"/>
              <a:t>Các bản sao lưu nên được dự phòng</a:t>
            </a:r>
            <a:r>
              <a:rPr lang="en-US" sz="2000" dirty="0"/>
              <a:t>:</a:t>
            </a:r>
            <a:r>
              <a:rPr lang="vi-VN" sz="2000" dirty="0"/>
              <a:t> Nghĩa là, nên có nhiều hơn một bản sao của bất kỳ bản sao lưu nào.</a:t>
            </a:r>
          </a:p>
          <a:p>
            <a:pPr marL="342900" lvl="0" indent="-342900" algn="just">
              <a:buFont typeface="Arial" panose="020B0604020202020204" pitchFamily="34" charset="0"/>
              <a:buChar char="•"/>
            </a:pPr>
            <a:r>
              <a:rPr lang="vi-VN" sz="2000" dirty="0"/>
              <a:t>Ít nhất một bản sao lưu phải được lưu trữ ngoài trang web. </a:t>
            </a:r>
          </a:p>
          <a:p>
            <a:pPr marL="342900" lvl="0" indent="-342900" algn="just">
              <a:buFont typeface="Arial" panose="020B0604020202020204" pitchFamily="34" charset="0"/>
              <a:buChar char="•"/>
            </a:pPr>
            <a:r>
              <a:rPr lang="vi-VN" sz="2000" dirty="0"/>
              <a:t>Các vị trí lưu trữ ngoài trang web phải được an toàn</a:t>
            </a:r>
            <a:r>
              <a:rPr lang="en-US" sz="2000" dirty="0"/>
              <a:t>:</a:t>
            </a:r>
            <a:r>
              <a:rPr lang="vi-VN" sz="2000" dirty="0"/>
              <a:t> Nghĩa là, chỉ những nhân viên được ủy quyền mới có thể truy cập vật lý vào phương tiện sao lưu.</a:t>
            </a:r>
            <a:endParaRPr lang="en-US" sz="2000" dirty="0"/>
          </a:p>
          <a:p>
            <a:pPr marL="342900" lvl="0" indent="-342900" algn="just">
              <a:buFont typeface="Arial" panose="020B0604020202020204" pitchFamily="34" charset="0"/>
              <a:buChar char="•"/>
            </a:pPr>
            <a:r>
              <a:rPr lang="vi-VN" sz="2000" dirty="0"/>
              <a:t>Sao lưu phải được mã hóa. Mã hóa ngăn người dùng trái phép sử dụng bất kỳ thông tin nào họ quản lý để chặn hoặc đánh cắp</a:t>
            </a:r>
          </a:p>
          <a:p>
            <a:pPr marL="342900" lvl="0" indent="-342900" algn="just">
              <a:buFont typeface="Arial" panose="020B0604020202020204" pitchFamily="34" charset="0"/>
              <a:buChar char="•"/>
            </a:pPr>
            <a:r>
              <a:rPr lang="vi-VN" sz="2000" dirty="0"/>
              <a:t>Sao lưu cần được xác minh. Nghĩa là phải có ai đó nên kiểm tra phương tiện sao lưu để chắc chắn rằng thông tin được sao chép vào đó có thể truy cập và hoàn tất.</a:t>
            </a:r>
          </a:p>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432</a:t>
            </a:fld>
            <a:endParaRPr lang="en-US"/>
          </a:p>
        </p:txBody>
      </p:sp>
    </p:spTree>
    <p:extLst>
      <p:ext uri="{BB962C8B-B14F-4D97-AF65-F5344CB8AC3E}">
        <p14:creationId xmlns:p14="http://schemas.microsoft.com/office/powerpoint/2010/main" val="3539137006"/>
      </p:ext>
    </p:extLst>
  </p:cSld>
  <p:clrMapOvr>
    <a:masterClrMapping/>
  </p:clrMapOvr>
</p:notes>
</file>

<file path=ppt/notesSlides/notesSlide3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433</a:t>
            </a:fld>
            <a:endParaRPr lang="en-US"/>
          </a:p>
        </p:txBody>
      </p:sp>
    </p:spTree>
    <p:extLst>
      <p:ext uri="{BB962C8B-B14F-4D97-AF65-F5344CB8AC3E}">
        <p14:creationId xmlns:p14="http://schemas.microsoft.com/office/powerpoint/2010/main" val="13057775"/>
      </p:ext>
    </p:extLst>
  </p:cSld>
  <p:clrMapOvr>
    <a:masterClrMapping/>
  </p:clrMapOvr>
</p:notes>
</file>

<file path=ppt/notesSlides/notesSlide3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434</a:t>
            </a:fld>
            <a:endParaRPr lang="en-US"/>
          </a:p>
        </p:txBody>
      </p:sp>
    </p:spTree>
    <p:extLst>
      <p:ext uri="{BB962C8B-B14F-4D97-AF65-F5344CB8AC3E}">
        <p14:creationId xmlns:p14="http://schemas.microsoft.com/office/powerpoint/2010/main" val="1924888538"/>
      </p:ext>
    </p:extLst>
  </p:cSld>
  <p:clrMapOvr>
    <a:masterClrMapping/>
  </p:clrMapOvr>
</p:notes>
</file>

<file path=ppt/notesSlides/notesSlide3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435</a:t>
            </a:fld>
            <a:endParaRPr lang="en-US"/>
          </a:p>
        </p:txBody>
      </p:sp>
    </p:spTree>
    <p:extLst>
      <p:ext uri="{BB962C8B-B14F-4D97-AF65-F5344CB8AC3E}">
        <p14:creationId xmlns:p14="http://schemas.microsoft.com/office/powerpoint/2010/main" val="4148007832"/>
      </p:ext>
    </p:extLst>
  </p:cSld>
  <p:clrMapOvr>
    <a:masterClrMapping/>
  </p:clrMapOvr>
</p:notes>
</file>

<file path=ppt/notesSlides/notesSlide3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436</a:t>
            </a:fld>
            <a:endParaRPr lang="en-US"/>
          </a:p>
        </p:txBody>
      </p:sp>
    </p:spTree>
    <p:extLst>
      <p:ext uri="{BB962C8B-B14F-4D97-AF65-F5344CB8AC3E}">
        <p14:creationId xmlns:p14="http://schemas.microsoft.com/office/powerpoint/2010/main" val="3167563484"/>
      </p:ext>
    </p:extLst>
  </p:cSld>
  <p:clrMapOvr>
    <a:masterClrMapping/>
  </p:clrMapOvr>
</p:notes>
</file>

<file path=ppt/notesSlides/notesSlide3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437</a:t>
            </a:fld>
            <a:endParaRPr lang="en-US"/>
          </a:p>
        </p:txBody>
      </p:sp>
    </p:spTree>
    <p:extLst>
      <p:ext uri="{BB962C8B-B14F-4D97-AF65-F5344CB8AC3E}">
        <p14:creationId xmlns:p14="http://schemas.microsoft.com/office/powerpoint/2010/main" val="2276290983"/>
      </p:ext>
    </p:extLst>
  </p:cSld>
  <p:clrMapOvr>
    <a:masterClrMapping/>
  </p:clrMapOvr>
</p:notes>
</file>

<file path=ppt/notesSlides/notesSlide3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438</a:t>
            </a:fld>
            <a:endParaRPr lang="en-US"/>
          </a:p>
        </p:txBody>
      </p:sp>
    </p:spTree>
    <p:extLst>
      <p:ext uri="{BB962C8B-B14F-4D97-AF65-F5344CB8AC3E}">
        <p14:creationId xmlns:p14="http://schemas.microsoft.com/office/powerpoint/2010/main" val="1756748106"/>
      </p:ext>
    </p:extLst>
  </p:cSld>
  <p:clrMapOvr>
    <a:masterClrMapping/>
  </p:clrMapOvr>
</p:notes>
</file>

<file path=ppt/notesSlides/notesSlide3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439</a:t>
            </a:fld>
            <a:endParaRPr lang="en-US"/>
          </a:p>
        </p:txBody>
      </p:sp>
    </p:spTree>
    <p:extLst>
      <p:ext uri="{BB962C8B-B14F-4D97-AF65-F5344CB8AC3E}">
        <p14:creationId xmlns:p14="http://schemas.microsoft.com/office/powerpoint/2010/main" val="114668213"/>
      </p:ext>
    </p:extLst>
  </p:cSld>
  <p:clrMapOvr>
    <a:masterClrMapping/>
  </p:clrMapOvr>
</p:notes>
</file>

<file path=ppt/notesSlides/notesSlide3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440</a:t>
            </a:fld>
            <a:endParaRPr lang="en-US"/>
          </a:p>
        </p:txBody>
      </p:sp>
    </p:spTree>
    <p:extLst>
      <p:ext uri="{BB962C8B-B14F-4D97-AF65-F5344CB8AC3E}">
        <p14:creationId xmlns:p14="http://schemas.microsoft.com/office/powerpoint/2010/main" val="1606031640"/>
      </p:ext>
    </p:extLst>
  </p:cSld>
  <p:clrMapOvr>
    <a:masterClrMapping/>
  </p:clrMapOvr>
</p:notes>
</file>

<file path=ppt/notesSlides/notesSlide3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dirty="0" err="1">
                <a:solidFill>
                  <a:schemeClr val="tx1"/>
                </a:solidFill>
                <a:effectLst/>
                <a:latin typeface="+mn-lt"/>
                <a:ea typeface="+mn-ea"/>
                <a:cs typeface="+mn-cs"/>
              </a:rPr>
              <a:t>Bật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tùy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chọn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này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để</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đảm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rằng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liệu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nhân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dữ</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liệu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khẩu</a:t>
            </a:r>
            <a:r>
              <a:rPr lang="en-US" sz="900" kern="1200" dirty="0">
                <a:solidFill>
                  <a:schemeClr val="tx1"/>
                </a:solidFill>
                <a:effectLst/>
                <a:latin typeface="+mn-lt"/>
                <a:ea typeface="+mn-ea"/>
                <a:cs typeface="+mn-cs"/>
              </a:rPr>
              <a:t> Wi-Fi, </a:t>
            </a:r>
            <a:r>
              <a:rPr lang="en-US" sz="900" kern="1200" dirty="0" err="1">
                <a:solidFill>
                  <a:schemeClr val="tx1"/>
                </a:solidFill>
                <a:effectLst/>
                <a:latin typeface="+mn-lt"/>
                <a:ea typeface="+mn-ea"/>
                <a:cs typeface="+mn-cs"/>
              </a:rPr>
              <a:t>dấu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trang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cài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đặt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luôn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sao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lưu</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phục</a:t>
            </a:r>
            <a:r>
              <a:rPr lang="en-US" sz="900" kern="1200" dirty="0">
                <a:solidFill>
                  <a:schemeClr val="tx1"/>
                </a:solidFill>
                <a:effectLst/>
                <a:latin typeface="+mn-lt"/>
                <a:ea typeface="+mn-ea"/>
                <a:cs typeface="+mn-cs"/>
              </a:rPr>
              <a:t>. </a:t>
            </a:r>
          </a:p>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441</a:t>
            </a:fld>
            <a:endParaRPr lang="en-US"/>
          </a:p>
        </p:txBody>
      </p:sp>
    </p:spTree>
    <p:extLst>
      <p:ext uri="{BB962C8B-B14F-4D97-AF65-F5344CB8AC3E}">
        <p14:creationId xmlns:p14="http://schemas.microsoft.com/office/powerpoint/2010/main" val="3409741379"/>
      </p:ext>
    </p:extLst>
  </p:cSld>
  <p:clrMapOvr>
    <a:masterClrMapping/>
  </p:clrMapOvr>
</p:notes>
</file>

<file path=ppt/notesSlides/notesSlide3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442</a:t>
            </a:fld>
            <a:endParaRPr lang="en-US"/>
          </a:p>
        </p:txBody>
      </p:sp>
    </p:spTree>
    <p:extLst>
      <p:ext uri="{BB962C8B-B14F-4D97-AF65-F5344CB8AC3E}">
        <p14:creationId xmlns:p14="http://schemas.microsoft.com/office/powerpoint/2010/main" val="3786872297"/>
      </p:ext>
    </p:extLst>
  </p:cSld>
  <p:clrMapOvr>
    <a:masterClrMapping/>
  </p:clrMapOvr>
</p:notes>
</file>

<file path=ppt/notesSlides/notesSlide3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443</a:t>
            </a:fld>
            <a:endParaRPr lang="en-US"/>
          </a:p>
        </p:txBody>
      </p:sp>
    </p:spTree>
    <p:extLst>
      <p:ext uri="{BB962C8B-B14F-4D97-AF65-F5344CB8AC3E}">
        <p14:creationId xmlns:p14="http://schemas.microsoft.com/office/powerpoint/2010/main" val="552540726"/>
      </p:ext>
    </p:extLst>
  </p:cSld>
  <p:clrMapOvr>
    <a:masterClrMapping/>
  </p:clrMapOvr>
</p:notes>
</file>

<file path=ppt/notesSlides/notesSlide3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444</a:t>
            </a:fld>
            <a:endParaRPr lang="en-US"/>
          </a:p>
        </p:txBody>
      </p:sp>
    </p:spTree>
    <p:extLst>
      <p:ext uri="{BB962C8B-B14F-4D97-AF65-F5344CB8AC3E}">
        <p14:creationId xmlns:p14="http://schemas.microsoft.com/office/powerpoint/2010/main" val="3589982177"/>
      </p:ext>
    </p:extLst>
  </p:cSld>
  <p:clrMapOvr>
    <a:masterClrMapping/>
  </p:clrMapOvr>
</p:notes>
</file>

<file path=ppt/notesSlides/notesSlide3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445</a:t>
            </a:fld>
            <a:endParaRPr lang="en-US"/>
          </a:p>
        </p:txBody>
      </p:sp>
    </p:spTree>
    <p:extLst>
      <p:ext uri="{BB962C8B-B14F-4D97-AF65-F5344CB8AC3E}">
        <p14:creationId xmlns:p14="http://schemas.microsoft.com/office/powerpoint/2010/main" val="3963658361"/>
      </p:ext>
    </p:extLst>
  </p:cSld>
  <p:clrMapOvr>
    <a:masterClrMapping/>
  </p:clrMapOvr>
</p:notes>
</file>

<file path=ppt/notesSlides/notesSlide3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446</a:t>
            </a:fld>
            <a:endParaRPr lang="en-US"/>
          </a:p>
        </p:txBody>
      </p:sp>
    </p:spTree>
    <p:extLst>
      <p:ext uri="{BB962C8B-B14F-4D97-AF65-F5344CB8AC3E}">
        <p14:creationId xmlns:p14="http://schemas.microsoft.com/office/powerpoint/2010/main" val="2738591871"/>
      </p:ext>
    </p:extLst>
  </p:cSld>
  <p:clrMapOvr>
    <a:masterClrMapping/>
  </p:clrMapOvr>
</p:notes>
</file>

<file path=ppt/notesSlides/notesSlide3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447</a:t>
            </a:fld>
            <a:endParaRPr lang="en-US"/>
          </a:p>
        </p:txBody>
      </p:sp>
    </p:spTree>
    <p:extLst>
      <p:ext uri="{BB962C8B-B14F-4D97-AF65-F5344CB8AC3E}">
        <p14:creationId xmlns:p14="http://schemas.microsoft.com/office/powerpoint/2010/main" val="3419861854"/>
      </p:ext>
    </p:extLst>
  </p:cSld>
  <p:clrMapOvr>
    <a:masterClrMapping/>
  </p:clrMapOvr>
</p:notes>
</file>

<file path=ppt/notesSlides/notesSlide3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448</a:t>
            </a:fld>
            <a:endParaRPr lang="en-US"/>
          </a:p>
        </p:txBody>
      </p:sp>
    </p:spTree>
    <p:extLst>
      <p:ext uri="{BB962C8B-B14F-4D97-AF65-F5344CB8AC3E}">
        <p14:creationId xmlns:p14="http://schemas.microsoft.com/office/powerpoint/2010/main" val="3834372067"/>
      </p:ext>
    </p:extLst>
  </p:cSld>
  <p:clrMapOvr>
    <a:masterClrMapping/>
  </p:clrMapOvr>
</p:notes>
</file>

<file path=ppt/notesSlides/notesSlide3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vi-VN" dirty="0"/>
              <a:t>Trong iOS 7 trở lên, tính năng Activation Lock yêu cầu sử dụng Apple ID để thiết lập điện thoại về trạng thái ban đầu. Nếu không tắt Activation Lock, người sở hữu iPhone tiếp theo sẽ không thể sử dụng. </a:t>
            </a:r>
          </a:p>
        </p:txBody>
      </p:sp>
      <p:sp>
        <p:nvSpPr>
          <p:cNvPr id="4" name="Slide Number Placeholder 3"/>
          <p:cNvSpPr>
            <a:spLocks noGrp="1"/>
          </p:cNvSpPr>
          <p:nvPr>
            <p:ph type="sldNum" sz="quarter" idx="5"/>
          </p:nvPr>
        </p:nvSpPr>
        <p:spPr/>
        <p:txBody>
          <a:bodyPr/>
          <a:lstStyle/>
          <a:p>
            <a:fld id="{FEC3E28F-04EB-4BE0-86FD-BBA962B17827}" type="slidenum">
              <a:rPr lang="en-US" smtClean="0"/>
              <a:t>449</a:t>
            </a:fld>
            <a:endParaRPr lang="en-US"/>
          </a:p>
        </p:txBody>
      </p:sp>
    </p:spTree>
    <p:extLst>
      <p:ext uri="{BB962C8B-B14F-4D97-AF65-F5344CB8AC3E}">
        <p14:creationId xmlns:p14="http://schemas.microsoft.com/office/powerpoint/2010/main" val="3439689596"/>
      </p:ext>
    </p:extLst>
  </p:cSld>
  <p:clrMapOvr>
    <a:masterClrMapping/>
  </p:clrMapOvr>
</p:notes>
</file>

<file path=ppt/notesSlides/notesSlide3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450</a:t>
            </a:fld>
            <a:endParaRPr lang="en-US"/>
          </a:p>
        </p:txBody>
      </p:sp>
    </p:spTree>
    <p:extLst>
      <p:ext uri="{BB962C8B-B14F-4D97-AF65-F5344CB8AC3E}">
        <p14:creationId xmlns:p14="http://schemas.microsoft.com/office/powerpoint/2010/main" val="3178379008"/>
      </p:ext>
    </p:extLst>
  </p:cSld>
  <p:clrMapOvr>
    <a:masterClrMapping/>
  </p:clrMapOvr>
</p:notes>
</file>

<file path=ppt/notesSlides/notesSlide3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451</a:t>
            </a:fld>
            <a:endParaRPr lang="en-US"/>
          </a:p>
        </p:txBody>
      </p:sp>
    </p:spTree>
    <p:extLst>
      <p:ext uri="{BB962C8B-B14F-4D97-AF65-F5344CB8AC3E}">
        <p14:creationId xmlns:p14="http://schemas.microsoft.com/office/powerpoint/2010/main" val="2569775081"/>
      </p:ext>
    </p:extLst>
  </p:cSld>
  <p:clrMapOvr>
    <a:masterClrMapping/>
  </p:clrMapOvr>
</p:notes>
</file>

<file path=ppt/notesSlides/notesSlide3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các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vấn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đề</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dễ</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quan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sát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với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phần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cứng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cần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giải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quyết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trước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thiết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hoạt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động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Ví</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dụ</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in </a:t>
            </a:r>
            <a:r>
              <a:rPr lang="en-US" sz="900" kern="1200" dirty="0" err="1">
                <a:solidFill>
                  <a:schemeClr val="tx1"/>
                </a:solidFill>
                <a:effectLst/>
                <a:latin typeface="+mn-lt"/>
                <a:ea typeface="+mn-ea"/>
                <a:cs typeface="+mn-cs"/>
              </a:rPr>
              <a:t>đã</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cắm</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và</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bật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nguồn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nhưng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in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giấy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trong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khay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giấy</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kẹt</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mực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in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còn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Có</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thông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báo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lỗi</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nào</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được</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hiển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thị</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bảng</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thông</a:t>
            </a:r>
            <a:r>
              <a:rPr lang="en-US" sz="900" kern="1200" dirty="0">
                <a:solidFill>
                  <a:schemeClr val="tx1"/>
                </a:solidFill>
                <a:effectLst/>
                <a:latin typeface="+mn-lt"/>
                <a:ea typeface="+mn-ea"/>
                <a:cs typeface="+mn-cs"/>
              </a:rPr>
              <a:t> tin </a:t>
            </a:r>
            <a:r>
              <a:rPr lang="en-US" sz="900" kern="1200" dirty="0" err="1">
                <a:solidFill>
                  <a:schemeClr val="tx1"/>
                </a:solidFill>
                <a:effectLst/>
                <a:latin typeface="+mn-lt"/>
                <a:ea typeface="+mn-ea"/>
                <a:cs typeface="+mn-cs"/>
              </a:rPr>
              <a:t>trên</a:t>
            </a:r>
            <a:r>
              <a:rPr lang="en-US" sz="900" kern="1200" dirty="0">
                <a:solidFill>
                  <a:schemeClr val="tx1"/>
                </a:solidFill>
                <a:effectLst/>
                <a:latin typeface="+mn-lt"/>
                <a:ea typeface="+mn-ea"/>
                <a:cs typeface="+mn-cs"/>
              </a:rPr>
              <a:t> </a:t>
            </a:r>
            <a:r>
              <a:rPr lang="en-US" sz="900" kern="1200" dirty="0" err="1">
                <a:solidFill>
                  <a:schemeClr val="tx1"/>
                </a:solidFill>
                <a:effectLst/>
                <a:latin typeface="+mn-lt"/>
                <a:ea typeface="+mn-ea"/>
                <a:cs typeface="+mn-cs"/>
              </a:rPr>
              <a:t>máy</a:t>
            </a:r>
            <a:r>
              <a:rPr lang="en-US" sz="900" kern="1200" dirty="0">
                <a:solidFill>
                  <a:schemeClr val="tx1"/>
                </a:solidFill>
                <a:effectLst/>
                <a:latin typeface="+mn-lt"/>
                <a:ea typeface="+mn-ea"/>
                <a:cs typeface="+mn-cs"/>
              </a:rPr>
              <a:t> in </a:t>
            </a:r>
            <a:r>
              <a:rPr lang="en-US" sz="900" kern="1200" dirty="0" err="1">
                <a:solidFill>
                  <a:schemeClr val="tx1"/>
                </a:solidFill>
                <a:effectLst/>
                <a:latin typeface="+mn-lt"/>
                <a:ea typeface="+mn-ea"/>
                <a:cs typeface="+mn-cs"/>
              </a:rPr>
              <a:t>không</a:t>
            </a:r>
            <a:r>
              <a:rPr lang="en-US" sz="900" kern="1200" dirty="0">
                <a:solidFill>
                  <a:schemeClr val="tx1"/>
                </a:solidFill>
                <a:effectLst/>
                <a:latin typeface="+mn-lt"/>
                <a:ea typeface="+mn-ea"/>
                <a:cs typeface="+mn-cs"/>
              </a:rPr>
              <a:t>?).</a:t>
            </a:r>
          </a:p>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452</a:t>
            </a:fld>
            <a:endParaRPr lang="en-US"/>
          </a:p>
        </p:txBody>
      </p:sp>
    </p:spTree>
    <p:extLst>
      <p:ext uri="{BB962C8B-B14F-4D97-AF65-F5344CB8AC3E}">
        <p14:creationId xmlns:p14="http://schemas.microsoft.com/office/powerpoint/2010/main" val="3354243855"/>
      </p:ext>
    </p:extLst>
  </p:cSld>
  <p:clrMapOvr>
    <a:masterClrMapping/>
  </p:clrMapOvr>
</p:notes>
</file>

<file path=ppt/notesSlides/notesSlide3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453</a:t>
            </a:fld>
            <a:endParaRPr lang="en-US"/>
          </a:p>
        </p:txBody>
      </p:sp>
    </p:spTree>
    <p:extLst>
      <p:ext uri="{BB962C8B-B14F-4D97-AF65-F5344CB8AC3E}">
        <p14:creationId xmlns:p14="http://schemas.microsoft.com/office/powerpoint/2010/main" val="3376735133"/>
      </p:ext>
    </p:extLst>
  </p:cSld>
  <p:clrMapOvr>
    <a:masterClrMapping/>
  </p:clrMapOvr>
</p:notes>
</file>

<file path=ppt/notesSlides/notesSlide3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454</a:t>
            </a:fld>
            <a:endParaRPr lang="en-US"/>
          </a:p>
        </p:txBody>
      </p:sp>
    </p:spTree>
    <p:extLst>
      <p:ext uri="{BB962C8B-B14F-4D97-AF65-F5344CB8AC3E}">
        <p14:creationId xmlns:p14="http://schemas.microsoft.com/office/powerpoint/2010/main" val="3939525905"/>
      </p:ext>
    </p:extLst>
  </p:cSld>
  <p:clrMapOvr>
    <a:masterClrMapping/>
  </p:clrMapOvr>
</p:notes>
</file>

<file path=ppt/notesSlides/notesSlide3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455</a:t>
            </a:fld>
            <a:endParaRPr lang="en-US"/>
          </a:p>
        </p:txBody>
      </p:sp>
    </p:spTree>
    <p:extLst>
      <p:ext uri="{BB962C8B-B14F-4D97-AF65-F5344CB8AC3E}">
        <p14:creationId xmlns:p14="http://schemas.microsoft.com/office/powerpoint/2010/main" val="2546041755"/>
      </p:ext>
    </p:extLst>
  </p:cSld>
  <p:clrMapOvr>
    <a:masterClrMapping/>
  </p:clrMapOvr>
</p:notes>
</file>

<file path=ppt/notesSlides/notesSlide3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456</a:t>
            </a:fld>
            <a:endParaRPr lang="en-US"/>
          </a:p>
        </p:txBody>
      </p:sp>
    </p:spTree>
    <p:extLst>
      <p:ext uri="{BB962C8B-B14F-4D97-AF65-F5344CB8AC3E}">
        <p14:creationId xmlns:p14="http://schemas.microsoft.com/office/powerpoint/2010/main" val="657944166"/>
      </p:ext>
    </p:extLst>
  </p:cSld>
  <p:clrMapOvr>
    <a:masterClrMapping/>
  </p:clrMapOvr>
</p:notes>
</file>

<file path=ppt/notesSlides/notesSlide3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457</a:t>
            </a:fld>
            <a:endParaRPr lang="en-US"/>
          </a:p>
        </p:txBody>
      </p:sp>
    </p:spTree>
    <p:extLst>
      <p:ext uri="{BB962C8B-B14F-4D97-AF65-F5344CB8AC3E}">
        <p14:creationId xmlns:p14="http://schemas.microsoft.com/office/powerpoint/2010/main" val="2353447768"/>
      </p:ext>
    </p:extLst>
  </p:cSld>
  <p:clrMapOvr>
    <a:masterClrMapping/>
  </p:clrMapOvr>
</p:notes>
</file>

<file path=ppt/notesSlides/notesSlide3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vi-VN" dirty="0"/>
          </a:p>
        </p:txBody>
      </p:sp>
      <p:sp>
        <p:nvSpPr>
          <p:cNvPr id="4" name="Slide Number Placeholder 3"/>
          <p:cNvSpPr>
            <a:spLocks noGrp="1"/>
          </p:cNvSpPr>
          <p:nvPr>
            <p:ph type="sldNum" sz="quarter" idx="5"/>
          </p:nvPr>
        </p:nvSpPr>
        <p:spPr/>
        <p:txBody>
          <a:bodyPr/>
          <a:lstStyle/>
          <a:p>
            <a:fld id="{FEC3E28F-04EB-4BE0-86FD-BBA962B17827}" type="slidenum">
              <a:rPr lang="en-US" smtClean="0"/>
              <a:t>458</a:t>
            </a:fld>
            <a:endParaRPr lang="en-US"/>
          </a:p>
        </p:txBody>
      </p:sp>
    </p:spTree>
    <p:extLst>
      <p:ext uri="{BB962C8B-B14F-4D97-AF65-F5344CB8AC3E}">
        <p14:creationId xmlns:p14="http://schemas.microsoft.com/office/powerpoint/2010/main" val="310729150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628650" y="3231465"/>
            <a:ext cx="8047760" cy="1241822"/>
          </a:xfrm>
        </p:spPr>
        <p:txBody>
          <a:bodyPr anchor="ctr">
            <a:normAutofit/>
          </a:bodyPr>
          <a:lstStyle>
            <a:lvl1pPr marL="0" indent="0" algn="l">
              <a:lnSpc>
                <a:spcPct val="100000"/>
              </a:lnSpc>
              <a:spcBef>
                <a:spcPts val="0"/>
              </a:spcBef>
              <a:buNone/>
              <a:defRPr sz="1400" b="0">
                <a:solidFill>
                  <a:schemeClr val="bg1"/>
                </a:solidFill>
                <a:latin typeface="Times New Roman" panose="02020603050405020304" pitchFamily="18" charset="0"/>
                <a:cs typeface="Times New Roman" panose="02020603050405020304" pitchFamily="18" charset="0"/>
              </a:defRPr>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sz="2400" dirty="0"/>
              <a:t>Lecturer: Nguyễn Phát Tài</a:t>
            </a:r>
          </a:p>
          <a:p>
            <a:r>
              <a:rPr lang="en-US" i="1" dirty="0"/>
              <a:t>Master of Science (Asian Institute of Technology - AIT)</a:t>
            </a:r>
          </a:p>
          <a:p>
            <a:r>
              <a:rPr lang="en-US" i="1" dirty="0"/>
              <a:t>Master of Microsoft Office Specialist 2010, 2013, 2016, 2019/365</a:t>
            </a:r>
          </a:p>
          <a:p>
            <a:r>
              <a:rPr lang="en-US" i="1" dirty="0"/>
              <a:t>Microsoft Master Trainer</a:t>
            </a:r>
          </a:p>
          <a:p>
            <a:r>
              <a:rPr lang="en-US" i="1" dirty="0"/>
              <a:t>IC3 Authorized Educator</a:t>
            </a:r>
          </a:p>
        </p:txBody>
      </p:sp>
      <p:sp>
        <p:nvSpPr>
          <p:cNvPr id="4" name="Date Placeholder 3"/>
          <p:cNvSpPr>
            <a:spLocks noGrp="1"/>
          </p:cNvSpPr>
          <p:nvPr>
            <p:ph type="dt" sz="half" idx="10"/>
          </p:nvPr>
        </p:nvSpPr>
        <p:spPr/>
        <p:txBody>
          <a:bodyPr/>
          <a:lstStyle>
            <a:lvl1pPr>
              <a:defRPr sz="1050">
                <a:solidFill>
                  <a:schemeClr val="bg1"/>
                </a:solidFill>
                <a:latin typeface="Times New Roman" panose="02020603050405020304" pitchFamily="18" charset="0"/>
                <a:cs typeface="Times New Roman" panose="02020603050405020304" pitchFamily="18" charset="0"/>
              </a:defRPr>
            </a:lvl1pPr>
          </a:lstStyle>
          <a:p>
            <a:fld id="{C54C7653-25BE-43E3-9084-DA15673D214A}" type="datetimeFigureOut">
              <a:rPr lang="en-US" smtClean="0"/>
              <a:pPr/>
              <a:t>10/19/2020</a:t>
            </a:fld>
            <a:endParaRPr lang="en-US"/>
          </a:p>
        </p:txBody>
      </p:sp>
      <p:sp>
        <p:nvSpPr>
          <p:cNvPr id="5" name="Footer Placeholder 4"/>
          <p:cNvSpPr>
            <a:spLocks noGrp="1"/>
          </p:cNvSpPr>
          <p:nvPr>
            <p:ph type="ftr" sz="quarter" idx="11"/>
          </p:nvPr>
        </p:nvSpPr>
        <p:spPr/>
        <p:txBody>
          <a:bodyPr/>
          <a:lstStyle>
            <a:lvl1pPr>
              <a:defRPr sz="1050">
                <a:solidFill>
                  <a:schemeClr val="bg1"/>
                </a:solidFill>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12"/>
          </p:nvPr>
        </p:nvSpPr>
        <p:spPr/>
        <p:txBody>
          <a:bodyPr/>
          <a:lstStyle>
            <a:lvl1pPr>
              <a:defRPr sz="1050">
                <a:solidFill>
                  <a:schemeClr val="bg1"/>
                </a:solidFill>
                <a:latin typeface="Times New Roman" panose="02020603050405020304" pitchFamily="18" charset="0"/>
                <a:cs typeface="Times New Roman" panose="02020603050405020304" pitchFamily="18" charset="0"/>
              </a:defRPr>
            </a:lvl1pPr>
          </a:lstStyle>
          <a:p>
            <a:fld id="{09D8EA34-C9BF-4364-B08E-9746D345C201}" type="slidenum">
              <a:rPr lang="en-US" smtClean="0"/>
              <a:pPr/>
              <a:t>‹#›</a:t>
            </a:fld>
            <a:endParaRPr lang="en-US"/>
          </a:p>
        </p:txBody>
      </p:sp>
      <p:pic>
        <p:nvPicPr>
          <p:cNvPr id="7" name="Picture 6">
            <a:extLst>
              <a:ext uri="{FF2B5EF4-FFF2-40B4-BE49-F238E27FC236}">
                <a16:creationId xmlns:a16="http://schemas.microsoft.com/office/drawing/2014/main" id="{ECC587B5-6026-49AD-A448-7B237F2D2600}"/>
              </a:ext>
            </a:extLst>
          </p:cNvPr>
          <p:cNvPicPr>
            <a:picLocks noChangeAspect="1"/>
          </p:cNvPicPr>
          <p:nvPr/>
        </p:nvPicPr>
        <p:blipFill>
          <a:blip r:embed="rId3">
            <a:lum bright="70000" contrast="-70000"/>
            <a:extLst>
              <a:ext uri="{BEBA8EAE-BF5A-486C-A8C5-ECC9F3942E4B}">
                <a14:imgProps xmlns:a14="http://schemas.microsoft.com/office/drawing/2010/main">
                  <a14:imgLayer r:embed="rId4">
                    <a14:imgEffect>
                      <a14:backgroundRemoval t="10000" b="90000" l="9816" r="94172">
                        <a14:foregroundMark x1="23620" y1="21250" x2="23620" y2="21250"/>
                        <a14:foregroundMark x1="37117" y1="79375" x2="37117" y2="79375"/>
                        <a14:backgroundMark x1="93865" y1="47500" x2="93865" y2="47500"/>
                        <a14:backgroundMark x1="94172" y1="43750" x2="93252" y2="49375"/>
                      </a14:backgroundRemoval>
                    </a14:imgEffect>
                  </a14:imgLayer>
                </a14:imgProps>
              </a:ext>
              <a:ext uri="{28A0092B-C50C-407E-A947-70E740481C1C}">
                <a14:useLocalDpi xmlns:a14="http://schemas.microsoft.com/office/drawing/2010/main" val="0"/>
              </a:ext>
            </a:extLst>
          </a:blip>
          <a:stretch>
            <a:fillRect/>
          </a:stretch>
        </p:blipFill>
        <p:spPr>
          <a:xfrm rot="20470910">
            <a:off x="26835" y="39580"/>
            <a:ext cx="260560" cy="91440"/>
          </a:xfrm>
          <a:prstGeom prst="rect">
            <a:avLst/>
          </a:prstGeom>
        </p:spPr>
      </p:pic>
      <p:sp>
        <p:nvSpPr>
          <p:cNvPr id="8" name="Title 7">
            <a:extLst>
              <a:ext uri="{FF2B5EF4-FFF2-40B4-BE49-F238E27FC236}">
                <a16:creationId xmlns:a16="http://schemas.microsoft.com/office/drawing/2014/main" id="{EDF3D566-5E51-4E39-9F34-C5F23B109715}"/>
              </a:ext>
            </a:extLst>
          </p:cNvPr>
          <p:cNvSpPr>
            <a:spLocks noGrp="1"/>
          </p:cNvSpPr>
          <p:nvPr>
            <p:ph type="title"/>
          </p:nvPr>
        </p:nvSpPr>
        <p:spPr>
          <a:xfrm>
            <a:off x="628650" y="1687007"/>
            <a:ext cx="7886700" cy="994172"/>
          </a:xfrm>
        </p:spPr>
        <p:txBody>
          <a:bodyPr>
            <a:normAutofit/>
          </a:bodyPr>
          <a:lstStyle>
            <a:lvl1pPr algn="ctr">
              <a:defRPr sz="4000"/>
            </a:lvl1pPr>
          </a:lstStyle>
          <a:p>
            <a:r>
              <a:rPr lang="en-US"/>
              <a:t>Click to edit Master title style</a:t>
            </a:r>
          </a:p>
        </p:txBody>
      </p:sp>
    </p:spTree>
    <p:extLst>
      <p:ext uri="{BB962C8B-B14F-4D97-AF65-F5344CB8AC3E}">
        <p14:creationId xmlns:p14="http://schemas.microsoft.com/office/powerpoint/2010/main" val="1060154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4C7653-25BE-43E3-9084-DA15673D214A}"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2609334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54C7653-25BE-43E3-9084-DA15673D214A}"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12946556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54C7653-25BE-43E3-9084-DA15673D214A}"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1015436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1"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54C7653-25BE-43E3-9084-DA15673D214A}" type="datetimeFigureOut">
              <a:rPr lang="en-US" smtClean="0"/>
              <a:t>10/19/2020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3864770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54C7653-25BE-43E3-9084-DA15673D214A}" type="datetimeFigureOut">
              <a:rPr lang="en-US" smtClean="0"/>
              <a:t>10/19/2020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997235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4C7653-25BE-43E3-9084-DA15673D214A}" type="datetimeFigureOut">
              <a:rPr lang="en-US" smtClean="0"/>
              <a:t>10/19/2020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2957750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54C7653-25BE-43E3-9084-DA15673D214A}"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2704952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54C7653-25BE-43E3-9084-DA15673D214A}" type="datetimeFigureOut">
              <a:rPr lang="en-US" smtClean="0"/>
              <a:t>10/19/2020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613031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4C7653-25BE-43E3-9084-DA15673D214A}"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1190951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1" y="273845"/>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4C7653-25BE-43E3-9084-DA15673D214A}" type="datetimeFigureOut">
              <a:rPr lang="en-US" smtClean="0"/>
              <a:t>10/19/2020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D8EA34-C9BF-4364-B08E-9746D345C201}" type="slidenum">
              <a:rPr lang="en-US" smtClean="0"/>
              <a:t>‹#›</a:t>
            </a:fld>
            <a:endParaRPr lang="en-US"/>
          </a:p>
        </p:txBody>
      </p:sp>
    </p:spTree>
    <p:extLst>
      <p:ext uri="{BB962C8B-B14F-4D97-AF65-F5344CB8AC3E}">
        <p14:creationId xmlns:p14="http://schemas.microsoft.com/office/powerpoint/2010/main" val="810676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ED3FC85C-B8C2-4A1C-AA54-961D10681B59}"/>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 y="1"/>
            <a:ext cx="1162051" cy="518093"/>
          </a:xfrm>
          <a:prstGeom prst="rect">
            <a:avLst/>
          </a:prstGeom>
        </p:spPr>
      </p:pic>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ctr">
              <a:defRPr sz="1000">
                <a:solidFill>
                  <a:schemeClr val="bg1"/>
                </a:solidFill>
                <a:latin typeface="Times New Roman" panose="02020603050405020304" pitchFamily="18" charset="0"/>
                <a:cs typeface="Times New Roman" panose="02020603050405020304" pitchFamily="18" charset="0"/>
              </a:defRPr>
            </a:lvl1pPr>
          </a:lstStyle>
          <a:p>
            <a:fld id="{C54C7653-25BE-43E3-9084-DA15673D214A}" type="datetimeFigureOut">
              <a:rPr lang="en-US" smtClean="0"/>
              <a:pPr/>
              <a:t>10/19/2020</a:t>
            </a:fld>
            <a:endParaRPr lang="en-US" dirty="0"/>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000">
                <a:solidFill>
                  <a:schemeClr val="bg1"/>
                </a:solidFill>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000">
                <a:solidFill>
                  <a:schemeClr val="bg1"/>
                </a:solidFill>
                <a:latin typeface="Times New Roman" panose="02020603050405020304" pitchFamily="18" charset="0"/>
                <a:cs typeface="Times New Roman" panose="02020603050405020304" pitchFamily="18" charset="0"/>
              </a:defRPr>
            </a:lvl1pPr>
          </a:lstStyle>
          <a:p>
            <a:fld id="{09D8EA34-C9BF-4364-B08E-9746D345C201}" type="slidenum">
              <a:rPr lang="en-US" smtClean="0"/>
              <a:pPr/>
              <a:t>‹#›</a:t>
            </a:fld>
            <a:endParaRPr lang="en-US"/>
          </a:p>
        </p:txBody>
      </p:sp>
      <p:pic>
        <p:nvPicPr>
          <p:cNvPr id="17" name="Picture 16">
            <a:extLst>
              <a:ext uri="{FF2B5EF4-FFF2-40B4-BE49-F238E27FC236}">
                <a16:creationId xmlns:a16="http://schemas.microsoft.com/office/drawing/2014/main" id="{A8F2304E-E568-4F5A-9847-291D3083D21E}"/>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1" y="4776652"/>
            <a:ext cx="963167" cy="365760"/>
          </a:xfrm>
          <a:prstGeom prst="rect">
            <a:avLst/>
          </a:prstGeom>
        </p:spPr>
      </p:pic>
      <p:pic>
        <p:nvPicPr>
          <p:cNvPr id="9" name="Picture 8">
            <a:extLst>
              <a:ext uri="{FF2B5EF4-FFF2-40B4-BE49-F238E27FC236}">
                <a16:creationId xmlns:a16="http://schemas.microsoft.com/office/drawing/2014/main" id="{70481F7D-FD05-461E-A8EB-729D1402F1AF}"/>
              </a:ext>
            </a:extLst>
          </p:cNvPr>
          <p:cNvPicPr>
            <a:picLocks noChangeAspect="1"/>
          </p:cNvPicPr>
          <p:nvPr userDrawn="1"/>
        </p:nvPicPr>
        <p:blipFill>
          <a:blip r:embed="rId16" cstate="screen">
            <a:extLst>
              <a:ext uri="{28A0092B-C50C-407E-A947-70E740481C1C}">
                <a14:useLocalDpi xmlns:a14="http://schemas.microsoft.com/office/drawing/2010/main" val="0"/>
              </a:ext>
            </a:extLst>
          </a:blip>
          <a:stretch>
            <a:fillRect/>
          </a:stretch>
        </p:blipFill>
        <p:spPr>
          <a:xfrm>
            <a:off x="0" y="0"/>
            <a:ext cx="1162051" cy="518093"/>
          </a:xfrm>
          <a:prstGeom prst="rect">
            <a:avLst/>
          </a:prstGeom>
        </p:spPr>
      </p:pic>
      <p:pic>
        <p:nvPicPr>
          <p:cNvPr id="10" name="Picture 9">
            <a:extLst>
              <a:ext uri="{FF2B5EF4-FFF2-40B4-BE49-F238E27FC236}">
                <a16:creationId xmlns:a16="http://schemas.microsoft.com/office/drawing/2014/main" id="{67EC790C-5212-4D44-BB85-80A0417C0695}"/>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0" y="4776652"/>
            <a:ext cx="963167" cy="365760"/>
          </a:xfrm>
          <a:prstGeom prst="rect">
            <a:avLst/>
          </a:prstGeom>
        </p:spPr>
      </p:pic>
    </p:spTree>
    <p:extLst>
      <p:ext uri="{BB962C8B-B14F-4D97-AF65-F5344CB8AC3E}">
        <p14:creationId xmlns:p14="http://schemas.microsoft.com/office/powerpoint/2010/main" val="95815608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783" rtl="0" eaLnBrk="1" latinLnBrk="0" hangingPunct="1">
        <a:lnSpc>
          <a:spcPct val="90000"/>
        </a:lnSpc>
        <a:spcBef>
          <a:spcPct val="0"/>
        </a:spcBef>
        <a:buNone/>
        <a:defRPr sz="3600" kern="1200">
          <a:solidFill>
            <a:schemeClr val="bg1"/>
          </a:solidFill>
          <a:latin typeface="Times New Roman" panose="02020603050405020304" pitchFamily="18" charset="0"/>
          <a:ea typeface="+mj-ea"/>
          <a:cs typeface="Times New Roman" panose="02020603050405020304" pitchFamily="18" charset="0"/>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600" kern="1200">
          <a:solidFill>
            <a:schemeClr val="bg1"/>
          </a:solidFill>
          <a:latin typeface="Times New Roman" panose="02020603050405020304" pitchFamily="18" charset="0"/>
          <a:ea typeface="+mn-ea"/>
          <a:cs typeface="Times New Roman" panose="02020603050405020304" pitchFamily="18" charset="0"/>
        </a:defRPr>
      </a:lvl1pPr>
      <a:lvl2pPr marL="514337" indent="-171446" algn="l" defTabSz="685783" rtl="0" eaLnBrk="1" latinLnBrk="0" hangingPunct="1">
        <a:lnSpc>
          <a:spcPct val="90000"/>
        </a:lnSpc>
        <a:spcBef>
          <a:spcPts val="375"/>
        </a:spcBef>
        <a:buFont typeface="Arial" panose="020B0604020202020204" pitchFamily="34" charset="0"/>
        <a:buChar char="•"/>
        <a:defRPr sz="2400" kern="1200">
          <a:solidFill>
            <a:schemeClr val="bg1"/>
          </a:solidFill>
          <a:latin typeface="Times New Roman" panose="02020603050405020304" pitchFamily="18" charset="0"/>
          <a:ea typeface="+mn-ea"/>
          <a:cs typeface="Times New Roman" panose="02020603050405020304" pitchFamily="18" charset="0"/>
        </a:defRPr>
      </a:lvl2pPr>
      <a:lvl3pPr marL="857228" indent="-171446" algn="l" defTabSz="685783" rtl="0" eaLnBrk="1" latinLnBrk="0" hangingPunct="1">
        <a:lnSpc>
          <a:spcPct val="90000"/>
        </a:lnSpc>
        <a:spcBef>
          <a:spcPts val="375"/>
        </a:spcBef>
        <a:buFont typeface="Arial" panose="020B0604020202020204" pitchFamily="34" charset="0"/>
        <a:buChar char="•"/>
        <a:defRPr sz="2200" kern="1200">
          <a:solidFill>
            <a:schemeClr val="bg1"/>
          </a:solidFill>
          <a:latin typeface="Times New Roman" panose="02020603050405020304" pitchFamily="18" charset="0"/>
          <a:ea typeface="+mn-ea"/>
          <a:cs typeface="Times New Roman" panose="02020603050405020304" pitchFamily="18" charset="0"/>
        </a:defRPr>
      </a:lvl3pPr>
      <a:lvl4pPr marL="1200120" indent="-171446" algn="l" defTabSz="685783" rtl="0" eaLnBrk="1" latinLnBrk="0" hangingPunct="1">
        <a:lnSpc>
          <a:spcPct val="90000"/>
        </a:lnSpc>
        <a:spcBef>
          <a:spcPts val="375"/>
        </a:spcBef>
        <a:buFont typeface="Arial" panose="020B0604020202020204" pitchFamily="34" charset="0"/>
        <a:buChar char="•"/>
        <a:defRPr sz="2000" kern="1200">
          <a:solidFill>
            <a:schemeClr val="bg1"/>
          </a:solidFill>
          <a:latin typeface="Times New Roman" panose="02020603050405020304" pitchFamily="18" charset="0"/>
          <a:ea typeface="+mn-ea"/>
          <a:cs typeface="Times New Roman" panose="02020603050405020304" pitchFamily="18" charset="0"/>
        </a:defRPr>
      </a:lvl4pPr>
      <a:lvl5pPr marL="1543012" indent="-171446" algn="l" defTabSz="685783" rtl="0" eaLnBrk="1" latinLnBrk="0" hangingPunct="1">
        <a:lnSpc>
          <a:spcPct val="90000"/>
        </a:lnSpc>
        <a:spcBef>
          <a:spcPts val="375"/>
        </a:spcBef>
        <a:buFont typeface="Arial" panose="020B0604020202020204" pitchFamily="34" charset="0"/>
        <a:buChar char="•"/>
        <a:defRPr sz="1800" kern="1200">
          <a:solidFill>
            <a:schemeClr val="bg1"/>
          </a:solidFill>
          <a:latin typeface="Times New Roman" panose="02020603050405020304" pitchFamily="18" charset="0"/>
          <a:ea typeface="+mn-ea"/>
          <a:cs typeface="Times New Roman" panose="02020603050405020304" pitchFamily="18" charset="0"/>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23.tmp"/><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24.tmp"/><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tmp"/><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9.tmp"/><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2.tmp"/><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3.tmp"/><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file:///E:\Working%20Everyday\IIG%20Books\IC3%20GS5%20Books\IC3%20GS5%20Computing%20Fundamentals%20Review.pptx#-1,2,Operating System" TargetMode="External"/><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0.xml"/><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7.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9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88.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9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89.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94.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03.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6.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6.xml"/></Relationships>
</file>

<file path=ppt/slides/_rels/slide11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58.tmp"/><Relationship Id="rId2" Type="http://schemas.openxmlformats.org/officeDocument/2006/relationships/notesSlide" Target="../notesSlides/notesSlide112.xml"/><Relationship Id="rId1" Type="http://schemas.openxmlformats.org/officeDocument/2006/relationships/slideLayout" Target="../slideLayouts/slideLayout6.xml"/><Relationship Id="rId4" Type="http://schemas.openxmlformats.org/officeDocument/2006/relationships/image" Target="../media/image59.tmp"/></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60.emf"/><Relationship Id="rId7" Type="http://schemas.openxmlformats.org/officeDocument/2006/relationships/image" Target="../media/image64.png"/><Relationship Id="rId2" Type="http://schemas.openxmlformats.org/officeDocument/2006/relationships/notesSlide" Target="../notesSlides/notesSlide115.xml"/><Relationship Id="rId1" Type="http://schemas.openxmlformats.org/officeDocument/2006/relationships/slideLayout" Target="../slideLayouts/slideLayout2.xml"/><Relationship Id="rId6" Type="http://schemas.openxmlformats.org/officeDocument/2006/relationships/image" Target="../media/image63.emf"/><Relationship Id="rId5" Type="http://schemas.openxmlformats.org/officeDocument/2006/relationships/image" Target="../media/image62.emf"/><Relationship Id="rId4" Type="http://schemas.openxmlformats.org/officeDocument/2006/relationships/image" Target="../media/image61.emf"/></Relationships>
</file>

<file path=ppt/slides/_rels/slide119.xml.rels><?xml version="1.0" encoding="UTF-8" standalone="yes"?>
<Relationships xmlns="http://schemas.openxmlformats.org/package/2006/relationships"><Relationship Id="rId8" Type="http://schemas.openxmlformats.org/officeDocument/2006/relationships/image" Target="../media/image70.emf"/><Relationship Id="rId3" Type="http://schemas.openxmlformats.org/officeDocument/2006/relationships/image" Target="../media/image65.emf"/><Relationship Id="rId7" Type="http://schemas.openxmlformats.org/officeDocument/2006/relationships/image" Target="../media/image69.emf"/><Relationship Id="rId2" Type="http://schemas.openxmlformats.org/officeDocument/2006/relationships/notesSlide" Target="../notesSlides/notesSlide116.xml"/><Relationship Id="rId1" Type="http://schemas.openxmlformats.org/officeDocument/2006/relationships/slideLayout" Target="../slideLayouts/slideLayout2.xml"/><Relationship Id="rId6" Type="http://schemas.openxmlformats.org/officeDocument/2006/relationships/image" Target="../media/image68.emf"/><Relationship Id="rId11" Type="http://schemas.openxmlformats.org/officeDocument/2006/relationships/image" Target="../media/image73.png"/><Relationship Id="rId5" Type="http://schemas.openxmlformats.org/officeDocument/2006/relationships/image" Target="../media/image67.emf"/><Relationship Id="rId10" Type="http://schemas.openxmlformats.org/officeDocument/2006/relationships/image" Target="../media/image72.emf"/><Relationship Id="rId4" Type="http://schemas.openxmlformats.org/officeDocument/2006/relationships/image" Target="../media/image66.emf"/><Relationship Id="rId9" Type="http://schemas.openxmlformats.org/officeDocument/2006/relationships/image" Target="../media/image71.emf"/></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74.tmp"/><Relationship Id="rId2" Type="http://schemas.openxmlformats.org/officeDocument/2006/relationships/notesSlide" Target="../notesSlides/notesSlide119.xml"/><Relationship Id="rId1" Type="http://schemas.openxmlformats.org/officeDocument/2006/relationships/slideLayout" Target="../slideLayouts/slideLayout6.xml"/><Relationship Id="rId4" Type="http://schemas.openxmlformats.org/officeDocument/2006/relationships/image" Target="../media/image75.tmp"/></Relationships>
</file>

<file path=ppt/slides/_rels/slide12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77.tmp"/><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23.xml"/><Relationship Id="rId1" Type="http://schemas.openxmlformats.org/officeDocument/2006/relationships/slideLayout" Target="../slideLayouts/slideLayout2.xml"/><Relationship Id="rId5" Type="http://schemas.openxmlformats.org/officeDocument/2006/relationships/image" Target="../media/image80.png"/><Relationship Id="rId4" Type="http://schemas.openxmlformats.org/officeDocument/2006/relationships/image" Target="../media/image79.png"/></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82.tmp"/><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84.emf"/><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34.xml"/><Relationship Id="rId1" Type="http://schemas.openxmlformats.org/officeDocument/2006/relationships/slideLayout" Target="../slideLayouts/slideLayout2.xml"/><Relationship Id="rId4" Type="http://schemas.openxmlformats.org/officeDocument/2006/relationships/image" Target="../media/image86.png"/></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image" Target="../media/image87.gif"/><Relationship Id="rId2" Type="http://schemas.openxmlformats.org/officeDocument/2006/relationships/notesSlide" Target="../notesSlides/notesSlide137.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hyperlink" Target="file:///E:\Working%20Everyday\IIG%20Books\IC3%20GS5%20Books\IC3%20GS5%20Computing%20Fundamentals%20Review.pptx#-1,24,Hardware" TargetMode="External"/><Relationship Id="rId2" Type="http://schemas.openxmlformats.org/officeDocument/2006/relationships/notesSlide" Target="../notesSlides/notesSlide139.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88.tmp"/><Relationship Id="rId2" Type="http://schemas.openxmlformats.org/officeDocument/2006/relationships/notesSlide" Target="../notesSlides/notesSlide147.xml"/><Relationship Id="rId1" Type="http://schemas.openxmlformats.org/officeDocument/2006/relationships/slideLayout" Target="../slideLayouts/slideLayout2.xml"/><Relationship Id="rId4" Type="http://schemas.openxmlformats.org/officeDocument/2006/relationships/image" Target="../media/image89.tmp"/></Relationships>
</file>

<file path=ppt/slides/_rels/slide156.xml.rels><?xml version="1.0" encoding="UTF-8" standalone="yes"?>
<Relationships xmlns="http://schemas.openxmlformats.org/package/2006/relationships"><Relationship Id="rId3" Type="http://schemas.openxmlformats.org/officeDocument/2006/relationships/image" Target="../media/image90.tmp"/><Relationship Id="rId2" Type="http://schemas.openxmlformats.org/officeDocument/2006/relationships/notesSlide" Target="../notesSlides/notesSlide148.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image" Target="../media/image91.emf"/><Relationship Id="rId2" Type="http://schemas.openxmlformats.org/officeDocument/2006/relationships/notesSlide" Target="../notesSlides/notesSlide155.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3" Type="http://schemas.openxmlformats.org/officeDocument/2006/relationships/image" Target="../media/image92.emf"/><Relationship Id="rId2" Type="http://schemas.openxmlformats.org/officeDocument/2006/relationships/notesSlide" Target="../notesSlides/notesSlide156.xml"/><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3" Type="http://schemas.openxmlformats.org/officeDocument/2006/relationships/image" Target="../media/image94.tmp"/><Relationship Id="rId2" Type="http://schemas.openxmlformats.org/officeDocument/2006/relationships/notesSlide" Target="../notesSlides/notesSlide158.xml"/><Relationship Id="rId1" Type="http://schemas.openxmlformats.org/officeDocument/2006/relationships/slideLayout" Target="../slideLayouts/slideLayout2.xml"/><Relationship Id="rId4" Type="http://schemas.openxmlformats.org/officeDocument/2006/relationships/image" Target="../media/image95.tmp"/></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59.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60.xml"/><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3" Type="http://schemas.openxmlformats.org/officeDocument/2006/relationships/image" Target="../media/image96.emf"/><Relationship Id="rId2" Type="http://schemas.openxmlformats.org/officeDocument/2006/relationships/notesSlide" Target="../notesSlides/notesSlide161.xml"/><Relationship Id="rId1" Type="http://schemas.openxmlformats.org/officeDocument/2006/relationships/slideLayout" Target="../slideLayouts/slideLayout2.xml"/><Relationship Id="rId4" Type="http://schemas.openxmlformats.org/officeDocument/2006/relationships/image" Target="../media/image97.emf"/></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162.xml"/><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63.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64.xml"/><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3" Type="http://schemas.openxmlformats.org/officeDocument/2006/relationships/image" Target="../media/image98.tmp"/><Relationship Id="rId2" Type="http://schemas.openxmlformats.org/officeDocument/2006/relationships/notesSlide" Target="../notesSlides/notesSlide165.xml"/><Relationship Id="rId1" Type="http://schemas.openxmlformats.org/officeDocument/2006/relationships/slideLayout" Target="../slideLayouts/slideLayout6.xml"/><Relationship Id="rId5" Type="http://schemas.openxmlformats.org/officeDocument/2006/relationships/image" Target="../media/image100.tmp"/><Relationship Id="rId4" Type="http://schemas.openxmlformats.org/officeDocument/2006/relationships/image" Target="../media/image99.tmp"/></Relationships>
</file>

<file path=ppt/slides/_rels/slide174.xml.rels><?xml version="1.0" encoding="UTF-8" standalone="yes"?>
<Relationships xmlns="http://schemas.openxmlformats.org/package/2006/relationships"><Relationship Id="rId3" Type="http://schemas.openxmlformats.org/officeDocument/2006/relationships/image" Target="../media/image101.tmp"/><Relationship Id="rId2" Type="http://schemas.openxmlformats.org/officeDocument/2006/relationships/notesSlide" Target="../notesSlides/notesSlide166.xm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image" Target="../media/image102.tmp"/><Relationship Id="rId2" Type="http://schemas.openxmlformats.org/officeDocument/2006/relationships/notesSlide" Target="../notesSlides/notesSlide167.xml"/><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image" Target="../media/image103.tmp"/><Relationship Id="rId2" Type="http://schemas.openxmlformats.org/officeDocument/2006/relationships/notesSlide" Target="../notesSlides/notesSlide168.xml"/><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169.xml"/><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170.xml"/><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71.xml"/><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72.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173.xml"/><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notesSlide" Target="../notesSlides/notesSlide174.xml"/><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notesSlide" Target="../notesSlides/notesSlide175.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76.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3" Type="http://schemas.openxmlformats.org/officeDocument/2006/relationships/image" Target="../media/image107.tmp"/><Relationship Id="rId2" Type="http://schemas.openxmlformats.org/officeDocument/2006/relationships/notesSlide" Target="../notesSlides/notesSlide177.xml"/><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178.xml"/><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179.xml"/><Relationship Id="rId1" Type="http://schemas.openxmlformats.org/officeDocument/2006/relationships/slideLayout" Target="../slideLayouts/slideLayout2.xml"/><Relationship Id="rId4" Type="http://schemas.microsoft.com/office/2007/relationships/hdphoto" Target="../media/hdphoto2.wdp"/></Relationships>
</file>

<file path=ppt/slides/_rels/slide188.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180.xml"/><Relationship Id="rId1" Type="http://schemas.openxmlformats.org/officeDocument/2006/relationships/slideLayout" Target="../slideLayouts/slideLayout2.xml"/><Relationship Id="rId4" Type="http://schemas.openxmlformats.org/officeDocument/2006/relationships/image" Target="../media/image111.png"/></Relationships>
</file>

<file path=ppt/slides/_rels/slide189.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181.xm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182.xml"/><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183.xml"/><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84.xml"/><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185.xm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186.xm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notesSlide" Target="../notesSlides/notesSlide187.xml"/><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2" Type="http://schemas.openxmlformats.org/officeDocument/2006/relationships/notesSlide" Target="../notesSlides/notesSlide188.xml"/><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2" Type="http://schemas.openxmlformats.org/officeDocument/2006/relationships/notesSlide" Target="../notesSlides/notesSlide189.xml"/><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2" Type="http://schemas.openxmlformats.org/officeDocument/2006/relationships/notesSlide" Target="../notesSlides/notesSlide190.xml"/><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191.xml"/><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92.xml"/><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2" Type="http://schemas.openxmlformats.org/officeDocument/2006/relationships/notesSlide" Target="../notesSlides/notesSlide193.xml"/><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2" Type="http://schemas.openxmlformats.org/officeDocument/2006/relationships/notesSlide" Target="../notesSlides/notesSlide194.xml"/><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2" Type="http://schemas.openxmlformats.org/officeDocument/2006/relationships/notesSlide" Target="../notesSlides/notesSlide195.xml"/><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2" Type="http://schemas.openxmlformats.org/officeDocument/2006/relationships/notesSlide" Target="../notesSlides/notesSlide196.xml"/><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2" Type="http://schemas.openxmlformats.org/officeDocument/2006/relationships/notesSlide" Target="../notesSlides/notesSlide197.xm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notesSlide" Target="../notesSlides/notesSlide198.xml"/><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2" Type="http://schemas.openxmlformats.org/officeDocument/2006/relationships/notesSlide" Target="../notesSlides/notesSlide199.xml"/><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200.xml"/><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201.xml"/><Relationship Id="rId1" Type="http://schemas.openxmlformats.org/officeDocument/2006/relationships/slideLayout" Target="../slideLayouts/slideLayout6.xml"/><Relationship Id="rId4" Type="http://schemas.openxmlformats.org/officeDocument/2006/relationships/image" Target="../media/image117.png"/></Relationships>
</file>

<file path=ppt/slides/_rels/slide210.xml.rels><?xml version="1.0" encoding="UTF-8" standalone="yes"?>
<Relationships xmlns="http://schemas.openxmlformats.org/package/2006/relationships"><Relationship Id="rId2" Type="http://schemas.openxmlformats.org/officeDocument/2006/relationships/notesSlide" Target="../notesSlides/notesSlide202.xml"/><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2" Type="http://schemas.openxmlformats.org/officeDocument/2006/relationships/notesSlide" Target="../notesSlides/notesSlide203.xml"/><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204.xml"/><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2" Type="http://schemas.openxmlformats.org/officeDocument/2006/relationships/notesSlide" Target="../notesSlides/notesSlide205.xml"/><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notesSlide" Target="../notesSlides/notesSlide206.xml"/><Relationship Id="rId1" Type="http://schemas.openxmlformats.org/officeDocument/2006/relationships/slideLayout" Target="../slideLayouts/slideLayout2.xml"/><Relationship Id="rId4" Type="http://schemas.openxmlformats.org/officeDocument/2006/relationships/image" Target="../media/image119.jpeg"/></Relationships>
</file>

<file path=ppt/slides/_rels/slide215.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207.xml"/><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2" Type="http://schemas.openxmlformats.org/officeDocument/2006/relationships/notesSlide" Target="../notesSlides/notesSlide208.xml"/><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2" Type="http://schemas.openxmlformats.org/officeDocument/2006/relationships/notesSlide" Target="../notesSlides/notesSlide209.xml"/><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2" Type="http://schemas.openxmlformats.org/officeDocument/2006/relationships/notesSlide" Target="../notesSlides/notesSlide210.xml"/><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2" Type="http://schemas.openxmlformats.org/officeDocument/2006/relationships/notesSlide" Target="../notesSlides/notesSlide211.xml"/><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2" Type="http://schemas.openxmlformats.org/officeDocument/2006/relationships/notesSlide" Target="../notesSlides/notesSlide212.xml"/><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2" Type="http://schemas.openxmlformats.org/officeDocument/2006/relationships/notesSlide" Target="../notesSlides/notesSlide213.xml"/><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2" Type="http://schemas.openxmlformats.org/officeDocument/2006/relationships/notesSlide" Target="../notesSlides/notesSlide214.xml"/><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2" Type="http://schemas.openxmlformats.org/officeDocument/2006/relationships/notesSlide" Target="../notesSlides/notesSlide215.xml"/><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2" Type="http://schemas.openxmlformats.org/officeDocument/2006/relationships/notesSlide" Target="../notesSlides/notesSlide216.xml"/><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2" Type="http://schemas.openxmlformats.org/officeDocument/2006/relationships/notesSlide" Target="../notesSlides/notesSlide217.xml"/><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2" Type="http://schemas.openxmlformats.org/officeDocument/2006/relationships/notesSlide" Target="../notesSlides/notesSlide218.xml"/><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2" Type="http://schemas.openxmlformats.org/officeDocument/2006/relationships/notesSlide" Target="../notesSlides/notesSlide219.xml"/><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2" Type="http://schemas.openxmlformats.org/officeDocument/2006/relationships/notesSlide" Target="../notesSlides/notesSlide220.xml"/><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3" Type="http://schemas.openxmlformats.org/officeDocument/2006/relationships/hyperlink" Target="file:///E:\Working%20Everyday\IIG%20Books\IC3%20GS5%20Books\IC3%20GS5%20Computing%20Fundamentals%20Review.pptx#-1,57,Networks and Mobile Devices" TargetMode="External"/><Relationship Id="rId2" Type="http://schemas.openxmlformats.org/officeDocument/2006/relationships/notesSlide" Target="../notesSlides/notesSlide221.xml"/><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2" Type="http://schemas.openxmlformats.org/officeDocument/2006/relationships/image" Target="../media/image121.tmp"/><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2" Type="http://schemas.openxmlformats.org/officeDocument/2006/relationships/image" Target="../media/image122.emf"/><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tmp"/><Relationship Id="rId1" Type="http://schemas.openxmlformats.org/officeDocument/2006/relationships/slideLayout" Target="../slideLayouts/slideLayout6.xml"/></Relationships>
</file>

<file path=ppt/slides/_rels/slide238.xml.rels><?xml version="1.0" encoding="UTF-8" standalone="yes"?>
<Relationships xmlns="http://schemas.openxmlformats.org/package/2006/relationships"><Relationship Id="rId2" Type="http://schemas.openxmlformats.org/officeDocument/2006/relationships/image" Target="../media/image125.tmp"/><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6.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2" Type="http://schemas.openxmlformats.org/officeDocument/2006/relationships/image" Target="../media/image128.tmp"/><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3" Type="http://schemas.openxmlformats.org/officeDocument/2006/relationships/image" Target="../media/image130.tmp"/><Relationship Id="rId2" Type="http://schemas.openxmlformats.org/officeDocument/2006/relationships/image" Target="../media/image129.tmp"/><Relationship Id="rId1" Type="http://schemas.openxmlformats.org/officeDocument/2006/relationships/slideLayout" Target="../slideLayouts/slideLayout2.xml"/><Relationship Id="rId4" Type="http://schemas.openxmlformats.org/officeDocument/2006/relationships/image" Target="../media/image131.tmp"/></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0.tmp"/><Relationship Id="rId1" Type="http://schemas.openxmlformats.org/officeDocument/2006/relationships/slideLayout" Target="../slideLayouts/slideLayout2.xml"/><Relationship Id="rId5" Type="http://schemas.openxmlformats.org/officeDocument/2006/relationships/image" Target="../media/image134.png"/><Relationship Id="rId4" Type="http://schemas.openxmlformats.org/officeDocument/2006/relationships/image" Target="../media/image133.png"/></Relationships>
</file>

<file path=ppt/slides/_rels/slide250.xml.rels><?xml version="1.0" encoding="UTF-8" standalone="yes"?>
<Relationships xmlns="http://schemas.openxmlformats.org/package/2006/relationships"><Relationship Id="rId2" Type="http://schemas.openxmlformats.org/officeDocument/2006/relationships/image" Target="../media/image135.emf"/><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2" Type="http://schemas.openxmlformats.org/officeDocument/2006/relationships/image" Target="../media/image136.emf"/><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6.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3" Type="http://schemas.openxmlformats.org/officeDocument/2006/relationships/hyperlink" Target="file:///E:\Working%20Everyday\IIG%20Books\IC3%20GS5%20Books\IC3%20GS5%20Computing%20Fundamentals%20Review.pptx#-1,90,File Management" TargetMode="External"/><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2" Type="http://schemas.openxmlformats.org/officeDocument/2006/relationships/image" Target="../media/image140.tmp"/><Relationship Id="rId1" Type="http://schemas.openxmlformats.org/officeDocument/2006/relationships/slideLayout" Target="../slideLayouts/slideLayout6.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3" Type="http://schemas.openxmlformats.org/officeDocument/2006/relationships/image" Target="../media/image142.tmp"/><Relationship Id="rId2" Type="http://schemas.openxmlformats.org/officeDocument/2006/relationships/image" Target="../media/image141.tmp"/><Relationship Id="rId1" Type="http://schemas.openxmlformats.org/officeDocument/2006/relationships/slideLayout" Target="../slideLayouts/slideLayout6.xml"/></Relationships>
</file>

<file path=ppt/slides/_rels/slide281.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2" Type="http://schemas.openxmlformats.org/officeDocument/2006/relationships/image" Target="../media/image144.tmp"/><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2" Type="http://schemas.openxmlformats.org/officeDocument/2006/relationships/image" Target="../media/image145.tmp"/><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2" Type="http://schemas.openxmlformats.org/officeDocument/2006/relationships/image" Target="../media/image146.tmp"/><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6.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6.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2" Type="http://schemas.openxmlformats.org/officeDocument/2006/relationships/image" Target="../media/image149.png"/><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6.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2" Type="http://schemas.openxmlformats.org/officeDocument/2006/relationships/image" Target="../media/image151.png"/><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2" Type="http://schemas.openxmlformats.org/officeDocument/2006/relationships/image" Target="../media/image154.tmp"/><Relationship Id="rId1" Type="http://schemas.openxmlformats.org/officeDocument/2006/relationships/slideLayout" Target="../slideLayouts/slideLayout6.xml"/></Relationships>
</file>

<file path=ppt/slides/_rels/slide304.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png"/><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1.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2" Type="http://schemas.openxmlformats.org/officeDocument/2006/relationships/image" Target="../media/image160.png"/><Relationship Id="rId1" Type="http://schemas.openxmlformats.org/officeDocument/2006/relationships/slideLayout" Target="../slideLayouts/slideLayout2.xml"/></Relationships>
</file>

<file path=ppt/slides/_rels/slide316.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2" Type="http://schemas.openxmlformats.org/officeDocument/2006/relationships/notesSlide" Target="../notesSlides/notesSlide222.xml"/><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3" Type="http://schemas.openxmlformats.org/officeDocument/2006/relationships/image" Target="../media/image162.tmp"/><Relationship Id="rId2" Type="http://schemas.openxmlformats.org/officeDocument/2006/relationships/notesSlide" Target="../notesSlides/notesSlide223.xml"/><Relationship Id="rId1" Type="http://schemas.openxmlformats.org/officeDocument/2006/relationships/slideLayout" Target="../slideLayouts/slideLayout6.xml"/><Relationship Id="rId4" Type="http://schemas.openxmlformats.org/officeDocument/2006/relationships/hyperlink" Target="file:///E:\Working%20Everyday\IIG%20Books\IC3%20GS5%20Books\IC3%20GS5%20Computing%20Fundamentals%20Review.pptx#-1,105,Software" TargetMode="Externa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2" Type="http://schemas.openxmlformats.org/officeDocument/2006/relationships/notesSlide" Target="../notesSlides/notesSlide224.xml"/><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2" Type="http://schemas.openxmlformats.org/officeDocument/2006/relationships/notesSlide" Target="../notesSlides/notesSlide225.xml"/><Relationship Id="rId1" Type="http://schemas.openxmlformats.org/officeDocument/2006/relationships/slideLayout" Target="../slideLayouts/slideLayout2.xml"/></Relationships>
</file>

<file path=ppt/slides/_rels/slide322.xml.rels><?xml version="1.0" encoding="UTF-8" standalone="yes"?>
<Relationships xmlns="http://schemas.openxmlformats.org/package/2006/relationships"><Relationship Id="rId2" Type="http://schemas.openxmlformats.org/officeDocument/2006/relationships/notesSlide" Target="../notesSlides/notesSlide226.xml"/><Relationship Id="rId1" Type="http://schemas.openxmlformats.org/officeDocument/2006/relationships/slideLayout" Target="../slideLayouts/slideLayout2.xml"/></Relationships>
</file>

<file path=ppt/slides/_rels/slide323.xml.rels><?xml version="1.0" encoding="UTF-8" standalone="yes"?>
<Relationships xmlns="http://schemas.openxmlformats.org/package/2006/relationships"><Relationship Id="rId2" Type="http://schemas.openxmlformats.org/officeDocument/2006/relationships/notesSlide" Target="../notesSlides/notesSlide227.xml"/><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2" Type="http://schemas.openxmlformats.org/officeDocument/2006/relationships/notesSlide" Target="../notesSlides/notesSlide228.xml"/><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2" Type="http://schemas.openxmlformats.org/officeDocument/2006/relationships/notesSlide" Target="../notesSlides/notesSlide229.xml"/><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2" Type="http://schemas.openxmlformats.org/officeDocument/2006/relationships/notesSlide" Target="../notesSlides/notesSlide230.xml"/><Relationship Id="rId1" Type="http://schemas.openxmlformats.org/officeDocument/2006/relationships/slideLayout" Target="../slideLayouts/slideLayout2.xml"/></Relationships>
</file>

<file path=ppt/slides/_rels/slide327.xml.rels><?xml version="1.0" encoding="UTF-8" standalone="yes"?>
<Relationships xmlns="http://schemas.openxmlformats.org/package/2006/relationships"><Relationship Id="rId2" Type="http://schemas.openxmlformats.org/officeDocument/2006/relationships/notesSlide" Target="../notesSlides/notesSlide231.xml"/><Relationship Id="rId1" Type="http://schemas.openxmlformats.org/officeDocument/2006/relationships/slideLayout" Target="../slideLayouts/slideLayout2.xml"/></Relationships>
</file>

<file path=ppt/slides/_rels/slide328.xml.rels><?xml version="1.0" encoding="UTF-8" standalone="yes"?>
<Relationships xmlns="http://schemas.openxmlformats.org/package/2006/relationships"><Relationship Id="rId2" Type="http://schemas.openxmlformats.org/officeDocument/2006/relationships/notesSlide" Target="../notesSlides/notesSlide232.xml"/><Relationship Id="rId1" Type="http://schemas.openxmlformats.org/officeDocument/2006/relationships/slideLayout" Target="../slideLayouts/slideLayout2.xml"/></Relationships>
</file>

<file path=ppt/slides/_rels/slide329.xml.rels><?xml version="1.0" encoding="UTF-8" standalone="yes"?>
<Relationships xmlns="http://schemas.openxmlformats.org/package/2006/relationships"><Relationship Id="rId3" Type="http://schemas.openxmlformats.org/officeDocument/2006/relationships/image" Target="../media/image163.tmp"/><Relationship Id="rId2" Type="http://schemas.openxmlformats.org/officeDocument/2006/relationships/notesSlide" Target="../notesSlides/notesSlide233.xml"/><Relationship Id="rId1" Type="http://schemas.openxmlformats.org/officeDocument/2006/relationships/slideLayout" Target="../slideLayouts/slideLayout2.xml"/></Relationships>
</file>

<file path=ppt/slides/_rels/slide330.xml.rels><?xml version="1.0" encoding="UTF-8" standalone="yes"?>
<Relationships xmlns="http://schemas.openxmlformats.org/package/2006/relationships"><Relationship Id="rId3" Type="http://schemas.openxmlformats.org/officeDocument/2006/relationships/image" Target="../media/image164.tmp"/><Relationship Id="rId2" Type="http://schemas.openxmlformats.org/officeDocument/2006/relationships/notesSlide" Target="../notesSlides/notesSlide234.xml"/><Relationship Id="rId1" Type="http://schemas.openxmlformats.org/officeDocument/2006/relationships/slideLayout" Target="../slideLayouts/slideLayout2.xml"/><Relationship Id="rId4" Type="http://schemas.openxmlformats.org/officeDocument/2006/relationships/image" Target="../media/image165.tmp"/></Relationships>
</file>

<file path=ppt/slides/_rels/slide331.xml.rels><?xml version="1.0" encoding="UTF-8" standalone="yes"?>
<Relationships xmlns="http://schemas.openxmlformats.org/package/2006/relationships"><Relationship Id="rId2" Type="http://schemas.openxmlformats.org/officeDocument/2006/relationships/notesSlide" Target="../notesSlides/notesSlide235.xml"/><Relationship Id="rId1" Type="http://schemas.openxmlformats.org/officeDocument/2006/relationships/slideLayout" Target="../slideLayouts/slideLayout2.xml"/></Relationships>
</file>

<file path=ppt/slides/_rels/slide332.xml.rels><?xml version="1.0" encoding="UTF-8" standalone="yes"?>
<Relationships xmlns="http://schemas.openxmlformats.org/package/2006/relationships"><Relationship Id="rId2" Type="http://schemas.openxmlformats.org/officeDocument/2006/relationships/notesSlide" Target="../notesSlides/notesSlide236.xml"/><Relationship Id="rId1" Type="http://schemas.openxmlformats.org/officeDocument/2006/relationships/slideLayout" Target="../slideLayouts/slideLayout2.xml"/></Relationships>
</file>

<file path=ppt/slides/_rels/slide333.xml.rels><?xml version="1.0" encoding="UTF-8" standalone="yes"?>
<Relationships xmlns="http://schemas.openxmlformats.org/package/2006/relationships"><Relationship Id="rId3" Type="http://schemas.openxmlformats.org/officeDocument/2006/relationships/image" Target="../media/image166.tmp"/><Relationship Id="rId2" Type="http://schemas.openxmlformats.org/officeDocument/2006/relationships/notesSlide" Target="../notesSlides/notesSlide237.xml"/><Relationship Id="rId1" Type="http://schemas.openxmlformats.org/officeDocument/2006/relationships/slideLayout" Target="../slideLayouts/slideLayout2.xml"/></Relationships>
</file>

<file path=ppt/slides/_rels/slide334.xml.rels><?xml version="1.0" encoding="UTF-8" standalone="yes"?>
<Relationships xmlns="http://schemas.openxmlformats.org/package/2006/relationships"><Relationship Id="rId3" Type="http://schemas.openxmlformats.org/officeDocument/2006/relationships/image" Target="../media/image167.tmp"/><Relationship Id="rId2" Type="http://schemas.openxmlformats.org/officeDocument/2006/relationships/notesSlide" Target="../notesSlides/notesSlide238.xml"/><Relationship Id="rId1" Type="http://schemas.openxmlformats.org/officeDocument/2006/relationships/slideLayout" Target="../slideLayouts/slideLayout2.xml"/></Relationships>
</file>

<file path=ppt/slides/_rels/slide335.xml.rels><?xml version="1.0" encoding="UTF-8" standalone="yes"?>
<Relationships xmlns="http://schemas.openxmlformats.org/package/2006/relationships"><Relationship Id="rId3" Type="http://schemas.openxmlformats.org/officeDocument/2006/relationships/image" Target="../media/image168.tmp"/><Relationship Id="rId2" Type="http://schemas.openxmlformats.org/officeDocument/2006/relationships/notesSlide" Target="../notesSlides/notesSlide239.xml"/><Relationship Id="rId1" Type="http://schemas.openxmlformats.org/officeDocument/2006/relationships/slideLayout" Target="../slideLayouts/slideLayout2.xml"/></Relationships>
</file>

<file path=ppt/slides/_rels/slide336.xml.rels><?xml version="1.0" encoding="UTF-8" standalone="yes"?>
<Relationships xmlns="http://schemas.openxmlformats.org/package/2006/relationships"><Relationship Id="rId2" Type="http://schemas.openxmlformats.org/officeDocument/2006/relationships/notesSlide" Target="../notesSlides/notesSlide240.xml"/><Relationship Id="rId1" Type="http://schemas.openxmlformats.org/officeDocument/2006/relationships/slideLayout" Target="../slideLayouts/slideLayout2.xml"/></Relationships>
</file>

<file path=ppt/slides/_rels/slide337.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notesSlide" Target="../notesSlides/notesSlide241.xml"/><Relationship Id="rId1" Type="http://schemas.openxmlformats.org/officeDocument/2006/relationships/slideLayout" Target="../slideLayouts/slideLayout6.xml"/></Relationships>
</file>

<file path=ppt/slides/_rels/slide338.xml.rels><?xml version="1.0" encoding="UTF-8" standalone="yes"?>
<Relationships xmlns="http://schemas.openxmlformats.org/package/2006/relationships"><Relationship Id="rId2" Type="http://schemas.openxmlformats.org/officeDocument/2006/relationships/notesSlide" Target="../notesSlides/notesSlide242.xml"/><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2" Type="http://schemas.openxmlformats.org/officeDocument/2006/relationships/notesSlide" Target="../notesSlides/notesSlide243.xml"/><Relationship Id="rId1" Type="http://schemas.openxmlformats.org/officeDocument/2006/relationships/slideLayout" Target="../slideLayouts/slideLayout2.xml"/></Relationships>
</file>

<file path=ppt/slides/_rels/slide340.xml.rels><?xml version="1.0" encoding="UTF-8" standalone="yes"?>
<Relationships xmlns="http://schemas.openxmlformats.org/package/2006/relationships"><Relationship Id="rId2" Type="http://schemas.openxmlformats.org/officeDocument/2006/relationships/notesSlide" Target="../notesSlides/notesSlide244.xml"/><Relationship Id="rId1" Type="http://schemas.openxmlformats.org/officeDocument/2006/relationships/slideLayout" Target="../slideLayouts/slideLayout2.xml"/></Relationships>
</file>

<file path=ppt/slides/_rels/slide341.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245.xml"/><Relationship Id="rId1" Type="http://schemas.openxmlformats.org/officeDocument/2006/relationships/slideLayout" Target="../slideLayouts/slideLayout6.xml"/></Relationships>
</file>

<file path=ppt/slides/_rels/slide342.xml.rels><?xml version="1.0" encoding="UTF-8" standalone="yes"?>
<Relationships xmlns="http://schemas.openxmlformats.org/package/2006/relationships"><Relationship Id="rId2" Type="http://schemas.openxmlformats.org/officeDocument/2006/relationships/notesSlide" Target="../notesSlides/notesSlide246.xml"/><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3" Type="http://schemas.openxmlformats.org/officeDocument/2006/relationships/image" Target="../media/image171.tmp"/><Relationship Id="rId2" Type="http://schemas.openxmlformats.org/officeDocument/2006/relationships/notesSlide" Target="../notesSlides/notesSlide247.xml"/><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3" Type="http://schemas.openxmlformats.org/officeDocument/2006/relationships/image" Target="../media/image172.tmp"/><Relationship Id="rId2" Type="http://schemas.openxmlformats.org/officeDocument/2006/relationships/notesSlide" Target="../notesSlides/notesSlide248.xml"/><Relationship Id="rId1" Type="http://schemas.openxmlformats.org/officeDocument/2006/relationships/slideLayout" Target="../slideLayouts/slideLayout2.xml"/></Relationships>
</file>

<file path=ppt/slides/_rels/slide345.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249.xml"/><Relationship Id="rId1" Type="http://schemas.openxmlformats.org/officeDocument/2006/relationships/slideLayout" Target="../slideLayouts/slideLayout2.xml"/><Relationship Id="rId4" Type="http://schemas.microsoft.com/office/2007/relationships/hdphoto" Target="../media/hdphoto3.wdp"/></Relationships>
</file>

<file path=ppt/slides/_rels/slide346.xml.rels><?xml version="1.0" encoding="UTF-8" standalone="yes"?>
<Relationships xmlns="http://schemas.openxmlformats.org/package/2006/relationships"><Relationship Id="rId2" Type="http://schemas.openxmlformats.org/officeDocument/2006/relationships/notesSlide" Target="../notesSlides/notesSlide250.xml"/><Relationship Id="rId1" Type="http://schemas.openxmlformats.org/officeDocument/2006/relationships/slideLayout" Target="../slideLayouts/slideLayout2.xml"/></Relationships>
</file>

<file path=ppt/slides/_rels/slide347.xml.rels><?xml version="1.0" encoding="UTF-8" standalone="yes"?>
<Relationships xmlns="http://schemas.openxmlformats.org/package/2006/relationships"><Relationship Id="rId3" Type="http://schemas.openxmlformats.org/officeDocument/2006/relationships/image" Target="../media/image174.tmp"/><Relationship Id="rId2" Type="http://schemas.openxmlformats.org/officeDocument/2006/relationships/notesSlide" Target="../notesSlides/notesSlide251.xml"/><Relationship Id="rId1" Type="http://schemas.openxmlformats.org/officeDocument/2006/relationships/slideLayout" Target="../slideLayouts/slideLayout6.xml"/></Relationships>
</file>

<file path=ppt/slides/_rels/slide348.xml.rels><?xml version="1.0" encoding="UTF-8" standalone="yes"?>
<Relationships xmlns="http://schemas.openxmlformats.org/package/2006/relationships"><Relationship Id="rId2" Type="http://schemas.openxmlformats.org/officeDocument/2006/relationships/notesSlide" Target="../notesSlides/notesSlide252.xml"/><Relationship Id="rId1" Type="http://schemas.openxmlformats.org/officeDocument/2006/relationships/slideLayout" Target="../slideLayouts/slideLayout2.xml"/></Relationships>
</file>

<file path=ppt/slides/_rels/slide349.xml.rels><?xml version="1.0" encoding="UTF-8" standalone="yes"?>
<Relationships xmlns="http://schemas.openxmlformats.org/package/2006/relationships"><Relationship Id="rId2" Type="http://schemas.openxmlformats.org/officeDocument/2006/relationships/notesSlide" Target="../notesSlides/notesSlide253.xml"/><Relationship Id="rId1" Type="http://schemas.openxmlformats.org/officeDocument/2006/relationships/slideLayout" Target="../slideLayouts/slideLayout2.xml"/></Relationships>
</file>

<file path=ppt/slides/_rels/slide350.xml.rels><?xml version="1.0" encoding="UTF-8" standalone="yes"?>
<Relationships xmlns="http://schemas.openxmlformats.org/package/2006/relationships"><Relationship Id="rId2" Type="http://schemas.openxmlformats.org/officeDocument/2006/relationships/notesSlide" Target="../notesSlides/notesSlide254.xml"/><Relationship Id="rId1" Type="http://schemas.openxmlformats.org/officeDocument/2006/relationships/slideLayout" Target="../slideLayouts/slideLayout2.xml"/></Relationships>
</file>

<file path=ppt/slides/_rels/slide351.xml.rels><?xml version="1.0" encoding="UTF-8" standalone="yes"?>
<Relationships xmlns="http://schemas.openxmlformats.org/package/2006/relationships"><Relationship Id="rId3" Type="http://schemas.openxmlformats.org/officeDocument/2006/relationships/image" Target="../media/image175.tmp"/><Relationship Id="rId2" Type="http://schemas.openxmlformats.org/officeDocument/2006/relationships/notesSlide" Target="../notesSlides/notesSlide255.xml"/><Relationship Id="rId1" Type="http://schemas.openxmlformats.org/officeDocument/2006/relationships/slideLayout" Target="../slideLayouts/slideLayout2.xml"/><Relationship Id="rId4" Type="http://schemas.openxmlformats.org/officeDocument/2006/relationships/image" Target="../media/image176.tmp"/></Relationships>
</file>

<file path=ppt/slides/_rels/slide352.xml.rels><?xml version="1.0" encoding="UTF-8" standalone="yes"?>
<Relationships xmlns="http://schemas.openxmlformats.org/package/2006/relationships"><Relationship Id="rId3" Type="http://schemas.openxmlformats.org/officeDocument/2006/relationships/image" Target="../media/image177.tmp"/><Relationship Id="rId2" Type="http://schemas.openxmlformats.org/officeDocument/2006/relationships/notesSlide" Target="../notesSlides/notesSlide256.xml"/><Relationship Id="rId1" Type="http://schemas.openxmlformats.org/officeDocument/2006/relationships/slideLayout" Target="../slideLayouts/slideLayout2.xml"/></Relationships>
</file>

<file path=ppt/slides/_rels/slide353.xml.rels><?xml version="1.0" encoding="UTF-8" standalone="yes"?>
<Relationships xmlns="http://schemas.openxmlformats.org/package/2006/relationships"><Relationship Id="rId2" Type="http://schemas.openxmlformats.org/officeDocument/2006/relationships/notesSlide" Target="../notesSlides/notesSlide257.xml"/><Relationship Id="rId1" Type="http://schemas.openxmlformats.org/officeDocument/2006/relationships/slideLayout" Target="../slideLayouts/slideLayout2.xml"/></Relationships>
</file>

<file path=ppt/slides/_rels/slide354.xml.rels><?xml version="1.0" encoding="UTF-8" standalone="yes"?>
<Relationships xmlns="http://schemas.openxmlformats.org/package/2006/relationships"><Relationship Id="rId3" Type="http://schemas.openxmlformats.org/officeDocument/2006/relationships/image" Target="../media/image178.tmp"/><Relationship Id="rId2" Type="http://schemas.openxmlformats.org/officeDocument/2006/relationships/notesSlide" Target="../notesSlides/notesSlide258.xml"/><Relationship Id="rId1" Type="http://schemas.openxmlformats.org/officeDocument/2006/relationships/slideLayout" Target="../slideLayouts/slideLayout2.xml"/></Relationships>
</file>

<file path=ppt/slides/_rels/slide355.xml.rels><?xml version="1.0" encoding="UTF-8" standalone="yes"?>
<Relationships xmlns="http://schemas.openxmlformats.org/package/2006/relationships"><Relationship Id="rId3" Type="http://schemas.openxmlformats.org/officeDocument/2006/relationships/image" Target="../media/image179.tmp"/><Relationship Id="rId2" Type="http://schemas.openxmlformats.org/officeDocument/2006/relationships/notesSlide" Target="../notesSlides/notesSlide259.xml"/><Relationship Id="rId1" Type="http://schemas.openxmlformats.org/officeDocument/2006/relationships/slideLayout" Target="../slideLayouts/slideLayout2.xml"/></Relationships>
</file>

<file path=ppt/slides/_rels/slide356.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260.xml"/><Relationship Id="rId1" Type="http://schemas.openxmlformats.org/officeDocument/2006/relationships/slideLayout" Target="../slideLayouts/slideLayout2.xml"/><Relationship Id="rId4" Type="http://schemas.openxmlformats.org/officeDocument/2006/relationships/image" Target="../media/image181.tmp"/></Relationships>
</file>

<file path=ppt/slides/_rels/slide357.xml.rels><?xml version="1.0" encoding="UTF-8" standalone="yes"?>
<Relationships xmlns="http://schemas.openxmlformats.org/package/2006/relationships"><Relationship Id="rId2" Type="http://schemas.openxmlformats.org/officeDocument/2006/relationships/notesSlide" Target="../notesSlides/notesSlide261.xml"/><Relationship Id="rId1" Type="http://schemas.openxmlformats.org/officeDocument/2006/relationships/slideLayout" Target="../slideLayouts/slideLayout2.xml"/></Relationships>
</file>

<file path=ppt/slides/_rels/slide358.xml.rels><?xml version="1.0" encoding="UTF-8" standalone="yes"?>
<Relationships xmlns="http://schemas.openxmlformats.org/package/2006/relationships"><Relationship Id="rId3" Type="http://schemas.openxmlformats.org/officeDocument/2006/relationships/image" Target="../media/image182.tmp"/><Relationship Id="rId2" Type="http://schemas.openxmlformats.org/officeDocument/2006/relationships/notesSlide" Target="../notesSlides/notesSlide262.xml"/><Relationship Id="rId1" Type="http://schemas.openxmlformats.org/officeDocument/2006/relationships/slideLayout" Target="../slideLayouts/slideLayout2.xml"/><Relationship Id="rId4" Type="http://schemas.openxmlformats.org/officeDocument/2006/relationships/image" Target="../media/image183.tmp"/></Relationships>
</file>

<file path=ppt/slides/_rels/slide359.xml.rels><?xml version="1.0" encoding="UTF-8" standalone="yes"?>
<Relationships xmlns="http://schemas.openxmlformats.org/package/2006/relationships"><Relationship Id="rId2" Type="http://schemas.openxmlformats.org/officeDocument/2006/relationships/notesSlide" Target="../notesSlides/notesSlide263.xml"/><Relationship Id="rId1" Type="http://schemas.openxmlformats.org/officeDocument/2006/relationships/slideLayout" Target="../slideLayouts/slideLayout2.xml"/></Relationships>
</file>

<file path=ppt/slides/_rels/slide360.xml.rels><?xml version="1.0" encoding="UTF-8" standalone="yes"?>
<Relationships xmlns="http://schemas.openxmlformats.org/package/2006/relationships"><Relationship Id="rId2" Type="http://schemas.openxmlformats.org/officeDocument/2006/relationships/notesSlide" Target="../notesSlides/notesSlide264.xml"/><Relationship Id="rId1" Type="http://schemas.openxmlformats.org/officeDocument/2006/relationships/slideLayout" Target="../slideLayouts/slideLayout2.xml"/></Relationships>
</file>

<file path=ppt/slides/_rels/slide361.xml.rels><?xml version="1.0" encoding="UTF-8" standalone="yes"?>
<Relationships xmlns="http://schemas.openxmlformats.org/package/2006/relationships"><Relationship Id="rId2" Type="http://schemas.openxmlformats.org/officeDocument/2006/relationships/notesSlide" Target="../notesSlides/notesSlide265.xml"/><Relationship Id="rId1" Type="http://schemas.openxmlformats.org/officeDocument/2006/relationships/slideLayout" Target="../slideLayouts/slideLayout2.xml"/></Relationships>
</file>

<file path=ppt/slides/_rels/slide362.xml.rels><?xml version="1.0" encoding="UTF-8" standalone="yes"?>
<Relationships xmlns="http://schemas.openxmlformats.org/package/2006/relationships"><Relationship Id="rId3" Type="http://schemas.openxmlformats.org/officeDocument/2006/relationships/image" Target="../media/image184.emf"/><Relationship Id="rId2" Type="http://schemas.openxmlformats.org/officeDocument/2006/relationships/notesSlide" Target="../notesSlides/notesSlide266.xml"/><Relationship Id="rId1" Type="http://schemas.openxmlformats.org/officeDocument/2006/relationships/slideLayout" Target="../slideLayouts/slideLayout2.xml"/></Relationships>
</file>

<file path=ppt/slides/_rels/slide363.xml.rels><?xml version="1.0" encoding="UTF-8" standalone="yes"?>
<Relationships xmlns="http://schemas.openxmlformats.org/package/2006/relationships"><Relationship Id="rId2" Type="http://schemas.openxmlformats.org/officeDocument/2006/relationships/notesSlide" Target="../notesSlides/notesSlide267.xml"/><Relationship Id="rId1" Type="http://schemas.openxmlformats.org/officeDocument/2006/relationships/slideLayout" Target="../slideLayouts/slideLayout2.xml"/></Relationships>
</file>

<file path=ppt/slides/_rels/slide364.xml.rels><?xml version="1.0" encoding="UTF-8" standalone="yes"?>
<Relationships xmlns="http://schemas.openxmlformats.org/package/2006/relationships"><Relationship Id="rId2" Type="http://schemas.openxmlformats.org/officeDocument/2006/relationships/notesSlide" Target="../notesSlides/notesSlide268.xml"/><Relationship Id="rId1" Type="http://schemas.openxmlformats.org/officeDocument/2006/relationships/slideLayout" Target="../slideLayouts/slideLayout2.xml"/></Relationships>
</file>

<file path=ppt/slides/_rels/slide365.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269.xml"/><Relationship Id="rId1" Type="http://schemas.openxmlformats.org/officeDocument/2006/relationships/slideLayout" Target="../slideLayouts/slideLayout6.xml"/><Relationship Id="rId4" Type="http://schemas.openxmlformats.org/officeDocument/2006/relationships/image" Target="../media/image186.tmp"/></Relationships>
</file>

<file path=ppt/slides/_rels/slide366.xml.rels><?xml version="1.0" encoding="UTF-8" standalone="yes"?>
<Relationships xmlns="http://schemas.openxmlformats.org/package/2006/relationships"><Relationship Id="rId2" Type="http://schemas.openxmlformats.org/officeDocument/2006/relationships/notesSlide" Target="../notesSlides/notesSlide270.xml"/><Relationship Id="rId1" Type="http://schemas.openxmlformats.org/officeDocument/2006/relationships/slideLayout" Target="../slideLayouts/slideLayout2.xml"/></Relationships>
</file>

<file path=ppt/slides/_rels/slide367.xml.rels><?xml version="1.0" encoding="UTF-8" standalone="yes"?>
<Relationships xmlns="http://schemas.openxmlformats.org/package/2006/relationships"><Relationship Id="rId2" Type="http://schemas.openxmlformats.org/officeDocument/2006/relationships/notesSlide" Target="../notesSlides/notesSlide271.xml"/><Relationship Id="rId1" Type="http://schemas.openxmlformats.org/officeDocument/2006/relationships/slideLayout" Target="../slideLayouts/slideLayout2.xml"/></Relationships>
</file>

<file path=ppt/slides/_rels/slide368.xml.rels><?xml version="1.0" encoding="UTF-8" standalone="yes"?>
<Relationships xmlns="http://schemas.openxmlformats.org/package/2006/relationships"><Relationship Id="rId2" Type="http://schemas.openxmlformats.org/officeDocument/2006/relationships/notesSlide" Target="../notesSlides/notesSlide272.xml"/><Relationship Id="rId1" Type="http://schemas.openxmlformats.org/officeDocument/2006/relationships/slideLayout" Target="../slideLayouts/slideLayout2.xml"/></Relationships>
</file>

<file path=ppt/slides/_rels/slide369.xml.rels><?xml version="1.0" encoding="UTF-8" standalone="yes"?>
<Relationships xmlns="http://schemas.openxmlformats.org/package/2006/relationships"><Relationship Id="rId3" Type="http://schemas.openxmlformats.org/officeDocument/2006/relationships/image" Target="../media/image187.tmp"/><Relationship Id="rId2" Type="http://schemas.openxmlformats.org/officeDocument/2006/relationships/notesSlide" Target="../notesSlides/notesSlide273.xml"/><Relationship Id="rId1" Type="http://schemas.openxmlformats.org/officeDocument/2006/relationships/slideLayout" Target="../slideLayouts/slideLayout2.xml"/><Relationship Id="rId4" Type="http://schemas.openxmlformats.org/officeDocument/2006/relationships/image" Target="../media/image188.tmp"/></Relationships>
</file>

<file path=ppt/slides/_rels/slide370.xml.rels><?xml version="1.0" encoding="UTF-8" standalone="yes"?>
<Relationships xmlns="http://schemas.openxmlformats.org/package/2006/relationships"><Relationship Id="rId2" Type="http://schemas.openxmlformats.org/officeDocument/2006/relationships/notesSlide" Target="../notesSlides/notesSlide274.xml"/><Relationship Id="rId1" Type="http://schemas.openxmlformats.org/officeDocument/2006/relationships/slideLayout" Target="../slideLayouts/slideLayout2.xml"/></Relationships>
</file>

<file path=ppt/slides/_rels/slide371.xml.rels><?xml version="1.0" encoding="UTF-8" standalone="yes"?>
<Relationships xmlns="http://schemas.openxmlformats.org/package/2006/relationships"><Relationship Id="rId2" Type="http://schemas.openxmlformats.org/officeDocument/2006/relationships/notesSlide" Target="../notesSlides/notesSlide275.xml"/><Relationship Id="rId1" Type="http://schemas.openxmlformats.org/officeDocument/2006/relationships/slideLayout" Target="../slideLayouts/slideLayout2.xml"/></Relationships>
</file>

<file path=ppt/slides/_rels/slide372.xml.rels><?xml version="1.0" encoding="UTF-8" standalone="yes"?>
<Relationships xmlns="http://schemas.openxmlformats.org/package/2006/relationships"><Relationship Id="rId2" Type="http://schemas.openxmlformats.org/officeDocument/2006/relationships/notesSlide" Target="../notesSlides/notesSlide276.xml"/><Relationship Id="rId1" Type="http://schemas.openxmlformats.org/officeDocument/2006/relationships/slideLayout" Target="../slideLayouts/slideLayout2.xml"/></Relationships>
</file>

<file path=ppt/slides/_rels/slide373.xml.rels><?xml version="1.0" encoding="UTF-8" standalone="yes"?>
<Relationships xmlns="http://schemas.openxmlformats.org/package/2006/relationships"><Relationship Id="rId2" Type="http://schemas.openxmlformats.org/officeDocument/2006/relationships/notesSlide" Target="../notesSlides/notesSlide277.xml"/><Relationship Id="rId1" Type="http://schemas.openxmlformats.org/officeDocument/2006/relationships/slideLayout" Target="../slideLayouts/slideLayout2.xml"/></Relationships>
</file>

<file path=ppt/slides/_rels/slide374.xml.rels><?xml version="1.0" encoding="UTF-8" standalone="yes"?>
<Relationships xmlns="http://schemas.openxmlformats.org/package/2006/relationships"><Relationship Id="rId2" Type="http://schemas.openxmlformats.org/officeDocument/2006/relationships/notesSlide" Target="../notesSlides/notesSlide278.xml"/><Relationship Id="rId1" Type="http://schemas.openxmlformats.org/officeDocument/2006/relationships/slideLayout" Target="../slideLayouts/slideLayout2.xml"/></Relationships>
</file>

<file path=ppt/slides/_rels/slide375.xml.rels><?xml version="1.0" encoding="UTF-8" standalone="yes"?>
<Relationships xmlns="http://schemas.openxmlformats.org/package/2006/relationships"><Relationship Id="rId2" Type="http://schemas.openxmlformats.org/officeDocument/2006/relationships/notesSlide" Target="../notesSlides/notesSlide279.xml"/><Relationship Id="rId1" Type="http://schemas.openxmlformats.org/officeDocument/2006/relationships/slideLayout" Target="../slideLayouts/slideLayout2.xml"/></Relationships>
</file>

<file path=ppt/slides/_rels/slide376.xml.rels><?xml version="1.0" encoding="UTF-8" standalone="yes"?>
<Relationships xmlns="http://schemas.openxmlformats.org/package/2006/relationships"><Relationship Id="rId2" Type="http://schemas.openxmlformats.org/officeDocument/2006/relationships/notesSlide" Target="../notesSlides/notesSlide280.xml"/><Relationship Id="rId1" Type="http://schemas.openxmlformats.org/officeDocument/2006/relationships/slideLayout" Target="../slideLayouts/slideLayout2.xml"/></Relationships>
</file>

<file path=ppt/slides/_rels/slide377.xml.rels><?xml version="1.0" encoding="UTF-8" standalone="yes"?>
<Relationships xmlns="http://schemas.openxmlformats.org/package/2006/relationships"><Relationship Id="rId2" Type="http://schemas.openxmlformats.org/officeDocument/2006/relationships/notesSlide" Target="../notesSlides/notesSlide281.xml"/><Relationship Id="rId1" Type="http://schemas.openxmlformats.org/officeDocument/2006/relationships/slideLayout" Target="../slideLayouts/slideLayout2.xml"/></Relationships>
</file>

<file path=ppt/slides/_rels/slide378.xml.rels><?xml version="1.0" encoding="UTF-8" standalone="yes"?>
<Relationships xmlns="http://schemas.openxmlformats.org/package/2006/relationships"><Relationship Id="rId2" Type="http://schemas.openxmlformats.org/officeDocument/2006/relationships/notesSlide" Target="../notesSlides/notesSlide282.xml"/><Relationship Id="rId1" Type="http://schemas.openxmlformats.org/officeDocument/2006/relationships/slideLayout" Target="../slideLayouts/slideLayout2.xml"/></Relationships>
</file>

<file path=ppt/slides/_rels/slide379.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notesSlide" Target="../notesSlides/notesSlide283.xml"/><Relationship Id="rId1" Type="http://schemas.openxmlformats.org/officeDocument/2006/relationships/slideLayout" Target="../slideLayouts/slideLayout6.xml"/><Relationship Id="rId4" Type="http://schemas.openxmlformats.org/officeDocument/2006/relationships/image" Target="../media/image190.jpeg"/></Relationships>
</file>

<file path=ppt/slides/_rels/slide380.xml.rels><?xml version="1.0" encoding="UTF-8" standalone="yes"?>
<Relationships xmlns="http://schemas.openxmlformats.org/package/2006/relationships"><Relationship Id="rId3" Type="http://schemas.openxmlformats.org/officeDocument/2006/relationships/hyperlink" Target="file:///E:\Working%20Everyday\IIG%20Books\IC3%20GS5%20Books\IC3%20GS5%20Computing%20Fundamentals%20Review.pptx#-1,118,Cloud Computing" TargetMode="External"/><Relationship Id="rId2" Type="http://schemas.openxmlformats.org/officeDocument/2006/relationships/notesSlide" Target="../notesSlides/notesSlide284.xml"/><Relationship Id="rId1" Type="http://schemas.openxmlformats.org/officeDocument/2006/relationships/slideLayout" Target="../slideLayouts/slideLayout2.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7.xml.rels><?xml version="1.0" encoding="UTF-8" standalone="yes"?>
<Relationships xmlns="http://schemas.openxmlformats.org/package/2006/relationships"><Relationship Id="rId2" Type="http://schemas.openxmlformats.org/officeDocument/2006/relationships/image" Target="../media/image191.tmp"/><Relationship Id="rId1" Type="http://schemas.openxmlformats.org/officeDocument/2006/relationships/slideLayout" Target="../slideLayouts/slideLayout2.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0.xml.rels><?xml version="1.0" encoding="UTF-8" standalone="yes"?>
<Relationships xmlns="http://schemas.openxmlformats.org/package/2006/relationships"><Relationship Id="rId2" Type="http://schemas.openxmlformats.org/officeDocument/2006/relationships/image" Target="../media/image192.png"/><Relationship Id="rId1" Type="http://schemas.openxmlformats.org/officeDocument/2006/relationships/slideLayout" Target="../slideLayouts/slideLayout6.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7.xml.rels><?xml version="1.0" encoding="UTF-8" standalone="yes"?>
<Relationships xmlns="http://schemas.openxmlformats.org/package/2006/relationships"><Relationship Id="rId2" Type="http://schemas.openxmlformats.org/officeDocument/2006/relationships/notesSlide" Target="../notesSlides/notesSlide285.xml"/><Relationship Id="rId1" Type="http://schemas.openxmlformats.org/officeDocument/2006/relationships/slideLayout" Target="../slideLayouts/slideLayout2.xml"/></Relationships>
</file>

<file path=ppt/slides/_rels/slide398.xml.rels><?xml version="1.0" encoding="UTF-8" standalone="yes"?>
<Relationships xmlns="http://schemas.openxmlformats.org/package/2006/relationships"><Relationship Id="rId2" Type="http://schemas.openxmlformats.org/officeDocument/2006/relationships/notesSlide" Target="../notesSlides/notesSlide286.xml"/><Relationship Id="rId1" Type="http://schemas.openxmlformats.org/officeDocument/2006/relationships/slideLayout" Target="../slideLayouts/slideLayout2.xml"/></Relationships>
</file>

<file path=ppt/slides/_rels/slide399.xml.rels><?xml version="1.0" encoding="UTF-8" standalone="yes"?>
<Relationships xmlns="http://schemas.openxmlformats.org/package/2006/relationships"><Relationship Id="rId2" Type="http://schemas.openxmlformats.org/officeDocument/2006/relationships/notesSlide" Target="../notesSlides/notesSlide287.xml"/><Relationship Id="rId1" Type="http://schemas.openxmlformats.org/officeDocument/2006/relationships/slideLayout" Target="../slideLayouts/slideLayout2.xml"/></Relationships>
</file>

<file path=ppt/slides/_rels/slide400.xml.rels><?xml version="1.0" encoding="UTF-8" standalone="yes"?>
<Relationships xmlns="http://schemas.openxmlformats.org/package/2006/relationships"><Relationship Id="rId2" Type="http://schemas.openxmlformats.org/officeDocument/2006/relationships/notesSlide" Target="../notesSlides/notesSlide288.xml"/><Relationship Id="rId1" Type="http://schemas.openxmlformats.org/officeDocument/2006/relationships/slideLayout" Target="../slideLayouts/slideLayout2.xml"/></Relationships>
</file>

<file path=ppt/slides/_rels/slide401.xml.rels><?xml version="1.0" encoding="UTF-8" standalone="yes"?>
<Relationships xmlns="http://schemas.openxmlformats.org/package/2006/relationships"><Relationship Id="rId2" Type="http://schemas.openxmlformats.org/officeDocument/2006/relationships/notesSlide" Target="../notesSlides/notesSlide289.xml"/><Relationship Id="rId1" Type="http://schemas.openxmlformats.org/officeDocument/2006/relationships/slideLayout" Target="../slideLayouts/slideLayout2.xml"/></Relationships>
</file>

<file path=ppt/slides/_rels/slide402.xml.rels><?xml version="1.0" encoding="UTF-8" standalone="yes"?>
<Relationships xmlns="http://schemas.openxmlformats.org/package/2006/relationships"><Relationship Id="rId2" Type="http://schemas.openxmlformats.org/officeDocument/2006/relationships/notesSlide" Target="../notesSlides/notesSlide290.xml"/><Relationship Id="rId1" Type="http://schemas.openxmlformats.org/officeDocument/2006/relationships/slideLayout" Target="../slideLayouts/slideLayout2.xml"/></Relationships>
</file>

<file path=ppt/slides/_rels/slide403.xml.rels><?xml version="1.0" encoding="UTF-8" standalone="yes"?>
<Relationships xmlns="http://schemas.openxmlformats.org/package/2006/relationships"><Relationship Id="rId2" Type="http://schemas.openxmlformats.org/officeDocument/2006/relationships/notesSlide" Target="../notesSlides/notesSlide291.xml"/><Relationship Id="rId1" Type="http://schemas.openxmlformats.org/officeDocument/2006/relationships/slideLayout" Target="../slideLayouts/slideLayout2.xml"/></Relationships>
</file>

<file path=ppt/slides/_rels/slide404.xml.rels><?xml version="1.0" encoding="UTF-8" standalone="yes"?>
<Relationships xmlns="http://schemas.openxmlformats.org/package/2006/relationships"><Relationship Id="rId2" Type="http://schemas.openxmlformats.org/officeDocument/2006/relationships/notesSlide" Target="../notesSlides/notesSlide292.xml"/><Relationship Id="rId1" Type="http://schemas.openxmlformats.org/officeDocument/2006/relationships/slideLayout" Target="../slideLayouts/slideLayout2.xml"/></Relationships>
</file>

<file path=ppt/slides/_rels/slide405.xml.rels><?xml version="1.0" encoding="UTF-8" standalone="yes"?>
<Relationships xmlns="http://schemas.openxmlformats.org/package/2006/relationships"><Relationship Id="rId2" Type="http://schemas.openxmlformats.org/officeDocument/2006/relationships/notesSlide" Target="../notesSlides/notesSlide293.xml"/><Relationship Id="rId1" Type="http://schemas.openxmlformats.org/officeDocument/2006/relationships/slideLayout" Target="../slideLayouts/slideLayout2.xml"/></Relationships>
</file>

<file path=ppt/slides/_rels/slide406.xml.rels><?xml version="1.0" encoding="UTF-8" standalone="yes"?>
<Relationships xmlns="http://schemas.openxmlformats.org/package/2006/relationships"><Relationship Id="rId2" Type="http://schemas.openxmlformats.org/officeDocument/2006/relationships/notesSlide" Target="../notesSlides/notesSlide294.xml"/><Relationship Id="rId1" Type="http://schemas.openxmlformats.org/officeDocument/2006/relationships/slideLayout" Target="../slideLayouts/slideLayout2.xml"/></Relationships>
</file>

<file path=ppt/slides/_rels/slide407.xml.rels><?xml version="1.0" encoding="UTF-8" standalone="yes"?>
<Relationships xmlns="http://schemas.openxmlformats.org/package/2006/relationships"><Relationship Id="rId2" Type="http://schemas.openxmlformats.org/officeDocument/2006/relationships/notesSlide" Target="../notesSlides/notesSlide295.xml"/><Relationship Id="rId1" Type="http://schemas.openxmlformats.org/officeDocument/2006/relationships/slideLayout" Target="../slideLayouts/slideLayout2.xml"/></Relationships>
</file>

<file path=ppt/slides/_rels/slide408.xml.rels><?xml version="1.0" encoding="UTF-8" standalone="yes"?>
<Relationships xmlns="http://schemas.openxmlformats.org/package/2006/relationships"><Relationship Id="rId2" Type="http://schemas.openxmlformats.org/officeDocument/2006/relationships/notesSlide" Target="../notesSlides/notesSlide296.xml"/><Relationship Id="rId1" Type="http://schemas.openxmlformats.org/officeDocument/2006/relationships/slideLayout" Target="../slideLayouts/slideLayout2.xml"/></Relationships>
</file>

<file path=ppt/slides/_rels/slide409.xml.rels><?xml version="1.0" encoding="UTF-8" standalone="yes"?>
<Relationships xmlns="http://schemas.openxmlformats.org/package/2006/relationships"><Relationship Id="rId2" Type="http://schemas.openxmlformats.org/officeDocument/2006/relationships/notesSlide" Target="../notesSlides/notesSlide297.xml"/><Relationship Id="rId1" Type="http://schemas.openxmlformats.org/officeDocument/2006/relationships/slideLayout" Target="../slideLayouts/slideLayout2.xml"/></Relationships>
</file>

<file path=ppt/slides/_rels/slide410.xml.rels><?xml version="1.0" encoding="UTF-8" standalone="yes"?>
<Relationships xmlns="http://schemas.openxmlformats.org/package/2006/relationships"><Relationship Id="rId2" Type="http://schemas.openxmlformats.org/officeDocument/2006/relationships/notesSlide" Target="../notesSlides/notesSlide298.xml"/><Relationship Id="rId1" Type="http://schemas.openxmlformats.org/officeDocument/2006/relationships/slideLayout" Target="../slideLayouts/slideLayout2.xml"/></Relationships>
</file>

<file path=ppt/slides/_rels/slide411.xml.rels><?xml version="1.0" encoding="UTF-8" standalone="yes"?>
<Relationships xmlns="http://schemas.openxmlformats.org/package/2006/relationships"><Relationship Id="rId3" Type="http://schemas.openxmlformats.org/officeDocument/2006/relationships/image" Target="../media/image193.emf"/><Relationship Id="rId2" Type="http://schemas.openxmlformats.org/officeDocument/2006/relationships/notesSlide" Target="../notesSlides/notesSlide299.xml"/><Relationship Id="rId1" Type="http://schemas.openxmlformats.org/officeDocument/2006/relationships/slideLayout" Target="../slideLayouts/slideLayout2.xml"/></Relationships>
</file>

<file path=ppt/slides/_rels/slide412.xml.rels><?xml version="1.0" encoding="UTF-8" standalone="yes"?>
<Relationships xmlns="http://schemas.openxmlformats.org/package/2006/relationships"><Relationship Id="rId2" Type="http://schemas.openxmlformats.org/officeDocument/2006/relationships/notesSlide" Target="../notesSlides/notesSlide300.xml"/><Relationship Id="rId1" Type="http://schemas.openxmlformats.org/officeDocument/2006/relationships/slideLayout" Target="../slideLayouts/slideLayout2.xml"/></Relationships>
</file>

<file path=ppt/slides/_rels/slide413.xml.rels><?xml version="1.0" encoding="UTF-8" standalone="yes"?>
<Relationships xmlns="http://schemas.openxmlformats.org/package/2006/relationships"><Relationship Id="rId2" Type="http://schemas.openxmlformats.org/officeDocument/2006/relationships/notesSlide" Target="../notesSlides/notesSlide301.xml"/><Relationship Id="rId1" Type="http://schemas.openxmlformats.org/officeDocument/2006/relationships/slideLayout" Target="../slideLayouts/slideLayout2.xml"/></Relationships>
</file>

<file path=ppt/slides/_rels/slide414.xml.rels><?xml version="1.0" encoding="UTF-8" standalone="yes"?>
<Relationships xmlns="http://schemas.openxmlformats.org/package/2006/relationships"><Relationship Id="rId2" Type="http://schemas.openxmlformats.org/officeDocument/2006/relationships/notesSlide" Target="../notesSlides/notesSlide302.xml"/><Relationship Id="rId1" Type="http://schemas.openxmlformats.org/officeDocument/2006/relationships/slideLayout" Target="../slideLayouts/slideLayout2.xml"/></Relationships>
</file>

<file path=ppt/slides/_rels/slide415.xml.rels><?xml version="1.0" encoding="UTF-8" standalone="yes"?>
<Relationships xmlns="http://schemas.openxmlformats.org/package/2006/relationships"><Relationship Id="rId2" Type="http://schemas.openxmlformats.org/officeDocument/2006/relationships/notesSlide" Target="../notesSlides/notesSlide303.xml"/><Relationship Id="rId1" Type="http://schemas.openxmlformats.org/officeDocument/2006/relationships/slideLayout" Target="../slideLayouts/slideLayout2.xml"/></Relationships>
</file>

<file path=ppt/slides/_rels/slide416.xml.rels><?xml version="1.0" encoding="UTF-8" standalone="yes"?>
<Relationships xmlns="http://schemas.openxmlformats.org/package/2006/relationships"><Relationship Id="rId2" Type="http://schemas.openxmlformats.org/officeDocument/2006/relationships/notesSlide" Target="../notesSlides/notesSlide304.xml"/><Relationship Id="rId1" Type="http://schemas.openxmlformats.org/officeDocument/2006/relationships/slideLayout" Target="../slideLayouts/slideLayout2.xml"/></Relationships>
</file>

<file path=ppt/slides/_rels/slide417.xml.rels><?xml version="1.0" encoding="UTF-8" standalone="yes"?>
<Relationships xmlns="http://schemas.openxmlformats.org/package/2006/relationships"><Relationship Id="rId3" Type="http://schemas.openxmlformats.org/officeDocument/2006/relationships/image" Target="../media/image194.tmp"/><Relationship Id="rId2" Type="http://schemas.openxmlformats.org/officeDocument/2006/relationships/notesSlide" Target="../notesSlides/notesSlide305.xml"/><Relationship Id="rId1" Type="http://schemas.openxmlformats.org/officeDocument/2006/relationships/slideLayout" Target="../slideLayouts/slideLayout2.xml"/></Relationships>
</file>

<file path=ppt/slides/_rels/slide418.xml.rels><?xml version="1.0" encoding="UTF-8" standalone="yes"?>
<Relationships xmlns="http://schemas.openxmlformats.org/package/2006/relationships"><Relationship Id="rId2" Type="http://schemas.openxmlformats.org/officeDocument/2006/relationships/notesSlide" Target="../notesSlides/notesSlide306.xml"/><Relationship Id="rId1" Type="http://schemas.openxmlformats.org/officeDocument/2006/relationships/slideLayout" Target="../slideLayouts/slideLayout2.xml"/></Relationships>
</file>

<file path=ppt/slides/_rels/slide419.xml.rels><?xml version="1.0" encoding="UTF-8" standalone="yes"?>
<Relationships xmlns="http://schemas.openxmlformats.org/package/2006/relationships"><Relationship Id="rId2" Type="http://schemas.openxmlformats.org/officeDocument/2006/relationships/notesSlide" Target="../notesSlides/notesSlide307.xml"/><Relationship Id="rId1" Type="http://schemas.openxmlformats.org/officeDocument/2006/relationships/slideLayout" Target="../slideLayouts/slideLayout2.xml"/></Relationships>
</file>

<file path=ppt/slides/_rels/slide420.xml.rels><?xml version="1.0" encoding="UTF-8" standalone="yes"?>
<Relationships xmlns="http://schemas.openxmlformats.org/package/2006/relationships"><Relationship Id="rId2" Type="http://schemas.openxmlformats.org/officeDocument/2006/relationships/notesSlide" Target="../notesSlides/notesSlide308.xml"/><Relationship Id="rId1" Type="http://schemas.openxmlformats.org/officeDocument/2006/relationships/slideLayout" Target="../slideLayouts/slideLayout2.xml"/></Relationships>
</file>

<file path=ppt/slides/_rels/slide421.xml.rels><?xml version="1.0" encoding="UTF-8" standalone="yes"?>
<Relationships xmlns="http://schemas.openxmlformats.org/package/2006/relationships"><Relationship Id="rId2" Type="http://schemas.openxmlformats.org/officeDocument/2006/relationships/notesSlide" Target="../notesSlides/notesSlide309.xml"/><Relationship Id="rId1" Type="http://schemas.openxmlformats.org/officeDocument/2006/relationships/slideLayout" Target="../slideLayouts/slideLayout2.xml"/></Relationships>
</file>

<file path=ppt/slides/_rels/slide422.xml.rels><?xml version="1.0" encoding="UTF-8" standalone="yes"?>
<Relationships xmlns="http://schemas.openxmlformats.org/package/2006/relationships"><Relationship Id="rId2" Type="http://schemas.openxmlformats.org/officeDocument/2006/relationships/notesSlide" Target="../notesSlides/notesSlide310.xml"/><Relationship Id="rId1" Type="http://schemas.openxmlformats.org/officeDocument/2006/relationships/slideLayout" Target="../slideLayouts/slideLayout2.xml"/></Relationships>
</file>

<file path=ppt/slides/_rels/slide423.xml.rels><?xml version="1.0" encoding="UTF-8" standalone="yes"?>
<Relationships xmlns="http://schemas.openxmlformats.org/package/2006/relationships"><Relationship Id="rId2" Type="http://schemas.openxmlformats.org/officeDocument/2006/relationships/notesSlide" Target="../notesSlides/notesSlide311.xml"/><Relationship Id="rId1" Type="http://schemas.openxmlformats.org/officeDocument/2006/relationships/slideLayout" Target="../slideLayouts/slideLayout2.xml"/></Relationships>
</file>

<file path=ppt/slides/_rels/slide424.xml.rels><?xml version="1.0" encoding="UTF-8" standalone="yes"?>
<Relationships xmlns="http://schemas.openxmlformats.org/package/2006/relationships"><Relationship Id="rId3" Type="http://schemas.openxmlformats.org/officeDocument/2006/relationships/image" Target="../media/image195.tmp"/><Relationship Id="rId2" Type="http://schemas.openxmlformats.org/officeDocument/2006/relationships/notesSlide" Target="../notesSlides/notesSlide312.xml"/><Relationship Id="rId1" Type="http://schemas.openxmlformats.org/officeDocument/2006/relationships/slideLayout" Target="../slideLayouts/slideLayout2.xml"/><Relationship Id="rId4" Type="http://schemas.openxmlformats.org/officeDocument/2006/relationships/image" Target="../media/image196.tmp"/></Relationships>
</file>

<file path=ppt/slides/_rels/slide425.xml.rels><?xml version="1.0" encoding="UTF-8" standalone="yes"?>
<Relationships xmlns="http://schemas.openxmlformats.org/package/2006/relationships"><Relationship Id="rId2" Type="http://schemas.openxmlformats.org/officeDocument/2006/relationships/notesSlide" Target="../notesSlides/notesSlide313.xml"/><Relationship Id="rId1" Type="http://schemas.openxmlformats.org/officeDocument/2006/relationships/slideLayout" Target="../slideLayouts/slideLayout2.xml"/></Relationships>
</file>

<file path=ppt/slides/_rels/slide426.xml.rels><?xml version="1.0" encoding="UTF-8" standalone="yes"?>
<Relationships xmlns="http://schemas.openxmlformats.org/package/2006/relationships"><Relationship Id="rId2" Type="http://schemas.openxmlformats.org/officeDocument/2006/relationships/notesSlide" Target="../notesSlides/notesSlide314.xml"/><Relationship Id="rId1" Type="http://schemas.openxmlformats.org/officeDocument/2006/relationships/slideLayout" Target="../slideLayouts/slideLayout2.xml"/></Relationships>
</file>

<file path=ppt/slides/_rels/slide427.xml.rels><?xml version="1.0" encoding="UTF-8" standalone="yes"?>
<Relationships xmlns="http://schemas.openxmlformats.org/package/2006/relationships"><Relationship Id="rId3" Type="http://schemas.openxmlformats.org/officeDocument/2006/relationships/image" Target="../media/image197.tmp"/><Relationship Id="rId2" Type="http://schemas.openxmlformats.org/officeDocument/2006/relationships/notesSlide" Target="../notesSlides/notesSlide315.xml"/><Relationship Id="rId1" Type="http://schemas.openxmlformats.org/officeDocument/2006/relationships/slideLayout" Target="../slideLayouts/slideLayout6.xml"/><Relationship Id="rId4" Type="http://schemas.openxmlformats.org/officeDocument/2006/relationships/image" Target="../media/image198.tmp"/></Relationships>
</file>

<file path=ppt/slides/_rels/slide428.xml.rels><?xml version="1.0" encoding="UTF-8" standalone="yes"?>
<Relationships xmlns="http://schemas.openxmlformats.org/package/2006/relationships"><Relationship Id="rId2" Type="http://schemas.openxmlformats.org/officeDocument/2006/relationships/notesSlide" Target="../notesSlides/notesSlide316.xml"/><Relationship Id="rId1" Type="http://schemas.openxmlformats.org/officeDocument/2006/relationships/slideLayout" Target="../slideLayouts/slideLayout2.xml"/></Relationships>
</file>

<file path=ppt/slides/_rels/slide429.xml.rels><?xml version="1.0" encoding="UTF-8" standalone="yes"?>
<Relationships xmlns="http://schemas.openxmlformats.org/package/2006/relationships"><Relationship Id="rId3" Type="http://schemas.openxmlformats.org/officeDocument/2006/relationships/image" Target="../media/image199.tmp"/><Relationship Id="rId2" Type="http://schemas.openxmlformats.org/officeDocument/2006/relationships/notesSlide" Target="../notesSlides/notesSlide317.xml"/><Relationship Id="rId1" Type="http://schemas.openxmlformats.org/officeDocument/2006/relationships/slideLayout" Target="../slideLayouts/slideLayout2.xml"/><Relationship Id="rId4" Type="http://schemas.openxmlformats.org/officeDocument/2006/relationships/image" Target="../media/image200.jpeg"/></Relationships>
</file>

<file path=ppt/slides/_rels/slide430.xml.rels><?xml version="1.0" encoding="UTF-8" standalone="yes"?>
<Relationships xmlns="http://schemas.openxmlformats.org/package/2006/relationships"><Relationship Id="rId2" Type="http://schemas.openxmlformats.org/officeDocument/2006/relationships/notesSlide" Target="../notesSlides/notesSlide318.xml"/><Relationship Id="rId1" Type="http://schemas.openxmlformats.org/officeDocument/2006/relationships/slideLayout" Target="../slideLayouts/slideLayout2.xml"/></Relationships>
</file>

<file path=ppt/slides/_rels/slide431.xml.rels><?xml version="1.0" encoding="UTF-8" standalone="yes"?>
<Relationships xmlns="http://schemas.openxmlformats.org/package/2006/relationships"><Relationship Id="rId2" Type="http://schemas.openxmlformats.org/officeDocument/2006/relationships/notesSlide" Target="../notesSlides/notesSlide319.xml"/><Relationship Id="rId1" Type="http://schemas.openxmlformats.org/officeDocument/2006/relationships/slideLayout" Target="../slideLayouts/slideLayout2.xml"/></Relationships>
</file>

<file path=ppt/slides/_rels/slide432.xml.rels><?xml version="1.0" encoding="UTF-8" standalone="yes"?>
<Relationships xmlns="http://schemas.openxmlformats.org/package/2006/relationships"><Relationship Id="rId2" Type="http://schemas.openxmlformats.org/officeDocument/2006/relationships/notesSlide" Target="../notesSlides/notesSlide320.xml"/><Relationship Id="rId1" Type="http://schemas.openxmlformats.org/officeDocument/2006/relationships/slideLayout" Target="../slideLayouts/slideLayout2.xml"/></Relationships>
</file>

<file path=ppt/slides/_rels/slide433.xml.rels><?xml version="1.0" encoding="UTF-8" standalone="yes"?>
<Relationships xmlns="http://schemas.openxmlformats.org/package/2006/relationships"><Relationship Id="rId2" Type="http://schemas.openxmlformats.org/officeDocument/2006/relationships/notesSlide" Target="../notesSlides/notesSlide321.xml"/><Relationship Id="rId1" Type="http://schemas.openxmlformats.org/officeDocument/2006/relationships/slideLayout" Target="../slideLayouts/slideLayout2.xml"/></Relationships>
</file>

<file path=ppt/slides/_rels/slide434.xml.rels><?xml version="1.0" encoding="UTF-8" standalone="yes"?>
<Relationships xmlns="http://schemas.openxmlformats.org/package/2006/relationships"><Relationship Id="rId2" Type="http://schemas.openxmlformats.org/officeDocument/2006/relationships/notesSlide" Target="../notesSlides/notesSlide322.xml"/><Relationship Id="rId1" Type="http://schemas.openxmlformats.org/officeDocument/2006/relationships/slideLayout" Target="../slideLayouts/slideLayout2.xml"/></Relationships>
</file>

<file path=ppt/slides/_rels/slide435.xml.rels><?xml version="1.0" encoding="UTF-8" standalone="yes"?>
<Relationships xmlns="http://schemas.openxmlformats.org/package/2006/relationships"><Relationship Id="rId3" Type="http://schemas.openxmlformats.org/officeDocument/2006/relationships/image" Target="../media/image201.tmp"/><Relationship Id="rId2" Type="http://schemas.openxmlformats.org/officeDocument/2006/relationships/notesSlide" Target="../notesSlides/notesSlide323.xml"/><Relationship Id="rId1" Type="http://schemas.openxmlformats.org/officeDocument/2006/relationships/slideLayout" Target="../slideLayouts/slideLayout2.xml"/></Relationships>
</file>

<file path=ppt/slides/_rels/slide436.xml.rels><?xml version="1.0" encoding="UTF-8" standalone="yes"?>
<Relationships xmlns="http://schemas.openxmlformats.org/package/2006/relationships"><Relationship Id="rId2" Type="http://schemas.openxmlformats.org/officeDocument/2006/relationships/notesSlide" Target="../notesSlides/notesSlide324.xml"/><Relationship Id="rId1" Type="http://schemas.openxmlformats.org/officeDocument/2006/relationships/slideLayout" Target="../slideLayouts/slideLayout2.xml"/></Relationships>
</file>

<file path=ppt/slides/_rels/slide437.xml.rels><?xml version="1.0" encoding="UTF-8" standalone="yes"?>
<Relationships xmlns="http://schemas.openxmlformats.org/package/2006/relationships"><Relationship Id="rId2" Type="http://schemas.openxmlformats.org/officeDocument/2006/relationships/notesSlide" Target="../notesSlides/notesSlide325.xml"/><Relationship Id="rId1" Type="http://schemas.openxmlformats.org/officeDocument/2006/relationships/slideLayout" Target="../slideLayouts/slideLayout2.xml"/></Relationships>
</file>

<file path=ppt/slides/_rels/slide438.xml.rels><?xml version="1.0" encoding="UTF-8" standalone="yes"?>
<Relationships xmlns="http://schemas.openxmlformats.org/package/2006/relationships"><Relationship Id="rId3" Type="http://schemas.openxmlformats.org/officeDocument/2006/relationships/image" Target="../media/image202.tmp"/><Relationship Id="rId2" Type="http://schemas.openxmlformats.org/officeDocument/2006/relationships/notesSlide" Target="../notesSlides/notesSlide326.xml"/><Relationship Id="rId1" Type="http://schemas.openxmlformats.org/officeDocument/2006/relationships/slideLayout" Target="../slideLayouts/slideLayout2.xml"/><Relationship Id="rId4" Type="http://schemas.openxmlformats.org/officeDocument/2006/relationships/image" Target="../media/image203.tmp"/></Relationships>
</file>

<file path=ppt/slides/_rels/slide439.xml.rels><?xml version="1.0" encoding="UTF-8" standalone="yes"?>
<Relationships xmlns="http://schemas.openxmlformats.org/package/2006/relationships"><Relationship Id="rId2" Type="http://schemas.openxmlformats.org/officeDocument/2006/relationships/notesSlide" Target="../notesSlides/notesSlide327.xml"/><Relationship Id="rId1" Type="http://schemas.openxmlformats.org/officeDocument/2006/relationships/slideLayout" Target="../slideLayouts/slideLayout2.xml"/></Relationships>
</file>

<file path=ppt/slides/_rels/slide440.xml.rels><?xml version="1.0" encoding="UTF-8" standalone="yes"?>
<Relationships xmlns="http://schemas.openxmlformats.org/package/2006/relationships"><Relationship Id="rId3" Type="http://schemas.openxmlformats.org/officeDocument/2006/relationships/image" Target="../media/image204.tmp"/><Relationship Id="rId2" Type="http://schemas.openxmlformats.org/officeDocument/2006/relationships/notesSlide" Target="../notesSlides/notesSlide328.xml"/><Relationship Id="rId1" Type="http://schemas.openxmlformats.org/officeDocument/2006/relationships/slideLayout" Target="../slideLayouts/slideLayout2.xml"/><Relationship Id="rId4" Type="http://schemas.openxmlformats.org/officeDocument/2006/relationships/image" Target="../media/image205.tmp"/></Relationships>
</file>

<file path=ppt/slides/_rels/slide441.xml.rels><?xml version="1.0" encoding="UTF-8" standalone="yes"?>
<Relationships xmlns="http://schemas.openxmlformats.org/package/2006/relationships"><Relationship Id="rId2" Type="http://schemas.openxmlformats.org/officeDocument/2006/relationships/notesSlide" Target="../notesSlides/notesSlide329.xml"/><Relationship Id="rId1" Type="http://schemas.openxmlformats.org/officeDocument/2006/relationships/slideLayout" Target="../slideLayouts/slideLayout2.xml"/></Relationships>
</file>

<file path=ppt/slides/_rels/slide442.xml.rels><?xml version="1.0" encoding="UTF-8" standalone="yes"?>
<Relationships xmlns="http://schemas.openxmlformats.org/package/2006/relationships"><Relationship Id="rId2" Type="http://schemas.openxmlformats.org/officeDocument/2006/relationships/notesSlide" Target="../notesSlides/notesSlide330.xml"/><Relationship Id="rId1" Type="http://schemas.openxmlformats.org/officeDocument/2006/relationships/slideLayout" Target="../slideLayouts/slideLayout2.xml"/></Relationships>
</file>

<file path=ppt/slides/_rels/slide443.xml.rels><?xml version="1.0" encoding="UTF-8" standalone="yes"?>
<Relationships xmlns="http://schemas.openxmlformats.org/package/2006/relationships"><Relationship Id="rId2" Type="http://schemas.openxmlformats.org/officeDocument/2006/relationships/notesSlide" Target="../notesSlides/notesSlide331.xml"/><Relationship Id="rId1" Type="http://schemas.openxmlformats.org/officeDocument/2006/relationships/slideLayout" Target="../slideLayouts/slideLayout2.xml"/></Relationships>
</file>

<file path=ppt/slides/_rels/slide444.xml.rels><?xml version="1.0" encoding="UTF-8" standalone="yes"?>
<Relationships xmlns="http://schemas.openxmlformats.org/package/2006/relationships"><Relationship Id="rId2" Type="http://schemas.openxmlformats.org/officeDocument/2006/relationships/notesSlide" Target="../notesSlides/notesSlide332.xml"/><Relationship Id="rId1" Type="http://schemas.openxmlformats.org/officeDocument/2006/relationships/slideLayout" Target="../slideLayouts/slideLayout2.xml"/></Relationships>
</file>

<file path=ppt/slides/_rels/slide445.xml.rels><?xml version="1.0" encoding="UTF-8" standalone="yes"?>
<Relationships xmlns="http://schemas.openxmlformats.org/package/2006/relationships"><Relationship Id="rId2" Type="http://schemas.openxmlformats.org/officeDocument/2006/relationships/notesSlide" Target="../notesSlides/notesSlide333.xml"/><Relationship Id="rId1" Type="http://schemas.openxmlformats.org/officeDocument/2006/relationships/slideLayout" Target="../slideLayouts/slideLayout2.xml"/></Relationships>
</file>

<file path=ppt/slides/_rels/slide446.xml.rels><?xml version="1.0" encoding="UTF-8" standalone="yes"?>
<Relationships xmlns="http://schemas.openxmlformats.org/package/2006/relationships"><Relationship Id="rId2" Type="http://schemas.openxmlformats.org/officeDocument/2006/relationships/notesSlide" Target="../notesSlides/notesSlide334.xml"/><Relationship Id="rId1" Type="http://schemas.openxmlformats.org/officeDocument/2006/relationships/slideLayout" Target="../slideLayouts/slideLayout2.xml"/></Relationships>
</file>

<file path=ppt/slides/_rels/slide447.xml.rels><?xml version="1.0" encoding="UTF-8" standalone="yes"?>
<Relationships xmlns="http://schemas.openxmlformats.org/package/2006/relationships"><Relationship Id="rId3" Type="http://schemas.openxmlformats.org/officeDocument/2006/relationships/image" Target="../media/image206.tmp"/><Relationship Id="rId2" Type="http://schemas.openxmlformats.org/officeDocument/2006/relationships/notesSlide" Target="../notesSlides/notesSlide335.xml"/><Relationship Id="rId1" Type="http://schemas.openxmlformats.org/officeDocument/2006/relationships/slideLayout" Target="../slideLayouts/slideLayout2.xml"/></Relationships>
</file>

<file path=ppt/slides/_rels/slide448.xml.rels><?xml version="1.0" encoding="UTF-8" standalone="yes"?>
<Relationships xmlns="http://schemas.openxmlformats.org/package/2006/relationships"><Relationship Id="rId2" Type="http://schemas.openxmlformats.org/officeDocument/2006/relationships/notesSlide" Target="../notesSlides/notesSlide336.xml"/><Relationship Id="rId1" Type="http://schemas.openxmlformats.org/officeDocument/2006/relationships/slideLayout" Target="../slideLayouts/slideLayout2.xml"/></Relationships>
</file>

<file path=ppt/slides/_rels/slide449.xml.rels><?xml version="1.0" encoding="UTF-8" standalone="yes"?>
<Relationships xmlns="http://schemas.openxmlformats.org/package/2006/relationships"><Relationship Id="rId2" Type="http://schemas.openxmlformats.org/officeDocument/2006/relationships/notesSlide" Target="../notesSlides/notesSlide337.xml"/><Relationship Id="rId1" Type="http://schemas.openxmlformats.org/officeDocument/2006/relationships/slideLayout" Target="../slideLayouts/slideLayout2.xml"/></Relationships>
</file>

<file path=ppt/slides/_rels/slide450.xml.rels><?xml version="1.0" encoding="UTF-8" standalone="yes"?>
<Relationships xmlns="http://schemas.openxmlformats.org/package/2006/relationships"><Relationship Id="rId2" Type="http://schemas.openxmlformats.org/officeDocument/2006/relationships/notesSlide" Target="../notesSlides/notesSlide338.xml"/><Relationship Id="rId1" Type="http://schemas.openxmlformats.org/officeDocument/2006/relationships/slideLayout" Target="../slideLayouts/slideLayout2.xml"/></Relationships>
</file>

<file path=ppt/slides/_rels/slide451.xml.rels><?xml version="1.0" encoding="UTF-8" standalone="yes"?>
<Relationships xmlns="http://schemas.openxmlformats.org/package/2006/relationships"><Relationship Id="rId2" Type="http://schemas.openxmlformats.org/officeDocument/2006/relationships/notesSlide" Target="../notesSlides/notesSlide339.xml"/><Relationship Id="rId1" Type="http://schemas.openxmlformats.org/officeDocument/2006/relationships/slideLayout" Target="../slideLayouts/slideLayout2.xml"/></Relationships>
</file>

<file path=ppt/slides/_rels/slide452.xml.rels><?xml version="1.0" encoding="UTF-8" standalone="yes"?>
<Relationships xmlns="http://schemas.openxmlformats.org/package/2006/relationships"><Relationship Id="rId2" Type="http://schemas.openxmlformats.org/officeDocument/2006/relationships/notesSlide" Target="../notesSlides/notesSlide340.xml"/><Relationship Id="rId1" Type="http://schemas.openxmlformats.org/officeDocument/2006/relationships/slideLayout" Target="../slideLayouts/slideLayout2.xml"/></Relationships>
</file>

<file path=ppt/slides/_rels/slide453.xml.rels><?xml version="1.0" encoding="UTF-8" standalone="yes"?>
<Relationships xmlns="http://schemas.openxmlformats.org/package/2006/relationships"><Relationship Id="rId2" Type="http://schemas.openxmlformats.org/officeDocument/2006/relationships/notesSlide" Target="../notesSlides/notesSlide341.xml"/><Relationship Id="rId1" Type="http://schemas.openxmlformats.org/officeDocument/2006/relationships/slideLayout" Target="../slideLayouts/slideLayout2.xml"/></Relationships>
</file>

<file path=ppt/slides/_rels/slide454.xml.rels><?xml version="1.0" encoding="UTF-8" standalone="yes"?>
<Relationships xmlns="http://schemas.openxmlformats.org/package/2006/relationships"><Relationship Id="rId2" Type="http://schemas.openxmlformats.org/officeDocument/2006/relationships/notesSlide" Target="../notesSlides/notesSlide342.xml"/><Relationship Id="rId1" Type="http://schemas.openxmlformats.org/officeDocument/2006/relationships/slideLayout" Target="../slideLayouts/slideLayout2.xml"/></Relationships>
</file>

<file path=ppt/slides/_rels/slide455.xml.rels><?xml version="1.0" encoding="UTF-8" standalone="yes"?>
<Relationships xmlns="http://schemas.openxmlformats.org/package/2006/relationships"><Relationship Id="rId2" Type="http://schemas.openxmlformats.org/officeDocument/2006/relationships/notesSlide" Target="../notesSlides/notesSlide343.xml"/><Relationship Id="rId1" Type="http://schemas.openxmlformats.org/officeDocument/2006/relationships/slideLayout" Target="../slideLayouts/slideLayout2.xml"/></Relationships>
</file>

<file path=ppt/slides/_rels/slide456.xml.rels><?xml version="1.0" encoding="UTF-8" standalone="yes"?>
<Relationships xmlns="http://schemas.openxmlformats.org/package/2006/relationships"><Relationship Id="rId2" Type="http://schemas.openxmlformats.org/officeDocument/2006/relationships/notesSlide" Target="../notesSlides/notesSlide344.xml"/><Relationship Id="rId1" Type="http://schemas.openxmlformats.org/officeDocument/2006/relationships/slideLayout" Target="../slideLayouts/slideLayout2.xml"/></Relationships>
</file>

<file path=ppt/slides/_rels/slide457.xml.rels><?xml version="1.0" encoding="UTF-8" standalone="yes"?>
<Relationships xmlns="http://schemas.openxmlformats.org/package/2006/relationships"><Relationship Id="rId2" Type="http://schemas.openxmlformats.org/officeDocument/2006/relationships/notesSlide" Target="../notesSlides/notesSlide345.xml"/><Relationship Id="rId1" Type="http://schemas.openxmlformats.org/officeDocument/2006/relationships/slideLayout" Target="../slideLayouts/slideLayout2.xml"/></Relationships>
</file>

<file path=ppt/slides/_rels/slide458.xml.rels><?xml version="1.0" encoding="UTF-8" standalone="yes"?>
<Relationships xmlns="http://schemas.openxmlformats.org/package/2006/relationships"><Relationship Id="rId3" Type="http://schemas.openxmlformats.org/officeDocument/2006/relationships/hyperlink" Target="file:///E:\Working%20Everyday\IIG%20Books\IC3%20GS5%20Books\IC3%20GS5%20Computing%20Fundamentals%20Review.pptx#-1,130,Security and Maintenance" TargetMode="External"/><Relationship Id="rId2" Type="http://schemas.openxmlformats.org/officeDocument/2006/relationships/notesSlide" Target="../notesSlides/notesSlide34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48C1A82-6388-4FBF-AECE-63926B9A694B}"/>
              </a:ext>
            </a:extLst>
          </p:cNvPr>
          <p:cNvSpPr>
            <a:spLocks noGrp="1"/>
          </p:cNvSpPr>
          <p:nvPr>
            <p:ph type="subTitle" idx="1"/>
          </p:nvPr>
        </p:nvSpPr>
        <p:spPr>
          <a:xfrm>
            <a:off x="628650" y="3378610"/>
            <a:ext cx="8047760" cy="1241822"/>
          </a:xfrm>
        </p:spPr>
        <p:txBody>
          <a:bodyPr>
            <a:normAutofit lnSpcReduction="10000"/>
          </a:bodyPr>
          <a:lstStyle/>
          <a:p>
            <a:r>
              <a:rPr lang="en-US" sz="2400" dirty="0"/>
              <a:t>Lecturer: Nguyễn Phát Tài</a:t>
            </a:r>
          </a:p>
          <a:p>
            <a:r>
              <a:rPr lang="en-US" i="1" dirty="0"/>
              <a:t>Master of Science (Asian Institute of Technology - AIT)</a:t>
            </a:r>
          </a:p>
          <a:p>
            <a:r>
              <a:rPr lang="en-US" i="1" dirty="0"/>
              <a:t>Master of Microsoft Office Specialist 2010, 2013, 2016, 2019/365</a:t>
            </a:r>
          </a:p>
          <a:p>
            <a:r>
              <a:rPr lang="en-US" i="1" dirty="0"/>
              <a:t>Microsoft Master Trainer</a:t>
            </a:r>
          </a:p>
          <a:p>
            <a:r>
              <a:rPr lang="en-US" i="1" dirty="0"/>
              <a:t>IC3 Authorized Educator</a:t>
            </a:r>
          </a:p>
        </p:txBody>
      </p:sp>
      <p:sp>
        <p:nvSpPr>
          <p:cNvPr id="2" name="Title 1">
            <a:extLst>
              <a:ext uri="{FF2B5EF4-FFF2-40B4-BE49-F238E27FC236}">
                <a16:creationId xmlns:a16="http://schemas.microsoft.com/office/drawing/2014/main" id="{5B6FDD4C-A7E5-47B3-8CED-4226D7E54B0E}"/>
              </a:ext>
            </a:extLst>
          </p:cNvPr>
          <p:cNvSpPr>
            <a:spLocks noGrp="1"/>
          </p:cNvSpPr>
          <p:nvPr>
            <p:ph type="title"/>
          </p:nvPr>
        </p:nvSpPr>
        <p:spPr>
          <a:xfrm>
            <a:off x="628650" y="1713762"/>
            <a:ext cx="7886700" cy="994172"/>
          </a:xfrm>
        </p:spPr>
        <p:txBody>
          <a:bodyPr>
            <a:normAutofit fontScale="90000"/>
          </a:bodyPr>
          <a:lstStyle/>
          <a:p>
            <a:r>
              <a:rPr lang="en-US" dirty="0"/>
              <a:t>IC3 GS5</a:t>
            </a:r>
            <a:br>
              <a:rPr lang="en-US" dirty="0"/>
            </a:br>
            <a:r>
              <a:rPr lang="en-US" dirty="0"/>
              <a:t>Computing Fundamentals</a:t>
            </a:r>
          </a:p>
        </p:txBody>
      </p:sp>
    </p:spTree>
    <p:extLst>
      <p:ext uri="{BB962C8B-B14F-4D97-AF65-F5344CB8AC3E}">
        <p14:creationId xmlns:p14="http://schemas.microsoft.com/office/powerpoint/2010/main" val="2248259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title"/>
          </p:nvPr>
        </p:nvSpPr>
        <p:spPr>
          <a:xfrm>
            <a:off x="1143000" y="1676400"/>
            <a:ext cx="6858000" cy="1790700"/>
          </a:xfrm>
        </p:spPr>
        <p:txBody>
          <a:bodyPr anchor="b"/>
          <a:lstStyle/>
          <a:p>
            <a:r>
              <a:rPr lang="en-US" sz="2400" dirty="0" err="1"/>
              <a:t>Bài</a:t>
            </a:r>
            <a:r>
              <a:rPr lang="en-US" sz="2400" dirty="0"/>
              <a:t> 1</a:t>
            </a:r>
            <a:br>
              <a:rPr lang="en-US" dirty="0"/>
            </a:br>
            <a:r>
              <a:rPr lang="en-US" dirty="0"/>
              <a:t>HỆ ĐIỀU HÀNH</a:t>
            </a:r>
            <a:br>
              <a:rPr lang="en-US" dirty="0"/>
            </a:br>
            <a:r>
              <a:rPr lang="en-US" dirty="0"/>
              <a:t>Operating System</a:t>
            </a:r>
          </a:p>
        </p:txBody>
      </p:sp>
    </p:spTree>
    <p:extLst>
      <p:ext uri="{BB962C8B-B14F-4D97-AF65-F5344CB8AC3E}">
        <p14:creationId xmlns:p14="http://schemas.microsoft.com/office/powerpoint/2010/main" val="2726221712"/>
      </p:ext>
    </p:extLst>
  </p:cSld>
  <p:clrMapOvr>
    <a:masterClrMapping/>
  </p:clrMapOvr>
  <p:transition spd="slow">
    <p:push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a:t>
            </a:r>
            <a:r>
              <a:rPr lang="en-US" dirty="0" err="1"/>
              <a:t>là</a:t>
            </a:r>
            <a:r>
              <a:rPr lang="en-US" dirty="0"/>
              <a:t> </a:t>
            </a:r>
            <a:r>
              <a:rPr lang="en-US" dirty="0" err="1"/>
              <a:t>gì</a:t>
            </a:r>
            <a:r>
              <a:rPr lang="en-US" dirty="0"/>
              <a:t>?</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r>
              <a:rPr lang="en-US" dirty="0" err="1"/>
              <a:t>Hệ</a:t>
            </a:r>
            <a:r>
              <a:rPr lang="en-US" dirty="0"/>
              <a:t> </a:t>
            </a:r>
            <a:r>
              <a:rPr lang="en-US" dirty="0" err="1"/>
              <a:t>điều</a:t>
            </a:r>
            <a:r>
              <a:rPr lang="en-US" dirty="0"/>
              <a:t> </a:t>
            </a:r>
            <a:r>
              <a:rPr lang="en-US" dirty="0" err="1"/>
              <a:t>hành</a:t>
            </a:r>
            <a:r>
              <a:rPr lang="en-US" dirty="0"/>
              <a:t> </a:t>
            </a:r>
            <a:r>
              <a:rPr lang="en-US" dirty="0" err="1"/>
              <a:t>là</a:t>
            </a:r>
            <a:r>
              <a:rPr lang="en-US" dirty="0"/>
              <a:t> </a:t>
            </a:r>
            <a:r>
              <a:rPr lang="en-US" dirty="0" err="1"/>
              <a:t>một</a:t>
            </a:r>
            <a:r>
              <a:rPr lang="en-US" dirty="0"/>
              <a:t> </a:t>
            </a:r>
            <a:r>
              <a:rPr lang="en-US" dirty="0" err="1"/>
              <a:t>phần</a:t>
            </a:r>
            <a:r>
              <a:rPr lang="en-US" dirty="0"/>
              <a:t> </a:t>
            </a:r>
            <a:r>
              <a:rPr lang="en-US" dirty="0" err="1"/>
              <a:t>mềm</a:t>
            </a:r>
            <a:r>
              <a:rPr lang="en-US" dirty="0"/>
              <a:t> </a:t>
            </a:r>
            <a:r>
              <a:rPr lang="en-US" dirty="0" err="1"/>
              <a:t>đặc</a:t>
            </a:r>
            <a:r>
              <a:rPr lang="en-US" dirty="0"/>
              <a:t> </a:t>
            </a:r>
            <a:r>
              <a:rPr lang="en-US" dirty="0" err="1"/>
              <a:t>biệt</a:t>
            </a:r>
            <a:r>
              <a:rPr lang="en-US" dirty="0"/>
              <a:t>.</a:t>
            </a:r>
          </a:p>
          <a:p>
            <a:pPr lvl="1"/>
            <a:r>
              <a:rPr lang="en-US" dirty="0"/>
              <a:t>Ch</a:t>
            </a:r>
            <a:r>
              <a:rPr lang="vi-VN" dirty="0"/>
              <a:t>ư</a:t>
            </a:r>
            <a:r>
              <a:rPr lang="en-US" dirty="0" err="1"/>
              <a:t>ơng</a:t>
            </a:r>
            <a:r>
              <a:rPr lang="en-US" dirty="0"/>
              <a:t> </a:t>
            </a:r>
            <a:r>
              <a:rPr lang="en-US" dirty="0" err="1"/>
              <a:t>trình</a:t>
            </a:r>
            <a:r>
              <a:rPr lang="en-US" dirty="0"/>
              <a:t> </a:t>
            </a:r>
            <a:r>
              <a:rPr lang="en-US" dirty="0" err="1"/>
              <a:t>máy</a:t>
            </a:r>
            <a:r>
              <a:rPr lang="en-US" dirty="0"/>
              <a:t> </a:t>
            </a:r>
            <a:r>
              <a:rPr lang="en-US" dirty="0" err="1"/>
              <a:t>tính</a:t>
            </a:r>
            <a:r>
              <a:rPr lang="en-US" dirty="0"/>
              <a:t> </a:t>
            </a:r>
            <a:r>
              <a:rPr lang="en-US" dirty="0" err="1"/>
              <a:t>là</a:t>
            </a:r>
            <a:r>
              <a:rPr lang="en-US" dirty="0"/>
              <a:t> </a:t>
            </a:r>
            <a:r>
              <a:rPr lang="en-US" dirty="0" err="1"/>
              <a:t>gì</a:t>
            </a:r>
            <a:r>
              <a:rPr lang="en-US" dirty="0"/>
              <a:t>?</a:t>
            </a:r>
          </a:p>
          <a:p>
            <a:pPr lvl="1"/>
            <a:r>
              <a:rPr lang="en-US" dirty="0" err="1"/>
              <a:t>Phần</a:t>
            </a:r>
            <a:r>
              <a:rPr lang="en-US" dirty="0"/>
              <a:t> </a:t>
            </a:r>
            <a:r>
              <a:rPr lang="en-US" dirty="0" err="1"/>
              <a:t>mềm</a:t>
            </a:r>
            <a:r>
              <a:rPr lang="en-US" dirty="0"/>
              <a:t> </a:t>
            </a:r>
            <a:r>
              <a:rPr lang="en-US" dirty="0" err="1"/>
              <a:t>là</a:t>
            </a:r>
            <a:r>
              <a:rPr lang="en-US" dirty="0"/>
              <a:t> </a:t>
            </a:r>
            <a:r>
              <a:rPr lang="en-US" dirty="0" err="1"/>
              <a:t>gì</a:t>
            </a:r>
            <a:r>
              <a:rPr lang="en-US" dirty="0"/>
              <a:t>?</a:t>
            </a:r>
          </a:p>
          <a:p>
            <a:endParaRPr lang="en-US" dirty="0"/>
          </a:p>
          <a:p>
            <a:endParaRPr lang="en-US" dirty="0"/>
          </a:p>
          <a:p>
            <a:pPr lvl="1"/>
            <a:endParaRPr lang="en-US" dirty="0"/>
          </a:p>
        </p:txBody>
      </p:sp>
    </p:spTree>
    <p:extLst>
      <p:ext uri="{BB962C8B-B14F-4D97-AF65-F5344CB8AC3E}">
        <p14:creationId xmlns:p14="http://schemas.microsoft.com/office/powerpoint/2010/main" val="1596162034"/>
      </p:ext>
    </p:extLst>
  </p:cSld>
  <p:clrMapOvr>
    <a:masterClrMapping/>
  </p:clrMapOvr>
  <p:transition spd="slow">
    <p:push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a:t>
            </a:r>
            <a:r>
              <a:rPr lang="en-US" dirty="0" err="1"/>
              <a:t>là</a:t>
            </a:r>
            <a:r>
              <a:rPr lang="en-US" dirty="0"/>
              <a:t> </a:t>
            </a:r>
            <a:r>
              <a:rPr lang="en-US" dirty="0" err="1"/>
              <a:t>gì</a:t>
            </a:r>
            <a:r>
              <a:rPr lang="en-US" dirty="0"/>
              <a:t>?</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r>
              <a:rPr lang="en-US" dirty="0" err="1"/>
              <a:t>Chức</a:t>
            </a:r>
            <a:r>
              <a:rPr lang="en-US" dirty="0"/>
              <a:t> </a:t>
            </a:r>
            <a:r>
              <a:rPr lang="en-US" dirty="0" err="1"/>
              <a:t>năng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a:p>
            <a:pPr lvl="1"/>
            <a:r>
              <a:rPr lang="vi-VN" dirty="0"/>
              <a:t>Quản lý các thiết bị phần cứng.</a:t>
            </a:r>
          </a:p>
          <a:p>
            <a:pPr lvl="1"/>
            <a:r>
              <a:rPr lang="vi-VN" dirty="0"/>
              <a:t>Kiểm soát giao tiếp giữa các thiết bị phần cứng</a:t>
            </a:r>
            <a:r>
              <a:rPr lang="en-US" dirty="0"/>
              <a:t>.</a:t>
            </a:r>
          </a:p>
          <a:p>
            <a:pPr lvl="1"/>
            <a:r>
              <a:rPr lang="vi-VN" dirty="0"/>
              <a:t>Quản lý giao tiếp giữa các chương trình ứng dụng và các thiết bị phần cứng.</a:t>
            </a:r>
          </a:p>
          <a:p>
            <a:pPr lvl="1"/>
            <a:r>
              <a:rPr lang="vi-VN" dirty="0"/>
              <a:t>Quản lý các tập tin (file) được lưu trữ trên máy tính</a:t>
            </a:r>
          </a:p>
          <a:p>
            <a:pPr lvl="1"/>
            <a:endParaRPr lang="en-US" dirty="0"/>
          </a:p>
          <a:p>
            <a:endParaRPr lang="en-US" dirty="0"/>
          </a:p>
          <a:p>
            <a:endParaRPr lang="en-US" dirty="0"/>
          </a:p>
          <a:p>
            <a:pPr lvl="1"/>
            <a:endParaRPr lang="en-US" dirty="0"/>
          </a:p>
        </p:txBody>
      </p:sp>
    </p:spTree>
    <p:extLst>
      <p:ext uri="{BB962C8B-B14F-4D97-AF65-F5344CB8AC3E}">
        <p14:creationId xmlns:p14="http://schemas.microsoft.com/office/powerpoint/2010/main" val="4121226786"/>
      </p:ext>
    </p:extLst>
  </p:cSld>
  <p:clrMapOvr>
    <a:masterClrMapping/>
  </p:clrMapOvr>
  <p:transition spd="slow">
    <p:push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a:t>
            </a:r>
            <a:r>
              <a:rPr lang="en-US" dirty="0" err="1"/>
              <a:t>là</a:t>
            </a:r>
            <a:r>
              <a:rPr lang="en-US" dirty="0"/>
              <a:t> </a:t>
            </a:r>
            <a:r>
              <a:rPr lang="en-US" dirty="0" err="1"/>
              <a:t>gì</a:t>
            </a:r>
            <a:r>
              <a:rPr lang="en-US" dirty="0"/>
              <a:t>?</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r>
              <a:rPr lang="en-US" dirty="0" err="1"/>
              <a:t>Sự</a:t>
            </a:r>
            <a:r>
              <a:rPr lang="en-US" dirty="0"/>
              <a:t> </a:t>
            </a:r>
            <a:r>
              <a:rPr lang="en-US" dirty="0" err="1"/>
              <a:t>phát</a:t>
            </a:r>
            <a:r>
              <a:rPr lang="en-US" dirty="0"/>
              <a:t> </a:t>
            </a:r>
            <a:r>
              <a:rPr lang="en-US" dirty="0" err="1"/>
              <a:t>triển</a:t>
            </a:r>
            <a:r>
              <a:rPr lang="en-US" dirty="0"/>
              <a:t> </a:t>
            </a:r>
            <a:r>
              <a:rPr lang="en-US" dirty="0" err="1"/>
              <a:t>của</a:t>
            </a:r>
            <a:r>
              <a:rPr lang="en-US" dirty="0"/>
              <a:t> </a:t>
            </a:r>
            <a:r>
              <a:rPr lang="en-US" dirty="0" err="1"/>
              <a:t>giao</a:t>
            </a:r>
            <a:r>
              <a:rPr lang="en-US" dirty="0"/>
              <a:t> </a:t>
            </a:r>
            <a:r>
              <a:rPr lang="en-US" dirty="0" err="1"/>
              <a:t>diện</a:t>
            </a:r>
            <a:r>
              <a:rPr lang="en-US" dirty="0"/>
              <a:t> </a:t>
            </a:r>
            <a:r>
              <a:rPr lang="en-US" dirty="0" err="1"/>
              <a:t>các</a:t>
            </a:r>
            <a:r>
              <a:rPr lang="en-US" dirty="0"/>
              <a:t> </a:t>
            </a:r>
            <a:r>
              <a:rPr lang="en-US" dirty="0" err="1"/>
              <a:t>Hệ</a:t>
            </a:r>
            <a:r>
              <a:rPr lang="en-US" dirty="0"/>
              <a:t> </a:t>
            </a:r>
            <a:r>
              <a:rPr lang="en-US" dirty="0" err="1"/>
              <a:t>điều</a:t>
            </a:r>
            <a:r>
              <a:rPr lang="en-US" dirty="0"/>
              <a:t> </a:t>
            </a:r>
            <a:r>
              <a:rPr lang="en-US" dirty="0" err="1"/>
              <a:t>hành</a:t>
            </a:r>
            <a:r>
              <a:rPr lang="en-US" dirty="0"/>
              <a:t> </a:t>
            </a:r>
            <a:r>
              <a:rPr lang="en-US" dirty="0" err="1"/>
              <a:t>hiện</a:t>
            </a:r>
            <a:r>
              <a:rPr lang="en-US" dirty="0"/>
              <a:t> </a:t>
            </a:r>
            <a:r>
              <a:rPr lang="en-US" dirty="0" err="1"/>
              <a:t>đại</a:t>
            </a:r>
            <a:endParaRPr lang="en-US" dirty="0"/>
          </a:p>
          <a:p>
            <a:pPr lvl="1"/>
            <a:r>
              <a:rPr lang="en-US" dirty="0" err="1"/>
              <a:t>Giao</a:t>
            </a:r>
            <a:r>
              <a:rPr lang="en-US" dirty="0"/>
              <a:t> </a:t>
            </a:r>
            <a:r>
              <a:rPr lang="en-US" dirty="0" err="1"/>
              <a:t>diện</a:t>
            </a:r>
            <a:r>
              <a:rPr lang="en-US" dirty="0"/>
              <a:t> CUI (Character User Interface)</a:t>
            </a:r>
          </a:p>
          <a:p>
            <a:pPr lvl="1"/>
            <a:r>
              <a:rPr lang="en-US" dirty="0"/>
              <a:t>Giao </a:t>
            </a:r>
            <a:r>
              <a:rPr lang="en-US" dirty="0" err="1"/>
              <a:t>diện</a:t>
            </a:r>
            <a:r>
              <a:rPr lang="en-US" dirty="0"/>
              <a:t> GUI (Graphical User Interface - Gooey)</a:t>
            </a:r>
            <a:endParaRPr lang="vi-VN" dirty="0"/>
          </a:p>
          <a:p>
            <a:pPr lvl="1"/>
            <a:endParaRPr lang="en-US" dirty="0"/>
          </a:p>
          <a:p>
            <a:endParaRPr lang="en-US" dirty="0"/>
          </a:p>
          <a:p>
            <a:endParaRPr lang="en-US" dirty="0"/>
          </a:p>
          <a:p>
            <a:pPr lvl="1"/>
            <a:endParaRPr lang="en-US" dirty="0"/>
          </a:p>
        </p:txBody>
      </p:sp>
    </p:spTree>
    <p:extLst>
      <p:ext uri="{BB962C8B-B14F-4D97-AF65-F5344CB8AC3E}">
        <p14:creationId xmlns:p14="http://schemas.microsoft.com/office/powerpoint/2010/main" val="1650815284"/>
      </p:ext>
    </p:extLst>
  </p:cSld>
  <p:clrMapOvr>
    <a:masterClrMapping/>
  </p:clrMapOvr>
  <p:transition spd="slow">
    <p:push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a:t>
            </a:r>
            <a:r>
              <a:rPr lang="en-US" dirty="0" err="1"/>
              <a:t>là</a:t>
            </a:r>
            <a:r>
              <a:rPr lang="en-US" dirty="0"/>
              <a:t> </a:t>
            </a:r>
            <a:r>
              <a:rPr lang="en-US" dirty="0" err="1"/>
              <a:t>gì</a:t>
            </a:r>
            <a:r>
              <a:rPr lang="en-US" dirty="0"/>
              <a:t>?</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r>
              <a:rPr lang="en-US" dirty="0" err="1"/>
              <a:t>Hệ</a:t>
            </a:r>
            <a:r>
              <a:rPr lang="en-US" dirty="0"/>
              <a:t> </a:t>
            </a:r>
            <a:r>
              <a:rPr lang="en-US" dirty="0" err="1"/>
              <a:t>điều</a:t>
            </a:r>
            <a:r>
              <a:rPr lang="en-US" dirty="0"/>
              <a:t> </a:t>
            </a:r>
            <a:r>
              <a:rPr lang="en-US" dirty="0" err="1"/>
              <a:t>hành</a:t>
            </a:r>
            <a:r>
              <a:rPr lang="en-US" dirty="0"/>
              <a:t> </a:t>
            </a:r>
            <a:r>
              <a:rPr lang="en-US" dirty="0" err="1"/>
              <a:t>nguồn</a:t>
            </a:r>
            <a:r>
              <a:rPr lang="en-US" dirty="0"/>
              <a:t> </a:t>
            </a:r>
            <a:r>
              <a:rPr lang="en-US" dirty="0" err="1"/>
              <a:t>mở</a:t>
            </a:r>
            <a:r>
              <a:rPr lang="en-US" dirty="0"/>
              <a:t> </a:t>
            </a:r>
            <a:r>
              <a:rPr lang="en-US" dirty="0" err="1"/>
              <a:t>và</a:t>
            </a:r>
            <a:r>
              <a:rPr lang="en-US" dirty="0"/>
              <a:t> </a:t>
            </a:r>
            <a:r>
              <a:rPr lang="en-US" dirty="0" err="1"/>
              <a:t>độc</a:t>
            </a:r>
            <a:r>
              <a:rPr lang="en-US" dirty="0"/>
              <a:t> </a:t>
            </a:r>
            <a:r>
              <a:rPr lang="en-US" dirty="0" err="1"/>
              <a:t>quyền</a:t>
            </a:r>
            <a:endParaRPr lang="en-US" dirty="0"/>
          </a:p>
          <a:p>
            <a:pPr lvl="1"/>
            <a:r>
              <a:rPr lang="en-US" dirty="0" err="1"/>
              <a:t>Phần</a:t>
            </a:r>
            <a:r>
              <a:rPr lang="en-US" dirty="0"/>
              <a:t> </a:t>
            </a:r>
            <a:r>
              <a:rPr lang="en-US" dirty="0" err="1"/>
              <a:t>mềm</a:t>
            </a:r>
            <a:r>
              <a:rPr lang="en-US" dirty="0"/>
              <a:t> </a:t>
            </a:r>
            <a:r>
              <a:rPr lang="en-US" dirty="0" err="1"/>
              <a:t>độc</a:t>
            </a:r>
            <a:r>
              <a:rPr lang="en-US" dirty="0"/>
              <a:t> </a:t>
            </a:r>
            <a:r>
              <a:rPr lang="en-US" dirty="0" err="1"/>
              <a:t>quyền</a:t>
            </a:r>
            <a:r>
              <a:rPr lang="en-US" dirty="0"/>
              <a:t> (Proprietary Software):</a:t>
            </a:r>
          </a:p>
          <a:p>
            <a:pPr lvl="2"/>
            <a:r>
              <a:rPr lang="en-US" dirty="0"/>
              <a:t>Đ</a:t>
            </a:r>
            <a:r>
              <a:rPr lang="vi-VN" dirty="0"/>
              <a:t>ược sở hữu bởi một cá nhân hoặc công ty tạo ra nó</a:t>
            </a:r>
            <a:r>
              <a:rPr lang="en-US" dirty="0"/>
              <a:t>,</a:t>
            </a:r>
          </a:p>
          <a:p>
            <a:pPr lvl="2"/>
            <a:r>
              <a:rPr lang="vi-VN" dirty="0"/>
              <a:t>Hầu hết các phần mềm thương mại đều là phần mềm độc quyền</a:t>
            </a:r>
            <a:r>
              <a:rPr lang="en-US" dirty="0"/>
              <a:t> (Closed Source),</a:t>
            </a:r>
          </a:p>
          <a:p>
            <a:pPr lvl="2"/>
            <a:r>
              <a:rPr lang="en-US" dirty="0"/>
              <a:t>C</a:t>
            </a:r>
            <a:r>
              <a:rPr lang="vi-VN" dirty="0"/>
              <a:t>ài đặt và sử dụng phần mềm độc quyền</a:t>
            </a:r>
            <a:r>
              <a:rPr lang="en-US" dirty="0"/>
              <a:t> - EULA.</a:t>
            </a:r>
          </a:p>
          <a:p>
            <a:pPr lvl="2"/>
            <a:r>
              <a:rPr lang="en-US" dirty="0" err="1"/>
              <a:t>Hệ</a:t>
            </a:r>
            <a:r>
              <a:rPr lang="en-US" dirty="0"/>
              <a:t> </a:t>
            </a:r>
            <a:r>
              <a:rPr lang="en-US" dirty="0" err="1"/>
              <a:t>điều</a:t>
            </a:r>
            <a:r>
              <a:rPr lang="en-US" dirty="0"/>
              <a:t> </a:t>
            </a:r>
            <a:r>
              <a:rPr lang="en-US" dirty="0" err="1"/>
              <a:t>hành</a:t>
            </a:r>
            <a:r>
              <a:rPr lang="en-US" dirty="0"/>
              <a:t> Windows, Mac OS X, UNIX </a:t>
            </a:r>
            <a:r>
              <a:rPr lang="en-US" dirty="0" err="1"/>
              <a:t>đều</a:t>
            </a:r>
            <a:r>
              <a:rPr lang="en-US" dirty="0"/>
              <a:t> </a:t>
            </a:r>
            <a:r>
              <a:rPr lang="en-US" dirty="0" err="1"/>
              <a:t>là</a:t>
            </a:r>
            <a:r>
              <a:rPr lang="en-US" dirty="0"/>
              <a:t> </a:t>
            </a:r>
            <a:r>
              <a:rPr lang="en-US" dirty="0" err="1"/>
              <a:t>độc</a:t>
            </a:r>
            <a:r>
              <a:rPr lang="en-US" dirty="0"/>
              <a:t> </a:t>
            </a:r>
            <a:r>
              <a:rPr lang="en-US" dirty="0" err="1"/>
              <a:t>quyền</a:t>
            </a:r>
            <a:endParaRPr lang="en-US" dirty="0"/>
          </a:p>
          <a:p>
            <a:endParaRPr lang="en-US" dirty="0"/>
          </a:p>
          <a:p>
            <a:pPr lvl="1"/>
            <a:endParaRPr lang="en-US" dirty="0"/>
          </a:p>
        </p:txBody>
      </p:sp>
    </p:spTree>
    <p:extLst>
      <p:ext uri="{BB962C8B-B14F-4D97-AF65-F5344CB8AC3E}">
        <p14:creationId xmlns:p14="http://schemas.microsoft.com/office/powerpoint/2010/main" val="278583625"/>
      </p:ext>
    </p:extLst>
  </p:cSld>
  <p:clrMapOvr>
    <a:masterClrMapping/>
  </p:clrMapOvr>
  <p:transition spd="slow">
    <p:push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a:t>
            </a:r>
            <a:r>
              <a:rPr lang="en-US" dirty="0" err="1"/>
              <a:t>là</a:t>
            </a:r>
            <a:r>
              <a:rPr lang="en-US" dirty="0"/>
              <a:t> </a:t>
            </a:r>
            <a:r>
              <a:rPr lang="en-US" dirty="0" err="1"/>
              <a:t>gì</a:t>
            </a:r>
            <a:r>
              <a:rPr lang="en-US" dirty="0"/>
              <a:t>?</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pPr lvl="1"/>
            <a:r>
              <a:rPr lang="en-US" dirty="0" err="1"/>
              <a:t>Phần</a:t>
            </a:r>
            <a:r>
              <a:rPr lang="en-US" dirty="0"/>
              <a:t> </a:t>
            </a:r>
            <a:r>
              <a:rPr lang="en-US" dirty="0" err="1"/>
              <a:t>mềm</a:t>
            </a:r>
            <a:r>
              <a:rPr lang="en-US" dirty="0"/>
              <a:t> </a:t>
            </a:r>
            <a:r>
              <a:rPr lang="en-US" dirty="0" err="1"/>
              <a:t>mã</a:t>
            </a:r>
            <a:r>
              <a:rPr lang="en-US" dirty="0"/>
              <a:t> </a:t>
            </a:r>
            <a:r>
              <a:rPr lang="en-US" dirty="0" err="1"/>
              <a:t>nguồn</a:t>
            </a:r>
            <a:r>
              <a:rPr lang="en-US" dirty="0"/>
              <a:t> </a:t>
            </a:r>
            <a:r>
              <a:rPr lang="en-US" dirty="0" err="1"/>
              <a:t>mở</a:t>
            </a:r>
            <a:r>
              <a:rPr lang="en-US" dirty="0"/>
              <a:t> (Open-Source Software) :</a:t>
            </a:r>
          </a:p>
          <a:p>
            <a:pPr lvl="2"/>
            <a:r>
              <a:rPr lang="en-US" dirty="0"/>
              <a:t>N</a:t>
            </a:r>
            <a:r>
              <a:rPr lang="vi-VN" dirty="0"/>
              <a:t>gười dùng được phép sử dụng, sửa đổi và sao chép cho bất kỳ ai với bất kỳ mục đích gì.</a:t>
            </a:r>
          </a:p>
          <a:p>
            <a:pPr lvl="2"/>
            <a:r>
              <a:rPr lang="vi-VN" dirty="0"/>
              <a:t>Hầu hết các phần mềm mã nguồn mở được sử dụng miễn phí</a:t>
            </a:r>
          </a:p>
          <a:p>
            <a:pPr lvl="2"/>
            <a:endParaRPr lang="en-US" dirty="0"/>
          </a:p>
          <a:p>
            <a:endParaRPr lang="en-US" dirty="0"/>
          </a:p>
          <a:p>
            <a:pPr lvl="1"/>
            <a:endParaRPr lang="en-US" dirty="0"/>
          </a:p>
        </p:txBody>
      </p:sp>
    </p:spTree>
    <p:extLst>
      <p:ext uri="{BB962C8B-B14F-4D97-AF65-F5344CB8AC3E}">
        <p14:creationId xmlns:p14="http://schemas.microsoft.com/office/powerpoint/2010/main" val="2407192264"/>
      </p:ext>
    </p:extLst>
  </p:cSld>
  <p:clrMapOvr>
    <a:masterClrMapping/>
  </p:clrMapOvr>
  <p:transition spd="slow">
    <p:push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pPr algn="just"/>
            <a:r>
              <a:rPr lang="en-US" dirty="0" err="1"/>
              <a:t>Sử</a:t>
            </a:r>
            <a:r>
              <a:rPr lang="en-US" dirty="0"/>
              <a:t> </a:t>
            </a:r>
            <a:r>
              <a:rPr lang="en-US" dirty="0" err="1"/>
              <a:t>dụng</a:t>
            </a:r>
            <a:r>
              <a:rPr lang="en-US" dirty="0"/>
              <a:t> </a:t>
            </a:r>
            <a:r>
              <a:rPr lang="en-US" dirty="0" err="1"/>
              <a:t>phổ</a:t>
            </a:r>
            <a:r>
              <a:rPr lang="en-US" dirty="0"/>
              <a:t> </a:t>
            </a:r>
            <a:r>
              <a:rPr lang="en-US" dirty="0" err="1"/>
              <a:t>biến</a:t>
            </a:r>
            <a:r>
              <a:rPr lang="en-US" dirty="0"/>
              <a:t> </a:t>
            </a:r>
            <a:r>
              <a:rPr lang="en-US" dirty="0" err="1"/>
              <a:t>trên</a:t>
            </a:r>
            <a:r>
              <a:rPr lang="en-US" dirty="0"/>
              <a:t> </a:t>
            </a:r>
            <a:r>
              <a:rPr lang="en-US" dirty="0" err="1"/>
              <a:t>máy</a:t>
            </a:r>
            <a:r>
              <a:rPr lang="en-US" dirty="0"/>
              <a:t> </a:t>
            </a:r>
            <a:r>
              <a:rPr lang="en-US" dirty="0" err="1"/>
              <a:t>tính</a:t>
            </a:r>
            <a:r>
              <a:rPr lang="en-US" dirty="0"/>
              <a:t> </a:t>
            </a:r>
            <a:r>
              <a:rPr lang="en-US" dirty="0" err="1"/>
              <a:t>để</a:t>
            </a:r>
            <a:r>
              <a:rPr lang="en-US" dirty="0"/>
              <a:t> </a:t>
            </a:r>
            <a:r>
              <a:rPr lang="en-US" dirty="0" err="1"/>
              <a:t>bàn</a:t>
            </a:r>
            <a:r>
              <a:rPr lang="en-US" dirty="0"/>
              <a:t> (Desktop computer) </a:t>
            </a:r>
            <a:r>
              <a:rPr lang="en-US" dirty="0" err="1"/>
              <a:t>và</a:t>
            </a:r>
            <a:r>
              <a:rPr lang="en-US" dirty="0"/>
              <a:t> </a:t>
            </a:r>
            <a:r>
              <a:rPr lang="en-US" dirty="0" err="1"/>
              <a:t>máy</a:t>
            </a:r>
            <a:r>
              <a:rPr lang="en-US" dirty="0"/>
              <a:t> </a:t>
            </a:r>
            <a:r>
              <a:rPr lang="en-US" dirty="0" err="1"/>
              <a:t>tính</a:t>
            </a:r>
            <a:r>
              <a:rPr lang="en-US" dirty="0"/>
              <a:t> </a:t>
            </a:r>
            <a:r>
              <a:rPr lang="en-US" dirty="0" err="1"/>
              <a:t>xách</a:t>
            </a:r>
            <a:r>
              <a:rPr lang="en-US" dirty="0"/>
              <a:t> </a:t>
            </a:r>
            <a:r>
              <a:rPr lang="en-US" dirty="0" err="1"/>
              <a:t>tay</a:t>
            </a:r>
            <a:r>
              <a:rPr lang="en-US" dirty="0"/>
              <a:t> (Laptop computer)</a:t>
            </a:r>
          </a:p>
          <a:p>
            <a:pPr algn="just"/>
            <a:r>
              <a:rPr lang="en-US" dirty="0" err="1"/>
              <a:t>Các</a:t>
            </a:r>
            <a:r>
              <a:rPr lang="en-US" dirty="0"/>
              <a:t> </a:t>
            </a:r>
            <a:r>
              <a:rPr lang="en-US" dirty="0" err="1"/>
              <a:t>Phiên</a:t>
            </a:r>
            <a:r>
              <a:rPr lang="en-US" dirty="0"/>
              <a:t> bản </a:t>
            </a:r>
            <a:r>
              <a:rPr lang="en-US" dirty="0" err="1"/>
              <a:t>và</a:t>
            </a:r>
            <a:r>
              <a:rPr lang="en-US" dirty="0"/>
              <a:t> </a:t>
            </a:r>
            <a:r>
              <a:rPr lang="en-US" dirty="0" err="1"/>
              <a:t>các</a:t>
            </a:r>
            <a:r>
              <a:rPr lang="en-US" dirty="0"/>
              <a:t> </a:t>
            </a:r>
            <a:r>
              <a:rPr lang="en-US" dirty="0" err="1"/>
              <a:t>Ấn</a:t>
            </a:r>
            <a:r>
              <a:rPr lang="en-US" dirty="0"/>
              <a:t> bản </a:t>
            </a:r>
            <a:r>
              <a:rPr lang="en-US" dirty="0" err="1"/>
              <a:t>của</a:t>
            </a:r>
            <a:r>
              <a:rPr lang="en-US" dirty="0"/>
              <a:t> </a:t>
            </a:r>
            <a:r>
              <a:rPr lang="en-US" dirty="0" err="1"/>
              <a:t>Hệ</a:t>
            </a:r>
            <a:r>
              <a:rPr lang="en-US" dirty="0"/>
              <a:t> </a:t>
            </a:r>
            <a:r>
              <a:rPr lang="en-US" dirty="0" err="1"/>
              <a:t>điều</a:t>
            </a:r>
            <a:r>
              <a:rPr lang="en-US" dirty="0"/>
              <a:t> </a:t>
            </a:r>
            <a:r>
              <a:rPr lang="en-US" dirty="0" err="1"/>
              <a:t>hành</a:t>
            </a:r>
            <a:r>
              <a:rPr lang="en-US" dirty="0"/>
              <a:t>:</a:t>
            </a:r>
          </a:p>
          <a:p>
            <a:pPr lvl="1" algn="just"/>
            <a:r>
              <a:rPr lang="en-US" dirty="0" err="1"/>
              <a:t>Phiên</a:t>
            </a:r>
            <a:r>
              <a:rPr lang="en-US" dirty="0"/>
              <a:t> bản (Version): Windows 7, Windows 8, Windows 10</a:t>
            </a:r>
          </a:p>
          <a:p>
            <a:pPr lvl="1" algn="just"/>
            <a:r>
              <a:rPr lang="en-US" dirty="0" err="1"/>
              <a:t>Ấn</a:t>
            </a:r>
            <a:r>
              <a:rPr lang="en-US" dirty="0"/>
              <a:t> bản (Edition): Home, Professional, Enterprise</a:t>
            </a:r>
          </a:p>
          <a:p>
            <a:pPr algn="just"/>
            <a:endParaRPr lang="en-US" dirty="0"/>
          </a:p>
          <a:p>
            <a:pPr lvl="1" algn="just"/>
            <a:endParaRPr lang="en-US" dirty="0"/>
          </a:p>
        </p:txBody>
      </p:sp>
    </p:spTree>
    <p:extLst>
      <p:ext uri="{BB962C8B-B14F-4D97-AF65-F5344CB8AC3E}">
        <p14:creationId xmlns:p14="http://schemas.microsoft.com/office/powerpoint/2010/main" val="1092669370"/>
      </p:ext>
    </p:extLst>
  </p:cSld>
  <p:clrMapOvr>
    <a:masterClrMapping/>
  </p:clrMapOvr>
  <p:transition spd="slow">
    <p:push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50" y="1369219"/>
            <a:ext cx="7979322" cy="3263504"/>
          </a:xfrm>
        </p:spPr>
        <p:txBody>
          <a:bodyPr>
            <a:normAutofit/>
          </a:bodyPr>
          <a:lstStyle/>
          <a:p>
            <a:r>
              <a:rPr lang="en-US" dirty="0" err="1"/>
              <a:t>Các</a:t>
            </a:r>
            <a:r>
              <a:rPr lang="en-US" dirty="0"/>
              <a:t> </a:t>
            </a:r>
            <a:r>
              <a:rPr lang="en-US" dirty="0" err="1"/>
              <a:t>Hệ</a:t>
            </a:r>
            <a:r>
              <a:rPr lang="en-US" dirty="0"/>
              <a:t> </a:t>
            </a:r>
            <a:r>
              <a:rPr lang="en-US" dirty="0" err="1"/>
              <a:t>điều</a:t>
            </a:r>
            <a:r>
              <a:rPr lang="en-US" dirty="0"/>
              <a:t> </a:t>
            </a:r>
            <a:r>
              <a:rPr lang="en-US" dirty="0" err="1"/>
              <a:t>hành</a:t>
            </a:r>
            <a:r>
              <a:rPr lang="en-US" dirty="0"/>
              <a:t> Desktop </a:t>
            </a:r>
            <a:r>
              <a:rPr lang="en-US" dirty="0" err="1"/>
              <a:t>phổ</a:t>
            </a:r>
            <a:r>
              <a:rPr lang="en-US" dirty="0"/>
              <a:t> </a:t>
            </a:r>
            <a:r>
              <a:rPr lang="en-US" dirty="0" err="1"/>
              <a:t>biến</a:t>
            </a:r>
            <a:endParaRPr lang="en-US" dirty="0"/>
          </a:p>
          <a:p>
            <a:pPr lvl="1"/>
            <a:r>
              <a:rPr lang="en-US" dirty="0"/>
              <a:t>Windows: </a:t>
            </a:r>
          </a:p>
          <a:p>
            <a:pPr lvl="1" indent="0">
              <a:buNone/>
            </a:pPr>
            <a:r>
              <a:rPr lang="vi-VN" sz="2000" dirty="0"/>
              <a:t>Được thiết kế bởi Microsoft</a:t>
            </a:r>
            <a:r>
              <a:rPr lang="en-US" sz="2000" dirty="0"/>
              <a:t>:</a:t>
            </a:r>
            <a:r>
              <a:rPr lang="vi-VN" sz="2000" dirty="0"/>
              <a:t> Windows 7, Windows 8, Windows 10</a:t>
            </a:r>
            <a:r>
              <a:rPr lang="en-US" sz="2000" dirty="0"/>
              <a:t>.</a:t>
            </a:r>
          </a:p>
          <a:p>
            <a:pPr lvl="1"/>
            <a:r>
              <a:rPr lang="en-US" dirty="0"/>
              <a:t>Mac OS X:</a:t>
            </a:r>
          </a:p>
          <a:p>
            <a:pPr lvl="1" indent="0">
              <a:buNone/>
            </a:pPr>
            <a:r>
              <a:rPr lang="vi-VN" sz="2000" dirty="0"/>
              <a:t>Được thiết kế bởi Apple chạy trên các máy tính Macintosh</a:t>
            </a:r>
            <a:r>
              <a:rPr lang="en-US" sz="2000" dirty="0"/>
              <a:t>: </a:t>
            </a:r>
            <a:r>
              <a:rPr lang="vi-VN" sz="2000" dirty="0"/>
              <a:t>Version 10.9 – Maverick, Version 10.10 – Yosemite, Version 10.11 – El Capitan.</a:t>
            </a:r>
            <a:endParaRPr lang="en-US" sz="2000" dirty="0"/>
          </a:p>
        </p:txBody>
      </p:sp>
    </p:spTree>
    <p:extLst>
      <p:ext uri="{BB962C8B-B14F-4D97-AF65-F5344CB8AC3E}">
        <p14:creationId xmlns:p14="http://schemas.microsoft.com/office/powerpoint/2010/main" val="2625875334"/>
      </p:ext>
    </p:extLst>
  </p:cSld>
  <p:clrMapOvr>
    <a:masterClrMapping/>
  </p:clrMapOvr>
  <p:transition spd="slow">
    <p:push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pPr lvl="1" algn="just"/>
            <a:r>
              <a:rPr lang="en-US" dirty="0"/>
              <a:t>Linux</a:t>
            </a:r>
          </a:p>
          <a:p>
            <a:pPr lvl="2" algn="just"/>
            <a:r>
              <a:rPr lang="vi-VN" dirty="0"/>
              <a:t>Hệ điều hành mã nguồn mở và miễn phí, </a:t>
            </a:r>
            <a:endParaRPr lang="en-US" dirty="0"/>
          </a:p>
          <a:p>
            <a:pPr lvl="2" algn="just"/>
            <a:r>
              <a:rPr lang="en-US" dirty="0"/>
              <a:t>Đ</a:t>
            </a:r>
            <a:r>
              <a:rPr lang="vi-VN" dirty="0"/>
              <a:t>ược cài đặt trên các siêu máy tính (</a:t>
            </a:r>
            <a:r>
              <a:rPr lang="en-US" dirty="0"/>
              <a:t>S</a:t>
            </a:r>
            <a:r>
              <a:rPr lang="vi-VN" dirty="0"/>
              <a:t>upercomputers) </a:t>
            </a:r>
            <a:endParaRPr lang="en-US" dirty="0"/>
          </a:p>
          <a:p>
            <a:pPr lvl="2" algn="just"/>
            <a:r>
              <a:rPr lang="vi-VN" dirty="0"/>
              <a:t>Các phiên bản của Hệ điều hành Linux được gọi là Distributions hoặc Distros. </a:t>
            </a:r>
            <a:endParaRPr lang="en-US" dirty="0"/>
          </a:p>
          <a:p>
            <a:pPr lvl="2" algn="just"/>
            <a:r>
              <a:rPr lang="vi-VN" dirty="0"/>
              <a:t>Các Distros phổ biến</a:t>
            </a:r>
            <a:r>
              <a:rPr lang="en-US" dirty="0"/>
              <a:t>: </a:t>
            </a:r>
            <a:r>
              <a:rPr lang="vi-VN" dirty="0"/>
              <a:t>Knoppix, Ubuntu, Gentoo</a:t>
            </a:r>
            <a:endParaRPr lang="en-US" dirty="0"/>
          </a:p>
          <a:p>
            <a:pPr algn="just"/>
            <a:endParaRPr lang="en-US" sz="2400" dirty="0"/>
          </a:p>
          <a:p>
            <a:pPr lvl="1" algn="just"/>
            <a:endParaRPr lang="en-US" dirty="0"/>
          </a:p>
        </p:txBody>
      </p:sp>
    </p:spTree>
    <p:extLst>
      <p:ext uri="{BB962C8B-B14F-4D97-AF65-F5344CB8AC3E}">
        <p14:creationId xmlns:p14="http://schemas.microsoft.com/office/powerpoint/2010/main" val="1278408391"/>
      </p:ext>
    </p:extLst>
  </p:cSld>
  <p:clrMapOvr>
    <a:masterClrMapping/>
  </p:clrMapOvr>
  <p:transition spd="slow">
    <p:push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lstStyle/>
          <a:p>
            <a:r>
              <a:rPr lang="en-US" dirty="0" err="1"/>
              <a:t>Hệ</a:t>
            </a:r>
            <a:r>
              <a:rPr lang="en-US" dirty="0"/>
              <a:t> </a:t>
            </a:r>
            <a:r>
              <a:rPr lang="en-US" dirty="0" err="1"/>
              <a:t>điều</a:t>
            </a:r>
            <a:r>
              <a:rPr lang="en-US" dirty="0"/>
              <a:t> </a:t>
            </a:r>
            <a:r>
              <a:rPr lang="en-US" dirty="0" err="1"/>
              <a:t>hành</a:t>
            </a:r>
            <a:r>
              <a:rPr lang="en-US" dirty="0"/>
              <a:t>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pPr lvl="1" algn="just"/>
            <a:r>
              <a:rPr lang="en-US" dirty="0"/>
              <a:t>UNIX</a:t>
            </a:r>
          </a:p>
          <a:p>
            <a:pPr lvl="2" algn="just"/>
            <a:r>
              <a:rPr lang="en-US" dirty="0"/>
              <a:t>M</a:t>
            </a:r>
            <a:r>
              <a:rPr lang="vi-VN" dirty="0"/>
              <a:t>ột trong những Hệ điều hành sớm nhất được thiết kế để sử dụng trên các máy tính lớn (Mainframe computer) và các máy chủ (Servers). </a:t>
            </a:r>
            <a:endParaRPr lang="en-US" dirty="0"/>
          </a:p>
          <a:p>
            <a:pPr lvl="2" algn="just"/>
            <a:r>
              <a:rPr lang="vi-VN" dirty="0"/>
              <a:t>Các phiên bản hiện đại của </a:t>
            </a:r>
            <a:r>
              <a:rPr lang="en-US" dirty="0"/>
              <a:t>UNIX</a:t>
            </a:r>
            <a:r>
              <a:rPr lang="vi-VN" dirty="0"/>
              <a:t> được thiết kế bao gồm GUI</a:t>
            </a:r>
            <a:r>
              <a:rPr lang="en-US" dirty="0"/>
              <a:t>.</a:t>
            </a:r>
            <a:endParaRPr lang="en-US" sz="2400" dirty="0"/>
          </a:p>
          <a:p>
            <a:pPr lvl="1" algn="just"/>
            <a:endParaRPr lang="en-US" dirty="0"/>
          </a:p>
        </p:txBody>
      </p:sp>
    </p:spTree>
    <p:extLst>
      <p:ext uri="{BB962C8B-B14F-4D97-AF65-F5344CB8AC3E}">
        <p14:creationId xmlns:p14="http://schemas.microsoft.com/office/powerpoint/2010/main" val="2669518303"/>
      </p:ext>
    </p:extLst>
  </p:cSld>
  <p:clrMapOvr>
    <a:masterClrMapping/>
  </p:clrMapOvr>
  <p:transition spd="slow">
    <p:push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Các</a:t>
            </a:r>
            <a:r>
              <a:rPr lang="en-US" dirty="0"/>
              <a:t> </a:t>
            </a:r>
            <a:r>
              <a:rPr lang="en-US" dirty="0" err="1"/>
              <a:t>tính</a:t>
            </a:r>
            <a:r>
              <a:rPr lang="en-US" dirty="0"/>
              <a:t> </a:t>
            </a:r>
            <a:r>
              <a:rPr lang="en-US" dirty="0" err="1"/>
              <a:t>năng</a:t>
            </a:r>
            <a:r>
              <a:rPr lang="en-US" dirty="0"/>
              <a:t> </a:t>
            </a:r>
            <a:r>
              <a:rPr lang="en-US" dirty="0" err="1"/>
              <a:t>chung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pPr algn="just"/>
            <a:r>
              <a:rPr lang="vi-VN" dirty="0"/>
              <a:t>Tài khoản người dùng (User Accounts)</a:t>
            </a:r>
            <a:endParaRPr lang="en-US" dirty="0"/>
          </a:p>
          <a:p>
            <a:pPr lvl="1" algn="just"/>
            <a:r>
              <a:rPr lang="en-US" dirty="0"/>
              <a:t>M</a:t>
            </a:r>
            <a:r>
              <a:rPr lang="vi-VN" dirty="0"/>
              <a:t>ột khu vực đặc biệt trên máy tính nơi mà người dùng có thể làm việc và giữ các tập tin</a:t>
            </a:r>
            <a:r>
              <a:rPr lang="en-US" dirty="0"/>
              <a:t>.</a:t>
            </a:r>
          </a:p>
          <a:p>
            <a:pPr lvl="1" algn="just"/>
            <a:r>
              <a:rPr lang="vi-VN" dirty="0"/>
              <a:t>Một tài khoản người dùng thường đi kèm theo với một mật khẩu (Password)</a:t>
            </a:r>
            <a:r>
              <a:rPr lang="en-US" dirty="0"/>
              <a:t>.</a:t>
            </a:r>
          </a:p>
          <a:p>
            <a:pPr lvl="1" algn="just"/>
            <a:r>
              <a:rPr lang="en-US" dirty="0" err="1"/>
              <a:t>Mật</a:t>
            </a:r>
            <a:r>
              <a:rPr lang="en-US" dirty="0"/>
              <a:t> </a:t>
            </a:r>
            <a:r>
              <a:rPr lang="en-US" dirty="0" err="1"/>
              <a:t>khẩu</a:t>
            </a:r>
            <a:r>
              <a:rPr lang="en-US" dirty="0"/>
              <a:t> an </a:t>
            </a:r>
            <a:r>
              <a:rPr lang="en-US" dirty="0" err="1"/>
              <a:t>toàn</a:t>
            </a:r>
            <a:r>
              <a:rPr lang="en-US" dirty="0"/>
              <a:t>:</a:t>
            </a:r>
          </a:p>
          <a:p>
            <a:pPr lvl="2" algn="just"/>
            <a:r>
              <a:rPr lang="vi-VN" dirty="0"/>
              <a:t>Dài tối thiểu 8 ký tự,</a:t>
            </a:r>
          </a:p>
          <a:p>
            <a:pPr lvl="2" algn="just"/>
            <a:r>
              <a:rPr lang="vi-VN" dirty="0"/>
              <a:t>Bao gồm chữ in, chữ thường, ký số và ký tự đặc biệt. Ví dụ: f@tT@i2602</a:t>
            </a:r>
          </a:p>
          <a:p>
            <a:pPr lvl="2" algn="just"/>
            <a:endParaRPr lang="en-US" dirty="0"/>
          </a:p>
          <a:p>
            <a:pPr lvl="1" algn="just"/>
            <a:endParaRPr lang="en-US" dirty="0"/>
          </a:p>
        </p:txBody>
      </p:sp>
    </p:spTree>
    <p:extLst>
      <p:ext uri="{BB962C8B-B14F-4D97-AF65-F5344CB8AC3E}">
        <p14:creationId xmlns:p14="http://schemas.microsoft.com/office/powerpoint/2010/main" val="3312767127"/>
      </p:ext>
    </p:extLst>
  </p:cSld>
  <p:clrMapOvr>
    <a:masterClrMapping/>
  </p:clrMapOvr>
  <p:transition spd="slow">
    <p:push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Các</a:t>
            </a:r>
            <a:r>
              <a:rPr lang="en-US" dirty="0"/>
              <a:t> </a:t>
            </a:r>
            <a:r>
              <a:rPr lang="en-US" dirty="0" err="1"/>
              <a:t>tính</a:t>
            </a:r>
            <a:r>
              <a:rPr lang="en-US" dirty="0"/>
              <a:t> </a:t>
            </a:r>
            <a:r>
              <a:rPr lang="en-US" dirty="0" err="1"/>
              <a:t>năng</a:t>
            </a:r>
            <a:r>
              <a:rPr lang="en-US" dirty="0"/>
              <a:t> </a:t>
            </a:r>
            <a:r>
              <a:rPr lang="en-US" dirty="0" err="1"/>
              <a:t>chung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pPr lvl="1"/>
            <a:r>
              <a:rPr lang="vi-VN" dirty="0"/>
              <a:t>Các loại tài khoản người dùng</a:t>
            </a:r>
            <a:r>
              <a:rPr lang="en-US" dirty="0"/>
              <a:t>:</a:t>
            </a:r>
          </a:p>
          <a:p>
            <a:pPr lvl="1"/>
            <a:endParaRPr lang="vi-VN" dirty="0"/>
          </a:p>
          <a:p>
            <a:pPr lvl="2"/>
            <a:endParaRPr lang="en-US" dirty="0"/>
          </a:p>
          <a:p>
            <a:pPr lvl="1"/>
            <a:endParaRPr lang="en-US" dirty="0"/>
          </a:p>
        </p:txBody>
      </p:sp>
      <p:graphicFrame>
        <p:nvGraphicFramePr>
          <p:cNvPr id="3" name="Table 2">
            <a:extLst>
              <a:ext uri="{FF2B5EF4-FFF2-40B4-BE49-F238E27FC236}">
                <a16:creationId xmlns:a16="http://schemas.microsoft.com/office/drawing/2014/main" id="{A45764F9-5A90-48FB-919C-7871655BA096}"/>
              </a:ext>
            </a:extLst>
          </p:cNvPr>
          <p:cNvGraphicFramePr>
            <a:graphicFrameLocks noGrp="1"/>
          </p:cNvGraphicFramePr>
          <p:nvPr>
            <p:extLst>
              <p:ext uri="{D42A27DB-BD31-4B8C-83A1-F6EECF244321}">
                <p14:modId xmlns:p14="http://schemas.microsoft.com/office/powerpoint/2010/main" val="2431909692"/>
              </p:ext>
            </p:extLst>
          </p:nvPr>
        </p:nvGraphicFramePr>
        <p:xfrm>
          <a:off x="530229" y="1753068"/>
          <a:ext cx="7985121" cy="2879655"/>
        </p:xfrm>
        <a:graphic>
          <a:graphicData uri="http://schemas.openxmlformats.org/drawingml/2006/table">
            <a:tbl>
              <a:tblPr firstRow="1" firstCol="1" bandRow="1">
                <a:tableStyleId>{2D5ABB26-0587-4C30-8999-92F81FD0307C}</a:tableStyleId>
              </a:tblPr>
              <a:tblGrid>
                <a:gridCol w="1547574">
                  <a:extLst>
                    <a:ext uri="{9D8B030D-6E8A-4147-A177-3AD203B41FA5}">
                      <a16:colId xmlns:a16="http://schemas.microsoft.com/office/drawing/2014/main" val="2406641234"/>
                    </a:ext>
                  </a:extLst>
                </a:gridCol>
                <a:gridCol w="6437547">
                  <a:extLst>
                    <a:ext uri="{9D8B030D-6E8A-4147-A177-3AD203B41FA5}">
                      <a16:colId xmlns:a16="http://schemas.microsoft.com/office/drawing/2014/main" val="1245818029"/>
                    </a:ext>
                  </a:extLst>
                </a:gridCol>
              </a:tblGrid>
              <a:tr h="2879655">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Tài </a:t>
                      </a:r>
                      <a:r>
                        <a:rPr lang="en-US" sz="2000" dirty="0" err="1">
                          <a:solidFill>
                            <a:schemeClr val="bg1"/>
                          </a:solidFill>
                          <a:effectLst/>
                          <a:latin typeface="Times New Roman" panose="02020603050405020304" pitchFamily="18" charset="0"/>
                          <a:cs typeface="Times New Roman" panose="02020603050405020304" pitchFamily="18" charset="0"/>
                        </a:rPr>
                        <a:t>khoản</a:t>
                      </a:r>
                      <a:br>
                        <a:rPr lang="en-US" sz="2000" dirty="0">
                          <a:solidFill>
                            <a:schemeClr val="bg1"/>
                          </a:solidFill>
                          <a:effectLst/>
                          <a:latin typeface="Times New Roman" panose="02020603050405020304" pitchFamily="18" charset="0"/>
                          <a:cs typeface="Times New Roman" panose="02020603050405020304" pitchFamily="18" charset="0"/>
                        </a:rPr>
                      </a:br>
                      <a:r>
                        <a:rPr lang="en-US" sz="2000" dirty="0" err="1">
                          <a:solidFill>
                            <a:schemeClr val="bg1"/>
                          </a:solidFill>
                          <a:effectLst/>
                          <a:latin typeface="Times New Roman" panose="02020603050405020304" pitchFamily="18" charset="0"/>
                          <a:cs typeface="Times New Roman" panose="02020603050405020304" pitchFamily="18" charset="0"/>
                        </a:rPr>
                        <a:t>người</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dùng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chuẩn</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Standard User Account</a:t>
                      </a:r>
                      <a:endParaRPr lang="en-US" sz="1400" b="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6688" marR="0" lvl="0" indent="-166688"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hầu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năng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lực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a:t>
                      </a:r>
                    </a:p>
                    <a:p>
                      <a:pPr marL="166688" marR="0" lvl="0" indent="-166688"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hầu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a:t>
                      </a:r>
                    </a:p>
                    <a:p>
                      <a:pPr marL="166688" marR="0" lvl="0" indent="-166688"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a:t>
                      </a:r>
                      <a:r>
                        <a:rPr lang="en-US" sz="1800" dirty="0" err="1">
                          <a:solidFill>
                            <a:schemeClr val="bg1"/>
                          </a:solidFill>
                          <a:effectLst/>
                          <a:latin typeface="Times New Roman" panose="02020603050405020304" pitchFamily="18" charset="0"/>
                          <a:cs typeface="Times New Roman" panose="02020603050405020304" pitchFamily="18" charset="0"/>
                        </a:rPr>
                        <a:t>gỡ</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bỏ</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mềm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a:t>
                      </a:r>
                    </a:p>
                    <a:p>
                      <a:pPr marL="166688" marR="0" lvl="0" indent="-166688"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ảnh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hưởng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khác</a:t>
                      </a:r>
                      <a:r>
                        <a:rPr lang="en-US" sz="1800" dirty="0">
                          <a:solidFill>
                            <a:schemeClr val="bg1"/>
                          </a:solidFill>
                          <a:effectLst/>
                          <a:latin typeface="Times New Roman" panose="02020603050405020304" pitchFamily="18" charset="0"/>
                          <a:cs typeface="Times New Roman" panose="02020603050405020304" pitchFamily="18" charset="0"/>
                        </a:rPr>
                        <a:t>.</a:t>
                      </a:r>
                    </a:p>
                    <a:p>
                      <a:pPr marL="166688" marR="0" lvl="0" indent="-166688"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a:t>
                      </a:r>
                    </a:p>
                    <a:p>
                      <a:pPr marL="166688" marR="0" lvl="0" indent="-166688"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xóa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yêu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cầu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hoạt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động</a:t>
                      </a:r>
                      <a:r>
                        <a:rPr lang="en-US" sz="1800" dirty="0">
                          <a:solidFill>
                            <a:schemeClr val="bg1"/>
                          </a:solidFill>
                          <a:effectLst/>
                          <a:latin typeface="Times New Roman" panose="02020603050405020304" pitchFamily="18" charset="0"/>
                          <a:cs typeface="Times New Roman" panose="02020603050405020304" pitchFamily="18" charset="0"/>
                        </a:rPr>
                        <a:t>.</a:t>
                      </a:r>
                    </a:p>
                    <a:p>
                      <a:pPr marL="166688" marR="0" lvl="0" indent="-166688"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truy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khác</a:t>
                      </a:r>
                      <a:r>
                        <a:rPr lang="en-US" sz="1800" dirty="0">
                          <a:solidFill>
                            <a:schemeClr val="bg1"/>
                          </a:solidFill>
                          <a:effectLst/>
                          <a:latin typeface="Times New Roman" panose="02020603050405020304" pitchFamily="18" charset="0"/>
                          <a:cs typeface="Times New Roman" panose="02020603050405020304" pitchFamily="18" charset="0"/>
                        </a:rPr>
                        <a:t>. </a:t>
                      </a:r>
                      <a:endParaRPr lang="en-US" sz="1800" b="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028691686"/>
                  </a:ext>
                </a:extLst>
              </a:tr>
            </a:tbl>
          </a:graphicData>
        </a:graphic>
      </p:graphicFrame>
    </p:spTree>
    <p:extLst>
      <p:ext uri="{BB962C8B-B14F-4D97-AF65-F5344CB8AC3E}">
        <p14:creationId xmlns:p14="http://schemas.microsoft.com/office/powerpoint/2010/main" val="2836520923"/>
      </p:ext>
    </p:extLst>
  </p:cSld>
  <p:clrMapOvr>
    <a:masterClrMapping/>
  </p:clrMapOvr>
  <p:transition spd="slow">
    <p:push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Các</a:t>
            </a:r>
            <a:r>
              <a:rPr lang="en-US" dirty="0"/>
              <a:t> </a:t>
            </a:r>
            <a:r>
              <a:rPr lang="en-US" dirty="0" err="1"/>
              <a:t>tính</a:t>
            </a:r>
            <a:r>
              <a:rPr lang="en-US" dirty="0"/>
              <a:t> </a:t>
            </a:r>
            <a:r>
              <a:rPr lang="en-US" dirty="0" err="1"/>
              <a:t>năng</a:t>
            </a:r>
            <a:r>
              <a:rPr lang="en-US" dirty="0"/>
              <a:t> </a:t>
            </a:r>
            <a:r>
              <a:rPr lang="en-US" dirty="0" err="1"/>
              <a:t>chung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lstStyle/>
          <a:p>
            <a:pPr lvl="1"/>
            <a:r>
              <a:rPr lang="vi-VN" dirty="0"/>
              <a:t>Các loại tài khoản người dùng</a:t>
            </a:r>
            <a:r>
              <a:rPr lang="en-US" dirty="0"/>
              <a:t>:</a:t>
            </a:r>
          </a:p>
          <a:p>
            <a:pPr lvl="1"/>
            <a:endParaRPr lang="en-US" dirty="0"/>
          </a:p>
          <a:p>
            <a:pPr lvl="1"/>
            <a:endParaRPr lang="en-US" dirty="0"/>
          </a:p>
          <a:p>
            <a:pPr lvl="1"/>
            <a:endParaRPr lang="en-US" dirty="0"/>
          </a:p>
          <a:p>
            <a:pPr lvl="1"/>
            <a:endParaRPr lang="en-US" dirty="0"/>
          </a:p>
          <a:p>
            <a:pPr lvl="1"/>
            <a:endParaRPr lang="en-US" dirty="0"/>
          </a:p>
          <a:p>
            <a:pPr lvl="2" algn="just"/>
            <a:r>
              <a:rPr lang="vi-VN" dirty="0"/>
              <a:t>Mỗi loại tài khoản người dùng có một mức độ cho phép cụ thể gọi là quyền (Permission)</a:t>
            </a:r>
            <a:endParaRPr lang="en-US" dirty="0"/>
          </a:p>
          <a:p>
            <a:pPr lvl="1"/>
            <a:endParaRPr lang="vi-VN" dirty="0"/>
          </a:p>
          <a:p>
            <a:pPr lvl="2"/>
            <a:endParaRPr lang="en-US" dirty="0"/>
          </a:p>
          <a:p>
            <a:pPr lvl="1"/>
            <a:endParaRPr lang="en-US" dirty="0"/>
          </a:p>
        </p:txBody>
      </p:sp>
      <p:graphicFrame>
        <p:nvGraphicFramePr>
          <p:cNvPr id="3" name="Table 2">
            <a:extLst>
              <a:ext uri="{FF2B5EF4-FFF2-40B4-BE49-F238E27FC236}">
                <a16:creationId xmlns:a16="http://schemas.microsoft.com/office/drawing/2014/main" id="{A45764F9-5A90-48FB-919C-7871655BA096}"/>
              </a:ext>
            </a:extLst>
          </p:cNvPr>
          <p:cNvGraphicFramePr>
            <a:graphicFrameLocks noGrp="1"/>
          </p:cNvGraphicFramePr>
          <p:nvPr>
            <p:extLst>
              <p:ext uri="{D42A27DB-BD31-4B8C-83A1-F6EECF244321}">
                <p14:modId xmlns:p14="http://schemas.microsoft.com/office/powerpoint/2010/main" val="3640298072"/>
              </p:ext>
            </p:extLst>
          </p:nvPr>
        </p:nvGraphicFramePr>
        <p:xfrm>
          <a:off x="867586" y="1805620"/>
          <a:ext cx="7886700" cy="1788668"/>
        </p:xfrm>
        <a:graphic>
          <a:graphicData uri="http://schemas.openxmlformats.org/drawingml/2006/table">
            <a:tbl>
              <a:tblPr firstRow="1" firstCol="1" bandRow="1">
                <a:tableStyleId>{2D5ABB26-0587-4C30-8999-92F81FD0307C}</a:tableStyleId>
              </a:tblPr>
              <a:tblGrid>
                <a:gridCol w="1823062">
                  <a:extLst>
                    <a:ext uri="{9D8B030D-6E8A-4147-A177-3AD203B41FA5}">
                      <a16:colId xmlns:a16="http://schemas.microsoft.com/office/drawing/2014/main" val="2406641234"/>
                    </a:ext>
                  </a:extLst>
                </a:gridCol>
                <a:gridCol w="6063638">
                  <a:extLst>
                    <a:ext uri="{9D8B030D-6E8A-4147-A177-3AD203B41FA5}">
                      <a16:colId xmlns:a16="http://schemas.microsoft.com/office/drawing/2014/main" val="1245818029"/>
                    </a:ext>
                  </a:extLst>
                </a:gridCol>
              </a:tblGrid>
              <a:tr h="1043103">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Tài </a:t>
                      </a:r>
                      <a:r>
                        <a:rPr lang="en-US" sz="2000" dirty="0" err="1">
                          <a:solidFill>
                            <a:schemeClr val="bg1"/>
                          </a:solidFill>
                          <a:effectLst/>
                          <a:latin typeface="Times New Roman" panose="02020603050405020304" pitchFamily="18" charset="0"/>
                          <a:cs typeface="Times New Roman" panose="02020603050405020304" pitchFamily="18" charset="0"/>
                        </a:rPr>
                        <a:t>khoản</a:t>
                      </a:r>
                      <a:br>
                        <a:rPr lang="en-US" sz="2000" dirty="0">
                          <a:solidFill>
                            <a:schemeClr val="bg1"/>
                          </a:solidFill>
                          <a:effectLst/>
                          <a:latin typeface="Times New Roman" panose="02020603050405020304" pitchFamily="18" charset="0"/>
                          <a:cs typeface="Times New Roman" panose="02020603050405020304" pitchFamily="18" charset="0"/>
                        </a:rPr>
                      </a:br>
                      <a:r>
                        <a:rPr lang="en-US" sz="2000" dirty="0" err="1">
                          <a:solidFill>
                            <a:schemeClr val="bg1"/>
                          </a:solidFill>
                          <a:effectLst/>
                          <a:latin typeface="Times New Roman" panose="02020603050405020304" pitchFamily="18" charset="0"/>
                          <a:cs typeface="Times New Roman" panose="02020603050405020304" pitchFamily="18" charset="0"/>
                        </a:rPr>
                        <a:t>quản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trị</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viên</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Administrator Account</a:t>
                      </a:r>
                      <a:endParaRPr lang="en-US" sz="2000" b="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6688" marR="0" lvl="0" indent="-166688"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thực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ảnh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hưởng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khác</a:t>
                      </a:r>
                      <a:r>
                        <a:rPr lang="en-US" sz="1800" dirty="0">
                          <a:solidFill>
                            <a:schemeClr val="bg1"/>
                          </a:solidFill>
                          <a:effectLst/>
                          <a:latin typeface="Times New Roman" panose="02020603050405020304" pitchFamily="18" charset="0"/>
                          <a:cs typeface="Times New Roman" panose="02020603050405020304" pitchFamily="18" charset="0"/>
                        </a:rPr>
                        <a:t>. </a:t>
                      </a:r>
                    </a:p>
                    <a:p>
                      <a:pPr marL="166688" marR="0" lvl="0" indent="-166688"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a:t>
                      </a:r>
                    </a:p>
                    <a:p>
                      <a:pPr marL="166688" marR="0" lvl="0" indent="-166688"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a:t>
                      </a:r>
                      <a:r>
                        <a:rPr lang="en-US" sz="1800" dirty="0" err="1">
                          <a:solidFill>
                            <a:schemeClr val="bg1"/>
                          </a:solidFill>
                          <a:effectLst/>
                          <a:latin typeface="Times New Roman" panose="02020603050405020304" pitchFamily="18" charset="0"/>
                          <a:cs typeface="Times New Roman" panose="02020603050405020304" pitchFamily="18" charset="0"/>
                        </a:rPr>
                        <a:t>gỡ</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bỏ</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mềm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cứng</a:t>
                      </a:r>
                      <a:r>
                        <a:rPr lang="en-US" sz="1800" dirty="0">
                          <a:solidFill>
                            <a:schemeClr val="bg1"/>
                          </a:solidFill>
                          <a:effectLst/>
                          <a:latin typeface="Times New Roman" panose="02020603050405020304" pitchFamily="18" charset="0"/>
                          <a:cs typeface="Times New Roman" panose="02020603050405020304" pitchFamily="18" charset="0"/>
                        </a:rPr>
                        <a:t>.</a:t>
                      </a:r>
                    </a:p>
                    <a:p>
                      <a:pPr marL="166688" marR="0" lvl="0" indent="-166688"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thực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ảnh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hưởng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khoản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  </a:t>
                      </a:r>
                      <a:endParaRPr lang="en-US" sz="1800" b="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92279768"/>
                  </a:ext>
                </a:extLst>
              </a:tr>
            </a:tbl>
          </a:graphicData>
        </a:graphic>
      </p:graphicFrame>
    </p:spTree>
    <p:extLst>
      <p:ext uri="{BB962C8B-B14F-4D97-AF65-F5344CB8AC3E}">
        <p14:creationId xmlns:p14="http://schemas.microsoft.com/office/powerpoint/2010/main" val="2897805022"/>
      </p:ext>
    </p:extLst>
  </p:cSld>
  <p:clrMapOvr>
    <a:masterClrMapping/>
  </p:clrMapOvr>
  <p:transition spd="slow">
    <p:push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Các</a:t>
            </a:r>
            <a:r>
              <a:rPr lang="en-US" dirty="0"/>
              <a:t> </a:t>
            </a:r>
            <a:r>
              <a:rPr lang="en-US" dirty="0" err="1"/>
              <a:t>tính</a:t>
            </a:r>
            <a:r>
              <a:rPr lang="en-US" dirty="0"/>
              <a:t> </a:t>
            </a:r>
            <a:r>
              <a:rPr lang="en-US" dirty="0" err="1"/>
              <a:t>năng</a:t>
            </a:r>
            <a:r>
              <a:rPr lang="en-US" dirty="0"/>
              <a:t> </a:t>
            </a:r>
            <a:r>
              <a:rPr lang="en-US" dirty="0" err="1"/>
              <a:t>chung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lvl="1" algn="just"/>
            <a:r>
              <a:rPr lang="vi-VN" dirty="0"/>
              <a:t>Các tùy chọn về tài khoản người dùng (Account Options)</a:t>
            </a:r>
            <a:r>
              <a:rPr lang="en-US" dirty="0"/>
              <a:t>:</a:t>
            </a:r>
          </a:p>
          <a:p>
            <a:pPr lvl="2"/>
            <a:r>
              <a:rPr lang="vi-VN" dirty="0"/>
              <a:t>Khóa (Lock</a:t>
            </a:r>
            <a:r>
              <a:rPr lang="en-US" dirty="0"/>
              <a:t>)</a:t>
            </a:r>
            <a:endParaRPr lang="vi-VN" dirty="0"/>
          </a:p>
          <a:p>
            <a:pPr lvl="2"/>
            <a:r>
              <a:rPr lang="vi-VN" dirty="0"/>
              <a:t>Đăng xuất khỏi máy tính (Sign Out)</a:t>
            </a:r>
          </a:p>
          <a:p>
            <a:pPr lvl="1"/>
            <a:endParaRPr lang="vi-VN" dirty="0"/>
          </a:p>
          <a:p>
            <a:pPr lvl="2"/>
            <a:endParaRPr lang="en-US" dirty="0"/>
          </a:p>
          <a:p>
            <a:pPr lvl="1"/>
            <a:endParaRPr lang="en-US" dirty="0"/>
          </a:p>
        </p:txBody>
      </p:sp>
      <p:pic>
        <p:nvPicPr>
          <p:cNvPr id="5" name="Picture 4">
            <a:extLst>
              <a:ext uri="{FF2B5EF4-FFF2-40B4-BE49-F238E27FC236}">
                <a16:creationId xmlns:a16="http://schemas.microsoft.com/office/drawing/2014/main" id="{51B6CA44-3389-4D5D-85FE-B5A617FACEA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85556" y="2697874"/>
            <a:ext cx="1628775" cy="1563370"/>
          </a:xfrm>
          <a:prstGeom prst="rect">
            <a:avLst/>
          </a:prstGeom>
          <a:noFill/>
          <a:ln>
            <a:solidFill>
              <a:schemeClr val="bg1"/>
            </a:solidFill>
          </a:ln>
        </p:spPr>
      </p:pic>
      <p:pic>
        <p:nvPicPr>
          <p:cNvPr id="6" name="Picture 5">
            <a:extLst>
              <a:ext uri="{FF2B5EF4-FFF2-40B4-BE49-F238E27FC236}">
                <a16:creationId xmlns:a16="http://schemas.microsoft.com/office/drawing/2014/main" id="{C6ABD0E9-3AF6-4894-9952-4527660BC240}"/>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876799" y="2707399"/>
            <a:ext cx="2000250" cy="1553845"/>
          </a:xfrm>
          <a:prstGeom prst="rect">
            <a:avLst/>
          </a:prstGeom>
          <a:noFill/>
          <a:ln>
            <a:solidFill>
              <a:schemeClr val="bg1"/>
            </a:solidFill>
          </a:ln>
        </p:spPr>
      </p:pic>
    </p:spTree>
    <p:extLst>
      <p:ext uri="{BB962C8B-B14F-4D97-AF65-F5344CB8AC3E}">
        <p14:creationId xmlns:p14="http://schemas.microsoft.com/office/powerpoint/2010/main" val="2667436"/>
      </p:ext>
    </p:extLst>
  </p:cSld>
  <p:clrMapOvr>
    <a:masterClrMapping/>
  </p:clrMapOvr>
  <p:transition spd="slow">
    <p:push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Các</a:t>
            </a:r>
            <a:r>
              <a:rPr lang="en-US" dirty="0"/>
              <a:t> </a:t>
            </a:r>
            <a:r>
              <a:rPr lang="en-US" dirty="0" err="1"/>
              <a:t>tính</a:t>
            </a:r>
            <a:r>
              <a:rPr lang="en-US" dirty="0"/>
              <a:t> </a:t>
            </a:r>
            <a:r>
              <a:rPr lang="en-US" dirty="0" err="1"/>
              <a:t>năng</a:t>
            </a:r>
            <a:r>
              <a:rPr lang="en-US" dirty="0"/>
              <a:t> </a:t>
            </a:r>
            <a:r>
              <a:rPr lang="en-US" dirty="0" err="1"/>
              <a:t>chung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algn="just"/>
            <a:r>
              <a:rPr lang="vi-VN" dirty="0"/>
              <a:t>Hồ sơ hoặc thông tin người dùng (User Profiles)</a:t>
            </a:r>
            <a:endParaRPr lang="en-US" dirty="0"/>
          </a:p>
          <a:p>
            <a:pPr lvl="1" algn="just"/>
            <a:r>
              <a:rPr lang="vi-VN" dirty="0"/>
              <a:t>Mỗi một tài khoản người dùng đều có một hồ sơ kèm theo của riêng người dùng đó.</a:t>
            </a:r>
          </a:p>
          <a:p>
            <a:pPr lvl="1" algn="just"/>
            <a:r>
              <a:rPr lang="vi-VN" dirty="0"/>
              <a:t>Một hồ sơ người dùng bao gồm các thông tin về: </a:t>
            </a:r>
            <a:endParaRPr lang="en-US" dirty="0"/>
          </a:p>
          <a:p>
            <a:pPr lvl="2" algn="just"/>
            <a:r>
              <a:rPr lang="en-US" dirty="0"/>
              <a:t>C</a:t>
            </a:r>
            <a:r>
              <a:rPr lang="vi-VN" dirty="0"/>
              <a:t>ài đặt màn hình nền (Desktop Background), </a:t>
            </a:r>
            <a:endParaRPr lang="en-US" dirty="0"/>
          </a:p>
          <a:p>
            <a:pPr lvl="2" algn="just"/>
            <a:r>
              <a:rPr lang="en-US" dirty="0"/>
              <a:t>K</a:t>
            </a:r>
            <a:r>
              <a:rPr lang="vi-VN" dirty="0"/>
              <a:t>hóa màn hình (Lock Screen), </a:t>
            </a:r>
            <a:endParaRPr lang="en-US" dirty="0"/>
          </a:p>
          <a:p>
            <a:pPr lvl="2" algn="just"/>
            <a:r>
              <a:rPr lang="en-US" dirty="0"/>
              <a:t>B</a:t>
            </a:r>
            <a:r>
              <a:rPr lang="vi-VN" dirty="0"/>
              <a:t>ảo vệ màn hình (Screen Saver), </a:t>
            </a:r>
            <a:endParaRPr lang="en-US" dirty="0"/>
          </a:p>
          <a:p>
            <a:pPr lvl="2" algn="just"/>
            <a:r>
              <a:rPr lang="en-US" dirty="0"/>
              <a:t>Đ</a:t>
            </a:r>
            <a:r>
              <a:rPr lang="vi-VN" dirty="0"/>
              <a:t>ịnh dạng ngày và giờ (Date and Time format),…</a:t>
            </a:r>
          </a:p>
          <a:p>
            <a:pPr lvl="1" algn="just"/>
            <a:endParaRPr lang="vi-VN" dirty="0"/>
          </a:p>
          <a:p>
            <a:pPr lvl="2" algn="just"/>
            <a:endParaRPr lang="en-US" dirty="0"/>
          </a:p>
          <a:p>
            <a:pPr lvl="1" algn="just"/>
            <a:endParaRPr lang="en-US" dirty="0"/>
          </a:p>
        </p:txBody>
      </p:sp>
    </p:spTree>
    <p:extLst>
      <p:ext uri="{BB962C8B-B14F-4D97-AF65-F5344CB8AC3E}">
        <p14:creationId xmlns:p14="http://schemas.microsoft.com/office/powerpoint/2010/main" val="946785214"/>
      </p:ext>
    </p:extLst>
  </p:cSld>
  <p:clrMapOvr>
    <a:masterClrMapping/>
  </p:clrMapOvr>
  <p:transition spd="slow">
    <p:push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Các</a:t>
            </a:r>
            <a:r>
              <a:rPr lang="en-US" dirty="0"/>
              <a:t> </a:t>
            </a:r>
            <a:r>
              <a:rPr lang="en-US" dirty="0" err="1"/>
              <a:t>tính</a:t>
            </a:r>
            <a:r>
              <a:rPr lang="en-US" dirty="0"/>
              <a:t> </a:t>
            </a:r>
            <a:r>
              <a:rPr lang="en-US" dirty="0" err="1"/>
              <a:t>năng</a:t>
            </a:r>
            <a:r>
              <a:rPr lang="en-US" dirty="0"/>
              <a:t> </a:t>
            </a:r>
            <a:r>
              <a:rPr lang="en-US" dirty="0" err="1"/>
              <a:t>chung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283779" y="1369219"/>
            <a:ext cx="8607973" cy="3263504"/>
          </a:xfrm>
        </p:spPr>
        <p:txBody>
          <a:bodyPr>
            <a:normAutofit/>
          </a:bodyPr>
          <a:lstStyle/>
          <a:p>
            <a:pPr algn="just"/>
            <a:r>
              <a:rPr lang="en-US" dirty="0" err="1"/>
              <a:t>Quy</a:t>
            </a:r>
            <a:r>
              <a:rPr lang="en-US" dirty="0"/>
              <a:t> </a:t>
            </a:r>
            <a:r>
              <a:rPr lang="en-US" dirty="0" err="1"/>
              <a:t>trình</a:t>
            </a:r>
            <a:r>
              <a:rPr lang="en-US" dirty="0"/>
              <a:t> </a:t>
            </a:r>
            <a:r>
              <a:rPr lang="en-US" dirty="0" err="1"/>
              <a:t>tắt</a:t>
            </a:r>
            <a:r>
              <a:rPr lang="en-US" dirty="0"/>
              <a:t> </a:t>
            </a:r>
            <a:r>
              <a:rPr lang="en-US" dirty="0" err="1"/>
              <a:t>nguồn</a:t>
            </a:r>
            <a:r>
              <a:rPr lang="en-US" dirty="0"/>
              <a:t> </a:t>
            </a:r>
            <a:r>
              <a:rPr lang="en-US" dirty="0" err="1"/>
              <a:t>tích</a:t>
            </a:r>
            <a:r>
              <a:rPr lang="en-US" dirty="0"/>
              <a:t> </a:t>
            </a:r>
            <a:r>
              <a:rPr lang="en-US" dirty="0" err="1"/>
              <a:t>hợp</a:t>
            </a:r>
            <a:r>
              <a:rPr lang="en-US" dirty="0"/>
              <a:t> (Built-In Power Off Procedures)</a:t>
            </a:r>
          </a:p>
          <a:p>
            <a:pPr lvl="1" algn="just"/>
            <a:r>
              <a:rPr lang="vi-VN" dirty="0"/>
              <a:t>Bật và tắt nguồn máy tính là hai quá trình khác nhau.</a:t>
            </a:r>
          </a:p>
          <a:p>
            <a:pPr lvl="2" algn="just"/>
            <a:r>
              <a:rPr lang="vi-VN" dirty="0"/>
              <a:t>Nhấn nút nguồn để khởi động máy tính (Powering On), </a:t>
            </a:r>
            <a:endParaRPr lang="en-US" dirty="0"/>
          </a:p>
          <a:p>
            <a:pPr lvl="2" algn="just"/>
            <a:r>
              <a:rPr lang="vi-VN" dirty="0"/>
              <a:t>Sử dụng tùy chọn Shut Down để tắt máy tính.</a:t>
            </a:r>
          </a:p>
          <a:p>
            <a:pPr lvl="1" algn="just"/>
            <a:endParaRPr lang="vi-VN" dirty="0"/>
          </a:p>
          <a:p>
            <a:pPr lvl="2" algn="just"/>
            <a:endParaRPr lang="en-US" dirty="0"/>
          </a:p>
          <a:p>
            <a:pPr lvl="1" algn="just"/>
            <a:endParaRPr lang="en-US" dirty="0"/>
          </a:p>
        </p:txBody>
      </p:sp>
    </p:spTree>
    <p:extLst>
      <p:ext uri="{BB962C8B-B14F-4D97-AF65-F5344CB8AC3E}">
        <p14:creationId xmlns:p14="http://schemas.microsoft.com/office/powerpoint/2010/main" val="3478953628"/>
      </p:ext>
    </p:extLst>
  </p:cSld>
  <p:clrMapOvr>
    <a:masterClrMapping/>
  </p:clrMapOvr>
  <p:transition spd="slow">
    <p:push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Các</a:t>
            </a:r>
            <a:r>
              <a:rPr lang="en-US" dirty="0"/>
              <a:t> </a:t>
            </a:r>
            <a:r>
              <a:rPr lang="en-US" dirty="0" err="1"/>
              <a:t>tính</a:t>
            </a:r>
            <a:r>
              <a:rPr lang="en-US" dirty="0"/>
              <a:t> </a:t>
            </a:r>
            <a:r>
              <a:rPr lang="en-US" dirty="0" err="1"/>
              <a:t>năng</a:t>
            </a:r>
            <a:r>
              <a:rPr lang="en-US" dirty="0"/>
              <a:t> </a:t>
            </a:r>
            <a:r>
              <a:rPr lang="en-US" dirty="0" err="1"/>
              <a:t>chung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fontScale="92500"/>
          </a:bodyPr>
          <a:lstStyle/>
          <a:p>
            <a:pPr lvl="1" algn="just"/>
            <a:r>
              <a:rPr lang="en-US" dirty="0" err="1"/>
              <a:t>Khởi</a:t>
            </a:r>
            <a:r>
              <a:rPr lang="en-US" dirty="0"/>
              <a:t> </a:t>
            </a:r>
            <a:r>
              <a:rPr lang="en-US" dirty="0" err="1"/>
              <a:t>động</a:t>
            </a:r>
            <a:r>
              <a:rPr lang="en-US" dirty="0"/>
              <a:t> Windows:</a:t>
            </a:r>
          </a:p>
          <a:p>
            <a:pPr lvl="2" algn="just"/>
            <a:r>
              <a:rPr lang="en-US" dirty="0"/>
              <a:t>Hai b</a:t>
            </a:r>
            <a:r>
              <a:rPr lang="vi-VN" dirty="0"/>
              <a:t>ư</a:t>
            </a:r>
            <a:r>
              <a:rPr lang="en-US" dirty="0" err="1"/>
              <a:t>ớc</a:t>
            </a:r>
            <a:r>
              <a:rPr lang="en-US" dirty="0"/>
              <a:t> </a:t>
            </a:r>
            <a:r>
              <a:rPr lang="en-US" dirty="0" err="1"/>
              <a:t>thực</a:t>
            </a:r>
            <a:r>
              <a:rPr lang="en-US" dirty="0"/>
              <a:t> </a:t>
            </a:r>
            <a:r>
              <a:rPr lang="en-US" dirty="0" err="1"/>
              <a:t>hiện</a:t>
            </a:r>
            <a:r>
              <a:rPr lang="en-US" dirty="0"/>
              <a:t>:</a:t>
            </a:r>
          </a:p>
          <a:p>
            <a:pPr lvl="3" algn="just"/>
            <a:r>
              <a:rPr lang="vi-VN" dirty="0"/>
              <a:t>Bước 1: Bật (Turn on) tất cả các thiết bị kết nối với máy tính</a:t>
            </a:r>
            <a:r>
              <a:rPr lang="en-US" dirty="0"/>
              <a:t>:</a:t>
            </a:r>
            <a:r>
              <a:rPr lang="vi-VN" dirty="0"/>
              <a:t> màn hình (Monitor), loa (Speaker), máy in (Printer),…</a:t>
            </a:r>
          </a:p>
          <a:p>
            <a:pPr lvl="3" algn="just"/>
            <a:r>
              <a:rPr lang="vi-VN" dirty="0"/>
              <a:t>Bước 2: Bật nút nguồn máy tính</a:t>
            </a:r>
            <a:endParaRPr lang="en-US" dirty="0"/>
          </a:p>
          <a:p>
            <a:pPr lvl="2" algn="just"/>
            <a:r>
              <a:rPr lang="vi-VN" dirty="0"/>
              <a:t>Khi nguồn máy tính được bật, máy tính sẽ thực hiện</a:t>
            </a:r>
            <a:r>
              <a:rPr lang="en-US" dirty="0"/>
              <a:t> (Booting):</a:t>
            </a:r>
          </a:p>
          <a:p>
            <a:pPr lvl="3" algn="just"/>
            <a:r>
              <a:rPr lang="en-US" dirty="0"/>
              <a:t>K</a:t>
            </a:r>
            <a:r>
              <a:rPr lang="vi-VN" dirty="0"/>
              <a:t>iểm tra khởi động (Start-up test) </a:t>
            </a:r>
            <a:endParaRPr lang="en-US" dirty="0"/>
          </a:p>
          <a:p>
            <a:pPr lvl="3" algn="just"/>
            <a:r>
              <a:rPr lang="en-US" dirty="0"/>
              <a:t>T</a:t>
            </a:r>
            <a:r>
              <a:rPr lang="vi-VN" dirty="0"/>
              <a:t>ải Hệ điều hành vào bộ nhớ (Memory). </a:t>
            </a:r>
            <a:endParaRPr lang="en-US" dirty="0"/>
          </a:p>
          <a:p>
            <a:pPr lvl="2" algn="just"/>
            <a:r>
              <a:rPr lang="vi-VN" dirty="0"/>
              <a:t>Sau quá trình này, người dùng có thể đăng nhập (Logon) và bắt đầu làm việc</a:t>
            </a:r>
            <a:endParaRPr lang="en-US" dirty="0"/>
          </a:p>
          <a:p>
            <a:pPr lvl="2" algn="just"/>
            <a:endParaRPr lang="vi-VN" dirty="0"/>
          </a:p>
          <a:p>
            <a:pPr lvl="2" algn="just"/>
            <a:endParaRPr lang="vi-VN" dirty="0"/>
          </a:p>
          <a:p>
            <a:pPr lvl="1" algn="just"/>
            <a:endParaRPr lang="vi-VN" dirty="0"/>
          </a:p>
          <a:p>
            <a:pPr lvl="2" algn="just"/>
            <a:endParaRPr lang="en-US" dirty="0"/>
          </a:p>
          <a:p>
            <a:pPr lvl="1" algn="just"/>
            <a:endParaRPr lang="en-US" dirty="0"/>
          </a:p>
        </p:txBody>
      </p:sp>
    </p:spTree>
    <p:extLst>
      <p:ext uri="{BB962C8B-B14F-4D97-AF65-F5344CB8AC3E}">
        <p14:creationId xmlns:p14="http://schemas.microsoft.com/office/powerpoint/2010/main" val="2709381027"/>
      </p:ext>
    </p:extLst>
  </p:cSld>
  <p:clrMapOvr>
    <a:masterClrMapping/>
  </p:clrMapOvr>
  <p:transition spd="slow">
    <p:push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Các</a:t>
            </a:r>
            <a:r>
              <a:rPr lang="en-US" dirty="0"/>
              <a:t> </a:t>
            </a:r>
            <a:r>
              <a:rPr lang="en-US" dirty="0" err="1"/>
              <a:t>tính</a:t>
            </a:r>
            <a:r>
              <a:rPr lang="en-US" dirty="0"/>
              <a:t> </a:t>
            </a:r>
            <a:r>
              <a:rPr lang="en-US" dirty="0" err="1"/>
              <a:t>năng</a:t>
            </a:r>
            <a:r>
              <a:rPr lang="en-US" dirty="0"/>
              <a:t> </a:t>
            </a:r>
            <a:r>
              <a:rPr lang="en-US" dirty="0" err="1"/>
              <a:t>chung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lvl="1"/>
            <a:r>
              <a:rPr lang="en-US" dirty="0" err="1"/>
              <a:t>Tắt</a:t>
            </a:r>
            <a:r>
              <a:rPr lang="en-US" dirty="0"/>
              <a:t> </a:t>
            </a:r>
            <a:r>
              <a:rPr lang="en-US" dirty="0" err="1"/>
              <a:t>nguồn</a:t>
            </a:r>
            <a:r>
              <a:rPr lang="en-US" dirty="0"/>
              <a:t> </a:t>
            </a:r>
            <a:r>
              <a:rPr lang="en-US" dirty="0" err="1"/>
              <a:t>máy</a:t>
            </a:r>
            <a:r>
              <a:rPr lang="en-US" dirty="0"/>
              <a:t> </a:t>
            </a:r>
            <a:r>
              <a:rPr lang="en-US" dirty="0" err="1"/>
              <a:t>tính</a:t>
            </a:r>
            <a:r>
              <a:rPr lang="en-US" dirty="0"/>
              <a:t> (Powering Off):</a:t>
            </a:r>
          </a:p>
          <a:p>
            <a:pPr lvl="2"/>
            <a:r>
              <a:rPr lang="en-US" dirty="0"/>
              <a:t>Hai b</a:t>
            </a:r>
            <a:r>
              <a:rPr lang="vi-VN" dirty="0"/>
              <a:t>ư</a:t>
            </a:r>
            <a:r>
              <a:rPr lang="en-US" dirty="0" err="1"/>
              <a:t>ớc</a:t>
            </a:r>
            <a:r>
              <a:rPr lang="en-US" dirty="0"/>
              <a:t> </a:t>
            </a:r>
            <a:r>
              <a:rPr lang="en-US" dirty="0" err="1"/>
              <a:t>thực</a:t>
            </a:r>
            <a:r>
              <a:rPr lang="en-US" dirty="0"/>
              <a:t> </a:t>
            </a:r>
            <a:r>
              <a:rPr lang="en-US" dirty="0" err="1"/>
              <a:t>hiện</a:t>
            </a:r>
            <a:r>
              <a:rPr lang="en-US" dirty="0"/>
              <a:t>:</a:t>
            </a:r>
          </a:p>
          <a:p>
            <a:pPr lvl="3"/>
            <a:r>
              <a:rPr lang="vi-VN" dirty="0"/>
              <a:t>Bước 1: </a:t>
            </a:r>
            <a:r>
              <a:rPr lang="en-US" dirty="0"/>
              <a:t>C</a:t>
            </a:r>
            <a:r>
              <a:rPr lang="vi-VN" dirty="0"/>
              <a:t>họn nút Start → </a:t>
            </a:r>
            <a:r>
              <a:rPr lang="en-US" dirty="0"/>
              <a:t>C</a:t>
            </a:r>
            <a:r>
              <a:rPr lang="vi-VN" dirty="0"/>
              <a:t>họn nút Power để hiện trình đơn Power (Power menu).</a:t>
            </a:r>
          </a:p>
          <a:p>
            <a:pPr lvl="3"/>
            <a:r>
              <a:rPr lang="vi-VN" dirty="0"/>
              <a:t>Bước 2: </a:t>
            </a:r>
            <a:r>
              <a:rPr lang="en-US" dirty="0"/>
              <a:t>C</a:t>
            </a:r>
            <a:r>
              <a:rPr lang="vi-VN" dirty="0"/>
              <a:t>họn nút Shut Down</a:t>
            </a:r>
          </a:p>
          <a:p>
            <a:pPr lvl="2"/>
            <a:endParaRPr lang="vi-VN" dirty="0"/>
          </a:p>
          <a:p>
            <a:pPr lvl="2"/>
            <a:endParaRPr lang="vi-VN" dirty="0"/>
          </a:p>
          <a:p>
            <a:pPr lvl="1"/>
            <a:endParaRPr lang="vi-VN" dirty="0"/>
          </a:p>
          <a:p>
            <a:pPr lvl="2"/>
            <a:endParaRPr lang="en-US" dirty="0"/>
          </a:p>
          <a:p>
            <a:pPr lvl="1"/>
            <a:endParaRPr lang="en-US" dirty="0"/>
          </a:p>
        </p:txBody>
      </p:sp>
      <p:pic>
        <p:nvPicPr>
          <p:cNvPr id="4" name="Picture 3">
            <a:extLst>
              <a:ext uri="{FF2B5EF4-FFF2-40B4-BE49-F238E27FC236}">
                <a16:creationId xmlns:a16="http://schemas.microsoft.com/office/drawing/2014/main" id="{E845302A-FBC4-4A91-B382-098BD0B079E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395331" y="3147458"/>
            <a:ext cx="1722755" cy="1481455"/>
          </a:xfrm>
          <a:prstGeom prst="rect">
            <a:avLst/>
          </a:prstGeom>
          <a:noFill/>
          <a:ln>
            <a:solidFill>
              <a:schemeClr val="bg1"/>
            </a:solidFill>
          </a:ln>
        </p:spPr>
      </p:pic>
      <p:pic>
        <p:nvPicPr>
          <p:cNvPr id="5" name="Picture 4">
            <a:extLst>
              <a:ext uri="{FF2B5EF4-FFF2-40B4-BE49-F238E27FC236}">
                <a16:creationId xmlns:a16="http://schemas.microsoft.com/office/drawing/2014/main" id="{7E492BEF-BD3E-4DC9-A439-615471DD37E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025915" y="3147458"/>
            <a:ext cx="2008505" cy="1485265"/>
          </a:xfrm>
          <a:prstGeom prst="rect">
            <a:avLst/>
          </a:prstGeom>
          <a:noFill/>
          <a:ln>
            <a:solidFill>
              <a:schemeClr val="bg1"/>
            </a:solidFill>
          </a:ln>
        </p:spPr>
      </p:pic>
    </p:spTree>
    <p:extLst>
      <p:ext uri="{BB962C8B-B14F-4D97-AF65-F5344CB8AC3E}">
        <p14:creationId xmlns:p14="http://schemas.microsoft.com/office/powerpoint/2010/main" val="4056225642"/>
      </p:ext>
    </p:extLst>
  </p:cSld>
  <p:clrMapOvr>
    <a:masterClrMapping/>
  </p:clrMapOvr>
  <p:transition spd="slow">
    <p:push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Hiểu</a:t>
            </a:r>
            <a:r>
              <a:rPr lang="en-US" dirty="0"/>
              <a:t> </a:t>
            </a:r>
            <a:r>
              <a:rPr lang="en-US" dirty="0" err="1"/>
              <a:t>các</a:t>
            </a:r>
            <a:r>
              <a:rPr lang="en-US" dirty="0"/>
              <a:t> </a:t>
            </a:r>
            <a:r>
              <a:rPr lang="en-US" dirty="0" err="1"/>
              <a:t>tùy</a:t>
            </a:r>
            <a:r>
              <a:rPr lang="en-US" dirty="0"/>
              <a:t> </a:t>
            </a:r>
            <a:r>
              <a:rPr lang="en-US" dirty="0" err="1"/>
              <a:t>chọn</a:t>
            </a:r>
            <a:r>
              <a:rPr lang="en-US" dirty="0"/>
              <a:t> </a:t>
            </a:r>
            <a:r>
              <a:rPr lang="en-US" dirty="0" err="1"/>
              <a:t>nguồn</a:t>
            </a:r>
            <a:r>
              <a:rPr lang="en-US" dirty="0"/>
              <a:t> Windows</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315310" y="1369219"/>
            <a:ext cx="8534400" cy="3263504"/>
          </a:xfrm>
        </p:spPr>
        <p:txBody>
          <a:bodyPr>
            <a:normAutofit/>
          </a:bodyPr>
          <a:lstStyle/>
          <a:p>
            <a:r>
              <a:rPr lang="en-US" dirty="0"/>
              <a:t>A</a:t>
            </a:r>
            <a:r>
              <a:rPr lang="vi-VN" dirty="0"/>
              <a:t>nh hưởng đến cách mà máy tính sử dụng năng lượng nguồn điện. </a:t>
            </a:r>
          </a:p>
          <a:p>
            <a:pPr lvl="2"/>
            <a:endParaRPr lang="vi-VN" dirty="0"/>
          </a:p>
          <a:p>
            <a:pPr lvl="2"/>
            <a:endParaRPr lang="vi-VN" dirty="0"/>
          </a:p>
          <a:p>
            <a:pPr lvl="1"/>
            <a:endParaRPr lang="vi-VN" dirty="0"/>
          </a:p>
          <a:p>
            <a:pPr lvl="2"/>
            <a:endParaRPr lang="en-US" dirty="0"/>
          </a:p>
          <a:p>
            <a:pPr lvl="1"/>
            <a:endParaRPr lang="en-US" dirty="0"/>
          </a:p>
        </p:txBody>
      </p:sp>
      <p:graphicFrame>
        <p:nvGraphicFramePr>
          <p:cNvPr id="3" name="Table 2">
            <a:extLst>
              <a:ext uri="{FF2B5EF4-FFF2-40B4-BE49-F238E27FC236}">
                <a16:creationId xmlns:a16="http://schemas.microsoft.com/office/drawing/2014/main" id="{5AFBD4A2-2951-456D-9E6A-AB1692C80BCF}"/>
              </a:ext>
            </a:extLst>
          </p:cNvPr>
          <p:cNvGraphicFramePr>
            <a:graphicFrameLocks noGrp="1"/>
          </p:cNvGraphicFramePr>
          <p:nvPr>
            <p:extLst>
              <p:ext uri="{D42A27DB-BD31-4B8C-83A1-F6EECF244321}">
                <p14:modId xmlns:p14="http://schemas.microsoft.com/office/powerpoint/2010/main" val="2877195394"/>
              </p:ext>
            </p:extLst>
          </p:nvPr>
        </p:nvGraphicFramePr>
        <p:xfrm>
          <a:off x="424683" y="2197576"/>
          <a:ext cx="8294633" cy="2672080"/>
        </p:xfrm>
        <a:graphic>
          <a:graphicData uri="http://schemas.openxmlformats.org/drawingml/2006/table">
            <a:tbl>
              <a:tblPr firstRow="1" firstCol="1" bandRow="1">
                <a:tableStyleId>{2D5ABB26-0587-4C30-8999-92F81FD0307C}</a:tableStyleId>
              </a:tblPr>
              <a:tblGrid>
                <a:gridCol w="1054704">
                  <a:extLst>
                    <a:ext uri="{9D8B030D-6E8A-4147-A177-3AD203B41FA5}">
                      <a16:colId xmlns:a16="http://schemas.microsoft.com/office/drawing/2014/main" val="230843429"/>
                    </a:ext>
                  </a:extLst>
                </a:gridCol>
                <a:gridCol w="7239929">
                  <a:extLst>
                    <a:ext uri="{9D8B030D-6E8A-4147-A177-3AD203B41FA5}">
                      <a16:colId xmlns:a16="http://schemas.microsoft.com/office/drawing/2014/main" val="2658593618"/>
                    </a:ext>
                  </a:extLst>
                </a:gridCol>
              </a:tblGrid>
              <a:tr h="1054661">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Sleep</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a:t>
                      </a:r>
                    </a:p>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Lưu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bộ</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nhớ</a:t>
                      </a:r>
                      <a:r>
                        <a:rPr lang="en-US" sz="1800" dirty="0">
                          <a:solidFill>
                            <a:schemeClr val="bg1"/>
                          </a:solidFill>
                          <a:effectLst/>
                          <a:latin typeface="Times New Roman" panose="02020603050405020304" pitchFamily="18" charset="0"/>
                          <a:cs typeface="Times New Roman" panose="02020603050405020304" pitchFamily="18" charset="0"/>
                        </a:rPr>
                        <a:t>,</a:t>
                      </a:r>
                    </a:p>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Đưa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về</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chế</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độ</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năng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nhất</a:t>
                      </a:r>
                      <a:r>
                        <a:rPr lang="en-US" sz="1800" dirty="0">
                          <a:solidFill>
                            <a:schemeClr val="bg1"/>
                          </a:solidFill>
                          <a:effectLst/>
                          <a:latin typeface="Times New Roman" panose="02020603050405020304" pitchFamily="18" charset="0"/>
                          <a:cs typeface="Times New Roman" panose="02020603050405020304" pitchFamily="18" charset="0"/>
                        </a:rPr>
                        <a:t>,</a:t>
                      </a:r>
                    </a:p>
                    <a:p>
                      <a:pPr marL="231775" marR="0" lvl="0" indent="-231775"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Di </a:t>
                      </a: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chuột</a:t>
                      </a:r>
                      <a:r>
                        <a:rPr lang="en-US" sz="1800" dirty="0">
                          <a:solidFill>
                            <a:schemeClr val="bg1"/>
                          </a:solidFill>
                          <a:effectLst/>
                          <a:latin typeface="Times New Roman" panose="02020603050405020304" pitchFamily="18" charset="0"/>
                          <a:cs typeface="Times New Roman" panose="02020603050405020304" pitchFamily="18" charset="0"/>
                        </a:rPr>
                        <a:t>/</a:t>
                      </a:r>
                      <a:r>
                        <a:rPr lang="en-US" sz="1800" dirty="0" err="1">
                          <a:solidFill>
                            <a:schemeClr val="bg1"/>
                          </a:solidFill>
                          <a:effectLst/>
                          <a:latin typeface="Times New Roman" panose="02020603050405020304" pitchFamily="18" charset="0"/>
                          <a:cs typeface="Times New Roman" panose="02020603050405020304" pitchFamily="18" charset="0"/>
                        </a:rPr>
                        <a:t>nhấn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kích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hoạt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làm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việc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lại</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66104012"/>
                  </a:ext>
                </a:extLst>
              </a:tr>
              <a:tr h="1322073">
                <a:tc>
                  <a:txBody>
                    <a:bodyPr/>
                    <a:lstStyle/>
                    <a:p>
                      <a:pPr marL="0" marR="0" algn="ctr">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Hibernate</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a:t>
                      </a:r>
                    </a:p>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Lưu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đĩa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cứng</a:t>
                      </a:r>
                      <a:r>
                        <a:rPr lang="en-US" sz="1800" dirty="0">
                          <a:solidFill>
                            <a:schemeClr val="bg1"/>
                          </a:solidFill>
                          <a:effectLst/>
                          <a:latin typeface="Times New Roman" panose="02020603050405020304" pitchFamily="18" charset="0"/>
                          <a:cs typeface="Times New Roman" panose="02020603050405020304" pitchFamily="18" charset="0"/>
                        </a:rPr>
                        <a:t>,</a:t>
                      </a:r>
                    </a:p>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toàn</a:t>
                      </a:r>
                      <a:r>
                        <a:rPr lang="en-US" sz="1800" dirty="0">
                          <a:solidFill>
                            <a:schemeClr val="bg1"/>
                          </a:solidFill>
                          <a:effectLst/>
                          <a:latin typeface="Times New Roman" panose="02020603050405020304" pitchFamily="18" charset="0"/>
                          <a:cs typeface="Times New Roman" panose="02020603050405020304" pitchFamily="18" charset="0"/>
                        </a:rPr>
                        <a:t>,</a:t>
                      </a:r>
                    </a:p>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Nhấn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nút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nguồn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kích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hoạt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làm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việc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sẽ</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tải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bộ</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nhớ</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534167943"/>
                  </a:ext>
                </a:extLst>
              </a:tr>
            </a:tbl>
          </a:graphicData>
        </a:graphic>
      </p:graphicFrame>
    </p:spTree>
    <p:extLst>
      <p:ext uri="{BB962C8B-B14F-4D97-AF65-F5344CB8AC3E}">
        <p14:creationId xmlns:p14="http://schemas.microsoft.com/office/powerpoint/2010/main" val="3811245291"/>
      </p:ext>
    </p:extLst>
  </p:cSld>
  <p:clrMapOvr>
    <a:masterClrMapping/>
  </p:clrMapOvr>
  <p:transition spd="slow">
    <p:push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Hiểu</a:t>
            </a:r>
            <a:r>
              <a:rPr lang="en-US" dirty="0"/>
              <a:t> </a:t>
            </a:r>
            <a:r>
              <a:rPr lang="en-US" dirty="0" err="1"/>
              <a:t>các</a:t>
            </a:r>
            <a:r>
              <a:rPr lang="en-US" dirty="0"/>
              <a:t> </a:t>
            </a:r>
            <a:r>
              <a:rPr lang="en-US" dirty="0" err="1"/>
              <a:t>tùy</a:t>
            </a:r>
            <a:r>
              <a:rPr lang="en-US" dirty="0"/>
              <a:t> </a:t>
            </a:r>
            <a:r>
              <a:rPr lang="en-US" dirty="0" err="1"/>
              <a:t>chọn</a:t>
            </a:r>
            <a:r>
              <a:rPr lang="en-US" dirty="0"/>
              <a:t> </a:t>
            </a:r>
            <a:r>
              <a:rPr lang="en-US" dirty="0" err="1"/>
              <a:t>nguồn</a:t>
            </a:r>
            <a:r>
              <a:rPr lang="en-US" dirty="0"/>
              <a:t> Windows</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marL="685800" lvl="2" indent="0">
              <a:buNone/>
            </a:pPr>
            <a:endParaRPr lang="vi-VN" dirty="0"/>
          </a:p>
          <a:p>
            <a:pPr lvl="2"/>
            <a:endParaRPr lang="vi-VN" dirty="0"/>
          </a:p>
          <a:p>
            <a:pPr lvl="1"/>
            <a:endParaRPr lang="vi-VN" dirty="0"/>
          </a:p>
          <a:p>
            <a:pPr lvl="2"/>
            <a:endParaRPr lang="en-US" dirty="0"/>
          </a:p>
          <a:p>
            <a:pPr lvl="1"/>
            <a:endParaRPr lang="en-US" dirty="0"/>
          </a:p>
        </p:txBody>
      </p:sp>
      <p:graphicFrame>
        <p:nvGraphicFramePr>
          <p:cNvPr id="4" name="Table 3">
            <a:extLst>
              <a:ext uri="{FF2B5EF4-FFF2-40B4-BE49-F238E27FC236}">
                <a16:creationId xmlns:a16="http://schemas.microsoft.com/office/drawing/2014/main" id="{1C0FB4B0-8BF3-446E-AC05-B213B13DD94C}"/>
              </a:ext>
            </a:extLst>
          </p:cNvPr>
          <p:cNvGraphicFramePr>
            <a:graphicFrameLocks noGrp="1"/>
          </p:cNvGraphicFramePr>
          <p:nvPr>
            <p:extLst>
              <p:ext uri="{D42A27DB-BD31-4B8C-83A1-F6EECF244321}">
                <p14:modId xmlns:p14="http://schemas.microsoft.com/office/powerpoint/2010/main" val="2293161893"/>
              </p:ext>
            </p:extLst>
          </p:nvPr>
        </p:nvGraphicFramePr>
        <p:xfrm>
          <a:off x="823698" y="1702909"/>
          <a:ext cx="7496603" cy="2238472"/>
        </p:xfrm>
        <a:graphic>
          <a:graphicData uri="http://schemas.openxmlformats.org/drawingml/2006/table">
            <a:tbl>
              <a:tblPr firstRow="1" firstCol="1" bandRow="1">
                <a:tableStyleId>{2D5ABB26-0587-4C30-8999-92F81FD0307C}</a:tableStyleId>
              </a:tblPr>
              <a:tblGrid>
                <a:gridCol w="1503391">
                  <a:extLst>
                    <a:ext uri="{9D8B030D-6E8A-4147-A177-3AD203B41FA5}">
                      <a16:colId xmlns:a16="http://schemas.microsoft.com/office/drawing/2014/main" val="3305013780"/>
                    </a:ext>
                  </a:extLst>
                </a:gridCol>
                <a:gridCol w="5993212">
                  <a:extLst>
                    <a:ext uri="{9D8B030D-6E8A-4147-A177-3AD203B41FA5}">
                      <a16:colId xmlns:a16="http://schemas.microsoft.com/office/drawing/2014/main" val="4074110195"/>
                    </a:ext>
                  </a:extLst>
                </a:gridCol>
              </a:tblGrid>
              <a:tr h="614882">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Shut Down</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Đóng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chạy</a:t>
                      </a:r>
                      <a:r>
                        <a:rPr lang="en-US" sz="1800" dirty="0">
                          <a:solidFill>
                            <a:schemeClr val="bg1"/>
                          </a:solidFill>
                          <a:effectLst/>
                          <a:latin typeface="Times New Roman" panose="02020603050405020304" pitchFamily="18" charset="0"/>
                          <a:cs typeface="Times New Roman" panose="02020603050405020304" pitchFamily="18" charset="0"/>
                        </a:rPr>
                        <a:t>,</a:t>
                      </a:r>
                    </a:p>
                    <a:p>
                      <a:pPr marL="231775" marR="0" lvl="0"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toàn</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832068815"/>
                  </a:ext>
                </a:extLst>
              </a:tr>
              <a:tr h="1623590">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Restart</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231775" marR="0" lvl="0" indent="-2317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Đóng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tất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cả</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các</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tập</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tin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đang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mở</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và</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chương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trình</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đang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chạy</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a:t>
                      </a:r>
                    </a:p>
                    <a:p>
                      <a:pPr marL="231775" marR="0" lvl="0" indent="-2317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Xóa</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bộ</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nhớ</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a:t>
                      </a:r>
                    </a:p>
                    <a:p>
                      <a:pPr marL="231775" marR="0" lvl="0" indent="-2317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Thoát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khỏi</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Hệ</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điều</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hành</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a:t>
                      </a:r>
                    </a:p>
                    <a:p>
                      <a:pPr marL="231775" marR="0" lvl="0" indent="-2317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Khởi</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động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lại</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máy</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tính</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mà</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không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tắt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nguồn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điện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và</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không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thực</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hiện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việc</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kiểm</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tra</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khởi</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động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(Start-up test).</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522603787"/>
                  </a:ext>
                </a:extLst>
              </a:tr>
            </a:tbl>
          </a:graphicData>
        </a:graphic>
      </p:graphicFrame>
    </p:spTree>
    <p:extLst>
      <p:ext uri="{BB962C8B-B14F-4D97-AF65-F5344CB8AC3E}">
        <p14:creationId xmlns:p14="http://schemas.microsoft.com/office/powerpoint/2010/main" val="3181336346"/>
      </p:ext>
    </p:extLst>
  </p:cSld>
  <p:clrMapOvr>
    <a:masterClrMapping/>
  </p:clrMapOvr>
  <p:transition spd="slow">
    <p:push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endParaRPr lang="vi-VN" dirty="0"/>
          </a:p>
          <a:p>
            <a:pPr lvl="2"/>
            <a:endParaRPr lang="vi-VN" dirty="0"/>
          </a:p>
          <a:p>
            <a:pPr lvl="1"/>
            <a:endParaRPr lang="vi-VN" dirty="0"/>
          </a:p>
          <a:p>
            <a:pPr lvl="2"/>
            <a:endParaRPr lang="en-US" dirty="0"/>
          </a:p>
          <a:p>
            <a:pPr lvl="1"/>
            <a:endParaRPr lang="en-US" dirty="0"/>
          </a:p>
        </p:txBody>
      </p:sp>
      <p:pic>
        <p:nvPicPr>
          <p:cNvPr id="5" name="Picture 4">
            <a:extLst>
              <a:ext uri="{FF2B5EF4-FFF2-40B4-BE49-F238E27FC236}">
                <a16:creationId xmlns:a16="http://schemas.microsoft.com/office/drawing/2014/main" id="{4A2C9FC2-C8DA-4FE5-A46E-4135FF78211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58593" y="1109674"/>
            <a:ext cx="7047833" cy="3759982"/>
          </a:xfrm>
          <a:prstGeom prst="rect">
            <a:avLst/>
          </a:prstGeom>
          <a:noFill/>
        </p:spPr>
      </p:pic>
      <p:pic>
        <p:nvPicPr>
          <p:cNvPr id="3" name="Picture 2">
            <a:extLst>
              <a:ext uri="{FF2B5EF4-FFF2-40B4-BE49-F238E27FC236}">
                <a16:creationId xmlns:a16="http://schemas.microsoft.com/office/drawing/2014/main" id="{882C3B85-10D8-4DF3-9E50-0BEC178B90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60579" y="2103846"/>
            <a:ext cx="121931" cy="182896"/>
          </a:xfrm>
          <a:prstGeom prst="rect">
            <a:avLst/>
          </a:prstGeom>
        </p:spPr>
      </p:pic>
    </p:spTree>
    <p:extLst>
      <p:ext uri="{BB962C8B-B14F-4D97-AF65-F5344CB8AC3E}">
        <p14:creationId xmlns:p14="http://schemas.microsoft.com/office/powerpoint/2010/main" val="2165402474"/>
      </p:ext>
    </p:extLst>
  </p:cSld>
  <p:clrMapOvr>
    <a:masterClrMapping/>
  </p:clrMapOvr>
  <p:transition spd="slow">
    <p:push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algn="just"/>
            <a:r>
              <a:rPr lang="vi-VN" dirty="0"/>
              <a:t>Điều hướng trong màn hình Desktop</a:t>
            </a:r>
            <a:endParaRPr lang="en-US" dirty="0"/>
          </a:p>
          <a:p>
            <a:pPr lvl="1" algn="just"/>
            <a:r>
              <a:rPr lang="vi-VN" dirty="0"/>
              <a:t>Sử dụng thiết bị trỏ (Pointing Device)</a:t>
            </a:r>
            <a:endParaRPr lang="en-US" dirty="0"/>
          </a:p>
          <a:p>
            <a:pPr lvl="2" algn="just"/>
            <a:r>
              <a:rPr lang="vi-VN" dirty="0"/>
              <a:t>Để chọn một mục: single-click</a:t>
            </a:r>
          </a:p>
          <a:p>
            <a:pPr lvl="2" algn="just"/>
            <a:r>
              <a:rPr lang="vi-VN" dirty="0"/>
              <a:t>Để kích hoạt một mục: double-click</a:t>
            </a:r>
          </a:p>
          <a:p>
            <a:pPr lvl="2" algn="just"/>
            <a:r>
              <a:rPr lang="vi-VN" dirty="0"/>
              <a:t>Để hiện một trình đơn phím tắt (shortcut menu)</a:t>
            </a:r>
            <a:r>
              <a:rPr lang="en-US" dirty="0"/>
              <a:t>: </a:t>
            </a:r>
            <a:r>
              <a:rPr lang="vi-VN" dirty="0"/>
              <a:t>right-click</a:t>
            </a:r>
          </a:p>
          <a:p>
            <a:pPr lvl="2" algn="just"/>
            <a:endParaRPr lang="vi-VN" dirty="0"/>
          </a:p>
          <a:p>
            <a:pPr lvl="2" algn="just"/>
            <a:endParaRPr lang="vi-VN" dirty="0"/>
          </a:p>
          <a:p>
            <a:pPr lvl="1" algn="just"/>
            <a:endParaRPr lang="vi-VN" dirty="0"/>
          </a:p>
          <a:p>
            <a:pPr lvl="2" algn="just"/>
            <a:endParaRPr lang="en-US" dirty="0"/>
          </a:p>
          <a:p>
            <a:pPr lvl="1" algn="just"/>
            <a:endParaRPr lang="en-US" dirty="0"/>
          </a:p>
        </p:txBody>
      </p:sp>
    </p:spTree>
    <p:extLst>
      <p:ext uri="{BB962C8B-B14F-4D97-AF65-F5344CB8AC3E}">
        <p14:creationId xmlns:p14="http://schemas.microsoft.com/office/powerpoint/2010/main" val="3305062310"/>
      </p:ext>
    </p:extLst>
  </p:cSld>
  <p:clrMapOvr>
    <a:masterClrMapping/>
  </p:clrMapOvr>
  <p:transition spd="slow">
    <p:push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r>
              <a:rPr lang="vi-VN" dirty="0"/>
              <a:t>Điều hướng trong màn hình Desktop</a:t>
            </a:r>
            <a:endParaRPr lang="en-US" dirty="0"/>
          </a:p>
          <a:p>
            <a:pPr lvl="1"/>
            <a:r>
              <a:rPr lang="vi-VN" dirty="0"/>
              <a:t>Sử dụng bàn phím (Keyboard)</a:t>
            </a:r>
            <a:endParaRPr lang="en-US" dirty="0"/>
          </a:p>
          <a:p>
            <a:pPr lvl="2"/>
            <a:r>
              <a:rPr lang="vi-VN" dirty="0"/>
              <a:t>Phím WINDOWS để mở Start menu</a:t>
            </a:r>
          </a:p>
          <a:p>
            <a:pPr lvl="2"/>
            <a:r>
              <a:rPr lang="vi-VN" dirty="0"/>
              <a:t>Phím ESC để ngưng một hoạt động</a:t>
            </a:r>
          </a:p>
          <a:p>
            <a:pPr lvl="2"/>
            <a:r>
              <a:rPr lang="vi-VN" dirty="0"/>
              <a:t>Phím TAB để di chuyển đến vùng kế tiếp trong hộp thoại</a:t>
            </a:r>
          </a:p>
          <a:p>
            <a:pPr lvl="2"/>
            <a:endParaRPr lang="vi-VN" dirty="0"/>
          </a:p>
          <a:p>
            <a:pPr lvl="2"/>
            <a:endParaRPr lang="vi-VN" dirty="0"/>
          </a:p>
          <a:p>
            <a:pPr lvl="2"/>
            <a:endParaRPr lang="vi-VN" dirty="0"/>
          </a:p>
          <a:p>
            <a:pPr lvl="1"/>
            <a:endParaRPr lang="vi-VN" dirty="0"/>
          </a:p>
          <a:p>
            <a:pPr lvl="2"/>
            <a:endParaRPr lang="en-US" dirty="0"/>
          </a:p>
          <a:p>
            <a:pPr lvl="1"/>
            <a:endParaRPr lang="en-US" dirty="0"/>
          </a:p>
        </p:txBody>
      </p:sp>
    </p:spTree>
    <p:extLst>
      <p:ext uri="{BB962C8B-B14F-4D97-AF65-F5344CB8AC3E}">
        <p14:creationId xmlns:p14="http://schemas.microsoft.com/office/powerpoint/2010/main" val="95773081"/>
      </p:ext>
    </p:extLst>
  </p:cSld>
  <p:clrMapOvr>
    <a:masterClrMapping/>
  </p:clrMapOvr>
  <p:transition spd="slow">
    <p:push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r>
              <a:rPr lang="vi-VN" dirty="0"/>
              <a:t>Điều hướng trong màn hình Desktop</a:t>
            </a:r>
            <a:endParaRPr lang="en-US" dirty="0"/>
          </a:p>
          <a:p>
            <a:pPr lvl="1"/>
            <a:r>
              <a:rPr lang="vi-VN" dirty="0"/>
              <a:t>Sử dụng màn hình cảm ứng (Touch Screen)</a:t>
            </a:r>
          </a:p>
          <a:p>
            <a:pPr lvl="2"/>
            <a:r>
              <a:rPr lang="vi-VN" dirty="0"/>
              <a:t>Chạm một lần</a:t>
            </a:r>
            <a:r>
              <a:rPr lang="en-US" dirty="0"/>
              <a:t>:</a:t>
            </a:r>
            <a:r>
              <a:rPr lang="vi-VN" dirty="0"/>
              <a:t> chọn</a:t>
            </a:r>
            <a:r>
              <a:rPr lang="en-US" dirty="0"/>
              <a:t>/</a:t>
            </a:r>
            <a:r>
              <a:rPr lang="vi-VN" dirty="0"/>
              <a:t>kích hoạt một mục (single-click)</a:t>
            </a:r>
          </a:p>
          <a:p>
            <a:pPr lvl="2"/>
            <a:r>
              <a:rPr lang="vi-VN" dirty="0"/>
              <a:t>Chạm nhanh hai lần</a:t>
            </a:r>
            <a:r>
              <a:rPr lang="en-US" dirty="0"/>
              <a:t>:</a:t>
            </a:r>
            <a:r>
              <a:rPr lang="vi-VN" dirty="0"/>
              <a:t> mở tập tin</a:t>
            </a:r>
            <a:r>
              <a:rPr lang="en-US" dirty="0"/>
              <a:t>/</a:t>
            </a:r>
            <a:r>
              <a:rPr lang="vi-VN" dirty="0"/>
              <a:t>thư mục </a:t>
            </a:r>
            <a:r>
              <a:rPr lang="en-US" dirty="0"/>
              <a:t>(</a:t>
            </a:r>
            <a:r>
              <a:rPr lang="vi-VN" dirty="0"/>
              <a:t>double-click)</a:t>
            </a:r>
          </a:p>
          <a:p>
            <a:pPr lvl="2"/>
            <a:r>
              <a:rPr lang="vi-VN" dirty="0"/>
              <a:t>Chạm và giữ</a:t>
            </a:r>
            <a:r>
              <a:rPr lang="en-US" dirty="0"/>
              <a:t>:</a:t>
            </a:r>
            <a:r>
              <a:rPr lang="vi-VN" dirty="0"/>
              <a:t> hiện thông tin</a:t>
            </a:r>
            <a:r>
              <a:rPr lang="en-US" dirty="0"/>
              <a:t>/</a:t>
            </a:r>
            <a:r>
              <a:rPr lang="vi-VN" dirty="0"/>
              <a:t>mở shortcut menu (right-click)</a:t>
            </a:r>
          </a:p>
          <a:p>
            <a:pPr lvl="2"/>
            <a:endParaRPr lang="vi-VN" dirty="0"/>
          </a:p>
          <a:p>
            <a:pPr lvl="2"/>
            <a:endParaRPr lang="vi-VN" dirty="0"/>
          </a:p>
          <a:p>
            <a:pPr lvl="1"/>
            <a:endParaRPr lang="vi-VN" dirty="0"/>
          </a:p>
          <a:p>
            <a:pPr lvl="2"/>
            <a:endParaRPr lang="en-US" dirty="0"/>
          </a:p>
          <a:p>
            <a:pPr lvl="1"/>
            <a:endParaRPr lang="en-US" dirty="0"/>
          </a:p>
        </p:txBody>
      </p:sp>
    </p:spTree>
    <p:extLst>
      <p:ext uri="{BB962C8B-B14F-4D97-AF65-F5344CB8AC3E}">
        <p14:creationId xmlns:p14="http://schemas.microsoft.com/office/powerpoint/2010/main" val="1696804178"/>
      </p:ext>
    </p:extLst>
  </p:cSld>
  <p:clrMapOvr>
    <a:masterClrMapping/>
  </p:clrMapOvr>
  <p:transition spd="slow">
    <p:push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r>
              <a:rPr lang="vi-VN" dirty="0"/>
              <a:t>Sử dụng Start Button</a:t>
            </a:r>
            <a:r>
              <a:rPr lang="en-US" dirty="0"/>
              <a:t> </a:t>
            </a:r>
            <a:r>
              <a:rPr lang="en-US" dirty="0" err="1"/>
              <a:t>và</a:t>
            </a:r>
            <a:r>
              <a:rPr lang="en-US" dirty="0"/>
              <a:t> </a:t>
            </a:r>
            <a:r>
              <a:rPr lang="vi-VN" dirty="0"/>
              <a:t>Start Menu</a:t>
            </a:r>
            <a:endParaRPr lang="en-US" dirty="0"/>
          </a:p>
          <a:p>
            <a:pPr lvl="1"/>
            <a:r>
              <a:rPr lang="en-US" dirty="0" err="1"/>
              <a:t>Sử</a:t>
            </a:r>
            <a:r>
              <a:rPr lang="en-US" dirty="0"/>
              <a:t> </a:t>
            </a:r>
            <a:r>
              <a:rPr lang="en-US" dirty="0" err="1"/>
              <a:t>dụng</a:t>
            </a:r>
            <a:r>
              <a:rPr lang="en-US" dirty="0"/>
              <a:t> Start Menu: </a:t>
            </a:r>
          </a:p>
          <a:p>
            <a:pPr lvl="2"/>
            <a:r>
              <a:rPr lang="en-US" dirty="0"/>
              <a:t>C</a:t>
            </a:r>
            <a:r>
              <a:rPr lang="vi-VN" dirty="0"/>
              <a:t>họn Start button hoặc,</a:t>
            </a:r>
          </a:p>
          <a:p>
            <a:pPr lvl="2"/>
            <a:r>
              <a:rPr lang="vi-VN" dirty="0"/>
              <a:t>Nhấn phím WINDOWS</a:t>
            </a:r>
          </a:p>
          <a:p>
            <a:pPr lvl="2"/>
            <a:endParaRPr lang="vi-VN" dirty="0"/>
          </a:p>
          <a:p>
            <a:pPr lvl="2"/>
            <a:endParaRPr lang="vi-VN" dirty="0"/>
          </a:p>
          <a:p>
            <a:pPr lvl="2"/>
            <a:endParaRPr lang="vi-VN" dirty="0"/>
          </a:p>
          <a:p>
            <a:pPr lvl="1"/>
            <a:endParaRPr lang="vi-VN" dirty="0"/>
          </a:p>
          <a:p>
            <a:pPr lvl="2"/>
            <a:endParaRPr lang="en-US" dirty="0"/>
          </a:p>
          <a:p>
            <a:pPr lvl="1"/>
            <a:endParaRPr lang="en-US" dirty="0"/>
          </a:p>
        </p:txBody>
      </p:sp>
    </p:spTree>
    <p:extLst>
      <p:ext uri="{BB962C8B-B14F-4D97-AF65-F5344CB8AC3E}">
        <p14:creationId xmlns:p14="http://schemas.microsoft.com/office/powerpoint/2010/main" val="2362991699"/>
      </p:ext>
    </p:extLst>
  </p:cSld>
  <p:clrMapOvr>
    <a:masterClrMapping/>
  </p:clrMapOvr>
  <p:transition spd="slow">
    <p:push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pic>
        <p:nvPicPr>
          <p:cNvPr id="4" name="Picture 3">
            <a:extLst>
              <a:ext uri="{FF2B5EF4-FFF2-40B4-BE49-F238E27FC236}">
                <a16:creationId xmlns:a16="http://schemas.microsoft.com/office/drawing/2014/main" id="{1802BF49-09E0-4E17-9D8D-C1F49D4782AF}"/>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b="2005"/>
          <a:stretch/>
        </p:blipFill>
        <p:spPr>
          <a:xfrm>
            <a:off x="2165137" y="1052634"/>
            <a:ext cx="3981562" cy="3950290"/>
          </a:xfrm>
          <a:prstGeom prst="rect">
            <a:avLst/>
          </a:prstGeom>
          <a:ln>
            <a:solidFill>
              <a:schemeClr val="bg1"/>
            </a:solidFill>
          </a:ln>
        </p:spPr>
      </p:pic>
      <p:sp>
        <p:nvSpPr>
          <p:cNvPr id="5" name="TextBox 4">
            <a:extLst>
              <a:ext uri="{FF2B5EF4-FFF2-40B4-BE49-F238E27FC236}">
                <a16:creationId xmlns:a16="http://schemas.microsoft.com/office/drawing/2014/main" id="{45B3CD7C-B0CF-41D3-93FD-5C19C045C134}"/>
              </a:ext>
            </a:extLst>
          </p:cNvPr>
          <p:cNvSpPr txBox="1"/>
          <p:nvPr/>
        </p:nvSpPr>
        <p:spPr>
          <a:xfrm>
            <a:off x="168170" y="2203888"/>
            <a:ext cx="1513490" cy="367862"/>
          </a:xfrm>
          <a:prstGeom prst="rect">
            <a:avLst/>
          </a:prstGeom>
          <a:noFill/>
          <a:ln>
            <a:noFill/>
          </a:ln>
        </p:spPr>
        <p:txBody>
          <a:bodyPr wrap="square" rtlCol="0">
            <a:spAutoFit/>
          </a:bodyPr>
          <a:lstStyle/>
          <a:p>
            <a:pPr algn="r"/>
            <a:r>
              <a:rPr lang="en-US" dirty="0">
                <a:solidFill>
                  <a:schemeClr val="bg1"/>
                </a:solidFill>
                <a:latin typeface="Times New Roman" panose="02020603050405020304" pitchFamily="18" charset="0"/>
                <a:cs typeface="Times New Roman" panose="02020603050405020304" pitchFamily="18" charset="0"/>
              </a:rPr>
              <a:t>Pup-up menu</a:t>
            </a:r>
          </a:p>
        </p:txBody>
      </p:sp>
      <p:cxnSp>
        <p:nvCxnSpPr>
          <p:cNvPr id="8" name="Straight Arrow Connector 7">
            <a:extLst>
              <a:ext uri="{FF2B5EF4-FFF2-40B4-BE49-F238E27FC236}">
                <a16:creationId xmlns:a16="http://schemas.microsoft.com/office/drawing/2014/main" id="{7E7E3CEB-D588-4694-B27A-B109055B7189}"/>
              </a:ext>
            </a:extLst>
          </p:cNvPr>
          <p:cNvCxnSpPr>
            <a:cxnSpLocks/>
            <a:stCxn id="5" idx="3"/>
          </p:cNvCxnSpPr>
          <p:nvPr/>
        </p:nvCxnSpPr>
        <p:spPr>
          <a:xfrm>
            <a:off x="1681660" y="2387819"/>
            <a:ext cx="483477"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34A2CAF7-F22D-4490-9510-D528C23AC504}"/>
              </a:ext>
            </a:extLst>
          </p:cNvPr>
          <p:cNvSpPr txBox="1"/>
          <p:nvPr/>
        </p:nvSpPr>
        <p:spPr>
          <a:xfrm>
            <a:off x="211113" y="1504178"/>
            <a:ext cx="1669174" cy="369332"/>
          </a:xfrm>
          <a:prstGeom prst="rect">
            <a:avLst/>
          </a:prstGeom>
          <a:noFill/>
          <a:ln>
            <a:noFill/>
          </a:ln>
        </p:spPr>
        <p:txBody>
          <a:bodyPr wrap="square" rtlCol="0">
            <a:spAutoFit/>
          </a:bodyPr>
          <a:lstStyle/>
          <a:p>
            <a:pPr algn="r"/>
            <a:r>
              <a:rPr lang="en-US" dirty="0">
                <a:solidFill>
                  <a:schemeClr val="bg1"/>
                </a:solidFill>
                <a:latin typeface="Times New Roman" panose="02020603050405020304" pitchFamily="18" charset="0"/>
                <a:cs typeface="Times New Roman" panose="02020603050405020304" pitchFamily="18" charset="0"/>
              </a:rPr>
              <a:t>Recently added</a:t>
            </a:r>
          </a:p>
        </p:txBody>
      </p:sp>
      <p:cxnSp>
        <p:nvCxnSpPr>
          <p:cNvPr id="16" name="Straight Arrow Connector 15">
            <a:extLst>
              <a:ext uri="{FF2B5EF4-FFF2-40B4-BE49-F238E27FC236}">
                <a16:creationId xmlns:a16="http://schemas.microsoft.com/office/drawing/2014/main" id="{0DD23BCE-B11A-428A-9185-2BC929A7B92A}"/>
              </a:ext>
            </a:extLst>
          </p:cNvPr>
          <p:cNvCxnSpPr>
            <a:cxnSpLocks/>
            <a:stCxn id="15" idx="3"/>
          </p:cNvCxnSpPr>
          <p:nvPr/>
        </p:nvCxnSpPr>
        <p:spPr>
          <a:xfrm>
            <a:off x="1880287" y="1688844"/>
            <a:ext cx="483477" cy="6796"/>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59A87F91-1EEE-4258-9BA8-33019C2F47DF}"/>
              </a:ext>
            </a:extLst>
          </p:cNvPr>
          <p:cNvSpPr txBox="1"/>
          <p:nvPr/>
        </p:nvSpPr>
        <p:spPr>
          <a:xfrm>
            <a:off x="52557" y="3227803"/>
            <a:ext cx="1942443" cy="369332"/>
          </a:xfrm>
          <a:prstGeom prst="rect">
            <a:avLst/>
          </a:prstGeom>
          <a:noFill/>
          <a:ln>
            <a:noFill/>
          </a:ln>
        </p:spPr>
        <p:txBody>
          <a:bodyPr wrap="square" rtlCol="0">
            <a:spAutoFit/>
          </a:bodyPr>
          <a:lstStyle/>
          <a:p>
            <a:pPr algn="r"/>
            <a:r>
              <a:rPr lang="en-US" dirty="0">
                <a:solidFill>
                  <a:schemeClr val="bg1"/>
                </a:solidFill>
                <a:latin typeface="Times New Roman" panose="02020603050405020304" pitchFamily="18" charset="0"/>
                <a:cs typeface="Times New Roman" panose="02020603050405020304" pitchFamily="18" charset="0"/>
              </a:rPr>
              <a:t>Apps/Applications</a:t>
            </a:r>
          </a:p>
        </p:txBody>
      </p:sp>
      <p:cxnSp>
        <p:nvCxnSpPr>
          <p:cNvPr id="19" name="Straight Arrow Connector 18">
            <a:extLst>
              <a:ext uri="{FF2B5EF4-FFF2-40B4-BE49-F238E27FC236}">
                <a16:creationId xmlns:a16="http://schemas.microsoft.com/office/drawing/2014/main" id="{6FDADAEE-245D-4B00-887A-56A20665B68A}"/>
              </a:ext>
            </a:extLst>
          </p:cNvPr>
          <p:cNvCxnSpPr>
            <a:cxnSpLocks/>
            <a:stCxn id="18" idx="3"/>
          </p:cNvCxnSpPr>
          <p:nvPr/>
        </p:nvCxnSpPr>
        <p:spPr>
          <a:xfrm flipV="1">
            <a:off x="1995000" y="3411735"/>
            <a:ext cx="483477" cy="734"/>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1AF4611A-D49D-4C7D-A965-B10513063004}"/>
              </a:ext>
            </a:extLst>
          </p:cNvPr>
          <p:cNvSpPr txBox="1"/>
          <p:nvPr/>
        </p:nvSpPr>
        <p:spPr>
          <a:xfrm>
            <a:off x="6553261" y="2140826"/>
            <a:ext cx="704193" cy="367862"/>
          </a:xfrm>
          <a:prstGeom prst="rect">
            <a:avLst/>
          </a:prstGeom>
          <a:noFill/>
          <a:ln>
            <a:noFill/>
          </a:ln>
        </p:spPr>
        <p:txBody>
          <a:bodyPr wrap="square" rtlCol="0">
            <a:spAutoFit/>
          </a:bodyPr>
          <a:lstStyle/>
          <a:p>
            <a:r>
              <a:rPr lang="en-US" dirty="0">
                <a:solidFill>
                  <a:schemeClr val="bg1"/>
                </a:solidFill>
                <a:latin typeface="Times New Roman" panose="02020603050405020304" pitchFamily="18" charset="0"/>
                <a:cs typeface="Times New Roman" panose="02020603050405020304" pitchFamily="18" charset="0"/>
              </a:rPr>
              <a:t>Tile</a:t>
            </a:r>
          </a:p>
        </p:txBody>
      </p:sp>
      <p:cxnSp>
        <p:nvCxnSpPr>
          <p:cNvPr id="22" name="Straight Arrow Connector 21">
            <a:extLst>
              <a:ext uri="{FF2B5EF4-FFF2-40B4-BE49-F238E27FC236}">
                <a16:creationId xmlns:a16="http://schemas.microsoft.com/office/drawing/2014/main" id="{985864D9-9151-490F-907F-39D6FB615FF7}"/>
              </a:ext>
            </a:extLst>
          </p:cNvPr>
          <p:cNvCxnSpPr>
            <a:cxnSpLocks/>
          </p:cNvCxnSpPr>
          <p:nvPr/>
        </p:nvCxnSpPr>
        <p:spPr>
          <a:xfrm>
            <a:off x="6064474" y="2324757"/>
            <a:ext cx="483477" cy="0"/>
          </a:xfrm>
          <a:prstGeom prst="straightConnector1">
            <a:avLst/>
          </a:prstGeom>
          <a:ln w="28575">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23" name="Rectangle: Rounded Corners 22">
            <a:extLst>
              <a:ext uri="{FF2B5EF4-FFF2-40B4-BE49-F238E27FC236}">
                <a16:creationId xmlns:a16="http://schemas.microsoft.com/office/drawing/2014/main" id="{F3948D79-D790-4023-84E0-BAFF493F13B5}"/>
              </a:ext>
            </a:extLst>
          </p:cNvPr>
          <p:cNvSpPr/>
          <p:nvPr/>
        </p:nvSpPr>
        <p:spPr>
          <a:xfrm>
            <a:off x="2510904" y="1138327"/>
            <a:ext cx="1439917" cy="1114625"/>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007ABEE5-F645-4AD8-8B2B-AE013EA507CF}"/>
              </a:ext>
            </a:extLst>
          </p:cNvPr>
          <p:cNvSpPr txBox="1"/>
          <p:nvPr/>
        </p:nvSpPr>
        <p:spPr>
          <a:xfrm>
            <a:off x="6075944" y="2858079"/>
            <a:ext cx="944013" cy="276999"/>
          </a:xfrm>
          <a:prstGeom prst="rect">
            <a:avLst/>
          </a:prstGeom>
          <a:noFill/>
          <a:ln>
            <a:noFill/>
          </a:ln>
        </p:spPr>
        <p:txBody>
          <a:bodyPr wrap="square" rtlCol="0">
            <a:spAutoFit/>
          </a:bodyPr>
          <a:lstStyle/>
          <a:p>
            <a:pPr algn="r"/>
            <a:r>
              <a:rPr lang="en-US" sz="1200" dirty="0">
                <a:solidFill>
                  <a:schemeClr val="bg1"/>
                </a:solidFill>
                <a:latin typeface="Times New Roman" panose="02020603050405020304" pitchFamily="18" charset="0"/>
                <a:cs typeface="Times New Roman" panose="02020603050405020304" pitchFamily="18" charset="0"/>
              </a:rPr>
              <a:t>Right-Click</a:t>
            </a:r>
          </a:p>
        </p:txBody>
      </p:sp>
      <p:pic>
        <p:nvPicPr>
          <p:cNvPr id="26" name="Picture 25">
            <a:extLst>
              <a:ext uri="{FF2B5EF4-FFF2-40B4-BE49-F238E27FC236}">
                <a16:creationId xmlns:a16="http://schemas.microsoft.com/office/drawing/2014/main" id="{DF7BA1EC-7260-4077-A637-3C9D6BCD28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5535" y="2729783"/>
            <a:ext cx="2149981" cy="1149990"/>
          </a:xfrm>
          <a:prstGeom prst="rect">
            <a:avLst/>
          </a:prstGeom>
          <a:ln>
            <a:solidFill>
              <a:schemeClr val="bg1"/>
            </a:solidFill>
          </a:ln>
        </p:spPr>
      </p:pic>
      <p:cxnSp>
        <p:nvCxnSpPr>
          <p:cNvPr id="27" name="Straight Arrow Connector 26">
            <a:extLst>
              <a:ext uri="{FF2B5EF4-FFF2-40B4-BE49-F238E27FC236}">
                <a16:creationId xmlns:a16="http://schemas.microsoft.com/office/drawing/2014/main" id="{6904864A-DD9E-4D24-8F7C-73D38EEAC8F7}"/>
              </a:ext>
            </a:extLst>
          </p:cNvPr>
          <p:cNvCxnSpPr>
            <a:cxnSpLocks/>
          </p:cNvCxnSpPr>
          <p:nvPr/>
        </p:nvCxnSpPr>
        <p:spPr>
          <a:xfrm flipV="1">
            <a:off x="6042485" y="3160666"/>
            <a:ext cx="914400" cy="734"/>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7501674"/>
      </p:ext>
    </p:extLst>
  </p:cSld>
  <p:clrMapOvr>
    <a:masterClrMapping/>
  </p:clrMapOvr>
  <p:transition spd="slow">
    <p:push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pic>
        <p:nvPicPr>
          <p:cNvPr id="4" name="Picture 3">
            <a:extLst>
              <a:ext uri="{FF2B5EF4-FFF2-40B4-BE49-F238E27FC236}">
                <a16:creationId xmlns:a16="http://schemas.microsoft.com/office/drawing/2014/main" id="{1802BF49-09E0-4E17-9D8D-C1F49D4782AF}"/>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3468415" y="1052634"/>
            <a:ext cx="1933905" cy="3950290"/>
          </a:xfrm>
          <a:prstGeom prst="rect">
            <a:avLst/>
          </a:prstGeom>
          <a:ln>
            <a:solidFill>
              <a:schemeClr val="bg1"/>
            </a:solidFill>
          </a:ln>
        </p:spPr>
      </p:pic>
      <p:sp>
        <p:nvSpPr>
          <p:cNvPr id="18" name="TextBox 17">
            <a:extLst>
              <a:ext uri="{FF2B5EF4-FFF2-40B4-BE49-F238E27FC236}">
                <a16:creationId xmlns:a16="http://schemas.microsoft.com/office/drawing/2014/main" id="{59A87F91-1EEE-4258-9BA8-33019C2F47DF}"/>
              </a:ext>
            </a:extLst>
          </p:cNvPr>
          <p:cNvSpPr txBox="1"/>
          <p:nvPr/>
        </p:nvSpPr>
        <p:spPr>
          <a:xfrm>
            <a:off x="2466647" y="2873890"/>
            <a:ext cx="1028043" cy="276999"/>
          </a:xfrm>
          <a:prstGeom prst="rect">
            <a:avLst/>
          </a:prstGeom>
          <a:noFill/>
          <a:ln>
            <a:noFill/>
          </a:ln>
        </p:spPr>
        <p:txBody>
          <a:bodyPr wrap="square" rtlCol="0">
            <a:spAutoFit/>
          </a:bodyPr>
          <a:lstStyle/>
          <a:p>
            <a:pPr algn="r"/>
            <a:r>
              <a:rPr lang="en-US" sz="1200" dirty="0">
                <a:solidFill>
                  <a:schemeClr val="bg1"/>
                </a:solidFill>
                <a:latin typeface="Times New Roman" panose="02020603050405020304" pitchFamily="18" charset="0"/>
                <a:cs typeface="Times New Roman" panose="02020603050405020304" pitchFamily="18" charset="0"/>
              </a:rPr>
              <a:t>Right-Click</a:t>
            </a:r>
          </a:p>
        </p:txBody>
      </p:sp>
      <p:pic>
        <p:nvPicPr>
          <p:cNvPr id="3" name="Picture 2">
            <a:extLst>
              <a:ext uri="{FF2B5EF4-FFF2-40B4-BE49-F238E27FC236}">
                <a16:creationId xmlns:a16="http://schemas.microsoft.com/office/drawing/2014/main" id="{D84DA087-FAE7-4D2E-B863-E23E187D34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0052" y="1994256"/>
            <a:ext cx="1627942" cy="2521714"/>
          </a:xfrm>
          <a:prstGeom prst="rect">
            <a:avLst/>
          </a:prstGeom>
          <a:ln>
            <a:solidFill>
              <a:schemeClr val="bg1"/>
            </a:solidFill>
          </a:ln>
        </p:spPr>
      </p:pic>
      <p:cxnSp>
        <p:nvCxnSpPr>
          <p:cNvPr id="7" name="Straight Arrow Connector 6">
            <a:extLst>
              <a:ext uri="{FF2B5EF4-FFF2-40B4-BE49-F238E27FC236}">
                <a16:creationId xmlns:a16="http://schemas.microsoft.com/office/drawing/2014/main" id="{D040982A-214C-4211-AC0D-7822264E481E}"/>
              </a:ext>
            </a:extLst>
          </p:cNvPr>
          <p:cNvCxnSpPr>
            <a:cxnSpLocks/>
            <a:endCxn id="3" idx="3"/>
          </p:cNvCxnSpPr>
          <p:nvPr/>
        </p:nvCxnSpPr>
        <p:spPr>
          <a:xfrm flipH="1">
            <a:off x="2507994" y="3255113"/>
            <a:ext cx="1328283"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E51920D0-7925-4970-91D7-41C9FBA5C9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1751" y="2214539"/>
            <a:ext cx="1808930" cy="1622826"/>
          </a:xfrm>
          <a:prstGeom prst="rect">
            <a:avLst/>
          </a:prstGeom>
          <a:ln>
            <a:solidFill>
              <a:schemeClr val="bg1"/>
            </a:solidFill>
          </a:ln>
        </p:spPr>
      </p:pic>
      <p:sp>
        <p:nvSpPr>
          <p:cNvPr id="14" name="Oval 13">
            <a:extLst>
              <a:ext uri="{FF2B5EF4-FFF2-40B4-BE49-F238E27FC236}">
                <a16:creationId xmlns:a16="http://schemas.microsoft.com/office/drawing/2014/main" id="{032F868A-FD1C-4468-A99E-39B4FC307260}"/>
              </a:ext>
            </a:extLst>
          </p:cNvPr>
          <p:cNvSpPr/>
          <p:nvPr/>
        </p:nvSpPr>
        <p:spPr>
          <a:xfrm>
            <a:off x="5129048" y="2887453"/>
            <a:ext cx="276999" cy="276999"/>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Arrow Connector 19">
            <a:extLst>
              <a:ext uri="{FF2B5EF4-FFF2-40B4-BE49-F238E27FC236}">
                <a16:creationId xmlns:a16="http://schemas.microsoft.com/office/drawing/2014/main" id="{2800823E-9D6C-43A9-BE8E-95B46D53988E}"/>
              </a:ext>
            </a:extLst>
          </p:cNvPr>
          <p:cNvCxnSpPr>
            <a:stCxn id="14" idx="6"/>
            <a:endCxn id="13" idx="1"/>
          </p:cNvCxnSpPr>
          <p:nvPr/>
        </p:nvCxnSpPr>
        <p:spPr>
          <a:xfrm flipV="1">
            <a:off x="5406047" y="3025952"/>
            <a:ext cx="765704" cy="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0458F415-EBC0-496F-851F-FA3FF0B6814E}"/>
              </a:ext>
            </a:extLst>
          </p:cNvPr>
          <p:cNvSpPr txBox="1"/>
          <p:nvPr/>
        </p:nvSpPr>
        <p:spPr>
          <a:xfrm>
            <a:off x="5368779" y="2679703"/>
            <a:ext cx="860571" cy="276999"/>
          </a:xfrm>
          <a:prstGeom prst="rect">
            <a:avLst/>
          </a:prstGeom>
          <a:noFill/>
          <a:ln>
            <a:noFill/>
          </a:ln>
        </p:spPr>
        <p:txBody>
          <a:bodyPr wrap="square" rtlCol="0">
            <a:spAutoFit/>
          </a:bodyPr>
          <a:lstStyle/>
          <a:p>
            <a:pPr algn="ctr"/>
            <a:r>
              <a:rPr lang="en-US" sz="1200" dirty="0">
                <a:solidFill>
                  <a:schemeClr val="bg1"/>
                </a:solidFill>
                <a:latin typeface="Times New Roman" panose="02020603050405020304" pitchFamily="18" charset="0"/>
                <a:cs typeface="Times New Roman" panose="02020603050405020304" pitchFamily="18" charset="0"/>
              </a:rPr>
              <a:t>Sub-menu</a:t>
            </a:r>
          </a:p>
        </p:txBody>
      </p:sp>
      <p:sp>
        <p:nvSpPr>
          <p:cNvPr id="26" name="TextBox 25">
            <a:extLst>
              <a:ext uri="{FF2B5EF4-FFF2-40B4-BE49-F238E27FC236}">
                <a16:creationId xmlns:a16="http://schemas.microsoft.com/office/drawing/2014/main" id="{6D6DE243-78E4-43C6-B4E5-4BEB6E80536B}"/>
              </a:ext>
            </a:extLst>
          </p:cNvPr>
          <p:cNvSpPr txBox="1"/>
          <p:nvPr/>
        </p:nvSpPr>
        <p:spPr>
          <a:xfrm>
            <a:off x="1711176" y="1110960"/>
            <a:ext cx="1028043" cy="276999"/>
          </a:xfrm>
          <a:prstGeom prst="rect">
            <a:avLst/>
          </a:prstGeom>
          <a:noFill/>
          <a:ln>
            <a:noFill/>
          </a:ln>
        </p:spPr>
        <p:txBody>
          <a:bodyPr wrap="square" rtlCol="0">
            <a:spAutoFit/>
          </a:bodyPr>
          <a:lstStyle/>
          <a:p>
            <a:pPr algn="r"/>
            <a:r>
              <a:rPr lang="en-US" sz="1200" dirty="0">
                <a:solidFill>
                  <a:schemeClr val="bg1"/>
                </a:solidFill>
                <a:latin typeface="Times New Roman" panose="02020603050405020304" pitchFamily="18" charset="0"/>
                <a:cs typeface="Times New Roman" panose="02020603050405020304" pitchFamily="18" charset="0"/>
              </a:rPr>
              <a:t>Start Options</a:t>
            </a:r>
          </a:p>
        </p:txBody>
      </p:sp>
      <p:cxnSp>
        <p:nvCxnSpPr>
          <p:cNvPr id="29" name="Straight Arrow Connector 28">
            <a:extLst>
              <a:ext uri="{FF2B5EF4-FFF2-40B4-BE49-F238E27FC236}">
                <a16:creationId xmlns:a16="http://schemas.microsoft.com/office/drawing/2014/main" id="{9F71C577-6121-4A2C-AF2D-4AD696752C6A}"/>
              </a:ext>
            </a:extLst>
          </p:cNvPr>
          <p:cNvCxnSpPr>
            <a:cxnSpLocks/>
            <a:stCxn id="26" idx="3"/>
          </p:cNvCxnSpPr>
          <p:nvPr/>
        </p:nvCxnSpPr>
        <p:spPr>
          <a:xfrm flipV="1">
            <a:off x="2739219" y="1235758"/>
            <a:ext cx="815768" cy="13702"/>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9012013"/>
      </p:ext>
    </p:extLst>
  </p:cSld>
  <p:clrMapOvr>
    <a:masterClrMapping/>
  </p:clrMapOvr>
  <p:transition spd="slow">
    <p:push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18" name="TextBox 17">
            <a:extLst>
              <a:ext uri="{FF2B5EF4-FFF2-40B4-BE49-F238E27FC236}">
                <a16:creationId xmlns:a16="http://schemas.microsoft.com/office/drawing/2014/main" id="{59A87F91-1EEE-4258-9BA8-33019C2F47DF}"/>
              </a:ext>
            </a:extLst>
          </p:cNvPr>
          <p:cNvSpPr txBox="1"/>
          <p:nvPr/>
        </p:nvSpPr>
        <p:spPr>
          <a:xfrm>
            <a:off x="3617585" y="2646013"/>
            <a:ext cx="1028043" cy="276999"/>
          </a:xfrm>
          <a:prstGeom prst="rect">
            <a:avLst/>
          </a:prstGeom>
          <a:noFill/>
          <a:ln>
            <a:noFill/>
          </a:ln>
        </p:spPr>
        <p:txBody>
          <a:bodyPr wrap="square" rtlCol="0">
            <a:spAutoFit/>
          </a:bodyPr>
          <a:lstStyle/>
          <a:p>
            <a:pPr algn="r"/>
            <a:r>
              <a:rPr lang="en-US" sz="1200" dirty="0">
                <a:solidFill>
                  <a:schemeClr val="bg1"/>
                </a:solidFill>
                <a:latin typeface="Times New Roman" panose="02020603050405020304" pitchFamily="18" charset="0"/>
                <a:cs typeface="Times New Roman" panose="02020603050405020304" pitchFamily="18" charset="0"/>
              </a:rPr>
              <a:t>Right-Click</a:t>
            </a:r>
          </a:p>
        </p:txBody>
      </p:sp>
      <p:cxnSp>
        <p:nvCxnSpPr>
          <p:cNvPr id="7" name="Straight Arrow Connector 6">
            <a:extLst>
              <a:ext uri="{FF2B5EF4-FFF2-40B4-BE49-F238E27FC236}">
                <a16:creationId xmlns:a16="http://schemas.microsoft.com/office/drawing/2014/main" id="{D040982A-214C-4211-AC0D-7822264E481E}"/>
              </a:ext>
            </a:extLst>
          </p:cNvPr>
          <p:cNvCxnSpPr>
            <a:cxnSpLocks/>
            <a:stCxn id="6" idx="1"/>
            <a:endCxn id="5" idx="3"/>
          </p:cNvCxnSpPr>
          <p:nvPr/>
        </p:nvCxnSpPr>
        <p:spPr>
          <a:xfrm flipH="1">
            <a:off x="3653620" y="2963880"/>
            <a:ext cx="992008"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E1EA0602-DC81-4304-9910-8C9977F1D3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9945" y="1058103"/>
            <a:ext cx="1663675" cy="3811553"/>
          </a:xfrm>
          <a:prstGeom prst="rect">
            <a:avLst/>
          </a:prstGeom>
          <a:ln>
            <a:solidFill>
              <a:schemeClr val="bg1"/>
            </a:solidFill>
          </a:ln>
        </p:spPr>
      </p:pic>
      <p:pic>
        <p:nvPicPr>
          <p:cNvPr id="6" name="Picture 5">
            <a:extLst>
              <a:ext uri="{FF2B5EF4-FFF2-40B4-BE49-F238E27FC236}">
                <a16:creationId xmlns:a16="http://schemas.microsoft.com/office/drawing/2014/main" id="{E6F830D8-2F8C-4C72-B4B3-24F5AD7EA6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5628" y="2768617"/>
            <a:ext cx="3724275" cy="390525"/>
          </a:xfrm>
          <a:prstGeom prst="rect">
            <a:avLst/>
          </a:prstGeom>
          <a:ln>
            <a:solidFill>
              <a:schemeClr val="bg1"/>
            </a:solidFill>
          </a:ln>
        </p:spPr>
      </p:pic>
    </p:spTree>
    <p:extLst>
      <p:ext uri="{BB962C8B-B14F-4D97-AF65-F5344CB8AC3E}">
        <p14:creationId xmlns:p14="http://schemas.microsoft.com/office/powerpoint/2010/main" val="1173726075"/>
      </p:ext>
    </p:extLst>
  </p:cSld>
  <p:clrMapOvr>
    <a:masterClrMapping/>
  </p:clrMapOvr>
  <p:transition spd="slow">
    <p:push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lvl="1" algn="just"/>
            <a:r>
              <a:rPr lang="vi-VN" dirty="0"/>
              <a:t>Giới thiệu Apps và Application Programs</a:t>
            </a:r>
            <a:r>
              <a:rPr lang="en-US" dirty="0"/>
              <a:t>/</a:t>
            </a:r>
            <a:r>
              <a:rPr lang="vi-VN" dirty="0"/>
              <a:t>Desktop Apps</a:t>
            </a:r>
            <a:endParaRPr lang="en-US" dirty="0"/>
          </a:p>
          <a:p>
            <a:pPr lvl="2" algn="just"/>
            <a:r>
              <a:rPr lang="vi-VN" dirty="0"/>
              <a:t>Apps và Desktop Apps đều là Software và đều có thể được cài đặt trên một số thiết bị</a:t>
            </a:r>
            <a:r>
              <a:rPr lang="en-US" dirty="0"/>
              <a:t>.</a:t>
            </a:r>
          </a:p>
          <a:p>
            <a:pPr marL="342900" lvl="1" indent="0" algn="just">
              <a:buNone/>
            </a:pPr>
            <a:endParaRPr lang="vi-VN" dirty="0"/>
          </a:p>
          <a:p>
            <a:pPr lvl="2" algn="just"/>
            <a:endParaRPr lang="vi-VN" dirty="0"/>
          </a:p>
          <a:p>
            <a:pPr lvl="2" algn="just"/>
            <a:endParaRPr lang="vi-VN" dirty="0"/>
          </a:p>
          <a:p>
            <a:pPr lvl="1" algn="just"/>
            <a:endParaRPr lang="vi-VN" dirty="0"/>
          </a:p>
          <a:p>
            <a:pPr lvl="2" algn="just"/>
            <a:endParaRPr lang="en-US" dirty="0"/>
          </a:p>
          <a:p>
            <a:pPr lvl="1" algn="just"/>
            <a:endParaRPr lang="en-US" dirty="0"/>
          </a:p>
        </p:txBody>
      </p:sp>
      <p:graphicFrame>
        <p:nvGraphicFramePr>
          <p:cNvPr id="3" name="Table 2">
            <a:extLst>
              <a:ext uri="{FF2B5EF4-FFF2-40B4-BE49-F238E27FC236}">
                <a16:creationId xmlns:a16="http://schemas.microsoft.com/office/drawing/2014/main" id="{12977DCA-B287-423B-9318-96E25299722C}"/>
              </a:ext>
            </a:extLst>
          </p:cNvPr>
          <p:cNvGraphicFramePr>
            <a:graphicFrameLocks noGrp="1"/>
          </p:cNvGraphicFramePr>
          <p:nvPr>
            <p:extLst>
              <p:ext uri="{D42A27DB-BD31-4B8C-83A1-F6EECF244321}">
                <p14:modId xmlns:p14="http://schemas.microsoft.com/office/powerpoint/2010/main" val="1909088409"/>
              </p:ext>
            </p:extLst>
          </p:nvPr>
        </p:nvGraphicFramePr>
        <p:xfrm>
          <a:off x="628650" y="2418722"/>
          <a:ext cx="8052895" cy="2368972"/>
        </p:xfrm>
        <a:graphic>
          <a:graphicData uri="http://schemas.openxmlformats.org/drawingml/2006/table">
            <a:tbl>
              <a:tblPr firstRow="1" firstCol="1" bandRow="1">
                <a:tableStyleId>{2D5ABB26-0587-4C30-8999-92F81FD0307C}</a:tableStyleId>
              </a:tblPr>
              <a:tblGrid>
                <a:gridCol w="3982424">
                  <a:extLst>
                    <a:ext uri="{9D8B030D-6E8A-4147-A177-3AD203B41FA5}">
                      <a16:colId xmlns:a16="http://schemas.microsoft.com/office/drawing/2014/main" val="108235058"/>
                    </a:ext>
                  </a:extLst>
                </a:gridCol>
                <a:gridCol w="4070471">
                  <a:extLst>
                    <a:ext uri="{9D8B030D-6E8A-4147-A177-3AD203B41FA5}">
                      <a16:colId xmlns:a16="http://schemas.microsoft.com/office/drawing/2014/main" val="1747396649"/>
                    </a:ext>
                  </a:extLst>
                </a:gridCol>
              </a:tblGrid>
              <a:tr h="322362">
                <a:tc>
                  <a:txBody>
                    <a:bodyPr/>
                    <a:lstStyle/>
                    <a:p>
                      <a:pPr marL="0" marR="0" algn="ctr">
                        <a:lnSpc>
                          <a:spcPct val="110000"/>
                        </a:lnSpc>
                        <a:spcBef>
                          <a:spcPts val="0"/>
                        </a:spcBef>
                        <a:spcAft>
                          <a:spcPts val="0"/>
                        </a:spcAft>
                      </a:pPr>
                      <a:r>
                        <a:rPr lang="vi-VN" sz="2000" dirty="0">
                          <a:solidFill>
                            <a:schemeClr val="bg1"/>
                          </a:solidFill>
                          <a:effectLst/>
                          <a:latin typeface="Times New Roman" panose="02020603050405020304" pitchFamily="18" charset="0"/>
                          <a:cs typeface="Times New Roman" panose="02020603050405020304" pitchFamily="18" charset="0"/>
                        </a:rPr>
                        <a:t>Apps</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vi-VN" sz="2000" dirty="0">
                          <a:solidFill>
                            <a:schemeClr val="bg1"/>
                          </a:solidFill>
                          <a:effectLst/>
                          <a:latin typeface="Times New Roman" panose="02020603050405020304" pitchFamily="18" charset="0"/>
                          <a:cs typeface="Times New Roman" panose="02020603050405020304" pitchFamily="18" charset="0"/>
                        </a:rPr>
                        <a:t>Desktop Apps</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78969981"/>
                  </a:ext>
                </a:extLst>
              </a:tr>
              <a:tr h="1433147">
                <a:tc>
                  <a:txBody>
                    <a:bodyPr/>
                    <a:lstStyle/>
                    <a:p>
                      <a:pPr marL="168275" marR="0" lvl="0" indent="-168275" algn="just">
                        <a:lnSpc>
                          <a:spcPct val="110000"/>
                        </a:lnSpc>
                        <a:spcBef>
                          <a:spcPts val="0"/>
                        </a:spcBef>
                        <a:spcAft>
                          <a:spcPts val="0"/>
                        </a:spcAft>
                        <a:buFont typeface="Arial" panose="020B0604020202020204" pitchFamily="34" charset="0"/>
                        <a:buChar char="-"/>
                      </a:pPr>
                      <a:r>
                        <a:rPr lang="vi-VN" sz="1800" dirty="0">
                          <a:solidFill>
                            <a:schemeClr val="bg1"/>
                          </a:solidFill>
                          <a:effectLst/>
                          <a:latin typeface="Times New Roman" panose="02020603050405020304" pitchFamily="18" charset="0"/>
                          <a:cs typeface="Times New Roman" panose="02020603050405020304" pitchFamily="18" charset="0"/>
                        </a:rPr>
                        <a:t>Thực hiện một chức năng riêng lẻ.</a:t>
                      </a:r>
                      <a:endParaRPr lang="en-US" sz="1800" dirty="0">
                        <a:solidFill>
                          <a:schemeClr val="bg1"/>
                        </a:solidFill>
                        <a:effectLst/>
                        <a:latin typeface="Times New Roman" panose="02020603050405020304" pitchFamily="18" charset="0"/>
                        <a:cs typeface="Times New Roman" panose="02020603050405020304" pitchFamily="18" charset="0"/>
                      </a:endParaRPr>
                    </a:p>
                    <a:p>
                      <a:pPr marL="168275" marR="0" lvl="0" indent="-168275" algn="just">
                        <a:lnSpc>
                          <a:spcPct val="110000"/>
                        </a:lnSpc>
                        <a:spcBef>
                          <a:spcPts val="0"/>
                        </a:spcBef>
                        <a:spcAft>
                          <a:spcPts val="0"/>
                        </a:spcAft>
                        <a:buFont typeface="Arial" panose="020B0604020202020204" pitchFamily="34" charset="0"/>
                        <a:buChar char="-"/>
                      </a:pPr>
                      <a:r>
                        <a:rPr lang="vi-VN" sz="1800" dirty="0">
                          <a:solidFill>
                            <a:schemeClr val="bg1"/>
                          </a:solidFill>
                          <a:effectLst/>
                          <a:latin typeface="Times New Roman" panose="02020603050405020304" pitchFamily="18" charset="0"/>
                          <a:cs typeface="Times New Roman" panose="02020603050405020304" pitchFamily="18" charset="0"/>
                        </a:rPr>
                        <a:t>Dung lượng nhỏ, được thiết kế chủ yếu cho các thiết bị di động, máy tính bảng.</a:t>
                      </a:r>
                      <a:endParaRPr lang="en-US" sz="1800" dirty="0">
                        <a:solidFill>
                          <a:schemeClr val="bg1"/>
                        </a:solidFill>
                        <a:effectLst/>
                        <a:latin typeface="Times New Roman" panose="02020603050405020304" pitchFamily="18" charset="0"/>
                        <a:cs typeface="Times New Roman" panose="02020603050405020304" pitchFamily="18" charset="0"/>
                      </a:endParaRPr>
                    </a:p>
                    <a:p>
                      <a:pPr marL="168275" marR="0" lvl="0" indent="-168275" algn="just">
                        <a:lnSpc>
                          <a:spcPct val="110000"/>
                        </a:lnSpc>
                        <a:spcBef>
                          <a:spcPts val="0"/>
                        </a:spcBef>
                        <a:spcAft>
                          <a:spcPts val="0"/>
                        </a:spcAft>
                        <a:buFont typeface="Arial" panose="020B0604020202020204" pitchFamily="34" charset="0"/>
                        <a:buChar char="-"/>
                      </a:pPr>
                      <a:r>
                        <a:rPr lang="vi-VN" sz="1800" dirty="0">
                          <a:solidFill>
                            <a:schemeClr val="bg1"/>
                          </a:solidFill>
                          <a:effectLst/>
                          <a:latin typeface="Times New Roman" panose="02020603050405020304" pitchFamily="18" charset="0"/>
                          <a:cs typeface="Times New Roman" panose="02020603050405020304" pitchFamily="18" charset="0"/>
                        </a:rPr>
                        <a:t>Sử dụng màn hình cảm ứng</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vi-VN" sz="1800" dirty="0">
                          <a:solidFill>
                            <a:schemeClr val="bg1"/>
                          </a:solidFill>
                          <a:effectLst/>
                          <a:latin typeface="Times New Roman" panose="02020603050405020304" pitchFamily="18" charset="0"/>
                          <a:cs typeface="Times New Roman" panose="02020603050405020304" pitchFamily="18" charset="0"/>
                        </a:rPr>
                        <a:t>Thực hiện nhiều chức năng.</a:t>
                      </a:r>
                      <a:endParaRPr lang="en-US" sz="1800" dirty="0">
                        <a:solidFill>
                          <a:schemeClr val="bg1"/>
                        </a:solidFill>
                        <a:effectLst/>
                        <a:latin typeface="Times New Roman" panose="02020603050405020304" pitchFamily="18" charset="0"/>
                        <a:cs typeface="Times New Roman" panose="02020603050405020304" pitchFamily="18" charset="0"/>
                      </a:endParaRPr>
                    </a:p>
                    <a:p>
                      <a:pPr marL="168275" marR="0" lvl="0" indent="-168275" algn="just">
                        <a:lnSpc>
                          <a:spcPct val="110000"/>
                        </a:lnSpc>
                        <a:spcBef>
                          <a:spcPts val="0"/>
                        </a:spcBef>
                        <a:spcAft>
                          <a:spcPts val="0"/>
                        </a:spcAft>
                        <a:buFont typeface="Arial" panose="020B0604020202020204" pitchFamily="34" charset="0"/>
                        <a:buChar char="-"/>
                      </a:pPr>
                      <a:r>
                        <a:rPr lang="vi-VN" sz="1800" dirty="0">
                          <a:solidFill>
                            <a:schemeClr val="bg1"/>
                          </a:solidFill>
                          <a:effectLst/>
                          <a:latin typeface="Times New Roman" panose="02020603050405020304" pitchFamily="18" charset="0"/>
                          <a:cs typeface="Times New Roman" panose="02020603050405020304" pitchFamily="18" charset="0"/>
                        </a:rPr>
                        <a:t>Dung lượng lớn, đòi hỏi nhiều tài nguyên hệ thống như bộ nhớ RAM, sức mạnh xử lý (Peocessing Power).</a:t>
                      </a:r>
                      <a:endParaRPr lang="en-US" sz="1800" dirty="0">
                        <a:solidFill>
                          <a:schemeClr val="bg1"/>
                        </a:solidFill>
                        <a:effectLst/>
                        <a:latin typeface="Times New Roman" panose="02020603050405020304" pitchFamily="18" charset="0"/>
                        <a:cs typeface="Times New Roman" panose="02020603050405020304" pitchFamily="18" charset="0"/>
                      </a:endParaRPr>
                    </a:p>
                    <a:p>
                      <a:pPr marL="168275" marR="0" lvl="0" indent="-168275" algn="just">
                        <a:lnSpc>
                          <a:spcPct val="110000"/>
                        </a:lnSpc>
                        <a:spcBef>
                          <a:spcPts val="0"/>
                        </a:spcBef>
                        <a:spcAft>
                          <a:spcPts val="0"/>
                        </a:spcAft>
                        <a:buFont typeface="Arial" panose="020B0604020202020204" pitchFamily="34" charset="0"/>
                        <a:buChar char="-"/>
                      </a:pPr>
                      <a:r>
                        <a:rPr lang="vi-VN" sz="1800" dirty="0">
                          <a:solidFill>
                            <a:schemeClr val="bg1"/>
                          </a:solidFill>
                          <a:effectLst/>
                          <a:latin typeface="Times New Roman" panose="02020603050405020304" pitchFamily="18" charset="0"/>
                          <a:cs typeface="Times New Roman" panose="02020603050405020304" pitchFamily="18" charset="0"/>
                        </a:rPr>
                        <a:t>Sử dụng chuột, bàn phím.  </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329457304"/>
                  </a:ext>
                </a:extLst>
              </a:tr>
              <a:tr h="559694">
                <a:tc gridSpan="2">
                  <a:txBody>
                    <a:bodyPr/>
                    <a:lstStyle/>
                    <a:p>
                      <a:pPr marL="0" marR="0" algn="just">
                        <a:lnSpc>
                          <a:spcPct val="110000"/>
                        </a:lnSpc>
                        <a:spcBef>
                          <a:spcPts val="0"/>
                        </a:spcBef>
                        <a:spcAft>
                          <a:spcPts val="0"/>
                        </a:spcAft>
                      </a:pPr>
                      <a:r>
                        <a:rPr lang="vi-VN" sz="1600" dirty="0">
                          <a:solidFill>
                            <a:schemeClr val="bg1"/>
                          </a:solidFill>
                          <a:effectLst/>
                          <a:latin typeface="Times New Roman" panose="02020603050405020304" pitchFamily="18" charset="0"/>
                          <a:cs typeface="Times New Roman" panose="02020603050405020304" pitchFamily="18" charset="0"/>
                        </a:rPr>
                        <a:t>Ví dụ: Word 2016 Desktop App được cài đặt trên máy tính để bàn hoặc máy tính xách tay. Trong khi Word App được thiết kế cho giao diện màn hình cảm ứng.</a:t>
                      </a:r>
                      <a:endParaRPr lang="en-US" sz="2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046590906"/>
                  </a:ext>
                </a:extLst>
              </a:tr>
            </a:tbl>
          </a:graphicData>
        </a:graphic>
      </p:graphicFrame>
    </p:spTree>
    <p:extLst>
      <p:ext uri="{BB962C8B-B14F-4D97-AF65-F5344CB8AC3E}">
        <p14:creationId xmlns:p14="http://schemas.microsoft.com/office/powerpoint/2010/main" val="658268250"/>
      </p:ext>
    </p:extLst>
  </p:cSld>
  <p:clrMapOvr>
    <a:masterClrMapping/>
  </p:clrMapOvr>
  <p:transition spd="slow">
    <p:push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210207" y="1369219"/>
            <a:ext cx="6095999" cy="3263504"/>
          </a:xfrm>
        </p:spPr>
        <p:txBody>
          <a:bodyPr>
            <a:normAutofit fontScale="92500" lnSpcReduction="10000"/>
          </a:bodyPr>
          <a:lstStyle/>
          <a:p>
            <a:pPr lvl="1"/>
            <a:r>
              <a:rPr lang="vi-VN" dirty="0"/>
              <a:t>Search box/Cortana</a:t>
            </a:r>
            <a:endParaRPr lang="en-US" dirty="0"/>
          </a:p>
          <a:p>
            <a:pPr lvl="2"/>
            <a:r>
              <a:rPr lang="en-US" dirty="0"/>
              <a:t>Search box: </a:t>
            </a:r>
            <a:r>
              <a:rPr lang="en-US" dirty="0" err="1"/>
              <a:t>cho</a:t>
            </a:r>
            <a:r>
              <a:rPr lang="en-US" dirty="0"/>
              <a:t> </a:t>
            </a:r>
            <a:r>
              <a:rPr lang="en-US" dirty="0" err="1"/>
              <a:t>phép</a:t>
            </a:r>
            <a:r>
              <a:rPr lang="en-US" dirty="0"/>
              <a:t> </a:t>
            </a:r>
            <a:r>
              <a:rPr lang="en-US" dirty="0" err="1"/>
              <a:t>nhập</a:t>
            </a:r>
            <a:r>
              <a:rPr lang="en-US" dirty="0"/>
              <a:t> </a:t>
            </a:r>
            <a:r>
              <a:rPr lang="en-US" dirty="0" err="1"/>
              <a:t>thông</a:t>
            </a:r>
            <a:r>
              <a:rPr lang="en-US" dirty="0"/>
              <a:t> tin </a:t>
            </a:r>
            <a:r>
              <a:rPr lang="en-US" dirty="0" err="1"/>
              <a:t>cần</a:t>
            </a:r>
            <a:r>
              <a:rPr lang="en-US" dirty="0"/>
              <a:t> </a:t>
            </a:r>
            <a:r>
              <a:rPr lang="en-US" dirty="0" err="1"/>
              <a:t>tìm</a:t>
            </a:r>
            <a:r>
              <a:rPr lang="en-US" dirty="0"/>
              <a:t> </a:t>
            </a:r>
            <a:r>
              <a:rPr lang="en-US" dirty="0" err="1"/>
              <a:t>từ</a:t>
            </a:r>
            <a:r>
              <a:rPr lang="en-US" dirty="0"/>
              <a:t> </a:t>
            </a:r>
            <a:r>
              <a:rPr lang="en-US" dirty="0" err="1"/>
              <a:t>bàn</a:t>
            </a:r>
            <a:r>
              <a:rPr lang="en-US" dirty="0"/>
              <a:t> </a:t>
            </a:r>
            <a:r>
              <a:rPr lang="en-US" dirty="0" err="1"/>
              <a:t>phím</a:t>
            </a:r>
            <a:endParaRPr lang="en-US" dirty="0"/>
          </a:p>
          <a:p>
            <a:pPr marL="862013" lvl="2" indent="0" algn="just">
              <a:buNone/>
            </a:pPr>
            <a:r>
              <a:rPr lang="en-US" dirty="0" err="1"/>
              <a:t>Nhấp</a:t>
            </a:r>
            <a:r>
              <a:rPr lang="en-US" dirty="0"/>
              <a:t> </a:t>
            </a:r>
            <a:r>
              <a:rPr lang="en-US" dirty="0" err="1"/>
              <a:t>chuột</a:t>
            </a:r>
            <a:r>
              <a:rPr lang="en-US" dirty="0"/>
              <a:t> </a:t>
            </a:r>
            <a:r>
              <a:rPr lang="en-US" dirty="0" err="1"/>
              <a:t>phải</a:t>
            </a:r>
            <a:r>
              <a:rPr lang="en-US" dirty="0"/>
              <a:t> </a:t>
            </a:r>
            <a:r>
              <a:rPr lang="en-US" dirty="0" err="1"/>
              <a:t>vào</a:t>
            </a:r>
            <a:r>
              <a:rPr lang="en-US" dirty="0"/>
              <a:t> </a:t>
            </a:r>
            <a:r>
              <a:rPr lang="en-US" dirty="0" err="1"/>
              <a:t>nút</a:t>
            </a:r>
            <a:r>
              <a:rPr lang="en-US" dirty="0"/>
              <a:t> Start → </a:t>
            </a:r>
            <a:r>
              <a:rPr lang="en-US" dirty="0" err="1"/>
              <a:t>Chọn</a:t>
            </a:r>
            <a:r>
              <a:rPr lang="en-US" dirty="0"/>
              <a:t> Search </a:t>
            </a:r>
            <a:r>
              <a:rPr lang="en-US" dirty="0">
                <a:sym typeface="Symbol" panose="05050102010706020507" pitchFamily="18" charset="2"/>
              </a:rPr>
              <a:t> </a:t>
            </a:r>
            <a:r>
              <a:rPr lang="en-US" dirty="0" err="1"/>
              <a:t>Nhập</a:t>
            </a:r>
            <a:r>
              <a:rPr lang="en-US" dirty="0"/>
              <a:t> </a:t>
            </a:r>
            <a:r>
              <a:rPr lang="en-US" dirty="0" err="1"/>
              <a:t>chủ</a:t>
            </a:r>
            <a:r>
              <a:rPr lang="en-US" dirty="0"/>
              <a:t> </a:t>
            </a:r>
            <a:r>
              <a:rPr lang="en-US" dirty="0" err="1"/>
              <a:t>đề</a:t>
            </a:r>
            <a:r>
              <a:rPr lang="en-US" dirty="0"/>
              <a:t>/</a:t>
            </a:r>
            <a:r>
              <a:rPr lang="en-US" dirty="0" err="1"/>
              <a:t>tên</a:t>
            </a:r>
            <a:r>
              <a:rPr lang="en-US" dirty="0"/>
              <a:t> </a:t>
            </a:r>
            <a:r>
              <a:rPr lang="en-US" dirty="0" err="1"/>
              <a:t>tập</a:t>
            </a:r>
            <a:r>
              <a:rPr lang="en-US" dirty="0"/>
              <a:t> tin </a:t>
            </a:r>
            <a:r>
              <a:rPr lang="en-US" dirty="0" err="1"/>
              <a:t>cần</a:t>
            </a:r>
            <a:r>
              <a:rPr lang="en-US" dirty="0"/>
              <a:t> </a:t>
            </a:r>
            <a:r>
              <a:rPr lang="en-US" dirty="0" err="1"/>
              <a:t>tìm</a:t>
            </a:r>
            <a:r>
              <a:rPr lang="en-US" dirty="0"/>
              <a:t>.</a:t>
            </a:r>
          </a:p>
          <a:p>
            <a:pPr marL="862013" lvl="2" indent="0">
              <a:buNone/>
            </a:pPr>
            <a:endParaRPr lang="en-US" i="1" dirty="0"/>
          </a:p>
          <a:p>
            <a:pPr lvl="2" algn="just"/>
            <a:r>
              <a:rPr lang="vi-VN" dirty="0"/>
              <a:t>Cortana</a:t>
            </a:r>
            <a:r>
              <a:rPr lang="en-US" dirty="0"/>
              <a:t>:</a:t>
            </a:r>
            <a:r>
              <a:rPr lang="vi-VN" dirty="0"/>
              <a:t> người trợ lý Windows 10 cho phép tìm kiếm</a:t>
            </a:r>
            <a:r>
              <a:rPr lang="en-US" dirty="0"/>
              <a:t>/</a:t>
            </a:r>
            <a:r>
              <a:rPr lang="vi-VN" dirty="0"/>
              <a:t>mở chương trình ứng dụng bằng giọng nói.</a:t>
            </a:r>
          </a:p>
          <a:p>
            <a:pPr marL="862013" lvl="2" indent="0" algn="just">
              <a:buNone/>
            </a:pPr>
            <a:r>
              <a:rPr lang="vi-VN" dirty="0"/>
              <a:t>Nhấp chuột vào biểu tượng     gần hộp tìm kiếm trên thanh tác vụ</a:t>
            </a:r>
            <a:r>
              <a:rPr lang="en-US" dirty="0"/>
              <a:t> </a:t>
            </a:r>
            <a:r>
              <a:rPr lang="en-US" dirty="0">
                <a:sym typeface="Symbol" panose="05050102010706020507" pitchFamily="18" charset="2"/>
              </a:rPr>
              <a:t> </a:t>
            </a:r>
            <a:r>
              <a:rPr lang="vi-VN" dirty="0"/>
              <a:t>Đọc thông tin tìm kiếm</a:t>
            </a:r>
            <a:r>
              <a:rPr lang="en-US" dirty="0"/>
              <a:t>/</a:t>
            </a:r>
            <a:r>
              <a:rPr lang="vi-VN" dirty="0"/>
              <a:t>tên chương trình ứng dụng cần mở.</a:t>
            </a:r>
          </a:p>
          <a:p>
            <a:pPr lvl="2"/>
            <a:endParaRPr lang="en-US" dirty="0"/>
          </a:p>
          <a:p>
            <a:pPr marL="862013" lvl="2" indent="0">
              <a:buNone/>
            </a:pPr>
            <a:endParaRPr lang="en-US" dirty="0"/>
          </a:p>
          <a:p>
            <a:pPr marL="342900" lvl="1" indent="0">
              <a:buNone/>
            </a:pPr>
            <a:endParaRPr lang="vi-VN" dirty="0"/>
          </a:p>
          <a:p>
            <a:pPr lvl="2"/>
            <a:endParaRPr lang="vi-VN" dirty="0"/>
          </a:p>
          <a:p>
            <a:pPr lvl="2"/>
            <a:endParaRPr lang="vi-VN" dirty="0"/>
          </a:p>
          <a:p>
            <a:pPr lvl="1"/>
            <a:endParaRPr lang="vi-VN" dirty="0"/>
          </a:p>
          <a:p>
            <a:pPr lvl="2"/>
            <a:endParaRPr lang="en-US" dirty="0"/>
          </a:p>
          <a:p>
            <a:pPr lvl="1"/>
            <a:endParaRPr lang="en-US" dirty="0"/>
          </a:p>
        </p:txBody>
      </p:sp>
      <p:pic>
        <p:nvPicPr>
          <p:cNvPr id="19461" name="Picture 5" descr="iOTA recommends Windows 10">
            <a:extLst>
              <a:ext uri="{FF2B5EF4-FFF2-40B4-BE49-F238E27FC236}">
                <a16:creationId xmlns:a16="http://schemas.microsoft.com/office/drawing/2014/main" id="{E45E7C9F-7A9B-4291-AE81-AADD7A0383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453" y="3676856"/>
            <a:ext cx="211521" cy="21152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3B6E9EC-0ACC-4CBC-AD58-F0792464DA0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411468" y="1710375"/>
            <a:ext cx="1912564" cy="2922348"/>
          </a:xfrm>
          <a:prstGeom prst="rect">
            <a:avLst/>
          </a:prstGeom>
          <a:noFill/>
          <a:ln>
            <a:solidFill>
              <a:schemeClr val="bg1"/>
            </a:solidFill>
          </a:ln>
        </p:spPr>
      </p:pic>
      <p:pic>
        <p:nvPicPr>
          <p:cNvPr id="10" name="Picture 9">
            <a:extLst>
              <a:ext uri="{FF2B5EF4-FFF2-40B4-BE49-F238E27FC236}">
                <a16:creationId xmlns:a16="http://schemas.microsoft.com/office/drawing/2014/main" id="{EA44300D-F2B7-4530-B5DA-184454346B7A}"/>
              </a:ext>
            </a:extLst>
          </p:cNvPr>
          <p:cNvPicPr/>
          <p:nvPr/>
        </p:nvPicPr>
        <p:blipFill>
          <a:blip r:embed="rId5">
            <a:extLst>
              <a:ext uri="{28A0092B-C50C-407E-A947-70E740481C1C}">
                <a14:useLocalDpi xmlns:a14="http://schemas.microsoft.com/office/drawing/2010/main" val="0"/>
              </a:ext>
            </a:extLst>
          </a:blip>
          <a:stretch>
            <a:fillRect/>
          </a:stretch>
        </p:blipFill>
        <p:spPr>
          <a:xfrm>
            <a:off x="5724688" y="1226662"/>
            <a:ext cx="3286125" cy="381000"/>
          </a:xfrm>
          <a:prstGeom prst="rect">
            <a:avLst/>
          </a:prstGeom>
          <a:ln>
            <a:solidFill>
              <a:schemeClr val="tx1"/>
            </a:solidFill>
          </a:ln>
        </p:spPr>
      </p:pic>
    </p:spTree>
    <p:extLst>
      <p:ext uri="{BB962C8B-B14F-4D97-AF65-F5344CB8AC3E}">
        <p14:creationId xmlns:p14="http://schemas.microsoft.com/office/powerpoint/2010/main" val="2496357810"/>
      </p:ext>
    </p:extLst>
  </p:cSld>
  <p:clrMapOvr>
    <a:masterClrMapping/>
  </p:clrMapOvr>
  <p:transition spd="slow">
    <p:push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r>
              <a:rPr lang="vi-VN" dirty="0"/>
              <a:t>Sử dụng thanh Tác vụ (Taskbar)</a:t>
            </a:r>
            <a:endParaRPr lang="en-US" dirty="0"/>
          </a:p>
          <a:p>
            <a:pPr lvl="1"/>
            <a:endParaRPr lang="en-US" dirty="0"/>
          </a:p>
          <a:p>
            <a:pPr marL="342900" lvl="1" indent="0">
              <a:buNone/>
            </a:pPr>
            <a:endParaRPr lang="vi-VN" dirty="0"/>
          </a:p>
          <a:p>
            <a:pPr lvl="2"/>
            <a:endParaRPr lang="vi-VN" dirty="0"/>
          </a:p>
          <a:p>
            <a:pPr lvl="2"/>
            <a:endParaRPr lang="vi-VN" dirty="0"/>
          </a:p>
          <a:p>
            <a:pPr lvl="1"/>
            <a:endParaRPr lang="vi-VN" dirty="0"/>
          </a:p>
          <a:p>
            <a:pPr lvl="2"/>
            <a:endParaRPr lang="en-US" dirty="0"/>
          </a:p>
          <a:p>
            <a:pPr lvl="1"/>
            <a:endParaRPr lang="en-US" dirty="0"/>
          </a:p>
        </p:txBody>
      </p:sp>
      <p:pic>
        <p:nvPicPr>
          <p:cNvPr id="9" name="Picture 8">
            <a:extLst>
              <a:ext uri="{FF2B5EF4-FFF2-40B4-BE49-F238E27FC236}">
                <a16:creationId xmlns:a16="http://schemas.microsoft.com/office/drawing/2014/main" id="{3F73B37B-A1F3-4FA9-8792-45ED66187C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9889" y="1977135"/>
            <a:ext cx="5708304" cy="1189230"/>
          </a:xfrm>
          <a:prstGeom prst="rect">
            <a:avLst/>
          </a:prstGeom>
        </p:spPr>
      </p:pic>
      <p:graphicFrame>
        <p:nvGraphicFramePr>
          <p:cNvPr id="10" name="Table 9">
            <a:extLst>
              <a:ext uri="{FF2B5EF4-FFF2-40B4-BE49-F238E27FC236}">
                <a16:creationId xmlns:a16="http://schemas.microsoft.com/office/drawing/2014/main" id="{66538461-9D7C-40A1-BAFB-F8A53123F6CB}"/>
              </a:ext>
            </a:extLst>
          </p:cNvPr>
          <p:cNvGraphicFramePr>
            <a:graphicFrameLocks noGrp="1"/>
          </p:cNvGraphicFramePr>
          <p:nvPr>
            <p:extLst>
              <p:ext uri="{D42A27DB-BD31-4B8C-83A1-F6EECF244321}">
                <p14:modId xmlns:p14="http://schemas.microsoft.com/office/powerpoint/2010/main" val="3889782858"/>
              </p:ext>
            </p:extLst>
          </p:nvPr>
        </p:nvGraphicFramePr>
        <p:xfrm>
          <a:off x="788276" y="3270472"/>
          <a:ext cx="7651531" cy="1189230"/>
        </p:xfrm>
        <a:graphic>
          <a:graphicData uri="http://schemas.openxmlformats.org/drawingml/2006/table">
            <a:tbl>
              <a:tblPr firstRow="1" firstCol="1" bandRow="1">
                <a:tableStyleId>{2D5ABB26-0587-4C30-8999-92F81FD0307C}</a:tableStyleId>
              </a:tblPr>
              <a:tblGrid>
                <a:gridCol w="1650124">
                  <a:extLst>
                    <a:ext uri="{9D8B030D-6E8A-4147-A177-3AD203B41FA5}">
                      <a16:colId xmlns:a16="http://schemas.microsoft.com/office/drawing/2014/main" val="3489727081"/>
                    </a:ext>
                  </a:extLst>
                </a:gridCol>
                <a:gridCol w="6001407">
                  <a:extLst>
                    <a:ext uri="{9D8B030D-6E8A-4147-A177-3AD203B41FA5}">
                      <a16:colId xmlns:a16="http://schemas.microsoft.com/office/drawing/2014/main" val="2692863085"/>
                    </a:ext>
                  </a:extLst>
                </a:gridCol>
              </a:tblGrid>
              <a:tr h="1189230">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Các</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nút</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thanh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tác</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vụ</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Taskbar buttons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342900" marR="0" lvl="0" indent="-342900"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a:t>
                      </a:r>
                    </a:p>
                    <a:p>
                      <a:pPr marL="342900" marR="0" lvl="0" indent="-342900"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hợp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Windows (Microsoft Edge, File Explorer,…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ghim</a:t>
                      </a:r>
                      <a:r>
                        <a:rPr lang="en-US" sz="1800" dirty="0">
                          <a:solidFill>
                            <a:schemeClr val="bg1"/>
                          </a:solidFill>
                          <a:effectLst/>
                          <a:latin typeface="Times New Roman" panose="02020603050405020304" pitchFamily="18" charset="0"/>
                          <a:cs typeface="Times New Roman" panose="02020603050405020304" pitchFamily="18" charset="0"/>
                        </a:rPr>
                        <a:t> (pin)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Taskbar. </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26755423"/>
                  </a:ext>
                </a:extLst>
              </a:tr>
            </a:tbl>
          </a:graphicData>
        </a:graphic>
      </p:graphicFrame>
    </p:spTree>
    <p:extLst>
      <p:ext uri="{BB962C8B-B14F-4D97-AF65-F5344CB8AC3E}">
        <p14:creationId xmlns:p14="http://schemas.microsoft.com/office/powerpoint/2010/main" val="4025495673"/>
      </p:ext>
    </p:extLst>
  </p:cSld>
  <p:clrMapOvr>
    <a:masterClrMapping/>
  </p:clrMapOvr>
  <p:transition spd="slow">
    <p:push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r>
              <a:rPr lang="vi-VN" dirty="0"/>
              <a:t>Sử dụng thanh Tác vụ (Taskbar)</a:t>
            </a:r>
            <a:endParaRPr lang="en-US" dirty="0"/>
          </a:p>
          <a:p>
            <a:pPr lvl="1"/>
            <a:endParaRPr lang="en-US" dirty="0"/>
          </a:p>
          <a:p>
            <a:pPr marL="342900" lvl="1" indent="0">
              <a:buNone/>
            </a:pPr>
            <a:endParaRPr lang="vi-VN" dirty="0"/>
          </a:p>
          <a:p>
            <a:pPr lvl="2"/>
            <a:endParaRPr lang="vi-VN" dirty="0"/>
          </a:p>
          <a:p>
            <a:pPr lvl="2"/>
            <a:endParaRPr lang="vi-VN" dirty="0"/>
          </a:p>
          <a:p>
            <a:pPr lvl="1"/>
            <a:endParaRPr lang="vi-VN" dirty="0"/>
          </a:p>
          <a:p>
            <a:pPr lvl="2"/>
            <a:endParaRPr lang="en-US" dirty="0"/>
          </a:p>
          <a:p>
            <a:pPr lvl="1"/>
            <a:endParaRPr lang="en-US" dirty="0"/>
          </a:p>
        </p:txBody>
      </p:sp>
      <p:graphicFrame>
        <p:nvGraphicFramePr>
          <p:cNvPr id="10" name="Table 9">
            <a:extLst>
              <a:ext uri="{FF2B5EF4-FFF2-40B4-BE49-F238E27FC236}">
                <a16:creationId xmlns:a16="http://schemas.microsoft.com/office/drawing/2014/main" id="{66538461-9D7C-40A1-BAFB-F8A53123F6CB}"/>
              </a:ext>
            </a:extLst>
          </p:cNvPr>
          <p:cNvGraphicFramePr>
            <a:graphicFrameLocks noGrp="1"/>
          </p:cNvGraphicFramePr>
          <p:nvPr>
            <p:extLst>
              <p:ext uri="{D42A27DB-BD31-4B8C-83A1-F6EECF244321}">
                <p14:modId xmlns:p14="http://schemas.microsoft.com/office/powerpoint/2010/main" val="1654588133"/>
              </p:ext>
            </p:extLst>
          </p:nvPr>
        </p:nvGraphicFramePr>
        <p:xfrm>
          <a:off x="628650" y="1773344"/>
          <a:ext cx="8227001" cy="3132253"/>
        </p:xfrm>
        <a:graphic>
          <a:graphicData uri="http://schemas.openxmlformats.org/drawingml/2006/table">
            <a:tbl>
              <a:tblPr firstRow="1" firstCol="1" bandRow="1">
                <a:tableStyleId>{2D5ABB26-0587-4C30-8999-92F81FD0307C}</a:tableStyleId>
              </a:tblPr>
              <a:tblGrid>
                <a:gridCol w="2098301">
                  <a:extLst>
                    <a:ext uri="{9D8B030D-6E8A-4147-A177-3AD203B41FA5}">
                      <a16:colId xmlns:a16="http://schemas.microsoft.com/office/drawing/2014/main" val="3489727081"/>
                    </a:ext>
                  </a:extLst>
                </a:gridCol>
                <a:gridCol w="6128700">
                  <a:extLst>
                    <a:ext uri="{9D8B030D-6E8A-4147-A177-3AD203B41FA5}">
                      <a16:colId xmlns:a16="http://schemas.microsoft.com/office/drawing/2014/main" val="2692863085"/>
                    </a:ext>
                  </a:extLst>
                </a:gridCol>
              </a:tblGrid>
              <a:tr h="716776">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Xem</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tác</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vụ</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Task View</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indent="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cửa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sổ</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nhỏ</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chứa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nút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lệnh</a:t>
                      </a:r>
                      <a:r>
                        <a:rPr lang="en-US" sz="1800" dirty="0">
                          <a:solidFill>
                            <a:schemeClr val="bg1"/>
                          </a:solidFill>
                          <a:effectLst/>
                          <a:latin typeface="Times New Roman" panose="02020603050405020304" pitchFamily="18" charset="0"/>
                          <a:cs typeface="Times New Roman" panose="02020603050405020304" pitchFamily="18" charset="0"/>
                        </a:rPr>
                        <a:t> New desktop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tạo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Desktop </a:t>
                      </a:r>
                      <a:r>
                        <a:rPr lang="en-US" sz="1800" dirty="0" err="1">
                          <a:solidFill>
                            <a:schemeClr val="bg1"/>
                          </a:solidFill>
                          <a:effectLst/>
                          <a:latin typeface="Times New Roman" panose="02020603050405020304" pitchFamily="18" charset="0"/>
                          <a:cs typeface="Times New Roman" panose="02020603050405020304" pitchFamily="18" charset="0"/>
                        </a:rPr>
                        <a:t>ảo</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597730166"/>
                  </a:ext>
                </a:extLst>
              </a:tr>
              <a:tr h="960251">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Vùng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thông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báo</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Notification Area</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ngày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giờ</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truy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nhanh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điều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chỉnh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âm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nối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mạng</a:t>
                      </a:r>
                      <a:r>
                        <a:rPr lang="en-US" sz="1800" dirty="0">
                          <a:solidFill>
                            <a:schemeClr val="bg1"/>
                          </a:solidFill>
                          <a:effectLst/>
                          <a:latin typeface="Times New Roman" panose="02020603050405020304" pitchFamily="18" charset="0"/>
                          <a:cs typeface="Times New Roman" panose="02020603050405020304" pitchFamily="18" charset="0"/>
                        </a:rPr>
                        <a:t> LAN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Wifi</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năng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lượng</a:t>
                      </a:r>
                      <a:r>
                        <a:rPr lang="en-US" sz="1800" dirty="0">
                          <a:solidFill>
                            <a:schemeClr val="bg1"/>
                          </a:solidFill>
                          <a:effectLst/>
                          <a:latin typeface="Times New Roman" panose="02020603050405020304" pitchFamily="18" charset="0"/>
                          <a:cs typeface="Times New Roman" panose="02020603050405020304" pitchFamily="18" charset="0"/>
                        </a:rPr>
                        <a:t> pin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nhật</a:t>
                      </a:r>
                      <a:r>
                        <a:rPr lang="en-US" sz="1800" dirty="0">
                          <a:solidFill>
                            <a:schemeClr val="bg1"/>
                          </a:solidFill>
                          <a:effectLst/>
                          <a:latin typeface="Times New Roman" panose="02020603050405020304" pitchFamily="18" charset="0"/>
                          <a:cs typeface="Times New Roman" panose="02020603050405020304" pitchFamily="18" charset="0"/>
                        </a:rPr>
                        <a:t> Windows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hay </a:t>
                      </a:r>
                      <a:r>
                        <a:rPr lang="en-US" sz="1800" dirty="0" err="1">
                          <a:solidFill>
                            <a:schemeClr val="bg1"/>
                          </a:solidFill>
                          <a:effectLst/>
                          <a:latin typeface="Times New Roman" panose="02020603050405020304" pitchFamily="18" charset="0"/>
                          <a:cs typeface="Times New Roman" panose="02020603050405020304" pitchFamily="18" charset="0"/>
                        </a:rPr>
                        <a:t>không</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81899888"/>
                  </a:ext>
                </a:extLst>
              </a:tr>
              <a:tr h="275847">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Action Center</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Nhấp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này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cửa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sổ</a:t>
                      </a:r>
                      <a:r>
                        <a:rPr lang="en-US" sz="1800" dirty="0">
                          <a:solidFill>
                            <a:schemeClr val="bg1"/>
                          </a:solidFill>
                          <a:effectLst/>
                          <a:latin typeface="Times New Roman" panose="02020603050405020304" pitchFamily="18" charset="0"/>
                          <a:cs typeface="Times New Roman" panose="02020603050405020304" pitchFamily="18" charset="0"/>
                        </a:rPr>
                        <a:t> Action Center</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88526736"/>
                  </a:ext>
                </a:extLst>
              </a:tr>
              <a:tr h="627766">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Hiển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thị</a:t>
                      </a:r>
                      <a:r>
                        <a:rPr lang="en-US" sz="2000" dirty="0">
                          <a:solidFill>
                            <a:schemeClr val="bg1"/>
                          </a:solidFill>
                          <a:effectLst/>
                          <a:latin typeface="Times New Roman" panose="02020603050405020304" pitchFamily="18" charset="0"/>
                          <a:cs typeface="Times New Roman" panose="02020603050405020304" pitchFamily="18" charset="0"/>
                        </a:rPr>
                        <a:t> </a:t>
                      </a:r>
                      <a:br>
                        <a:rPr lang="en-US" sz="2000" dirty="0">
                          <a:solidFill>
                            <a:schemeClr val="bg1"/>
                          </a:solidFill>
                          <a:effectLst/>
                          <a:latin typeface="Times New Roman" panose="02020603050405020304" pitchFamily="18" charset="0"/>
                          <a:cs typeface="Times New Roman" panose="02020603050405020304" pitchFamily="18" charset="0"/>
                        </a:rPr>
                      </a:br>
                      <a:r>
                        <a:rPr lang="en-US" sz="2000" dirty="0" err="1">
                          <a:solidFill>
                            <a:schemeClr val="bg1"/>
                          </a:solidFill>
                          <a:effectLst/>
                          <a:latin typeface="Times New Roman" panose="02020603050405020304" pitchFamily="18" charset="0"/>
                          <a:cs typeface="Times New Roman" panose="02020603050405020304" pitchFamily="18" charset="0"/>
                        </a:rPr>
                        <a:t>màn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hình</a:t>
                      </a:r>
                      <a:r>
                        <a:rPr lang="en-US" sz="2000" dirty="0">
                          <a:solidFill>
                            <a:schemeClr val="bg1"/>
                          </a:solidFill>
                          <a:effectLst/>
                          <a:latin typeface="Times New Roman" panose="02020603050405020304" pitchFamily="18" charset="0"/>
                          <a:cs typeface="Times New Roman" panose="02020603050405020304" pitchFamily="18" charset="0"/>
                        </a:rPr>
                        <a:t> Desktop</a:t>
                      </a:r>
                      <a:endParaRPr lang="en-US" sz="16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Show Desktop</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Trỏ</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vào</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nút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này</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để</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hiện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màn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hình</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Desktop.</a:t>
                      </a:r>
                    </a:p>
                    <a:p>
                      <a:pPr marL="168275" marR="0" lvl="0" indent="-1682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Nhấp</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chuột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vào</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nút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này</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để</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chuyển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sang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màn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hình</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Desktop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hoặc</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trở</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về</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màn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hình</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trước</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đó</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34085593"/>
                  </a:ext>
                </a:extLst>
              </a:tr>
            </a:tbl>
          </a:graphicData>
        </a:graphic>
      </p:graphicFrame>
    </p:spTree>
    <p:extLst>
      <p:ext uri="{BB962C8B-B14F-4D97-AF65-F5344CB8AC3E}">
        <p14:creationId xmlns:p14="http://schemas.microsoft.com/office/powerpoint/2010/main" val="1552263659"/>
      </p:ext>
    </p:extLst>
  </p:cSld>
  <p:clrMapOvr>
    <a:masterClrMapping/>
  </p:clrMapOvr>
  <p:transition spd="slow">
    <p:push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lvl="1"/>
            <a:r>
              <a:rPr lang="en-US" dirty="0" err="1"/>
              <a:t>Xem</a:t>
            </a:r>
            <a:r>
              <a:rPr lang="en-US" dirty="0"/>
              <a:t> </a:t>
            </a:r>
            <a:r>
              <a:rPr lang="en-US" dirty="0" err="1"/>
              <a:t>tác</a:t>
            </a:r>
            <a:r>
              <a:rPr lang="en-US" dirty="0"/>
              <a:t> </a:t>
            </a:r>
            <a:r>
              <a:rPr lang="en-US" dirty="0" err="1"/>
              <a:t>vụ</a:t>
            </a:r>
            <a:r>
              <a:rPr lang="en-US" dirty="0"/>
              <a:t> (Task view)</a:t>
            </a:r>
          </a:p>
          <a:p>
            <a:pPr lvl="2" algn="just"/>
            <a:r>
              <a:rPr lang="en-US" dirty="0" err="1"/>
              <a:t>Hiển</a:t>
            </a:r>
            <a:r>
              <a:rPr lang="en-US" dirty="0"/>
              <a:t> </a:t>
            </a:r>
            <a:r>
              <a:rPr lang="en-US" dirty="0" err="1"/>
              <a:t>thị</a:t>
            </a:r>
            <a:r>
              <a:rPr lang="en-US" dirty="0"/>
              <a:t> </a:t>
            </a:r>
            <a:r>
              <a:rPr lang="en-US" dirty="0" err="1"/>
              <a:t>các</a:t>
            </a:r>
            <a:r>
              <a:rPr lang="en-US" dirty="0"/>
              <a:t> </a:t>
            </a:r>
            <a:r>
              <a:rPr lang="en-US" dirty="0" err="1"/>
              <a:t>cửa</a:t>
            </a:r>
            <a:r>
              <a:rPr lang="en-US" dirty="0"/>
              <a:t> </a:t>
            </a:r>
            <a:r>
              <a:rPr lang="en-US" dirty="0" err="1"/>
              <a:t>sổ</a:t>
            </a:r>
            <a:r>
              <a:rPr lang="en-US" dirty="0"/>
              <a:t> </a:t>
            </a:r>
            <a:r>
              <a:rPr lang="en-US" dirty="0" err="1"/>
              <a:t>nhỏ</a:t>
            </a:r>
            <a:r>
              <a:rPr lang="en-US" dirty="0"/>
              <a:t> </a:t>
            </a:r>
            <a:r>
              <a:rPr lang="en-US" dirty="0" err="1"/>
              <a:t>chứa</a:t>
            </a:r>
            <a:r>
              <a:rPr lang="en-US" dirty="0"/>
              <a:t> </a:t>
            </a:r>
            <a:r>
              <a:rPr lang="en-US" dirty="0" err="1"/>
              <a:t>các</a:t>
            </a:r>
            <a:r>
              <a:rPr lang="en-US" dirty="0"/>
              <a:t> </a:t>
            </a:r>
            <a:r>
              <a:rPr lang="en-US" dirty="0" err="1"/>
              <a:t>ứng</a:t>
            </a:r>
            <a:r>
              <a:rPr lang="en-US" dirty="0"/>
              <a:t> </a:t>
            </a:r>
            <a:r>
              <a:rPr lang="en-US" dirty="0" err="1"/>
              <a:t>dụng</a:t>
            </a:r>
            <a:r>
              <a:rPr lang="en-US" dirty="0"/>
              <a:t> </a:t>
            </a:r>
            <a:r>
              <a:rPr lang="en-US" dirty="0" err="1"/>
              <a:t>đang</a:t>
            </a:r>
            <a:r>
              <a:rPr lang="en-US" dirty="0"/>
              <a:t> </a:t>
            </a:r>
            <a:r>
              <a:rPr lang="en-US" dirty="0" err="1"/>
              <a:t>chạy</a:t>
            </a:r>
            <a:r>
              <a:rPr lang="en-US" dirty="0"/>
              <a:t> </a:t>
            </a:r>
            <a:r>
              <a:rPr lang="en-US" dirty="0" err="1"/>
              <a:t>và</a:t>
            </a:r>
            <a:r>
              <a:rPr lang="en-US" dirty="0"/>
              <a:t> </a:t>
            </a:r>
            <a:r>
              <a:rPr lang="en-US" dirty="0" err="1"/>
              <a:t>nút</a:t>
            </a:r>
            <a:r>
              <a:rPr lang="en-US" dirty="0"/>
              <a:t> </a:t>
            </a:r>
            <a:r>
              <a:rPr lang="en-US" dirty="0" err="1"/>
              <a:t>tạo</a:t>
            </a:r>
            <a:r>
              <a:rPr lang="en-US" dirty="0"/>
              <a:t> </a:t>
            </a:r>
            <a:r>
              <a:rPr lang="en-US" dirty="0" err="1"/>
              <a:t>màn</a:t>
            </a:r>
            <a:r>
              <a:rPr lang="en-US" dirty="0"/>
              <a:t> </a:t>
            </a:r>
            <a:r>
              <a:rPr lang="en-US" dirty="0" err="1"/>
              <a:t>hình</a:t>
            </a:r>
            <a:r>
              <a:rPr lang="en-US" dirty="0"/>
              <a:t> Desktop </a:t>
            </a:r>
            <a:r>
              <a:rPr lang="en-US" dirty="0" err="1"/>
              <a:t>mới</a:t>
            </a:r>
            <a:endParaRPr lang="en-US" dirty="0"/>
          </a:p>
          <a:p>
            <a:pPr lvl="1"/>
            <a:endParaRPr lang="en-US" dirty="0"/>
          </a:p>
          <a:p>
            <a:pPr marL="342900" lvl="1" indent="0">
              <a:buNone/>
            </a:pPr>
            <a:endParaRPr lang="vi-VN" dirty="0"/>
          </a:p>
          <a:p>
            <a:pPr lvl="2"/>
            <a:endParaRPr lang="vi-VN" dirty="0"/>
          </a:p>
          <a:p>
            <a:pPr lvl="2"/>
            <a:endParaRPr lang="vi-VN" dirty="0"/>
          </a:p>
          <a:p>
            <a:pPr lvl="1"/>
            <a:endParaRPr lang="vi-VN" dirty="0"/>
          </a:p>
          <a:p>
            <a:pPr lvl="2"/>
            <a:endParaRPr lang="en-US" dirty="0"/>
          </a:p>
          <a:p>
            <a:pPr lvl="1"/>
            <a:endParaRPr lang="en-US" dirty="0"/>
          </a:p>
        </p:txBody>
      </p:sp>
      <p:pic>
        <p:nvPicPr>
          <p:cNvPr id="5" name="Picture 4">
            <a:extLst>
              <a:ext uri="{FF2B5EF4-FFF2-40B4-BE49-F238E27FC236}">
                <a16:creationId xmlns:a16="http://schemas.microsoft.com/office/drawing/2014/main" id="{4A1DB4E7-56C4-47DB-B7B6-11F6231146F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49214" y="2478510"/>
            <a:ext cx="4792717" cy="2391146"/>
          </a:xfrm>
          <a:prstGeom prst="rect">
            <a:avLst/>
          </a:prstGeom>
          <a:noFill/>
          <a:ln>
            <a:noFill/>
          </a:ln>
        </p:spPr>
      </p:pic>
    </p:spTree>
    <p:extLst>
      <p:ext uri="{BB962C8B-B14F-4D97-AF65-F5344CB8AC3E}">
        <p14:creationId xmlns:p14="http://schemas.microsoft.com/office/powerpoint/2010/main" val="2188590979"/>
      </p:ext>
    </p:extLst>
  </p:cSld>
  <p:clrMapOvr>
    <a:masterClrMapping/>
  </p:clrMapOvr>
  <p:transition spd="slow">
    <p:push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lvl="1"/>
            <a:r>
              <a:rPr lang="en-US" dirty="0" err="1"/>
              <a:t>Xem</a:t>
            </a:r>
            <a:r>
              <a:rPr lang="en-US" dirty="0"/>
              <a:t> </a:t>
            </a:r>
            <a:r>
              <a:rPr lang="en-US" dirty="0" err="1"/>
              <a:t>tác</a:t>
            </a:r>
            <a:r>
              <a:rPr lang="en-US" dirty="0"/>
              <a:t> </a:t>
            </a:r>
            <a:r>
              <a:rPr lang="en-US" dirty="0" err="1"/>
              <a:t>vụ</a:t>
            </a:r>
            <a:r>
              <a:rPr lang="en-US" dirty="0"/>
              <a:t> (Task view)</a:t>
            </a:r>
          </a:p>
          <a:p>
            <a:pPr lvl="2" algn="just"/>
            <a:r>
              <a:rPr lang="vi-VN" dirty="0"/>
              <a:t>Nhấp chuột vào một cửa sổ chứa một ứng dụng cụ thể để mở rộng cửa sổ ra toàn màn hình Desktop.</a:t>
            </a:r>
          </a:p>
          <a:p>
            <a:pPr lvl="2" algn="just"/>
            <a:r>
              <a:rPr lang="vi-VN" dirty="0"/>
              <a:t>Trỏ chuột vào một cửa sổ và nhấp vào nút Close để đóng cửa sổ và ứng dụng đang chạy trong cửa sổ.</a:t>
            </a:r>
          </a:p>
          <a:p>
            <a:pPr lvl="2" algn="just"/>
            <a:r>
              <a:rPr lang="vi-VN" dirty="0"/>
              <a:t>Nhấp chuột vào nút +New desktop để tạo một màn hình Desktop ảo.</a:t>
            </a:r>
          </a:p>
          <a:p>
            <a:pPr lvl="2" algn="just"/>
            <a:r>
              <a:rPr lang="vi-VN" dirty="0"/>
              <a:t>Nhấp chuột vào nút Close X để đóng màn hình Desktop ảo</a:t>
            </a:r>
          </a:p>
          <a:p>
            <a:pPr lvl="2"/>
            <a:endParaRPr lang="vi-VN" dirty="0"/>
          </a:p>
          <a:p>
            <a:pPr lvl="2"/>
            <a:endParaRPr lang="vi-VN" dirty="0"/>
          </a:p>
          <a:p>
            <a:pPr lvl="1"/>
            <a:endParaRPr lang="vi-VN" dirty="0"/>
          </a:p>
          <a:p>
            <a:pPr lvl="2"/>
            <a:endParaRPr lang="en-US" dirty="0"/>
          </a:p>
          <a:p>
            <a:pPr lvl="1"/>
            <a:endParaRPr lang="en-US" dirty="0"/>
          </a:p>
        </p:txBody>
      </p:sp>
    </p:spTree>
    <p:extLst>
      <p:ext uri="{BB962C8B-B14F-4D97-AF65-F5344CB8AC3E}">
        <p14:creationId xmlns:p14="http://schemas.microsoft.com/office/powerpoint/2010/main" val="1627493402"/>
      </p:ext>
    </p:extLst>
  </p:cSld>
  <p:clrMapOvr>
    <a:masterClrMapping/>
  </p:clrMapOvr>
  <p:transition spd="slow">
    <p:push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50" y="1369219"/>
            <a:ext cx="6381750" cy="3263504"/>
          </a:xfrm>
        </p:spPr>
        <p:txBody>
          <a:bodyPr>
            <a:normAutofit/>
          </a:bodyPr>
          <a:lstStyle/>
          <a:p>
            <a:pPr lvl="1" algn="just"/>
            <a:r>
              <a:rPr lang="en-US" dirty="0"/>
              <a:t>Trung </a:t>
            </a:r>
            <a:r>
              <a:rPr lang="en-US" dirty="0" err="1"/>
              <a:t>tâm</a:t>
            </a:r>
            <a:r>
              <a:rPr lang="en-US" dirty="0"/>
              <a:t> </a:t>
            </a:r>
            <a:r>
              <a:rPr lang="en-US" dirty="0" err="1"/>
              <a:t>hành</a:t>
            </a:r>
            <a:r>
              <a:rPr lang="en-US" dirty="0"/>
              <a:t> </a:t>
            </a:r>
            <a:r>
              <a:rPr lang="en-US" dirty="0" err="1"/>
              <a:t>động</a:t>
            </a:r>
            <a:r>
              <a:rPr lang="en-US" dirty="0"/>
              <a:t> (Action Center)</a:t>
            </a:r>
          </a:p>
          <a:p>
            <a:pPr lvl="2" algn="just"/>
            <a:r>
              <a:rPr lang="en-US" dirty="0"/>
              <a:t>C</a:t>
            </a:r>
            <a:r>
              <a:rPr lang="vi-VN" dirty="0"/>
              <a:t>ho phép thực hiện các hành động</a:t>
            </a:r>
            <a:r>
              <a:rPr lang="en-US" dirty="0"/>
              <a:t>:</a:t>
            </a:r>
          </a:p>
          <a:p>
            <a:pPr lvl="3" algn="just"/>
            <a:r>
              <a:rPr lang="en-US" dirty="0" err="1"/>
              <a:t>Đọc</a:t>
            </a:r>
            <a:r>
              <a:rPr lang="en-US" dirty="0"/>
              <a:t> (read), </a:t>
            </a:r>
            <a:r>
              <a:rPr lang="en-US" dirty="0" err="1"/>
              <a:t>phản</a:t>
            </a:r>
            <a:r>
              <a:rPr lang="en-US" dirty="0"/>
              <a:t> </a:t>
            </a:r>
            <a:r>
              <a:rPr lang="en-US" dirty="0" err="1"/>
              <a:t>hồi</a:t>
            </a:r>
            <a:r>
              <a:rPr lang="en-US" dirty="0"/>
              <a:t> (respond), </a:t>
            </a:r>
            <a:r>
              <a:rPr lang="en-US" dirty="0" err="1"/>
              <a:t>xóa</a:t>
            </a:r>
            <a:r>
              <a:rPr lang="en-US" dirty="0"/>
              <a:t> (clear) </a:t>
            </a:r>
            <a:r>
              <a:rPr lang="en-US" dirty="0" err="1"/>
              <a:t>các</a:t>
            </a:r>
            <a:r>
              <a:rPr lang="en-US" dirty="0"/>
              <a:t> </a:t>
            </a:r>
            <a:r>
              <a:rPr lang="en-US" dirty="0" err="1"/>
              <a:t>thông</a:t>
            </a:r>
            <a:r>
              <a:rPr lang="en-US" dirty="0"/>
              <a:t> </a:t>
            </a:r>
            <a:r>
              <a:rPr lang="en-US" dirty="0" err="1"/>
              <a:t>báo</a:t>
            </a:r>
            <a:r>
              <a:rPr lang="en-US" dirty="0"/>
              <a:t> (notifications),</a:t>
            </a:r>
          </a:p>
          <a:p>
            <a:pPr lvl="3" algn="just"/>
            <a:r>
              <a:rPr lang="en-US" dirty="0" err="1"/>
              <a:t>Truy</a:t>
            </a:r>
            <a:r>
              <a:rPr lang="en-US" dirty="0"/>
              <a:t> </a:t>
            </a:r>
            <a:r>
              <a:rPr lang="en-US" dirty="0" err="1"/>
              <a:t>cập</a:t>
            </a:r>
            <a:r>
              <a:rPr lang="en-US" dirty="0"/>
              <a:t> </a:t>
            </a:r>
            <a:r>
              <a:rPr lang="en-US" dirty="0" err="1"/>
              <a:t>các</a:t>
            </a:r>
            <a:r>
              <a:rPr lang="en-US" dirty="0"/>
              <a:t> </a:t>
            </a:r>
            <a:r>
              <a:rPr lang="en-US" dirty="0" err="1"/>
              <a:t>thiết</a:t>
            </a:r>
            <a:r>
              <a:rPr lang="en-US" dirty="0"/>
              <a:t> </a:t>
            </a:r>
            <a:r>
              <a:rPr lang="en-US" dirty="0" err="1"/>
              <a:t>lập</a:t>
            </a:r>
            <a:r>
              <a:rPr lang="en-US" dirty="0"/>
              <a:t> </a:t>
            </a:r>
            <a:r>
              <a:rPr lang="en-US" dirty="0" err="1"/>
              <a:t>hệ</a:t>
            </a:r>
            <a:r>
              <a:rPr lang="en-US" dirty="0"/>
              <a:t> </a:t>
            </a:r>
            <a:r>
              <a:rPr lang="en-US" dirty="0" err="1"/>
              <a:t>thống</a:t>
            </a:r>
            <a:r>
              <a:rPr lang="en-US" dirty="0"/>
              <a:t> </a:t>
            </a:r>
            <a:r>
              <a:rPr lang="en-US" dirty="0" err="1"/>
              <a:t>bằng</a:t>
            </a:r>
            <a:r>
              <a:rPr lang="en-US" dirty="0"/>
              <a:t> All Setting,</a:t>
            </a:r>
          </a:p>
          <a:p>
            <a:pPr lvl="3" algn="just"/>
            <a:r>
              <a:rPr lang="en-US" dirty="0" err="1"/>
              <a:t>Tắt</a:t>
            </a:r>
            <a:r>
              <a:rPr lang="en-US" dirty="0"/>
              <a:t>/</a:t>
            </a:r>
            <a:r>
              <a:rPr lang="en-US" dirty="0" err="1"/>
              <a:t>mở</a:t>
            </a:r>
            <a:r>
              <a:rPr lang="en-US" dirty="0"/>
              <a:t> Bluetooth, </a:t>
            </a:r>
            <a:r>
              <a:rPr lang="en-US" dirty="0" err="1"/>
              <a:t>chế</a:t>
            </a:r>
            <a:r>
              <a:rPr lang="en-US" dirty="0"/>
              <a:t> </a:t>
            </a:r>
            <a:r>
              <a:rPr lang="en-US" dirty="0" err="1"/>
              <a:t>độ</a:t>
            </a:r>
            <a:r>
              <a:rPr lang="en-US" dirty="0"/>
              <a:t> </a:t>
            </a:r>
            <a:r>
              <a:rPr lang="en-US" dirty="0" err="1"/>
              <a:t>trên</a:t>
            </a:r>
            <a:r>
              <a:rPr lang="en-US" dirty="0"/>
              <a:t> </a:t>
            </a:r>
            <a:r>
              <a:rPr lang="en-US" dirty="0" err="1"/>
              <a:t>máy</a:t>
            </a:r>
            <a:r>
              <a:rPr lang="en-US" dirty="0"/>
              <a:t> bay (Airplane mode),…</a:t>
            </a:r>
          </a:p>
          <a:p>
            <a:pPr lvl="2" algn="just"/>
            <a:r>
              <a:rPr lang="en-US" dirty="0" err="1"/>
              <a:t>Thiết</a:t>
            </a:r>
            <a:r>
              <a:rPr lang="en-US" dirty="0"/>
              <a:t> </a:t>
            </a:r>
            <a:r>
              <a:rPr lang="en-US" dirty="0" err="1"/>
              <a:t>lập</a:t>
            </a:r>
            <a:r>
              <a:rPr lang="en-US" dirty="0"/>
              <a:t> </a:t>
            </a:r>
            <a:r>
              <a:rPr lang="en-US" dirty="0" err="1"/>
              <a:t>các</a:t>
            </a:r>
            <a:r>
              <a:rPr lang="en-US" dirty="0"/>
              <a:t> </a:t>
            </a:r>
            <a:r>
              <a:rPr lang="en-US" dirty="0" err="1"/>
              <a:t>cấu</a:t>
            </a:r>
            <a:r>
              <a:rPr lang="en-US" dirty="0"/>
              <a:t> </a:t>
            </a:r>
            <a:r>
              <a:rPr lang="en-US" dirty="0" err="1"/>
              <a:t>hình</a:t>
            </a:r>
            <a:r>
              <a:rPr lang="en-US" dirty="0"/>
              <a:t> </a:t>
            </a:r>
            <a:r>
              <a:rPr lang="en-US" dirty="0" err="1"/>
              <a:t>cho</a:t>
            </a:r>
            <a:r>
              <a:rPr lang="en-US" dirty="0"/>
              <a:t> Action Center </a:t>
            </a:r>
            <a:r>
              <a:rPr lang="en-US" dirty="0" err="1"/>
              <a:t>từ</a:t>
            </a:r>
            <a:r>
              <a:rPr lang="en-US" dirty="0"/>
              <a:t> </a:t>
            </a:r>
            <a:r>
              <a:rPr lang="en-US" dirty="0" err="1"/>
              <a:t>liên</a:t>
            </a:r>
            <a:r>
              <a:rPr lang="en-US" dirty="0"/>
              <a:t> </a:t>
            </a:r>
            <a:r>
              <a:rPr lang="en-US" dirty="0" err="1"/>
              <a:t>kết</a:t>
            </a:r>
            <a:r>
              <a:rPr lang="en-US" dirty="0"/>
              <a:t> Manage notifications </a:t>
            </a:r>
            <a:r>
              <a:rPr lang="en-US" dirty="0" err="1"/>
              <a:t>trên</a:t>
            </a:r>
            <a:r>
              <a:rPr lang="en-US" dirty="0"/>
              <a:t> </a:t>
            </a:r>
            <a:r>
              <a:rPr lang="en-US" dirty="0" err="1"/>
              <a:t>góc</a:t>
            </a:r>
            <a:r>
              <a:rPr lang="en-US" dirty="0"/>
              <a:t> </a:t>
            </a:r>
            <a:r>
              <a:rPr lang="en-US" dirty="0" err="1"/>
              <a:t>phải</a:t>
            </a:r>
            <a:r>
              <a:rPr lang="en-US" dirty="0"/>
              <a:t> </a:t>
            </a:r>
            <a:r>
              <a:rPr lang="en-US" dirty="0" err="1"/>
              <a:t>cửa</a:t>
            </a:r>
            <a:r>
              <a:rPr lang="en-US" dirty="0"/>
              <a:t> </a:t>
            </a:r>
            <a:r>
              <a:rPr lang="en-US" dirty="0" err="1"/>
              <a:t>sổ</a:t>
            </a:r>
            <a:r>
              <a:rPr lang="en-US" dirty="0"/>
              <a:t> notifications</a:t>
            </a:r>
          </a:p>
          <a:p>
            <a:pPr lvl="2"/>
            <a:endParaRPr lang="en-US" dirty="0"/>
          </a:p>
          <a:p>
            <a:pPr lvl="3"/>
            <a:endParaRPr lang="en-US" dirty="0"/>
          </a:p>
          <a:p>
            <a:pPr marL="342900" lvl="1" indent="0">
              <a:buNone/>
            </a:pPr>
            <a:endParaRPr lang="vi-VN" dirty="0"/>
          </a:p>
          <a:p>
            <a:pPr lvl="2"/>
            <a:endParaRPr lang="vi-VN" dirty="0"/>
          </a:p>
          <a:p>
            <a:pPr lvl="2"/>
            <a:endParaRPr lang="vi-VN" dirty="0"/>
          </a:p>
          <a:p>
            <a:pPr lvl="1"/>
            <a:endParaRPr lang="vi-VN" dirty="0"/>
          </a:p>
          <a:p>
            <a:pPr lvl="2"/>
            <a:endParaRPr lang="en-US" dirty="0"/>
          </a:p>
          <a:p>
            <a:pPr lvl="1"/>
            <a:endParaRPr lang="en-US" dirty="0"/>
          </a:p>
        </p:txBody>
      </p:sp>
      <p:pic>
        <p:nvPicPr>
          <p:cNvPr id="4" name="Picture 3">
            <a:extLst>
              <a:ext uri="{FF2B5EF4-FFF2-40B4-BE49-F238E27FC236}">
                <a16:creationId xmlns:a16="http://schemas.microsoft.com/office/drawing/2014/main" id="{1F3C778F-F4F3-48D5-9352-353BDC22BE1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3972" y="1268016"/>
            <a:ext cx="1881351" cy="3456610"/>
          </a:xfrm>
          <a:prstGeom prst="rect">
            <a:avLst/>
          </a:prstGeom>
          <a:noFill/>
          <a:ln>
            <a:solidFill>
              <a:schemeClr val="bg1"/>
            </a:solidFill>
          </a:ln>
        </p:spPr>
      </p:pic>
    </p:spTree>
    <p:extLst>
      <p:ext uri="{BB962C8B-B14F-4D97-AF65-F5344CB8AC3E}">
        <p14:creationId xmlns:p14="http://schemas.microsoft.com/office/powerpoint/2010/main" val="2975962353"/>
      </p:ext>
    </p:extLst>
  </p:cSld>
  <p:clrMapOvr>
    <a:masterClrMapping/>
  </p:clrMapOvr>
  <p:transition spd="slow">
    <p:push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Nhìn</a:t>
            </a:r>
            <a:r>
              <a:rPr lang="en-US" dirty="0"/>
              <a:t> </a:t>
            </a:r>
            <a:r>
              <a:rPr lang="en-US" dirty="0" err="1"/>
              <a:t>vào</a:t>
            </a:r>
            <a:r>
              <a:rPr lang="en-US" dirty="0"/>
              <a:t> </a:t>
            </a:r>
            <a:r>
              <a:rPr lang="en-US" dirty="0" err="1"/>
              <a:t>màn</a:t>
            </a:r>
            <a:r>
              <a:rPr lang="en-US" dirty="0"/>
              <a:t> </a:t>
            </a:r>
            <a:r>
              <a:rPr lang="en-US" dirty="0" err="1"/>
              <a:t>hình</a:t>
            </a:r>
            <a:r>
              <a:rPr lang="en-US" dirty="0"/>
              <a:t> Windows 10 Desktop</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lvl="1"/>
            <a:r>
              <a:rPr lang="en-US" dirty="0" err="1"/>
              <a:t>Các</a:t>
            </a:r>
            <a:r>
              <a:rPr lang="en-US" dirty="0"/>
              <a:t> </a:t>
            </a:r>
            <a:r>
              <a:rPr lang="en-US" dirty="0" err="1"/>
              <a:t>nút</a:t>
            </a:r>
            <a:r>
              <a:rPr lang="en-US" dirty="0"/>
              <a:t> </a:t>
            </a:r>
            <a:r>
              <a:rPr lang="en-US" dirty="0" err="1"/>
              <a:t>trên</a:t>
            </a:r>
            <a:r>
              <a:rPr lang="en-US" dirty="0"/>
              <a:t> </a:t>
            </a:r>
            <a:r>
              <a:rPr lang="en-US" dirty="0" err="1"/>
              <a:t>thanh</a:t>
            </a:r>
            <a:r>
              <a:rPr lang="en-US" dirty="0"/>
              <a:t> </a:t>
            </a:r>
            <a:r>
              <a:rPr lang="en-US" dirty="0" err="1"/>
              <a:t>Tác</a:t>
            </a:r>
            <a:r>
              <a:rPr lang="en-US" dirty="0"/>
              <a:t> </a:t>
            </a:r>
            <a:r>
              <a:rPr lang="en-US" dirty="0" err="1"/>
              <a:t>vụ</a:t>
            </a:r>
            <a:r>
              <a:rPr lang="en-US" dirty="0"/>
              <a:t> (Taskbar Buttons)</a:t>
            </a:r>
          </a:p>
          <a:p>
            <a:pPr lvl="2"/>
            <a:r>
              <a:rPr lang="vi-VN" dirty="0"/>
              <a:t>Nút không chứa gạch dưới </a:t>
            </a:r>
            <a:endParaRPr lang="en-US" dirty="0"/>
          </a:p>
          <a:p>
            <a:pPr lvl="2"/>
            <a:r>
              <a:rPr lang="vi-VN" dirty="0"/>
              <a:t>Nút có gạch dưới</a:t>
            </a:r>
            <a:endParaRPr lang="en-US" dirty="0"/>
          </a:p>
          <a:p>
            <a:pPr marL="342900" lvl="1" indent="0">
              <a:buNone/>
            </a:pPr>
            <a:endParaRPr lang="vi-VN" dirty="0"/>
          </a:p>
          <a:p>
            <a:pPr lvl="2"/>
            <a:endParaRPr lang="vi-VN" dirty="0"/>
          </a:p>
          <a:p>
            <a:pPr lvl="2"/>
            <a:endParaRPr lang="vi-VN" dirty="0"/>
          </a:p>
          <a:p>
            <a:pPr lvl="1"/>
            <a:endParaRPr lang="vi-VN" dirty="0"/>
          </a:p>
          <a:p>
            <a:pPr lvl="2"/>
            <a:endParaRPr lang="en-US" dirty="0"/>
          </a:p>
          <a:p>
            <a:pPr lvl="1"/>
            <a:endParaRPr lang="en-US" dirty="0"/>
          </a:p>
        </p:txBody>
      </p:sp>
      <p:pic>
        <p:nvPicPr>
          <p:cNvPr id="5" name="Picture 4">
            <a:extLst>
              <a:ext uri="{FF2B5EF4-FFF2-40B4-BE49-F238E27FC236}">
                <a16:creationId xmlns:a16="http://schemas.microsoft.com/office/drawing/2014/main" id="{72D3523E-D3AE-45FD-8388-79AA92F0477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1242" y="2616055"/>
            <a:ext cx="6001512" cy="2011680"/>
          </a:xfrm>
          <a:prstGeom prst="rect">
            <a:avLst/>
          </a:prstGeom>
          <a:noFill/>
          <a:ln>
            <a:solidFill>
              <a:schemeClr val="bg1"/>
            </a:solidFill>
          </a:ln>
        </p:spPr>
      </p:pic>
    </p:spTree>
    <p:extLst>
      <p:ext uri="{BB962C8B-B14F-4D97-AF65-F5344CB8AC3E}">
        <p14:creationId xmlns:p14="http://schemas.microsoft.com/office/powerpoint/2010/main" val="1858094280"/>
      </p:ext>
    </p:extLst>
  </p:cSld>
  <p:clrMapOvr>
    <a:masterClrMapping/>
  </p:clrMapOvr>
  <p:transition spd="slow">
    <p:push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Cài</a:t>
            </a:r>
            <a:r>
              <a:rPr lang="en-US" dirty="0"/>
              <a:t> </a:t>
            </a:r>
            <a:r>
              <a:rPr lang="en-US" dirty="0" err="1"/>
              <a:t>đặt</a:t>
            </a:r>
            <a:r>
              <a:rPr lang="en-US" dirty="0"/>
              <a:t> </a:t>
            </a:r>
            <a:r>
              <a:rPr lang="en-US" dirty="0" err="1"/>
              <a:t>chung</a:t>
            </a:r>
            <a:r>
              <a:rPr lang="en-US" dirty="0"/>
              <a:t> </a:t>
            </a:r>
            <a:r>
              <a:rPr lang="en-US" dirty="0" err="1"/>
              <a:t>và</a:t>
            </a:r>
            <a:r>
              <a:rPr lang="en-US" dirty="0"/>
              <a:t> </a:t>
            </a:r>
            <a:r>
              <a:rPr lang="en-US" dirty="0" err="1"/>
              <a:t>cài</a:t>
            </a:r>
            <a:r>
              <a:rPr lang="en-US" dirty="0"/>
              <a:t> </a:t>
            </a:r>
            <a:r>
              <a:rPr lang="en-US" dirty="0" err="1"/>
              <a:t>đặt</a:t>
            </a:r>
            <a:r>
              <a:rPr lang="en-US" dirty="0"/>
              <a:t> </a:t>
            </a:r>
            <a:r>
              <a:rPr lang="en-US" dirty="0" err="1"/>
              <a:t>riêng</a:t>
            </a:r>
            <a:r>
              <a:rPr lang="en-US" dirty="0"/>
              <a:t> </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algn="just"/>
            <a:r>
              <a:rPr lang="vi-VN" dirty="0"/>
              <a:t>Cài đặt chung (Global</a:t>
            </a:r>
            <a:r>
              <a:rPr lang="en-US" dirty="0"/>
              <a:t> Settings</a:t>
            </a:r>
            <a:r>
              <a:rPr lang="vi-VN" dirty="0"/>
              <a:t>)</a:t>
            </a:r>
            <a:r>
              <a:rPr lang="en-US" dirty="0"/>
              <a:t>:</a:t>
            </a:r>
            <a:r>
              <a:rPr lang="vi-VN" dirty="0"/>
              <a:t> </a:t>
            </a:r>
            <a:r>
              <a:rPr lang="en-US" dirty="0"/>
              <a:t>C</a:t>
            </a:r>
            <a:r>
              <a:rPr lang="vi-VN" dirty="0"/>
              <a:t>ác cài đặt ảnh hưởng đ</a:t>
            </a:r>
            <a:r>
              <a:rPr lang="en-US" dirty="0"/>
              <a:t>ế</a:t>
            </a:r>
            <a:r>
              <a:rPr lang="vi-VN" dirty="0"/>
              <a:t>n tất cả các tài khoản người dùng trên hệ thống. </a:t>
            </a:r>
          </a:p>
          <a:p>
            <a:pPr algn="just"/>
            <a:r>
              <a:rPr lang="vi-VN" dirty="0"/>
              <a:t>Cài đặt riêng</a:t>
            </a:r>
            <a:r>
              <a:rPr lang="en-US" dirty="0"/>
              <a:t> (Specific Settings):</a:t>
            </a:r>
            <a:r>
              <a:rPr lang="vi-VN" dirty="0"/>
              <a:t> </a:t>
            </a:r>
            <a:r>
              <a:rPr lang="en-US" dirty="0"/>
              <a:t>C</a:t>
            </a:r>
            <a:r>
              <a:rPr lang="vi-VN" dirty="0"/>
              <a:t>ác cài đặt thường được liên kết đến một hồ sơ cá nhân của người dùng</a:t>
            </a:r>
          </a:p>
          <a:p>
            <a:pPr lvl="2" algn="just"/>
            <a:endParaRPr lang="vi-VN" dirty="0"/>
          </a:p>
          <a:p>
            <a:pPr lvl="2" algn="just"/>
            <a:endParaRPr lang="vi-VN" dirty="0"/>
          </a:p>
          <a:p>
            <a:pPr lvl="1" algn="just"/>
            <a:endParaRPr lang="vi-VN" dirty="0"/>
          </a:p>
          <a:p>
            <a:pPr lvl="2" algn="just"/>
            <a:endParaRPr lang="en-US" dirty="0"/>
          </a:p>
          <a:p>
            <a:pPr lvl="1" algn="just"/>
            <a:endParaRPr lang="en-US" dirty="0"/>
          </a:p>
        </p:txBody>
      </p:sp>
    </p:spTree>
    <p:extLst>
      <p:ext uri="{BB962C8B-B14F-4D97-AF65-F5344CB8AC3E}">
        <p14:creationId xmlns:p14="http://schemas.microsoft.com/office/powerpoint/2010/main" val="2118601678"/>
      </p:ext>
    </p:extLst>
  </p:cSld>
  <p:clrMapOvr>
    <a:masterClrMapping/>
  </p:clrMapOvr>
  <p:transition spd="slow">
    <p:push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Cài</a:t>
            </a:r>
            <a:r>
              <a:rPr lang="en-US" dirty="0"/>
              <a:t> </a:t>
            </a:r>
            <a:r>
              <a:rPr lang="en-US" dirty="0" err="1"/>
              <a:t>đặt</a:t>
            </a:r>
            <a:r>
              <a:rPr lang="en-US" dirty="0"/>
              <a:t> </a:t>
            </a:r>
            <a:r>
              <a:rPr lang="en-US" dirty="0" err="1"/>
              <a:t>chung</a:t>
            </a:r>
            <a:r>
              <a:rPr lang="en-US" dirty="0"/>
              <a:t> </a:t>
            </a:r>
            <a:r>
              <a:rPr lang="en-US" dirty="0" err="1"/>
              <a:t>và</a:t>
            </a:r>
            <a:r>
              <a:rPr lang="en-US" dirty="0"/>
              <a:t> </a:t>
            </a:r>
            <a:r>
              <a:rPr lang="en-US" dirty="0" err="1"/>
              <a:t>cài</a:t>
            </a:r>
            <a:r>
              <a:rPr lang="en-US" dirty="0"/>
              <a:t> </a:t>
            </a:r>
            <a:r>
              <a:rPr lang="en-US" dirty="0" err="1"/>
              <a:t>đặt</a:t>
            </a:r>
            <a:r>
              <a:rPr lang="en-US" dirty="0"/>
              <a:t> </a:t>
            </a:r>
            <a:r>
              <a:rPr lang="en-US" dirty="0" err="1"/>
              <a:t>riêng</a:t>
            </a:r>
            <a:r>
              <a:rPr lang="en-US" dirty="0"/>
              <a:t> </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50" y="1369219"/>
            <a:ext cx="3998595" cy="3263504"/>
          </a:xfrm>
        </p:spPr>
        <p:txBody>
          <a:bodyPr>
            <a:normAutofit/>
          </a:bodyPr>
          <a:lstStyle/>
          <a:p>
            <a:pPr algn="just"/>
            <a:r>
              <a:rPr lang="en-US" dirty="0" err="1"/>
              <a:t>Các</a:t>
            </a:r>
            <a:r>
              <a:rPr lang="en-US" dirty="0"/>
              <a:t> </a:t>
            </a:r>
            <a:r>
              <a:rPr lang="en-US" dirty="0" err="1"/>
              <a:t>cài</a:t>
            </a:r>
            <a:r>
              <a:rPr lang="en-US" dirty="0"/>
              <a:t> </a:t>
            </a:r>
            <a:r>
              <a:rPr lang="en-US" dirty="0" err="1"/>
              <a:t>đặt</a:t>
            </a:r>
            <a:r>
              <a:rPr lang="en-US" dirty="0"/>
              <a:t> </a:t>
            </a:r>
            <a:r>
              <a:rPr lang="en-US" dirty="0" err="1"/>
              <a:t>ứng</a:t>
            </a:r>
            <a:r>
              <a:rPr lang="en-US" dirty="0"/>
              <a:t> </a:t>
            </a:r>
            <a:r>
              <a:rPr lang="en-US" dirty="0" err="1"/>
              <a:t>dụng</a:t>
            </a:r>
            <a:br>
              <a:rPr lang="en-US" dirty="0"/>
            </a:br>
            <a:r>
              <a:rPr lang="en-US" dirty="0"/>
              <a:t>(The Settings App)</a:t>
            </a:r>
          </a:p>
          <a:p>
            <a:pPr marL="168275" indent="0" algn="just">
              <a:buNone/>
            </a:pPr>
            <a:r>
              <a:rPr lang="vi-VN" sz="2400" dirty="0"/>
              <a:t>Nhấp chọn nút Start → Chọn Settings </a:t>
            </a:r>
            <a:r>
              <a:rPr lang="vi-VN" sz="2400" dirty="0">
                <a:sym typeface="Symbol" panose="05050102010706020507" pitchFamily="18" charset="2"/>
              </a:rPr>
              <a:t></a:t>
            </a:r>
            <a:r>
              <a:rPr lang="en-US" sz="2400" dirty="0">
                <a:sym typeface="Symbol" panose="05050102010706020507" pitchFamily="18" charset="2"/>
              </a:rPr>
              <a:t> </a:t>
            </a:r>
            <a:r>
              <a:rPr lang="vi-VN" sz="2400" dirty="0"/>
              <a:t>Settings App → Chọn biểu tượng Setting cần thiết lập</a:t>
            </a:r>
          </a:p>
          <a:p>
            <a:pPr lvl="2" algn="just"/>
            <a:endParaRPr lang="vi-VN" dirty="0"/>
          </a:p>
          <a:p>
            <a:pPr lvl="1" algn="just"/>
            <a:endParaRPr lang="vi-VN" dirty="0"/>
          </a:p>
          <a:p>
            <a:pPr lvl="2" algn="just"/>
            <a:endParaRPr lang="en-US" dirty="0"/>
          </a:p>
          <a:p>
            <a:pPr lvl="1" algn="just"/>
            <a:endParaRPr lang="en-US" dirty="0"/>
          </a:p>
        </p:txBody>
      </p:sp>
      <p:pic>
        <p:nvPicPr>
          <p:cNvPr id="4" name="Picture 3">
            <a:extLst>
              <a:ext uri="{FF2B5EF4-FFF2-40B4-BE49-F238E27FC236}">
                <a16:creationId xmlns:a16="http://schemas.microsoft.com/office/drawing/2014/main" id="{F640A807-E8FA-4CDB-B075-BD57CF26DFDE}"/>
              </a:ext>
            </a:extLst>
          </p:cNvPr>
          <p:cNvPicPr/>
          <p:nvPr/>
        </p:nvPicPr>
        <p:blipFill>
          <a:blip r:embed="rId3">
            <a:extLst>
              <a:ext uri="{28A0092B-C50C-407E-A947-70E740481C1C}">
                <a14:useLocalDpi xmlns:a14="http://schemas.microsoft.com/office/drawing/2010/main" val="0"/>
              </a:ext>
            </a:extLst>
          </a:blip>
          <a:stretch>
            <a:fillRect/>
          </a:stretch>
        </p:blipFill>
        <p:spPr>
          <a:xfrm>
            <a:off x="4943891" y="1375173"/>
            <a:ext cx="3998595" cy="3257550"/>
          </a:xfrm>
          <a:prstGeom prst="rect">
            <a:avLst/>
          </a:prstGeom>
          <a:ln>
            <a:solidFill>
              <a:schemeClr val="tx1"/>
            </a:solidFill>
          </a:ln>
        </p:spPr>
      </p:pic>
    </p:spTree>
    <p:extLst>
      <p:ext uri="{BB962C8B-B14F-4D97-AF65-F5344CB8AC3E}">
        <p14:creationId xmlns:p14="http://schemas.microsoft.com/office/powerpoint/2010/main" val="512265974"/>
      </p:ext>
    </p:extLst>
  </p:cSld>
  <p:clrMapOvr>
    <a:masterClrMapping/>
  </p:clrMapOvr>
  <p:transition spd="slow">
    <p:push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Cài</a:t>
            </a:r>
            <a:r>
              <a:rPr lang="en-US" dirty="0"/>
              <a:t> </a:t>
            </a:r>
            <a:r>
              <a:rPr lang="en-US" dirty="0" err="1"/>
              <a:t>đặt</a:t>
            </a:r>
            <a:r>
              <a:rPr lang="en-US" dirty="0"/>
              <a:t> </a:t>
            </a:r>
            <a:r>
              <a:rPr lang="en-US" dirty="0" err="1"/>
              <a:t>chung</a:t>
            </a:r>
            <a:r>
              <a:rPr lang="en-US" dirty="0"/>
              <a:t> </a:t>
            </a:r>
            <a:r>
              <a:rPr lang="en-US" dirty="0" err="1"/>
              <a:t>và</a:t>
            </a:r>
            <a:r>
              <a:rPr lang="en-US" dirty="0"/>
              <a:t> </a:t>
            </a:r>
            <a:r>
              <a:rPr lang="en-US" dirty="0" err="1"/>
              <a:t>cài</a:t>
            </a:r>
            <a:r>
              <a:rPr lang="en-US" dirty="0"/>
              <a:t> </a:t>
            </a:r>
            <a:r>
              <a:rPr lang="en-US" dirty="0" err="1"/>
              <a:t>đặt</a:t>
            </a:r>
            <a:r>
              <a:rPr lang="en-US" dirty="0"/>
              <a:t> </a:t>
            </a:r>
            <a:r>
              <a:rPr lang="en-US" dirty="0" err="1"/>
              <a:t>riêng</a:t>
            </a:r>
            <a:r>
              <a:rPr lang="en-US" dirty="0"/>
              <a:t> </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50" y="1369219"/>
            <a:ext cx="4227129" cy="3263504"/>
          </a:xfrm>
        </p:spPr>
        <p:txBody>
          <a:bodyPr>
            <a:normAutofit/>
          </a:bodyPr>
          <a:lstStyle/>
          <a:p>
            <a:r>
              <a:rPr lang="en-US" dirty="0" err="1"/>
              <a:t>Bảng</a:t>
            </a:r>
            <a:r>
              <a:rPr lang="en-US" dirty="0"/>
              <a:t> </a:t>
            </a:r>
            <a:r>
              <a:rPr lang="en-US" dirty="0" err="1"/>
              <a:t>điều</a:t>
            </a:r>
            <a:r>
              <a:rPr lang="en-US" dirty="0"/>
              <a:t> </a:t>
            </a:r>
            <a:r>
              <a:rPr lang="en-US" dirty="0" err="1"/>
              <a:t>khiển</a:t>
            </a:r>
            <a:br>
              <a:rPr lang="en-US" dirty="0"/>
            </a:br>
            <a:r>
              <a:rPr lang="en-US" dirty="0"/>
              <a:t>(The Control Panel)</a:t>
            </a:r>
          </a:p>
          <a:p>
            <a:pPr lvl="1"/>
            <a:r>
              <a:rPr lang="en-US" dirty="0"/>
              <a:t>Cho </a:t>
            </a:r>
            <a:r>
              <a:rPr lang="en-US" dirty="0" err="1"/>
              <a:t>phép</a:t>
            </a:r>
            <a:r>
              <a:rPr lang="en-US" dirty="0"/>
              <a:t> </a:t>
            </a:r>
            <a:r>
              <a:rPr lang="en-US" dirty="0" err="1"/>
              <a:t>truy</a:t>
            </a:r>
            <a:r>
              <a:rPr lang="en-US" dirty="0"/>
              <a:t> </a:t>
            </a:r>
            <a:r>
              <a:rPr lang="en-US" dirty="0" err="1"/>
              <a:t>cập</a:t>
            </a:r>
            <a:r>
              <a:rPr lang="en-US" dirty="0"/>
              <a:t> </a:t>
            </a:r>
            <a:r>
              <a:rPr lang="en-US" dirty="0" err="1"/>
              <a:t>các</a:t>
            </a:r>
            <a:r>
              <a:rPr lang="en-US" dirty="0"/>
              <a:t> </a:t>
            </a:r>
            <a:r>
              <a:rPr lang="en-US" dirty="0" err="1"/>
              <a:t>tính</a:t>
            </a:r>
            <a:r>
              <a:rPr lang="en-US" dirty="0"/>
              <a:t> </a:t>
            </a:r>
            <a:r>
              <a:rPr lang="en-US" dirty="0" err="1"/>
              <a:t>năng</a:t>
            </a:r>
            <a:r>
              <a:rPr lang="en-US" dirty="0"/>
              <a:t> </a:t>
            </a:r>
            <a:r>
              <a:rPr lang="en-US" dirty="0" err="1"/>
              <a:t>và</a:t>
            </a:r>
            <a:r>
              <a:rPr lang="en-US" dirty="0"/>
              <a:t> </a:t>
            </a:r>
            <a:r>
              <a:rPr lang="en-US" dirty="0" err="1"/>
              <a:t>tùy</a:t>
            </a:r>
            <a:r>
              <a:rPr lang="en-US" dirty="0"/>
              <a:t> </a:t>
            </a:r>
            <a:r>
              <a:rPr lang="en-US" dirty="0" err="1"/>
              <a:t>chỉnh</a:t>
            </a:r>
            <a:r>
              <a:rPr lang="en-US" dirty="0"/>
              <a:t> </a:t>
            </a:r>
            <a:r>
              <a:rPr lang="en-US" dirty="0" err="1"/>
              <a:t>các</a:t>
            </a:r>
            <a:r>
              <a:rPr lang="en-US" dirty="0"/>
              <a:t> </a:t>
            </a:r>
            <a:r>
              <a:rPr lang="en-US" dirty="0" err="1"/>
              <a:t>thông</a:t>
            </a:r>
            <a:r>
              <a:rPr lang="en-US" dirty="0"/>
              <a:t> </a:t>
            </a:r>
            <a:r>
              <a:rPr lang="en-US" dirty="0" err="1"/>
              <a:t>số</a:t>
            </a:r>
            <a:r>
              <a:rPr lang="en-US" dirty="0"/>
              <a:t> </a:t>
            </a:r>
            <a:r>
              <a:rPr lang="en-US" dirty="0" err="1"/>
              <a:t>thiết</a:t>
            </a:r>
            <a:r>
              <a:rPr lang="en-US" dirty="0"/>
              <a:t> </a:t>
            </a:r>
            <a:r>
              <a:rPr lang="en-US" dirty="0" err="1"/>
              <a:t>bị</a:t>
            </a:r>
            <a:r>
              <a:rPr lang="en-US" dirty="0"/>
              <a:t> </a:t>
            </a:r>
            <a:r>
              <a:rPr lang="en-US" dirty="0" err="1"/>
              <a:t>trên</a:t>
            </a:r>
            <a:r>
              <a:rPr lang="en-US" dirty="0"/>
              <a:t> </a:t>
            </a:r>
            <a:r>
              <a:rPr lang="en-US" dirty="0" err="1"/>
              <a:t>hệ</a:t>
            </a:r>
            <a:r>
              <a:rPr lang="en-US" dirty="0"/>
              <a:t> </a:t>
            </a:r>
            <a:r>
              <a:rPr lang="en-US" dirty="0" err="1"/>
              <a:t>thống</a:t>
            </a:r>
            <a:r>
              <a:rPr lang="en-US" dirty="0"/>
              <a:t>. </a:t>
            </a:r>
          </a:p>
          <a:p>
            <a:pPr marL="514350" lvl="2" indent="0">
              <a:buNone/>
            </a:pPr>
            <a:r>
              <a:rPr lang="en-US" dirty="0" err="1"/>
              <a:t>Nhập</a:t>
            </a:r>
            <a:r>
              <a:rPr lang="en-US" dirty="0"/>
              <a:t> Control Panel </a:t>
            </a:r>
            <a:r>
              <a:rPr lang="en-US" dirty="0" err="1"/>
              <a:t>vào</a:t>
            </a:r>
            <a:r>
              <a:rPr lang="en-US" dirty="0"/>
              <a:t> </a:t>
            </a:r>
            <a:r>
              <a:rPr lang="en-US" dirty="0" err="1"/>
              <a:t>hộp</a:t>
            </a:r>
            <a:r>
              <a:rPr lang="en-US" dirty="0"/>
              <a:t> </a:t>
            </a:r>
            <a:r>
              <a:rPr lang="en-US" dirty="0" err="1"/>
              <a:t>tìm</a:t>
            </a:r>
            <a:r>
              <a:rPr lang="en-US" dirty="0"/>
              <a:t> </a:t>
            </a:r>
            <a:r>
              <a:rPr lang="en-US" dirty="0" err="1"/>
              <a:t>kiếm</a:t>
            </a:r>
            <a:r>
              <a:rPr lang="en-US" dirty="0"/>
              <a:t> → </a:t>
            </a:r>
            <a:r>
              <a:rPr lang="en-US" dirty="0" err="1"/>
              <a:t>Chọn</a:t>
            </a:r>
            <a:r>
              <a:rPr lang="en-US" dirty="0"/>
              <a:t> Control Panel</a:t>
            </a:r>
          </a:p>
          <a:p>
            <a:pPr marL="685800" lvl="2" indent="0">
              <a:buNone/>
            </a:pPr>
            <a:endParaRPr lang="vi-VN" dirty="0"/>
          </a:p>
          <a:p>
            <a:pPr lvl="1"/>
            <a:endParaRPr lang="vi-VN" dirty="0"/>
          </a:p>
          <a:p>
            <a:pPr lvl="2"/>
            <a:endParaRPr lang="en-US" dirty="0"/>
          </a:p>
          <a:p>
            <a:pPr lvl="1"/>
            <a:endParaRPr lang="en-US" dirty="0"/>
          </a:p>
        </p:txBody>
      </p:sp>
      <p:pic>
        <p:nvPicPr>
          <p:cNvPr id="5" name="Picture 4">
            <a:extLst>
              <a:ext uri="{FF2B5EF4-FFF2-40B4-BE49-F238E27FC236}">
                <a16:creationId xmlns:a16="http://schemas.microsoft.com/office/drawing/2014/main" id="{42EBEAAB-21CE-4B23-8022-CF1B70348B50}"/>
              </a:ext>
            </a:extLst>
          </p:cNvPr>
          <p:cNvPicPr/>
          <p:nvPr/>
        </p:nvPicPr>
        <p:blipFill>
          <a:blip r:embed="rId3">
            <a:extLst>
              <a:ext uri="{28A0092B-C50C-407E-A947-70E740481C1C}">
                <a14:useLocalDpi xmlns:a14="http://schemas.microsoft.com/office/drawing/2010/main" val="0"/>
              </a:ext>
            </a:extLst>
          </a:blip>
          <a:stretch>
            <a:fillRect/>
          </a:stretch>
        </p:blipFill>
        <p:spPr>
          <a:xfrm>
            <a:off x="4855779" y="1593176"/>
            <a:ext cx="4086225" cy="2815590"/>
          </a:xfrm>
          <a:prstGeom prst="rect">
            <a:avLst/>
          </a:prstGeom>
          <a:ln>
            <a:solidFill>
              <a:schemeClr val="tx1"/>
            </a:solidFill>
          </a:ln>
        </p:spPr>
      </p:pic>
    </p:spTree>
    <p:extLst>
      <p:ext uri="{BB962C8B-B14F-4D97-AF65-F5344CB8AC3E}">
        <p14:creationId xmlns:p14="http://schemas.microsoft.com/office/powerpoint/2010/main" val="2770065336"/>
      </p:ext>
    </p:extLst>
  </p:cSld>
  <p:clrMapOvr>
    <a:masterClrMapping/>
  </p:clrMapOvr>
  <p:transition spd="slow">
    <p:push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Cài</a:t>
            </a:r>
            <a:r>
              <a:rPr lang="en-US" dirty="0"/>
              <a:t> </a:t>
            </a:r>
            <a:r>
              <a:rPr lang="en-US" dirty="0" err="1"/>
              <a:t>đặt</a:t>
            </a:r>
            <a:r>
              <a:rPr lang="en-US" dirty="0"/>
              <a:t> </a:t>
            </a:r>
            <a:r>
              <a:rPr lang="en-US" dirty="0" err="1"/>
              <a:t>chung</a:t>
            </a:r>
            <a:r>
              <a:rPr lang="en-US" dirty="0"/>
              <a:t> </a:t>
            </a:r>
            <a:r>
              <a:rPr lang="en-US" dirty="0" err="1"/>
              <a:t>và</a:t>
            </a:r>
            <a:r>
              <a:rPr lang="en-US" dirty="0"/>
              <a:t> </a:t>
            </a:r>
            <a:r>
              <a:rPr lang="en-US" dirty="0" err="1"/>
              <a:t>cài</a:t>
            </a:r>
            <a:r>
              <a:rPr lang="en-US" dirty="0"/>
              <a:t> </a:t>
            </a:r>
            <a:r>
              <a:rPr lang="en-US" dirty="0" err="1"/>
              <a:t>đặt</a:t>
            </a:r>
            <a:r>
              <a:rPr lang="en-US" dirty="0"/>
              <a:t> </a:t>
            </a:r>
            <a:r>
              <a:rPr lang="en-US" dirty="0" err="1"/>
              <a:t>riêng</a:t>
            </a:r>
            <a:r>
              <a:rPr lang="en-US" dirty="0"/>
              <a:t> </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50" y="1369219"/>
            <a:ext cx="7779626" cy="3263504"/>
          </a:xfrm>
        </p:spPr>
        <p:txBody>
          <a:bodyPr>
            <a:normAutofit/>
          </a:bodyPr>
          <a:lstStyle/>
          <a:p>
            <a:pPr marL="685800" lvl="2" indent="0">
              <a:buNone/>
            </a:pPr>
            <a:endParaRPr lang="en-US" dirty="0"/>
          </a:p>
          <a:p>
            <a:pPr lvl="1"/>
            <a:endParaRPr lang="en-US" dirty="0"/>
          </a:p>
        </p:txBody>
      </p:sp>
      <p:graphicFrame>
        <p:nvGraphicFramePr>
          <p:cNvPr id="3" name="Table 2">
            <a:extLst>
              <a:ext uri="{FF2B5EF4-FFF2-40B4-BE49-F238E27FC236}">
                <a16:creationId xmlns:a16="http://schemas.microsoft.com/office/drawing/2014/main" id="{F2C1F6CF-302B-4C0A-9F03-A83C2D501AEF}"/>
              </a:ext>
            </a:extLst>
          </p:cNvPr>
          <p:cNvGraphicFramePr>
            <a:graphicFrameLocks noGrp="1"/>
          </p:cNvGraphicFramePr>
          <p:nvPr>
            <p:extLst>
              <p:ext uri="{D42A27DB-BD31-4B8C-83A1-F6EECF244321}">
                <p14:modId xmlns:p14="http://schemas.microsoft.com/office/powerpoint/2010/main" val="1794242077"/>
              </p:ext>
            </p:extLst>
          </p:nvPr>
        </p:nvGraphicFramePr>
        <p:xfrm>
          <a:off x="628650" y="1268015"/>
          <a:ext cx="7779625" cy="3364708"/>
        </p:xfrm>
        <a:graphic>
          <a:graphicData uri="http://schemas.openxmlformats.org/drawingml/2006/table">
            <a:tbl>
              <a:tblPr firstRow="1" firstCol="1" bandRow="1">
                <a:tableStyleId>{2D5ABB26-0587-4C30-8999-92F81FD0307C}</a:tableStyleId>
              </a:tblPr>
              <a:tblGrid>
                <a:gridCol w="2570128">
                  <a:extLst>
                    <a:ext uri="{9D8B030D-6E8A-4147-A177-3AD203B41FA5}">
                      <a16:colId xmlns:a16="http://schemas.microsoft.com/office/drawing/2014/main" val="717009421"/>
                    </a:ext>
                  </a:extLst>
                </a:gridCol>
                <a:gridCol w="5209497">
                  <a:extLst>
                    <a:ext uri="{9D8B030D-6E8A-4147-A177-3AD203B41FA5}">
                      <a16:colId xmlns:a16="http://schemas.microsoft.com/office/drawing/2014/main" val="1372677157"/>
                    </a:ext>
                  </a:extLst>
                </a:gridCol>
              </a:tblGrid>
              <a:tr h="841177">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Hệ</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thống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và</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bảo</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mật</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System and Security</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tùy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tường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lửa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tùy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nguồn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lịch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(Backups).</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11819936"/>
                  </a:ext>
                </a:extLst>
              </a:tr>
              <a:tr h="841177">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Mạng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và</a:t>
                      </a:r>
                      <a:r>
                        <a:rPr lang="en-US" sz="2000" dirty="0">
                          <a:solidFill>
                            <a:schemeClr val="bg1"/>
                          </a:solidFill>
                          <a:effectLst/>
                          <a:latin typeface="Times New Roman" panose="02020603050405020304" pitchFamily="18" charset="0"/>
                          <a:cs typeface="Times New Roman" panose="02020603050405020304" pitchFamily="18" charset="0"/>
                        </a:rPr>
                        <a:t> Internet</a:t>
                      </a: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Network and Internet</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Thiết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hệ</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thống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nối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Internet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chia </a:t>
                      </a:r>
                      <a:r>
                        <a:rPr lang="en-US" sz="1800" dirty="0" err="1">
                          <a:solidFill>
                            <a:schemeClr val="bg1"/>
                          </a:solidFill>
                          <a:effectLst/>
                          <a:latin typeface="Times New Roman" panose="02020603050405020304" pitchFamily="18" charset="0"/>
                          <a:cs typeface="Times New Roman" panose="02020603050405020304" pitchFamily="18" charset="0"/>
                        </a:rPr>
                        <a:t>sẻ</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415373364"/>
                  </a:ext>
                </a:extLst>
              </a:tr>
              <a:tr h="841177">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Phần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cứng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và</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âm</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thanh</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Hardware and Sound</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in, </a:t>
                      </a:r>
                      <a:r>
                        <a:rPr lang="en-US" sz="1800" dirty="0" err="1">
                          <a:solidFill>
                            <a:schemeClr val="bg1"/>
                          </a:solidFill>
                          <a:effectLst/>
                          <a:latin typeface="Times New Roman" panose="02020603050405020304" pitchFamily="18" charset="0"/>
                          <a:cs typeface="Times New Roman" panose="02020603050405020304" pitchFamily="18" charset="0"/>
                        </a:rPr>
                        <a:t>loa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575128295"/>
                  </a:ext>
                </a:extLst>
              </a:tr>
              <a:tr h="841177">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Các</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chương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trình</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Programs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quyền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truy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quản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lý</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hệ</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thống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gỡ</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bỏ</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63592457"/>
                  </a:ext>
                </a:extLst>
              </a:tr>
            </a:tbl>
          </a:graphicData>
        </a:graphic>
      </p:graphicFrame>
    </p:spTree>
    <p:extLst>
      <p:ext uri="{BB962C8B-B14F-4D97-AF65-F5344CB8AC3E}">
        <p14:creationId xmlns:p14="http://schemas.microsoft.com/office/powerpoint/2010/main" val="1533946553"/>
      </p:ext>
    </p:extLst>
  </p:cSld>
  <p:clrMapOvr>
    <a:masterClrMapping/>
  </p:clrMapOvr>
  <p:transition spd="slow">
    <p:push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Cài</a:t>
            </a:r>
            <a:r>
              <a:rPr lang="en-US" dirty="0"/>
              <a:t> </a:t>
            </a:r>
            <a:r>
              <a:rPr lang="en-US" dirty="0" err="1"/>
              <a:t>đặt</a:t>
            </a:r>
            <a:r>
              <a:rPr lang="en-US" dirty="0"/>
              <a:t> </a:t>
            </a:r>
            <a:r>
              <a:rPr lang="en-US" dirty="0" err="1"/>
              <a:t>chung</a:t>
            </a:r>
            <a:r>
              <a:rPr lang="en-US" dirty="0"/>
              <a:t> </a:t>
            </a:r>
            <a:r>
              <a:rPr lang="en-US" dirty="0" err="1"/>
              <a:t>và</a:t>
            </a:r>
            <a:r>
              <a:rPr lang="en-US" dirty="0"/>
              <a:t> </a:t>
            </a:r>
            <a:r>
              <a:rPr lang="en-US" dirty="0" err="1"/>
              <a:t>cài</a:t>
            </a:r>
            <a:r>
              <a:rPr lang="en-US" dirty="0"/>
              <a:t> </a:t>
            </a:r>
            <a:r>
              <a:rPr lang="en-US" dirty="0" err="1"/>
              <a:t>đặt</a:t>
            </a:r>
            <a:r>
              <a:rPr lang="en-US" dirty="0"/>
              <a:t> </a:t>
            </a:r>
            <a:r>
              <a:rPr lang="en-US" dirty="0" err="1"/>
              <a:t>riêng</a:t>
            </a:r>
            <a:r>
              <a:rPr lang="en-US" dirty="0"/>
              <a:t> </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50" y="1369219"/>
            <a:ext cx="7779626" cy="3263504"/>
          </a:xfrm>
        </p:spPr>
        <p:txBody>
          <a:bodyPr>
            <a:normAutofit/>
          </a:bodyPr>
          <a:lstStyle/>
          <a:p>
            <a:pPr marL="685800" lvl="2" indent="0">
              <a:buNone/>
            </a:pPr>
            <a:endParaRPr lang="en-US" dirty="0"/>
          </a:p>
          <a:p>
            <a:pPr lvl="1"/>
            <a:endParaRPr lang="en-US" dirty="0"/>
          </a:p>
        </p:txBody>
      </p:sp>
      <p:graphicFrame>
        <p:nvGraphicFramePr>
          <p:cNvPr id="3" name="Table 2">
            <a:extLst>
              <a:ext uri="{FF2B5EF4-FFF2-40B4-BE49-F238E27FC236}">
                <a16:creationId xmlns:a16="http://schemas.microsoft.com/office/drawing/2014/main" id="{F2C1F6CF-302B-4C0A-9F03-A83C2D501AEF}"/>
              </a:ext>
            </a:extLst>
          </p:cNvPr>
          <p:cNvGraphicFramePr>
            <a:graphicFrameLocks noGrp="1"/>
          </p:cNvGraphicFramePr>
          <p:nvPr>
            <p:extLst>
              <p:ext uri="{D42A27DB-BD31-4B8C-83A1-F6EECF244321}">
                <p14:modId xmlns:p14="http://schemas.microsoft.com/office/powerpoint/2010/main" val="2424691800"/>
              </p:ext>
            </p:extLst>
          </p:nvPr>
        </p:nvGraphicFramePr>
        <p:xfrm>
          <a:off x="628650" y="1268015"/>
          <a:ext cx="7779625" cy="3188914"/>
        </p:xfrm>
        <a:graphic>
          <a:graphicData uri="http://schemas.openxmlformats.org/drawingml/2006/table">
            <a:tbl>
              <a:tblPr firstRow="1" firstCol="1" bandRow="1">
                <a:tableStyleId>{2D5ABB26-0587-4C30-8999-92F81FD0307C}</a:tableStyleId>
              </a:tblPr>
              <a:tblGrid>
                <a:gridCol w="2570128">
                  <a:extLst>
                    <a:ext uri="{9D8B030D-6E8A-4147-A177-3AD203B41FA5}">
                      <a16:colId xmlns:a16="http://schemas.microsoft.com/office/drawing/2014/main" val="717009421"/>
                    </a:ext>
                  </a:extLst>
                </a:gridCol>
                <a:gridCol w="5209497">
                  <a:extLst>
                    <a:ext uri="{9D8B030D-6E8A-4147-A177-3AD203B41FA5}">
                      <a16:colId xmlns:a16="http://schemas.microsoft.com/office/drawing/2014/main" val="1372677157"/>
                    </a:ext>
                  </a:extLst>
                </a:gridCol>
              </a:tblGrid>
              <a:tr h="835713">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Tài </a:t>
                      </a:r>
                      <a:r>
                        <a:rPr lang="en-US" sz="2000" dirty="0" err="1">
                          <a:solidFill>
                            <a:schemeClr val="bg1"/>
                          </a:solidFill>
                          <a:effectLst/>
                          <a:latin typeface="Times New Roman" panose="02020603050405020304" pitchFamily="18" charset="0"/>
                          <a:cs typeface="Times New Roman" panose="02020603050405020304" pitchFamily="18" charset="0"/>
                        </a:rPr>
                        <a:t>khoản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người</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dùng</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User Accounts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tùy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bởi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nhiều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029253886"/>
                  </a:ext>
                </a:extLst>
              </a:tr>
              <a:tr h="1469789">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Đồng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hồ</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Ngôn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ngữ</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và</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Khu</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vực</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Clock, Language, and</a:t>
                      </a: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Region</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định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ngày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giờ</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tiền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tệ</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phản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ánh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tiêu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chuẩn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ngôn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ngữ</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vực</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999869256"/>
                  </a:ext>
                </a:extLst>
              </a:tr>
              <a:tr h="835713">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Dễ</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dàng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truy</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cập</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Ease of Access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tùy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kỹ</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thuật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năng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giọng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nói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ảnh</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63666547"/>
                  </a:ext>
                </a:extLst>
              </a:tr>
            </a:tbl>
          </a:graphicData>
        </a:graphic>
      </p:graphicFrame>
    </p:spTree>
    <p:extLst>
      <p:ext uri="{BB962C8B-B14F-4D97-AF65-F5344CB8AC3E}">
        <p14:creationId xmlns:p14="http://schemas.microsoft.com/office/powerpoint/2010/main" val="2788080980"/>
      </p:ext>
    </p:extLst>
  </p:cSld>
  <p:clrMapOvr>
    <a:masterClrMapping/>
  </p:clrMapOvr>
  <p:transition spd="slow">
    <p:push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Thay</a:t>
            </a:r>
            <a:r>
              <a:rPr lang="en-US" dirty="0"/>
              <a:t> </a:t>
            </a:r>
            <a:r>
              <a:rPr lang="en-US" dirty="0" err="1"/>
              <a:t>đổi</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chung</a:t>
            </a:r>
            <a:r>
              <a:rPr lang="en-US" dirty="0"/>
              <a:t> </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p:txBody>
          <a:bodyPr>
            <a:normAutofit/>
          </a:bodyPr>
          <a:lstStyle/>
          <a:p>
            <a:pPr algn="just"/>
            <a:r>
              <a:rPr lang="en-US" dirty="0" err="1"/>
              <a:t>Có</a:t>
            </a:r>
            <a:r>
              <a:rPr lang="en-US" dirty="0"/>
              <a:t> </a:t>
            </a:r>
            <a:r>
              <a:rPr lang="en-US" dirty="0" err="1"/>
              <a:t>thể</a:t>
            </a:r>
            <a:r>
              <a:rPr lang="en-US" dirty="0"/>
              <a:t> </a:t>
            </a:r>
            <a:r>
              <a:rPr lang="en-US" dirty="0" err="1"/>
              <a:t>dùng</a:t>
            </a:r>
            <a:r>
              <a:rPr lang="en-US" dirty="0"/>
              <a:t> Control Panel/Settings App</a:t>
            </a:r>
          </a:p>
          <a:p>
            <a:pPr lvl="1" algn="just"/>
            <a:r>
              <a:rPr lang="en-US" dirty="0" err="1"/>
              <a:t>Thay</a:t>
            </a:r>
            <a:r>
              <a:rPr lang="en-US" dirty="0"/>
              <a:t> </a:t>
            </a:r>
            <a:r>
              <a:rPr lang="en-US" dirty="0" err="1"/>
              <a:t>đổi</a:t>
            </a:r>
            <a:r>
              <a:rPr lang="en-US" dirty="0"/>
              <a:t> </a:t>
            </a:r>
            <a:r>
              <a:rPr lang="en-US" dirty="0" err="1"/>
              <a:t>Độ</a:t>
            </a:r>
            <a:r>
              <a:rPr lang="en-US" dirty="0"/>
              <a:t> </a:t>
            </a:r>
            <a:r>
              <a:rPr lang="en-US" dirty="0" err="1"/>
              <a:t>phân</a:t>
            </a:r>
            <a:r>
              <a:rPr lang="en-US" dirty="0"/>
              <a:t> </a:t>
            </a:r>
            <a:r>
              <a:rPr lang="en-US" dirty="0" err="1"/>
              <a:t>giải</a:t>
            </a:r>
            <a:r>
              <a:rPr lang="en-US" dirty="0"/>
              <a:t> </a:t>
            </a:r>
            <a:r>
              <a:rPr lang="en-US" dirty="0" err="1"/>
              <a:t>màn</a:t>
            </a:r>
            <a:r>
              <a:rPr lang="en-US" dirty="0"/>
              <a:t> </a:t>
            </a:r>
            <a:r>
              <a:rPr lang="en-US" dirty="0" err="1"/>
              <a:t>hình</a:t>
            </a:r>
            <a:r>
              <a:rPr lang="en-US" dirty="0"/>
              <a:t> (Screen Resolution)</a:t>
            </a:r>
          </a:p>
          <a:p>
            <a:pPr lvl="2" algn="just"/>
            <a:r>
              <a:rPr lang="en-US" dirty="0"/>
              <a:t>L</a:t>
            </a:r>
            <a:r>
              <a:rPr lang="vi-VN" dirty="0"/>
              <a:t>à cài đặt chung ảnh hưởng đến tất cả tài khoản người dùng trên hệ thống.</a:t>
            </a:r>
            <a:endParaRPr lang="en-US" dirty="0"/>
          </a:p>
          <a:p>
            <a:pPr lvl="2" algn="just"/>
            <a:r>
              <a:rPr lang="en-US" dirty="0" err="1"/>
              <a:t>Đề</a:t>
            </a:r>
            <a:r>
              <a:rPr lang="en-US" dirty="0"/>
              <a:t> </a:t>
            </a:r>
            <a:r>
              <a:rPr lang="en-US" dirty="0" err="1"/>
              <a:t>cập</a:t>
            </a:r>
            <a:r>
              <a:rPr lang="en-US" dirty="0"/>
              <a:t> </a:t>
            </a:r>
            <a:r>
              <a:rPr lang="en-US" dirty="0" err="1"/>
              <a:t>đến</a:t>
            </a:r>
            <a:r>
              <a:rPr lang="en-US" dirty="0"/>
              <a:t> </a:t>
            </a:r>
            <a:r>
              <a:rPr lang="en-US" dirty="0" err="1"/>
              <a:t>mức</a:t>
            </a:r>
            <a:r>
              <a:rPr lang="en-US" dirty="0"/>
              <a:t> </a:t>
            </a:r>
            <a:r>
              <a:rPr lang="en-US" dirty="0" err="1"/>
              <a:t>độ</a:t>
            </a:r>
            <a:r>
              <a:rPr lang="en-US" dirty="0"/>
              <a:t> </a:t>
            </a:r>
            <a:r>
              <a:rPr lang="en-US" dirty="0" err="1"/>
              <a:t>rõ</a:t>
            </a:r>
            <a:r>
              <a:rPr lang="en-US" dirty="0"/>
              <a:t> </a:t>
            </a:r>
            <a:r>
              <a:rPr lang="en-US" dirty="0" err="1"/>
              <a:t>nét</a:t>
            </a:r>
            <a:r>
              <a:rPr lang="en-US" dirty="0"/>
              <a:t> </a:t>
            </a:r>
            <a:r>
              <a:rPr lang="en-US" dirty="0" err="1"/>
              <a:t>mà</a:t>
            </a:r>
            <a:r>
              <a:rPr lang="en-US" dirty="0"/>
              <a:t> </a:t>
            </a:r>
            <a:r>
              <a:rPr lang="en-US" dirty="0" err="1"/>
              <a:t>văn</a:t>
            </a:r>
            <a:r>
              <a:rPr lang="en-US" dirty="0"/>
              <a:t> bản </a:t>
            </a:r>
            <a:r>
              <a:rPr lang="en-US" dirty="0" err="1"/>
              <a:t>và</a:t>
            </a:r>
            <a:r>
              <a:rPr lang="en-US" dirty="0"/>
              <a:t> </a:t>
            </a:r>
            <a:r>
              <a:rPr lang="en-US" dirty="0" err="1"/>
              <a:t>hình</a:t>
            </a:r>
            <a:r>
              <a:rPr lang="en-US" dirty="0"/>
              <a:t> </a:t>
            </a:r>
            <a:r>
              <a:rPr lang="en-US" dirty="0" err="1"/>
              <a:t>ảnh</a:t>
            </a:r>
            <a:r>
              <a:rPr lang="en-US" dirty="0"/>
              <a:t> </a:t>
            </a:r>
            <a:r>
              <a:rPr lang="en-US" dirty="0" err="1"/>
              <a:t>xuất</a:t>
            </a:r>
            <a:r>
              <a:rPr lang="en-US" dirty="0"/>
              <a:t> </a:t>
            </a:r>
            <a:r>
              <a:rPr lang="en-US" dirty="0" err="1"/>
              <a:t>hiện</a:t>
            </a:r>
            <a:r>
              <a:rPr lang="en-US" dirty="0"/>
              <a:t>.</a:t>
            </a:r>
          </a:p>
          <a:p>
            <a:pPr lvl="2" algn="just"/>
            <a:r>
              <a:rPr lang="en-US" dirty="0"/>
              <a:t>Đ</a:t>
            </a:r>
            <a:r>
              <a:rPr lang="vi-VN" dirty="0"/>
              <a:t>ược đo bằng số điểm chấm (pixel) mà màn hình có thể chứa</a:t>
            </a:r>
            <a:r>
              <a:rPr lang="en-US" dirty="0"/>
              <a:t>.</a:t>
            </a:r>
          </a:p>
          <a:p>
            <a:pPr marL="685800" lvl="2" indent="0" algn="just">
              <a:buNone/>
            </a:pPr>
            <a:endParaRPr lang="en-US" dirty="0"/>
          </a:p>
          <a:p>
            <a:pPr lvl="2" algn="just"/>
            <a:endParaRPr lang="en-US" dirty="0"/>
          </a:p>
        </p:txBody>
      </p:sp>
    </p:spTree>
    <p:extLst>
      <p:ext uri="{BB962C8B-B14F-4D97-AF65-F5344CB8AC3E}">
        <p14:creationId xmlns:p14="http://schemas.microsoft.com/office/powerpoint/2010/main" val="3592561479"/>
      </p:ext>
    </p:extLst>
  </p:cSld>
  <p:clrMapOvr>
    <a:masterClrMapping/>
  </p:clrMapOvr>
  <p:transition spd="slow">
    <p:push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Thay</a:t>
            </a:r>
            <a:r>
              <a:rPr lang="en-US" dirty="0"/>
              <a:t> </a:t>
            </a:r>
            <a:r>
              <a:rPr lang="en-US" dirty="0" err="1"/>
              <a:t>đổi</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chung</a:t>
            </a:r>
            <a:r>
              <a:rPr lang="en-US" dirty="0"/>
              <a:t> </a:t>
            </a:r>
          </a:p>
        </p:txBody>
      </p:sp>
      <p:sp>
        <p:nvSpPr>
          <p:cNvPr id="4" name="Content Placeholder 3">
            <a:extLst>
              <a:ext uri="{FF2B5EF4-FFF2-40B4-BE49-F238E27FC236}">
                <a16:creationId xmlns:a16="http://schemas.microsoft.com/office/drawing/2014/main" id="{E45BF7F2-3C1E-4F37-B0EC-7C723AE0211F}"/>
              </a:ext>
            </a:extLst>
          </p:cNvPr>
          <p:cNvSpPr>
            <a:spLocks noGrp="1"/>
          </p:cNvSpPr>
          <p:nvPr>
            <p:ph idx="1"/>
          </p:nvPr>
        </p:nvSpPr>
        <p:spPr>
          <a:xfrm>
            <a:off x="628651" y="1369219"/>
            <a:ext cx="3820519" cy="3263504"/>
          </a:xfrm>
        </p:spPr>
        <p:txBody>
          <a:bodyPr>
            <a:normAutofit lnSpcReduction="10000"/>
          </a:bodyPr>
          <a:lstStyle/>
          <a:p>
            <a:pPr marL="0" indent="0" algn="just">
              <a:buNone/>
            </a:pPr>
            <a:r>
              <a:rPr lang="vi-VN" sz="2000" dirty="0"/>
              <a:t>Nhấp chọn nút Start → Chọn Settings → Chọn System → Chọn trình đơn thả xuống ở mục Display resolution → Chọn độ phân giải hoặc</a:t>
            </a:r>
          </a:p>
          <a:p>
            <a:pPr marL="0" indent="0" algn="just">
              <a:buNone/>
            </a:pPr>
            <a:endParaRPr lang="en-US" sz="2000" dirty="0"/>
          </a:p>
          <a:p>
            <a:pPr marL="0" indent="0" algn="just">
              <a:buNone/>
            </a:pPr>
            <a:r>
              <a:rPr lang="vi-VN" sz="2000" dirty="0"/>
              <a:t>Nhấp chuột phải vào chỗ trống trên màn hình Desktop → Chọn Display settings → Chọn trình đơn thả xuống ở mục Display resolution → Chọn độ phân giải</a:t>
            </a:r>
          </a:p>
          <a:p>
            <a:endParaRPr lang="en-US" sz="2000" dirty="0"/>
          </a:p>
        </p:txBody>
      </p:sp>
      <p:pic>
        <p:nvPicPr>
          <p:cNvPr id="8" name="Picture 7">
            <a:extLst>
              <a:ext uri="{FF2B5EF4-FFF2-40B4-BE49-F238E27FC236}">
                <a16:creationId xmlns:a16="http://schemas.microsoft.com/office/drawing/2014/main" id="{74A8AF42-ADED-476F-8B6D-0386D63F5C8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49170" y="1369219"/>
            <a:ext cx="4526280" cy="3017520"/>
          </a:xfrm>
          <a:prstGeom prst="rect">
            <a:avLst/>
          </a:prstGeom>
          <a:noFill/>
          <a:ln>
            <a:solidFill>
              <a:schemeClr val="tx1"/>
            </a:solidFill>
          </a:ln>
        </p:spPr>
      </p:pic>
    </p:spTree>
    <p:extLst>
      <p:ext uri="{BB962C8B-B14F-4D97-AF65-F5344CB8AC3E}">
        <p14:creationId xmlns:p14="http://schemas.microsoft.com/office/powerpoint/2010/main" val="3459392006"/>
      </p:ext>
    </p:extLst>
  </p:cSld>
  <p:clrMapOvr>
    <a:masterClrMapping/>
  </p:clrMapOvr>
  <p:transition spd="slow">
    <p:push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Thay</a:t>
            </a:r>
            <a:r>
              <a:rPr lang="en-US" dirty="0"/>
              <a:t> </a:t>
            </a:r>
            <a:r>
              <a:rPr lang="en-US" dirty="0" err="1"/>
              <a:t>đổi</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chung</a:t>
            </a:r>
            <a:r>
              <a:rPr lang="en-US" dirty="0"/>
              <a:t> </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50" y="1369219"/>
            <a:ext cx="7737584" cy="3263504"/>
          </a:xfrm>
        </p:spPr>
        <p:txBody>
          <a:bodyPr>
            <a:normAutofit/>
          </a:bodyPr>
          <a:lstStyle/>
          <a:p>
            <a:pPr lvl="1" algn="just"/>
            <a:r>
              <a:rPr lang="en-US" dirty="0" err="1"/>
              <a:t>Thay</a:t>
            </a:r>
            <a:r>
              <a:rPr lang="en-US" dirty="0"/>
              <a:t> </a:t>
            </a:r>
            <a:r>
              <a:rPr lang="en-US" dirty="0" err="1"/>
              <a:t>đổi</a:t>
            </a:r>
            <a:r>
              <a:rPr lang="en-US" dirty="0"/>
              <a:t> </a:t>
            </a:r>
            <a:r>
              <a:rPr lang="en-US" dirty="0" err="1"/>
              <a:t>Mật</a:t>
            </a:r>
            <a:r>
              <a:rPr lang="en-US" dirty="0"/>
              <a:t> </a:t>
            </a:r>
            <a:r>
              <a:rPr lang="en-US" dirty="0" err="1"/>
              <a:t>khẩu</a:t>
            </a:r>
            <a:r>
              <a:rPr lang="en-US" dirty="0"/>
              <a:t> </a:t>
            </a:r>
            <a:r>
              <a:rPr lang="en-US" dirty="0" err="1"/>
              <a:t>bảo</a:t>
            </a:r>
            <a:r>
              <a:rPr lang="en-US" dirty="0"/>
              <a:t> </a:t>
            </a:r>
            <a:r>
              <a:rPr lang="en-US" dirty="0" err="1"/>
              <a:t>vệ</a:t>
            </a:r>
            <a:r>
              <a:rPr lang="en-US" dirty="0"/>
              <a:t> (Password Protection)</a:t>
            </a:r>
          </a:p>
          <a:p>
            <a:pPr lvl="1" indent="0" algn="just">
              <a:buNone/>
            </a:pPr>
            <a:r>
              <a:rPr lang="vi-VN" sz="2000" dirty="0"/>
              <a:t>Nhấp chọn nút Start → Chọn Settings → Chọn Account → Chọn Sign-in options </a:t>
            </a:r>
            <a:r>
              <a:rPr lang="vi-VN" sz="2000" dirty="0">
                <a:sym typeface="Symbol" panose="05050102010706020507" pitchFamily="18" charset="2"/>
              </a:rPr>
              <a:t></a:t>
            </a:r>
            <a:r>
              <a:rPr lang="vi-VN" sz="2000" dirty="0"/>
              <a:t> Chọn Password → Chọn Change → thay đổi Password.</a:t>
            </a:r>
          </a:p>
          <a:p>
            <a:pPr lvl="1" indent="0" algn="just">
              <a:buNone/>
            </a:pPr>
            <a:r>
              <a:rPr lang="vi-VN" sz="2000" dirty="0"/>
              <a:t>Ngoài ra, người dùng có thể chọn chế độ đăng nhập lại hoặc không cần đăng nhập lại sau khi máy đang ở chế độ sleep</a:t>
            </a:r>
            <a:r>
              <a:rPr lang="en-US" sz="2000" dirty="0"/>
              <a:t>:</a:t>
            </a:r>
          </a:p>
          <a:p>
            <a:pPr lvl="1" indent="0" algn="just">
              <a:buNone/>
            </a:pPr>
            <a:r>
              <a:rPr lang="vi-VN" sz="2000" dirty="0"/>
              <a:t>Dưới mục Require sign-in → Chọn chế độ đăng nhập lại (When PC wakes up from sleep) hoặc không bao giờ (Never).</a:t>
            </a:r>
            <a:endParaRPr lang="en-US" dirty="0"/>
          </a:p>
          <a:p>
            <a:pPr lvl="2" algn="just"/>
            <a:endParaRPr lang="en-US" dirty="0"/>
          </a:p>
        </p:txBody>
      </p:sp>
    </p:spTree>
    <p:extLst>
      <p:ext uri="{BB962C8B-B14F-4D97-AF65-F5344CB8AC3E}">
        <p14:creationId xmlns:p14="http://schemas.microsoft.com/office/powerpoint/2010/main" val="2192213027"/>
      </p:ext>
    </p:extLst>
  </p:cSld>
  <p:clrMapOvr>
    <a:masterClrMapping/>
  </p:clrMapOvr>
  <p:transition spd="slow">
    <p:push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Thay</a:t>
            </a:r>
            <a:r>
              <a:rPr lang="en-US" dirty="0"/>
              <a:t> </a:t>
            </a:r>
            <a:r>
              <a:rPr lang="en-US" dirty="0" err="1"/>
              <a:t>đổi</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chung</a:t>
            </a:r>
            <a:r>
              <a:rPr lang="en-US" dirty="0"/>
              <a:t> </a:t>
            </a:r>
          </a:p>
        </p:txBody>
      </p:sp>
      <p:pic>
        <p:nvPicPr>
          <p:cNvPr id="5" name="Picture 4">
            <a:extLst>
              <a:ext uri="{FF2B5EF4-FFF2-40B4-BE49-F238E27FC236}">
                <a16:creationId xmlns:a16="http://schemas.microsoft.com/office/drawing/2014/main" id="{9874D466-7DDB-4A48-A919-B796AB3951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3822" y="1268015"/>
            <a:ext cx="4975850" cy="3566160"/>
          </a:xfrm>
          <a:prstGeom prst="rect">
            <a:avLst/>
          </a:prstGeom>
          <a:ln>
            <a:solidFill>
              <a:schemeClr val="tx1"/>
            </a:solidFill>
          </a:ln>
        </p:spPr>
      </p:pic>
    </p:spTree>
    <p:extLst>
      <p:ext uri="{BB962C8B-B14F-4D97-AF65-F5344CB8AC3E}">
        <p14:creationId xmlns:p14="http://schemas.microsoft.com/office/powerpoint/2010/main" val="158397148"/>
      </p:ext>
    </p:extLst>
  </p:cSld>
  <p:clrMapOvr>
    <a:masterClrMapping/>
  </p:clrMapOvr>
  <p:transition spd="slow">
    <p:push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Thay</a:t>
            </a:r>
            <a:r>
              <a:rPr lang="en-US" dirty="0"/>
              <a:t> </a:t>
            </a:r>
            <a:r>
              <a:rPr lang="en-US" dirty="0" err="1"/>
              <a:t>đổi</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chung</a:t>
            </a:r>
            <a:r>
              <a:rPr lang="en-US" dirty="0"/>
              <a:t> </a:t>
            </a:r>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49" y="1369219"/>
            <a:ext cx="8010853" cy="3263504"/>
          </a:xfrm>
        </p:spPr>
        <p:txBody>
          <a:bodyPr>
            <a:normAutofit/>
          </a:bodyPr>
          <a:lstStyle/>
          <a:p>
            <a:pPr lvl="1" algn="just"/>
            <a:r>
              <a:rPr lang="en-US" dirty="0" err="1"/>
              <a:t>Thay</a:t>
            </a:r>
            <a:r>
              <a:rPr lang="en-US" dirty="0"/>
              <a:t> </a:t>
            </a:r>
            <a:r>
              <a:rPr lang="en-US" dirty="0" err="1"/>
              <a:t>đổi</a:t>
            </a:r>
            <a:r>
              <a:rPr lang="en-US" dirty="0"/>
              <a:t> </a:t>
            </a:r>
            <a:r>
              <a:rPr lang="en-US" dirty="0" err="1"/>
              <a:t>các</a:t>
            </a:r>
            <a:r>
              <a:rPr lang="en-US" dirty="0"/>
              <a:t> </a:t>
            </a:r>
            <a:r>
              <a:rPr lang="en-US" dirty="0" err="1"/>
              <a:t>tùy</a:t>
            </a:r>
            <a:r>
              <a:rPr lang="en-US" dirty="0"/>
              <a:t> </a:t>
            </a:r>
            <a:r>
              <a:rPr lang="en-US" dirty="0" err="1"/>
              <a:t>chọn</a:t>
            </a:r>
            <a:r>
              <a:rPr lang="en-US" dirty="0"/>
              <a:t> </a:t>
            </a:r>
            <a:r>
              <a:rPr lang="en-US" dirty="0" err="1"/>
              <a:t>quản</a:t>
            </a:r>
            <a:r>
              <a:rPr lang="en-US" dirty="0"/>
              <a:t> </a:t>
            </a:r>
            <a:r>
              <a:rPr lang="en-US" dirty="0" err="1"/>
              <a:t>lý</a:t>
            </a:r>
            <a:r>
              <a:rPr lang="en-US" dirty="0"/>
              <a:t> </a:t>
            </a:r>
            <a:r>
              <a:rPr lang="en-US" dirty="0" err="1"/>
              <a:t>nguồn</a:t>
            </a:r>
            <a:r>
              <a:rPr lang="en-US" dirty="0"/>
              <a:t> (Power Management Options)</a:t>
            </a:r>
          </a:p>
          <a:p>
            <a:pPr marL="857250" lvl="1" indent="-342900" algn="just"/>
            <a:r>
              <a:rPr lang="en-US" sz="2200" dirty="0" err="1"/>
              <a:t>Chế</a:t>
            </a:r>
            <a:r>
              <a:rPr lang="en-US" sz="2200" dirty="0"/>
              <a:t> </a:t>
            </a:r>
            <a:r>
              <a:rPr lang="en-US" sz="2200" dirty="0" err="1"/>
              <a:t>độ</a:t>
            </a:r>
            <a:r>
              <a:rPr lang="en-US" sz="2200" dirty="0"/>
              <a:t> Hibernate </a:t>
            </a:r>
            <a:r>
              <a:rPr lang="en-US" sz="2200" dirty="0" err="1"/>
              <a:t>luôn</a:t>
            </a:r>
            <a:r>
              <a:rPr lang="en-US" sz="2200" dirty="0"/>
              <a:t> </a:t>
            </a:r>
            <a:r>
              <a:rPr lang="en-US" sz="2200" dirty="0" err="1"/>
              <a:t>tồn</a:t>
            </a:r>
            <a:r>
              <a:rPr lang="en-US" sz="2200" dirty="0"/>
              <a:t> </a:t>
            </a:r>
            <a:r>
              <a:rPr lang="en-US" sz="2200" dirty="0" err="1"/>
              <a:t>tại</a:t>
            </a:r>
            <a:r>
              <a:rPr lang="en-US" sz="2200" dirty="0"/>
              <a:t> </a:t>
            </a:r>
            <a:r>
              <a:rPr lang="en-US" sz="2200" dirty="0" err="1"/>
              <a:t>trong</a:t>
            </a:r>
            <a:r>
              <a:rPr lang="en-US" sz="2200" dirty="0"/>
              <a:t> Windows. </a:t>
            </a:r>
            <a:r>
              <a:rPr lang="en-US" sz="2200" dirty="0" err="1"/>
              <a:t>Tuy</a:t>
            </a:r>
            <a:r>
              <a:rPr lang="en-US" sz="2200" dirty="0"/>
              <a:t> </a:t>
            </a:r>
            <a:r>
              <a:rPr lang="en-US" sz="2200" dirty="0" err="1"/>
              <a:t>nhiên</a:t>
            </a:r>
            <a:r>
              <a:rPr lang="en-US" sz="2200" dirty="0"/>
              <a:t>, </a:t>
            </a:r>
            <a:r>
              <a:rPr lang="en-US" sz="2200" dirty="0" err="1"/>
              <a:t>thường</a:t>
            </a:r>
            <a:r>
              <a:rPr lang="en-US" sz="2200" dirty="0"/>
              <a:t> </a:t>
            </a:r>
            <a:r>
              <a:rPr lang="en-US" sz="2200" dirty="0" err="1"/>
              <a:t>không</a:t>
            </a:r>
            <a:r>
              <a:rPr lang="en-US" sz="2200" dirty="0"/>
              <a:t> bao </a:t>
            </a:r>
            <a:r>
              <a:rPr lang="en-US" sz="2200" dirty="0" err="1"/>
              <a:t>gồm</a:t>
            </a:r>
            <a:r>
              <a:rPr lang="en-US" sz="2200" dirty="0"/>
              <a:t> </a:t>
            </a:r>
            <a:r>
              <a:rPr lang="en-US" sz="2200" dirty="0" err="1"/>
              <a:t>trong</a:t>
            </a:r>
            <a:r>
              <a:rPr lang="en-US" sz="2200" dirty="0"/>
              <a:t> </a:t>
            </a:r>
            <a:r>
              <a:rPr lang="en-US" sz="2200" dirty="0" err="1"/>
              <a:t>trình</a:t>
            </a:r>
            <a:r>
              <a:rPr lang="en-US" sz="2200" dirty="0"/>
              <a:t> </a:t>
            </a:r>
            <a:r>
              <a:rPr lang="en-US" sz="2200" dirty="0" err="1"/>
              <a:t>đơn</a:t>
            </a:r>
            <a:r>
              <a:rPr lang="en-US" sz="2200" dirty="0"/>
              <a:t> </a:t>
            </a:r>
            <a:r>
              <a:rPr lang="en-US" sz="2200" dirty="0" err="1"/>
              <a:t>nguồn</a:t>
            </a:r>
            <a:r>
              <a:rPr lang="en-US" sz="2200" dirty="0"/>
              <a:t> (Power menu).</a:t>
            </a:r>
          </a:p>
          <a:p>
            <a:pPr marL="857250" lvl="1" indent="-342900" algn="just"/>
            <a:r>
              <a:rPr lang="en-US" sz="2200" dirty="0" err="1"/>
              <a:t>Để</a:t>
            </a:r>
            <a:r>
              <a:rPr lang="en-US" sz="2200" dirty="0"/>
              <a:t> </a:t>
            </a:r>
            <a:r>
              <a:rPr lang="en-US" sz="2200" dirty="0" err="1"/>
              <a:t>hiện</a:t>
            </a:r>
            <a:r>
              <a:rPr lang="en-US" sz="2200" dirty="0"/>
              <a:t> </a:t>
            </a:r>
            <a:r>
              <a:rPr lang="en-US" sz="2200" dirty="0" err="1"/>
              <a:t>tùy</a:t>
            </a:r>
            <a:r>
              <a:rPr lang="en-US" sz="2200" dirty="0"/>
              <a:t> </a:t>
            </a:r>
            <a:r>
              <a:rPr lang="en-US" sz="2200" dirty="0" err="1"/>
              <a:t>chọn</a:t>
            </a:r>
            <a:r>
              <a:rPr lang="en-US" sz="2200" dirty="0"/>
              <a:t> Hibernate: </a:t>
            </a:r>
          </a:p>
          <a:p>
            <a:pPr marL="862013" lvl="1" indent="0" algn="just">
              <a:buNone/>
            </a:pPr>
            <a:r>
              <a:rPr lang="en-US" sz="2000" dirty="0" err="1"/>
              <a:t>Mở</a:t>
            </a:r>
            <a:r>
              <a:rPr lang="en-US" sz="2000" dirty="0"/>
              <a:t> </a:t>
            </a:r>
            <a:r>
              <a:rPr lang="en-US" sz="2000" dirty="0" err="1"/>
              <a:t>bảng</a:t>
            </a:r>
            <a:r>
              <a:rPr lang="en-US" sz="2000" dirty="0"/>
              <a:t> </a:t>
            </a:r>
            <a:r>
              <a:rPr lang="en-US" sz="2000" dirty="0" err="1"/>
              <a:t>điều</a:t>
            </a:r>
            <a:r>
              <a:rPr lang="en-US" sz="2000" dirty="0"/>
              <a:t> </a:t>
            </a:r>
            <a:r>
              <a:rPr lang="en-US" sz="2000" dirty="0" err="1"/>
              <a:t>khiển</a:t>
            </a:r>
            <a:r>
              <a:rPr lang="en-US" sz="2000" dirty="0"/>
              <a:t> (Control Panel) ở </a:t>
            </a:r>
            <a:r>
              <a:rPr lang="en-US" sz="2000" dirty="0" err="1"/>
              <a:t>chế</a:t>
            </a:r>
            <a:r>
              <a:rPr lang="en-US" sz="2000" dirty="0"/>
              <a:t> </a:t>
            </a:r>
            <a:r>
              <a:rPr lang="en-US" sz="2000" dirty="0" err="1"/>
              <a:t>độ</a:t>
            </a:r>
            <a:r>
              <a:rPr lang="en-US" sz="2000" dirty="0"/>
              <a:t> Large/Small Icons → </a:t>
            </a:r>
            <a:r>
              <a:rPr lang="en-US" sz="2000" dirty="0" err="1"/>
              <a:t>Chọn</a:t>
            </a:r>
            <a:r>
              <a:rPr lang="en-US" sz="2000" dirty="0"/>
              <a:t> Power Options → </a:t>
            </a:r>
            <a:r>
              <a:rPr lang="en-US" sz="2000" dirty="0" err="1"/>
              <a:t>Chọn</a:t>
            </a:r>
            <a:r>
              <a:rPr lang="en-US" sz="2000" dirty="0"/>
              <a:t> Choose what the power button do → </a:t>
            </a:r>
            <a:r>
              <a:rPr lang="en-US" sz="2000" dirty="0" err="1"/>
              <a:t>Chọn</a:t>
            </a:r>
            <a:r>
              <a:rPr lang="en-US" sz="2000" dirty="0"/>
              <a:t> Change settings that are currently unavailable → </a:t>
            </a:r>
            <a:r>
              <a:rPr lang="en-US" sz="2000" dirty="0" err="1"/>
              <a:t>Chọn</a:t>
            </a:r>
            <a:r>
              <a:rPr lang="en-US" sz="2000" dirty="0"/>
              <a:t> Hibernate → Save changes</a:t>
            </a:r>
            <a:endParaRPr lang="en-US" sz="2200" dirty="0"/>
          </a:p>
          <a:p>
            <a:pPr marL="342900" lvl="1" indent="0" algn="just">
              <a:buNone/>
            </a:pPr>
            <a:endParaRPr lang="en-US" dirty="0"/>
          </a:p>
          <a:p>
            <a:pPr lvl="2" algn="just"/>
            <a:endParaRPr lang="en-US" dirty="0"/>
          </a:p>
        </p:txBody>
      </p:sp>
    </p:spTree>
    <p:extLst>
      <p:ext uri="{BB962C8B-B14F-4D97-AF65-F5344CB8AC3E}">
        <p14:creationId xmlns:p14="http://schemas.microsoft.com/office/powerpoint/2010/main" val="1460984833"/>
      </p:ext>
    </p:extLst>
  </p:cSld>
  <p:clrMapOvr>
    <a:masterClrMapping/>
  </p:clrMapOvr>
  <p:transition spd="slow">
    <p:push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Thay</a:t>
            </a:r>
            <a:r>
              <a:rPr lang="en-US" dirty="0"/>
              <a:t> </a:t>
            </a:r>
            <a:r>
              <a:rPr lang="en-US" dirty="0" err="1"/>
              <a:t>đổi</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chung</a:t>
            </a:r>
            <a:r>
              <a:rPr lang="en-US" dirty="0"/>
              <a:t> </a:t>
            </a:r>
          </a:p>
        </p:txBody>
      </p:sp>
      <p:pic>
        <p:nvPicPr>
          <p:cNvPr id="4" name="Picture 3">
            <a:extLst>
              <a:ext uri="{FF2B5EF4-FFF2-40B4-BE49-F238E27FC236}">
                <a16:creationId xmlns:a16="http://schemas.microsoft.com/office/drawing/2014/main" id="{2F75D227-4CB0-4ABA-9259-2BF22FCA9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5559" y="1212056"/>
            <a:ext cx="4400130" cy="3657600"/>
          </a:xfrm>
          <a:prstGeom prst="rect">
            <a:avLst/>
          </a:prstGeom>
          <a:ln>
            <a:solidFill>
              <a:schemeClr val="tx1"/>
            </a:solidFill>
          </a:ln>
        </p:spPr>
      </p:pic>
    </p:spTree>
    <p:extLst>
      <p:ext uri="{BB962C8B-B14F-4D97-AF65-F5344CB8AC3E}">
        <p14:creationId xmlns:p14="http://schemas.microsoft.com/office/powerpoint/2010/main" val="1620930961"/>
      </p:ext>
    </p:extLst>
  </p:cSld>
  <p:clrMapOvr>
    <a:masterClrMapping/>
  </p:clrMapOvr>
  <p:transition spd="slow">
    <p:push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Tùy</a:t>
            </a:r>
            <a:r>
              <a:rPr lang="en-US" dirty="0"/>
              <a:t> </a:t>
            </a:r>
            <a:r>
              <a:rPr lang="en-US" dirty="0" err="1"/>
              <a:t>biến</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riêng</a:t>
            </a:r>
            <a:endParaRPr lang="en-US" dirty="0"/>
          </a:p>
        </p:txBody>
      </p:sp>
      <p:sp>
        <p:nvSpPr>
          <p:cNvPr id="7" name="Content Placeholder 6">
            <a:extLst>
              <a:ext uri="{FF2B5EF4-FFF2-40B4-BE49-F238E27FC236}">
                <a16:creationId xmlns:a16="http://schemas.microsoft.com/office/drawing/2014/main" id="{4766798C-C390-4291-9B3A-B2760BC85595}"/>
              </a:ext>
            </a:extLst>
          </p:cNvPr>
          <p:cNvSpPr>
            <a:spLocks noGrp="1"/>
          </p:cNvSpPr>
          <p:nvPr>
            <p:ph idx="1"/>
          </p:nvPr>
        </p:nvSpPr>
        <p:spPr>
          <a:xfrm>
            <a:off x="628649" y="1369219"/>
            <a:ext cx="8010853" cy="3263504"/>
          </a:xfrm>
        </p:spPr>
        <p:txBody>
          <a:bodyPr>
            <a:normAutofit/>
          </a:bodyPr>
          <a:lstStyle/>
          <a:p>
            <a:pPr algn="just"/>
            <a:r>
              <a:rPr lang="en-US" dirty="0" err="1"/>
              <a:t>Tùy</a:t>
            </a:r>
            <a:r>
              <a:rPr lang="en-US" dirty="0"/>
              <a:t> </a:t>
            </a:r>
            <a:r>
              <a:rPr lang="en-US" dirty="0" err="1"/>
              <a:t>biến</a:t>
            </a:r>
            <a:r>
              <a:rPr lang="en-US" dirty="0"/>
              <a:t> </a:t>
            </a:r>
            <a:r>
              <a:rPr lang="en-US" dirty="0" err="1"/>
              <a:t>màn</a:t>
            </a:r>
            <a:r>
              <a:rPr lang="en-US" dirty="0"/>
              <a:t> </a:t>
            </a:r>
            <a:r>
              <a:rPr lang="en-US" dirty="0" err="1"/>
              <a:t>hình</a:t>
            </a:r>
            <a:r>
              <a:rPr lang="en-US" dirty="0"/>
              <a:t> Desktop</a:t>
            </a:r>
          </a:p>
          <a:p>
            <a:pPr lvl="1" algn="just"/>
            <a:r>
              <a:rPr lang="en-US" dirty="0" err="1"/>
              <a:t>Là</a:t>
            </a:r>
            <a:r>
              <a:rPr lang="en-US" dirty="0"/>
              <a:t> </a:t>
            </a:r>
            <a:r>
              <a:rPr lang="en-US" dirty="0" err="1"/>
              <a:t>thay</a:t>
            </a:r>
            <a:r>
              <a:rPr lang="en-US" dirty="0"/>
              <a:t> </a:t>
            </a:r>
            <a:r>
              <a:rPr lang="en-US" dirty="0" err="1"/>
              <a:t>đổi</a:t>
            </a:r>
            <a:r>
              <a:rPr lang="en-US" dirty="0"/>
              <a:t> </a:t>
            </a:r>
            <a:r>
              <a:rPr lang="en-US" dirty="0" err="1"/>
              <a:t>hình</a:t>
            </a:r>
            <a:r>
              <a:rPr lang="en-US" dirty="0"/>
              <a:t> </a:t>
            </a:r>
            <a:r>
              <a:rPr lang="en-US" dirty="0" err="1"/>
              <a:t>nền</a:t>
            </a:r>
            <a:r>
              <a:rPr lang="en-US" dirty="0"/>
              <a:t> (Background picture), </a:t>
            </a:r>
            <a:r>
              <a:rPr lang="en-US" dirty="0" err="1"/>
              <a:t>thiết</a:t>
            </a:r>
            <a:r>
              <a:rPr lang="en-US" dirty="0"/>
              <a:t> </a:t>
            </a:r>
            <a:r>
              <a:rPr lang="en-US" dirty="0" err="1"/>
              <a:t>lập</a:t>
            </a:r>
            <a:r>
              <a:rPr lang="en-US" dirty="0"/>
              <a:t> </a:t>
            </a:r>
            <a:r>
              <a:rPr lang="en-US" dirty="0" err="1"/>
              <a:t>bảo</a:t>
            </a:r>
            <a:r>
              <a:rPr lang="en-US" dirty="0"/>
              <a:t> </a:t>
            </a:r>
            <a:r>
              <a:rPr lang="en-US" dirty="0" err="1"/>
              <a:t>vệ</a:t>
            </a:r>
            <a:r>
              <a:rPr lang="en-US" dirty="0"/>
              <a:t> </a:t>
            </a:r>
            <a:r>
              <a:rPr lang="en-US" dirty="0" err="1"/>
              <a:t>màn</a:t>
            </a:r>
            <a:r>
              <a:rPr lang="en-US" dirty="0"/>
              <a:t> </a:t>
            </a:r>
            <a:r>
              <a:rPr lang="en-US" dirty="0" err="1"/>
              <a:t>hình</a:t>
            </a:r>
            <a:r>
              <a:rPr lang="en-US" dirty="0"/>
              <a:t> (Screen saver), </a:t>
            </a:r>
            <a:r>
              <a:rPr lang="en-US" dirty="0" err="1"/>
              <a:t>thay</a:t>
            </a:r>
            <a:r>
              <a:rPr lang="en-US" dirty="0"/>
              <a:t> </a:t>
            </a:r>
            <a:r>
              <a:rPr lang="en-US" dirty="0" err="1"/>
              <a:t>đổi</a:t>
            </a:r>
            <a:r>
              <a:rPr lang="en-US" dirty="0"/>
              <a:t> </a:t>
            </a:r>
            <a:r>
              <a:rPr lang="en-US" dirty="0" err="1"/>
              <a:t>màu</a:t>
            </a:r>
            <a:r>
              <a:rPr lang="en-US" dirty="0"/>
              <a:t> </a:t>
            </a:r>
            <a:r>
              <a:rPr lang="en-US" dirty="0" err="1"/>
              <a:t>màn</a:t>
            </a:r>
            <a:r>
              <a:rPr lang="en-US" dirty="0"/>
              <a:t> </a:t>
            </a:r>
            <a:r>
              <a:rPr lang="en-US" dirty="0" err="1"/>
              <a:t>hình</a:t>
            </a:r>
            <a:r>
              <a:rPr lang="en-US" dirty="0"/>
              <a:t> (Window color), </a:t>
            </a:r>
            <a:r>
              <a:rPr lang="en-US" dirty="0" err="1"/>
              <a:t>thay</a:t>
            </a:r>
            <a:r>
              <a:rPr lang="en-US" dirty="0"/>
              <a:t> </a:t>
            </a:r>
            <a:r>
              <a:rPr lang="en-US" dirty="0" err="1"/>
              <a:t>đổi</a:t>
            </a:r>
            <a:r>
              <a:rPr lang="en-US" dirty="0"/>
              <a:t> </a:t>
            </a:r>
            <a:r>
              <a:rPr lang="en-US" dirty="0" err="1"/>
              <a:t>chủ</a:t>
            </a:r>
            <a:r>
              <a:rPr lang="en-US" dirty="0"/>
              <a:t> </a:t>
            </a:r>
            <a:r>
              <a:rPr lang="en-US" dirty="0" err="1"/>
              <a:t>đề</a:t>
            </a:r>
            <a:r>
              <a:rPr lang="en-US" dirty="0"/>
              <a:t> (Theme) </a:t>
            </a:r>
            <a:r>
              <a:rPr lang="en-US" dirty="0" err="1"/>
              <a:t>hoặc</a:t>
            </a:r>
            <a:r>
              <a:rPr lang="en-US" dirty="0"/>
              <a:t> </a:t>
            </a:r>
            <a:r>
              <a:rPr lang="en-US" dirty="0" err="1"/>
              <a:t>âm</a:t>
            </a:r>
            <a:r>
              <a:rPr lang="en-US" dirty="0"/>
              <a:t> </a:t>
            </a:r>
            <a:r>
              <a:rPr lang="en-US" dirty="0" err="1"/>
              <a:t>thanh</a:t>
            </a:r>
            <a:r>
              <a:rPr lang="en-US" dirty="0"/>
              <a:t> (Sound)</a:t>
            </a:r>
          </a:p>
          <a:p>
            <a:pPr marL="514350" lvl="2" indent="0" algn="just">
              <a:buNone/>
            </a:pPr>
            <a:r>
              <a:rPr lang="en-US" sz="1800" dirty="0" err="1"/>
              <a:t>Nhấp</a:t>
            </a:r>
            <a:r>
              <a:rPr lang="en-US" sz="1800" dirty="0"/>
              <a:t> </a:t>
            </a:r>
            <a:r>
              <a:rPr lang="en-US" sz="1800" dirty="0" err="1"/>
              <a:t>chọn</a:t>
            </a:r>
            <a:r>
              <a:rPr lang="en-US" sz="1800" dirty="0"/>
              <a:t> </a:t>
            </a:r>
            <a:r>
              <a:rPr lang="en-US" sz="1800" dirty="0" err="1"/>
              <a:t>nút</a:t>
            </a:r>
            <a:r>
              <a:rPr lang="en-US" sz="1800" dirty="0"/>
              <a:t> Start → </a:t>
            </a:r>
            <a:r>
              <a:rPr lang="en-US" sz="1800" dirty="0" err="1"/>
              <a:t>Chọn</a:t>
            </a:r>
            <a:r>
              <a:rPr lang="en-US" sz="1800" dirty="0"/>
              <a:t> Settings → </a:t>
            </a:r>
            <a:r>
              <a:rPr lang="en-US" sz="1800" dirty="0" err="1"/>
              <a:t>Chọn</a:t>
            </a:r>
            <a:r>
              <a:rPr lang="en-US" sz="1800" dirty="0"/>
              <a:t> Personalization → </a:t>
            </a:r>
            <a:r>
              <a:rPr lang="en-US" sz="1800" dirty="0" err="1"/>
              <a:t>thực</a:t>
            </a:r>
            <a:r>
              <a:rPr lang="en-US" sz="1800" dirty="0"/>
              <a:t> </a:t>
            </a:r>
            <a:r>
              <a:rPr lang="en-US" sz="1800" dirty="0" err="1"/>
              <a:t>hiện</a:t>
            </a:r>
            <a:r>
              <a:rPr lang="en-US" sz="1800" dirty="0"/>
              <a:t> </a:t>
            </a:r>
            <a:r>
              <a:rPr lang="en-US" sz="1800" dirty="0" err="1"/>
              <a:t>các</a:t>
            </a:r>
            <a:r>
              <a:rPr lang="en-US" sz="1800" dirty="0"/>
              <a:t> </a:t>
            </a:r>
            <a:r>
              <a:rPr lang="en-US" sz="1800" dirty="0" err="1"/>
              <a:t>thay</a:t>
            </a:r>
            <a:r>
              <a:rPr lang="en-US" sz="1800" dirty="0"/>
              <a:t> </a:t>
            </a:r>
            <a:r>
              <a:rPr lang="en-US" sz="1800" dirty="0" err="1"/>
              <a:t>đổi</a:t>
            </a:r>
            <a:r>
              <a:rPr lang="en-US" sz="1800" dirty="0"/>
              <a:t> </a:t>
            </a:r>
            <a:r>
              <a:rPr lang="en-US" sz="1800" dirty="0" err="1"/>
              <a:t>hoặc</a:t>
            </a:r>
            <a:endParaRPr lang="en-US" sz="1800" dirty="0"/>
          </a:p>
          <a:p>
            <a:pPr marL="514350" lvl="2" indent="0" algn="just">
              <a:buNone/>
            </a:pPr>
            <a:r>
              <a:rPr lang="en-US" sz="1800" dirty="0" err="1"/>
              <a:t>Nhấp</a:t>
            </a:r>
            <a:r>
              <a:rPr lang="en-US" sz="1800" dirty="0"/>
              <a:t> </a:t>
            </a:r>
            <a:r>
              <a:rPr lang="en-US" sz="1800" dirty="0" err="1"/>
              <a:t>chuột</a:t>
            </a:r>
            <a:r>
              <a:rPr lang="en-US" sz="1800" dirty="0"/>
              <a:t> </a:t>
            </a:r>
            <a:r>
              <a:rPr lang="en-US" sz="1800" dirty="0" err="1"/>
              <a:t>phải</a:t>
            </a:r>
            <a:r>
              <a:rPr lang="en-US" sz="1800" dirty="0"/>
              <a:t> </a:t>
            </a:r>
            <a:r>
              <a:rPr lang="en-US" sz="1800" dirty="0" err="1"/>
              <a:t>vào</a:t>
            </a:r>
            <a:r>
              <a:rPr lang="en-US" sz="1800" dirty="0"/>
              <a:t> </a:t>
            </a:r>
            <a:r>
              <a:rPr lang="en-US" sz="1800" dirty="0" err="1"/>
              <a:t>khoảng</a:t>
            </a:r>
            <a:r>
              <a:rPr lang="en-US" sz="1800" dirty="0"/>
              <a:t> </a:t>
            </a:r>
            <a:r>
              <a:rPr lang="en-US" sz="1800" dirty="0" err="1"/>
              <a:t>trống</a:t>
            </a:r>
            <a:r>
              <a:rPr lang="en-US" sz="1800" dirty="0"/>
              <a:t> </a:t>
            </a:r>
            <a:r>
              <a:rPr lang="en-US" sz="1800" dirty="0" err="1"/>
              <a:t>trên</a:t>
            </a:r>
            <a:r>
              <a:rPr lang="en-US" sz="1800" dirty="0"/>
              <a:t> </a:t>
            </a:r>
            <a:r>
              <a:rPr lang="en-US" sz="1800" dirty="0" err="1"/>
              <a:t>màn</a:t>
            </a:r>
            <a:r>
              <a:rPr lang="en-US" sz="1800" dirty="0"/>
              <a:t> </a:t>
            </a:r>
            <a:r>
              <a:rPr lang="en-US" sz="1800" dirty="0" err="1"/>
              <a:t>hình</a:t>
            </a:r>
            <a:r>
              <a:rPr lang="en-US" sz="1800" dirty="0"/>
              <a:t> Desktop → </a:t>
            </a:r>
            <a:r>
              <a:rPr lang="en-US" sz="1800" dirty="0" err="1"/>
              <a:t>Chọn</a:t>
            </a:r>
            <a:r>
              <a:rPr lang="en-US" sz="1800" dirty="0"/>
              <a:t> Personalize → </a:t>
            </a:r>
            <a:r>
              <a:rPr lang="en-US" sz="1800" dirty="0" err="1"/>
              <a:t>thực</a:t>
            </a:r>
            <a:r>
              <a:rPr lang="en-US" sz="1800" dirty="0"/>
              <a:t> </a:t>
            </a:r>
            <a:r>
              <a:rPr lang="en-US" sz="1800" dirty="0" err="1"/>
              <a:t>hiện</a:t>
            </a:r>
            <a:r>
              <a:rPr lang="en-US" sz="1800" dirty="0"/>
              <a:t> </a:t>
            </a:r>
            <a:r>
              <a:rPr lang="en-US" sz="1800" dirty="0" err="1"/>
              <a:t>các</a:t>
            </a:r>
            <a:r>
              <a:rPr lang="en-US" sz="1800" dirty="0"/>
              <a:t> </a:t>
            </a:r>
            <a:r>
              <a:rPr lang="en-US" sz="1800" dirty="0" err="1"/>
              <a:t>thay</a:t>
            </a:r>
            <a:r>
              <a:rPr lang="en-US" sz="1800" dirty="0"/>
              <a:t> </a:t>
            </a:r>
            <a:r>
              <a:rPr lang="en-US" sz="1800" dirty="0" err="1"/>
              <a:t>đổi</a:t>
            </a:r>
            <a:r>
              <a:rPr lang="en-US" sz="1800" dirty="0"/>
              <a:t>.</a:t>
            </a:r>
          </a:p>
          <a:p>
            <a:pPr marL="514350" lvl="2" indent="0" algn="just">
              <a:buNone/>
            </a:pPr>
            <a:r>
              <a:rPr lang="en-US" sz="1800" dirty="0" err="1"/>
              <a:t>Từ</a:t>
            </a:r>
            <a:r>
              <a:rPr lang="en-US" sz="1800" dirty="0"/>
              <a:t> </a:t>
            </a:r>
            <a:r>
              <a:rPr lang="en-US" sz="1800" dirty="0" err="1"/>
              <a:t>Bảng</a:t>
            </a:r>
            <a:r>
              <a:rPr lang="en-US" sz="1800" dirty="0"/>
              <a:t> </a:t>
            </a:r>
            <a:r>
              <a:rPr lang="en-US" sz="1800" dirty="0" err="1"/>
              <a:t>điều</a:t>
            </a:r>
            <a:r>
              <a:rPr lang="en-US" sz="1800" dirty="0"/>
              <a:t> </a:t>
            </a:r>
            <a:r>
              <a:rPr lang="en-US" sz="1800" dirty="0" err="1"/>
              <a:t>khiển</a:t>
            </a:r>
            <a:r>
              <a:rPr lang="en-US" sz="1800" dirty="0"/>
              <a:t> </a:t>
            </a:r>
            <a:r>
              <a:rPr lang="en-US" sz="1800" dirty="0" err="1"/>
              <a:t>chế</a:t>
            </a:r>
            <a:r>
              <a:rPr lang="en-US" sz="1800" dirty="0"/>
              <a:t> </a:t>
            </a:r>
            <a:r>
              <a:rPr lang="en-US" sz="1800" dirty="0" err="1"/>
              <a:t>độ</a:t>
            </a:r>
            <a:r>
              <a:rPr lang="en-US" sz="1800" dirty="0"/>
              <a:t> Large/Small Icons → </a:t>
            </a:r>
            <a:r>
              <a:rPr lang="en-US" sz="1800" dirty="0" err="1"/>
              <a:t>Chọn</a:t>
            </a:r>
            <a:r>
              <a:rPr lang="en-US" sz="1800" dirty="0"/>
              <a:t> Taskbar and Navigation → </a:t>
            </a:r>
            <a:r>
              <a:rPr lang="en-US" sz="1800" dirty="0" err="1"/>
              <a:t>chọn</a:t>
            </a:r>
            <a:r>
              <a:rPr lang="en-US" sz="1800" dirty="0"/>
              <a:t> </a:t>
            </a:r>
            <a:r>
              <a:rPr lang="en-US" sz="1800" dirty="0" err="1"/>
              <a:t>các</a:t>
            </a:r>
            <a:r>
              <a:rPr lang="en-US" sz="1800" dirty="0"/>
              <a:t> </a:t>
            </a:r>
            <a:r>
              <a:rPr lang="en-US" sz="1800" dirty="0" err="1"/>
              <a:t>mục</a:t>
            </a:r>
            <a:r>
              <a:rPr lang="en-US" sz="1800" dirty="0"/>
              <a:t> </a:t>
            </a:r>
            <a:r>
              <a:rPr lang="en-US" sz="1800" dirty="0" err="1"/>
              <a:t>trong</a:t>
            </a:r>
            <a:r>
              <a:rPr lang="en-US" sz="1800" dirty="0"/>
              <a:t> Personalization.</a:t>
            </a:r>
          </a:p>
          <a:p>
            <a:pPr marL="342900" lvl="1" indent="0" algn="just">
              <a:buNone/>
            </a:pPr>
            <a:endParaRPr lang="en-US" dirty="0"/>
          </a:p>
        </p:txBody>
      </p:sp>
    </p:spTree>
    <p:extLst>
      <p:ext uri="{BB962C8B-B14F-4D97-AF65-F5344CB8AC3E}">
        <p14:creationId xmlns:p14="http://schemas.microsoft.com/office/powerpoint/2010/main" val="2894480330"/>
      </p:ext>
    </p:extLst>
  </p:cSld>
  <p:clrMapOvr>
    <a:masterClrMapping/>
  </p:clrMapOvr>
  <p:transition spd="slow">
    <p:push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Tùy</a:t>
            </a:r>
            <a:r>
              <a:rPr lang="en-US" dirty="0"/>
              <a:t> </a:t>
            </a:r>
            <a:r>
              <a:rPr lang="en-US" dirty="0" err="1"/>
              <a:t>biến</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riêng</a:t>
            </a:r>
            <a:endParaRPr lang="en-US" dirty="0"/>
          </a:p>
        </p:txBody>
      </p:sp>
      <p:pic>
        <p:nvPicPr>
          <p:cNvPr id="6" name="Picture 5">
            <a:extLst>
              <a:ext uri="{FF2B5EF4-FFF2-40B4-BE49-F238E27FC236}">
                <a16:creationId xmlns:a16="http://schemas.microsoft.com/office/drawing/2014/main" id="{29146063-6697-41E5-9DAA-43695FBA8F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8406" y="1084076"/>
            <a:ext cx="4835495" cy="3840480"/>
          </a:xfrm>
          <a:prstGeom prst="rect">
            <a:avLst/>
          </a:prstGeom>
        </p:spPr>
      </p:pic>
    </p:spTree>
    <p:extLst>
      <p:ext uri="{BB962C8B-B14F-4D97-AF65-F5344CB8AC3E}">
        <p14:creationId xmlns:p14="http://schemas.microsoft.com/office/powerpoint/2010/main" val="981765060"/>
      </p:ext>
    </p:extLst>
  </p:cSld>
  <p:clrMapOvr>
    <a:masterClrMapping/>
  </p:clrMapOvr>
  <p:transition spd="slow">
    <p:push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Tùy</a:t>
            </a:r>
            <a:r>
              <a:rPr lang="en-US" dirty="0"/>
              <a:t> </a:t>
            </a:r>
            <a:r>
              <a:rPr lang="en-US" dirty="0" err="1"/>
              <a:t>biến</a:t>
            </a:r>
            <a:r>
              <a:rPr lang="en-US" dirty="0"/>
              <a:t> </a:t>
            </a:r>
            <a:r>
              <a:rPr lang="en-US" dirty="0" err="1"/>
              <a:t>các</a:t>
            </a:r>
            <a:r>
              <a:rPr lang="en-US" dirty="0"/>
              <a:t> </a:t>
            </a:r>
            <a:r>
              <a:rPr lang="en-US" dirty="0" err="1"/>
              <a:t>cài</a:t>
            </a:r>
            <a:r>
              <a:rPr lang="en-US" dirty="0"/>
              <a:t> </a:t>
            </a:r>
            <a:r>
              <a:rPr lang="en-US" dirty="0" err="1"/>
              <a:t>đặt</a:t>
            </a:r>
            <a:r>
              <a:rPr lang="en-US" dirty="0"/>
              <a:t> </a:t>
            </a:r>
            <a:r>
              <a:rPr lang="en-US" dirty="0" err="1"/>
              <a:t>riêng</a:t>
            </a:r>
            <a:endParaRPr lang="en-US" dirty="0"/>
          </a:p>
        </p:txBody>
      </p:sp>
      <p:graphicFrame>
        <p:nvGraphicFramePr>
          <p:cNvPr id="5" name="Content Placeholder 4">
            <a:extLst>
              <a:ext uri="{FF2B5EF4-FFF2-40B4-BE49-F238E27FC236}">
                <a16:creationId xmlns:a16="http://schemas.microsoft.com/office/drawing/2014/main" id="{0BAF6635-03BF-4EE6-AECB-A9435BFD87FB}"/>
              </a:ext>
            </a:extLst>
          </p:cNvPr>
          <p:cNvGraphicFramePr>
            <a:graphicFrameLocks noGrp="1"/>
          </p:cNvGraphicFramePr>
          <p:nvPr>
            <p:ph idx="1"/>
            <p:extLst>
              <p:ext uri="{D42A27DB-BD31-4B8C-83A1-F6EECF244321}">
                <p14:modId xmlns:p14="http://schemas.microsoft.com/office/powerpoint/2010/main" val="3226876237"/>
              </p:ext>
            </p:extLst>
          </p:nvPr>
        </p:nvGraphicFramePr>
        <p:xfrm>
          <a:off x="628650" y="1121276"/>
          <a:ext cx="8200040" cy="3630035"/>
        </p:xfrm>
        <a:graphic>
          <a:graphicData uri="http://schemas.openxmlformats.org/drawingml/2006/table">
            <a:tbl>
              <a:tblPr firstRow="1" firstCol="1" bandRow="1">
                <a:tableStyleId>{2D5ABB26-0587-4C30-8999-92F81FD0307C}</a:tableStyleId>
              </a:tblPr>
              <a:tblGrid>
                <a:gridCol w="1825749">
                  <a:extLst>
                    <a:ext uri="{9D8B030D-6E8A-4147-A177-3AD203B41FA5}">
                      <a16:colId xmlns:a16="http://schemas.microsoft.com/office/drawing/2014/main" val="72550131"/>
                    </a:ext>
                  </a:extLst>
                </a:gridCol>
                <a:gridCol w="6374291">
                  <a:extLst>
                    <a:ext uri="{9D8B030D-6E8A-4147-A177-3AD203B41FA5}">
                      <a16:colId xmlns:a16="http://schemas.microsoft.com/office/drawing/2014/main" val="3888681159"/>
                    </a:ext>
                  </a:extLst>
                </a:gridCol>
              </a:tblGrid>
              <a:tr h="724871">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Nền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màn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hình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1600" dirty="0">
                          <a:solidFill>
                            <a:schemeClr val="bg1"/>
                          </a:solidFill>
                          <a:effectLst/>
                          <a:latin typeface="Times New Roman" panose="02020603050405020304" pitchFamily="18" charset="0"/>
                          <a:cs typeface="Times New Roman" panose="02020603050405020304" pitchFamily="18" charset="0"/>
                        </a:rPr>
                        <a:t>Desktop</a:t>
                      </a: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Background</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ảnh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sẵn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Choose your picture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điều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hướng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chứa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ảnh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riêng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trước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đó</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452859511"/>
                  </a:ext>
                </a:extLst>
              </a:tr>
              <a:tr h="673221">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Màu</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màn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hình</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Color</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nền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Desktop</a:t>
                      </a:r>
                    </a:p>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Nhấp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Color →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ô </a:t>
                      </a:r>
                      <a:r>
                        <a:rPr lang="en-US" sz="1800" dirty="0" err="1">
                          <a:solidFill>
                            <a:schemeClr val="bg1"/>
                          </a:solidFill>
                          <a:effectLst/>
                          <a:latin typeface="Times New Roman" panose="02020603050405020304" pitchFamily="18" charset="0"/>
                          <a:cs typeface="Times New Roman" panose="02020603050405020304" pitchFamily="18" charset="0"/>
                        </a:rPr>
                        <a:t>màu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màu</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813069261"/>
                  </a:ext>
                </a:extLst>
              </a:tr>
              <a:tr h="1007972">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Âm</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thanh</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Sound</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phối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hợp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âm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chủ</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đề</a:t>
                      </a:r>
                      <a:r>
                        <a:rPr lang="en-US" sz="1800" dirty="0">
                          <a:solidFill>
                            <a:schemeClr val="bg1"/>
                          </a:solidFill>
                          <a:effectLst/>
                          <a:latin typeface="Times New Roman" panose="02020603050405020304" pitchFamily="18" charset="0"/>
                          <a:cs typeface="Times New Roman" panose="02020603050405020304" pitchFamily="18" charset="0"/>
                        </a:rPr>
                        <a:t> (Theme).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phối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hợp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âm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định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âm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phát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kèm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sự</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kiện</a:t>
                      </a:r>
                      <a:r>
                        <a:rPr lang="en-US" sz="1800" dirty="0">
                          <a:solidFill>
                            <a:schemeClr val="bg1"/>
                          </a:solidFill>
                          <a:effectLst/>
                          <a:latin typeface="Times New Roman" panose="02020603050405020304" pitchFamily="18" charset="0"/>
                          <a:cs typeface="Times New Roman" panose="02020603050405020304" pitchFamily="18" charset="0"/>
                        </a:rPr>
                        <a:t> Windows </a:t>
                      </a:r>
                      <a:r>
                        <a:rPr lang="en-US" sz="1800" dirty="0" err="1">
                          <a:solidFill>
                            <a:schemeClr val="bg1"/>
                          </a:solidFill>
                          <a:effectLst/>
                          <a:latin typeface="Times New Roman" panose="02020603050405020304" pitchFamily="18" charset="0"/>
                          <a:cs typeface="Times New Roman" panose="02020603050405020304" pitchFamily="18" charset="0"/>
                        </a:rPr>
                        <a:t>cụ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đóng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thu </a:t>
                      </a:r>
                      <a:r>
                        <a:rPr lang="en-US" sz="1800" dirty="0" err="1">
                          <a:solidFill>
                            <a:schemeClr val="bg1"/>
                          </a:solidFill>
                          <a:effectLst/>
                          <a:latin typeface="Times New Roman" panose="02020603050405020304" pitchFamily="18" charset="0"/>
                          <a:cs typeface="Times New Roman" panose="02020603050405020304" pitchFamily="18" charset="0"/>
                        </a:rPr>
                        <a:t>nhỏ</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cửa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sổ</a:t>
                      </a:r>
                      <a:r>
                        <a:rPr lang="en-US" sz="1800" dirty="0">
                          <a:solidFill>
                            <a:schemeClr val="bg1"/>
                          </a:solidFill>
                          <a:effectLst/>
                          <a:latin typeface="Times New Roman" panose="02020603050405020304" pitchFamily="18" charset="0"/>
                          <a:cs typeface="Times New Roman" panose="02020603050405020304" pitchFamily="18" charset="0"/>
                        </a:rPr>
                        <a:t>)</a:t>
                      </a:r>
                    </a:p>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Nhấp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Theme →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Sound →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âm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69254283"/>
                  </a:ext>
                </a:extLst>
              </a:tr>
              <a:tr h="781902">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Bảo </a:t>
                      </a:r>
                      <a:r>
                        <a:rPr lang="en-US" sz="2000" dirty="0" err="1">
                          <a:solidFill>
                            <a:schemeClr val="bg1"/>
                          </a:solidFill>
                          <a:effectLst/>
                          <a:latin typeface="Times New Roman" panose="02020603050405020304" pitchFamily="18" charset="0"/>
                          <a:cs typeface="Times New Roman" panose="02020603050405020304" pitchFamily="18" charset="0"/>
                        </a:rPr>
                        <a:t>vệ</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màn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hình</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Screen Saver</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vệ</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endParaRPr lang="en-US" sz="1800" dirty="0">
                        <a:solidFill>
                          <a:schemeClr val="bg1"/>
                        </a:solidFill>
                        <a:effectLst/>
                        <a:latin typeface="Times New Roman" panose="02020603050405020304" pitchFamily="18" charset="0"/>
                        <a:cs typeface="Times New Roman" panose="02020603050405020304" pitchFamily="18" charset="0"/>
                      </a:endParaRPr>
                    </a:p>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Nhấp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Lock screen →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Screen saver settings.</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920815756"/>
                  </a:ext>
                </a:extLst>
              </a:tr>
            </a:tbl>
          </a:graphicData>
        </a:graphic>
      </p:graphicFrame>
    </p:spTree>
    <p:extLst>
      <p:ext uri="{BB962C8B-B14F-4D97-AF65-F5344CB8AC3E}">
        <p14:creationId xmlns:p14="http://schemas.microsoft.com/office/powerpoint/2010/main" val="4208581771"/>
      </p:ext>
    </p:extLst>
  </p:cSld>
  <p:clrMapOvr>
    <a:masterClrMapping/>
  </p:clrMapOvr>
  <p:transition spd="slow">
    <p:push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DECFC50E-3B56-4C0D-A018-27DAA4AA2521}"/>
              </a:ext>
            </a:extLst>
          </p:cNvPr>
          <p:cNvSpPr>
            <a:spLocks noGrp="1"/>
          </p:cNvSpPr>
          <p:nvPr>
            <p:ph idx="1"/>
          </p:nvPr>
        </p:nvSpPr>
        <p:spPr>
          <a:xfrm>
            <a:off x="628650" y="1268016"/>
            <a:ext cx="7886700" cy="3773216"/>
          </a:xfrm>
        </p:spPr>
        <p:txBody>
          <a:bodyPr>
            <a:normAutofit/>
          </a:bodyPr>
          <a:lstStyle/>
          <a:p>
            <a:pPr algn="just"/>
            <a:r>
              <a:rPr lang="en-US" dirty="0"/>
              <a:t>Smart phones, Tablets </a:t>
            </a:r>
            <a:r>
              <a:rPr lang="en-US" dirty="0" err="1"/>
              <a:t>sử</a:t>
            </a:r>
            <a:r>
              <a:rPr lang="en-US" dirty="0"/>
              <a:t> </a:t>
            </a:r>
            <a:r>
              <a:rPr lang="en-US" dirty="0" err="1"/>
              <a:t>dụng</a:t>
            </a:r>
            <a:r>
              <a:rPr lang="en-US" dirty="0"/>
              <a:t> </a:t>
            </a:r>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a:p>
            <a:pPr lvl="1" algn="just"/>
            <a:r>
              <a:rPr lang="vi-VN" dirty="0"/>
              <a:t>Adroid từ Google</a:t>
            </a:r>
            <a:r>
              <a:rPr lang="en-US" dirty="0"/>
              <a:t>: HĐH</a:t>
            </a:r>
            <a:r>
              <a:rPr lang="vi-VN" dirty="0"/>
              <a:t> mã nguồn mở, được thiết kế từ </a:t>
            </a:r>
            <a:r>
              <a:rPr lang="en-US" dirty="0"/>
              <a:t>HĐH</a:t>
            </a:r>
            <a:r>
              <a:rPr lang="vi-VN" dirty="0"/>
              <a:t> Linux.</a:t>
            </a:r>
          </a:p>
          <a:p>
            <a:pPr lvl="1" algn="just"/>
            <a:r>
              <a:rPr lang="vi-VN" dirty="0"/>
              <a:t>iOS từ Apple</a:t>
            </a:r>
            <a:r>
              <a:rPr lang="en-US" dirty="0"/>
              <a:t>: HĐH </a:t>
            </a:r>
            <a:r>
              <a:rPr lang="vi-VN" dirty="0"/>
              <a:t>mã nguồn đóng độc quyền, được thiết kế từ </a:t>
            </a:r>
            <a:r>
              <a:rPr lang="en-US" dirty="0"/>
              <a:t>HĐH </a:t>
            </a:r>
            <a:r>
              <a:rPr lang="vi-VN" dirty="0"/>
              <a:t>OS X.</a:t>
            </a:r>
          </a:p>
          <a:p>
            <a:pPr lvl="1" algn="just"/>
            <a:r>
              <a:rPr lang="vi-VN" dirty="0"/>
              <a:t>Windows 10 Mobile từ Microsoft</a:t>
            </a:r>
            <a:r>
              <a:rPr lang="en-US" dirty="0"/>
              <a:t>: </a:t>
            </a:r>
            <a:r>
              <a:rPr lang="vi-VN" dirty="0"/>
              <a:t>H</a:t>
            </a:r>
            <a:r>
              <a:rPr lang="en-US" dirty="0"/>
              <a:t>ĐH</a:t>
            </a:r>
            <a:r>
              <a:rPr lang="vi-VN" dirty="0"/>
              <a:t> mã nguồn đóng độc quyền, xuất phát từ </a:t>
            </a:r>
            <a:r>
              <a:rPr lang="en-US" dirty="0"/>
              <a:t>HĐH </a:t>
            </a:r>
            <a:r>
              <a:rPr lang="vi-VN" dirty="0"/>
              <a:t>Windows Phone.</a:t>
            </a:r>
            <a:endParaRPr lang="en-US" dirty="0"/>
          </a:p>
          <a:p>
            <a:pPr lvl="1" algn="just"/>
            <a:r>
              <a:rPr lang="en-US" dirty="0"/>
              <a:t>BlackBerry</a:t>
            </a:r>
            <a:r>
              <a:rPr lang="en-US" b="1" dirty="0"/>
              <a:t> </a:t>
            </a:r>
            <a:r>
              <a:rPr lang="en-US" dirty="0"/>
              <a:t>10 </a:t>
            </a:r>
            <a:r>
              <a:rPr lang="en-US" dirty="0" err="1"/>
              <a:t>từ</a:t>
            </a:r>
            <a:r>
              <a:rPr lang="en-US" dirty="0"/>
              <a:t> BlackBerry: HĐH </a:t>
            </a:r>
            <a:r>
              <a:rPr lang="en-US" dirty="0" err="1"/>
              <a:t>mã</a:t>
            </a:r>
            <a:r>
              <a:rPr lang="en-US" dirty="0"/>
              <a:t> </a:t>
            </a:r>
            <a:r>
              <a:rPr lang="en-US" dirty="0" err="1"/>
              <a:t>nguồn</a:t>
            </a:r>
            <a:r>
              <a:rPr lang="en-US" dirty="0"/>
              <a:t> </a:t>
            </a:r>
            <a:r>
              <a:rPr lang="en-US" dirty="0" err="1"/>
              <a:t>đóng</a:t>
            </a:r>
            <a:r>
              <a:rPr lang="en-US" dirty="0"/>
              <a:t> </a:t>
            </a:r>
            <a:r>
              <a:rPr lang="en-US" dirty="0" err="1"/>
              <a:t>độc</a:t>
            </a:r>
            <a:r>
              <a:rPr lang="en-US" dirty="0"/>
              <a:t> </a:t>
            </a:r>
            <a:r>
              <a:rPr lang="en-US" dirty="0" err="1"/>
              <a:t>quyền</a:t>
            </a:r>
            <a:r>
              <a:rPr lang="en-US" dirty="0"/>
              <a:t>. HĐH </a:t>
            </a:r>
            <a:r>
              <a:rPr lang="en-US" dirty="0" err="1"/>
              <a:t>này</a:t>
            </a:r>
            <a:r>
              <a:rPr lang="en-US" dirty="0"/>
              <a:t> </a:t>
            </a:r>
            <a:r>
              <a:rPr lang="en-US" dirty="0" err="1"/>
              <a:t>chỉ</a:t>
            </a:r>
            <a:r>
              <a:rPr lang="en-US" dirty="0"/>
              <a:t> </a:t>
            </a:r>
            <a:r>
              <a:rPr lang="en-US" dirty="0" err="1"/>
              <a:t>hoạt</a:t>
            </a:r>
            <a:r>
              <a:rPr lang="en-US" dirty="0"/>
              <a:t> </a:t>
            </a:r>
            <a:r>
              <a:rPr lang="en-US" dirty="0" err="1"/>
              <a:t>động</a:t>
            </a:r>
            <a:r>
              <a:rPr lang="en-US" dirty="0"/>
              <a:t> </a:t>
            </a:r>
            <a:r>
              <a:rPr lang="en-US" dirty="0" err="1"/>
              <a:t>trên</a:t>
            </a:r>
            <a:r>
              <a:rPr lang="en-US" dirty="0"/>
              <a:t> </a:t>
            </a:r>
            <a:r>
              <a:rPr lang="en-US" dirty="0" err="1"/>
              <a:t>các</a:t>
            </a:r>
            <a:r>
              <a:rPr lang="en-US" dirty="0"/>
              <a:t> </a:t>
            </a:r>
            <a:r>
              <a:rPr lang="en-US" dirty="0" err="1"/>
              <a:t>thiết</a:t>
            </a:r>
            <a:r>
              <a:rPr lang="en-US" dirty="0"/>
              <a:t> </a:t>
            </a:r>
            <a:r>
              <a:rPr lang="en-US" dirty="0" err="1"/>
              <a:t>bị</a:t>
            </a:r>
            <a:r>
              <a:rPr lang="en-US" dirty="0"/>
              <a:t> do BlackBerry </a:t>
            </a:r>
            <a:r>
              <a:rPr lang="en-US" dirty="0" err="1"/>
              <a:t>sản</a:t>
            </a:r>
            <a:r>
              <a:rPr lang="en-US" dirty="0"/>
              <a:t> </a:t>
            </a:r>
            <a:r>
              <a:rPr lang="en-US" dirty="0" err="1"/>
              <a:t>xuất</a:t>
            </a:r>
            <a:endParaRPr lang="vi-VN" dirty="0"/>
          </a:p>
        </p:txBody>
      </p:sp>
    </p:spTree>
    <p:extLst>
      <p:ext uri="{BB962C8B-B14F-4D97-AF65-F5344CB8AC3E}">
        <p14:creationId xmlns:p14="http://schemas.microsoft.com/office/powerpoint/2010/main" val="119287114"/>
      </p:ext>
    </p:extLst>
  </p:cSld>
  <p:clrMapOvr>
    <a:masterClrMapping/>
  </p:clrMapOvr>
  <p:transition spd="slow">
    <p:push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DECFC50E-3B56-4C0D-A018-27DAA4AA2521}"/>
              </a:ext>
            </a:extLst>
          </p:cNvPr>
          <p:cNvSpPr>
            <a:spLocks noGrp="1"/>
          </p:cNvSpPr>
          <p:nvPr>
            <p:ph idx="1"/>
          </p:nvPr>
        </p:nvSpPr>
        <p:spPr/>
        <p:txBody>
          <a:bodyPr>
            <a:normAutofit lnSpcReduction="10000"/>
          </a:bodyPr>
          <a:lstStyle/>
          <a:p>
            <a:pPr algn="just"/>
            <a:r>
              <a:rPr lang="vi-VN" dirty="0"/>
              <a:t>Điều hướng màn hình cảm ứng trên </a:t>
            </a:r>
            <a:r>
              <a:rPr lang="en-US" dirty="0"/>
              <a:t>HĐH</a:t>
            </a:r>
            <a:r>
              <a:rPr lang="vi-VN" dirty="0"/>
              <a:t> di động</a:t>
            </a:r>
            <a:endParaRPr lang="en-US" dirty="0"/>
          </a:p>
          <a:p>
            <a:pPr lvl="1" algn="just"/>
            <a:r>
              <a:rPr lang="en-US" dirty="0" err="1"/>
              <a:t>Chạm</a:t>
            </a:r>
            <a:r>
              <a:rPr lang="en-US" dirty="0"/>
              <a:t> (tap):</a:t>
            </a:r>
          </a:p>
          <a:p>
            <a:pPr lvl="2" algn="just"/>
            <a:r>
              <a:rPr lang="vi-VN" dirty="0"/>
              <a:t>Chạm vào phím trên bàn phím ảo trên màn hình để nhập ký tự và văn bản.</a:t>
            </a:r>
          </a:p>
          <a:p>
            <a:pPr lvl="2" algn="just"/>
            <a:r>
              <a:rPr lang="vi-VN" dirty="0"/>
              <a:t>Chạm vào một mục để chọn mục đó.</a:t>
            </a:r>
          </a:p>
          <a:p>
            <a:pPr lvl="2" algn="just"/>
            <a:r>
              <a:rPr lang="vi-VN" dirty="0"/>
              <a:t>Chạm vào biểu tượng ứng dụng để chạy ứng dụng</a:t>
            </a:r>
            <a:r>
              <a:rPr lang="en-US" dirty="0"/>
              <a:t>.</a:t>
            </a:r>
          </a:p>
          <a:p>
            <a:pPr lvl="1" algn="just"/>
            <a:r>
              <a:rPr lang="en-US" dirty="0" err="1"/>
              <a:t>Chạm</a:t>
            </a:r>
            <a:r>
              <a:rPr lang="en-US" dirty="0"/>
              <a:t> </a:t>
            </a:r>
            <a:r>
              <a:rPr lang="en-US" dirty="0" err="1"/>
              <a:t>và</a:t>
            </a:r>
            <a:r>
              <a:rPr lang="en-US" dirty="0"/>
              <a:t> </a:t>
            </a:r>
            <a:r>
              <a:rPr lang="en-US" dirty="0" err="1"/>
              <a:t>giữ</a:t>
            </a:r>
            <a:r>
              <a:rPr lang="en-US" dirty="0"/>
              <a:t> (tap and hold)</a:t>
            </a:r>
          </a:p>
          <a:p>
            <a:pPr lvl="2" algn="just"/>
            <a:r>
              <a:rPr lang="vi-VN" dirty="0"/>
              <a:t>Chạm và giữ Widget để di chuyển.</a:t>
            </a:r>
          </a:p>
          <a:p>
            <a:pPr lvl="2" algn="just"/>
            <a:r>
              <a:rPr lang="vi-VN" dirty="0"/>
              <a:t>Chạm và giữ một trường để hiển thị các tùy chọn của trình đơn bật lên (Pop-up menu)</a:t>
            </a:r>
          </a:p>
          <a:p>
            <a:pPr lvl="2" algn="just"/>
            <a:endParaRPr lang="vi-VN" dirty="0"/>
          </a:p>
          <a:p>
            <a:pPr lvl="2" algn="just"/>
            <a:endParaRPr lang="en-US" dirty="0"/>
          </a:p>
        </p:txBody>
      </p:sp>
    </p:spTree>
    <p:extLst>
      <p:ext uri="{BB962C8B-B14F-4D97-AF65-F5344CB8AC3E}">
        <p14:creationId xmlns:p14="http://schemas.microsoft.com/office/powerpoint/2010/main" val="408661558"/>
      </p:ext>
    </p:extLst>
  </p:cSld>
  <p:clrMapOvr>
    <a:masterClrMapping/>
  </p:clrMapOvr>
  <p:transition spd="slow">
    <p:push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DECFC50E-3B56-4C0D-A018-27DAA4AA2521}"/>
              </a:ext>
            </a:extLst>
          </p:cNvPr>
          <p:cNvSpPr>
            <a:spLocks noGrp="1"/>
          </p:cNvSpPr>
          <p:nvPr>
            <p:ph idx="1"/>
          </p:nvPr>
        </p:nvSpPr>
        <p:spPr>
          <a:xfrm>
            <a:off x="420414" y="1369219"/>
            <a:ext cx="8492358" cy="3263504"/>
          </a:xfrm>
        </p:spPr>
        <p:txBody>
          <a:bodyPr>
            <a:normAutofit lnSpcReduction="10000"/>
          </a:bodyPr>
          <a:lstStyle/>
          <a:p>
            <a:pPr lvl="1" algn="just"/>
            <a:r>
              <a:rPr lang="vi-VN" dirty="0"/>
              <a:t>Vuốt hoặc trượt (swipe or slide):</a:t>
            </a:r>
          </a:p>
          <a:p>
            <a:pPr lvl="2" algn="just"/>
            <a:r>
              <a:rPr lang="vi-VN" dirty="0"/>
              <a:t>Vuốt màn hình để mở khóa thiết bị.</a:t>
            </a:r>
          </a:p>
          <a:p>
            <a:pPr lvl="2" algn="just"/>
            <a:r>
              <a:rPr lang="vi-VN" dirty="0"/>
              <a:t>Vuốt màn hình để cuộn qua các tùy chọn màn hình chính/tùy chọn menu.</a:t>
            </a:r>
            <a:endParaRPr lang="en-US" dirty="0"/>
          </a:p>
          <a:p>
            <a:pPr lvl="1" algn="just"/>
            <a:r>
              <a:rPr lang="vi-VN" dirty="0"/>
              <a:t>Kéo chạm và giữ (</a:t>
            </a:r>
            <a:r>
              <a:rPr lang="en-US" dirty="0"/>
              <a:t>D</a:t>
            </a:r>
            <a:r>
              <a:rPr lang="vi-VN" dirty="0"/>
              <a:t>rag)</a:t>
            </a:r>
          </a:p>
          <a:p>
            <a:pPr lvl="2" algn="just"/>
            <a:r>
              <a:rPr lang="vi-VN" dirty="0"/>
              <a:t>Kéo phím tắt để thêm nó vào màn hình chính.</a:t>
            </a:r>
          </a:p>
          <a:p>
            <a:pPr lvl="2" algn="just"/>
            <a:r>
              <a:rPr lang="vi-VN" dirty="0"/>
              <a:t>Kéo một tiện ích để đặt nó vào một vị trí mới trên màn hình chính.</a:t>
            </a:r>
            <a:endParaRPr lang="en-US" dirty="0"/>
          </a:p>
          <a:p>
            <a:pPr lvl="1" algn="just"/>
            <a:r>
              <a:rPr lang="vi-VN" dirty="0"/>
              <a:t>Chụm và trải rộng (pinch and spread</a:t>
            </a:r>
            <a:r>
              <a:rPr lang="en-US" dirty="0"/>
              <a:t>)</a:t>
            </a:r>
            <a:r>
              <a:rPr lang="vi-VN" dirty="0"/>
              <a:t>.</a:t>
            </a:r>
          </a:p>
          <a:p>
            <a:pPr lvl="2" algn="just"/>
            <a:r>
              <a:rPr lang="vi-VN" dirty="0"/>
              <a:t>Chụm và trải để phóng to</a:t>
            </a:r>
            <a:r>
              <a:rPr lang="en-US" dirty="0"/>
              <a:t>/</a:t>
            </a:r>
            <a:r>
              <a:rPr lang="vi-VN" dirty="0"/>
              <a:t>thu nhỏ hình ảnh hoặc trang web.</a:t>
            </a:r>
          </a:p>
          <a:p>
            <a:pPr lvl="2" algn="just"/>
            <a:r>
              <a:rPr lang="vi-VN" dirty="0"/>
              <a:t>Chụm và trải để phóng to</a:t>
            </a:r>
            <a:r>
              <a:rPr lang="en-US" dirty="0"/>
              <a:t>/</a:t>
            </a:r>
            <a:r>
              <a:rPr lang="vi-VN" dirty="0"/>
              <a:t>thu nhỏ đối tượng khi chụp ảnh.</a:t>
            </a:r>
          </a:p>
          <a:p>
            <a:pPr lvl="1" algn="just"/>
            <a:endParaRPr lang="vi-VN" dirty="0"/>
          </a:p>
          <a:p>
            <a:pPr lvl="1" algn="just"/>
            <a:endParaRPr lang="vi-VN" dirty="0"/>
          </a:p>
          <a:p>
            <a:pPr lvl="1" algn="just"/>
            <a:endParaRPr lang="vi-VN" dirty="0"/>
          </a:p>
          <a:p>
            <a:pPr lvl="2" algn="just"/>
            <a:endParaRPr lang="vi-VN" dirty="0"/>
          </a:p>
          <a:p>
            <a:pPr lvl="2" algn="just"/>
            <a:endParaRPr lang="en-US" dirty="0"/>
          </a:p>
        </p:txBody>
      </p:sp>
    </p:spTree>
    <p:extLst>
      <p:ext uri="{BB962C8B-B14F-4D97-AF65-F5344CB8AC3E}">
        <p14:creationId xmlns:p14="http://schemas.microsoft.com/office/powerpoint/2010/main" val="3725663712"/>
      </p:ext>
    </p:extLst>
  </p:cSld>
  <p:clrMapOvr>
    <a:masterClrMapping/>
  </p:clrMapOvr>
  <p:transition spd="slow">
    <p:push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DECFC50E-3B56-4C0D-A018-27DAA4AA2521}"/>
              </a:ext>
            </a:extLst>
          </p:cNvPr>
          <p:cNvSpPr>
            <a:spLocks noGrp="1"/>
          </p:cNvSpPr>
          <p:nvPr>
            <p:ph idx="1"/>
          </p:nvPr>
        </p:nvSpPr>
        <p:spPr/>
        <p:txBody>
          <a:bodyPr>
            <a:normAutofit/>
          </a:bodyPr>
          <a:lstStyle/>
          <a:p>
            <a:pPr algn="just"/>
            <a:r>
              <a:rPr lang="en-US" dirty="0" err="1"/>
              <a:t>Tắt</a:t>
            </a:r>
            <a:r>
              <a:rPr lang="en-US" dirty="0"/>
              <a:t>/</a:t>
            </a:r>
            <a:r>
              <a:rPr lang="en-US" dirty="0" err="1"/>
              <a:t>mở</a:t>
            </a:r>
            <a:r>
              <a:rPr lang="en-US" dirty="0"/>
              <a:t> </a:t>
            </a:r>
            <a:r>
              <a:rPr lang="en-US" dirty="0" err="1"/>
              <a:t>nguồn</a:t>
            </a:r>
            <a:r>
              <a:rPr lang="en-US" dirty="0"/>
              <a:t> (Power On/Off)</a:t>
            </a:r>
          </a:p>
          <a:p>
            <a:pPr lvl="1" algn="just"/>
            <a:r>
              <a:rPr lang="en-US" dirty="0"/>
              <a:t>M</a:t>
            </a:r>
            <a:r>
              <a:rPr lang="vi-VN" dirty="0"/>
              <a:t>ở nguồn: nhấn và giữ nút nguồn cho đến khi thiết bị khởi động. Trên hầu hết các điện thoại nút nguồn cũng là nút khóa màn hình. </a:t>
            </a:r>
          </a:p>
          <a:p>
            <a:pPr lvl="1" algn="just"/>
            <a:r>
              <a:rPr lang="en-US" dirty="0"/>
              <a:t>T</a:t>
            </a:r>
            <a:r>
              <a:rPr lang="vi-VN" dirty="0"/>
              <a:t>ắt nguồn: nhấn và giữ nút nguồn cho đến khi thiết bị hiển thị trình đơn các tùy chọn (</a:t>
            </a:r>
            <a:r>
              <a:rPr lang="en-US" dirty="0"/>
              <a:t>t</a:t>
            </a:r>
            <a:r>
              <a:rPr lang="vi-VN" dirty="0"/>
              <a:t>ùy theo thiết bị): Tắt nguồn (Power off), Khởi động lại (Restart), Chế độ trên máy bay (Airplane Mode),…</a:t>
            </a:r>
          </a:p>
          <a:p>
            <a:pPr lvl="1" algn="just"/>
            <a:endParaRPr lang="vi-VN" dirty="0"/>
          </a:p>
          <a:p>
            <a:pPr lvl="1" algn="just"/>
            <a:endParaRPr lang="vi-VN" dirty="0"/>
          </a:p>
          <a:p>
            <a:pPr lvl="1" algn="just"/>
            <a:endParaRPr lang="vi-VN" dirty="0"/>
          </a:p>
          <a:p>
            <a:pPr lvl="2" algn="just"/>
            <a:endParaRPr lang="vi-VN" dirty="0"/>
          </a:p>
          <a:p>
            <a:pPr lvl="2" algn="just"/>
            <a:endParaRPr lang="en-US" dirty="0"/>
          </a:p>
        </p:txBody>
      </p:sp>
    </p:spTree>
    <p:extLst>
      <p:ext uri="{BB962C8B-B14F-4D97-AF65-F5344CB8AC3E}">
        <p14:creationId xmlns:p14="http://schemas.microsoft.com/office/powerpoint/2010/main" val="863370267"/>
      </p:ext>
    </p:extLst>
  </p:cSld>
  <p:clrMapOvr>
    <a:masterClrMapping/>
  </p:clrMapOvr>
  <p:transition spd="slow">
    <p:push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DECFC50E-3B56-4C0D-A018-27DAA4AA2521}"/>
              </a:ext>
            </a:extLst>
          </p:cNvPr>
          <p:cNvSpPr>
            <a:spLocks noGrp="1"/>
          </p:cNvSpPr>
          <p:nvPr>
            <p:ph idx="1"/>
          </p:nvPr>
        </p:nvSpPr>
        <p:spPr/>
        <p:txBody>
          <a:bodyPr>
            <a:normAutofit/>
          </a:bodyPr>
          <a:lstStyle/>
          <a:p>
            <a:pPr algn="just"/>
            <a:r>
              <a:rPr lang="en-US" dirty="0" err="1"/>
              <a:t>Khóa</a:t>
            </a:r>
            <a:r>
              <a:rPr lang="en-US" dirty="0"/>
              <a:t> </a:t>
            </a:r>
            <a:r>
              <a:rPr lang="en-US" dirty="0" err="1"/>
              <a:t>màn</a:t>
            </a:r>
            <a:r>
              <a:rPr lang="en-US" dirty="0"/>
              <a:t> </a:t>
            </a:r>
            <a:r>
              <a:rPr lang="en-US" dirty="0" err="1"/>
              <a:t>hình</a:t>
            </a:r>
            <a:r>
              <a:rPr lang="en-US" dirty="0"/>
              <a:t> (Lock Screen)</a:t>
            </a:r>
          </a:p>
          <a:p>
            <a:pPr lvl="1" algn="just"/>
            <a:r>
              <a:rPr lang="en-US" dirty="0"/>
              <a:t>H</a:t>
            </a:r>
            <a:r>
              <a:rPr lang="vi-VN" dirty="0"/>
              <a:t>ầu hết các thiết bị di động khóa màn hình tự động khi không sử dụng trong một khoảng thời gian nhất định.   </a:t>
            </a:r>
          </a:p>
          <a:p>
            <a:pPr lvl="1" algn="just"/>
            <a:r>
              <a:rPr lang="vi-VN" dirty="0"/>
              <a:t>Khóa màn hình trên thiết bị di động tương tự như khóa màn hình trong Windows. Nhấn nhưng không giữ nút nguồn để khóa màn hình. </a:t>
            </a:r>
            <a:endParaRPr lang="en-US" dirty="0"/>
          </a:p>
          <a:p>
            <a:pPr lvl="1" algn="just"/>
            <a:r>
              <a:rPr lang="vi-VN" dirty="0"/>
              <a:t>Với H</a:t>
            </a:r>
            <a:r>
              <a:rPr lang="en-US" dirty="0"/>
              <a:t>ĐH</a:t>
            </a:r>
            <a:r>
              <a:rPr lang="vi-VN" dirty="0"/>
              <a:t> di động, mở khóa màn hình có những tùy chọn với các cấp độ bảo mật </a:t>
            </a:r>
            <a:r>
              <a:rPr lang="en-US" dirty="0" err="1"/>
              <a:t>khác</a:t>
            </a:r>
            <a:r>
              <a:rPr lang="en-US" dirty="0"/>
              <a:t> </a:t>
            </a:r>
            <a:r>
              <a:rPr lang="en-US" dirty="0" err="1"/>
              <a:t>nhau</a:t>
            </a:r>
            <a:endParaRPr lang="vi-VN" dirty="0"/>
          </a:p>
          <a:p>
            <a:pPr lvl="1" algn="just"/>
            <a:endParaRPr lang="vi-VN" dirty="0"/>
          </a:p>
          <a:p>
            <a:pPr lvl="1" algn="just"/>
            <a:endParaRPr lang="vi-VN" dirty="0"/>
          </a:p>
          <a:p>
            <a:pPr lvl="1" algn="just"/>
            <a:endParaRPr lang="vi-VN" dirty="0"/>
          </a:p>
          <a:p>
            <a:pPr lvl="1" algn="just"/>
            <a:endParaRPr lang="vi-VN" dirty="0"/>
          </a:p>
          <a:p>
            <a:pPr lvl="2" algn="just"/>
            <a:endParaRPr lang="vi-VN" dirty="0"/>
          </a:p>
          <a:p>
            <a:pPr lvl="2" algn="just"/>
            <a:endParaRPr lang="en-US" dirty="0"/>
          </a:p>
        </p:txBody>
      </p:sp>
    </p:spTree>
    <p:extLst>
      <p:ext uri="{BB962C8B-B14F-4D97-AF65-F5344CB8AC3E}">
        <p14:creationId xmlns:p14="http://schemas.microsoft.com/office/powerpoint/2010/main" val="2455474823"/>
      </p:ext>
    </p:extLst>
  </p:cSld>
  <p:clrMapOvr>
    <a:masterClrMapping/>
  </p:clrMapOvr>
  <p:transition spd="slow">
    <p:push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graphicFrame>
        <p:nvGraphicFramePr>
          <p:cNvPr id="6" name="Content Placeholder 5">
            <a:extLst>
              <a:ext uri="{FF2B5EF4-FFF2-40B4-BE49-F238E27FC236}">
                <a16:creationId xmlns:a16="http://schemas.microsoft.com/office/drawing/2014/main" id="{3E14531E-A54F-4D1D-B136-56ACB3077EF2}"/>
              </a:ext>
            </a:extLst>
          </p:cNvPr>
          <p:cNvGraphicFramePr>
            <a:graphicFrameLocks noGrp="1"/>
          </p:cNvGraphicFramePr>
          <p:nvPr>
            <p:ph idx="1"/>
            <p:extLst>
              <p:ext uri="{D42A27DB-BD31-4B8C-83A1-F6EECF244321}">
                <p14:modId xmlns:p14="http://schemas.microsoft.com/office/powerpoint/2010/main" val="4160039686"/>
              </p:ext>
            </p:extLst>
          </p:nvPr>
        </p:nvGraphicFramePr>
        <p:xfrm>
          <a:off x="628650" y="1104828"/>
          <a:ext cx="8094936" cy="1941661"/>
        </p:xfrm>
        <a:graphic>
          <a:graphicData uri="http://schemas.openxmlformats.org/drawingml/2006/table">
            <a:tbl>
              <a:tblPr firstRow="1" firstCol="1" bandRow="1">
                <a:tableStyleId>{2D5ABB26-0587-4C30-8999-92F81FD0307C}</a:tableStyleId>
              </a:tblPr>
              <a:tblGrid>
                <a:gridCol w="2740192">
                  <a:extLst>
                    <a:ext uri="{9D8B030D-6E8A-4147-A177-3AD203B41FA5}">
                      <a16:colId xmlns:a16="http://schemas.microsoft.com/office/drawing/2014/main" val="765772880"/>
                    </a:ext>
                  </a:extLst>
                </a:gridCol>
                <a:gridCol w="5354744">
                  <a:extLst>
                    <a:ext uri="{9D8B030D-6E8A-4147-A177-3AD203B41FA5}">
                      <a16:colId xmlns:a16="http://schemas.microsoft.com/office/drawing/2014/main" val="2179633977"/>
                    </a:ext>
                  </a:extLst>
                </a:gridCol>
              </a:tblGrid>
              <a:tr h="778341">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Không</a:t>
                      </a:r>
                      <a:r>
                        <a:rPr lang="en-US" sz="2000" dirty="0">
                          <a:solidFill>
                            <a:schemeClr val="bg1"/>
                          </a:solidFill>
                          <a:effectLst/>
                          <a:latin typeface="Times New Roman" panose="02020603050405020304" pitchFamily="18" charset="0"/>
                          <a:cs typeface="Times New Roman" panose="02020603050405020304" pitchFamily="18" charset="0"/>
                        </a:rPr>
                        <a:t> bao </a:t>
                      </a:r>
                      <a:r>
                        <a:rPr lang="en-US" sz="2000" dirty="0" err="1">
                          <a:solidFill>
                            <a:schemeClr val="bg1"/>
                          </a:solidFill>
                          <a:effectLst/>
                          <a:latin typeface="Times New Roman" panose="02020603050405020304" pitchFamily="18" charset="0"/>
                          <a:cs typeface="Times New Roman" panose="02020603050405020304" pitchFamily="18" charset="0"/>
                        </a:rPr>
                        <a:t>giờ</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khóa</a:t>
                      </a:r>
                      <a:br>
                        <a:rPr lang="en-US" sz="2000" dirty="0">
                          <a:solidFill>
                            <a:schemeClr val="bg1"/>
                          </a:solidFill>
                          <a:effectLst/>
                          <a:latin typeface="Times New Roman" panose="02020603050405020304" pitchFamily="18" charset="0"/>
                          <a:cs typeface="Times New Roman" panose="02020603050405020304" pitchFamily="18" charset="0"/>
                        </a:rPr>
                      </a:br>
                      <a:r>
                        <a:rPr lang="en-US" sz="2000" dirty="0" err="1">
                          <a:solidFill>
                            <a:schemeClr val="bg1"/>
                          </a:solidFill>
                          <a:effectLst/>
                          <a:latin typeface="Times New Roman" panose="02020603050405020304" pitchFamily="18" charset="0"/>
                          <a:cs typeface="Times New Roman" panose="02020603050405020304" pitchFamily="18" charset="0"/>
                        </a:rPr>
                        <a:t>màn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hình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1600" dirty="0">
                          <a:solidFill>
                            <a:schemeClr val="bg1"/>
                          </a:solidFill>
                          <a:effectLst/>
                          <a:latin typeface="Times New Roman" panose="02020603050405020304" pitchFamily="18" charset="0"/>
                          <a:cs typeface="Times New Roman" panose="02020603050405020304" pitchFamily="18" charset="0"/>
                        </a:rPr>
                        <a:t>None)</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bao </a:t>
                      </a:r>
                      <a:r>
                        <a:rPr lang="en-US" sz="1800" dirty="0" err="1">
                          <a:solidFill>
                            <a:schemeClr val="bg1"/>
                          </a:solidFill>
                          <a:effectLst/>
                          <a:latin typeface="Times New Roman" panose="02020603050405020304" pitchFamily="18" charset="0"/>
                          <a:cs typeface="Times New Roman" panose="02020603050405020304" pitchFamily="18" charset="0"/>
                        </a:rPr>
                        <a:t>giờ</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khóa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9077853"/>
                  </a:ext>
                </a:extLst>
              </a:tr>
              <a:tr h="499027">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Vuốt</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màn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hình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1600" dirty="0">
                          <a:solidFill>
                            <a:schemeClr val="bg1"/>
                          </a:solidFill>
                          <a:effectLst/>
                          <a:latin typeface="Times New Roman" panose="02020603050405020304" pitchFamily="18" charset="0"/>
                          <a:cs typeface="Times New Roman" panose="02020603050405020304" pitchFamily="18" charset="0"/>
                        </a:rPr>
                        <a:t>Swipe)</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khóa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bằng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vuốt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68238185"/>
                  </a:ext>
                </a:extLst>
              </a:tr>
              <a:tr h="499027">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Mẫu</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hình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vẽ</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1600" dirty="0">
                          <a:solidFill>
                            <a:schemeClr val="bg1"/>
                          </a:solidFill>
                          <a:effectLst/>
                          <a:latin typeface="Times New Roman" panose="02020603050405020304" pitchFamily="18" charset="0"/>
                          <a:cs typeface="Times New Roman" panose="02020603050405020304" pitchFamily="18" charset="0"/>
                        </a:rPr>
                        <a:t>Pattern)</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Tạo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mẫu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bằng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kéo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ngón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tay</a:t>
                      </a:r>
                      <a:r>
                        <a:rPr lang="en-US" sz="1800" dirty="0">
                          <a:solidFill>
                            <a:schemeClr val="bg1"/>
                          </a:solidFill>
                          <a:effectLst/>
                          <a:latin typeface="Times New Roman" panose="02020603050405020304" pitchFamily="18" charset="0"/>
                          <a:cs typeface="Times New Roman" panose="02020603050405020304" pitchFamily="18" charset="0"/>
                        </a:rPr>
                        <a:t> qua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dấu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chấm</a:t>
                      </a:r>
                      <a:r>
                        <a:rPr lang="en-US" sz="1800" dirty="0">
                          <a:solidFill>
                            <a:schemeClr val="bg1"/>
                          </a:solidFill>
                          <a:effectLst/>
                          <a:latin typeface="Times New Roman" panose="02020603050405020304" pitchFamily="18" charset="0"/>
                          <a:cs typeface="Times New Roman" panose="02020603050405020304" pitchFamily="18" charset="0"/>
                        </a:rPr>
                        <a:t>: Bảo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bình</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086489404"/>
                  </a:ext>
                </a:extLst>
              </a:tr>
            </a:tbl>
          </a:graphicData>
        </a:graphic>
      </p:graphicFrame>
      <p:graphicFrame>
        <p:nvGraphicFramePr>
          <p:cNvPr id="4" name="Content Placeholder 5">
            <a:extLst>
              <a:ext uri="{FF2B5EF4-FFF2-40B4-BE49-F238E27FC236}">
                <a16:creationId xmlns:a16="http://schemas.microsoft.com/office/drawing/2014/main" id="{2D07C5AE-3DA5-445C-99E3-D6010BDBB8CC}"/>
              </a:ext>
            </a:extLst>
          </p:cNvPr>
          <p:cNvGraphicFramePr>
            <a:graphicFrameLocks/>
          </p:cNvGraphicFramePr>
          <p:nvPr>
            <p:extLst>
              <p:ext uri="{D42A27DB-BD31-4B8C-83A1-F6EECF244321}">
                <p14:modId xmlns:p14="http://schemas.microsoft.com/office/powerpoint/2010/main" val="3507928034"/>
              </p:ext>
            </p:extLst>
          </p:nvPr>
        </p:nvGraphicFramePr>
        <p:xfrm>
          <a:off x="628650" y="3056622"/>
          <a:ext cx="8094936" cy="1964099"/>
        </p:xfrm>
        <a:graphic>
          <a:graphicData uri="http://schemas.openxmlformats.org/drawingml/2006/table">
            <a:tbl>
              <a:tblPr firstRow="1" firstCol="1" bandRow="1">
                <a:tableStyleId>{2D5ABB26-0587-4C30-8999-92F81FD0307C}</a:tableStyleId>
              </a:tblPr>
              <a:tblGrid>
                <a:gridCol w="2744713">
                  <a:extLst>
                    <a:ext uri="{9D8B030D-6E8A-4147-A177-3AD203B41FA5}">
                      <a16:colId xmlns:a16="http://schemas.microsoft.com/office/drawing/2014/main" val="765772880"/>
                    </a:ext>
                  </a:extLst>
                </a:gridCol>
                <a:gridCol w="5350223">
                  <a:extLst>
                    <a:ext uri="{9D8B030D-6E8A-4147-A177-3AD203B41FA5}">
                      <a16:colId xmlns:a16="http://schemas.microsoft.com/office/drawing/2014/main" val="2179633977"/>
                    </a:ext>
                  </a:extLst>
                </a:gridCol>
              </a:tblGrid>
              <a:tr h="729232">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Số</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nhận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dạng</a:t>
                      </a:r>
                      <a:br>
                        <a:rPr lang="en-US" sz="2000" dirty="0">
                          <a:solidFill>
                            <a:schemeClr val="bg1"/>
                          </a:solidFill>
                          <a:effectLst/>
                          <a:latin typeface="Times New Roman" panose="02020603050405020304" pitchFamily="18" charset="0"/>
                          <a:cs typeface="Times New Roman" panose="02020603050405020304" pitchFamily="18" charset="0"/>
                        </a:rPr>
                      </a:br>
                      <a:r>
                        <a:rPr lang="en-US" sz="2000" dirty="0" err="1">
                          <a:solidFill>
                            <a:schemeClr val="bg1"/>
                          </a:solidFill>
                          <a:effectLst/>
                          <a:latin typeface="Times New Roman" panose="02020603050405020304" pitchFamily="18" charset="0"/>
                          <a:cs typeface="Times New Roman" panose="02020603050405020304" pitchFamily="18" charset="0"/>
                        </a:rPr>
                        <a:t>cá</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nhân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1600" dirty="0">
                          <a:solidFill>
                            <a:schemeClr val="bg1"/>
                          </a:solidFill>
                          <a:effectLst/>
                          <a:latin typeface="Times New Roman" panose="02020603050405020304" pitchFamily="18" charset="0"/>
                          <a:cs typeface="Times New Roman" panose="02020603050405020304" pitchFamily="18" charset="0"/>
                        </a:rPr>
                        <a:t>PIN)</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nhân</a:t>
                      </a:r>
                      <a:r>
                        <a:rPr lang="en-US" sz="1800" dirty="0">
                          <a:solidFill>
                            <a:schemeClr val="bg1"/>
                          </a:solidFill>
                          <a:effectLst/>
                          <a:latin typeface="Times New Roman" panose="02020603050405020304" pitchFamily="18" charset="0"/>
                          <a:cs typeface="Times New Roman" panose="02020603050405020304" pitchFamily="18" charset="0"/>
                        </a:rPr>
                        <a:t> (Personal Identification Number) </a:t>
                      </a:r>
                      <a:r>
                        <a:rPr lang="en-US" sz="1800" dirty="0" err="1">
                          <a:solidFill>
                            <a:schemeClr val="bg1"/>
                          </a:solidFill>
                          <a:effectLst/>
                          <a:latin typeface="Times New Roman" panose="02020603050405020304" pitchFamily="18" charset="0"/>
                          <a:cs typeface="Times New Roman" panose="02020603050405020304" pitchFamily="18" charset="0"/>
                        </a:rPr>
                        <a:t>với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bốn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chữ</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Bảo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từ</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cao</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46793777"/>
                  </a:ext>
                </a:extLst>
              </a:tr>
              <a:tr h="499027">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Mật</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khẩu</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1600" dirty="0">
                          <a:solidFill>
                            <a:schemeClr val="bg1"/>
                          </a:solidFill>
                          <a:effectLst/>
                          <a:latin typeface="Times New Roman" panose="02020603050405020304" pitchFamily="18" charset="0"/>
                          <a:cs typeface="Times New Roman" panose="02020603050405020304" pitchFamily="18" charset="0"/>
                        </a:rPr>
                        <a:t>Password)</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Tạo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khẩu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khóa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Bảo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cao</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84122514"/>
                  </a:ext>
                </a:extLst>
              </a:tr>
              <a:tr h="499027">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Vân </a:t>
                      </a:r>
                      <a:r>
                        <a:rPr lang="en-US" sz="2000" dirty="0" err="1">
                          <a:solidFill>
                            <a:schemeClr val="bg1"/>
                          </a:solidFill>
                          <a:effectLst/>
                          <a:latin typeface="Times New Roman" panose="02020603050405020304" pitchFamily="18" charset="0"/>
                          <a:cs typeface="Times New Roman" panose="02020603050405020304" pitchFamily="18" charset="0"/>
                        </a:rPr>
                        <a:t>tay</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1600" dirty="0">
                          <a:solidFill>
                            <a:schemeClr val="bg1"/>
                          </a:solidFill>
                          <a:effectLst/>
                          <a:latin typeface="Times New Roman" panose="02020603050405020304" pitchFamily="18" charset="0"/>
                          <a:cs typeface="Times New Roman" panose="02020603050405020304" pitchFamily="18" charset="0"/>
                        </a:rPr>
                        <a:t>Fingerprint)</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vân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khóa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Bảo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từ</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cao</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59080348"/>
                  </a:ext>
                </a:extLst>
              </a:tr>
            </a:tbl>
          </a:graphicData>
        </a:graphic>
      </p:graphicFrame>
    </p:spTree>
    <p:extLst>
      <p:ext uri="{BB962C8B-B14F-4D97-AF65-F5344CB8AC3E}">
        <p14:creationId xmlns:p14="http://schemas.microsoft.com/office/powerpoint/2010/main" val="629531407"/>
      </p:ext>
    </p:extLst>
  </p:cSld>
  <p:clrMapOvr>
    <a:masterClrMapping/>
  </p:clrMapOvr>
  <p:transition spd="slow">
    <p:push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DECFC50E-3B56-4C0D-A018-27DAA4AA2521}"/>
              </a:ext>
            </a:extLst>
          </p:cNvPr>
          <p:cNvSpPr>
            <a:spLocks noGrp="1"/>
          </p:cNvSpPr>
          <p:nvPr>
            <p:ph idx="1"/>
          </p:nvPr>
        </p:nvSpPr>
        <p:spPr>
          <a:xfrm>
            <a:off x="628650" y="1369219"/>
            <a:ext cx="4616012" cy="3263504"/>
          </a:xfrm>
        </p:spPr>
        <p:txBody>
          <a:bodyPr>
            <a:normAutofit/>
          </a:bodyPr>
          <a:lstStyle/>
          <a:p>
            <a:pPr algn="just"/>
            <a:r>
              <a:rPr lang="en-US" dirty="0" err="1"/>
              <a:t>Màn</a:t>
            </a:r>
            <a:r>
              <a:rPr lang="en-US" dirty="0"/>
              <a:t> </a:t>
            </a:r>
            <a:r>
              <a:rPr lang="en-US" dirty="0" err="1"/>
              <a:t>hình</a:t>
            </a:r>
            <a:r>
              <a:rPr lang="en-US" dirty="0"/>
              <a:t> </a:t>
            </a:r>
            <a:r>
              <a:rPr lang="en-US" dirty="0" err="1"/>
              <a:t>chính</a:t>
            </a:r>
            <a:r>
              <a:rPr lang="en-US" dirty="0"/>
              <a:t> (Home Screen)</a:t>
            </a:r>
            <a:endParaRPr lang="vi-VN" dirty="0"/>
          </a:p>
          <a:p>
            <a:pPr lvl="1" algn="just"/>
            <a:r>
              <a:rPr lang="en-US" dirty="0"/>
              <a:t>N</a:t>
            </a:r>
            <a:r>
              <a:rPr lang="vi-VN" dirty="0"/>
              <a:t>ơi để khởi chạy các ứng dụng và thực hiện các tác vụ. </a:t>
            </a:r>
          </a:p>
          <a:p>
            <a:pPr lvl="1" algn="just"/>
            <a:r>
              <a:rPr lang="en-US" dirty="0"/>
              <a:t>H</a:t>
            </a:r>
            <a:r>
              <a:rPr lang="vi-VN" dirty="0"/>
              <a:t>iển thị các liên kết</a:t>
            </a:r>
            <a:r>
              <a:rPr lang="en-US" dirty="0"/>
              <a:t>/</a:t>
            </a:r>
            <a:r>
              <a:rPr lang="vi-VN" dirty="0"/>
              <a:t>phím tắt các ứng dụng, các thông báo, các thông tin về trạng thái và các cài đặt thiết bị.</a:t>
            </a:r>
          </a:p>
          <a:p>
            <a:pPr lvl="1" algn="just"/>
            <a:endParaRPr lang="vi-VN" dirty="0"/>
          </a:p>
          <a:p>
            <a:pPr lvl="1" algn="just"/>
            <a:endParaRPr lang="vi-VN" dirty="0"/>
          </a:p>
          <a:p>
            <a:pPr lvl="1" algn="just"/>
            <a:endParaRPr lang="vi-VN" dirty="0"/>
          </a:p>
          <a:p>
            <a:pPr lvl="2" algn="just"/>
            <a:endParaRPr lang="vi-VN" dirty="0"/>
          </a:p>
          <a:p>
            <a:pPr lvl="2" algn="just"/>
            <a:endParaRPr lang="en-US" dirty="0"/>
          </a:p>
        </p:txBody>
      </p:sp>
      <p:pic>
        <p:nvPicPr>
          <p:cNvPr id="5" name="Picture 4">
            <a:extLst>
              <a:ext uri="{FF2B5EF4-FFF2-40B4-BE49-F238E27FC236}">
                <a16:creationId xmlns:a16="http://schemas.microsoft.com/office/drawing/2014/main" id="{91015887-FE46-4A5A-8CF6-08BD8F588B3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44662" y="1120616"/>
            <a:ext cx="3497756" cy="3749040"/>
          </a:xfrm>
          <a:prstGeom prst="rect">
            <a:avLst/>
          </a:prstGeom>
          <a:noFill/>
          <a:ln>
            <a:noFill/>
          </a:ln>
        </p:spPr>
      </p:pic>
    </p:spTree>
    <p:extLst>
      <p:ext uri="{BB962C8B-B14F-4D97-AF65-F5344CB8AC3E}">
        <p14:creationId xmlns:p14="http://schemas.microsoft.com/office/powerpoint/2010/main" val="1792188230"/>
      </p:ext>
    </p:extLst>
  </p:cSld>
  <p:clrMapOvr>
    <a:masterClrMapping/>
  </p:clrMapOvr>
  <p:transition spd="slow">
    <p:push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graphicFrame>
        <p:nvGraphicFramePr>
          <p:cNvPr id="7" name="Content Placeholder 6">
            <a:extLst>
              <a:ext uri="{FF2B5EF4-FFF2-40B4-BE49-F238E27FC236}">
                <a16:creationId xmlns:a16="http://schemas.microsoft.com/office/drawing/2014/main" id="{3E72B55D-C06A-4EAE-B4AA-F4D1CA77B308}"/>
              </a:ext>
            </a:extLst>
          </p:cNvPr>
          <p:cNvGraphicFramePr>
            <a:graphicFrameLocks noGrp="1"/>
          </p:cNvGraphicFramePr>
          <p:nvPr>
            <p:ph idx="1"/>
            <p:extLst>
              <p:ext uri="{D42A27DB-BD31-4B8C-83A1-F6EECF244321}">
                <p14:modId xmlns:p14="http://schemas.microsoft.com/office/powerpoint/2010/main" val="201655514"/>
              </p:ext>
            </p:extLst>
          </p:nvPr>
        </p:nvGraphicFramePr>
        <p:xfrm>
          <a:off x="628650" y="1429389"/>
          <a:ext cx="8136978" cy="3121592"/>
        </p:xfrm>
        <a:graphic>
          <a:graphicData uri="http://schemas.openxmlformats.org/drawingml/2006/table">
            <a:tbl>
              <a:tblPr firstRow="1" firstCol="1" bandRow="1">
                <a:tableStyleId>{2D5ABB26-0587-4C30-8999-92F81FD0307C}</a:tableStyleId>
              </a:tblPr>
              <a:tblGrid>
                <a:gridCol w="2625812">
                  <a:extLst>
                    <a:ext uri="{9D8B030D-6E8A-4147-A177-3AD203B41FA5}">
                      <a16:colId xmlns:a16="http://schemas.microsoft.com/office/drawing/2014/main" val="456773319"/>
                    </a:ext>
                  </a:extLst>
                </a:gridCol>
                <a:gridCol w="5511166">
                  <a:extLst>
                    <a:ext uri="{9D8B030D-6E8A-4147-A177-3AD203B41FA5}">
                      <a16:colId xmlns:a16="http://schemas.microsoft.com/office/drawing/2014/main" val="3774240712"/>
                    </a:ext>
                  </a:extLst>
                </a:gridCol>
              </a:tblGrid>
              <a:tr h="780398">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Biều</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tượng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thông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báo</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Notification icons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báo</a:t>
                      </a:r>
                      <a:r>
                        <a:rPr lang="en-US" sz="1800" dirty="0">
                          <a:solidFill>
                            <a:schemeClr val="bg1"/>
                          </a:solidFill>
                          <a:effectLst/>
                          <a:latin typeface="Times New Roman" panose="02020603050405020304" pitchFamily="18" charset="0"/>
                          <a:cs typeface="Times New Roman" panose="02020603050405020304" pitchFamily="18" charset="0"/>
                        </a:rPr>
                        <a:t> email, </a:t>
                      </a:r>
                      <a:r>
                        <a:rPr lang="en-US" sz="1800" dirty="0" err="1">
                          <a:solidFill>
                            <a:schemeClr val="bg1"/>
                          </a:solidFill>
                          <a:effectLst/>
                          <a:latin typeface="Times New Roman" panose="02020603050405020304" pitchFamily="18" charset="0"/>
                          <a:cs typeface="Times New Roman" panose="02020603050405020304" pitchFamily="18" charset="0"/>
                        </a:rPr>
                        <a:t>thông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báo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thông</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về</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bản </a:t>
                      </a:r>
                      <a:r>
                        <a:rPr lang="en-US" sz="1800" dirty="0" err="1">
                          <a:solidFill>
                            <a:schemeClr val="bg1"/>
                          </a:solidFill>
                          <a:effectLst/>
                          <a:latin typeface="Times New Roman" panose="02020603050405020304" pitchFamily="18" charset="0"/>
                          <a:cs typeface="Times New Roman" panose="02020603050405020304" pitchFamily="18" charset="0"/>
                        </a:rPr>
                        <a:t>cập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mềm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64820821"/>
                  </a:ext>
                </a:extLst>
              </a:tr>
              <a:tr h="780398">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Biểu</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tượng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trạng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thái</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Status icons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thông</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về</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thoại</a:t>
                      </a:r>
                      <a:r>
                        <a:rPr lang="en-US" sz="1800" dirty="0">
                          <a:solidFill>
                            <a:schemeClr val="bg1"/>
                          </a:solidFill>
                          <a:effectLst/>
                          <a:latin typeface="Times New Roman" panose="02020603050405020304" pitchFamily="18" charset="0"/>
                          <a:cs typeface="Times New Roman" panose="02020603050405020304" pitchFamily="18" charset="0"/>
                        </a:rPr>
                        <a:t>, bao </a:t>
                      </a:r>
                      <a:r>
                        <a:rPr lang="en-US" sz="1800" dirty="0" err="1">
                          <a:solidFill>
                            <a:schemeClr val="bg1"/>
                          </a:solidFill>
                          <a:effectLst/>
                          <a:latin typeface="Times New Roman" panose="02020603050405020304" pitchFamily="18" charset="0"/>
                          <a:cs typeface="Times New Roman" panose="02020603050405020304" pitchFamily="18" charset="0"/>
                        </a:rPr>
                        <a:t>gồm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cường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độ</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mức</a:t>
                      </a:r>
                      <a:r>
                        <a:rPr lang="en-US" sz="1800" dirty="0">
                          <a:solidFill>
                            <a:schemeClr val="bg1"/>
                          </a:solidFill>
                          <a:effectLst/>
                          <a:latin typeface="Times New Roman" panose="02020603050405020304" pitchFamily="18" charset="0"/>
                          <a:cs typeface="Times New Roman" panose="02020603050405020304" pitchFamily="18" charset="0"/>
                        </a:rPr>
                        <a:t> pin, </a:t>
                      </a:r>
                      <a:r>
                        <a:rPr lang="en-US" sz="1800" dirty="0" err="1">
                          <a:solidFill>
                            <a:schemeClr val="bg1"/>
                          </a:solidFill>
                          <a:effectLst/>
                          <a:latin typeface="Times New Roman" panose="02020603050405020304" pitchFamily="18" charset="0"/>
                          <a:cs typeface="Times New Roman" panose="02020603050405020304" pitchFamily="18" charset="0"/>
                        </a:rPr>
                        <a:t>thời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gian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tại</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050103413"/>
                  </a:ext>
                </a:extLst>
              </a:tr>
              <a:tr h="780398">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Thanh </a:t>
                      </a:r>
                      <a:r>
                        <a:rPr lang="en-US" sz="2000" dirty="0" err="1">
                          <a:solidFill>
                            <a:schemeClr val="bg1"/>
                          </a:solidFill>
                          <a:effectLst/>
                          <a:latin typeface="Times New Roman" panose="02020603050405020304" pitchFamily="18" charset="0"/>
                          <a:cs typeface="Times New Roman" panose="02020603050405020304" pitchFamily="18" charset="0"/>
                        </a:rPr>
                        <a:t>trạng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thái</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Status bar</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Thanh </a:t>
                      </a:r>
                      <a:r>
                        <a:rPr lang="en-US" sz="1800" dirty="0" err="1">
                          <a:solidFill>
                            <a:schemeClr val="bg1"/>
                          </a:solidFill>
                          <a:effectLst/>
                          <a:latin typeface="Times New Roman" panose="02020603050405020304" pitchFamily="18" charset="0"/>
                          <a:cs typeface="Times New Roman" panose="02020603050405020304" pitchFamily="18" charset="0"/>
                        </a:rPr>
                        <a:t>ngang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thoại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báo</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85034259"/>
                  </a:ext>
                </a:extLst>
              </a:tr>
              <a:tr h="780398">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Phím</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tắt</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ứng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dụng</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App shortcuts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Chạm</a:t>
                      </a:r>
                      <a:r>
                        <a:rPr lang="en-US" sz="1800" dirty="0">
                          <a:solidFill>
                            <a:schemeClr val="bg1"/>
                          </a:solidFill>
                          <a:effectLst/>
                          <a:latin typeface="Times New Roman" panose="02020603050405020304" pitchFamily="18" charset="0"/>
                          <a:cs typeface="Times New Roman" panose="02020603050405020304" pitchFamily="18" charset="0"/>
                        </a:rPr>
                        <a:t> (tap)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khởi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12810231"/>
                  </a:ext>
                </a:extLst>
              </a:tr>
            </a:tbl>
          </a:graphicData>
        </a:graphic>
      </p:graphicFrame>
    </p:spTree>
    <p:extLst>
      <p:ext uri="{BB962C8B-B14F-4D97-AF65-F5344CB8AC3E}">
        <p14:creationId xmlns:p14="http://schemas.microsoft.com/office/powerpoint/2010/main" val="3673176455"/>
      </p:ext>
    </p:extLst>
  </p:cSld>
  <p:clrMapOvr>
    <a:masterClrMapping/>
  </p:clrMapOvr>
  <p:transition spd="slow">
    <p:push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graphicFrame>
        <p:nvGraphicFramePr>
          <p:cNvPr id="7" name="Content Placeholder 6">
            <a:extLst>
              <a:ext uri="{FF2B5EF4-FFF2-40B4-BE49-F238E27FC236}">
                <a16:creationId xmlns:a16="http://schemas.microsoft.com/office/drawing/2014/main" id="{3E72B55D-C06A-4EAE-B4AA-F4D1CA77B308}"/>
              </a:ext>
            </a:extLst>
          </p:cNvPr>
          <p:cNvGraphicFramePr>
            <a:graphicFrameLocks noGrp="1"/>
          </p:cNvGraphicFramePr>
          <p:nvPr>
            <p:ph idx="1"/>
            <p:extLst>
              <p:ext uri="{D42A27DB-BD31-4B8C-83A1-F6EECF244321}">
                <p14:modId xmlns:p14="http://schemas.microsoft.com/office/powerpoint/2010/main" val="3121434701"/>
              </p:ext>
            </p:extLst>
          </p:nvPr>
        </p:nvGraphicFramePr>
        <p:xfrm>
          <a:off x="503511" y="1065697"/>
          <a:ext cx="8136978" cy="3873754"/>
        </p:xfrm>
        <a:graphic>
          <a:graphicData uri="http://schemas.openxmlformats.org/drawingml/2006/table">
            <a:tbl>
              <a:tblPr firstRow="1" firstCol="1" bandRow="1">
                <a:tableStyleId>{2D5ABB26-0587-4C30-8999-92F81FD0307C}</a:tableStyleId>
              </a:tblPr>
              <a:tblGrid>
                <a:gridCol w="1871827">
                  <a:extLst>
                    <a:ext uri="{9D8B030D-6E8A-4147-A177-3AD203B41FA5}">
                      <a16:colId xmlns:a16="http://schemas.microsoft.com/office/drawing/2014/main" val="456773319"/>
                    </a:ext>
                  </a:extLst>
                </a:gridCol>
                <a:gridCol w="6265151">
                  <a:extLst>
                    <a:ext uri="{9D8B030D-6E8A-4147-A177-3AD203B41FA5}">
                      <a16:colId xmlns:a16="http://schemas.microsoft.com/office/drawing/2014/main" val="3774240712"/>
                    </a:ext>
                  </a:extLst>
                </a:gridCol>
              </a:tblGrid>
              <a:tr h="851971">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Thư</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mục</a:t>
                      </a:r>
                      <a:br>
                        <a:rPr lang="en-US" sz="2000" dirty="0">
                          <a:solidFill>
                            <a:schemeClr val="bg1"/>
                          </a:solidFill>
                          <a:effectLst/>
                          <a:latin typeface="Times New Roman" panose="02020603050405020304" pitchFamily="18" charset="0"/>
                          <a:cs typeface="Times New Roman" panose="02020603050405020304" pitchFamily="18" charset="0"/>
                        </a:rPr>
                      </a:br>
                      <a:r>
                        <a:rPr lang="en-US" sz="2000" dirty="0" err="1">
                          <a:solidFill>
                            <a:schemeClr val="bg1"/>
                          </a:solidFill>
                          <a:effectLst/>
                          <a:latin typeface="Times New Roman" panose="02020603050405020304" pitchFamily="18" charset="0"/>
                          <a:cs typeface="Times New Roman" panose="02020603050405020304" pitchFamily="18" charset="0"/>
                        </a:rPr>
                        <a:t>ứng</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dụng</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App folder</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nhóm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021766823"/>
                  </a:ext>
                </a:extLst>
              </a:tr>
              <a:tr h="771886">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Widget</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độc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phải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bao </a:t>
                      </a:r>
                      <a:r>
                        <a:rPr lang="en-US" sz="1800" dirty="0" err="1">
                          <a:solidFill>
                            <a:schemeClr val="bg1"/>
                          </a:solidFill>
                          <a:effectLst/>
                          <a:latin typeface="Times New Roman" panose="02020603050405020304" pitchFamily="18" charset="0"/>
                          <a:cs typeface="Times New Roman" panose="02020603050405020304" pitchFamily="18" charset="0"/>
                        </a:rPr>
                        <a:t>gồm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ích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đồng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hồ</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lịch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đánh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dấu</a:t>
                      </a:r>
                      <a:r>
                        <a:rPr lang="en-US" sz="1800" dirty="0">
                          <a:solidFill>
                            <a:schemeClr val="bg1"/>
                          </a:solidFill>
                          <a:effectLst/>
                          <a:latin typeface="Times New Roman" panose="02020603050405020304" pitchFamily="18" charset="0"/>
                          <a:cs typeface="Times New Roman" panose="02020603050405020304" pitchFamily="18" charset="0"/>
                        </a:rPr>
                        <a:t> Internet, </a:t>
                      </a:r>
                      <a:r>
                        <a:rPr lang="en-US" sz="1800" dirty="0" err="1">
                          <a:solidFill>
                            <a:schemeClr val="bg1"/>
                          </a:solidFill>
                          <a:effectLst/>
                          <a:latin typeface="Times New Roman" panose="02020603050405020304" pitchFamily="18" charset="0"/>
                          <a:cs typeface="Times New Roman" panose="02020603050405020304" pitchFamily="18" charset="0"/>
                        </a:rPr>
                        <a:t>giá</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cổ</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phiếu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lượng</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nhắn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đọc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hộp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email,...</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860150926"/>
                  </a:ext>
                </a:extLst>
              </a:tr>
              <a:tr h="851971">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Chỉ</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báo</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màn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hình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chính</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Home screen indicator</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biết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Nhấn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chỉ</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báo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di </a:t>
                      </a: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vuốt</a:t>
                      </a:r>
                      <a:r>
                        <a:rPr lang="en-US" sz="1800" dirty="0">
                          <a:solidFill>
                            <a:schemeClr val="bg1"/>
                          </a:solidFill>
                          <a:effectLst/>
                          <a:latin typeface="Times New Roman" panose="02020603050405020304" pitchFamily="18" charset="0"/>
                          <a:cs typeface="Times New Roman" panose="02020603050405020304" pitchFamily="18" charset="0"/>
                        </a:rPr>
                        <a:t> sang </a:t>
                      </a:r>
                      <a:r>
                        <a:rPr lang="en-US" sz="1800" dirty="0" err="1">
                          <a:solidFill>
                            <a:schemeClr val="bg1"/>
                          </a:solidFill>
                          <a:effectLst/>
                          <a:latin typeface="Times New Roman" panose="02020603050405020304" pitchFamily="18" charset="0"/>
                          <a:cs typeface="Times New Roman" panose="02020603050405020304" pitchFamily="18" charset="0"/>
                        </a:rPr>
                        <a:t>trái</a:t>
                      </a:r>
                      <a:r>
                        <a:rPr lang="en-US" sz="1800" dirty="0">
                          <a:solidFill>
                            <a:schemeClr val="bg1"/>
                          </a:solidFill>
                          <a:effectLst/>
                          <a:latin typeface="Times New Roman" panose="02020603050405020304" pitchFamily="18" charset="0"/>
                          <a:cs typeface="Times New Roman" panose="02020603050405020304" pitchFamily="18" charset="0"/>
                        </a:rPr>
                        <a:t>/</a:t>
                      </a:r>
                      <a:r>
                        <a:rPr lang="en-US" sz="1800" dirty="0" err="1">
                          <a:solidFill>
                            <a:schemeClr val="bg1"/>
                          </a:solidFill>
                          <a:effectLst/>
                          <a:latin typeface="Times New Roman" panose="02020603050405020304" pitchFamily="18" charset="0"/>
                          <a:cs typeface="Times New Roman" panose="02020603050405020304" pitchFamily="18" charset="0"/>
                        </a:rPr>
                        <a:t>phải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truy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khác</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431425913"/>
                  </a:ext>
                </a:extLst>
              </a:tr>
              <a:tr h="771886">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Dock</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Khu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vực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dọc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theo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cạnh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dưới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chứa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thoại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Danh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bạ</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nhắn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,…Dock </a:t>
                      </a: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trang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chính</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4654018"/>
                  </a:ext>
                </a:extLst>
              </a:tr>
            </a:tbl>
          </a:graphicData>
        </a:graphic>
      </p:graphicFrame>
    </p:spTree>
    <p:extLst>
      <p:ext uri="{BB962C8B-B14F-4D97-AF65-F5344CB8AC3E}">
        <p14:creationId xmlns:p14="http://schemas.microsoft.com/office/powerpoint/2010/main" val="582740991"/>
      </p:ext>
    </p:extLst>
  </p:cSld>
  <p:clrMapOvr>
    <a:masterClrMapping/>
  </p:clrMapOvr>
  <p:transition spd="slow">
    <p:push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628649" y="1369219"/>
            <a:ext cx="8010853" cy="3263504"/>
          </a:xfrm>
        </p:spPr>
        <p:txBody>
          <a:bodyPr/>
          <a:lstStyle/>
          <a:p>
            <a:r>
              <a:rPr lang="en-US" dirty="0" err="1"/>
              <a:t>Cài</a:t>
            </a:r>
            <a:r>
              <a:rPr lang="en-US" dirty="0"/>
              <a:t> </a:t>
            </a:r>
            <a:r>
              <a:rPr lang="en-US" dirty="0" err="1"/>
              <a:t>đặt</a:t>
            </a:r>
            <a:r>
              <a:rPr lang="en-US" dirty="0"/>
              <a:t> </a:t>
            </a:r>
            <a:r>
              <a:rPr lang="en-US" dirty="0" err="1"/>
              <a:t>các</a:t>
            </a:r>
            <a:r>
              <a:rPr lang="en-US" dirty="0"/>
              <a:t> </a:t>
            </a:r>
            <a:r>
              <a:rPr lang="en-US" dirty="0" err="1"/>
              <a:t>ứng</a:t>
            </a:r>
            <a:r>
              <a:rPr lang="en-US" dirty="0"/>
              <a:t> </a:t>
            </a:r>
            <a:r>
              <a:rPr lang="en-US" dirty="0" err="1"/>
              <a:t>dụng</a:t>
            </a:r>
            <a:r>
              <a:rPr lang="en-US" dirty="0"/>
              <a:t> di </a:t>
            </a:r>
            <a:r>
              <a:rPr lang="en-US" dirty="0" err="1"/>
              <a:t>động</a:t>
            </a:r>
            <a:r>
              <a:rPr lang="en-US" dirty="0"/>
              <a:t> (Mobile Settings App)</a:t>
            </a:r>
          </a:p>
          <a:p>
            <a:pPr lvl="1"/>
            <a:r>
              <a:rPr lang="en-US" dirty="0"/>
              <a:t>B</a:t>
            </a:r>
            <a:r>
              <a:rPr lang="vi-VN" dirty="0"/>
              <a:t>iểu tượng cho Settings App</a:t>
            </a:r>
            <a:r>
              <a:rPr lang="en-US" dirty="0"/>
              <a:t> </a:t>
            </a:r>
            <a:r>
              <a:rPr lang="vi-VN" dirty="0"/>
              <a:t>là một bánh r</a:t>
            </a:r>
            <a:r>
              <a:rPr lang="en-US" dirty="0"/>
              <a:t>ă</a:t>
            </a:r>
            <a:r>
              <a:rPr lang="vi-VN" dirty="0"/>
              <a:t>ng</a:t>
            </a:r>
            <a:r>
              <a:rPr lang="en-US" dirty="0"/>
              <a:t>    </a:t>
            </a:r>
            <a:r>
              <a:rPr lang="vi-VN" dirty="0"/>
              <a:t>. Chạm vào biểu tượng Settings App</a:t>
            </a:r>
            <a:r>
              <a:rPr lang="en-US" dirty="0"/>
              <a:t> </a:t>
            </a:r>
            <a:r>
              <a:rPr lang="vi-VN" dirty="0"/>
              <a:t>để hiển thị trang cài đặt chính</a:t>
            </a:r>
            <a:r>
              <a:rPr lang="en-US" dirty="0"/>
              <a:t>.</a:t>
            </a:r>
          </a:p>
          <a:p>
            <a:pPr lvl="2"/>
            <a:r>
              <a:rPr lang="en-US" dirty="0" err="1"/>
              <a:t>Kết</a:t>
            </a:r>
            <a:r>
              <a:rPr lang="en-US" dirty="0"/>
              <a:t> </a:t>
            </a:r>
            <a:r>
              <a:rPr lang="en-US" dirty="0" err="1"/>
              <a:t>nối</a:t>
            </a:r>
            <a:r>
              <a:rPr lang="en-US" dirty="0"/>
              <a:t> </a:t>
            </a:r>
            <a:r>
              <a:rPr lang="en-US" dirty="0" err="1"/>
              <a:t>mạng</a:t>
            </a:r>
            <a:r>
              <a:rPr lang="en-US" dirty="0"/>
              <a:t> </a:t>
            </a:r>
            <a:r>
              <a:rPr lang="en-US" dirty="0" err="1"/>
              <a:t>không</a:t>
            </a:r>
            <a:r>
              <a:rPr lang="en-US" dirty="0"/>
              <a:t> </a:t>
            </a:r>
            <a:r>
              <a:rPr lang="en-US" dirty="0" err="1"/>
              <a:t>dây</a:t>
            </a:r>
            <a:r>
              <a:rPr lang="en-US" dirty="0"/>
              <a:t> </a:t>
            </a:r>
            <a:r>
              <a:rPr lang="en-US" dirty="0" err="1"/>
              <a:t>và</a:t>
            </a:r>
            <a:r>
              <a:rPr lang="en-US" dirty="0"/>
              <a:t> di </a:t>
            </a:r>
            <a:r>
              <a:rPr lang="en-US" dirty="0" err="1"/>
              <a:t>động</a:t>
            </a:r>
            <a:r>
              <a:rPr lang="en-US" dirty="0"/>
              <a:t>.</a:t>
            </a:r>
          </a:p>
          <a:p>
            <a:pPr lvl="2"/>
            <a:r>
              <a:rPr lang="en-US" dirty="0" err="1"/>
              <a:t>Phần</a:t>
            </a:r>
            <a:r>
              <a:rPr lang="en-US" dirty="0"/>
              <a:t> </a:t>
            </a:r>
            <a:r>
              <a:rPr lang="en-US" dirty="0" err="1"/>
              <a:t>cứng</a:t>
            </a:r>
            <a:r>
              <a:rPr lang="en-US" dirty="0"/>
              <a:t> </a:t>
            </a:r>
            <a:r>
              <a:rPr lang="en-US" dirty="0" err="1"/>
              <a:t>điện</a:t>
            </a:r>
            <a:r>
              <a:rPr lang="en-US" dirty="0"/>
              <a:t> </a:t>
            </a:r>
            <a:r>
              <a:rPr lang="en-US" dirty="0" err="1"/>
              <a:t>thoại</a:t>
            </a:r>
            <a:r>
              <a:rPr lang="en-US" dirty="0"/>
              <a:t> (</a:t>
            </a:r>
            <a:r>
              <a:rPr lang="en-US" dirty="0" err="1"/>
              <a:t>âm</a:t>
            </a:r>
            <a:r>
              <a:rPr lang="en-US" dirty="0"/>
              <a:t> </a:t>
            </a:r>
            <a:r>
              <a:rPr lang="en-US" dirty="0" err="1"/>
              <a:t>thanh</a:t>
            </a:r>
            <a:r>
              <a:rPr lang="en-US" dirty="0"/>
              <a:t> </a:t>
            </a:r>
            <a:r>
              <a:rPr lang="en-US" dirty="0" err="1"/>
              <a:t>và</a:t>
            </a:r>
            <a:r>
              <a:rPr lang="en-US" dirty="0"/>
              <a:t> </a:t>
            </a:r>
            <a:r>
              <a:rPr lang="en-US" dirty="0" err="1"/>
              <a:t>thông</a:t>
            </a:r>
            <a:r>
              <a:rPr lang="en-US" dirty="0"/>
              <a:t> </a:t>
            </a:r>
            <a:r>
              <a:rPr lang="en-US" dirty="0" err="1"/>
              <a:t>báo</a:t>
            </a:r>
            <a:r>
              <a:rPr lang="en-US" dirty="0"/>
              <a:t>, </a:t>
            </a:r>
            <a:r>
              <a:rPr lang="en-US" dirty="0" err="1"/>
              <a:t>bộ</a:t>
            </a:r>
            <a:r>
              <a:rPr lang="en-US" dirty="0"/>
              <a:t> </a:t>
            </a:r>
            <a:r>
              <a:rPr lang="en-US" dirty="0" err="1"/>
              <a:t>nhớ</a:t>
            </a:r>
            <a:r>
              <a:rPr lang="en-US" dirty="0"/>
              <a:t>, pin).</a:t>
            </a:r>
          </a:p>
          <a:p>
            <a:pPr lvl="2"/>
            <a:r>
              <a:rPr lang="en-US" dirty="0" err="1"/>
              <a:t>Cài</a:t>
            </a:r>
            <a:r>
              <a:rPr lang="en-US" dirty="0"/>
              <a:t> </a:t>
            </a:r>
            <a:r>
              <a:rPr lang="en-US" dirty="0" err="1"/>
              <a:t>đặt</a:t>
            </a:r>
            <a:r>
              <a:rPr lang="en-US" dirty="0"/>
              <a:t> </a:t>
            </a:r>
            <a:r>
              <a:rPr lang="en-US" dirty="0" err="1"/>
              <a:t>cá</a:t>
            </a:r>
            <a:r>
              <a:rPr lang="en-US" dirty="0"/>
              <a:t> </a:t>
            </a:r>
            <a:r>
              <a:rPr lang="en-US" dirty="0" err="1"/>
              <a:t>nhân</a:t>
            </a:r>
            <a:r>
              <a:rPr lang="en-US" dirty="0"/>
              <a:t> </a:t>
            </a:r>
            <a:r>
              <a:rPr lang="en-US" dirty="0" err="1"/>
              <a:t>hóa</a:t>
            </a:r>
            <a:r>
              <a:rPr lang="en-US" dirty="0"/>
              <a:t> (</a:t>
            </a:r>
            <a:r>
              <a:rPr lang="en-US" dirty="0" err="1"/>
              <a:t>chủ</a:t>
            </a:r>
            <a:r>
              <a:rPr lang="en-US" dirty="0"/>
              <a:t> </a:t>
            </a:r>
            <a:r>
              <a:rPr lang="en-US" dirty="0" err="1"/>
              <a:t>đề</a:t>
            </a:r>
            <a:r>
              <a:rPr lang="en-US" dirty="0"/>
              <a:t>, </a:t>
            </a:r>
            <a:r>
              <a:rPr lang="en-US" dirty="0" err="1"/>
              <a:t>hình</a:t>
            </a:r>
            <a:r>
              <a:rPr lang="en-US" dirty="0"/>
              <a:t> </a:t>
            </a:r>
            <a:r>
              <a:rPr lang="en-US" dirty="0" err="1"/>
              <a:t>nền</a:t>
            </a:r>
            <a:r>
              <a:rPr lang="en-US" dirty="0"/>
              <a:t>, </a:t>
            </a:r>
            <a:r>
              <a:rPr lang="en-US" dirty="0" err="1"/>
              <a:t>tài</a:t>
            </a:r>
            <a:r>
              <a:rPr lang="en-US" dirty="0"/>
              <a:t> </a:t>
            </a:r>
            <a:r>
              <a:rPr lang="en-US" dirty="0" err="1"/>
              <a:t>khoản</a:t>
            </a:r>
            <a:r>
              <a:rPr lang="en-US" dirty="0"/>
              <a:t>,…).</a:t>
            </a:r>
          </a:p>
          <a:p>
            <a:pPr lvl="2"/>
            <a:r>
              <a:rPr lang="en-US" dirty="0" err="1"/>
              <a:t>Cài</a:t>
            </a:r>
            <a:r>
              <a:rPr lang="en-US" dirty="0"/>
              <a:t> </a:t>
            </a:r>
            <a:r>
              <a:rPr lang="en-US" dirty="0" err="1"/>
              <a:t>đặt</a:t>
            </a:r>
            <a:r>
              <a:rPr lang="en-US" dirty="0"/>
              <a:t> </a:t>
            </a:r>
            <a:r>
              <a:rPr lang="en-US" dirty="0" err="1"/>
              <a:t>hệ</a:t>
            </a:r>
            <a:r>
              <a:rPr lang="en-US" dirty="0"/>
              <a:t> </a:t>
            </a:r>
            <a:r>
              <a:rPr lang="en-US" dirty="0" err="1"/>
              <a:t>thống</a:t>
            </a:r>
            <a:r>
              <a:rPr lang="en-US" dirty="0"/>
              <a:t> (</a:t>
            </a:r>
            <a:r>
              <a:rPr lang="en-US" dirty="0" err="1"/>
              <a:t>ngày</a:t>
            </a:r>
            <a:r>
              <a:rPr lang="en-US" dirty="0"/>
              <a:t> </a:t>
            </a:r>
            <a:r>
              <a:rPr lang="en-US" dirty="0" err="1"/>
              <a:t>và</a:t>
            </a:r>
            <a:r>
              <a:rPr lang="en-US" dirty="0"/>
              <a:t> </a:t>
            </a:r>
            <a:r>
              <a:rPr lang="en-US" dirty="0" err="1"/>
              <a:t>giờ</a:t>
            </a:r>
            <a:r>
              <a:rPr lang="en-US" dirty="0"/>
              <a:t>, </a:t>
            </a:r>
            <a:r>
              <a:rPr lang="en-US" dirty="0" err="1"/>
              <a:t>cài</a:t>
            </a:r>
            <a:r>
              <a:rPr lang="en-US" dirty="0"/>
              <a:t> </a:t>
            </a:r>
            <a:r>
              <a:rPr lang="en-US" dirty="0" err="1"/>
              <a:t>đặt</a:t>
            </a:r>
            <a:r>
              <a:rPr lang="en-US" dirty="0"/>
              <a:t> </a:t>
            </a:r>
            <a:r>
              <a:rPr lang="en-US" dirty="0" err="1"/>
              <a:t>trợ</a:t>
            </a:r>
            <a:r>
              <a:rPr lang="en-US" dirty="0"/>
              <a:t> </a:t>
            </a:r>
            <a:r>
              <a:rPr lang="en-US" dirty="0" err="1"/>
              <a:t>năng</a:t>
            </a:r>
            <a:r>
              <a:rPr lang="en-US" dirty="0"/>
              <a:t>, </a:t>
            </a:r>
            <a:r>
              <a:rPr lang="en-US" dirty="0" err="1"/>
              <a:t>phiên</a:t>
            </a:r>
            <a:r>
              <a:rPr lang="en-US" dirty="0"/>
              <a:t> bản HĐH </a:t>
            </a:r>
            <a:r>
              <a:rPr lang="en-US" dirty="0" err="1"/>
              <a:t>và</a:t>
            </a:r>
            <a:r>
              <a:rPr lang="en-US" dirty="0"/>
              <a:t> </a:t>
            </a:r>
            <a:r>
              <a:rPr lang="en-US" dirty="0" err="1"/>
              <a:t>cập</a:t>
            </a:r>
            <a:r>
              <a:rPr lang="en-US" dirty="0"/>
              <a:t> </a:t>
            </a:r>
            <a:r>
              <a:rPr lang="en-US" dirty="0" err="1"/>
              <a:t>nhật</a:t>
            </a:r>
            <a:r>
              <a:rPr lang="en-US" dirty="0"/>
              <a:t> </a:t>
            </a:r>
            <a:r>
              <a:rPr lang="en-US" dirty="0" err="1"/>
              <a:t>hệ</a:t>
            </a:r>
            <a:r>
              <a:rPr lang="en-US" dirty="0"/>
              <a:t> </a:t>
            </a:r>
            <a:r>
              <a:rPr lang="en-US" dirty="0" err="1"/>
              <a:t>thống</a:t>
            </a:r>
            <a:r>
              <a:rPr lang="en-US" dirty="0"/>
              <a:t>)</a:t>
            </a:r>
          </a:p>
          <a:p>
            <a:pPr lvl="2"/>
            <a:endParaRPr lang="en-US" dirty="0"/>
          </a:p>
          <a:p>
            <a:pPr lvl="2"/>
            <a:endParaRPr lang="en-US" dirty="0"/>
          </a:p>
        </p:txBody>
      </p:sp>
      <p:pic>
        <p:nvPicPr>
          <p:cNvPr id="50182" name="Picture 6" descr="Settings Icons - Free Download, PNG and SVG">
            <a:extLst>
              <a:ext uri="{FF2B5EF4-FFF2-40B4-BE49-F238E27FC236}">
                <a16:creationId xmlns:a16="http://schemas.microsoft.com/office/drawing/2014/main" id="{8EFAD1EB-C105-4255-8555-C3E40AF3C3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2745" y="1804496"/>
            <a:ext cx="378372" cy="378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2438099"/>
      </p:ext>
    </p:extLst>
  </p:cSld>
  <p:clrMapOvr>
    <a:masterClrMapping/>
  </p:clrMapOvr>
  <p:transition spd="slow">
    <p:push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628649" y="1369219"/>
            <a:ext cx="8010853" cy="3263504"/>
          </a:xfrm>
        </p:spPr>
        <p:txBody>
          <a:bodyPr/>
          <a:lstStyle/>
          <a:p>
            <a:pPr algn="just"/>
            <a:r>
              <a:rPr lang="pt-BR" dirty="0"/>
              <a:t>Trợ lý cá nhân ảo (Virtual Personal Assistants)</a:t>
            </a:r>
          </a:p>
          <a:p>
            <a:pPr lvl="1" algn="just"/>
            <a:r>
              <a:rPr lang="en-US" dirty="0" err="1"/>
              <a:t>Nhiều</a:t>
            </a:r>
            <a:r>
              <a:rPr lang="en-US" dirty="0"/>
              <a:t> HĐH di </a:t>
            </a:r>
            <a:r>
              <a:rPr lang="en-US" dirty="0" err="1"/>
              <a:t>động</a:t>
            </a:r>
            <a:r>
              <a:rPr lang="en-US" dirty="0"/>
              <a:t> bao </a:t>
            </a:r>
            <a:r>
              <a:rPr lang="en-US" dirty="0" err="1"/>
              <a:t>gồm</a:t>
            </a:r>
            <a:r>
              <a:rPr lang="en-US" dirty="0"/>
              <a:t> </a:t>
            </a:r>
            <a:r>
              <a:rPr lang="en-US" dirty="0" err="1"/>
              <a:t>Trợ</a:t>
            </a:r>
            <a:r>
              <a:rPr lang="en-US" dirty="0"/>
              <a:t> </a:t>
            </a:r>
            <a:r>
              <a:rPr lang="en-US" dirty="0" err="1"/>
              <a:t>lý</a:t>
            </a:r>
            <a:r>
              <a:rPr lang="en-US" dirty="0"/>
              <a:t> </a:t>
            </a:r>
            <a:r>
              <a:rPr lang="en-US" dirty="0" err="1"/>
              <a:t>cá</a:t>
            </a:r>
            <a:r>
              <a:rPr lang="en-US" dirty="0"/>
              <a:t> </a:t>
            </a:r>
            <a:r>
              <a:rPr lang="en-US" dirty="0" err="1"/>
              <a:t>nhân</a:t>
            </a:r>
            <a:r>
              <a:rPr lang="en-US" dirty="0"/>
              <a:t> </a:t>
            </a:r>
            <a:r>
              <a:rPr lang="en-US" dirty="0" err="1"/>
              <a:t>ảo</a:t>
            </a:r>
            <a:r>
              <a:rPr lang="en-US" dirty="0"/>
              <a:t>, </a:t>
            </a:r>
            <a:r>
              <a:rPr lang="en-US" dirty="0" err="1"/>
              <a:t>là</a:t>
            </a:r>
            <a:r>
              <a:rPr lang="en-US" dirty="0"/>
              <a:t> </a:t>
            </a:r>
            <a:r>
              <a:rPr lang="en-US" dirty="0" err="1"/>
              <a:t>các</a:t>
            </a:r>
            <a:r>
              <a:rPr lang="en-US" dirty="0"/>
              <a:t> </a:t>
            </a:r>
            <a:r>
              <a:rPr lang="en-US" dirty="0" err="1"/>
              <a:t>dịch</a:t>
            </a:r>
            <a:r>
              <a:rPr lang="en-US" dirty="0"/>
              <a:t> </a:t>
            </a:r>
            <a:r>
              <a:rPr lang="en-US" dirty="0" err="1"/>
              <a:t>vụ</a:t>
            </a:r>
            <a:r>
              <a:rPr lang="en-US" dirty="0"/>
              <a:t> </a:t>
            </a:r>
            <a:r>
              <a:rPr lang="en-US" dirty="0" err="1"/>
              <a:t>kích</a:t>
            </a:r>
            <a:r>
              <a:rPr lang="en-US" dirty="0"/>
              <a:t> </a:t>
            </a:r>
            <a:r>
              <a:rPr lang="en-US" dirty="0" err="1"/>
              <a:t>hoạt</a:t>
            </a:r>
            <a:r>
              <a:rPr lang="en-US" dirty="0"/>
              <a:t> </a:t>
            </a:r>
            <a:r>
              <a:rPr lang="en-US" dirty="0" err="1"/>
              <a:t>bằng</a:t>
            </a:r>
            <a:r>
              <a:rPr lang="en-US" dirty="0"/>
              <a:t> </a:t>
            </a:r>
            <a:r>
              <a:rPr lang="en-US" dirty="0" err="1"/>
              <a:t>giọng</a:t>
            </a:r>
            <a:r>
              <a:rPr lang="en-US" dirty="0"/>
              <a:t> </a:t>
            </a:r>
            <a:r>
              <a:rPr lang="en-US" dirty="0" err="1"/>
              <a:t>nói</a:t>
            </a:r>
            <a:r>
              <a:rPr lang="en-US" dirty="0"/>
              <a:t>.</a:t>
            </a:r>
          </a:p>
          <a:p>
            <a:pPr lvl="1" algn="just"/>
            <a:r>
              <a:rPr lang="en-US" dirty="0" err="1"/>
              <a:t>Hầu</a:t>
            </a:r>
            <a:r>
              <a:rPr lang="en-US" dirty="0"/>
              <a:t> </a:t>
            </a:r>
            <a:r>
              <a:rPr lang="en-US" dirty="0" err="1"/>
              <a:t>hết</a:t>
            </a:r>
            <a:r>
              <a:rPr lang="en-US" dirty="0"/>
              <a:t> </a:t>
            </a:r>
            <a:r>
              <a:rPr lang="en-US" dirty="0" err="1"/>
              <a:t>các</a:t>
            </a:r>
            <a:r>
              <a:rPr lang="en-US" dirty="0"/>
              <a:t> </a:t>
            </a:r>
            <a:r>
              <a:rPr lang="en-US" dirty="0" err="1"/>
              <a:t>chức</a:t>
            </a:r>
            <a:r>
              <a:rPr lang="en-US" dirty="0"/>
              <a:t> </a:t>
            </a:r>
            <a:r>
              <a:rPr lang="en-US" dirty="0" err="1"/>
              <a:t>năng</a:t>
            </a:r>
            <a:r>
              <a:rPr lang="en-US" dirty="0"/>
              <a:t> </a:t>
            </a:r>
            <a:r>
              <a:rPr lang="en-US" dirty="0" err="1"/>
              <a:t>và</a:t>
            </a:r>
            <a:r>
              <a:rPr lang="en-US" dirty="0"/>
              <a:t> </a:t>
            </a:r>
            <a:r>
              <a:rPr lang="en-US" dirty="0" err="1"/>
              <a:t>dịch</a:t>
            </a:r>
            <a:r>
              <a:rPr lang="en-US" dirty="0"/>
              <a:t> </a:t>
            </a:r>
            <a:r>
              <a:rPr lang="en-US" dirty="0" err="1"/>
              <a:t>vụ</a:t>
            </a:r>
            <a:r>
              <a:rPr lang="en-US" dirty="0"/>
              <a:t> </a:t>
            </a:r>
            <a:r>
              <a:rPr lang="en-US" dirty="0" err="1"/>
              <a:t>này</a:t>
            </a:r>
            <a:r>
              <a:rPr lang="en-US" dirty="0"/>
              <a:t> </a:t>
            </a:r>
            <a:r>
              <a:rPr lang="en-US" dirty="0" err="1"/>
              <a:t>đều</a:t>
            </a:r>
            <a:r>
              <a:rPr lang="en-US" dirty="0"/>
              <a:t> </a:t>
            </a:r>
            <a:r>
              <a:rPr lang="en-US" dirty="0" err="1"/>
              <a:t>yêu</a:t>
            </a:r>
            <a:r>
              <a:rPr lang="en-US" dirty="0"/>
              <a:t> </a:t>
            </a:r>
            <a:r>
              <a:rPr lang="en-US" dirty="0" err="1"/>
              <a:t>cầu</a:t>
            </a:r>
            <a:r>
              <a:rPr lang="en-US" dirty="0"/>
              <a:t> </a:t>
            </a:r>
            <a:r>
              <a:rPr lang="en-US" dirty="0" err="1"/>
              <a:t>kết</a:t>
            </a:r>
            <a:r>
              <a:rPr lang="en-US" dirty="0"/>
              <a:t> </a:t>
            </a:r>
            <a:r>
              <a:rPr lang="en-US" dirty="0" err="1"/>
              <a:t>nối</a:t>
            </a:r>
            <a:r>
              <a:rPr lang="en-US" dirty="0"/>
              <a:t> </a:t>
            </a:r>
            <a:r>
              <a:rPr lang="en-US" dirty="0" err="1"/>
              <a:t>với</a:t>
            </a:r>
            <a:r>
              <a:rPr lang="en-US" dirty="0"/>
              <a:t> Wi-Fi </a:t>
            </a:r>
            <a:r>
              <a:rPr lang="en-US" dirty="0" err="1"/>
              <a:t>hoặc</a:t>
            </a:r>
            <a:r>
              <a:rPr lang="en-US" dirty="0"/>
              <a:t> </a:t>
            </a:r>
            <a:r>
              <a:rPr lang="en-US" dirty="0" err="1"/>
              <a:t>mạng</a:t>
            </a:r>
            <a:r>
              <a:rPr lang="en-US" dirty="0"/>
              <a:t> di </a:t>
            </a:r>
            <a:r>
              <a:rPr lang="en-US" dirty="0" err="1"/>
              <a:t>động</a:t>
            </a:r>
            <a:r>
              <a:rPr lang="en-US" dirty="0"/>
              <a:t> (Cellular network)</a:t>
            </a:r>
          </a:p>
        </p:txBody>
      </p:sp>
    </p:spTree>
    <p:extLst>
      <p:ext uri="{BB962C8B-B14F-4D97-AF65-F5344CB8AC3E}">
        <p14:creationId xmlns:p14="http://schemas.microsoft.com/office/powerpoint/2010/main" val="1686414287"/>
      </p:ext>
    </p:extLst>
  </p:cSld>
  <p:clrMapOvr>
    <a:masterClrMapping/>
  </p:clrMapOvr>
  <p:transition spd="slow">
    <p:push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Hệ</a:t>
            </a:r>
            <a:r>
              <a:rPr lang="en-US" dirty="0"/>
              <a:t> </a:t>
            </a:r>
            <a:r>
              <a:rPr lang="en-US" dirty="0" err="1"/>
              <a:t>điều</a:t>
            </a:r>
            <a:r>
              <a:rPr lang="en-US" dirty="0"/>
              <a:t> </a:t>
            </a:r>
            <a:r>
              <a:rPr lang="en-US" dirty="0" err="1"/>
              <a:t>hành</a:t>
            </a:r>
            <a:r>
              <a:rPr lang="en-US" dirty="0"/>
              <a:t> di </a:t>
            </a:r>
            <a:r>
              <a:rPr lang="en-US" dirty="0" err="1"/>
              <a:t>động</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628649" y="1369219"/>
            <a:ext cx="8010853" cy="3263504"/>
          </a:xfrm>
        </p:spPr>
        <p:txBody>
          <a:bodyPr>
            <a:normAutofit fontScale="92500"/>
          </a:bodyPr>
          <a:lstStyle/>
          <a:p>
            <a:pPr lvl="1" algn="just"/>
            <a:r>
              <a:rPr lang="vi-VN" dirty="0"/>
              <a:t>Các Trợ lý cá nhân ảo trên các H</a:t>
            </a:r>
            <a:r>
              <a:rPr lang="en-US" dirty="0"/>
              <a:t>ĐH</a:t>
            </a:r>
            <a:r>
              <a:rPr lang="vi-VN" dirty="0"/>
              <a:t> di động gồm có:</a:t>
            </a:r>
          </a:p>
          <a:p>
            <a:pPr lvl="2" algn="just"/>
            <a:r>
              <a:rPr lang="vi-VN" dirty="0"/>
              <a:t>Siri: từ Apple – tích hợp các dịch vụ như Yelp, OpenTable, Google Maps, Taxi Magic, MovieTickets.com,…</a:t>
            </a:r>
          </a:p>
          <a:p>
            <a:pPr lvl="2" algn="just"/>
            <a:r>
              <a:rPr lang="vi-VN" dirty="0"/>
              <a:t>Google Now: từ Adnroid – tích hợp các dịch vụ Tìm kiếm trên Internet, đặt báo thức, thực hiện cuộc gọi, chụp ảnh, đặt lời nhắc,…</a:t>
            </a:r>
          </a:p>
          <a:p>
            <a:pPr lvl="2" algn="just"/>
            <a:r>
              <a:rPr lang="vi-VN" dirty="0"/>
              <a:t>Cortana: từ Windows – Cortana phải được bật trước khi sử dụng. Cortana sẽ đặt câu hỏi và người dùng nói tên ứng dụng cần khởi chạy.</a:t>
            </a:r>
          </a:p>
          <a:p>
            <a:pPr lvl="2" algn="just"/>
            <a:r>
              <a:rPr lang="vi-VN" dirty="0"/>
              <a:t>BlackBerry Assistant: từ Blackberry – B</a:t>
            </a:r>
            <a:r>
              <a:rPr lang="en-US" dirty="0"/>
              <a:t>l</a:t>
            </a:r>
            <a:r>
              <a:rPr lang="vi-VN" dirty="0"/>
              <a:t>ackBerry Assistant sẽ hiển thị  các biểu tượng cho các tác vụ thông thường.</a:t>
            </a:r>
          </a:p>
          <a:p>
            <a:pPr lvl="1" algn="just"/>
            <a:endParaRPr lang="en-US" dirty="0"/>
          </a:p>
        </p:txBody>
      </p:sp>
    </p:spTree>
    <p:extLst>
      <p:ext uri="{BB962C8B-B14F-4D97-AF65-F5344CB8AC3E}">
        <p14:creationId xmlns:p14="http://schemas.microsoft.com/office/powerpoint/2010/main" val="108883398"/>
      </p:ext>
    </p:extLst>
  </p:cSld>
  <p:clrMapOvr>
    <a:masterClrMapping/>
  </p:clrMapOvr>
  <p:transition spd="slow">
    <p:push dir="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Cập</a:t>
            </a:r>
            <a:r>
              <a:rPr lang="en-US" dirty="0"/>
              <a:t> </a:t>
            </a:r>
            <a:r>
              <a:rPr lang="en-US" dirty="0" err="1"/>
              <a:t>nhật</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628649" y="1369219"/>
            <a:ext cx="8179020" cy="3263504"/>
          </a:xfrm>
        </p:spPr>
        <p:txBody>
          <a:bodyPr>
            <a:normAutofit lnSpcReduction="10000"/>
          </a:bodyPr>
          <a:lstStyle/>
          <a:p>
            <a:pPr algn="just"/>
            <a:r>
              <a:rPr lang="vi-VN" dirty="0"/>
              <a:t>Cập nhật có thể được phát hành dưới nhiều hình thức</a:t>
            </a:r>
            <a:r>
              <a:rPr lang="en-US" dirty="0"/>
              <a:t>:</a:t>
            </a:r>
          </a:p>
          <a:p>
            <a:pPr lvl="1" algn="just"/>
            <a:r>
              <a:rPr lang="vi-VN" dirty="0"/>
              <a:t>Bản vá lỗi (Patches) </a:t>
            </a:r>
          </a:p>
          <a:p>
            <a:pPr lvl="1" algn="just"/>
            <a:r>
              <a:rPr lang="vi-VN" dirty="0"/>
              <a:t>Bản cập nhật (Updates)</a:t>
            </a:r>
            <a:endParaRPr lang="en-US" dirty="0"/>
          </a:p>
          <a:p>
            <a:pPr lvl="1" algn="just"/>
            <a:r>
              <a:rPr lang="en-US" dirty="0" err="1"/>
              <a:t>Gói</a:t>
            </a:r>
            <a:r>
              <a:rPr lang="en-US" dirty="0"/>
              <a:t> </a:t>
            </a:r>
            <a:r>
              <a:rPr lang="en-US" dirty="0" err="1"/>
              <a:t>dịch</a:t>
            </a:r>
            <a:r>
              <a:rPr lang="en-US" dirty="0"/>
              <a:t> </a:t>
            </a:r>
            <a:r>
              <a:rPr lang="en-US" dirty="0" err="1"/>
              <a:t>vụ</a:t>
            </a:r>
            <a:r>
              <a:rPr lang="en-US" dirty="0"/>
              <a:t> (Service Packs)</a:t>
            </a:r>
          </a:p>
          <a:p>
            <a:pPr lvl="1" algn="just"/>
            <a:r>
              <a:rPr lang="vi-VN" dirty="0"/>
              <a:t>Các bản cập nhật có thể được tải xuống từ trang web Windows Update. Có nhiều loại cập nhật: </a:t>
            </a:r>
          </a:p>
          <a:p>
            <a:pPr lvl="2" algn="just"/>
            <a:r>
              <a:rPr lang="vi-VN" dirty="0"/>
              <a:t>Cập nhật bảo mật</a:t>
            </a:r>
            <a:r>
              <a:rPr lang="en-US" dirty="0"/>
              <a:t>:</a:t>
            </a:r>
            <a:r>
              <a:rPr lang="vi-VN" dirty="0"/>
              <a:t> </a:t>
            </a:r>
            <a:r>
              <a:rPr lang="en-US" dirty="0"/>
              <a:t>C</a:t>
            </a:r>
            <a:r>
              <a:rPr lang="vi-VN" dirty="0"/>
              <a:t>hống lại các lỗ hổng bảo mật (security vulnerabilities), virus và phần mền gián điệp (spyware)</a:t>
            </a:r>
          </a:p>
          <a:p>
            <a:pPr lvl="2" algn="just"/>
            <a:r>
              <a:rPr lang="vi-VN" dirty="0"/>
              <a:t>Cập nhật sửa các lỗi</a:t>
            </a:r>
            <a:r>
              <a:rPr lang="en-US" dirty="0"/>
              <a:t>: N</a:t>
            </a:r>
            <a:r>
              <a:rPr lang="vi-VN" dirty="0"/>
              <a:t>âng cao chức năng</a:t>
            </a:r>
            <a:r>
              <a:rPr lang="en-US" dirty="0"/>
              <a:t>,</a:t>
            </a:r>
            <a:r>
              <a:rPr lang="vi-VN" dirty="0"/>
              <a:t> cải thiện hiệu suất.</a:t>
            </a:r>
            <a:endParaRPr lang="en-US" dirty="0"/>
          </a:p>
          <a:p>
            <a:pPr marL="342900" lvl="1" indent="0" algn="just">
              <a:buNone/>
            </a:pPr>
            <a:endParaRPr lang="vi-VN" dirty="0"/>
          </a:p>
          <a:p>
            <a:pPr lvl="1" algn="just"/>
            <a:endParaRPr lang="en-US" dirty="0"/>
          </a:p>
        </p:txBody>
      </p:sp>
    </p:spTree>
    <p:extLst>
      <p:ext uri="{BB962C8B-B14F-4D97-AF65-F5344CB8AC3E}">
        <p14:creationId xmlns:p14="http://schemas.microsoft.com/office/powerpoint/2010/main" val="1644440192"/>
      </p:ext>
    </p:extLst>
  </p:cSld>
  <p:clrMapOvr>
    <a:masterClrMapping/>
  </p:clrMapOvr>
  <p:transition spd="slow">
    <p:push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Cập</a:t>
            </a:r>
            <a:r>
              <a:rPr lang="en-US" dirty="0"/>
              <a:t> </a:t>
            </a:r>
            <a:r>
              <a:rPr lang="en-US" dirty="0" err="1"/>
              <a:t>nhật</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469557" y="1369219"/>
            <a:ext cx="8338112" cy="3263504"/>
          </a:xfrm>
        </p:spPr>
        <p:txBody>
          <a:bodyPr>
            <a:normAutofit lnSpcReduction="10000"/>
          </a:bodyPr>
          <a:lstStyle/>
          <a:p>
            <a:pPr algn="just"/>
            <a:r>
              <a:rPr lang="vi-VN" dirty="0"/>
              <a:t>Cập nhật tự động – Các phiên bản trước của Windows</a:t>
            </a:r>
            <a:endParaRPr lang="en-US" dirty="0"/>
          </a:p>
          <a:p>
            <a:pPr lvl="1" algn="just"/>
            <a:r>
              <a:rPr lang="vi-VN" dirty="0"/>
              <a:t>Windows 7, 8 và 8.1</a:t>
            </a:r>
            <a:r>
              <a:rPr lang="en-US" dirty="0"/>
              <a:t>:</a:t>
            </a:r>
            <a:r>
              <a:rPr lang="vi-VN" dirty="0"/>
              <a:t> Windows Update là dịch vụ kiểm tra liên tục các bản cập nhật tự động</a:t>
            </a:r>
            <a:r>
              <a:rPr lang="en-US" dirty="0"/>
              <a:t>.</a:t>
            </a:r>
          </a:p>
          <a:p>
            <a:pPr lvl="1" algn="just"/>
            <a:r>
              <a:rPr lang="en-US" dirty="0"/>
              <a:t>N</a:t>
            </a:r>
            <a:r>
              <a:rPr lang="vi-VN" dirty="0"/>
              <a:t>gười dùng có thể cấu hình để cập nhật tùy biến</a:t>
            </a:r>
            <a:r>
              <a:rPr lang="en-US" dirty="0"/>
              <a:t>:</a:t>
            </a:r>
          </a:p>
          <a:p>
            <a:pPr lvl="2" algn="just"/>
            <a:r>
              <a:rPr lang="fr-FR" dirty="0" err="1"/>
              <a:t>Cập</a:t>
            </a:r>
            <a:r>
              <a:rPr lang="fr-FR" dirty="0"/>
              <a:t> </a:t>
            </a:r>
            <a:r>
              <a:rPr lang="fr-FR" dirty="0" err="1"/>
              <a:t>nhật</a:t>
            </a:r>
            <a:r>
              <a:rPr lang="fr-FR" dirty="0"/>
              <a:t> </a:t>
            </a:r>
            <a:r>
              <a:rPr lang="fr-FR" dirty="0" err="1"/>
              <a:t>quan</a:t>
            </a:r>
            <a:r>
              <a:rPr lang="fr-FR" dirty="0"/>
              <a:t> </a:t>
            </a:r>
            <a:r>
              <a:rPr lang="fr-FR" dirty="0" err="1"/>
              <a:t>trọng</a:t>
            </a:r>
            <a:r>
              <a:rPr lang="fr-FR" dirty="0"/>
              <a:t> (Important):</a:t>
            </a:r>
            <a:r>
              <a:rPr lang="vi-VN" dirty="0"/>
              <a:t> B</a:t>
            </a:r>
            <a:r>
              <a:rPr lang="fr-FR" dirty="0" err="1"/>
              <a:t>ảo</a:t>
            </a:r>
            <a:r>
              <a:rPr lang="fr-FR" dirty="0"/>
              <a:t> </a:t>
            </a:r>
            <a:r>
              <a:rPr lang="fr-FR" dirty="0" err="1"/>
              <a:t>mật</a:t>
            </a:r>
            <a:r>
              <a:rPr lang="fr-FR" dirty="0"/>
              <a:t> (</a:t>
            </a:r>
            <a:r>
              <a:rPr lang="fr-FR" dirty="0" err="1"/>
              <a:t>security</a:t>
            </a:r>
            <a:r>
              <a:rPr lang="fr-FR" dirty="0"/>
              <a:t>) </a:t>
            </a:r>
            <a:r>
              <a:rPr lang="fr-FR" dirty="0" err="1"/>
              <a:t>và</a:t>
            </a:r>
            <a:r>
              <a:rPr lang="fr-FR" dirty="0"/>
              <a:t> </a:t>
            </a:r>
            <a:r>
              <a:rPr lang="vi-VN" dirty="0"/>
              <a:t>T</a:t>
            </a:r>
            <a:r>
              <a:rPr lang="fr-FR" dirty="0" err="1"/>
              <a:t>hiết</a:t>
            </a:r>
            <a:r>
              <a:rPr lang="fr-FR" dirty="0"/>
              <a:t> </a:t>
            </a:r>
            <a:r>
              <a:rPr lang="fr-FR" dirty="0" err="1"/>
              <a:t>yếu</a:t>
            </a:r>
            <a:r>
              <a:rPr lang="fr-FR" dirty="0"/>
              <a:t> (</a:t>
            </a:r>
            <a:r>
              <a:rPr lang="fr-FR" dirty="0" err="1"/>
              <a:t>critical</a:t>
            </a:r>
            <a:r>
              <a:rPr lang="fr-FR" dirty="0"/>
              <a:t>)</a:t>
            </a:r>
          </a:p>
          <a:p>
            <a:pPr lvl="2" algn="just"/>
            <a:r>
              <a:rPr lang="fr-FR" dirty="0" err="1"/>
              <a:t>Cập</a:t>
            </a:r>
            <a:r>
              <a:rPr lang="fr-FR" dirty="0"/>
              <a:t> </a:t>
            </a:r>
            <a:r>
              <a:rPr lang="fr-FR" dirty="0" err="1"/>
              <a:t>nhật</a:t>
            </a:r>
            <a:r>
              <a:rPr lang="fr-FR" dirty="0"/>
              <a:t> </a:t>
            </a:r>
            <a:r>
              <a:rPr lang="fr-FR" dirty="0" err="1"/>
              <a:t>khuyến</a:t>
            </a:r>
            <a:r>
              <a:rPr lang="fr-FR" dirty="0"/>
              <a:t> </a:t>
            </a:r>
            <a:r>
              <a:rPr lang="fr-FR" dirty="0" err="1"/>
              <a:t>nghị</a:t>
            </a:r>
            <a:r>
              <a:rPr lang="fr-FR" dirty="0"/>
              <a:t> (</a:t>
            </a:r>
            <a:r>
              <a:rPr lang="fr-FR" dirty="0" err="1"/>
              <a:t>Recommended</a:t>
            </a:r>
            <a:r>
              <a:rPr lang="fr-FR" dirty="0"/>
              <a:t>)</a:t>
            </a:r>
            <a:r>
              <a:rPr lang="vi-VN" dirty="0"/>
              <a:t>: P</a:t>
            </a:r>
            <a:r>
              <a:rPr lang="en-US" dirty="0" err="1"/>
              <a:t>hần</a:t>
            </a:r>
            <a:r>
              <a:rPr lang="en-US" dirty="0"/>
              <a:t> </a:t>
            </a:r>
            <a:r>
              <a:rPr lang="en-US" dirty="0" err="1"/>
              <a:t>mềm</a:t>
            </a:r>
            <a:r>
              <a:rPr lang="en-US" dirty="0"/>
              <a:t>, </a:t>
            </a:r>
            <a:r>
              <a:rPr lang="en-US" dirty="0" err="1"/>
              <a:t>các</a:t>
            </a:r>
            <a:r>
              <a:rPr lang="en-US" dirty="0"/>
              <a:t> </a:t>
            </a:r>
            <a:r>
              <a:rPr lang="en-US" dirty="0" err="1"/>
              <a:t>tính</a:t>
            </a:r>
            <a:r>
              <a:rPr lang="en-US" dirty="0"/>
              <a:t> </a:t>
            </a:r>
            <a:r>
              <a:rPr lang="en-US" dirty="0" err="1"/>
              <a:t>năng</a:t>
            </a:r>
            <a:r>
              <a:rPr lang="en-US" dirty="0"/>
              <a:t> </a:t>
            </a:r>
            <a:r>
              <a:rPr lang="en-US" dirty="0" err="1"/>
              <a:t>mới</a:t>
            </a:r>
            <a:r>
              <a:rPr lang="vi-VN" dirty="0"/>
              <a:t>/</a:t>
            </a:r>
            <a:r>
              <a:rPr lang="en-US" dirty="0" err="1"/>
              <a:t>được</a:t>
            </a:r>
            <a:r>
              <a:rPr lang="en-US" dirty="0"/>
              <a:t> </a:t>
            </a:r>
            <a:r>
              <a:rPr lang="en-US" dirty="0" err="1"/>
              <a:t>cải</a:t>
            </a:r>
            <a:r>
              <a:rPr lang="en-US" dirty="0"/>
              <a:t> </a:t>
            </a:r>
            <a:r>
              <a:rPr lang="en-US" dirty="0" err="1"/>
              <a:t>thiện</a:t>
            </a:r>
            <a:endParaRPr lang="fr-FR" dirty="0"/>
          </a:p>
          <a:p>
            <a:pPr lvl="2" algn="just"/>
            <a:r>
              <a:rPr lang="fr-FR" dirty="0" err="1"/>
              <a:t>Cập</a:t>
            </a:r>
            <a:r>
              <a:rPr lang="fr-FR" dirty="0"/>
              <a:t> </a:t>
            </a:r>
            <a:r>
              <a:rPr lang="fr-FR" dirty="0" err="1"/>
              <a:t>nhật</a:t>
            </a:r>
            <a:r>
              <a:rPr lang="fr-FR" dirty="0"/>
              <a:t> </a:t>
            </a:r>
            <a:r>
              <a:rPr lang="fr-FR" dirty="0" err="1"/>
              <a:t>tùy</a:t>
            </a:r>
            <a:r>
              <a:rPr lang="fr-FR" dirty="0"/>
              <a:t> </a:t>
            </a:r>
            <a:r>
              <a:rPr lang="fr-FR" dirty="0" err="1"/>
              <a:t>chọn</a:t>
            </a:r>
            <a:r>
              <a:rPr lang="fr-FR" dirty="0"/>
              <a:t> (</a:t>
            </a:r>
            <a:r>
              <a:rPr lang="fr-FR" dirty="0" err="1"/>
              <a:t>Optional</a:t>
            </a:r>
            <a:r>
              <a:rPr lang="fr-FR" dirty="0"/>
              <a:t>)</a:t>
            </a:r>
            <a:r>
              <a:rPr lang="vi-VN" dirty="0"/>
              <a:t>: P</a:t>
            </a:r>
            <a:r>
              <a:rPr lang="en-US" dirty="0" err="1"/>
              <a:t>hần</a:t>
            </a:r>
            <a:r>
              <a:rPr lang="en-US" dirty="0"/>
              <a:t> </a:t>
            </a:r>
            <a:r>
              <a:rPr lang="en-US" dirty="0" err="1"/>
              <a:t>mềm</a:t>
            </a:r>
            <a:r>
              <a:rPr lang="en-US" dirty="0"/>
              <a:t> Microsoft </a:t>
            </a:r>
            <a:r>
              <a:rPr lang="en-US" dirty="0" err="1"/>
              <a:t>mới</a:t>
            </a:r>
            <a:r>
              <a:rPr lang="vi-VN" dirty="0"/>
              <a:t>/dùng thử, trình điều khiển thiết bị từ các đối tác của Microsoft</a:t>
            </a:r>
            <a:endParaRPr lang="fr-FR" dirty="0"/>
          </a:p>
          <a:p>
            <a:pPr lvl="2" algn="just"/>
            <a:endParaRPr lang="vi-VN" dirty="0"/>
          </a:p>
          <a:p>
            <a:pPr lvl="1" algn="just"/>
            <a:endParaRPr lang="en-US" dirty="0"/>
          </a:p>
        </p:txBody>
      </p:sp>
    </p:spTree>
    <p:extLst>
      <p:ext uri="{BB962C8B-B14F-4D97-AF65-F5344CB8AC3E}">
        <p14:creationId xmlns:p14="http://schemas.microsoft.com/office/powerpoint/2010/main" val="2081813290"/>
      </p:ext>
    </p:extLst>
  </p:cSld>
  <p:clrMapOvr>
    <a:masterClrMapping/>
  </p:clrMapOvr>
  <p:transition spd="slow">
    <p:push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Cập</a:t>
            </a:r>
            <a:r>
              <a:rPr lang="en-US" dirty="0"/>
              <a:t> </a:t>
            </a:r>
            <a:r>
              <a:rPr lang="en-US" dirty="0" err="1"/>
              <a:t>nhật</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315310" y="1369219"/>
            <a:ext cx="8492359" cy="3263504"/>
          </a:xfrm>
        </p:spPr>
        <p:txBody>
          <a:bodyPr>
            <a:normAutofit/>
          </a:bodyPr>
          <a:lstStyle/>
          <a:p>
            <a:pPr algn="just"/>
            <a:r>
              <a:rPr lang="vi-VN" dirty="0"/>
              <a:t>Cập nhật tự động – Windows 10</a:t>
            </a:r>
          </a:p>
          <a:p>
            <a:pPr lvl="1" algn="just"/>
            <a:r>
              <a:rPr lang="vi-VN" dirty="0"/>
              <a:t>Cập nhật quan trọng và thiết yếu được thực hiện theo mặc định.</a:t>
            </a:r>
          </a:p>
          <a:p>
            <a:pPr lvl="1" algn="just"/>
            <a:r>
              <a:rPr lang="vi-VN" dirty="0"/>
              <a:t>Các cập nhật tùy chọn yêu cầu người dùng chấp nhận các điều khoản sử dụng mới đã được tải xuống. </a:t>
            </a:r>
          </a:p>
          <a:p>
            <a:pPr lvl="1" algn="just"/>
            <a:r>
              <a:rPr lang="vi-VN" dirty="0"/>
              <a:t>Không cho phép người dùng chọn lọc để cài đặt các bản cập nhật</a:t>
            </a:r>
          </a:p>
          <a:p>
            <a:pPr lvl="1" algn="just"/>
            <a:endParaRPr lang="vi-VN" dirty="0"/>
          </a:p>
          <a:p>
            <a:pPr lvl="1" algn="just"/>
            <a:endParaRPr lang="en-US" dirty="0"/>
          </a:p>
        </p:txBody>
      </p:sp>
    </p:spTree>
    <p:extLst>
      <p:ext uri="{BB962C8B-B14F-4D97-AF65-F5344CB8AC3E}">
        <p14:creationId xmlns:p14="http://schemas.microsoft.com/office/powerpoint/2010/main" val="1696397922"/>
      </p:ext>
    </p:extLst>
  </p:cSld>
  <p:clrMapOvr>
    <a:masterClrMapping/>
  </p:clrMapOvr>
  <p:transition spd="slow">
    <p:push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Cập</a:t>
            </a:r>
            <a:r>
              <a:rPr lang="en-US" dirty="0"/>
              <a:t> </a:t>
            </a:r>
            <a:r>
              <a:rPr lang="en-US" dirty="0" err="1"/>
              <a:t>nhật</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315310" y="1369219"/>
            <a:ext cx="8492359" cy="3263504"/>
          </a:xfrm>
        </p:spPr>
        <p:txBody>
          <a:bodyPr>
            <a:normAutofit/>
          </a:bodyPr>
          <a:lstStyle/>
          <a:p>
            <a:pPr lvl="1" algn="just"/>
            <a:r>
              <a:rPr lang="vi-VN" dirty="0"/>
              <a:t>Kiểm tra cập nhật thủ công (Manually Checking for Updates)</a:t>
            </a:r>
          </a:p>
          <a:p>
            <a:pPr lvl="2" algn="just"/>
            <a:r>
              <a:rPr lang="vi-VN" dirty="0"/>
              <a:t>Microsoft phát hành các bản cập nhật quan trọng vào mỗi thứ Ba tuần thứ hai mỗi tháng.</a:t>
            </a:r>
          </a:p>
          <a:p>
            <a:pPr lvl="2" algn="just"/>
            <a:r>
              <a:rPr lang="vi-VN" dirty="0"/>
              <a:t>Các bản cập nhật khác có thể phát hành vào bất kỳ lúc nào.</a:t>
            </a:r>
          </a:p>
          <a:p>
            <a:pPr lvl="2" algn="just"/>
            <a:r>
              <a:rPr lang="vi-VN" dirty="0"/>
              <a:t>Người dùng có thể tự kiểm tra và cài đặt các bản cập nhật này bằng cách:</a:t>
            </a:r>
          </a:p>
          <a:p>
            <a:pPr marL="862013" lvl="2" indent="0" algn="just">
              <a:buNone/>
            </a:pPr>
            <a:r>
              <a:rPr lang="vi-VN" dirty="0"/>
              <a:t>Mở Setting app </a:t>
            </a:r>
            <a:r>
              <a:rPr lang="vi-VN" dirty="0">
                <a:sym typeface="Symbol" panose="05050102010706020507" pitchFamily="18" charset="2"/>
              </a:rPr>
              <a:t> </a:t>
            </a:r>
            <a:r>
              <a:rPr lang="vi-VN" dirty="0"/>
              <a:t>Chọn Update &amp; security. Windows Update là tab đầu tiên trong cửa sổ Update &amp; Security</a:t>
            </a:r>
          </a:p>
          <a:p>
            <a:pPr lvl="1" algn="just"/>
            <a:endParaRPr lang="en-US" dirty="0"/>
          </a:p>
        </p:txBody>
      </p:sp>
    </p:spTree>
    <p:extLst>
      <p:ext uri="{BB962C8B-B14F-4D97-AF65-F5344CB8AC3E}">
        <p14:creationId xmlns:p14="http://schemas.microsoft.com/office/powerpoint/2010/main" val="3449229623"/>
      </p:ext>
    </p:extLst>
  </p:cSld>
  <p:clrMapOvr>
    <a:masterClrMapping/>
  </p:clrMapOvr>
  <p:transition spd="slow">
    <p:push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Cập</a:t>
            </a:r>
            <a:r>
              <a:rPr lang="en-US" dirty="0"/>
              <a:t> </a:t>
            </a:r>
            <a:r>
              <a:rPr lang="en-US" dirty="0" err="1"/>
              <a:t>nhật</a:t>
            </a:r>
            <a:r>
              <a:rPr lang="en-US" dirty="0"/>
              <a:t> </a:t>
            </a:r>
            <a:r>
              <a:rPr lang="en-US" dirty="0" err="1"/>
              <a:t>Hệ</a:t>
            </a:r>
            <a:r>
              <a:rPr lang="en-US" dirty="0"/>
              <a:t> </a:t>
            </a:r>
            <a:r>
              <a:rPr lang="en-US" dirty="0" err="1"/>
              <a:t>điều</a:t>
            </a:r>
            <a:r>
              <a:rPr lang="en-US" dirty="0"/>
              <a:t> </a:t>
            </a:r>
            <a:r>
              <a:rPr lang="en-US" dirty="0" err="1"/>
              <a:t>hành</a:t>
            </a:r>
            <a:endParaRPr lang="en-US" dirty="0"/>
          </a:p>
        </p:txBody>
      </p:sp>
      <p:pic>
        <p:nvPicPr>
          <p:cNvPr id="6" name="Picture 5" descr="A screenshot of a cell phone&#10;&#10;Description automatically generated">
            <a:extLst>
              <a:ext uri="{FF2B5EF4-FFF2-40B4-BE49-F238E27FC236}">
                <a16:creationId xmlns:a16="http://schemas.microsoft.com/office/drawing/2014/main" id="{0A6E5575-5DF8-4558-BA5B-0EF63497D8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2073" y="1029176"/>
            <a:ext cx="4784673" cy="3840480"/>
          </a:xfrm>
          <a:prstGeom prst="rect">
            <a:avLst/>
          </a:prstGeom>
          <a:ln>
            <a:solidFill>
              <a:schemeClr val="tx1"/>
            </a:solidFill>
          </a:ln>
        </p:spPr>
      </p:pic>
    </p:spTree>
    <p:extLst>
      <p:ext uri="{BB962C8B-B14F-4D97-AF65-F5344CB8AC3E}">
        <p14:creationId xmlns:p14="http://schemas.microsoft.com/office/powerpoint/2010/main" val="4231277770"/>
      </p:ext>
    </p:extLst>
  </p:cSld>
  <p:clrMapOvr>
    <a:masterClrMapping/>
  </p:clrMapOvr>
  <p:transition spd="slow">
    <p:push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Cập</a:t>
            </a:r>
            <a:r>
              <a:rPr lang="en-US" dirty="0"/>
              <a:t> </a:t>
            </a:r>
            <a:r>
              <a:rPr lang="en-US" dirty="0" err="1"/>
              <a:t>nhật</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315310" y="1369219"/>
            <a:ext cx="8492359" cy="3263504"/>
          </a:xfrm>
        </p:spPr>
        <p:txBody>
          <a:bodyPr>
            <a:normAutofit/>
          </a:bodyPr>
          <a:lstStyle/>
          <a:p>
            <a:pPr algn="just"/>
            <a:r>
              <a:rPr lang="vi-VN" dirty="0"/>
              <a:t>Lợi ích và hạn chế của việc cập nhật tự động</a:t>
            </a:r>
          </a:p>
          <a:p>
            <a:pPr lvl="1" algn="just"/>
            <a:r>
              <a:rPr lang="vi-VN" dirty="0"/>
              <a:t>Đảm bảo các chương trình, công nghệ bảo mật mới nhất và các tính năng mới nhất luôn được cập nhật.</a:t>
            </a:r>
          </a:p>
          <a:p>
            <a:pPr lvl="1" algn="just"/>
            <a:r>
              <a:rPr lang="vi-VN" dirty="0"/>
              <a:t>Không phải tất cả các bản cập nhật đều cần thiết và đôi khi, các bản cập nhật có thể gây ra xung đột bất ngờ và thậm chí là thất bại.</a:t>
            </a:r>
          </a:p>
          <a:p>
            <a:pPr lvl="1" algn="just"/>
            <a:endParaRPr lang="vi-VN" i="1" dirty="0"/>
          </a:p>
          <a:p>
            <a:pPr lvl="1" algn="just"/>
            <a:endParaRPr lang="vi-VN" i="1" dirty="0"/>
          </a:p>
          <a:p>
            <a:pPr lvl="1" algn="just"/>
            <a:endParaRPr lang="en-US" dirty="0"/>
          </a:p>
        </p:txBody>
      </p:sp>
    </p:spTree>
    <p:extLst>
      <p:ext uri="{BB962C8B-B14F-4D97-AF65-F5344CB8AC3E}">
        <p14:creationId xmlns:p14="http://schemas.microsoft.com/office/powerpoint/2010/main" val="957510922"/>
      </p:ext>
    </p:extLst>
  </p:cSld>
  <p:clrMapOvr>
    <a:masterClrMapping/>
  </p:clrMapOvr>
  <p:transition spd="slow">
    <p:push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Cập</a:t>
            </a:r>
            <a:r>
              <a:rPr lang="en-US" dirty="0"/>
              <a:t> </a:t>
            </a:r>
            <a:r>
              <a:rPr lang="en-US" dirty="0" err="1"/>
              <a:t>nhật</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315310" y="1369219"/>
            <a:ext cx="8492359" cy="3263504"/>
          </a:xfrm>
        </p:spPr>
        <p:txBody>
          <a:bodyPr>
            <a:normAutofit/>
          </a:bodyPr>
          <a:lstStyle/>
          <a:p>
            <a:pPr algn="just"/>
            <a:r>
              <a:rPr lang="vi-VN" dirty="0"/>
              <a:t>Cập nhật Hệ điều hành di động</a:t>
            </a:r>
          </a:p>
          <a:p>
            <a:pPr lvl="1" algn="just"/>
            <a:r>
              <a:rPr lang="vi-VN" dirty="0"/>
              <a:t>Các nhà sản xuất sẽ quyết định khi nào các bản cập nhật đó sẽ được đẩy ra cơ sở khách hàng của họ. </a:t>
            </a:r>
          </a:p>
          <a:p>
            <a:pPr lvl="1" algn="just"/>
            <a:r>
              <a:rPr lang="vi-VN" dirty="0"/>
              <a:t>Người dùng sẽ thấy một thông báo trên thiết bị rằng có bản cập nhật và sẵn sàng để cài đặt. </a:t>
            </a:r>
          </a:p>
          <a:p>
            <a:pPr lvl="1" algn="just"/>
            <a:r>
              <a:rPr lang="vi-VN" dirty="0"/>
              <a:t>Người dùng cũng có thể kiểm tra thủ công để cập nhật</a:t>
            </a:r>
          </a:p>
        </p:txBody>
      </p:sp>
    </p:spTree>
    <p:extLst>
      <p:ext uri="{BB962C8B-B14F-4D97-AF65-F5344CB8AC3E}">
        <p14:creationId xmlns:p14="http://schemas.microsoft.com/office/powerpoint/2010/main" val="1378813919"/>
      </p:ext>
    </p:extLst>
  </p:cSld>
  <p:clrMapOvr>
    <a:masterClrMapping/>
  </p:clrMapOvr>
  <p:transition spd="slow">
    <p:push dir="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2537-D91C-45AE-A485-3C1B492F1622}"/>
              </a:ext>
            </a:extLst>
          </p:cNvPr>
          <p:cNvSpPr>
            <a:spLocks noGrp="1"/>
          </p:cNvSpPr>
          <p:nvPr>
            <p:ph type="title"/>
          </p:nvPr>
        </p:nvSpPr>
        <p:spPr/>
        <p:txBody>
          <a:bodyPr>
            <a:normAutofit/>
          </a:bodyPr>
          <a:lstStyle/>
          <a:p>
            <a:r>
              <a:rPr lang="en-US" dirty="0" err="1"/>
              <a:t>Cập</a:t>
            </a:r>
            <a:r>
              <a:rPr lang="en-US" dirty="0"/>
              <a:t> </a:t>
            </a:r>
            <a:r>
              <a:rPr lang="en-US" dirty="0" err="1"/>
              <a:t>nhật</a:t>
            </a:r>
            <a:r>
              <a:rPr lang="en-US" dirty="0"/>
              <a:t> </a:t>
            </a:r>
            <a:r>
              <a:rPr lang="en-US" dirty="0" err="1"/>
              <a:t>Hệ</a:t>
            </a:r>
            <a:r>
              <a:rPr lang="en-US" dirty="0"/>
              <a:t> </a:t>
            </a:r>
            <a:r>
              <a:rPr lang="en-US" dirty="0" err="1"/>
              <a:t>điều</a:t>
            </a:r>
            <a:r>
              <a:rPr lang="en-US" dirty="0"/>
              <a:t> </a:t>
            </a:r>
            <a:r>
              <a:rPr lang="en-US" dirty="0" err="1"/>
              <a:t>hành</a:t>
            </a:r>
            <a:endParaRPr lang="en-US" dirty="0"/>
          </a:p>
        </p:txBody>
      </p:sp>
      <p:sp>
        <p:nvSpPr>
          <p:cNvPr id="4" name="Content Placeholder 3">
            <a:extLst>
              <a:ext uri="{FF2B5EF4-FFF2-40B4-BE49-F238E27FC236}">
                <a16:creationId xmlns:a16="http://schemas.microsoft.com/office/drawing/2014/main" id="{4D9EBCDD-D3A2-4E42-B013-E419F92DBA68}"/>
              </a:ext>
            </a:extLst>
          </p:cNvPr>
          <p:cNvSpPr>
            <a:spLocks noGrp="1"/>
          </p:cNvSpPr>
          <p:nvPr>
            <p:ph idx="1"/>
          </p:nvPr>
        </p:nvSpPr>
        <p:spPr>
          <a:xfrm>
            <a:off x="315310" y="1369219"/>
            <a:ext cx="8492359" cy="3263504"/>
          </a:xfrm>
        </p:spPr>
        <p:txBody>
          <a:bodyPr>
            <a:normAutofit lnSpcReduction="10000"/>
          </a:bodyPr>
          <a:lstStyle/>
          <a:p>
            <a:pPr lvl="1" algn="just"/>
            <a:r>
              <a:rPr lang="vi-VN" dirty="0"/>
              <a:t>Với điện thoại sử dụng HĐH Android:</a:t>
            </a:r>
          </a:p>
          <a:p>
            <a:pPr lvl="2" algn="just"/>
            <a:r>
              <a:rPr lang="vi-VN" dirty="0"/>
              <a:t>Kết nối Wi-Fi,</a:t>
            </a:r>
          </a:p>
          <a:p>
            <a:pPr lvl="2" algn="just"/>
            <a:r>
              <a:rPr lang="vi-VN" dirty="0"/>
              <a:t>Chạm Settings</a:t>
            </a:r>
          </a:p>
          <a:p>
            <a:pPr lvl="2" algn="just"/>
            <a:r>
              <a:rPr lang="vi-VN" dirty="0"/>
              <a:t>Chạm System updates,</a:t>
            </a:r>
          </a:p>
          <a:p>
            <a:pPr lvl="2" algn="just"/>
            <a:r>
              <a:rPr lang="vi-VN" dirty="0"/>
              <a:t>Chạm Check for new system update.</a:t>
            </a:r>
          </a:p>
          <a:p>
            <a:pPr lvl="1" algn="just"/>
            <a:r>
              <a:rPr lang="vi-VN" dirty="0"/>
              <a:t>Với điện thoại iPhone:</a:t>
            </a:r>
          </a:p>
          <a:p>
            <a:pPr lvl="2" algn="just"/>
            <a:r>
              <a:rPr lang="vi-VN" dirty="0"/>
              <a:t>Kết nối Wi-Fi,</a:t>
            </a:r>
          </a:p>
          <a:p>
            <a:pPr lvl="2" algn="just"/>
            <a:r>
              <a:rPr lang="vi-VN" dirty="0"/>
              <a:t>Chạm Settings </a:t>
            </a:r>
            <a:r>
              <a:rPr lang="vi-VN" dirty="0">
                <a:sym typeface="Symbol" panose="05050102010706020507" pitchFamily="18" charset="2"/>
              </a:rPr>
              <a:t></a:t>
            </a:r>
            <a:r>
              <a:rPr lang="vi-VN" dirty="0"/>
              <a:t> General </a:t>
            </a:r>
            <a:r>
              <a:rPr lang="vi-VN" dirty="0">
                <a:sym typeface="Symbol" panose="05050102010706020507" pitchFamily="18" charset="2"/>
              </a:rPr>
              <a:t></a:t>
            </a:r>
            <a:r>
              <a:rPr lang="vi-VN" dirty="0"/>
              <a:t> Software Update</a:t>
            </a:r>
          </a:p>
          <a:p>
            <a:pPr lvl="2" algn="just"/>
            <a:r>
              <a:rPr lang="vi-VN" dirty="0"/>
              <a:t>Chạm Download and Install.</a:t>
            </a:r>
          </a:p>
          <a:p>
            <a:pPr lvl="1" algn="just"/>
            <a:endParaRPr lang="vi-VN" dirty="0"/>
          </a:p>
          <a:p>
            <a:pPr lvl="1" algn="just"/>
            <a:endParaRPr lang="vi-VN" dirty="0"/>
          </a:p>
          <a:p>
            <a:pPr lvl="1" algn="just"/>
            <a:endParaRPr lang="vi-VN" i="1" dirty="0"/>
          </a:p>
          <a:p>
            <a:pPr lvl="1" algn="just"/>
            <a:endParaRPr lang="en-US" dirty="0"/>
          </a:p>
        </p:txBody>
      </p:sp>
      <p:sp>
        <p:nvSpPr>
          <p:cNvPr id="5" name="Arrow: Pentagon 4">
            <a:hlinkClick r:id="rId3" action="ppaction://hlinkpres?slideindex=2&amp;slidetitle=Operating System"/>
            <a:extLst>
              <a:ext uri="{FF2B5EF4-FFF2-40B4-BE49-F238E27FC236}">
                <a16:creationId xmlns:a16="http://schemas.microsoft.com/office/drawing/2014/main" id="{8D79B9C4-5F38-4A14-A143-721B3A3BFD91}"/>
              </a:ext>
            </a:extLst>
          </p:cNvPr>
          <p:cNvSpPr/>
          <p:nvPr/>
        </p:nvSpPr>
        <p:spPr>
          <a:xfrm>
            <a:off x="7766614" y="4668524"/>
            <a:ext cx="1377386" cy="402264"/>
          </a:xfrm>
          <a:prstGeom prst="homePlat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err="1">
                <a:latin typeface="Times New Roman" panose="02020603050405020304" pitchFamily="18" charset="0"/>
                <a:cs typeface="Times New Roman" panose="02020603050405020304" pitchFamily="18" charset="0"/>
              </a:rPr>
              <a:t>Câu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hỏi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ôn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luyện</a:t>
            </a: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95645"/>
      </p:ext>
    </p:extLst>
  </p:cSld>
  <p:clrMapOvr>
    <a:masterClrMapping/>
  </p:clrMapOvr>
  <p:transition spd="slow">
    <p:push dir="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title"/>
          </p:nvPr>
        </p:nvSpPr>
        <p:spPr>
          <a:xfrm>
            <a:off x="1005840" y="1676400"/>
            <a:ext cx="6858000" cy="1790700"/>
          </a:xfrm>
        </p:spPr>
        <p:txBody>
          <a:bodyPr anchor="b"/>
          <a:lstStyle/>
          <a:p>
            <a:r>
              <a:rPr lang="en-US" sz="2400" dirty="0" err="1"/>
              <a:t>Bài</a:t>
            </a:r>
            <a:r>
              <a:rPr lang="en-US" sz="2400" dirty="0"/>
              <a:t> </a:t>
            </a:r>
            <a:r>
              <a:rPr lang="vi-VN" sz="2400" dirty="0"/>
              <a:t>2</a:t>
            </a:r>
            <a:br>
              <a:rPr lang="en-US" dirty="0"/>
            </a:br>
            <a:r>
              <a:rPr lang="en-US" dirty="0"/>
              <a:t>PH</a:t>
            </a:r>
            <a:r>
              <a:rPr lang="vi-VN" dirty="0"/>
              <a:t>Ầ</a:t>
            </a:r>
            <a:r>
              <a:rPr lang="en-US" dirty="0"/>
              <a:t>N CỨNG MÁY TÍNH</a:t>
            </a:r>
            <a:br>
              <a:rPr lang="en-US" dirty="0"/>
            </a:br>
            <a:r>
              <a:rPr lang="vi-VN" dirty="0"/>
              <a:t>Hardware</a:t>
            </a:r>
            <a:endParaRPr lang="en-US" dirty="0"/>
          </a:p>
        </p:txBody>
      </p:sp>
    </p:spTree>
    <p:extLst>
      <p:ext uri="{BB962C8B-B14F-4D97-AF65-F5344CB8AC3E}">
        <p14:creationId xmlns:p14="http://schemas.microsoft.com/office/powerpoint/2010/main" val="4371426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Điều</a:t>
            </a:r>
            <a:r>
              <a:rPr lang="en-US" dirty="0"/>
              <a:t> </a:t>
            </a:r>
            <a:r>
              <a:rPr lang="en-US" dirty="0" err="1"/>
              <a:t>gì</a:t>
            </a:r>
            <a:r>
              <a:rPr lang="en-US" dirty="0"/>
              <a:t> </a:t>
            </a:r>
            <a:r>
              <a:rPr lang="en-US" dirty="0" err="1"/>
              <a:t>tạo</a:t>
            </a:r>
            <a:r>
              <a:rPr lang="en-US" dirty="0"/>
              <a:t> </a:t>
            </a:r>
            <a:r>
              <a:rPr lang="en-US" dirty="0" err="1"/>
              <a:t>nên</a:t>
            </a:r>
            <a:r>
              <a:rPr lang="en-US" dirty="0"/>
              <a:t> </a:t>
            </a:r>
            <a:r>
              <a:rPr lang="en-US" dirty="0" err="1"/>
              <a:t>sự</a:t>
            </a:r>
            <a:r>
              <a:rPr lang="en-US" dirty="0"/>
              <a:t> </a:t>
            </a:r>
            <a:r>
              <a:rPr lang="en-US" dirty="0" err="1"/>
              <a:t>đánh</a:t>
            </a:r>
            <a:r>
              <a:rPr lang="en-US" dirty="0"/>
              <a:t> </a:t>
            </a:r>
            <a:r>
              <a:rPr lang="en-US" dirty="0" err="1"/>
              <a:t>dấu</a:t>
            </a:r>
            <a:r>
              <a:rPr lang="en-US" dirty="0"/>
              <a:t> </a:t>
            </a:r>
            <a:r>
              <a:rPr lang="en-US" dirty="0" err="1"/>
              <a:t>phần</a:t>
            </a:r>
            <a:r>
              <a:rPr lang="en-US" dirty="0"/>
              <a:t> </a:t>
            </a:r>
            <a:r>
              <a:rPr lang="en-US" dirty="0" err="1"/>
              <a:t>cứng</a:t>
            </a:r>
            <a:r>
              <a:rPr lang="en-US" dirty="0"/>
              <a:t>?</a:t>
            </a:r>
          </a:p>
        </p:txBody>
      </p:sp>
      <p:sp>
        <p:nvSpPr>
          <p:cNvPr id="3" name="Content Placeholder 2">
            <a:extLst>
              <a:ext uri="{FF2B5EF4-FFF2-40B4-BE49-F238E27FC236}">
                <a16:creationId xmlns:a16="http://schemas.microsoft.com/office/drawing/2014/main" id="{BD2DF1B7-B970-4340-94F9-D3411A8185BA}"/>
              </a:ext>
            </a:extLst>
          </p:cNvPr>
          <p:cNvSpPr>
            <a:spLocks noGrp="1"/>
          </p:cNvSpPr>
          <p:nvPr>
            <p:ph idx="1"/>
          </p:nvPr>
        </p:nvSpPr>
        <p:spPr/>
        <p:txBody>
          <a:bodyPr/>
          <a:lstStyle/>
          <a:p>
            <a:r>
              <a:rPr lang="vi-VN" dirty="0"/>
              <a:t>Phần cứng (Hardware):</a:t>
            </a:r>
          </a:p>
          <a:p>
            <a:pPr lvl="1"/>
            <a:r>
              <a:rPr lang="vi-VN" dirty="0"/>
              <a:t>Tập hợp các bộ phận điện tử và cơ khí</a:t>
            </a:r>
          </a:p>
          <a:p>
            <a:pPr lvl="1"/>
            <a:r>
              <a:rPr lang="vi-VN" dirty="0"/>
              <a:t>Thực hiện các công việc vật lý của máy tính.</a:t>
            </a:r>
          </a:p>
          <a:p>
            <a:r>
              <a:rPr lang="vi-VN" dirty="0"/>
              <a:t>Phần mềm (Software):</a:t>
            </a:r>
          </a:p>
          <a:p>
            <a:pPr lvl="1"/>
            <a:r>
              <a:rPr lang="vi-VN" dirty="0"/>
              <a:t>Điều khiển phần cứng và làm cho nó hữu ích, </a:t>
            </a:r>
          </a:p>
          <a:p>
            <a:pPr lvl="1"/>
            <a:r>
              <a:rPr lang="vi-VN" dirty="0"/>
              <a:t>Phần sụn (Firmware) cung cấp chức năng cơ bản.</a:t>
            </a:r>
          </a:p>
          <a:p>
            <a:endParaRPr lang="en-US" dirty="0"/>
          </a:p>
        </p:txBody>
      </p:sp>
    </p:spTree>
    <p:extLst>
      <p:ext uri="{BB962C8B-B14F-4D97-AF65-F5344CB8AC3E}">
        <p14:creationId xmlns:p14="http://schemas.microsoft.com/office/powerpoint/2010/main" val="294352527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Điều</a:t>
            </a:r>
            <a:r>
              <a:rPr lang="en-US" dirty="0"/>
              <a:t> </a:t>
            </a:r>
            <a:r>
              <a:rPr lang="en-US" dirty="0" err="1"/>
              <a:t>gì</a:t>
            </a:r>
            <a:r>
              <a:rPr lang="en-US" dirty="0"/>
              <a:t> </a:t>
            </a:r>
            <a:r>
              <a:rPr lang="en-US" dirty="0" err="1"/>
              <a:t>tạo</a:t>
            </a:r>
            <a:r>
              <a:rPr lang="en-US" dirty="0"/>
              <a:t> </a:t>
            </a:r>
            <a:r>
              <a:rPr lang="en-US" dirty="0" err="1"/>
              <a:t>nên</a:t>
            </a:r>
            <a:r>
              <a:rPr lang="en-US" dirty="0"/>
              <a:t> </a:t>
            </a:r>
            <a:r>
              <a:rPr lang="en-US" dirty="0" err="1"/>
              <a:t>sự</a:t>
            </a:r>
            <a:r>
              <a:rPr lang="en-US" dirty="0"/>
              <a:t> </a:t>
            </a:r>
            <a:r>
              <a:rPr lang="en-US" dirty="0" err="1"/>
              <a:t>đánh</a:t>
            </a:r>
            <a:r>
              <a:rPr lang="en-US" dirty="0"/>
              <a:t> </a:t>
            </a:r>
            <a:r>
              <a:rPr lang="en-US" dirty="0" err="1"/>
              <a:t>dấu</a:t>
            </a:r>
            <a:r>
              <a:rPr lang="en-US" dirty="0"/>
              <a:t> </a:t>
            </a:r>
            <a:r>
              <a:rPr lang="en-US" dirty="0" err="1"/>
              <a:t>phần</a:t>
            </a:r>
            <a:r>
              <a:rPr lang="en-US" dirty="0"/>
              <a:t> </a:t>
            </a:r>
            <a:r>
              <a:rPr lang="en-US" dirty="0" err="1"/>
              <a:t>cứng</a:t>
            </a:r>
            <a:r>
              <a:rPr lang="en-US" dirty="0"/>
              <a:t>?</a:t>
            </a:r>
          </a:p>
        </p:txBody>
      </p:sp>
      <p:sp>
        <p:nvSpPr>
          <p:cNvPr id="3" name="Content Placeholder 2">
            <a:extLst>
              <a:ext uri="{FF2B5EF4-FFF2-40B4-BE49-F238E27FC236}">
                <a16:creationId xmlns:a16="http://schemas.microsoft.com/office/drawing/2014/main" id="{BD2DF1B7-B970-4340-94F9-D3411A8185BA}"/>
              </a:ext>
            </a:extLst>
          </p:cNvPr>
          <p:cNvSpPr>
            <a:spLocks noGrp="1"/>
          </p:cNvSpPr>
          <p:nvPr>
            <p:ph idx="1"/>
          </p:nvPr>
        </p:nvSpPr>
        <p:spPr>
          <a:xfrm>
            <a:off x="367863" y="1369219"/>
            <a:ext cx="8261130" cy="3263504"/>
          </a:xfrm>
        </p:spPr>
        <p:txBody>
          <a:bodyPr/>
          <a:lstStyle/>
          <a:p>
            <a:pPr algn="just"/>
            <a:r>
              <a:rPr lang="vi-VN" dirty="0"/>
              <a:t>Trình điều khiển thiết bị (Device Drivers)</a:t>
            </a:r>
          </a:p>
          <a:p>
            <a:pPr lvl="1" algn="just"/>
            <a:r>
              <a:rPr lang="vi-VN" dirty="0"/>
              <a:t>Là phần mềm cho phép máy tính giao tiếp và điều khiển thiết bị kết nối với nó.</a:t>
            </a:r>
          </a:p>
          <a:p>
            <a:pPr lvl="1" algn="just"/>
            <a:r>
              <a:rPr lang="vi-VN" dirty="0"/>
              <a:t>Được phát triển và phát hành bởi các nhà sản xuất phần cứng.</a:t>
            </a:r>
          </a:p>
          <a:p>
            <a:pPr lvl="1" algn="just"/>
            <a:r>
              <a:rPr lang="vi-VN" dirty="0"/>
              <a:t>Được phát triển để sử dụng trên một Hệ điều hành cụ thể.</a:t>
            </a:r>
          </a:p>
          <a:p>
            <a:pPr lvl="1" algn="just"/>
            <a:endParaRPr lang="en-US" dirty="0"/>
          </a:p>
        </p:txBody>
      </p:sp>
    </p:spTree>
    <p:extLst>
      <p:ext uri="{BB962C8B-B14F-4D97-AF65-F5344CB8AC3E}">
        <p14:creationId xmlns:p14="http://schemas.microsoft.com/office/powerpoint/2010/main" val="19871313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Điều</a:t>
            </a:r>
            <a:r>
              <a:rPr lang="en-US" dirty="0"/>
              <a:t> </a:t>
            </a:r>
            <a:r>
              <a:rPr lang="en-US" dirty="0" err="1"/>
              <a:t>gì</a:t>
            </a:r>
            <a:r>
              <a:rPr lang="en-US" dirty="0"/>
              <a:t> </a:t>
            </a:r>
            <a:r>
              <a:rPr lang="en-US" dirty="0" err="1"/>
              <a:t>tạo</a:t>
            </a:r>
            <a:r>
              <a:rPr lang="en-US" dirty="0"/>
              <a:t> </a:t>
            </a:r>
            <a:r>
              <a:rPr lang="en-US" dirty="0" err="1"/>
              <a:t>nên</a:t>
            </a:r>
            <a:r>
              <a:rPr lang="en-US" dirty="0"/>
              <a:t> </a:t>
            </a:r>
            <a:r>
              <a:rPr lang="en-US" dirty="0" err="1"/>
              <a:t>sự</a:t>
            </a:r>
            <a:r>
              <a:rPr lang="en-US" dirty="0"/>
              <a:t> </a:t>
            </a:r>
            <a:r>
              <a:rPr lang="en-US" dirty="0" err="1"/>
              <a:t>đánh</a:t>
            </a:r>
            <a:r>
              <a:rPr lang="en-US" dirty="0"/>
              <a:t> </a:t>
            </a:r>
            <a:r>
              <a:rPr lang="en-US" dirty="0" err="1"/>
              <a:t>dấu</a:t>
            </a:r>
            <a:r>
              <a:rPr lang="en-US" dirty="0"/>
              <a:t> </a:t>
            </a:r>
            <a:r>
              <a:rPr lang="en-US" dirty="0" err="1"/>
              <a:t>phần</a:t>
            </a:r>
            <a:r>
              <a:rPr lang="en-US" dirty="0"/>
              <a:t> </a:t>
            </a:r>
            <a:r>
              <a:rPr lang="en-US" dirty="0" err="1"/>
              <a:t>cứng</a:t>
            </a:r>
            <a:r>
              <a:rPr lang="en-US" dirty="0"/>
              <a:t>?</a:t>
            </a:r>
          </a:p>
        </p:txBody>
      </p:sp>
      <p:sp>
        <p:nvSpPr>
          <p:cNvPr id="3" name="Content Placeholder 2">
            <a:extLst>
              <a:ext uri="{FF2B5EF4-FFF2-40B4-BE49-F238E27FC236}">
                <a16:creationId xmlns:a16="http://schemas.microsoft.com/office/drawing/2014/main" id="{BD2DF1B7-B970-4340-94F9-D3411A8185BA}"/>
              </a:ext>
            </a:extLst>
          </p:cNvPr>
          <p:cNvSpPr>
            <a:spLocks noGrp="1"/>
          </p:cNvSpPr>
          <p:nvPr>
            <p:ph idx="1"/>
          </p:nvPr>
        </p:nvSpPr>
        <p:spPr>
          <a:xfrm>
            <a:off x="367863" y="1369219"/>
            <a:ext cx="8261130" cy="3263504"/>
          </a:xfrm>
        </p:spPr>
        <p:txBody>
          <a:bodyPr/>
          <a:lstStyle/>
          <a:p>
            <a:pPr algn="just"/>
            <a:r>
              <a:rPr lang="vi-VN" dirty="0"/>
              <a:t>Phần sụn (Firmware)</a:t>
            </a:r>
          </a:p>
          <a:p>
            <a:pPr lvl="1" algn="just"/>
            <a:r>
              <a:rPr lang="vi-VN" dirty="0"/>
              <a:t>Là phần mềm được nhúng trong phần cứng.</a:t>
            </a:r>
          </a:p>
          <a:p>
            <a:pPr lvl="1" algn="just"/>
            <a:r>
              <a:rPr lang="vi-VN" dirty="0"/>
              <a:t>Có chức năng kiểm soát cách thức hoạt động của thiết bị và tách biệt với Hệ điều hành.</a:t>
            </a:r>
          </a:p>
        </p:txBody>
      </p:sp>
    </p:spTree>
    <p:extLst>
      <p:ext uri="{BB962C8B-B14F-4D97-AF65-F5344CB8AC3E}">
        <p14:creationId xmlns:p14="http://schemas.microsoft.com/office/powerpoint/2010/main" val="6888380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Điều</a:t>
            </a:r>
            <a:r>
              <a:rPr lang="en-US" dirty="0"/>
              <a:t> </a:t>
            </a:r>
            <a:r>
              <a:rPr lang="en-US" dirty="0" err="1"/>
              <a:t>gì</a:t>
            </a:r>
            <a:r>
              <a:rPr lang="en-US" dirty="0"/>
              <a:t> </a:t>
            </a:r>
            <a:r>
              <a:rPr lang="en-US" dirty="0" err="1"/>
              <a:t>tạo</a:t>
            </a:r>
            <a:r>
              <a:rPr lang="en-US" dirty="0"/>
              <a:t> </a:t>
            </a:r>
            <a:r>
              <a:rPr lang="en-US" dirty="0" err="1"/>
              <a:t>nên</a:t>
            </a:r>
            <a:r>
              <a:rPr lang="en-US" dirty="0"/>
              <a:t> </a:t>
            </a:r>
            <a:r>
              <a:rPr lang="en-US" dirty="0" err="1"/>
              <a:t>sự</a:t>
            </a:r>
            <a:r>
              <a:rPr lang="en-US" dirty="0"/>
              <a:t> </a:t>
            </a:r>
            <a:r>
              <a:rPr lang="en-US" dirty="0" err="1"/>
              <a:t>đánh</a:t>
            </a:r>
            <a:r>
              <a:rPr lang="en-US" dirty="0"/>
              <a:t> </a:t>
            </a:r>
            <a:r>
              <a:rPr lang="en-US" dirty="0" err="1"/>
              <a:t>dấu</a:t>
            </a:r>
            <a:r>
              <a:rPr lang="en-US" dirty="0"/>
              <a:t> </a:t>
            </a:r>
            <a:r>
              <a:rPr lang="en-US" dirty="0" err="1"/>
              <a:t>phần</a:t>
            </a:r>
            <a:r>
              <a:rPr lang="en-US" dirty="0"/>
              <a:t> </a:t>
            </a:r>
            <a:r>
              <a:rPr lang="en-US" dirty="0" err="1"/>
              <a:t>cứng</a:t>
            </a:r>
            <a:r>
              <a:rPr lang="en-US" dirty="0"/>
              <a:t>?</a:t>
            </a:r>
          </a:p>
        </p:txBody>
      </p:sp>
      <p:sp>
        <p:nvSpPr>
          <p:cNvPr id="3" name="Content Placeholder 2">
            <a:extLst>
              <a:ext uri="{FF2B5EF4-FFF2-40B4-BE49-F238E27FC236}">
                <a16:creationId xmlns:a16="http://schemas.microsoft.com/office/drawing/2014/main" id="{BD2DF1B7-B970-4340-94F9-D3411A8185BA}"/>
              </a:ext>
            </a:extLst>
          </p:cNvPr>
          <p:cNvSpPr>
            <a:spLocks noGrp="1"/>
          </p:cNvSpPr>
          <p:nvPr>
            <p:ph idx="1"/>
          </p:nvPr>
        </p:nvSpPr>
        <p:spPr>
          <a:xfrm>
            <a:off x="367863" y="1369219"/>
            <a:ext cx="8261130" cy="3263504"/>
          </a:xfrm>
        </p:spPr>
        <p:txBody>
          <a:bodyPr/>
          <a:lstStyle/>
          <a:p>
            <a:pPr algn="just"/>
            <a:r>
              <a:rPr lang="vi-VN" dirty="0"/>
              <a:t>Nền tảng (Platform)</a:t>
            </a:r>
          </a:p>
          <a:p>
            <a:pPr lvl="1" algn="just"/>
            <a:r>
              <a:rPr lang="vi-VN" dirty="0"/>
              <a:t>Là một môi trường mà trong đó, Hệ điều hành, trình điều khiển thiết bị và firmware làm việc với nhau để điều khiển các chức năng cơ bản của phần cứng.</a:t>
            </a:r>
          </a:p>
          <a:p>
            <a:pPr lvl="1" algn="just"/>
            <a:r>
              <a:rPr lang="vi-VN" dirty="0"/>
              <a:t>Là giao diện giữa ứng dụng và Hệ điều hành, giúp ứng dụng có thể chạy trên thiết bị. </a:t>
            </a:r>
          </a:p>
        </p:txBody>
      </p:sp>
    </p:spTree>
    <p:extLst>
      <p:ext uri="{BB962C8B-B14F-4D97-AF65-F5344CB8AC3E}">
        <p14:creationId xmlns:p14="http://schemas.microsoft.com/office/powerpoint/2010/main" val="17281280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Về</a:t>
            </a:r>
            <a:r>
              <a:rPr lang="en-US" dirty="0"/>
              <a:t> </a:t>
            </a:r>
            <a:r>
              <a:rPr lang="en-US" dirty="0" err="1"/>
              <a:t>những</a:t>
            </a:r>
            <a:r>
              <a:rPr lang="en-US" dirty="0"/>
              <a:t> con </a:t>
            </a:r>
            <a:r>
              <a:rPr lang="en-US" dirty="0" err="1"/>
              <a:t>số</a:t>
            </a:r>
            <a:endParaRPr lang="en-US" dirty="0"/>
          </a:p>
        </p:txBody>
      </p:sp>
      <p:sp>
        <p:nvSpPr>
          <p:cNvPr id="3" name="Content Placeholder 2">
            <a:extLst>
              <a:ext uri="{FF2B5EF4-FFF2-40B4-BE49-F238E27FC236}">
                <a16:creationId xmlns:a16="http://schemas.microsoft.com/office/drawing/2014/main" id="{BD2DF1B7-B970-4340-94F9-D3411A8185BA}"/>
              </a:ext>
            </a:extLst>
          </p:cNvPr>
          <p:cNvSpPr>
            <a:spLocks noGrp="1"/>
          </p:cNvSpPr>
          <p:nvPr>
            <p:ph idx="1"/>
          </p:nvPr>
        </p:nvSpPr>
        <p:spPr>
          <a:xfrm>
            <a:off x="367863" y="1369218"/>
            <a:ext cx="8261130" cy="3500437"/>
          </a:xfrm>
        </p:spPr>
        <p:txBody>
          <a:bodyPr>
            <a:normAutofit fontScale="92500" lnSpcReduction="10000"/>
          </a:bodyPr>
          <a:lstStyle/>
          <a:p>
            <a:r>
              <a:rPr lang="vi-VN" dirty="0"/>
              <a:t>Các phép đo trong máy tính sử dụng hệ Nhị phân (0 và 1); Còn được gọi là bit.</a:t>
            </a:r>
          </a:p>
          <a:p>
            <a:r>
              <a:rPr lang="vi-VN" dirty="0"/>
              <a:t>Bit là đơn vị dữ liệu nhỏ nhất mà máy tính có thể hiểu. </a:t>
            </a:r>
          </a:p>
          <a:p>
            <a:pPr lvl="1"/>
            <a:r>
              <a:rPr lang="vi-VN" dirty="0"/>
              <a:t>Một bit có giá trị là 0 hoặc 1. </a:t>
            </a:r>
          </a:p>
          <a:p>
            <a:pPr lvl="1"/>
            <a:r>
              <a:rPr lang="vi-VN" dirty="0"/>
              <a:t>Một nhóm 8 bit gọi là một Byte.</a:t>
            </a:r>
          </a:p>
          <a:p>
            <a:r>
              <a:rPr lang="vi-VN" dirty="0"/>
              <a:t>Byte là đơn vị dữ liệu nhỏ nhất mà con người có thể hiểu</a:t>
            </a:r>
          </a:p>
          <a:p>
            <a:pPr lvl="1"/>
            <a:r>
              <a:rPr lang="vi-VN" dirty="0"/>
              <a:t>Được biểu thị bằng một ký tự (a </a:t>
            </a:r>
            <a:r>
              <a:rPr lang="vi-VN" dirty="0">
                <a:sym typeface="Symbol" panose="05050102010706020507" pitchFamily="18" charset="2"/>
              </a:rPr>
              <a:t></a:t>
            </a:r>
            <a:r>
              <a:rPr lang="vi-VN" dirty="0"/>
              <a:t> z, A </a:t>
            </a:r>
            <a:r>
              <a:rPr lang="vi-VN" dirty="0">
                <a:sym typeface="Symbol" panose="05050102010706020507" pitchFamily="18" charset="2"/>
              </a:rPr>
              <a:t></a:t>
            </a:r>
            <a:r>
              <a:rPr lang="vi-VN" dirty="0"/>
              <a:t> Z), ký số (0 </a:t>
            </a:r>
            <a:r>
              <a:rPr lang="vi-VN" dirty="0">
                <a:sym typeface="Symbol" panose="05050102010706020507" pitchFamily="18" charset="2"/>
              </a:rPr>
              <a:t></a:t>
            </a:r>
            <a:r>
              <a:rPr lang="vi-VN" dirty="0"/>
              <a:t> 9), ký tự đặc biệt (!, @, #,…). </a:t>
            </a:r>
          </a:p>
          <a:p>
            <a:pPr lvl="1"/>
            <a:r>
              <a:rPr lang="vi-VN" dirty="0"/>
              <a:t>Một ký tự chiếm 1 Byte trong bộ nhớ (Memory) hoặc trong thiết bị lưu trữ  (Storage device).</a:t>
            </a:r>
          </a:p>
        </p:txBody>
      </p:sp>
    </p:spTree>
    <p:extLst>
      <p:ext uri="{BB962C8B-B14F-4D97-AF65-F5344CB8AC3E}">
        <p14:creationId xmlns:p14="http://schemas.microsoft.com/office/powerpoint/2010/main" val="4455892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Về</a:t>
            </a:r>
            <a:r>
              <a:rPr lang="en-US" dirty="0"/>
              <a:t> </a:t>
            </a:r>
            <a:r>
              <a:rPr lang="en-US" dirty="0" err="1"/>
              <a:t>những</a:t>
            </a:r>
            <a:r>
              <a:rPr lang="en-US" dirty="0"/>
              <a:t> con </a:t>
            </a:r>
            <a:r>
              <a:rPr lang="en-US" dirty="0" err="1"/>
              <a:t>số</a:t>
            </a:r>
            <a:endParaRPr lang="en-US" dirty="0"/>
          </a:p>
        </p:txBody>
      </p:sp>
      <p:sp>
        <p:nvSpPr>
          <p:cNvPr id="3" name="Content Placeholder 2">
            <a:extLst>
              <a:ext uri="{FF2B5EF4-FFF2-40B4-BE49-F238E27FC236}">
                <a16:creationId xmlns:a16="http://schemas.microsoft.com/office/drawing/2014/main" id="{BD2DF1B7-B970-4340-94F9-D3411A8185BA}"/>
              </a:ext>
            </a:extLst>
          </p:cNvPr>
          <p:cNvSpPr>
            <a:spLocks noGrp="1"/>
          </p:cNvSpPr>
          <p:nvPr>
            <p:ph idx="1"/>
          </p:nvPr>
        </p:nvSpPr>
        <p:spPr>
          <a:xfrm>
            <a:off x="367863" y="1165860"/>
            <a:ext cx="8324192" cy="3466863"/>
          </a:xfrm>
        </p:spPr>
        <p:txBody>
          <a:bodyPr>
            <a:normAutofit/>
          </a:bodyPr>
          <a:lstStyle/>
          <a:p>
            <a:pPr algn="just"/>
            <a:r>
              <a:rPr lang="en-US" dirty="0" err="1"/>
              <a:t>Đo</a:t>
            </a:r>
            <a:r>
              <a:rPr lang="en-US" dirty="0"/>
              <a:t> </a:t>
            </a:r>
            <a:r>
              <a:rPr lang="en-US" dirty="0" err="1"/>
              <a:t>năng</a:t>
            </a:r>
            <a:r>
              <a:rPr lang="en-US" dirty="0"/>
              <a:t> </a:t>
            </a:r>
            <a:r>
              <a:rPr lang="en-US" dirty="0" err="1"/>
              <a:t>lực</a:t>
            </a:r>
            <a:r>
              <a:rPr lang="en-US" dirty="0"/>
              <a:t> </a:t>
            </a:r>
            <a:r>
              <a:rPr lang="en-US" dirty="0" err="1"/>
              <a:t>máy</a:t>
            </a:r>
            <a:r>
              <a:rPr lang="en-US" dirty="0"/>
              <a:t> </a:t>
            </a:r>
            <a:r>
              <a:rPr lang="en-US" dirty="0" err="1"/>
              <a:t>tính</a:t>
            </a:r>
            <a:r>
              <a:rPr lang="en-US" dirty="0"/>
              <a:t> (Measuring Capacity)</a:t>
            </a:r>
            <a:endParaRPr lang="vi-VN" dirty="0"/>
          </a:p>
          <a:p>
            <a:pPr lvl="1" algn="just"/>
            <a:r>
              <a:rPr lang="vi-VN" dirty="0"/>
              <a:t>Năng lực lưu trữ (Storage capacity): Tổng dung lượng khả dụng mà máy tính có thể lưu trữ dữ liệu trên đĩa/trong bộ nhớ.</a:t>
            </a:r>
          </a:p>
          <a:p>
            <a:pPr lvl="1" algn="just"/>
            <a:r>
              <a:rPr lang="vi-VN" dirty="0"/>
              <a:t>Năng lực lưu trữ được đo bằng Bytes</a:t>
            </a:r>
          </a:p>
          <a:p>
            <a:pPr lvl="1" algn="just"/>
            <a:endParaRPr lang="vi-VN" dirty="0"/>
          </a:p>
        </p:txBody>
      </p:sp>
      <p:graphicFrame>
        <p:nvGraphicFramePr>
          <p:cNvPr id="4" name="Table 3">
            <a:extLst>
              <a:ext uri="{FF2B5EF4-FFF2-40B4-BE49-F238E27FC236}">
                <a16:creationId xmlns:a16="http://schemas.microsoft.com/office/drawing/2014/main" id="{3E242FE5-525C-4D9E-9E20-2BDBCF6CDE50}"/>
              </a:ext>
            </a:extLst>
          </p:cNvPr>
          <p:cNvGraphicFramePr>
            <a:graphicFrameLocks noGrp="1"/>
          </p:cNvGraphicFramePr>
          <p:nvPr>
            <p:extLst>
              <p:ext uri="{D42A27DB-BD31-4B8C-83A1-F6EECF244321}">
                <p14:modId xmlns:p14="http://schemas.microsoft.com/office/powerpoint/2010/main" val="3451145520"/>
              </p:ext>
            </p:extLst>
          </p:nvPr>
        </p:nvGraphicFramePr>
        <p:xfrm>
          <a:off x="1592196" y="2874561"/>
          <a:ext cx="5654031" cy="1995095"/>
        </p:xfrm>
        <a:graphic>
          <a:graphicData uri="http://schemas.openxmlformats.org/drawingml/2006/table">
            <a:tbl>
              <a:tblPr firstRow="1" firstCol="1" bandRow="1">
                <a:tableStyleId>{2D5ABB26-0587-4C30-8999-92F81FD0307C}</a:tableStyleId>
              </a:tblPr>
              <a:tblGrid>
                <a:gridCol w="1874524">
                  <a:extLst>
                    <a:ext uri="{9D8B030D-6E8A-4147-A177-3AD203B41FA5}">
                      <a16:colId xmlns:a16="http://schemas.microsoft.com/office/drawing/2014/main" val="1769395592"/>
                    </a:ext>
                  </a:extLst>
                </a:gridCol>
                <a:gridCol w="1066049">
                  <a:extLst>
                    <a:ext uri="{9D8B030D-6E8A-4147-A177-3AD203B41FA5}">
                      <a16:colId xmlns:a16="http://schemas.microsoft.com/office/drawing/2014/main" val="2574444473"/>
                    </a:ext>
                  </a:extLst>
                </a:gridCol>
                <a:gridCol w="2713458">
                  <a:extLst>
                    <a:ext uri="{9D8B030D-6E8A-4147-A177-3AD203B41FA5}">
                      <a16:colId xmlns:a16="http://schemas.microsoft.com/office/drawing/2014/main" val="186445409"/>
                    </a:ext>
                  </a:extLst>
                </a:gridCol>
              </a:tblGrid>
              <a:tr h="253544">
                <a:tc>
                  <a:txBody>
                    <a:bodyPr/>
                    <a:lstStyle/>
                    <a:p>
                      <a:pPr marL="0" marR="0" algn="ctr">
                        <a:lnSpc>
                          <a:spcPct val="110000"/>
                        </a:lnSpc>
                        <a:spcBef>
                          <a:spcPts val="0"/>
                        </a:spcBef>
                        <a:spcAft>
                          <a:spcPts val="0"/>
                        </a:spcAft>
                      </a:pPr>
                      <a:r>
                        <a:rPr lang="en-US" sz="1600" dirty="0" err="1">
                          <a:solidFill>
                            <a:schemeClr val="bg1"/>
                          </a:solidFill>
                          <a:effectLst/>
                          <a:latin typeface="Times New Roman" panose="02020603050405020304" pitchFamily="18" charset="0"/>
                          <a:cs typeface="Times New Roman" panose="02020603050405020304" pitchFamily="18" charset="0"/>
                        </a:rPr>
                        <a:t>Đon</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vị</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đo</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Ký hiệu</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Bằng…</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683940594"/>
                  </a:ext>
                </a:extLst>
              </a:tr>
              <a:tr h="211344">
                <a:tc>
                  <a:txBody>
                    <a:bodyPr/>
                    <a:lstStyle/>
                    <a:p>
                      <a:pPr marL="0" marR="0" algn="just">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Bit</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 </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Một ký số nhị phân duy nhất</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314693990"/>
                  </a:ext>
                </a:extLst>
              </a:tr>
              <a:tr h="211344">
                <a:tc>
                  <a:txBody>
                    <a:bodyPr/>
                    <a:lstStyle/>
                    <a:p>
                      <a:pPr marL="0" marR="0" algn="just">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Byte</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B</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8 bits</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76852055"/>
                  </a:ext>
                </a:extLst>
              </a:tr>
              <a:tr h="211344">
                <a:tc>
                  <a:txBody>
                    <a:bodyPr/>
                    <a:lstStyle/>
                    <a:p>
                      <a:pPr marL="0" marR="0" algn="just">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Kilobyte</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KB</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1,024 B</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435289141"/>
                  </a:ext>
                </a:extLst>
              </a:tr>
              <a:tr h="211344">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Megabyte</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MB</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1,024 KB</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27933191"/>
                  </a:ext>
                </a:extLst>
              </a:tr>
              <a:tr h="211344">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Gigabyte</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GB</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1,024 MB</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183736937"/>
                  </a:ext>
                </a:extLst>
              </a:tr>
              <a:tr h="211344">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Terabyte</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TB</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1,024 GB</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38316344"/>
                  </a:ext>
                </a:extLst>
              </a:tr>
              <a:tr h="211344">
                <a:tc>
                  <a:txBody>
                    <a:bodyPr/>
                    <a:lstStyle/>
                    <a:p>
                      <a:pPr marL="0" marR="0" algn="just">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Petabyte</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PB</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1,024 TB</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428328150"/>
                  </a:ext>
                </a:extLst>
              </a:tr>
            </a:tbl>
          </a:graphicData>
        </a:graphic>
      </p:graphicFrame>
    </p:spTree>
    <p:extLst>
      <p:ext uri="{BB962C8B-B14F-4D97-AF65-F5344CB8AC3E}">
        <p14:creationId xmlns:p14="http://schemas.microsoft.com/office/powerpoint/2010/main" val="35277082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Về</a:t>
            </a:r>
            <a:r>
              <a:rPr lang="en-US" dirty="0"/>
              <a:t> </a:t>
            </a:r>
            <a:r>
              <a:rPr lang="en-US" dirty="0" err="1"/>
              <a:t>những</a:t>
            </a:r>
            <a:r>
              <a:rPr lang="en-US" dirty="0"/>
              <a:t> con </a:t>
            </a:r>
            <a:r>
              <a:rPr lang="en-US" dirty="0" err="1"/>
              <a:t>số</a:t>
            </a:r>
            <a:endParaRPr lang="en-US" dirty="0"/>
          </a:p>
        </p:txBody>
      </p:sp>
      <p:sp>
        <p:nvSpPr>
          <p:cNvPr id="3" name="Content Placeholder 2">
            <a:extLst>
              <a:ext uri="{FF2B5EF4-FFF2-40B4-BE49-F238E27FC236}">
                <a16:creationId xmlns:a16="http://schemas.microsoft.com/office/drawing/2014/main" id="{BD2DF1B7-B970-4340-94F9-D3411A8185BA}"/>
              </a:ext>
            </a:extLst>
          </p:cNvPr>
          <p:cNvSpPr>
            <a:spLocks noGrp="1"/>
          </p:cNvSpPr>
          <p:nvPr>
            <p:ph idx="1"/>
          </p:nvPr>
        </p:nvSpPr>
        <p:spPr>
          <a:xfrm>
            <a:off x="367863" y="1369219"/>
            <a:ext cx="8324192" cy="3263504"/>
          </a:xfrm>
        </p:spPr>
        <p:txBody>
          <a:bodyPr>
            <a:normAutofit/>
          </a:bodyPr>
          <a:lstStyle/>
          <a:p>
            <a:pPr algn="just"/>
            <a:r>
              <a:rPr lang="en-US" dirty="0" err="1"/>
              <a:t>Đo</a:t>
            </a:r>
            <a:r>
              <a:rPr lang="en-US" dirty="0"/>
              <a:t> </a:t>
            </a:r>
            <a:r>
              <a:rPr lang="en-US" dirty="0" err="1"/>
              <a:t>tần</a:t>
            </a:r>
            <a:r>
              <a:rPr lang="en-US" dirty="0"/>
              <a:t> </a:t>
            </a:r>
            <a:r>
              <a:rPr lang="en-US" dirty="0" err="1"/>
              <a:t>số</a:t>
            </a:r>
            <a:r>
              <a:rPr lang="en-US" dirty="0"/>
              <a:t> (Measuring Frequency)</a:t>
            </a:r>
            <a:endParaRPr lang="vi-VN" dirty="0"/>
          </a:p>
          <a:p>
            <a:pPr lvl="1" algn="just"/>
            <a:r>
              <a:rPr lang="vi-VN" dirty="0"/>
              <a:t>Là đo tốc độ xử lý của bộ vi xử lý (Microprocessor).</a:t>
            </a:r>
          </a:p>
          <a:p>
            <a:pPr lvl="1" algn="just"/>
            <a:r>
              <a:rPr lang="vi-VN" dirty="0"/>
              <a:t>Bộ vi xử lý là một chip silicon có chức năng thực hiện tính toán và các hoạt động logic trong máy tính.</a:t>
            </a:r>
          </a:p>
          <a:p>
            <a:pPr lvl="1" algn="just"/>
            <a:r>
              <a:rPr lang="vi-VN" dirty="0"/>
              <a:t>Bộ vi xử lý còn được gọi là Đơn vị xử lý trung tâm CPU (Central Processing Unit).</a:t>
            </a:r>
          </a:p>
          <a:p>
            <a:pPr lvl="1" algn="just"/>
            <a:r>
              <a:rPr lang="vi-VN" dirty="0"/>
              <a:t>Tốc độ của CPU được đo bằng Hertz.</a:t>
            </a:r>
          </a:p>
          <a:p>
            <a:pPr lvl="1" algn="just"/>
            <a:r>
              <a:rPr lang="vi-VN" dirty="0"/>
              <a:t>Tần số càng cao, bộ xử lý càng mạnh. </a:t>
            </a:r>
          </a:p>
        </p:txBody>
      </p:sp>
    </p:spTree>
    <p:extLst>
      <p:ext uri="{BB962C8B-B14F-4D97-AF65-F5344CB8AC3E}">
        <p14:creationId xmlns:p14="http://schemas.microsoft.com/office/powerpoint/2010/main" val="15489970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Về</a:t>
            </a:r>
            <a:r>
              <a:rPr lang="en-US" dirty="0"/>
              <a:t> </a:t>
            </a:r>
            <a:r>
              <a:rPr lang="en-US" dirty="0" err="1"/>
              <a:t>những</a:t>
            </a:r>
            <a:r>
              <a:rPr lang="en-US" dirty="0"/>
              <a:t> con </a:t>
            </a:r>
            <a:r>
              <a:rPr lang="en-US" dirty="0" err="1"/>
              <a:t>số</a:t>
            </a:r>
            <a:endParaRPr lang="en-US" dirty="0"/>
          </a:p>
        </p:txBody>
      </p:sp>
      <p:graphicFrame>
        <p:nvGraphicFramePr>
          <p:cNvPr id="6" name="Table 5">
            <a:extLst>
              <a:ext uri="{FF2B5EF4-FFF2-40B4-BE49-F238E27FC236}">
                <a16:creationId xmlns:a16="http://schemas.microsoft.com/office/drawing/2014/main" id="{353A25D9-4BA7-4449-AFA6-1902FD1ECE10}"/>
              </a:ext>
            </a:extLst>
          </p:cNvPr>
          <p:cNvGraphicFramePr>
            <a:graphicFrameLocks noGrp="1"/>
          </p:cNvGraphicFramePr>
          <p:nvPr>
            <p:extLst>
              <p:ext uri="{D42A27DB-BD31-4B8C-83A1-F6EECF244321}">
                <p14:modId xmlns:p14="http://schemas.microsoft.com/office/powerpoint/2010/main" val="1935051909"/>
              </p:ext>
            </p:extLst>
          </p:nvPr>
        </p:nvGraphicFramePr>
        <p:xfrm>
          <a:off x="872894" y="1549326"/>
          <a:ext cx="7157010" cy="2434092"/>
        </p:xfrm>
        <a:graphic>
          <a:graphicData uri="http://schemas.openxmlformats.org/drawingml/2006/table">
            <a:tbl>
              <a:tblPr firstRow="1" firstCol="1" bandRow="1">
                <a:tableStyleId>{2D5ABB26-0587-4C30-8999-92F81FD0307C}</a:tableStyleId>
              </a:tblPr>
              <a:tblGrid>
                <a:gridCol w="1383795">
                  <a:extLst>
                    <a:ext uri="{9D8B030D-6E8A-4147-A177-3AD203B41FA5}">
                      <a16:colId xmlns:a16="http://schemas.microsoft.com/office/drawing/2014/main" val="369376077"/>
                    </a:ext>
                  </a:extLst>
                </a:gridCol>
                <a:gridCol w="905208">
                  <a:extLst>
                    <a:ext uri="{9D8B030D-6E8A-4147-A177-3AD203B41FA5}">
                      <a16:colId xmlns:a16="http://schemas.microsoft.com/office/drawing/2014/main" val="2657329841"/>
                    </a:ext>
                  </a:extLst>
                </a:gridCol>
                <a:gridCol w="2036718">
                  <a:extLst>
                    <a:ext uri="{9D8B030D-6E8A-4147-A177-3AD203B41FA5}">
                      <a16:colId xmlns:a16="http://schemas.microsoft.com/office/drawing/2014/main" val="3930267130"/>
                    </a:ext>
                  </a:extLst>
                </a:gridCol>
                <a:gridCol w="2831289">
                  <a:extLst>
                    <a:ext uri="{9D8B030D-6E8A-4147-A177-3AD203B41FA5}">
                      <a16:colId xmlns:a16="http://schemas.microsoft.com/office/drawing/2014/main" val="30285636"/>
                    </a:ext>
                  </a:extLst>
                </a:gridCol>
              </a:tblGrid>
              <a:tr h="405682">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Đơn vị</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Ký hiệu</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Bội số của</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Bằng…</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28237092"/>
                  </a:ext>
                </a:extLst>
              </a:tr>
              <a:tr h="40568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Hertz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Hz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 </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 chu kỳ trong 1 giây</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997658938"/>
                  </a:ext>
                </a:extLst>
              </a:tr>
              <a:tr h="40568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Kilohertz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KHz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1,000</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 ngàn chu kỳ trong 1 giây</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12033942"/>
                  </a:ext>
                </a:extLst>
              </a:tr>
              <a:tr h="40568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Megahertz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MHz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1,000,000</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 triệu chu kỳ trong 1 giây</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841313761"/>
                  </a:ext>
                </a:extLst>
              </a:tr>
              <a:tr h="40568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Gigahertz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GHz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1,000,000,000</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 tỷ chu kỳ trong 1 giây</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55283721"/>
                  </a:ext>
                </a:extLst>
              </a:tr>
              <a:tr h="40568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Terahertz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THz</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1,000,000,000,000</a:t>
                      </a: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1 </a:t>
                      </a:r>
                      <a:r>
                        <a:rPr lang="en-US" sz="1800" dirty="0" err="1">
                          <a:solidFill>
                            <a:schemeClr val="bg1"/>
                          </a:solidFill>
                          <a:effectLst/>
                          <a:latin typeface="Times New Roman" panose="02020603050405020304" pitchFamily="18" charset="0"/>
                          <a:cs typeface="Times New Roman" panose="02020603050405020304" pitchFamily="18" charset="0"/>
                        </a:rPr>
                        <a:t>ngàn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tỷ</a:t>
                      </a:r>
                      <a:r>
                        <a:rPr lang="en-US" sz="1800" dirty="0">
                          <a:solidFill>
                            <a:schemeClr val="bg1"/>
                          </a:solidFill>
                          <a:effectLst/>
                          <a:latin typeface="Times New Roman" panose="02020603050405020304" pitchFamily="18" charset="0"/>
                          <a:cs typeface="Times New Roman" panose="02020603050405020304" pitchFamily="18" charset="0"/>
                        </a:rPr>
                        <a:t> chu </a:t>
                      </a:r>
                      <a:r>
                        <a:rPr lang="en-US" sz="1800" dirty="0" err="1">
                          <a:solidFill>
                            <a:schemeClr val="bg1"/>
                          </a:solidFill>
                          <a:effectLst/>
                          <a:latin typeface="Times New Roman" panose="02020603050405020304" pitchFamily="18" charset="0"/>
                          <a:cs typeface="Times New Roman" panose="02020603050405020304" pitchFamily="18" charset="0"/>
                        </a:rPr>
                        <a:t>kỳ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1 </a:t>
                      </a:r>
                      <a:r>
                        <a:rPr lang="en-US" sz="1800" dirty="0" err="1">
                          <a:solidFill>
                            <a:schemeClr val="bg1"/>
                          </a:solidFill>
                          <a:effectLst/>
                          <a:latin typeface="Times New Roman" panose="02020603050405020304" pitchFamily="18" charset="0"/>
                          <a:cs typeface="Times New Roman" panose="02020603050405020304" pitchFamily="18" charset="0"/>
                        </a:rPr>
                        <a:t>giây</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97700967"/>
                  </a:ext>
                </a:extLst>
              </a:tr>
            </a:tbl>
          </a:graphicData>
        </a:graphic>
      </p:graphicFrame>
    </p:spTree>
    <p:extLst>
      <p:ext uri="{BB962C8B-B14F-4D97-AF65-F5344CB8AC3E}">
        <p14:creationId xmlns:p14="http://schemas.microsoft.com/office/powerpoint/2010/main" val="8846360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Về</a:t>
            </a:r>
            <a:r>
              <a:rPr lang="en-US" dirty="0"/>
              <a:t> </a:t>
            </a:r>
            <a:r>
              <a:rPr lang="en-US" dirty="0" err="1"/>
              <a:t>những</a:t>
            </a:r>
            <a:r>
              <a:rPr lang="en-US" dirty="0"/>
              <a:t> con </a:t>
            </a:r>
            <a:r>
              <a:rPr lang="en-US" dirty="0" err="1"/>
              <a:t>số</a:t>
            </a:r>
            <a:endParaRPr lang="en-US" dirty="0"/>
          </a:p>
        </p:txBody>
      </p:sp>
      <p:sp>
        <p:nvSpPr>
          <p:cNvPr id="3" name="Content Placeholder 2">
            <a:extLst>
              <a:ext uri="{FF2B5EF4-FFF2-40B4-BE49-F238E27FC236}">
                <a16:creationId xmlns:a16="http://schemas.microsoft.com/office/drawing/2014/main" id="{BD2DF1B7-B970-4340-94F9-D3411A8185BA}"/>
              </a:ext>
            </a:extLst>
          </p:cNvPr>
          <p:cNvSpPr>
            <a:spLocks noGrp="1"/>
          </p:cNvSpPr>
          <p:nvPr>
            <p:ph idx="1"/>
          </p:nvPr>
        </p:nvSpPr>
        <p:spPr>
          <a:xfrm>
            <a:off x="132683" y="1268016"/>
            <a:ext cx="5626986" cy="3178254"/>
          </a:xfrm>
        </p:spPr>
        <p:txBody>
          <a:bodyPr>
            <a:normAutofit/>
          </a:bodyPr>
          <a:lstStyle/>
          <a:p>
            <a:pPr algn="just"/>
            <a:r>
              <a:rPr lang="en-US" dirty="0" err="1"/>
              <a:t>Đo</a:t>
            </a:r>
            <a:r>
              <a:rPr lang="en-US" dirty="0"/>
              <a:t> </a:t>
            </a:r>
            <a:r>
              <a:rPr lang="en-US" dirty="0" err="1"/>
              <a:t>Băng</a:t>
            </a:r>
            <a:r>
              <a:rPr lang="en-US" dirty="0"/>
              <a:t> </a:t>
            </a:r>
            <a:r>
              <a:rPr lang="en-US" dirty="0" err="1"/>
              <a:t>thông</a:t>
            </a:r>
            <a:r>
              <a:rPr lang="en-US" dirty="0"/>
              <a:t> (Measuring Bandwidth)</a:t>
            </a:r>
            <a:endParaRPr lang="vi-VN" dirty="0"/>
          </a:p>
          <a:p>
            <a:pPr lvl="1" algn="just"/>
            <a:r>
              <a:rPr lang="vi-VN" sz="2300" dirty="0"/>
              <a:t>Lượng dữ liệu được truyền đi từ nơi này sang nơi khác trong một đơn vị thời gian.</a:t>
            </a:r>
          </a:p>
          <a:p>
            <a:pPr lvl="1" algn="just"/>
            <a:r>
              <a:rPr lang="vi-VN" sz="2300" dirty="0"/>
              <a:t>Đơn vị đo băng thông được tính bằng số bit dữ liệu được truyền đi trong một giây. Ký hiệu bps (bit per second).</a:t>
            </a:r>
          </a:p>
          <a:p>
            <a:pPr lvl="1" algn="just"/>
            <a:r>
              <a:rPr lang="vi-VN" sz="2300" dirty="0"/>
              <a:t>Băng thông càng lớn, khả năng truyền dữ liệu càng lớn và hiệu suất mạng càng cao.</a:t>
            </a:r>
          </a:p>
        </p:txBody>
      </p:sp>
      <p:graphicFrame>
        <p:nvGraphicFramePr>
          <p:cNvPr id="5" name="Table 4">
            <a:extLst>
              <a:ext uri="{FF2B5EF4-FFF2-40B4-BE49-F238E27FC236}">
                <a16:creationId xmlns:a16="http://schemas.microsoft.com/office/drawing/2014/main" id="{018F4A12-1A6C-464D-950B-8DE7B4CFA82F}"/>
              </a:ext>
            </a:extLst>
          </p:cNvPr>
          <p:cNvGraphicFramePr>
            <a:graphicFrameLocks noGrp="1"/>
          </p:cNvGraphicFramePr>
          <p:nvPr>
            <p:extLst>
              <p:ext uri="{D42A27DB-BD31-4B8C-83A1-F6EECF244321}">
                <p14:modId xmlns:p14="http://schemas.microsoft.com/office/powerpoint/2010/main" val="3496114957"/>
              </p:ext>
            </p:extLst>
          </p:nvPr>
        </p:nvGraphicFramePr>
        <p:xfrm>
          <a:off x="5850310" y="1899814"/>
          <a:ext cx="3066414" cy="1660359"/>
        </p:xfrm>
        <a:graphic>
          <a:graphicData uri="http://schemas.openxmlformats.org/drawingml/2006/table">
            <a:tbl>
              <a:tblPr firstRow="1" firstCol="1" bandRow="1">
                <a:tableStyleId>{2D5ABB26-0587-4C30-8999-92F81FD0307C}</a:tableStyleId>
              </a:tblPr>
              <a:tblGrid>
                <a:gridCol w="789831">
                  <a:extLst>
                    <a:ext uri="{9D8B030D-6E8A-4147-A177-3AD203B41FA5}">
                      <a16:colId xmlns:a16="http://schemas.microsoft.com/office/drawing/2014/main" val="2907679224"/>
                    </a:ext>
                  </a:extLst>
                </a:gridCol>
                <a:gridCol w="2276583">
                  <a:extLst>
                    <a:ext uri="{9D8B030D-6E8A-4147-A177-3AD203B41FA5}">
                      <a16:colId xmlns:a16="http://schemas.microsoft.com/office/drawing/2014/main" val="675234129"/>
                    </a:ext>
                  </a:extLst>
                </a:gridCol>
              </a:tblGrid>
              <a:tr h="383219">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Đơn vị</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Bằng</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256520346"/>
                  </a:ext>
                </a:extLst>
              </a:tr>
              <a:tr h="319285">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bit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1 </a:t>
                      </a:r>
                      <a:r>
                        <a:rPr lang="en-US" sz="1800" dirty="0" err="1">
                          <a:solidFill>
                            <a:schemeClr val="bg1"/>
                          </a:solidFill>
                          <a:effectLst/>
                          <a:latin typeface="Times New Roman" panose="02020603050405020304" pitchFamily="18" charset="0"/>
                          <a:cs typeface="Times New Roman" panose="02020603050405020304" pitchFamily="18" charset="0"/>
                        </a:rPr>
                        <a:t>giây</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56326080"/>
                  </a:ext>
                </a:extLst>
              </a:tr>
              <a:tr h="319285">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Kbps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1 </a:t>
                      </a:r>
                      <a:r>
                        <a:rPr lang="en-US" sz="1800" dirty="0" err="1">
                          <a:solidFill>
                            <a:schemeClr val="bg1"/>
                          </a:solidFill>
                          <a:effectLst/>
                          <a:latin typeface="Times New Roman" panose="02020603050405020304" pitchFamily="18" charset="0"/>
                          <a:cs typeface="Times New Roman" panose="02020603050405020304" pitchFamily="18" charset="0"/>
                        </a:rPr>
                        <a:t>ngàn</a:t>
                      </a:r>
                      <a:r>
                        <a:rPr lang="en-US" sz="1800" dirty="0">
                          <a:solidFill>
                            <a:schemeClr val="bg1"/>
                          </a:solidFill>
                          <a:effectLst/>
                          <a:latin typeface="Times New Roman" panose="02020603050405020304" pitchFamily="18" charset="0"/>
                          <a:cs typeface="Times New Roman" panose="02020603050405020304" pitchFamily="18" charset="0"/>
                        </a:rPr>
                        <a:t> bit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1 </a:t>
                      </a:r>
                      <a:r>
                        <a:rPr lang="en-US" sz="1800" dirty="0" err="1">
                          <a:solidFill>
                            <a:schemeClr val="bg1"/>
                          </a:solidFill>
                          <a:effectLst/>
                          <a:latin typeface="Times New Roman" panose="02020603050405020304" pitchFamily="18" charset="0"/>
                          <a:cs typeface="Times New Roman" panose="02020603050405020304" pitchFamily="18" charset="0"/>
                        </a:rPr>
                        <a:t>giây</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71845975"/>
                  </a:ext>
                </a:extLst>
              </a:tr>
              <a:tr h="319285">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Mbps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 triệu bit trong 1 giây</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40193768"/>
                  </a:ext>
                </a:extLst>
              </a:tr>
              <a:tr h="319285">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Gbps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1 </a:t>
                      </a:r>
                      <a:r>
                        <a:rPr lang="en-US" sz="1800" dirty="0" err="1">
                          <a:solidFill>
                            <a:schemeClr val="bg1"/>
                          </a:solidFill>
                          <a:effectLst/>
                          <a:latin typeface="Times New Roman" panose="02020603050405020304" pitchFamily="18" charset="0"/>
                          <a:cs typeface="Times New Roman" panose="02020603050405020304" pitchFamily="18" charset="0"/>
                        </a:rPr>
                        <a:t>tỷ</a:t>
                      </a:r>
                      <a:r>
                        <a:rPr lang="en-US" sz="1800" dirty="0">
                          <a:solidFill>
                            <a:schemeClr val="bg1"/>
                          </a:solidFill>
                          <a:effectLst/>
                          <a:latin typeface="Times New Roman" panose="02020603050405020304" pitchFamily="18" charset="0"/>
                          <a:cs typeface="Times New Roman" panose="02020603050405020304" pitchFamily="18" charset="0"/>
                        </a:rPr>
                        <a:t> bit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giây</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22198067"/>
                  </a:ext>
                </a:extLst>
              </a:tr>
            </a:tbl>
          </a:graphicData>
        </a:graphic>
      </p:graphicFrame>
    </p:spTree>
    <p:extLst>
      <p:ext uri="{BB962C8B-B14F-4D97-AF65-F5344CB8AC3E}">
        <p14:creationId xmlns:p14="http://schemas.microsoft.com/office/powerpoint/2010/main" val="40656612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Bên</a:t>
            </a:r>
            <a:r>
              <a:rPr lang="en-US" dirty="0"/>
              <a:t> </a:t>
            </a:r>
            <a:r>
              <a:rPr lang="en-US" dirty="0" err="1"/>
              <a:t>trong</a:t>
            </a:r>
            <a:r>
              <a:rPr lang="en-US" dirty="0"/>
              <a:t> </a:t>
            </a:r>
            <a:r>
              <a:rPr lang="en-US" dirty="0" err="1"/>
              <a:t>máy</a:t>
            </a:r>
            <a:r>
              <a:rPr lang="en-US" dirty="0"/>
              <a:t> </a:t>
            </a:r>
            <a:r>
              <a:rPr lang="en-US" dirty="0" err="1"/>
              <a:t>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p:txBody>
          <a:bodyPr/>
          <a:lstStyle/>
          <a:p>
            <a:pPr algn="just"/>
            <a:r>
              <a:rPr lang="vi-VN" dirty="0"/>
              <a:t>Bo mạch hệ thống (System board)</a:t>
            </a:r>
          </a:p>
          <a:p>
            <a:pPr lvl="1" algn="just"/>
            <a:r>
              <a:rPr lang="vi-VN" dirty="0"/>
              <a:t>Là một bảng mạch in, chứa hầu hết các mạch của máy tính và cung cấp các đường dẫn để liên lạc giữa tất cả các thành phần và thiết bị được kết nối với máy tính.</a:t>
            </a:r>
          </a:p>
          <a:p>
            <a:pPr lvl="1" algn="just"/>
            <a:r>
              <a:rPr lang="vi-VN" dirty="0"/>
              <a:t>Các thành phần bên trong máy tính được gắn vào bo mạch hệ thống.</a:t>
            </a:r>
          </a:p>
          <a:p>
            <a:pPr lvl="1" algn="just"/>
            <a:r>
              <a:rPr lang="vi-VN" dirty="0"/>
              <a:t>Bo mạch hệ thống cũng cung cấp các cổng để kết nối với các thiết bị bên ngoài, như chuột, loa, bộ sạc,...</a:t>
            </a:r>
          </a:p>
          <a:p>
            <a:pPr algn="just"/>
            <a:endParaRPr lang="en-US" dirty="0"/>
          </a:p>
        </p:txBody>
      </p:sp>
    </p:spTree>
    <p:extLst>
      <p:ext uri="{BB962C8B-B14F-4D97-AF65-F5344CB8AC3E}">
        <p14:creationId xmlns:p14="http://schemas.microsoft.com/office/powerpoint/2010/main" val="7460998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Bên</a:t>
            </a:r>
            <a:r>
              <a:rPr lang="en-US" dirty="0"/>
              <a:t> </a:t>
            </a:r>
            <a:r>
              <a:rPr lang="en-US" dirty="0" err="1"/>
              <a:t>trong</a:t>
            </a:r>
            <a:r>
              <a:rPr lang="en-US" dirty="0"/>
              <a:t> </a:t>
            </a:r>
            <a:r>
              <a:rPr lang="en-US" dirty="0" err="1"/>
              <a:t>máy</a:t>
            </a:r>
            <a:r>
              <a:rPr lang="en-US" dirty="0"/>
              <a:t> </a:t>
            </a:r>
            <a:r>
              <a:rPr lang="en-US" dirty="0" err="1"/>
              <a:t>tính</a:t>
            </a:r>
            <a:endParaRPr lang="en-US" dirty="0"/>
          </a:p>
        </p:txBody>
      </p:sp>
      <p:pic>
        <p:nvPicPr>
          <p:cNvPr id="66562" name="Picture 2" descr="Evolution of Motherboards">
            <a:extLst>
              <a:ext uri="{FF2B5EF4-FFF2-40B4-BE49-F238E27FC236}">
                <a16:creationId xmlns:a16="http://schemas.microsoft.com/office/drawing/2014/main" id="{F24E42CC-09E2-4EB3-9B7C-80D134E0CA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712" y="1367561"/>
            <a:ext cx="7796576" cy="3291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15827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Bên</a:t>
            </a:r>
            <a:r>
              <a:rPr lang="en-US" dirty="0"/>
              <a:t> </a:t>
            </a:r>
            <a:r>
              <a:rPr lang="en-US" dirty="0" err="1"/>
              <a:t>trong</a:t>
            </a:r>
            <a:r>
              <a:rPr lang="en-US" dirty="0"/>
              <a:t> </a:t>
            </a:r>
            <a:r>
              <a:rPr lang="en-US" dirty="0" err="1"/>
              <a:t>máy</a:t>
            </a:r>
            <a:r>
              <a:rPr lang="en-US" dirty="0"/>
              <a:t> </a:t>
            </a:r>
            <a:r>
              <a:rPr lang="en-US" dirty="0" err="1"/>
              <a:t>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9"/>
            <a:ext cx="4111516" cy="3263504"/>
          </a:xfrm>
        </p:spPr>
        <p:txBody>
          <a:bodyPr/>
          <a:lstStyle/>
          <a:p>
            <a:pPr algn="just"/>
            <a:r>
              <a:rPr lang="vi-VN" dirty="0"/>
              <a:t>Bộ Vi xử lý (Processor)</a:t>
            </a:r>
          </a:p>
          <a:p>
            <a:pPr lvl="1" algn="just"/>
            <a:r>
              <a:rPr lang="vi-VN" dirty="0"/>
              <a:t>Một máy tính có thể có một hoặc nhiều bộ vi xử lý.</a:t>
            </a:r>
          </a:p>
          <a:p>
            <a:pPr lvl="1" algn="just"/>
            <a:r>
              <a:rPr lang="vi-VN" dirty="0"/>
              <a:t>Các bộ vi xử lý điều khiển các thành phần phần cứng, quản lý luồng dữ liệu và các chỉ thị (Instruction).</a:t>
            </a:r>
          </a:p>
        </p:txBody>
      </p:sp>
      <p:pic>
        <p:nvPicPr>
          <p:cNvPr id="68610" name="Picture 2" descr="MPC5125 32-bit Microprocessor - NXP Semiconductors | Mouser">
            <a:extLst>
              <a:ext uri="{FF2B5EF4-FFF2-40B4-BE49-F238E27FC236}">
                <a16:creationId xmlns:a16="http://schemas.microsoft.com/office/drawing/2014/main" id="{4A0E7425-5F3C-41A2-A757-836B603E5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0882" y="1509222"/>
            <a:ext cx="3508919" cy="2736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9848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en-US" dirty="0" err="1"/>
              <a:t>Bên</a:t>
            </a:r>
            <a:r>
              <a:rPr lang="en-US" dirty="0"/>
              <a:t> </a:t>
            </a:r>
            <a:r>
              <a:rPr lang="en-US" dirty="0" err="1"/>
              <a:t>trong</a:t>
            </a:r>
            <a:r>
              <a:rPr lang="en-US" dirty="0"/>
              <a:t> </a:t>
            </a:r>
            <a:r>
              <a:rPr lang="en-US" dirty="0" err="1"/>
              <a:t>máy</a:t>
            </a:r>
            <a:r>
              <a:rPr lang="en-US" dirty="0"/>
              <a:t> </a:t>
            </a:r>
            <a:r>
              <a:rPr lang="en-US" dirty="0" err="1"/>
              <a:t>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297181" y="1187669"/>
            <a:ext cx="8412480" cy="3836275"/>
          </a:xfrm>
        </p:spPr>
        <p:txBody>
          <a:bodyPr>
            <a:normAutofit fontScale="92500" lnSpcReduction="20000"/>
          </a:bodyPr>
          <a:lstStyle/>
          <a:p>
            <a:pPr algn="just"/>
            <a:r>
              <a:rPr lang="vi-VN" dirty="0"/>
              <a:t>Thiết bị nhập (Input Devices)</a:t>
            </a:r>
          </a:p>
          <a:p>
            <a:pPr lvl="1" algn="just"/>
            <a:r>
              <a:rPr lang="en-US" dirty="0"/>
              <a:t>G</a:t>
            </a:r>
            <a:r>
              <a:rPr lang="vi-VN" dirty="0"/>
              <a:t>ửi thông tin đến máy tính: Keyboard, Touchscreen, ...</a:t>
            </a:r>
          </a:p>
          <a:p>
            <a:pPr algn="just"/>
            <a:r>
              <a:rPr lang="vi-VN" dirty="0"/>
              <a:t>Thiết bị xuất (Output Devices):</a:t>
            </a:r>
          </a:p>
          <a:p>
            <a:pPr lvl="1" algn="just"/>
            <a:r>
              <a:rPr lang="en-US" dirty="0"/>
              <a:t>G</a:t>
            </a:r>
            <a:r>
              <a:rPr lang="vi-VN" dirty="0"/>
              <a:t>ửi thông tin đi từ máy tính: Monitor, Printer, ...</a:t>
            </a:r>
          </a:p>
          <a:p>
            <a:pPr lvl="0" algn="just"/>
            <a:r>
              <a:rPr lang="en-US" dirty="0" err="1"/>
              <a:t>Thiết</a:t>
            </a:r>
            <a:r>
              <a:rPr lang="en-US" dirty="0"/>
              <a:t> </a:t>
            </a:r>
            <a:r>
              <a:rPr lang="en-US" dirty="0" err="1"/>
              <a:t>bị</a:t>
            </a:r>
            <a:r>
              <a:rPr lang="en-US" dirty="0"/>
              <a:t> </a:t>
            </a:r>
            <a:r>
              <a:rPr lang="en-US" dirty="0" err="1"/>
              <a:t>lưu</a:t>
            </a:r>
            <a:r>
              <a:rPr lang="en-US" dirty="0"/>
              <a:t> </a:t>
            </a:r>
            <a:r>
              <a:rPr lang="en-US" dirty="0" err="1"/>
              <a:t>trữ</a:t>
            </a:r>
            <a:r>
              <a:rPr lang="en-US" dirty="0"/>
              <a:t> (Storage Devices):</a:t>
            </a:r>
          </a:p>
          <a:p>
            <a:pPr lvl="1" algn="just"/>
            <a:r>
              <a:rPr lang="en-US" dirty="0"/>
              <a:t>Bao </a:t>
            </a:r>
            <a:r>
              <a:rPr lang="en-US" dirty="0" err="1"/>
              <a:t>gồm</a:t>
            </a:r>
            <a:r>
              <a:rPr lang="en-US" dirty="0"/>
              <a:t> chip </a:t>
            </a:r>
            <a:r>
              <a:rPr lang="en-US" dirty="0" err="1"/>
              <a:t>bộ</a:t>
            </a:r>
            <a:r>
              <a:rPr lang="en-US" dirty="0"/>
              <a:t> </a:t>
            </a:r>
            <a:r>
              <a:rPr lang="en-US" dirty="0" err="1"/>
              <a:t>nhớ</a:t>
            </a:r>
            <a:r>
              <a:rPr lang="en-US" dirty="0"/>
              <a:t> </a:t>
            </a:r>
            <a:r>
              <a:rPr lang="en-US" dirty="0" err="1"/>
              <a:t>và</a:t>
            </a:r>
            <a:r>
              <a:rPr lang="en-US" dirty="0"/>
              <a:t> </a:t>
            </a:r>
            <a:r>
              <a:rPr lang="en-US" dirty="0" err="1"/>
              <a:t>phương</a:t>
            </a:r>
            <a:r>
              <a:rPr lang="en-US" dirty="0"/>
              <a:t> </a:t>
            </a:r>
            <a:r>
              <a:rPr lang="en-US" dirty="0" err="1"/>
              <a:t>tiện</a:t>
            </a:r>
            <a:r>
              <a:rPr lang="en-US" dirty="0"/>
              <a:t> </a:t>
            </a:r>
            <a:r>
              <a:rPr lang="en-US" dirty="0" err="1"/>
              <a:t>lưu</a:t>
            </a:r>
            <a:r>
              <a:rPr lang="en-US" dirty="0"/>
              <a:t> </a:t>
            </a:r>
            <a:r>
              <a:rPr lang="en-US" dirty="0" err="1"/>
              <a:t>trữ</a:t>
            </a:r>
            <a:r>
              <a:rPr lang="en-US" dirty="0"/>
              <a:t> </a:t>
            </a:r>
            <a:r>
              <a:rPr lang="en-US" dirty="0" err="1"/>
              <a:t>khác</a:t>
            </a:r>
            <a:r>
              <a:rPr lang="en-US" dirty="0"/>
              <a:t>.</a:t>
            </a:r>
          </a:p>
          <a:p>
            <a:pPr lvl="0" algn="just"/>
            <a:r>
              <a:rPr lang="en-US" sz="2800" dirty="0" err="1"/>
              <a:t>Bộ</a:t>
            </a:r>
            <a:r>
              <a:rPr lang="en-US" sz="2800" dirty="0"/>
              <a:t> </a:t>
            </a:r>
            <a:r>
              <a:rPr lang="en-US" sz="2800" dirty="0" err="1"/>
              <a:t>cấp</a:t>
            </a:r>
            <a:r>
              <a:rPr lang="en-US" sz="2800" dirty="0"/>
              <a:t> </a:t>
            </a:r>
            <a:r>
              <a:rPr lang="en-US" sz="2800" dirty="0" err="1"/>
              <a:t>nguồn</a:t>
            </a:r>
            <a:r>
              <a:rPr lang="en-US" sz="2800" dirty="0"/>
              <a:t> (Power supply):</a:t>
            </a:r>
          </a:p>
          <a:p>
            <a:pPr lvl="1" algn="just">
              <a:lnSpc>
                <a:spcPct val="120000"/>
              </a:lnSpc>
            </a:pPr>
            <a:r>
              <a:rPr lang="en-US" dirty="0" err="1"/>
              <a:t>Chuyển</a:t>
            </a:r>
            <a:r>
              <a:rPr lang="en-US" dirty="0"/>
              <a:t> </a:t>
            </a:r>
            <a:r>
              <a:rPr lang="en-US" dirty="0" err="1"/>
              <a:t>đổi</a:t>
            </a:r>
            <a:r>
              <a:rPr lang="en-US" dirty="0"/>
              <a:t> </a:t>
            </a:r>
            <a:r>
              <a:rPr lang="en-US" dirty="0" err="1"/>
              <a:t>dòng</a:t>
            </a:r>
            <a:r>
              <a:rPr lang="en-US" dirty="0"/>
              <a:t> </a:t>
            </a:r>
            <a:r>
              <a:rPr lang="en-US" dirty="0" err="1"/>
              <a:t>điện</a:t>
            </a:r>
            <a:r>
              <a:rPr lang="en-US" dirty="0"/>
              <a:t> </a:t>
            </a:r>
            <a:r>
              <a:rPr lang="en-US" dirty="0" err="1"/>
              <a:t>xoay</a:t>
            </a:r>
            <a:r>
              <a:rPr lang="en-US" dirty="0"/>
              <a:t> </a:t>
            </a:r>
            <a:r>
              <a:rPr lang="en-US" dirty="0" err="1"/>
              <a:t>chiều</a:t>
            </a:r>
            <a:r>
              <a:rPr lang="en-US" dirty="0"/>
              <a:t> (AC-Alternating Current) </a:t>
            </a:r>
            <a:r>
              <a:rPr lang="en-US" dirty="0" err="1"/>
              <a:t>thành</a:t>
            </a:r>
            <a:r>
              <a:rPr lang="en-US" dirty="0"/>
              <a:t> </a:t>
            </a:r>
            <a:r>
              <a:rPr lang="en-US" dirty="0" err="1"/>
              <a:t>nguồn</a:t>
            </a:r>
            <a:r>
              <a:rPr lang="en-US" dirty="0"/>
              <a:t> </a:t>
            </a:r>
            <a:r>
              <a:rPr lang="en-US" dirty="0" err="1"/>
              <a:t>điện</a:t>
            </a:r>
            <a:r>
              <a:rPr lang="en-US" dirty="0"/>
              <a:t> </a:t>
            </a:r>
            <a:r>
              <a:rPr lang="en-US" dirty="0" err="1"/>
              <a:t>áp</a:t>
            </a:r>
            <a:r>
              <a:rPr lang="en-US" dirty="0"/>
              <a:t> </a:t>
            </a:r>
            <a:r>
              <a:rPr lang="en-US" dirty="0" err="1"/>
              <a:t>thấp</a:t>
            </a:r>
            <a:r>
              <a:rPr lang="en-US" dirty="0"/>
              <a:t> </a:t>
            </a:r>
            <a:r>
              <a:rPr lang="en-US" dirty="0" err="1"/>
              <a:t>một</a:t>
            </a:r>
            <a:r>
              <a:rPr lang="en-US" dirty="0"/>
              <a:t> </a:t>
            </a:r>
            <a:r>
              <a:rPr lang="en-US" dirty="0" err="1"/>
              <a:t>chiều</a:t>
            </a:r>
            <a:r>
              <a:rPr lang="en-US" dirty="0"/>
              <a:t> (DC-Direct Current) </a:t>
            </a:r>
            <a:r>
              <a:rPr lang="en-US" dirty="0" err="1"/>
              <a:t>cho</a:t>
            </a:r>
            <a:r>
              <a:rPr lang="en-US" dirty="0"/>
              <a:t> </a:t>
            </a:r>
            <a:r>
              <a:rPr lang="en-US" dirty="0" err="1"/>
              <a:t>các</a:t>
            </a:r>
            <a:r>
              <a:rPr lang="en-US" dirty="0"/>
              <a:t> </a:t>
            </a:r>
            <a:r>
              <a:rPr lang="en-US" dirty="0" err="1"/>
              <a:t>bộ</a:t>
            </a:r>
            <a:r>
              <a:rPr lang="en-US" dirty="0"/>
              <a:t> </a:t>
            </a:r>
            <a:r>
              <a:rPr lang="en-US" dirty="0" err="1"/>
              <a:t>phận</a:t>
            </a:r>
            <a:r>
              <a:rPr lang="en-US" dirty="0"/>
              <a:t>. </a:t>
            </a:r>
          </a:p>
          <a:p>
            <a:pPr lvl="1" algn="just">
              <a:lnSpc>
                <a:spcPct val="120000"/>
              </a:lnSpc>
            </a:pPr>
            <a:r>
              <a:rPr lang="en-US" dirty="0"/>
              <a:t>Trong </a:t>
            </a:r>
            <a:r>
              <a:rPr lang="en-US" dirty="0" err="1"/>
              <a:t>các</a:t>
            </a:r>
            <a:r>
              <a:rPr lang="en-US" dirty="0"/>
              <a:t> </a:t>
            </a:r>
            <a:r>
              <a:rPr lang="en-US" dirty="0" err="1"/>
              <a:t>thiết</a:t>
            </a:r>
            <a:r>
              <a:rPr lang="en-US" dirty="0"/>
              <a:t> </a:t>
            </a:r>
            <a:r>
              <a:rPr lang="en-US" dirty="0" err="1"/>
              <a:t>bị</a:t>
            </a:r>
            <a:r>
              <a:rPr lang="en-US" dirty="0"/>
              <a:t> di </a:t>
            </a:r>
            <a:r>
              <a:rPr lang="en-US" dirty="0" err="1"/>
              <a:t>động</a:t>
            </a:r>
            <a:r>
              <a:rPr lang="en-US" dirty="0"/>
              <a:t>, </a:t>
            </a:r>
            <a:r>
              <a:rPr lang="en-US" dirty="0" err="1"/>
              <a:t>nguồn</a:t>
            </a:r>
            <a:r>
              <a:rPr lang="en-US" dirty="0"/>
              <a:t> </a:t>
            </a:r>
            <a:r>
              <a:rPr lang="en-US" dirty="0" err="1"/>
              <a:t>áp</a:t>
            </a:r>
            <a:r>
              <a:rPr lang="en-US" dirty="0"/>
              <a:t> </a:t>
            </a:r>
            <a:r>
              <a:rPr lang="en-US" dirty="0" err="1"/>
              <a:t>thấp</a:t>
            </a:r>
            <a:r>
              <a:rPr lang="en-US" dirty="0"/>
              <a:t> </a:t>
            </a:r>
            <a:r>
              <a:rPr lang="en-US" dirty="0" err="1"/>
              <a:t>một</a:t>
            </a:r>
            <a:r>
              <a:rPr lang="en-US" dirty="0"/>
              <a:t> </a:t>
            </a:r>
            <a:r>
              <a:rPr lang="en-US" dirty="0" err="1"/>
              <a:t>chiều</a:t>
            </a:r>
            <a:r>
              <a:rPr lang="en-US" dirty="0"/>
              <a:t> </a:t>
            </a:r>
            <a:r>
              <a:rPr lang="en-US" dirty="0" err="1"/>
              <a:t>được</a:t>
            </a:r>
            <a:r>
              <a:rPr lang="en-US" dirty="0"/>
              <a:t> </a:t>
            </a:r>
            <a:r>
              <a:rPr lang="en-US" dirty="0" err="1"/>
              <a:t>lưu</a:t>
            </a:r>
            <a:r>
              <a:rPr lang="en-US" dirty="0"/>
              <a:t> </a:t>
            </a:r>
            <a:r>
              <a:rPr lang="en-US" dirty="0" err="1"/>
              <a:t>trữ</a:t>
            </a:r>
            <a:r>
              <a:rPr lang="en-US" dirty="0"/>
              <a:t> </a:t>
            </a:r>
            <a:r>
              <a:rPr lang="en-US" dirty="0" err="1"/>
              <a:t>trong</a:t>
            </a:r>
            <a:r>
              <a:rPr lang="en-US" dirty="0"/>
              <a:t> pin </a:t>
            </a:r>
            <a:r>
              <a:rPr lang="en-US" dirty="0" err="1"/>
              <a:t>có</a:t>
            </a:r>
            <a:r>
              <a:rPr lang="en-US" dirty="0"/>
              <a:t> </a:t>
            </a:r>
            <a:r>
              <a:rPr lang="en-US" dirty="0" err="1"/>
              <a:t>thể</a:t>
            </a:r>
            <a:r>
              <a:rPr lang="en-US" dirty="0"/>
              <a:t> </a:t>
            </a:r>
            <a:r>
              <a:rPr lang="en-US" dirty="0" err="1"/>
              <a:t>sạc</a:t>
            </a:r>
            <a:r>
              <a:rPr lang="en-US" dirty="0"/>
              <a:t> </a:t>
            </a:r>
            <a:r>
              <a:rPr lang="en-US" dirty="0" err="1"/>
              <a:t>lại</a:t>
            </a:r>
            <a:r>
              <a:rPr lang="en-US" dirty="0"/>
              <a:t> </a:t>
            </a:r>
            <a:r>
              <a:rPr lang="en-US" dirty="0" err="1"/>
              <a:t>được</a:t>
            </a:r>
            <a:r>
              <a:rPr lang="en-US" dirty="0"/>
              <a:t>.</a:t>
            </a:r>
            <a:endParaRPr lang="vi-VN" dirty="0"/>
          </a:p>
          <a:p>
            <a:pPr algn="just"/>
            <a:endParaRPr lang="en-US" dirty="0"/>
          </a:p>
        </p:txBody>
      </p:sp>
    </p:spTree>
    <p:extLst>
      <p:ext uri="{BB962C8B-B14F-4D97-AF65-F5344CB8AC3E}">
        <p14:creationId xmlns:p14="http://schemas.microsoft.com/office/powerpoint/2010/main" val="29257333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Bộ nhớ (Memory) và bộ lưu trữ (Storage)</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p:txBody>
          <a:bodyPr/>
          <a:lstStyle/>
          <a:p>
            <a:pPr algn="just"/>
            <a:r>
              <a:rPr lang="vi-VN" dirty="0"/>
              <a:t>Bộ nhớ truy cập ngẫu nhiên RAM (Random Access Memory)</a:t>
            </a:r>
            <a:endParaRPr lang="en-US" dirty="0"/>
          </a:p>
          <a:p>
            <a:pPr lvl="1" algn="just"/>
            <a:r>
              <a:rPr lang="vi-VN" dirty="0"/>
              <a:t>RAM được sử dụng để lưu trữ thông tin tạm thời.</a:t>
            </a:r>
          </a:p>
          <a:p>
            <a:pPr lvl="1" algn="just"/>
            <a:r>
              <a:rPr lang="vi-VN" dirty="0"/>
              <a:t>Dữ liệu (Data) và chương trình được tải từ thiết bị lưu trữ vào bộ nhớ RAM. Sau đó, dữ liệu và chương trình sẽ được chuyển từ RAM đến CPU.</a:t>
            </a:r>
          </a:p>
          <a:p>
            <a:pPr lvl="1" algn="just"/>
            <a:r>
              <a:rPr lang="vi-VN" dirty="0"/>
              <a:t>RAM là bộ nhớ khả biến (</a:t>
            </a:r>
            <a:r>
              <a:rPr lang="en-US" dirty="0"/>
              <a:t>V</a:t>
            </a:r>
            <a:r>
              <a:rPr lang="vi-VN" dirty="0"/>
              <a:t>olatile), tất cả thông tin chứa trong RAM sẽ bị xóa khi tắt máy tính.</a:t>
            </a:r>
          </a:p>
        </p:txBody>
      </p:sp>
    </p:spTree>
    <p:extLst>
      <p:ext uri="{BB962C8B-B14F-4D97-AF65-F5344CB8AC3E}">
        <p14:creationId xmlns:p14="http://schemas.microsoft.com/office/powerpoint/2010/main" val="36856183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Bộ nhớ (Memory) và bộ lưu trữ (Storage)</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p:txBody>
          <a:bodyPr>
            <a:normAutofit/>
          </a:bodyPr>
          <a:lstStyle/>
          <a:p>
            <a:pPr lvl="1" algn="just"/>
            <a:r>
              <a:rPr lang="vi-VN" dirty="0"/>
              <a:t>Máy tính cần bao nhiêu RAM?</a:t>
            </a:r>
          </a:p>
          <a:p>
            <a:pPr lvl="2" algn="just"/>
            <a:r>
              <a:rPr lang="vi-VN" dirty="0"/>
              <a:t>Tất cả phần mềm (</a:t>
            </a:r>
            <a:r>
              <a:rPr lang="en-US" dirty="0" err="1"/>
              <a:t>kể</a:t>
            </a:r>
            <a:r>
              <a:rPr lang="vi-VN" dirty="0"/>
              <a:t> cả Hệ điều hành) đều yêu cầu một dung lượng RAM tối thiểu</a:t>
            </a:r>
            <a:r>
              <a:rPr lang="en-US" dirty="0"/>
              <a:t>.</a:t>
            </a:r>
          </a:p>
          <a:p>
            <a:pPr lvl="2" algn="just"/>
            <a:r>
              <a:rPr lang="vi-VN" dirty="0"/>
              <a:t>Mỗi chương trình phần mềm</a:t>
            </a:r>
            <a:r>
              <a:rPr lang="en-US" dirty="0"/>
              <a:t>/</a:t>
            </a:r>
            <a:r>
              <a:rPr lang="vi-VN" dirty="0"/>
              <a:t>tập tin cần một dung lượng RAM khác nhau.</a:t>
            </a:r>
          </a:p>
          <a:p>
            <a:pPr lvl="2" algn="just"/>
            <a:r>
              <a:rPr lang="en-US" dirty="0"/>
              <a:t>C</a:t>
            </a:r>
            <a:r>
              <a:rPr lang="vi-VN" dirty="0"/>
              <a:t>àng nhiều tập tin được mở và nhiều chương trình chạy cùng một lúc thì nhu cầu RAM được sử dụng càng niều.</a:t>
            </a:r>
          </a:p>
          <a:p>
            <a:pPr lvl="2" algn="just"/>
            <a:r>
              <a:rPr lang="vi-VN" dirty="0"/>
              <a:t>Nguyên tắc chung là: càng nhiều RAM thì càng tốt.</a:t>
            </a:r>
          </a:p>
        </p:txBody>
      </p:sp>
    </p:spTree>
    <p:extLst>
      <p:ext uri="{BB962C8B-B14F-4D97-AF65-F5344CB8AC3E}">
        <p14:creationId xmlns:p14="http://schemas.microsoft.com/office/powerpoint/2010/main" val="39855458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Bộ nhớ (Memory) và bộ lưu trữ (Storage)</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p:txBody>
          <a:bodyPr>
            <a:normAutofit/>
          </a:bodyPr>
          <a:lstStyle/>
          <a:p>
            <a:pPr algn="just"/>
            <a:r>
              <a:rPr lang="vi-VN" dirty="0"/>
              <a:t>Thiết bị lưu trữ (Storage)</a:t>
            </a:r>
            <a:endParaRPr lang="en-US" dirty="0"/>
          </a:p>
          <a:p>
            <a:pPr lvl="1" algn="just"/>
            <a:r>
              <a:rPr lang="vi-VN" dirty="0"/>
              <a:t>Lưu trữ cục bộ và lưu trữ từ xa (Local and Remote Storage Locations)</a:t>
            </a:r>
            <a:endParaRPr lang="en-US" dirty="0"/>
          </a:p>
          <a:p>
            <a:pPr lvl="2" algn="just"/>
            <a:r>
              <a:rPr lang="vi-VN" dirty="0"/>
              <a:t>Các thiết bị lưu trữ có thể ở bên trong (Internal)</a:t>
            </a:r>
            <a:r>
              <a:rPr lang="en-US" dirty="0"/>
              <a:t>/</a:t>
            </a:r>
            <a:r>
              <a:rPr lang="vi-VN" dirty="0"/>
              <a:t>bên ngoài (External) máy tính. Dù ở bên trong hay bên ngoài cũng đều được xem là thiết bị lưu trữ cục bộ.</a:t>
            </a:r>
          </a:p>
          <a:p>
            <a:pPr lvl="2" algn="just"/>
            <a:r>
              <a:rPr lang="vi-VN" dirty="0"/>
              <a:t>Lưu trữ từ xa là lưu trữ </a:t>
            </a:r>
            <a:r>
              <a:rPr lang="en-US" dirty="0"/>
              <a:t>ở</a:t>
            </a:r>
            <a:r>
              <a:rPr lang="vi-VN" dirty="0"/>
              <a:t> máy tính  khác trên mạng (Network Storage) hoặc lưu trữ đám mây (Cloud Storage).</a:t>
            </a:r>
          </a:p>
        </p:txBody>
      </p:sp>
    </p:spTree>
    <p:extLst>
      <p:ext uri="{BB962C8B-B14F-4D97-AF65-F5344CB8AC3E}">
        <p14:creationId xmlns:p14="http://schemas.microsoft.com/office/powerpoint/2010/main" val="5113636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Bộ nhớ (Memory) và bộ lưu trữ (Storage)</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p:txBody>
          <a:bodyPr>
            <a:normAutofit/>
          </a:bodyPr>
          <a:lstStyle/>
          <a:p>
            <a:pPr lvl="1" algn="just"/>
            <a:r>
              <a:rPr lang="vi-VN" dirty="0"/>
              <a:t>Cần bao nhiêu dung lượng cho thiết bị lưu trữ?</a:t>
            </a:r>
          </a:p>
          <a:p>
            <a:pPr lvl="2" algn="just"/>
            <a:r>
              <a:rPr lang="vi-VN" dirty="0"/>
              <a:t>Tất cả tập tin, phần mềm (</a:t>
            </a:r>
            <a:r>
              <a:rPr lang="en-US" dirty="0" err="1"/>
              <a:t>kể</a:t>
            </a:r>
            <a:r>
              <a:rPr lang="en-US" dirty="0"/>
              <a:t> </a:t>
            </a:r>
            <a:r>
              <a:rPr lang="vi-VN" dirty="0"/>
              <a:t>cả Hệ điều hành) đều cần một dung lượng để lưu trữ và một dung lượng tối thiểu để cài đặt chương trình.</a:t>
            </a:r>
          </a:p>
          <a:p>
            <a:pPr lvl="2" algn="just"/>
            <a:r>
              <a:rPr lang="vi-VN" dirty="0"/>
              <a:t>Việc xác định cần bao nhiêu dung lượng lưu trữ tùy thuộc vào chương trình muốn cài đặt, kích thước</a:t>
            </a:r>
            <a:r>
              <a:rPr lang="en-US" dirty="0"/>
              <a:t>,</a:t>
            </a:r>
            <a:r>
              <a:rPr lang="vi-VN" dirty="0"/>
              <a:t> số lượng tập tin cần lưu trữ.</a:t>
            </a:r>
          </a:p>
          <a:p>
            <a:pPr lvl="2" algn="just"/>
            <a:r>
              <a:rPr lang="vi-VN" dirty="0"/>
              <a:t>Càng có nhiều dung lượng lưu trữ, thì càng có ít nghiêm ngặt hơn về các tập tin cần lưu.</a:t>
            </a:r>
          </a:p>
          <a:p>
            <a:pPr lvl="2" algn="just"/>
            <a:endParaRPr lang="vi-VN" dirty="0"/>
          </a:p>
          <a:p>
            <a:pPr lvl="1" algn="just"/>
            <a:endParaRPr lang="en-US" dirty="0"/>
          </a:p>
        </p:txBody>
      </p:sp>
    </p:spTree>
    <p:extLst>
      <p:ext uri="{BB962C8B-B14F-4D97-AF65-F5344CB8AC3E}">
        <p14:creationId xmlns:p14="http://schemas.microsoft.com/office/powerpoint/2010/main" val="10271994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Bộ nhớ (Memory) và bộ lưu trữ (Storage)</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9"/>
            <a:ext cx="6024398" cy="3263504"/>
          </a:xfrm>
        </p:spPr>
        <p:txBody>
          <a:bodyPr>
            <a:normAutofit/>
          </a:bodyPr>
          <a:lstStyle/>
          <a:p>
            <a:pPr lvl="1" algn="just"/>
            <a:r>
              <a:rPr lang="vi-VN" dirty="0"/>
              <a:t>Các thiết bị lưu trữ phổ biến</a:t>
            </a:r>
          </a:p>
          <a:p>
            <a:pPr lvl="2" algn="just"/>
            <a:r>
              <a:rPr lang="vi-VN" dirty="0"/>
              <a:t>Đĩa cứng (Hard Disks):</a:t>
            </a:r>
          </a:p>
          <a:p>
            <a:pPr lvl="3" algn="just"/>
            <a:r>
              <a:rPr lang="en-US" dirty="0"/>
              <a:t>L</a:t>
            </a:r>
            <a:r>
              <a:rPr lang="vi-VN" dirty="0"/>
              <a:t>à thiết bị lưu trữ trung tâm bên trong máy tính, lưu trữ dữ liệu và chương trình.</a:t>
            </a:r>
          </a:p>
          <a:p>
            <a:pPr lvl="3" algn="just"/>
            <a:r>
              <a:rPr lang="vi-VN" dirty="0"/>
              <a:t>Các chương trình phần mềm (kể cả Hệ điều hành) phải được cài đặt (Installed) trên đĩa cứng trước khi sử dụng.</a:t>
            </a:r>
          </a:p>
          <a:p>
            <a:pPr lvl="3"/>
            <a:r>
              <a:rPr lang="en-US" dirty="0"/>
              <a:t>Ổ </a:t>
            </a:r>
            <a:r>
              <a:rPr lang="en-US" dirty="0" err="1"/>
              <a:t>đĩa</a:t>
            </a:r>
            <a:r>
              <a:rPr lang="en-US" dirty="0"/>
              <a:t> </a:t>
            </a:r>
            <a:r>
              <a:rPr lang="en-US" dirty="0" err="1"/>
              <a:t>cứng</a:t>
            </a:r>
            <a:r>
              <a:rPr lang="en-US" dirty="0"/>
              <a:t> </a:t>
            </a:r>
            <a:r>
              <a:rPr lang="en-US" dirty="0" err="1"/>
              <a:t>truyền</a:t>
            </a:r>
            <a:r>
              <a:rPr lang="en-US" dirty="0"/>
              <a:t> </a:t>
            </a:r>
            <a:r>
              <a:rPr lang="en-US" dirty="0" err="1"/>
              <a:t>thống</a:t>
            </a:r>
            <a:r>
              <a:rPr lang="en-US" dirty="0"/>
              <a:t> HDDs (Hard Disk Drivers.</a:t>
            </a:r>
          </a:p>
          <a:p>
            <a:pPr lvl="3"/>
            <a:r>
              <a:rPr lang="en-US" dirty="0"/>
              <a:t>Ổ </a:t>
            </a:r>
            <a:r>
              <a:rPr lang="en-US" dirty="0" err="1"/>
              <a:t>cứng</a:t>
            </a:r>
            <a:r>
              <a:rPr lang="en-US" dirty="0"/>
              <a:t> </a:t>
            </a:r>
            <a:r>
              <a:rPr lang="en-US" dirty="0" err="1"/>
              <a:t>thể</a:t>
            </a:r>
            <a:r>
              <a:rPr lang="en-US" dirty="0"/>
              <a:t> </a:t>
            </a:r>
            <a:r>
              <a:rPr lang="en-US" dirty="0" err="1"/>
              <a:t>rắn</a:t>
            </a:r>
            <a:r>
              <a:rPr lang="en-US" dirty="0"/>
              <a:t> SSDs  (Solid State Drivers)</a:t>
            </a:r>
          </a:p>
        </p:txBody>
      </p:sp>
      <p:pic>
        <p:nvPicPr>
          <p:cNvPr id="5" name="Picture 4" descr="Operating System Revival: Universal ATA Driver">
            <a:extLst>
              <a:ext uri="{FF2B5EF4-FFF2-40B4-BE49-F238E27FC236}">
                <a16:creationId xmlns:a16="http://schemas.microsoft.com/office/drawing/2014/main" id="{E2E84B9F-227A-488A-AD49-4CB5AEA4404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3048" y="1268016"/>
            <a:ext cx="2310335" cy="1828800"/>
          </a:xfrm>
          <a:prstGeom prst="rect">
            <a:avLst/>
          </a:prstGeom>
          <a:noFill/>
          <a:ln>
            <a:noFill/>
          </a:ln>
        </p:spPr>
      </p:pic>
      <p:pic>
        <p:nvPicPr>
          <p:cNvPr id="6" name="Picture 5" descr="INTENSO 3812440: Intenso solid state drive, 256 GB SATA3 at ...">
            <a:extLst>
              <a:ext uri="{FF2B5EF4-FFF2-40B4-BE49-F238E27FC236}">
                <a16:creationId xmlns:a16="http://schemas.microsoft.com/office/drawing/2014/main" id="{C48FB045-1EA3-4E65-8319-30B99F1779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08552" y="3176076"/>
            <a:ext cx="1799327" cy="1829824"/>
          </a:xfrm>
          <a:prstGeom prst="rect">
            <a:avLst/>
          </a:prstGeom>
          <a:noFill/>
          <a:ln>
            <a:noFill/>
          </a:ln>
        </p:spPr>
      </p:pic>
    </p:spTree>
    <p:extLst>
      <p:ext uri="{BB962C8B-B14F-4D97-AF65-F5344CB8AC3E}">
        <p14:creationId xmlns:p14="http://schemas.microsoft.com/office/powerpoint/2010/main" val="14247458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Bộ nhớ (Memory) và bộ lưu trữ (Storage)</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8"/>
            <a:ext cx="8147488" cy="3633705"/>
          </a:xfrm>
        </p:spPr>
        <p:txBody>
          <a:bodyPr>
            <a:normAutofit/>
          </a:bodyPr>
          <a:lstStyle/>
          <a:p>
            <a:pPr lvl="2"/>
            <a:r>
              <a:rPr lang="vi-VN" dirty="0"/>
              <a:t>Ổ đĩa ngoài (External Drives)</a:t>
            </a:r>
            <a:endParaRPr lang="en-US" dirty="0"/>
          </a:p>
          <a:p>
            <a:pPr lvl="2"/>
            <a:r>
              <a:rPr lang="vi-VN" dirty="0"/>
              <a:t>Bộ nhớ lưu trữ flash (Flash Memory Storage)</a:t>
            </a:r>
          </a:p>
          <a:p>
            <a:pPr lvl="2"/>
            <a:r>
              <a:rPr lang="vi-VN" dirty="0"/>
              <a:t>Đĩa Flash (Flash Drives</a:t>
            </a:r>
            <a:r>
              <a:rPr lang="en-US" dirty="0"/>
              <a:t>)</a:t>
            </a:r>
          </a:p>
        </p:txBody>
      </p:sp>
      <p:pic>
        <p:nvPicPr>
          <p:cNvPr id="6" name="Picture 5" descr="VERBATIM EXTERNAL HDD 2TB USB 3.0 – Tech Kosova">
            <a:extLst>
              <a:ext uri="{FF2B5EF4-FFF2-40B4-BE49-F238E27FC236}">
                <a16:creationId xmlns:a16="http://schemas.microsoft.com/office/drawing/2014/main" id="{A4F4AD04-2D49-4EEC-8E35-F96D276E908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bwMode="auto">
          <a:xfrm>
            <a:off x="1267845" y="2804760"/>
            <a:ext cx="3434549" cy="1645920"/>
          </a:xfrm>
          <a:prstGeom prst="rect">
            <a:avLst/>
          </a:prstGeom>
          <a:noFill/>
          <a:ln>
            <a:noFill/>
          </a:ln>
          <a:extLst>
            <a:ext uri="{53640926-AAD7-44D8-BBD7-CCE9431645EC}">
              <a14:shadowObscured xmlns:a14="http://schemas.microsoft.com/office/drawing/2010/main"/>
            </a:ext>
          </a:extLst>
        </p:spPr>
      </p:pic>
      <p:pic>
        <p:nvPicPr>
          <p:cNvPr id="8" name="Picture 7" descr="USB Lexar S57 JumpDrive 16GB - USB 3.0 - Hàng Chính Hãng | Tiki.vn">
            <a:extLst>
              <a:ext uri="{FF2B5EF4-FFF2-40B4-BE49-F238E27FC236}">
                <a16:creationId xmlns:a16="http://schemas.microsoft.com/office/drawing/2014/main" id="{841C27CB-B290-46FB-98C0-15E4E83E597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11318" y="2907469"/>
            <a:ext cx="2390563" cy="1645920"/>
          </a:xfrm>
          <a:prstGeom prst="rect">
            <a:avLst/>
          </a:prstGeom>
          <a:noFill/>
          <a:ln>
            <a:noFill/>
          </a:ln>
        </p:spPr>
      </p:pic>
    </p:spTree>
    <p:extLst>
      <p:ext uri="{BB962C8B-B14F-4D97-AF65-F5344CB8AC3E}">
        <p14:creationId xmlns:p14="http://schemas.microsoft.com/office/powerpoint/2010/main" val="31007349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Bộ nhớ (Memory) và bộ lưu trữ (Storage)</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8"/>
            <a:ext cx="7790136" cy="3633705"/>
          </a:xfrm>
        </p:spPr>
        <p:txBody>
          <a:bodyPr>
            <a:normAutofit/>
          </a:bodyPr>
          <a:lstStyle/>
          <a:p>
            <a:pPr lvl="2"/>
            <a:r>
              <a:rPr lang="vi-VN" dirty="0"/>
              <a:t>Thẻ kỹ thuật số an toàn SD Card (Secure Digital Cards</a:t>
            </a:r>
            <a:r>
              <a:rPr lang="en-US" dirty="0"/>
              <a:t>)</a:t>
            </a:r>
          </a:p>
          <a:p>
            <a:pPr lvl="2"/>
            <a:r>
              <a:rPr lang="en-US" sz="2400" dirty="0" err="1"/>
              <a:t>Đĩa</a:t>
            </a:r>
            <a:r>
              <a:rPr lang="en-US" sz="2400" dirty="0"/>
              <a:t> </a:t>
            </a:r>
            <a:r>
              <a:rPr lang="en-US" sz="2400" dirty="0" err="1"/>
              <a:t>quang</a:t>
            </a:r>
            <a:r>
              <a:rPr lang="en-US" sz="2400" dirty="0"/>
              <a:t> </a:t>
            </a:r>
            <a:r>
              <a:rPr lang="en-US" sz="2400" dirty="0" err="1"/>
              <a:t>và</a:t>
            </a:r>
            <a:r>
              <a:rPr lang="en-US" sz="2400" dirty="0"/>
              <a:t> ổ </a:t>
            </a:r>
            <a:r>
              <a:rPr lang="en-US" sz="2400" dirty="0" err="1"/>
              <a:t>đĩa</a:t>
            </a:r>
            <a:r>
              <a:rPr lang="en-US" sz="2400" dirty="0"/>
              <a:t> (Optical Discs and Drives): </a:t>
            </a:r>
          </a:p>
          <a:p>
            <a:pPr marL="685800" lvl="2" indent="0">
              <a:buNone/>
            </a:pPr>
            <a:endParaRPr lang="en-US" dirty="0"/>
          </a:p>
        </p:txBody>
      </p:sp>
      <p:pic>
        <p:nvPicPr>
          <p:cNvPr id="9" name="Picture 8" descr="SD card - Wikipedia">
            <a:extLst>
              <a:ext uri="{FF2B5EF4-FFF2-40B4-BE49-F238E27FC236}">
                <a16:creationId xmlns:a16="http://schemas.microsoft.com/office/drawing/2014/main" id="{86935E13-E6D9-4593-BE30-C0375C51072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713158" y="1856900"/>
            <a:ext cx="2237840" cy="3383280"/>
          </a:xfrm>
          <a:prstGeom prst="rect">
            <a:avLst/>
          </a:prstGeom>
          <a:noFill/>
          <a:ln>
            <a:noFill/>
          </a:ln>
        </p:spPr>
      </p:pic>
      <p:pic>
        <p:nvPicPr>
          <p:cNvPr id="69640" name="Picture 8" descr="Ultra HD 4K External Slimline Blu-ray Writer | Blu-ray Writer ...">
            <a:extLst>
              <a:ext uri="{FF2B5EF4-FFF2-40B4-BE49-F238E27FC236}">
                <a16:creationId xmlns:a16="http://schemas.microsoft.com/office/drawing/2014/main" id="{11DFF9C6-8322-43A0-9649-6DBB4AFC91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67742" y="2562887"/>
            <a:ext cx="3599052" cy="2440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83179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8"/>
            <a:ext cx="7790136" cy="3633705"/>
          </a:xfrm>
        </p:spPr>
        <p:txBody>
          <a:bodyPr>
            <a:normAutofit/>
          </a:bodyPr>
          <a:lstStyle/>
          <a:p>
            <a:pPr algn="just"/>
            <a:r>
              <a:rPr lang="vi-VN" dirty="0"/>
              <a:t>Máy chủ (Servers)</a:t>
            </a:r>
            <a:endParaRPr lang="en-US" dirty="0"/>
          </a:p>
          <a:p>
            <a:pPr lvl="1" algn="just"/>
            <a:r>
              <a:rPr lang="vi-VN" dirty="0"/>
              <a:t>Được sử dụng để hỗ trợ các máy tính khác cho mục đích kinh doanh.</a:t>
            </a:r>
          </a:p>
          <a:p>
            <a:pPr lvl="1" algn="just"/>
            <a:r>
              <a:rPr lang="vi-VN" dirty="0"/>
              <a:t>Cung cấp các tập tin hoặc dịch vụ cho các hệ thống khác trên mạng (dịch vụ email, lưu trữ trang web, lưu trữ cơ sở dữ liệu hoặc tài liệu).</a:t>
            </a:r>
            <a:endParaRPr lang="en-US" dirty="0"/>
          </a:p>
          <a:p>
            <a:pPr lvl="1" algn="just"/>
            <a:r>
              <a:rPr lang="vi-VN" dirty="0"/>
              <a:t>Những người thực hiện công việc trên hệ thống máy chủ</a:t>
            </a:r>
            <a:r>
              <a:rPr lang="en-US" dirty="0"/>
              <a:t>:</a:t>
            </a:r>
            <a:r>
              <a:rPr lang="vi-VN" dirty="0"/>
              <a:t> </a:t>
            </a:r>
            <a:r>
              <a:rPr lang="en-US" dirty="0"/>
              <a:t>N</a:t>
            </a:r>
            <a:r>
              <a:rPr lang="vi-VN" dirty="0"/>
              <a:t>hân viên CNTT, nhà thiết kế web, quản trị viên cơ sở dữ liệu…</a:t>
            </a:r>
          </a:p>
          <a:p>
            <a:pPr lvl="1" algn="just"/>
            <a:endParaRPr lang="vi-VN" dirty="0"/>
          </a:p>
          <a:p>
            <a:pPr lvl="1" algn="just"/>
            <a:endParaRPr lang="en-US" dirty="0"/>
          </a:p>
        </p:txBody>
      </p:sp>
    </p:spTree>
    <p:extLst>
      <p:ext uri="{BB962C8B-B14F-4D97-AF65-F5344CB8AC3E}">
        <p14:creationId xmlns:p14="http://schemas.microsoft.com/office/powerpoint/2010/main" val="168510966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8"/>
            <a:ext cx="7790136" cy="3633705"/>
          </a:xfrm>
        </p:spPr>
        <p:txBody>
          <a:bodyPr>
            <a:normAutofit/>
          </a:bodyPr>
          <a:lstStyle/>
          <a:p>
            <a:pPr lvl="1" algn="just"/>
            <a:r>
              <a:rPr lang="vi-VN" dirty="0"/>
              <a:t>Cấu hình phổ biến:</a:t>
            </a:r>
          </a:p>
          <a:p>
            <a:pPr lvl="2" algn="just"/>
            <a:r>
              <a:rPr lang="vi-VN" dirty="0"/>
              <a:t>Máy chủ tháp (Tower servers): </a:t>
            </a:r>
          </a:p>
          <a:p>
            <a:pPr lvl="3" algn="just"/>
            <a:r>
              <a:rPr lang="vi-VN" dirty="0"/>
              <a:t>Trông giống như máy tính để bàn. Yêu cầu màn hình riêng, bàn phím, card mạng và cáp. </a:t>
            </a:r>
          </a:p>
          <a:p>
            <a:pPr lvl="3" algn="just"/>
            <a:r>
              <a:rPr lang="vi-VN" dirty="0"/>
              <a:t>Thường được tìm thấy trong các doanh nghiệp nhỏ</a:t>
            </a:r>
          </a:p>
          <a:p>
            <a:pPr lvl="3" algn="just"/>
            <a:endParaRPr lang="vi-VN" dirty="0"/>
          </a:p>
          <a:p>
            <a:pPr lvl="1" algn="just"/>
            <a:endParaRPr lang="en-US" dirty="0"/>
          </a:p>
        </p:txBody>
      </p:sp>
      <p:pic>
        <p:nvPicPr>
          <p:cNvPr id="77826" name="Picture 2" descr="Tower Servers - Thinkmate">
            <a:extLst>
              <a:ext uri="{FF2B5EF4-FFF2-40B4-BE49-F238E27FC236}">
                <a16:creationId xmlns:a16="http://schemas.microsoft.com/office/drawing/2014/main" id="{8A859703-A2A4-4715-93A0-3AD34152B2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1653" y="3048000"/>
            <a:ext cx="3390900"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504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8"/>
            <a:ext cx="7790136" cy="3633705"/>
          </a:xfrm>
        </p:spPr>
        <p:txBody>
          <a:bodyPr>
            <a:normAutofit/>
          </a:bodyPr>
          <a:lstStyle/>
          <a:p>
            <a:pPr lvl="2" algn="just"/>
            <a:r>
              <a:rPr lang="vi-VN" dirty="0"/>
              <a:t>Máy chủ Rack (Rack servers): </a:t>
            </a:r>
          </a:p>
          <a:p>
            <a:pPr lvl="3" algn="just"/>
            <a:r>
              <a:rPr lang="vi-VN" dirty="0"/>
              <a:t>Được thiết kế để đặt vào một khung gọi là giá đỡ, chứa nhiều khe cắm mà máy chủ có thể được chèn vào theo chiều dọc. </a:t>
            </a:r>
          </a:p>
          <a:p>
            <a:pPr lvl="3" algn="just"/>
            <a:r>
              <a:rPr lang="vi-VN" dirty="0"/>
              <a:t>Máy chủ rack thường được tìm thấy trong các trung tâm dữ liệu chứa từ 3 đến 24 máy chủ.</a:t>
            </a:r>
          </a:p>
          <a:p>
            <a:pPr lvl="3" algn="just"/>
            <a:endParaRPr lang="vi-VN" dirty="0"/>
          </a:p>
          <a:p>
            <a:pPr lvl="3" algn="just"/>
            <a:endParaRPr lang="vi-VN" dirty="0"/>
          </a:p>
          <a:p>
            <a:pPr lvl="1" algn="just"/>
            <a:endParaRPr lang="en-US" dirty="0"/>
          </a:p>
        </p:txBody>
      </p:sp>
      <p:pic>
        <p:nvPicPr>
          <p:cNvPr id="79874" name="Picture 2" descr="Rack Server review, comparison, best products, implementations ...">
            <a:extLst>
              <a:ext uri="{FF2B5EF4-FFF2-40B4-BE49-F238E27FC236}">
                <a16:creationId xmlns:a16="http://schemas.microsoft.com/office/drawing/2014/main" id="{33887E46-5AAC-4CDA-92CF-1B7900DE88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9445" y="2859798"/>
            <a:ext cx="34290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7795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8"/>
            <a:ext cx="7790136" cy="3633705"/>
          </a:xfrm>
        </p:spPr>
        <p:txBody>
          <a:bodyPr>
            <a:normAutofit/>
          </a:bodyPr>
          <a:lstStyle/>
          <a:p>
            <a:pPr lvl="2" algn="just"/>
            <a:r>
              <a:rPr lang="vi-VN" dirty="0"/>
              <a:t>Máy chủ Blade (Blade servers): </a:t>
            </a:r>
          </a:p>
          <a:p>
            <a:pPr lvl="3" algn="just"/>
            <a:r>
              <a:rPr lang="vi-VN" dirty="0"/>
              <a:t>Được thiết kế để giảm thiểu tiêu thụ năng lượng và chiếm ít không gian vật lý.</a:t>
            </a:r>
          </a:p>
          <a:p>
            <a:pPr lvl="3" algn="just"/>
            <a:r>
              <a:rPr lang="vi-VN" dirty="0"/>
              <a:t>Thường được tìm thấy trong các trung tâm dữ liệu chứa hơn 24 máy chủ.</a:t>
            </a:r>
          </a:p>
          <a:p>
            <a:pPr marL="1028700" lvl="3" indent="0" algn="just">
              <a:buNone/>
            </a:pPr>
            <a:endParaRPr lang="vi-VN" dirty="0"/>
          </a:p>
          <a:p>
            <a:pPr lvl="3" algn="just"/>
            <a:endParaRPr lang="vi-VN" dirty="0"/>
          </a:p>
          <a:p>
            <a:pPr lvl="1" algn="just"/>
            <a:endParaRPr lang="en-US" dirty="0"/>
          </a:p>
        </p:txBody>
      </p:sp>
      <p:pic>
        <p:nvPicPr>
          <p:cNvPr id="80898" name="Picture 2" descr="Blade Server Solutions | Supermicro">
            <a:extLst>
              <a:ext uri="{FF2B5EF4-FFF2-40B4-BE49-F238E27FC236}">
                <a16:creationId xmlns:a16="http://schemas.microsoft.com/office/drawing/2014/main" id="{4273C155-9170-4C5F-9A16-5863B4747D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9228" y="2704442"/>
            <a:ext cx="3677568" cy="2298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4967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8"/>
            <a:ext cx="5444356" cy="3633705"/>
          </a:xfrm>
        </p:spPr>
        <p:txBody>
          <a:bodyPr>
            <a:normAutofit/>
          </a:bodyPr>
          <a:lstStyle/>
          <a:p>
            <a:pPr algn="just"/>
            <a:r>
              <a:rPr lang="vi-VN" dirty="0"/>
              <a:t>Máy tính để bàn (Desktop Computer)</a:t>
            </a:r>
            <a:endParaRPr lang="en-US" dirty="0"/>
          </a:p>
          <a:p>
            <a:pPr lvl="1" algn="just"/>
            <a:r>
              <a:rPr lang="en-US" dirty="0"/>
              <a:t>C</a:t>
            </a:r>
            <a:r>
              <a:rPr lang="vi-VN" dirty="0"/>
              <a:t>ó hai kiểu dáng cơ bản</a:t>
            </a:r>
            <a:endParaRPr lang="en-US" dirty="0"/>
          </a:p>
          <a:p>
            <a:pPr lvl="2" algn="just"/>
            <a:r>
              <a:rPr lang="vi-VN" dirty="0"/>
              <a:t>Máy Macs</a:t>
            </a:r>
          </a:p>
          <a:p>
            <a:pPr lvl="2" algn="just"/>
            <a:r>
              <a:rPr lang="vi-VN" dirty="0"/>
              <a:t>Máy PCs</a:t>
            </a:r>
            <a:endParaRPr lang="en-US" dirty="0"/>
          </a:p>
          <a:p>
            <a:pPr lvl="1" algn="just"/>
            <a:r>
              <a:rPr lang="vi-VN" dirty="0"/>
              <a:t>Nhược điểm</a:t>
            </a:r>
            <a:r>
              <a:rPr lang="en-US" dirty="0"/>
              <a:t>:</a:t>
            </a:r>
            <a:r>
              <a:rPr lang="vi-VN" dirty="0"/>
              <a:t> không thể di động được vì phải luôn cắm điện vào một ổ cắm điện khi đang sử dụng.</a:t>
            </a:r>
          </a:p>
          <a:p>
            <a:pPr lvl="3" algn="just"/>
            <a:endParaRPr lang="vi-VN" dirty="0"/>
          </a:p>
          <a:p>
            <a:pPr lvl="1" algn="just"/>
            <a:endParaRPr lang="en-US" dirty="0"/>
          </a:p>
        </p:txBody>
      </p:sp>
      <p:pic>
        <p:nvPicPr>
          <p:cNvPr id="81922" name="Picture 2" descr="Dcomputers | Repair Page">
            <a:extLst>
              <a:ext uri="{FF2B5EF4-FFF2-40B4-BE49-F238E27FC236}">
                <a16:creationId xmlns:a16="http://schemas.microsoft.com/office/drawing/2014/main" id="{63A87F80-AE8D-465A-B81F-552CB64F49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9198" y="984744"/>
            <a:ext cx="2186152" cy="2058057"/>
          </a:xfrm>
          <a:prstGeom prst="rect">
            <a:avLst/>
          </a:prstGeom>
          <a:noFill/>
          <a:extLst>
            <a:ext uri="{909E8E84-426E-40DD-AFC4-6F175D3DCCD1}">
              <a14:hiddenFill xmlns:a14="http://schemas.microsoft.com/office/drawing/2010/main">
                <a:solidFill>
                  <a:srgbClr val="FFFFFF"/>
                </a:solidFill>
              </a14:hiddenFill>
            </a:ext>
          </a:extLst>
        </p:spPr>
      </p:pic>
      <p:pic>
        <p:nvPicPr>
          <p:cNvPr id="81924" name="Picture 4" descr="windows-desktop-pc-computer - MacPC Market">
            <a:extLst>
              <a:ext uri="{FF2B5EF4-FFF2-40B4-BE49-F238E27FC236}">
                <a16:creationId xmlns:a16="http://schemas.microsoft.com/office/drawing/2014/main" id="{823464F5-E2A0-4EC0-A2CE-ABC40C4493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3006" y="3042801"/>
            <a:ext cx="2732689" cy="1820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3498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50" y="1369218"/>
            <a:ext cx="8136977" cy="3017587"/>
          </a:xfrm>
        </p:spPr>
        <p:txBody>
          <a:bodyPr>
            <a:normAutofit/>
          </a:bodyPr>
          <a:lstStyle/>
          <a:p>
            <a:pPr algn="just"/>
            <a:r>
              <a:rPr lang="vi-VN" dirty="0"/>
              <a:t>Máy tính xách tay (Laptop</a:t>
            </a:r>
            <a:r>
              <a:rPr lang="en-US" dirty="0"/>
              <a:t>/</a:t>
            </a:r>
            <a:r>
              <a:rPr lang="vi-VN" dirty="0"/>
              <a:t>Notebook)</a:t>
            </a:r>
            <a:endParaRPr lang="en-US" dirty="0"/>
          </a:p>
          <a:p>
            <a:pPr lvl="1" algn="just"/>
            <a:r>
              <a:rPr lang="vi-VN" dirty="0"/>
              <a:t>Chạy trên các H</a:t>
            </a:r>
            <a:r>
              <a:rPr lang="en-US" dirty="0"/>
              <a:t>ĐH</a:t>
            </a:r>
            <a:r>
              <a:rPr lang="vi-VN" dirty="0"/>
              <a:t> như </a:t>
            </a:r>
            <a:r>
              <a:rPr lang="en-US" dirty="0"/>
              <a:t>Desktop Computers</a:t>
            </a:r>
            <a:r>
              <a:rPr lang="vi-VN" dirty="0"/>
              <a:t>.</a:t>
            </a:r>
          </a:p>
          <a:p>
            <a:pPr lvl="1" algn="just"/>
            <a:r>
              <a:rPr lang="vi-VN" dirty="0"/>
              <a:t>Được thiết kế đủ nhỏ</a:t>
            </a:r>
            <a:r>
              <a:rPr lang="en-US" dirty="0"/>
              <a:t>,</a:t>
            </a:r>
            <a:r>
              <a:rPr lang="vi-VN" dirty="0"/>
              <a:t> nhẹ</a:t>
            </a:r>
            <a:r>
              <a:rPr lang="en-US" dirty="0"/>
              <a:t>, c</a:t>
            </a:r>
            <a:r>
              <a:rPr lang="vi-VN" dirty="0"/>
              <a:t>ơ động. </a:t>
            </a:r>
          </a:p>
          <a:p>
            <a:pPr lvl="1" algn="just"/>
            <a:r>
              <a:rPr lang="vi-VN" dirty="0"/>
              <a:t>Nhược điểm</a:t>
            </a:r>
            <a:r>
              <a:rPr lang="en-US" dirty="0"/>
              <a:t>: </a:t>
            </a:r>
            <a:r>
              <a:rPr lang="vi-VN" dirty="0"/>
              <a:t>không mạnh như Desktop Computers, ít không gian lưu trữ</a:t>
            </a:r>
            <a:r>
              <a:rPr lang="en-US" dirty="0"/>
              <a:t>,</a:t>
            </a:r>
            <a:r>
              <a:rPr lang="vi-VN" dirty="0"/>
              <a:t> ít bộ nhớ hơn, card đồ họa có công suất thấp hơn, tuổi thọ ngắn hơn. Cấu tạo phức tạp, khó tiếp cận để sửa chữa/thay thế.</a:t>
            </a:r>
          </a:p>
        </p:txBody>
      </p:sp>
    </p:spTree>
    <p:extLst>
      <p:ext uri="{BB962C8B-B14F-4D97-AF65-F5344CB8AC3E}">
        <p14:creationId xmlns:p14="http://schemas.microsoft.com/office/powerpoint/2010/main" val="41420255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271299" y="1148501"/>
            <a:ext cx="6213583" cy="3633705"/>
          </a:xfrm>
        </p:spPr>
        <p:txBody>
          <a:bodyPr>
            <a:normAutofit/>
          </a:bodyPr>
          <a:lstStyle/>
          <a:p>
            <a:pPr algn="just"/>
            <a:r>
              <a:rPr lang="vi-VN" dirty="0"/>
              <a:t>Chromebooks</a:t>
            </a:r>
          </a:p>
          <a:p>
            <a:pPr lvl="1" algn="just"/>
            <a:r>
              <a:rPr lang="vi-VN" dirty="0"/>
              <a:t>Là loại máy tính xách tay chuyên dụng được thiết kế chủ yếu để chạy các ứng dụng dựa trên đám mây và trên H</a:t>
            </a:r>
            <a:r>
              <a:rPr lang="en-US" dirty="0"/>
              <a:t>ĐH</a:t>
            </a:r>
            <a:r>
              <a:rPr lang="vi-VN" dirty="0"/>
              <a:t> Chrome OS.</a:t>
            </a:r>
          </a:p>
          <a:p>
            <a:pPr lvl="1" algn="just"/>
            <a:r>
              <a:rPr lang="vi-VN" dirty="0"/>
              <a:t>Thiết kế gọn, nhẹ, bền</a:t>
            </a:r>
            <a:r>
              <a:rPr lang="en-US" dirty="0"/>
              <a:t>,</a:t>
            </a:r>
            <a:r>
              <a:rPr lang="vi-VN" dirty="0"/>
              <a:t> tiêu thụ ít năng lượng hơn so với các dòng máy cùng tiêu chuẩn.</a:t>
            </a:r>
          </a:p>
          <a:p>
            <a:pPr lvl="1" algn="just"/>
            <a:r>
              <a:rPr lang="vi-VN" dirty="0"/>
              <a:t>Giá rẻ hơn so với máy tính xách tay tiêu chuẩn</a:t>
            </a:r>
            <a:r>
              <a:rPr lang="en-US" dirty="0"/>
              <a:t>,</a:t>
            </a:r>
            <a:r>
              <a:rPr lang="vi-VN" dirty="0"/>
              <a:t> đang được triển khai sử dụng rộng rãi trong các trường </a:t>
            </a:r>
            <a:r>
              <a:rPr lang="en-US" dirty="0"/>
              <a:t>THPT</a:t>
            </a:r>
            <a:r>
              <a:rPr lang="vi-VN" dirty="0"/>
              <a:t>, </a:t>
            </a:r>
            <a:r>
              <a:rPr lang="en-US" dirty="0"/>
              <a:t>THCS, </a:t>
            </a:r>
            <a:r>
              <a:rPr lang="en-US" dirty="0" err="1"/>
              <a:t>TiH</a:t>
            </a:r>
            <a:r>
              <a:rPr lang="vi-VN" dirty="0"/>
              <a:t>.</a:t>
            </a:r>
          </a:p>
        </p:txBody>
      </p:sp>
      <p:pic>
        <p:nvPicPr>
          <p:cNvPr id="83970" name="Picture 2" descr="Chromebook 13 CB713-1W-52KM – Corpacer">
            <a:extLst>
              <a:ext uri="{FF2B5EF4-FFF2-40B4-BE49-F238E27FC236}">
                <a16:creationId xmlns:a16="http://schemas.microsoft.com/office/drawing/2014/main" id="{9EFD6F70-CD72-4F32-ADE2-3D464CEAAD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1603" y="1648912"/>
            <a:ext cx="2752397" cy="2752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1386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628649" y="1148501"/>
            <a:ext cx="7800647" cy="3633705"/>
          </a:xfrm>
        </p:spPr>
        <p:txBody>
          <a:bodyPr>
            <a:normAutofit/>
          </a:bodyPr>
          <a:lstStyle/>
          <a:p>
            <a:pPr algn="just"/>
            <a:r>
              <a:rPr lang="vi-VN" dirty="0"/>
              <a:t>Máy tính bảng (Tablets)</a:t>
            </a:r>
            <a:endParaRPr lang="en-US" dirty="0"/>
          </a:p>
          <a:p>
            <a:pPr lvl="1" algn="just"/>
            <a:r>
              <a:rPr lang="en-US" dirty="0"/>
              <a:t>Đ</a:t>
            </a:r>
            <a:r>
              <a:rPr lang="vi-VN" dirty="0"/>
              <a:t>ược thiết  kế đủ nhỏ để cầm trên tay. </a:t>
            </a:r>
            <a:endParaRPr lang="en-US" dirty="0"/>
          </a:p>
          <a:p>
            <a:pPr lvl="1" algn="just"/>
            <a:r>
              <a:rPr lang="vi-VN" dirty="0"/>
              <a:t>Mạch máy tính, pin</a:t>
            </a:r>
            <a:r>
              <a:rPr lang="en-US" dirty="0"/>
              <a:t>,</a:t>
            </a:r>
            <a:r>
              <a:rPr lang="vi-VN" dirty="0"/>
              <a:t> màn hình cảm ứng đều được tích hợp thành một thiết bị cầm tay duy nhất.</a:t>
            </a:r>
          </a:p>
          <a:p>
            <a:pPr lvl="1" algn="just"/>
            <a:r>
              <a:rPr lang="en-US" dirty="0"/>
              <a:t>S</a:t>
            </a:r>
            <a:r>
              <a:rPr lang="vi-VN" dirty="0"/>
              <a:t>ử dụng bộ nhớ flash trên bo mạch để lưu trữ dữ liệu và thường bao gồm một khe cắm cho các thiết bị lưu trữ di động (thẻ SD).</a:t>
            </a:r>
          </a:p>
          <a:p>
            <a:pPr lvl="1" algn="just"/>
            <a:r>
              <a:rPr lang="en-US" dirty="0"/>
              <a:t>N</a:t>
            </a:r>
            <a:r>
              <a:rPr lang="vi-VN" dirty="0"/>
              <a:t>hẹ, siêu di động và rất phù hợp cho giải trí và các hoạt động trực tuyến.</a:t>
            </a:r>
          </a:p>
          <a:p>
            <a:pPr lvl="1" algn="just"/>
            <a:endParaRPr lang="vi-VN" dirty="0"/>
          </a:p>
        </p:txBody>
      </p:sp>
    </p:spTree>
    <p:extLst>
      <p:ext uri="{BB962C8B-B14F-4D97-AF65-F5344CB8AC3E}">
        <p14:creationId xmlns:p14="http://schemas.microsoft.com/office/powerpoint/2010/main" val="21455385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155684" y="1137991"/>
            <a:ext cx="5609043" cy="3633705"/>
          </a:xfrm>
        </p:spPr>
        <p:txBody>
          <a:bodyPr>
            <a:normAutofit/>
          </a:bodyPr>
          <a:lstStyle/>
          <a:p>
            <a:pPr lvl="1" algn="just"/>
            <a:r>
              <a:rPr lang="vi-VN" dirty="0"/>
              <a:t>Có 2 loại </a:t>
            </a:r>
            <a:r>
              <a:rPr lang="en-US" dirty="0"/>
              <a:t>Tablet</a:t>
            </a:r>
            <a:r>
              <a:rPr lang="vi-VN" dirty="0"/>
              <a:t> chạy trên 2 H</a:t>
            </a:r>
            <a:r>
              <a:rPr lang="en-US" dirty="0"/>
              <a:t>ĐH</a:t>
            </a:r>
            <a:r>
              <a:rPr lang="vi-VN" dirty="0"/>
              <a:t> khác nhau:</a:t>
            </a:r>
          </a:p>
          <a:p>
            <a:pPr lvl="2" algn="just"/>
            <a:r>
              <a:rPr lang="en-US" dirty="0"/>
              <a:t>Tablet</a:t>
            </a:r>
            <a:r>
              <a:rPr lang="vi-VN" dirty="0"/>
              <a:t> chạy H</a:t>
            </a:r>
            <a:r>
              <a:rPr lang="en-US" dirty="0"/>
              <a:t>ĐH</a:t>
            </a:r>
            <a:r>
              <a:rPr lang="vi-VN" dirty="0"/>
              <a:t> dựa trên máy tính để bàn (Desktop-based Operating System): </a:t>
            </a:r>
          </a:p>
          <a:p>
            <a:pPr lvl="3" algn="just"/>
            <a:r>
              <a:rPr lang="vi-VN" dirty="0"/>
              <a:t>Dày hơn, nặng hơn so với loại khác, tỏa nhiệt nhiều hơn, tuổi thọ pin ngắn hơn.</a:t>
            </a:r>
          </a:p>
          <a:p>
            <a:pPr lvl="3" algn="just"/>
            <a:r>
              <a:rPr lang="vi-VN" dirty="0"/>
              <a:t>Có nhiều cổng kết nối hơn, có thể chạy các ứng dụng như bộ Microsoft Desktop Application, có giao diện Hệ điều hành Desktop quen thuộc.</a:t>
            </a:r>
          </a:p>
          <a:p>
            <a:pPr lvl="1" algn="just"/>
            <a:endParaRPr lang="vi-VN" dirty="0"/>
          </a:p>
        </p:txBody>
      </p:sp>
      <p:pic>
        <p:nvPicPr>
          <p:cNvPr id="84996" name="Picture 4" descr="8-inch Rugged Tablet &amp; 3D Camera for Construction | Commercial ...">
            <a:extLst>
              <a:ext uri="{FF2B5EF4-FFF2-40B4-BE49-F238E27FC236}">
                <a16:creationId xmlns:a16="http://schemas.microsoft.com/office/drawing/2014/main" id="{1C7BB2D0-A271-4D67-B8C0-800781B543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35" t="10883" r="5991" b="6286"/>
          <a:stretch/>
        </p:blipFill>
        <p:spPr bwMode="auto">
          <a:xfrm>
            <a:off x="5643482" y="2089002"/>
            <a:ext cx="3344834" cy="1916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0607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763314" y="1137991"/>
            <a:ext cx="7752036" cy="3633705"/>
          </a:xfrm>
        </p:spPr>
        <p:txBody>
          <a:bodyPr>
            <a:normAutofit/>
          </a:bodyPr>
          <a:lstStyle/>
          <a:p>
            <a:pPr lvl="2" algn="just"/>
            <a:r>
              <a:rPr lang="en-US" dirty="0"/>
              <a:t>Tablet </a:t>
            </a:r>
            <a:r>
              <a:rPr lang="vi-VN" dirty="0"/>
              <a:t>chạy H</a:t>
            </a:r>
            <a:r>
              <a:rPr lang="en-US" dirty="0"/>
              <a:t>ĐH</a:t>
            </a:r>
            <a:r>
              <a:rPr lang="vi-VN" dirty="0"/>
              <a:t> dựa trên thiết bị di động (Mobile-based Operating System)</a:t>
            </a:r>
          </a:p>
          <a:p>
            <a:pPr lvl="3" algn="just"/>
            <a:r>
              <a:rPr lang="vi-VN" dirty="0"/>
              <a:t> Nhẹ hơn, chạy mát hơn và cung cấp thời lượng pin lâu hơn.</a:t>
            </a:r>
          </a:p>
          <a:p>
            <a:pPr lvl="3" algn="just"/>
            <a:r>
              <a:rPr lang="vi-VN" dirty="0"/>
              <a:t> Chỉ chạy các ứng dụng di động (Mobile apps).</a:t>
            </a:r>
          </a:p>
          <a:p>
            <a:pPr lvl="1" algn="just"/>
            <a:endParaRPr lang="vi-VN" dirty="0"/>
          </a:p>
        </p:txBody>
      </p:sp>
      <p:pic>
        <p:nvPicPr>
          <p:cNvPr id="5" name="Picture 4" descr="Android Tablets">
            <a:extLst>
              <a:ext uri="{FF2B5EF4-FFF2-40B4-BE49-F238E27FC236}">
                <a16:creationId xmlns:a16="http://schemas.microsoft.com/office/drawing/2014/main" id="{E8395F0D-5A5F-4849-A3B6-F04A07D95EE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615" r="10097"/>
          <a:stretch/>
        </p:blipFill>
        <p:spPr bwMode="auto">
          <a:xfrm>
            <a:off x="3518174" y="2571750"/>
            <a:ext cx="1908811" cy="237744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009924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763314" y="1137991"/>
            <a:ext cx="7752036" cy="3633705"/>
          </a:xfrm>
        </p:spPr>
        <p:txBody>
          <a:bodyPr>
            <a:normAutofit/>
          </a:bodyPr>
          <a:lstStyle/>
          <a:p>
            <a:pPr lvl="2" algn="just"/>
            <a:r>
              <a:rPr lang="vi-VN" dirty="0"/>
              <a:t>2 trong 1 (2-in-1s):</a:t>
            </a:r>
          </a:p>
          <a:p>
            <a:pPr lvl="3" algn="just"/>
            <a:r>
              <a:rPr lang="vi-VN" dirty="0"/>
              <a:t>Hiện nay, nhiều máy tính xách tay cung cấp các tính năng kiểu máy tính bảng.</a:t>
            </a:r>
          </a:p>
          <a:p>
            <a:pPr lvl="3" algn="just"/>
            <a:r>
              <a:rPr lang="vi-VN" dirty="0"/>
              <a:t>Các thiết bị có thể chuyển đổi 2 trong 1 này là các máy tính xách tay có màn hình cảm ứng</a:t>
            </a:r>
            <a:r>
              <a:rPr lang="en-US" dirty="0"/>
              <a:t>,</a:t>
            </a:r>
            <a:r>
              <a:rPr lang="vi-VN" dirty="0"/>
              <a:t> có thể gập lại 360</a:t>
            </a:r>
            <a:r>
              <a:rPr lang="en-US" baseline="46000" dirty="0"/>
              <a:t>o</a:t>
            </a:r>
            <a:r>
              <a:rPr lang="vi-VN" dirty="0"/>
              <a:t> để có thể sử dụng máy tính xách tay như máy tính bảng.</a:t>
            </a:r>
          </a:p>
          <a:p>
            <a:pPr lvl="1" algn="just"/>
            <a:endParaRPr lang="vi-VN" dirty="0"/>
          </a:p>
        </p:txBody>
      </p:sp>
      <p:pic>
        <p:nvPicPr>
          <p:cNvPr id="6" name="Picture 5" descr="LG gram 14 2-in-1 vs. LG gram 17: Which PC is right for you ...">
            <a:extLst>
              <a:ext uri="{FF2B5EF4-FFF2-40B4-BE49-F238E27FC236}">
                <a16:creationId xmlns:a16="http://schemas.microsoft.com/office/drawing/2014/main" id="{30BF0D4B-3EE0-4DF3-99BA-8BDEA55137E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5875" y="3091109"/>
            <a:ext cx="3086913" cy="1828800"/>
          </a:xfrm>
          <a:prstGeom prst="rect">
            <a:avLst/>
          </a:prstGeom>
          <a:noFill/>
          <a:ln>
            <a:noFill/>
          </a:ln>
        </p:spPr>
      </p:pic>
    </p:spTree>
    <p:extLst>
      <p:ext uri="{BB962C8B-B14F-4D97-AF65-F5344CB8AC3E}">
        <p14:creationId xmlns:p14="http://schemas.microsoft.com/office/powerpoint/2010/main" val="21110416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Nhận dạng các loại máy tính</a:t>
            </a:r>
            <a:endParaRPr lang="en-US" dirty="0"/>
          </a:p>
        </p:txBody>
      </p:sp>
      <p:sp>
        <p:nvSpPr>
          <p:cNvPr id="7" name="Content Placeholder 6">
            <a:extLst>
              <a:ext uri="{FF2B5EF4-FFF2-40B4-BE49-F238E27FC236}">
                <a16:creationId xmlns:a16="http://schemas.microsoft.com/office/drawing/2014/main" id="{63D9DADB-D07A-40C2-A765-F2A3EA84539C}"/>
              </a:ext>
            </a:extLst>
          </p:cNvPr>
          <p:cNvSpPr>
            <a:spLocks noGrp="1"/>
          </p:cNvSpPr>
          <p:nvPr>
            <p:ph idx="1"/>
          </p:nvPr>
        </p:nvSpPr>
        <p:spPr>
          <a:xfrm>
            <a:off x="515007" y="1137991"/>
            <a:ext cx="8156027" cy="3560133"/>
          </a:xfrm>
        </p:spPr>
        <p:txBody>
          <a:bodyPr>
            <a:normAutofit fontScale="92500"/>
          </a:bodyPr>
          <a:lstStyle/>
          <a:p>
            <a:pPr algn="just"/>
            <a:r>
              <a:rPr lang="vi-VN" sz="2800" dirty="0"/>
              <a:t>Điện thoại thông minh (Smart Phones)</a:t>
            </a:r>
            <a:endParaRPr lang="en-US" sz="2800" dirty="0"/>
          </a:p>
          <a:p>
            <a:pPr lvl="1" algn="just"/>
            <a:r>
              <a:rPr lang="vi-VN" sz="2600" dirty="0"/>
              <a:t>Là thiết bị cầm tay kết hợp các tính năng của điện thoại di động tiêu chuẩn (Standard Cell Phone) với máy tính cá nhân</a:t>
            </a:r>
            <a:r>
              <a:rPr lang="en-US" sz="2600" dirty="0"/>
              <a:t>.</a:t>
            </a:r>
          </a:p>
          <a:p>
            <a:pPr lvl="1" algn="just"/>
            <a:r>
              <a:rPr lang="en-US" sz="2600" dirty="0"/>
              <a:t>C</a:t>
            </a:r>
            <a:r>
              <a:rPr lang="vi-VN" sz="2600" dirty="0"/>
              <a:t>hạy trên các H</a:t>
            </a:r>
            <a:r>
              <a:rPr lang="en-US" sz="2600" dirty="0"/>
              <a:t>ĐH</a:t>
            </a:r>
            <a:r>
              <a:rPr lang="vi-VN" sz="2600" dirty="0"/>
              <a:t> di động có khả năng tùy biến cao.</a:t>
            </a:r>
          </a:p>
          <a:p>
            <a:pPr lvl="1" algn="just"/>
            <a:r>
              <a:rPr lang="en-US" sz="2600" dirty="0"/>
              <a:t>C</a:t>
            </a:r>
            <a:r>
              <a:rPr lang="vi-VN" sz="2600" dirty="0"/>
              <a:t>ho phép người dùng cài đặt, định cấu hình và chạy nhiều chương trình ứng dụng được gọi là App</a:t>
            </a:r>
          </a:p>
          <a:p>
            <a:pPr lvl="1" algn="just"/>
            <a:r>
              <a:rPr lang="en-US" sz="2600" dirty="0"/>
              <a:t>H</a:t>
            </a:r>
            <a:r>
              <a:rPr lang="vi-VN" sz="2600" dirty="0"/>
              <a:t>oàn chỉnh với màn hình cảm ứng, tích hợp máy ảnh, máy quay video, bộ nhớ hệ thống, hỗ trợ thẻ nhớ, và bao gồm các phần mềm tiện ích (lịch hẹn, danh sách liên hệ, ghi chú,…). </a:t>
            </a:r>
          </a:p>
        </p:txBody>
      </p:sp>
    </p:spTree>
    <p:extLst>
      <p:ext uri="{BB962C8B-B14F-4D97-AF65-F5344CB8AC3E}">
        <p14:creationId xmlns:p14="http://schemas.microsoft.com/office/powerpoint/2010/main" val="118717443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sp>
        <p:nvSpPr>
          <p:cNvPr id="4" name="Content Placeholder 3">
            <a:extLst>
              <a:ext uri="{FF2B5EF4-FFF2-40B4-BE49-F238E27FC236}">
                <a16:creationId xmlns:a16="http://schemas.microsoft.com/office/drawing/2014/main" id="{F9DDB5CC-6A9C-4E60-88FD-041F86911AAC}"/>
              </a:ext>
            </a:extLst>
          </p:cNvPr>
          <p:cNvSpPr>
            <a:spLocks noGrp="1"/>
          </p:cNvSpPr>
          <p:nvPr>
            <p:ph idx="1"/>
          </p:nvPr>
        </p:nvSpPr>
        <p:spPr>
          <a:xfrm>
            <a:off x="628649" y="1369219"/>
            <a:ext cx="8052895" cy="3263504"/>
          </a:xfrm>
        </p:spPr>
        <p:txBody>
          <a:bodyPr>
            <a:normAutofit/>
          </a:bodyPr>
          <a:lstStyle/>
          <a:p>
            <a:pPr algn="just"/>
            <a:r>
              <a:rPr lang="en-US" dirty="0" err="1"/>
              <a:t>Bàn</a:t>
            </a:r>
            <a:r>
              <a:rPr lang="en-US" dirty="0"/>
              <a:t> </a:t>
            </a:r>
            <a:r>
              <a:rPr lang="en-US" dirty="0" err="1"/>
              <a:t>phím</a:t>
            </a:r>
            <a:r>
              <a:rPr lang="en-US" dirty="0"/>
              <a:t> (Keyboards)</a:t>
            </a:r>
          </a:p>
          <a:p>
            <a:pPr lvl="1" algn="just"/>
            <a:r>
              <a:rPr lang="en-US" dirty="0"/>
              <a:t>C</a:t>
            </a:r>
            <a:r>
              <a:rPr lang="vi-VN" dirty="0"/>
              <a:t>ó thể là bàn phím vật lý</a:t>
            </a:r>
            <a:r>
              <a:rPr lang="en-US" dirty="0"/>
              <a:t>/</a:t>
            </a:r>
            <a:r>
              <a:rPr lang="vi-VN" dirty="0"/>
              <a:t>bàn phím ảo (Virtual Keyboard), </a:t>
            </a:r>
            <a:endParaRPr lang="en-US" dirty="0"/>
          </a:p>
          <a:p>
            <a:pPr lvl="1" algn="just"/>
            <a:r>
              <a:rPr lang="vi-VN" dirty="0"/>
              <a:t>Là công cụ chủ yếu gửi thông tin đến máy tính</a:t>
            </a:r>
            <a:r>
              <a:rPr lang="en-US" dirty="0"/>
              <a:t>,</a:t>
            </a:r>
            <a:endParaRPr lang="vi-VN" dirty="0"/>
          </a:p>
          <a:p>
            <a:pPr lvl="1" algn="just"/>
            <a:r>
              <a:rPr lang="vi-VN" dirty="0"/>
              <a:t>Bàn phím ảo được sử dụng trên các thiết bị có màn hình cảm ứng (Smart Phones, Tables). </a:t>
            </a:r>
            <a:endParaRPr lang="en-US" dirty="0"/>
          </a:p>
          <a:p>
            <a:pPr lvl="1" algn="just"/>
            <a:r>
              <a:rPr lang="vi-VN" dirty="0"/>
              <a:t>Bàn phím vậy lý kết nối với máy tính (Desktop</a:t>
            </a:r>
            <a:r>
              <a:rPr lang="en-US" dirty="0"/>
              <a:t> </a:t>
            </a:r>
            <a:r>
              <a:rPr lang="vi-VN" dirty="0"/>
              <a:t>Computers)</a:t>
            </a:r>
            <a:r>
              <a:rPr lang="en-US" dirty="0"/>
              <a:t> </a:t>
            </a:r>
            <a:r>
              <a:rPr lang="en-US" dirty="0" err="1"/>
              <a:t>hoặc</a:t>
            </a:r>
            <a:r>
              <a:rPr lang="en-US" dirty="0"/>
              <a:t> </a:t>
            </a:r>
            <a:r>
              <a:rPr lang="vi-VN" dirty="0"/>
              <a:t>tích hợp trên máy tính Laptops, Chromebooks.</a:t>
            </a:r>
          </a:p>
        </p:txBody>
      </p:sp>
    </p:spTree>
    <p:extLst>
      <p:ext uri="{BB962C8B-B14F-4D97-AF65-F5344CB8AC3E}">
        <p14:creationId xmlns:p14="http://schemas.microsoft.com/office/powerpoint/2010/main" val="36580277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sp>
        <p:nvSpPr>
          <p:cNvPr id="4" name="Content Placeholder 3">
            <a:extLst>
              <a:ext uri="{FF2B5EF4-FFF2-40B4-BE49-F238E27FC236}">
                <a16:creationId xmlns:a16="http://schemas.microsoft.com/office/drawing/2014/main" id="{F9DDB5CC-6A9C-4E60-88FD-041F86911AAC}"/>
              </a:ext>
            </a:extLst>
          </p:cNvPr>
          <p:cNvSpPr>
            <a:spLocks noGrp="1"/>
          </p:cNvSpPr>
          <p:nvPr>
            <p:ph idx="1"/>
          </p:nvPr>
        </p:nvSpPr>
        <p:spPr>
          <a:xfrm>
            <a:off x="628650" y="1222017"/>
            <a:ext cx="7886700" cy="3263504"/>
          </a:xfrm>
        </p:spPr>
        <p:txBody>
          <a:bodyPr>
            <a:normAutofit/>
          </a:bodyPr>
          <a:lstStyle/>
          <a:p>
            <a:pPr lvl="1" algn="just"/>
            <a:r>
              <a:rPr lang="vi-VN" dirty="0"/>
              <a:t>Một số bàn phím vật lý được thiết kế </a:t>
            </a:r>
            <a:r>
              <a:rPr lang="en-US" dirty="0"/>
              <a:t>C</a:t>
            </a:r>
            <a:r>
              <a:rPr lang="vi-VN" dirty="0"/>
              <a:t>ông thái học (Ergonomics) để bảo vệ chống lại hội chứng đau cổ tay.</a:t>
            </a:r>
          </a:p>
          <a:p>
            <a:pPr lvl="1" algn="just"/>
            <a:r>
              <a:rPr lang="vi-VN" dirty="0"/>
              <a:t>Bàn phím được kết nối với hệ thống máy tính Desktop bằng kết nối USB</a:t>
            </a:r>
            <a:r>
              <a:rPr lang="en-US" dirty="0"/>
              <a:t> (</a:t>
            </a:r>
            <a:r>
              <a:rPr lang="vi-VN" dirty="0"/>
              <a:t>có dây</a:t>
            </a:r>
            <a:r>
              <a:rPr lang="en-US" dirty="0"/>
              <a:t> </a:t>
            </a:r>
            <a:r>
              <a:rPr lang="en-US" dirty="0" err="1"/>
              <a:t>hoặc</a:t>
            </a:r>
            <a:r>
              <a:rPr lang="en-US" dirty="0"/>
              <a:t> </a:t>
            </a:r>
            <a:r>
              <a:rPr lang="vi-VN" dirty="0"/>
              <a:t>Bluetooth). Hầu hết máy tính xách tay, máy tính bảng và điện thoại thông minh đều hỗ trợ Bluetooth.</a:t>
            </a:r>
          </a:p>
          <a:p>
            <a:pPr lvl="1" algn="just"/>
            <a:endParaRPr lang="en-US" dirty="0"/>
          </a:p>
        </p:txBody>
      </p:sp>
      <p:pic>
        <p:nvPicPr>
          <p:cNvPr id="87042" name="Picture 2" descr="X-Bows Ergonomic keyboard Review: - PC Components - Keyboards ...">
            <a:extLst>
              <a:ext uri="{FF2B5EF4-FFF2-40B4-BE49-F238E27FC236}">
                <a16:creationId xmlns:a16="http://schemas.microsoft.com/office/drawing/2014/main" id="{91C9AD7A-999E-417A-9ABE-159C1F9383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5460" y="3343549"/>
            <a:ext cx="2890344" cy="1661000"/>
          </a:xfrm>
          <a:prstGeom prst="rect">
            <a:avLst/>
          </a:prstGeom>
          <a:noFill/>
          <a:extLst>
            <a:ext uri="{909E8E84-426E-40DD-AFC4-6F175D3DCCD1}">
              <a14:hiddenFill xmlns:a14="http://schemas.microsoft.com/office/drawing/2010/main">
                <a:solidFill>
                  <a:srgbClr val="FFFFFF"/>
                </a:solidFill>
              </a14:hiddenFill>
            </a:ext>
          </a:extLst>
        </p:spPr>
      </p:pic>
      <p:pic>
        <p:nvPicPr>
          <p:cNvPr id="87044" name="Picture 4" descr="Kinesis Advantage2 Keyboard | eBay">
            <a:extLst>
              <a:ext uri="{FF2B5EF4-FFF2-40B4-BE49-F238E27FC236}">
                <a16:creationId xmlns:a16="http://schemas.microsoft.com/office/drawing/2014/main" id="{9475687C-2E97-434E-84F0-47EF7CB01B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6978" y="3057587"/>
            <a:ext cx="4162097" cy="2150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5410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graphicFrame>
        <p:nvGraphicFramePr>
          <p:cNvPr id="6" name="Table 5">
            <a:extLst>
              <a:ext uri="{FF2B5EF4-FFF2-40B4-BE49-F238E27FC236}">
                <a16:creationId xmlns:a16="http://schemas.microsoft.com/office/drawing/2014/main" id="{EAEA4C54-91C1-4A82-9CFE-F55F733CA77A}"/>
              </a:ext>
            </a:extLst>
          </p:cNvPr>
          <p:cNvGraphicFramePr>
            <a:graphicFrameLocks noGrp="1"/>
          </p:cNvGraphicFramePr>
          <p:nvPr>
            <p:extLst>
              <p:ext uri="{D42A27DB-BD31-4B8C-83A1-F6EECF244321}">
                <p14:modId xmlns:p14="http://schemas.microsoft.com/office/powerpoint/2010/main" val="843078485"/>
              </p:ext>
            </p:extLst>
          </p:nvPr>
        </p:nvGraphicFramePr>
        <p:xfrm>
          <a:off x="451944" y="1523999"/>
          <a:ext cx="8387255" cy="2954401"/>
        </p:xfrm>
        <a:graphic>
          <a:graphicData uri="http://schemas.openxmlformats.org/drawingml/2006/table">
            <a:tbl>
              <a:tblPr firstRow="1" firstCol="1" bandRow="1">
                <a:tableStyleId>{2D5ABB26-0587-4C30-8999-92F81FD0307C}</a:tableStyleId>
              </a:tblPr>
              <a:tblGrid>
                <a:gridCol w="2364827">
                  <a:extLst>
                    <a:ext uri="{9D8B030D-6E8A-4147-A177-3AD203B41FA5}">
                      <a16:colId xmlns:a16="http://schemas.microsoft.com/office/drawing/2014/main" val="2301170826"/>
                    </a:ext>
                  </a:extLst>
                </a:gridCol>
                <a:gridCol w="6022428">
                  <a:extLst>
                    <a:ext uri="{9D8B030D-6E8A-4147-A177-3AD203B41FA5}">
                      <a16:colId xmlns:a16="http://schemas.microsoft.com/office/drawing/2014/main" val="1351949059"/>
                    </a:ext>
                  </a:extLst>
                </a:gridCol>
              </a:tblGrid>
              <a:tr h="452670">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Phím</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văn</a:t>
                      </a:r>
                      <a:r>
                        <a:rPr lang="en-US" sz="2000" dirty="0">
                          <a:solidFill>
                            <a:schemeClr val="bg1"/>
                          </a:solidFill>
                          <a:effectLst/>
                          <a:latin typeface="Times New Roman" panose="02020603050405020304" pitchFamily="18" charset="0"/>
                          <a:cs typeface="Times New Roman" panose="02020603050405020304" pitchFamily="18" charset="0"/>
                        </a:rPr>
                        <a:t> bản </a:t>
                      </a:r>
                      <a:r>
                        <a:rPr lang="en-US" sz="2000" dirty="0" err="1">
                          <a:solidFill>
                            <a:schemeClr val="bg1"/>
                          </a:solidFill>
                          <a:effectLst/>
                          <a:latin typeface="Times New Roman" panose="02020603050405020304" pitchFamily="18" charset="0"/>
                          <a:cs typeface="Times New Roman" panose="02020603050405020304" pitchFamily="18" charset="0"/>
                        </a:rPr>
                        <a:t>và</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lệnh</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Typewriter keys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a:lnSpc>
                          <a:spcPct val="110000"/>
                        </a:lnSpc>
                        <a:spcBef>
                          <a:spcPts val="0"/>
                        </a:spcBef>
                        <a:spcAft>
                          <a:spcPts val="0"/>
                        </a:spcAft>
                        <a:buFont typeface="Arial" panose="020B0604020202020204" pitchFamily="34" charset="0"/>
                        <a:buNone/>
                      </a:pPr>
                      <a:r>
                        <a:rPr lang="en-US" sz="1800" dirty="0">
                          <a:solidFill>
                            <a:schemeClr val="bg1"/>
                          </a:solidFill>
                          <a:effectLst/>
                          <a:latin typeface="Times New Roman" panose="02020603050405020304" pitchFamily="18" charset="0"/>
                          <a:cs typeface="Times New Roman" panose="02020603050405020304" pitchFamily="18" charset="0"/>
                        </a:rPr>
                        <a:t>Cho </a:t>
                      </a:r>
                      <a:r>
                        <a:rPr lang="en-US" sz="1800" dirty="0" err="1">
                          <a:solidFill>
                            <a:schemeClr val="bg1"/>
                          </a:solidFill>
                          <a:effectLst/>
                          <a:latin typeface="Times New Roman" panose="02020603050405020304" pitchFamily="18" charset="0"/>
                          <a:cs typeface="Times New Roman" panose="02020603050405020304" pitchFamily="18" charset="0"/>
                        </a:rPr>
                        <a:t>phép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văn</a:t>
                      </a:r>
                      <a:r>
                        <a:rPr lang="en-US" sz="1800" dirty="0">
                          <a:solidFill>
                            <a:schemeClr val="bg1"/>
                          </a:solidFill>
                          <a:effectLst/>
                          <a:latin typeface="Times New Roman" panose="02020603050405020304" pitchFamily="18" charset="0"/>
                          <a:cs typeface="Times New Roman" panose="02020603050405020304" pitchFamily="18" charset="0"/>
                        </a:rPr>
                        <a:t> bản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lệnh</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817990275"/>
                  </a:ext>
                </a:extLst>
              </a:tr>
              <a:tr h="1152393">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Phím</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sửa</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đổi</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hoặc</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mở</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rộng</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Modifier or</a:t>
                      </a: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Extender keys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hợp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làm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lệnh</a:t>
                      </a:r>
                      <a:r>
                        <a:rPr lang="en-US" sz="1800" dirty="0">
                          <a:solidFill>
                            <a:schemeClr val="bg1"/>
                          </a:solidFill>
                          <a:effectLst/>
                          <a:latin typeface="Times New Roman" panose="02020603050405020304" pitchFamily="18" charset="0"/>
                          <a:cs typeface="Times New Roman" panose="02020603050405020304" pitchFamily="18" charset="0"/>
                        </a:rPr>
                        <a:t>, menu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chức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năng</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Bao </a:t>
                      </a:r>
                      <a:r>
                        <a:rPr lang="en-US" sz="1800" dirty="0" err="1">
                          <a:solidFill>
                            <a:schemeClr val="bg1"/>
                          </a:solidFill>
                          <a:effectLst/>
                          <a:latin typeface="Times New Roman" panose="02020603050405020304" pitchFamily="18" charset="0"/>
                          <a:cs typeface="Times New Roman" panose="02020603050405020304" pitchFamily="18" charset="0"/>
                        </a:rPr>
                        <a:t>gồm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WINDOWS,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ALT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CTRL.</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Mac, </a:t>
                      </a:r>
                      <a:r>
                        <a:rPr lang="en-US" sz="1800" dirty="0" err="1">
                          <a:solidFill>
                            <a:schemeClr val="bg1"/>
                          </a:solidFill>
                          <a:effectLst/>
                          <a:latin typeface="Times New Roman" panose="02020603050405020304" pitchFamily="18" charset="0"/>
                          <a:cs typeface="Times New Roman" panose="02020603050405020304" pitchFamily="18" charset="0"/>
                        </a:rPr>
                        <a:t>chúng</a:t>
                      </a:r>
                      <a:r>
                        <a:rPr lang="en-US" sz="1800" dirty="0">
                          <a:solidFill>
                            <a:schemeClr val="bg1"/>
                          </a:solidFill>
                          <a:effectLst/>
                          <a:latin typeface="Times New Roman" panose="02020603050405020304" pitchFamily="18" charset="0"/>
                          <a:cs typeface="Times New Roman" panose="02020603050405020304" pitchFamily="18" charset="0"/>
                        </a:rPr>
                        <a:t> bao </a:t>
                      </a:r>
                      <a:r>
                        <a:rPr lang="en-US" sz="1800" dirty="0" err="1">
                          <a:solidFill>
                            <a:schemeClr val="bg1"/>
                          </a:solidFill>
                          <a:effectLst/>
                          <a:latin typeface="Times New Roman" panose="02020603050405020304" pitchFamily="18" charset="0"/>
                          <a:cs typeface="Times New Roman" panose="02020603050405020304" pitchFamily="18" charset="0"/>
                        </a:rPr>
                        <a:t>gồm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COMMAND, OPTION,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CONTROL.</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90328928"/>
                  </a:ext>
                </a:extLst>
              </a:tr>
              <a:tr h="684664">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Phím</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chức</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năng</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Function keys</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Là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từ</a:t>
                      </a:r>
                      <a:r>
                        <a:rPr lang="en-US" sz="1800" dirty="0">
                          <a:solidFill>
                            <a:schemeClr val="bg1"/>
                          </a:solidFill>
                          <a:effectLst/>
                          <a:latin typeface="Times New Roman" panose="02020603050405020304" pitchFamily="18" charset="0"/>
                          <a:cs typeface="Times New Roman" panose="02020603050405020304" pitchFamily="18" charset="0"/>
                        </a:rPr>
                        <a:t> F1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F12. </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Mỗi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gán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ý </a:t>
                      </a:r>
                      <a:r>
                        <a:rPr lang="en-US" sz="1800" dirty="0" err="1">
                          <a:solidFill>
                            <a:schemeClr val="bg1"/>
                          </a:solidFill>
                          <a:effectLst/>
                          <a:latin typeface="Times New Roman" panose="02020603050405020304" pitchFamily="18" charset="0"/>
                          <a:cs typeface="Times New Roman" panose="02020603050405020304" pitchFamily="18" charset="0"/>
                        </a:rPr>
                        <a:t>nghĩa</a:t>
                      </a:r>
                      <a:r>
                        <a:rPr lang="en-US" sz="1800" dirty="0">
                          <a:solidFill>
                            <a:schemeClr val="bg1"/>
                          </a:solidFill>
                          <a:effectLst/>
                          <a:latin typeface="Times New Roman" panose="02020603050405020304" pitchFamily="18" charset="0"/>
                          <a:cs typeface="Times New Roman" panose="02020603050405020304" pitchFamily="18" charset="0"/>
                        </a:rPr>
                        <a:t>/</a:t>
                      </a:r>
                      <a:r>
                        <a:rPr lang="en-US" sz="1800" dirty="0" err="1">
                          <a:solidFill>
                            <a:schemeClr val="bg1"/>
                          </a:solidFill>
                          <a:effectLst/>
                          <a:latin typeface="Times New Roman" panose="02020603050405020304" pitchFamily="18" charset="0"/>
                          <a:cs typeface="Times New Roman" panose="02020603050405020304" pitchFamily="18" charset="0"/>
                        </a:rPr>
                        <a:t>chức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năng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biệt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thường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cung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cấp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lối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lệnh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thường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84843918"/>
                  </a:ext>
                </a:extLst>
              </a:tr>
            </a:tbl>
          </a:graphicData>
        </a:graphic>
      </p:graphicFrame>
    </p:spTree>
    <p:extLst>
      <p:ext uri="{BB962C8B-B14F-4D97-AF65-F5344CB8AC3E}">
        <p14:creationId xmlns:p14="http://schemas.microsoft.com/office/powerpoint/2010/main" val="25789509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graphicFrame>
        <p:nvGraphicFramePr>
          <p:cNvPr id="6" name="Table 5">
            <a:extLst>
              <a:ext uri="{FF2B5EF4-FFF2-40B4-BE49-F238E27FC236}">
                <a16:creationId xmlns:a16="http://schemas.microsoft.com/office/drawing/2014/main" id="{EAEA4C54-91C1-4A82-9CFE-F55F733CA77A}"/>
              </a:ext>
            </a:extLst>
          </p:cNvPr>
          <p:cNvGraphicFramePr>
            <a:graphicFrameLocks noGrp="1"/>
          </p:cNvGraphicFramePr>
          <p:nvPr>
            <p:extLst>
              <p:ext uri="{D42A27DB-BD31-4B8C-83A1-F6EECF244321}">
                <p14:modId xmlns:p14="http://schemas.microsoft.com/office/powerpoint/2010/main" val="3396572249"/>
              </p:ext>
            </p:extLst>
          </p:nvPr>
        </p:nvGraphicFramePr>
        <p:xfrm>
          <a:off x="462455" y="1936444"/>
          <a:ext cx="8387255" cy="1788668"/>
        </p:xfrm>
        <a:graphic>
          <a:graphicData uri="http://schemas.openxmlformats.org/drawingml/2006/table">
            <a:tbl>
              <a:tblPr firstRow="1" firstCol="1" bandRow="1">
                <a:tableStyleId>{2D5ABB26-0587-4C30-8999-92F81FD0307C}</a:tableStyleId>
              </a:tblPr>
              <a:tblGrid>
                <a:gridCol w="2364827">
                  <a:extLst>
                    <a:ext uri="{9D8B030D-6E8A-4147-A177-3AD203B41FA5}">
                      <a16:colId xmlns:a16="http://schemas.microsoft.com/office/drawing/2014/main" val="2301170826"/>
                    </a:ext>
                  </a:extLst>
                </a:gridCol>
                <a:gridCol w="6022428">
                  <a:extLst>
                    <a:ext uri="{9D8B030D-6E8A-4147-A177-3AD203B41FA5}">
                      <a16:colId xmlns:a16="http://schemas.microsoft.com/office/drawing/2014/main" val="1351949059"/>
                    </a:ext>
                  </a:extLst>
                </a:gridCol>
              </a:tblGrid>
              <a:tr h="1620122">
                <a:tc>
                  <a:txBody>
                    <a:bodyPr/>
                    <a:lstStyle/>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Di </a:t>
                      </a:r>
                      <a:r>
                        <a:rPr lang="en-US" sz="2000" dirty="0" err="1">
                          <a:solidFill>
                            <a:schemeClr val="bg1"/>
                          </a:solidFill>
                          <a:effectLst/>
                          <a:latin typeface="Times New Roman" panose="02020603050405020304" pitchFamily="18" charset="0"/>
                          <a:cs typeface="Times New Roman" panose="02020603050405020304" pitchFamily="18" charset="0"/>
                        </a:rPr>
                        <a:t>chuyển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động</a:t>
                      </a:r>
                      <a:r>
                        <a:rPr lang="en-US" sz="2000" dirty="0">
                          <a:solidFill>
                            <a:schemeClr val="bg1"/>
                          </a:solidFill>
                          <a:effectLst/>
                          <a:latin typeface="Times New Roman" panose="02020603050405020304" pitchFamily="18" charset="0"/>
                          <a:cs typeface="Times New Roman" panose="02020603050405020304" pitchFamily="18" charset="0"/>
                        </a:rPr>
                        <a:t> con </a:t>
                      </a:r>
                      <a:r>
                        <a:rPr lang="en-US" sz="2000" dirty="0" err="1">
                          <a:solidFill>
                            <a:schemeClr val="bg1"/>
                          </a:solidFill>
                          <a:effectLst/>
                          <a:latin typeface="Times New Roman" panose="02020603050405020304" pitchFamily="18" charset="0"/>
                          <a:cs typeface="Times New Roman" panose="02020603050405020304" pitchFamily="18" charset="0"/>
                        </a:rPr>
                        <a:t>trỏ</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hoặc</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phím</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số</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Cursor movement or numeric keypad</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Nằm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phải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bật</a:t>
                      </a:r>
                      <a:r>
                        <a:rPr lang="en-US" sz="1800" dirty="0">
                          <a:solidFill>
                            <a:schemeClr val="bg1"/>
                          </a:solidFill>
                          <a:effectLst/>
                          <a:latin typeface="Times New Roman" panose="02020603050405020304" pitchFamily="18" charset="0"/>
                          <a:cs typeface="Times New Roman" panose="02020603050405020304" pitchFamily="18" charset="0"/>
                        </a:rPr>
                        <a:t>/</a:t>
                      </a: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bằng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nhấn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NUMLOCK.</a:t>
                      </a:r>
                    </a:p>
                    <a:p>
                      <a:pPr marL="168275" marR="0" lvl="0" indent="-168275"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Khi </a:t>
                      </a:r>
                      <a:r>
                        <a:rPr lang="en-US" sz="1800" dirty="0" err="1">
                          <a:solidFill>
                            <a:schemeClr val="bg1"/>
                          </a:solidFill>
                          <a:effectLst/>
                          <a:latin typeface="Times New Roman" panose="02020603050405020304" pitchFamily="18" charset="0"/>
                          <a:cs typeface="Times New Roman" panose="02020603050405020304" pitchFamily="18" charset="0"/>
                        </a:rPr>
                        <a:t>đèn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sáng</a:t>
                      </a:r>
                      <a:r>
                        <a:rPr lang="en-US" sz="1800" dirty="0">
                          <a:solidFill>
                            <a:schemeClr val="bg1"/>
                          </a:solidFill>
                          <a:effectLst/>
                          <a:latin typeface="Times New Roman" panose="02020603050405020304" pitchFamily="18" charset="0"/>
                          <a:cs typeface="Times New Roman" panose="02020603050405020304" pitchFamily="18" charset="0"/>
                        </a:rPr>
                        <a:t>, pad </a:t>
                      </a:r>
                      <a:r>
                        <a:rPr lang="en-US" sz="1800" dirty="0" err="1">
                          <a:solidFill>
                            <a:schemeClr val="bg1"/>
                          </a:solidFill>
                          <a:effectLst/>
                          <a:latin typeface="Times New Roman" panose="02020603050405020304" pitchFamily="18" charset="0"/>
                          <a:cs typeface="Times New Roman" panose="02020603050405020304" pitchFamily="18" charset="0"/>
                        </a:rPr>
                        <a:t>trở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thành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 (Calculator)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pad </a:t>
                      </a:r>
                      <a:r>
                        <a:rPr lang="en-US" sz="1800" dirty="0" err="1">
                          <a:solidFill>
                            <a:schemeClr val="bg1"/>
                          </a:solidFill>
                          <a:effectLst/>
                          <a:latin typeface="Times New Roman" panose="02020603050405020304" pitchFamily="18" charset="0"/>
                          <a:cs typeface="Times New Roman" panose="02020603050405020304" pitchFamily="18" charset="0"/>
                        </a:rPr>
                        <a:t>trở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thành</a:t>
                      </a:r>
                      <a:r>
                        <a:rPr lang="en-US" sz="1800" dirty="0">
                          <a:solidFill>
                            <a:schemeClr val="bg1"/>
                          </a:solidFill>
                          <a:effectLst/>
                          <a:latin typeface="Times New Roman" panose="02020603050405020304" pitchFamily="18" charset="0"/>
                          <a:cs typeface="Times New Roman" panose="02020603050405020304" pitchFamily="18" charset="0"/>
                        </a:rPr>
                        <a:t> pad di </a:t>
                      </a: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 con </a:t>
                      </a:r>
                      <a:r>
                        <a:rPr lang="en-US" sz="1800" dirty="0" err="1">
                          <a:solidFill>
                            <a:schemeClr val="bg1"/>
                          </a:solidFill>
                          <a:effectLst/>
                          <a:latin typeface="Times New Roman" panose="02020603050405020304" pitchFamily="18" charset="0"/>
                          <a:cs typeface="Times New Roman" panose="02020603050405020304" pitchFamily="18" charset="0"/>
                        </a:rPr>
                        <a:t>trỏ</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phải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xách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đều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phải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hàng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văn</a:t>
                      </a:r>
                      <a:r>
                        <a:rPr lang="en-US" sz="1800" dirty="0">
                          <a:solidFill>
                            <a:schemeClr val="bg1"/>
                          </a:solidFill>
                          <a:effectLst/>
                          <a:latin typeface="Times New Roman" panose="02020603050405020304" pitchFamily="18" charset="0"/>
                          <a:cs typeface="Times New Roman" panose="02020603050405020304" pitchFamily="18" charset="0"/>
                        </a:rPr>
                        <a:t> bản.</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09553995"/>
                  </a:ext>
                </a:extLst>
              </a:tr>
            </a:tbl>
          </a:graphicData>
        </a:graphic>
      </p:graphicFrame>
    </p:spTree>
    <p:extLst>
      <p:ext uri="{BB962C8B-B14F-4D97-AF65-F5344CB8AC3E}">
        <p14:creationId xmlns:p14="http://schemas.microsoft.com/office/powerpoint/2010/main" val="23270778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sp>
        <p:nvSpPr>
          <p:cNvPr id="3" name="Content Placeholder 2">
            <a:extLst>
              <a:ext uri="{FF2B5EF4-FFF2-40B4-BE49-F238E27FC236}">
                <a16:creationId xmlns:a16="http://schemas.microsoft.com/office/drawing/2014/main" id="{C52BA463-81D8-423A-8130-493AF993231B}"/>
              </a:ext>
            </a:extLst>
          </p:cNvPr>
          <p:cNvSpPr>
            <a:spLocks noGrp="1"/>
          </p:cNvSpPr>
          <p:nvPr>
            <p:ph idx="1"/>
          </p:nvPr>
        </p:nvSpPr>
        <p:spPr/>
        <p:txBody>
          <a:bodyPr>
            <a:normAutofit/>
          </a:bodyPr>
          <a:lstStyle/>
          <a:p>
            <a:pPr algn="just"/>
            <a:r>
              <a:rPr lang="en-US" dirty="0" err="1"/>
              <a:t>Các</a:t>
            </a:r>
            <a:r>
              <a:rPr lang="en-US" dirty="0"/>
              <a:t> </a:t>
            </a:r>
            <a:r>
              <a:rPr lang="en-US" dirty="0" err="1"/>
              <a:t>thiết</a:t>
            </a:r>
            <a:r>
              <a:rPr lang="en-US" dirty="0"/>
              <a:t> </a:t>
            </a:r>
            <a:r>
              <a:rPr lang="en-US" dirty="0" err="1"/>
              <a:t>bị</a:t>
            </a:r>
            <a:r>
              <a:rPr lang="en-US" dirty="0"/>
              <a:t> </a:t>
            </a:r>
            <a:r>
              <a:rPr lang="en-US" dirty="0" err="1"/>
              <a:t>trỏ</a:t>
            </a:r>
            <a:r>
              <a:rPr lang="en-US" dirty="0"/>
              <a:t> (Pointing Devices)</a:t>
            </a:r>
          </a:p>
          <a:p>
            <a:pPr lvl="1" algn="just"/>
            <a:r>
              <a:rPr lang="vi-VN" dirty="0"/>
              <a:t>Chuột (Mouse):</a:t>
            </a:r>
          </a:p>
          <a:p>
            <a:pPr lvl="2" algn="just"/>
            <a:r>
              <a:rPr lang="vi-VN" dirty="0"/>
              <a:t>Trượt hoặc kéo chuột trên một bề mặt phẳng, con trỏ chuột trên màn hình phản chiếu sẽ chuyển động.</a:t>
            </a:r>
          </a:p>
          <a:p>
            <a:pPr lvl="2" algn="just"/>
            <a:r>
              <a:rPr lang="en-US" dirty="0"/>
              <a:t>C</a:t>
            </a:r>
            <a:r>
              <a:rPr lang="vi-VN" dirty="0"/>
              <a:t>huột thường có hai nút, được sử dụng để chọn và kích hoạt các tính năng trên màn hình. </a:t>
            </a:r>
          </a:p>
          <a:p>
            <a:pPr lvl="2" algn="just"/>
            <a:r>
              <a:rPr lang="vi-VN" dirty="0"/>
              <a:t>Các mục có thể được chọn bằng một lần nhấp chuột hoặc kích hoạt bằng cách nhấp đúp. </a:t>
            </a:r>
          </a:p>
          <a:p>
            <a:pPr lvl="2" algn="just"/>
            <a:r>
              <a:rPr lang="vi-VN" dirty="0"/>
              <a:t>Hiển thị menu phím tắt bằng cách nhấp chuột phải</a:t>
            </a:r>
          </a:p>
          <a:p>
            <a:pPr lvl="1" algn="just"/>
            <a:endParaRPr lang="en-US" dirty="0"/>
          </a:p>
        </p:txBody>
      </p:sp>
    </p:spTree>
    <p:extLst>
      <p:ext uri="{BB962C8B-B14F-4D97-AF65-F5344CB8AC3E}">
        <p14:creationId xmlns:p14="http://schemas.microsoft.com/office/powerpoint/2010/main" val="22559436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graphicFrame>
        <p:nvGraphicFramePr>
          <p:cNvPr id="6" name="Table 5">
            <a:extLst>
              <a:ext uri="{FF2B5EF4-FFF2-40B4-BE49-F238E27FC236}">
                <a16:creationId xmlns:a16="http://schemas.microsoft.com/office/drawing/2014/main" id="{EA29DC60-9BE5-46DC-BF11-5E3823FA6A18}"/>
              </a:ext>
            </a:extLst>
          </p:cNvPr>
          <p:cNvGraphicFramePr>
            <a:graphicFrameLocks noGrp="1"/>
          </p:cNvGraphicFramePr>
          <p:nvPr>
            <p:extLst>
              <p:ext uri="{D42A27DB-BD31-4B8C-83A1-F6EECF244321}">
                <p14:modId xmlns:p14="http://schemas.microsoft.com/office/powerpoint/2010/main" val="828813533"/>
              </p:ext>
            </p:extLst>
          </p:nvPr>
        </p:nvGraphicFramePr>
        <p:xfrm>
          <a:off x="441434" y="1093076"/>
          <a:ext cx="8334704" cy="3519776"/>
        </p:xfrm>
        <a:graphic>
          <a:graphicData uri="http://schemas.openxmlformats.org/drawingml/2006/table">
            <a:tbl>
              <a:tblPr firstRow="1" firstCol="1" bandRow="1">
                <a:tableStyleId>{2D5ABB26-0587-4C30-8999-92F81FD0307C}</a:tableStyleId>
              </a:tblPr>
              <a:tblGrid>
                <a:gridCol w="1460938">
                  <a:extLst>
                    <a:ext uri="{9D8B030D-6E8A-4147-A177-3AD203B41FA5}">
                      <a16:colId xmlns:a16="http://schemas.microsoft.com/office/drawing/2014/main" val="3814247765"/>
                    </a:ext>
                  </a:extLst>
                </a:gridCol>
                <a:gridCol w="6873766">
                  <a:extLst>
                    <a:ext uri="{9D8B030D-6E8A-4147-A177-3AD203B41FA5}">
                      <a16:colId xmlns:a16="http://schemas.microsoft.com/office/drawing/2014/main" val="3585076116"/>
                    </a:ext>
                  </a:extLst>
                </a:gridCol>
              </a:tblGrid>
              <a:tr h="451836">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Kéo</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trái</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Left Drag</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a:lnSpc>
                          <a:spcPct val="110000"/>
                        </a:lnSpc>
                        <a:spcBef>
                          <a:spcPts val="0"/>
                        </a:spcBef>
                        <a:spcAft>
                          <a:spcPts val="0"/>
                        </a:spcAft>
                        <a:buFont typeface="Arial" panose="020B0604020202020204" pitchFamily="34" charset="0"/>
                        <a:buNone/>
                      </a:pPr>
                      <a:r>
                        <a:rPr lang="en-US" sz="1800" dirty="0" err="1">
                          <a:solidFill>
                            <a:schemeClr val="bg1"/>
                          </a:solidFill>
                          <a:effectLst/>
                          <a:latin typeface="Times New Roman" panose="02020603050405020304" pitchFamily="18" charset="0"/>
                          <a:cs typeface="Times New Roman" panose="02020603050405020304" pitchFamily="18" charset="0"/>
                        </a:rPr>
                        <a:t>Nhấn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giữ</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nút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kéo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di </a:t>
                      </a: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nhiều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933903563"/>
                  </a:ext>
                </a:extLst>
              </a:tr>
              <a:tr h="831186">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Kéo</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phải</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Right Drag</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Nhấn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giữ</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nút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phải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kéo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di </a:t>
                      </a: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a:t>
                      </a:r>
                      <a:r>
                        <a:rPr lang="en-US" sz="1800" dirty="0" err="1">
                          <a:solidFill>
                            <a:schemeClr val="bg1"/>
                          </a:solidFill>
                          <a:effectLst/>
                          <a:latin typeface="Times New Roman" panose="02020603050405020304" pitchFamily="18" charset="0"/>
                          <a:cs typeface="Times New Roman" panose="02020603050405020304" pitchFamily="18" charset="0"/>
                        </a:rPr>
                        <a:t>sao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chép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a:t>
                      </a:r>
                    </a:p>
                    <a:p>
                      <a:pPr marL="168275" marR="0" lvl="0" indent="-168275"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Khi </a:t>
                      </a:r>
                      <a:r>
                        <a:rPr lang="en-US" sz="1800" dirty="0" err="1">
                          <a:solidFill>
                            <a:schemeClr val="bg1"/>
                          </a:solidFill>
                          <a:effectLst/>
                          <a:latin typeface="Times New Roman" panose="02020603050405020304" pitchFamily="18" charset="0"/>
                          <a:cs typeface="Times New Roman" panose="02020603050405020304" pitchFamily="18" charset="0"/>
                        </a:rPr>
                        <a:t>thả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nút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menu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xuất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tùy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chọn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khác</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03316605"/>
                  </a:ext>
                </a:extLst>
              </a:tr>
              <a:tr h="1041936">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Bánh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xe</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cuộn</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Scroll Wheel</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Cuộn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bánh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xe</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giữa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nút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cuộn</a:t>
                      </a:r>
                      <a:r>
                        <a:rPr lang="en-US" sz="1800" dirty="0">
                          <a:solidFill>
                            <a:schemeClr val="bg1"/>
                          </a:solidFill>
                          <a:effectLst/>
                          <a:latin typeface="Times New Roman" panose="02020603050405020304" pitchFamily="18" charset="0"/>
                          <a:cs typeface="Times New Roman" panose="02020603050405020304" pitchFamily="18" charset="0"/>
                        </a:rPr>
                        <a:t> qua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nội</a:t>
                      </a:r>
                      <a:r>
                        <a:rPr lang="en-US" sz="1800" dirty="0">
                          <a:solidFill>
                            <a:schemeClr val="bg1"/>
                          </a:solidFill>
                          <a:effectLst/>
                          <a:latin typeface="Times New Roman" panose="02020603050405020304" pitchFamily="18" charset="0"/>
                          <a:cs typeface="Times New Roman" panose="02020603050405020304" pitchFamily="18" charset="0"/>
                        </a:rPr>
                        <a:t> dung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 </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Hầu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mềm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sẽ</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phóng</a:t>
                      </a:r>
                      <a:r>
                        <a:rPr lang="en-US" sz="1800" dirty="0">
                          <a:solidFill>
                            <a:schemeClr val="bg1"/>
                          </a:solidFill>
                          <a:effectLst/>
                          <a:latin typeface="Times New Roman" panose="02020603050405020304" pitchFamily="18" charset="0"/>
                          <a:cs typeface="Times New Roman" panose="02020603050405020304" pitchFamily="18" charset="0"/>
                        </a:rPr>
                        <a:t> to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thu </a:t>
                      </a:r>
                      <a:r>
                        <a:rPr lang="en-US" sz="1800" dirty="0" err="1">
                          <a:solidFill>
                            <a:schemeClr val="bg1"/>
                          </a:solidFill>
                          <a:effectLst/>
                          <a:latin typeface="Times New Roman" panose="02020603050405020304" pitchFamily="18" charset="0"/>
                          <a:cs typeface="Times New Roman" panose="02020603050405020304" pitchFamily="18" charset="0"/>
                        </a:rPr>
                        <a:t>nhỏ</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nhấn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phím</a:t>
                      </a:r>
                      <a:r>
                        <a:rPr lang="en-US" sz="1800" dirty="0">
                          <a:solidFill>
                            <a:schemeClr val="bg1"/>
                          </a:solidFill>
                          <a:effectLst/>
                          <a:latin typeface="Times New Roman" panose="02020603050405020304" pitchFamily="18" charset="0"/>
                          <a:cs typeface="Times New Roman" panose="02020603050405020304" pitchFamily="18" charset="0"/>
                        </a:rPr>
                        <a:t> CTRL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bánh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xe</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cuộn</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Nhấn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bánh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xe</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di </a:t>
                      </a: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cuộn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nhanh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hình</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426401642"/>
                  </a:ext>
                </a:extLst>
              </a:tr>
              <a:tr h="620436">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Nút</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ngón</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tay</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cái</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Thumb Button</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just">
                        <a:lnSpc>
                          <a:spcPct val="110000"/>
                        </a:lnSpc>
                        <a:spcBef>
                          <a:spcPts val="0"/>
                        </a:spcBef>
                        <a:spcAft>
                          <a:spcPts val="0"/>
                        </a:spcAft>
                        <a:buFont typeface="Arial" panose="020B0604020202020204" pitchFamily="34" charset="0"/>
                        <a:buNone/>
                      </a:pP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nút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bổ</a:t>
                      </a:r>
                      <a:r>
                        <a:rPr lang="en-US" sz="1800" dirty="0">
                          <a:solidFill>
                            <a:schemeClr val="bg1"/>
                          </a:solidFill>
                          <a:effectLst/>
                          <a:latin typeface="Times New Roman" panose="02020603050405020304" pitchFamily="18" charset="0"/>
                          <a:cs typeface="Times New Roman" panose="02020603050405020304" pitchFamily="18" charset="0"/>
                        </a:rPr>
                        <a:t> sung ở </a:t>
                      </a:r>
                      <a:r>
                        <a:rPr lang="en-US" sz="1800" dirty="0" err="1">
                          <a:solidFill>
                            <a:schemeClr val="bg1"/>
                          </a:solidFill>
                          <a:effectLst/>
                          <a:latin typeface="Times New Roman" panose="02020603050405020304" pitchFamily="18" charset="0"/>
                          <a:cs typeface="Times New Roman" panose="02020603050405020304" pitchFamily="18" charset="0"/>
                        </a:rPr>
                        <a:t>nơi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ngón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thực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chẳng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hạn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bắt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đầu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làm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việc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khóa</a:t>
                      </a:r>
                      <a:r>
                        <a:rPr lang="en-US" sz="1800" dirty="0">
                          <a:solidFill>
                            <a:schemeClr val="bg1"/>
                          </a:solidFill>
                          <a:effectLst/>
                          <a:latin typeface="Times New Roman" panose="02020603050405020304" pitchFamily="18" charset="0"/>
                          <a:cs typeface="Times New Roman" panose="02020603050405020304" pitchFamily="18" charset="0"/>
                        </a:rPr>
                        <a:t> CTRL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thế</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951034462"/>
                  </a:ext>
                </a:extLst>
              </a:tr>
            </a:tbl>
          </a:graphicData>
        </a:graphic>
      </p:graphicFrame>
    </p:spTree>
    <p:extLst>
      <p:ext uri="{BB962C8B-B14F-4D97-AF65-F5344CB8AC3E}">
        <p14:creationId xmlns:p14="http://schemas.microsoft.com/office/powerpoint/2010/main" val="1590718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a:xfrm>
            <a:off x="628650" y="1369219"/>
            <a:ext cx="5215102" cy="3263504"/>
          </a:xfrm>
        </p:spPr>
        <p:txBody>
          <a:bodyPr/>
          <a:lstStyle/>
          <a:p>
            <a:pPr lvl="1"/>
            <a:r>
              <a:rPr lang="vi-VN" dirty="0"/>
              <a:t>Bàn di chuột (Touchpad):</a:t>
            </a:r>
          </a:p>
          <a:p>
            <a:pPr lvl="2" algn="just"/>
            <a:r>
              <a:rPr lang="vi-VN" dirty="0"/>
              <a:t>Phổ biến trên máy tính xách tay, cho phép sử dụng ngón tay để di chuyển con trỏ chuột trên màn hình (có thể được mua riêng để sử dụng với máy tính để bàn)</a:t>
            </a:r>
          </a:p>
          <a:p>
            <a:pPr lvl="2"/>
            <a:r>
              <a:rPr lang="vi-VN" dirty="0"/>
              <a:t>Bàn di chuột có hai nút hoạt động giống như nút trái và phải trên chuột.</a:t>
            </a:r>
          </a:p>
        </p:txBody>
      </p:sp>
      <p:pic>
        <p:nvPicPr>
          <p:cNvPr id="5" name="Picture 4" descr="What is a laptop?: Using the touchpad:">
            <a:extLst>
              <a:ext uri="{FF2B5EF4-FFF2-40B4-BE49-F238E27FC236}">
                <a16:creationId xmlns:a16="http://schemas.microsoft.com/office/drawing/2014/main" id="{E73743BA-12CB-44F0-823D-EC3819ED307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bwMode="auto">
          <a:xfrm>
            <a:off x="6115225" y="1616951"/>
            <a:ext cx="2632959" cy="283464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129924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a:xfrm>
            <a:off x="628650" y="1369219"/>
            <a:ext cx="5215102" cy="3263504"/>
          </a:xfrm>
        </p:spPr>
        <p:txBody>
          <a:bodyPr>
            <a:normAutofit/>
          </a:bodyPr>
          <a:lstStyle/>
          <a:p>
            <a:pPr lvl="1"/>
            <a:r>
              <a:rPr lang="vi-VN" dirty="0"/>
              <a:t>Bút từ (Stylus)):</a:t>
            </a:r>
          </a:p>
          <a:p>
            <a:pPr lvl="2" algn="just"/>
            <a:r>
              <a:rPr lang="vi-VN" dirty="0"/>
              <a:t>Là thiết bị đầu vào trông như bút và có thể được sử dụng thay vì dùng ngón tay để chọn hoặc kích hoạt một mục trên màn hình cảm ứng.</a:t>
            </a:r>
          </a:p>
          <a:p>
            <a:pPr lvl="2" algn="just"/>
            <a:r>
              <a:rPr lang="vi-VN" dirty="0"/>
              <a:t>Nhấn nhẹ bút từ vào tùy chọn trên màn hình muốn chọn hoặc kích hoạt. </a:t>
            </a:r>
            <a:r>
              <a:rPr lang="en-US" dirty="0"/>
              <a:t>B</a:t>
            </a:r>
            <a:r>
              <a:rPr lang="vi-VN" dirty="0"/>
              <a:t>út stylus còn được sử dụng để vẽ hình hoặc sơ đồ</a:t>
            </a:r>
          </a:p>
          <a:p>
            <a:pPr marL="685800" lvl="2" indent="0">
              <a:buNone/>
            </a:pPr>
            <a:endParaRPr lang="vi-VN" dirty="0"/>
          </a:p>
        </p:txBody>
      </p:sp>
      <p:pic>
        <p:nvPicPr>
          <p:cNvPr id="6" name="Picture 5" descr="LG G4 Stylus - Điện thoại chính hãng | Thegioididong.com">
            <a:extLst>
              <a:ext uri="{FF2B5EF4-FFF2-40B4-BE49-F238E27FC236}">
                <a16:creationId xmlns:a16="http://schemas.microsoft.com/office/drawing/2014/main" id="{DB48CA10-6C18-4DC1-8A5C-78E87B82DB7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29827" y="1675091"/>
            <a:ext cx="1990115" cy="2651760"/>
          </a:xfrm>
          <a:prstGeom prst="rect">
            <a:avLst/>
          </a:prstGeom>
          <a:noFill/>
          <a:ln>
            <a:noFill/>
          </a:ln>
        </p:spPr>
      </p:pic>
    </p:spTree>
    <p:extLst>
      <p:ext uri="{BB962C8B-B14F-4D97-AF65-F5344CB8AC3E}">
        <p14:creationId xmlns:p14="http://schemas.microsoft.com/office/powerpoint/2010/main" val="17134879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Bàn phím, chuột, màn hình cảm </a:t>
            </a:r>
            <a:r>
              <a:rPr lang="en-US" dirty="0" err="1"/>
              <a:t>ứng</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p:txBody>
          <a:bodyPr>
            <a:normAutofit lnSpcReduction="10000"/>
          </a:bodyPr>
          <a:lstStyle/>
          <a:p>
            <a:pPr algn="just"/>
            <a:r>
              <a:rPr lang="en-US" dirty="0" err="1"/>
              <a:t>Màn</a:t>
            </a:r>
            <a:r>
              <a:rPr lang="en-US" dirty="0"/>
              <a:t> </a:t>
            </a:r>
            <a:r>
              <a:rPr lang="en-US" dirty="0" err="1"/>
              <a:t>hình</a:t>
            </a:r>
            <a:r>
              <a:rPr lang="en-US" dirty="0"/>
              <a:t> </a:t>
            </a:r>
            <a:r>
              <a:rPr lang="en-US" dirty="0" err="1"/>
              <a:t>cảm</a:t>
            </a:r>
            <a:r>
              <a:rPr lang="en-US" dirty="0"/>
              <a:t> </a:t>
            </a:r>
            <a:r>
              <a:rPr lang="en-US" dirty="0" err="1"/>
              <a:t>ứng</a:t>
            </a:r>
            <a:r>
              <a:rPr lang="en-US" dirty="0"/>
              <a:t> (Touch Screens)</a:t>
            </a:r>
          </a:p>
          <a:p>
            <a:pPr lvl="1" algn="just"/>
            <a:r>
              <a:rPr lang="vi-VN" dirty="0"/>
              <a:t>Là một thiết bị hiển thị cho phép người dùng tương tác với thiết bị điện toán bằng cách chạm vào các khu vực trên màn hình. </a:t>
            </a:r>
            <a:endParaRPr lang="en-US" dirty="0"/>
          </a:p>
          <a:p>
            <a:pPr lvl="1" algn="just"/>
            <a:r>
              <a:rPr lang="en-US" dirty="0"/>
              <a:t>L</a:t>
            </a:r>
            <a:r>
              <a:rPr lang="vi-VN" dirty="0"/>
              <a:t>à thiết bị vừa nhập và vừa xuất.</a:t>
            </a:r>
          </a:p>
          <a:p>
            <a:pPr lvl="1" algn="just"/>
            <a:r>
              <a:rPr lang="vi-VN" dirty="0"/>
              <a:t>Các bất lợi khi thao tác trên màn hình cảm ứng:</a:t>
            </a:r>
          </a:p>
          <a:p>
            <a:pPr lvl="2" algn="just"/>
            <a:r>
              <a:rPr lang="vi-VN" dirty="0"/>
              <a:t>Nhập văn bản trên màn hình cảm ứng rất mất thời gian.</a:t>
            </a:r>
          </a:p>
          <a:p>
            <a:pPr lvl="2" algn="just"/>
            <a:r>
              <a:rPr lang="vi-VN" dirty="0"/>
              <a:t>Khó chọn văn bản.</a:t>
            </a:r>
          </a:p>
          <a:p>
            <a:pPr lvl="2" algn="just"/>
            <a:r>
              <a:rPr lang="vi-VN" dirty="0"/>
              <a:t>Khó chọn các đối tượng hoặc phím cụ thể.</a:t>
            </a:r>
          </a:p>
          <a:p>
            <a:pPr lvl="1" algn="just"/>
            <a:endParaRPr lang="vi-VN" dirty="0"/>
          </a:p>
          <a:p>
            <a:pPr marL="685800" lvl="2" indent="0" algn="just">
              <a:buNone/>
            </a:pPr>
            <a:endParaRPr lang="vi-VN" dirty="0"/>
          </a:p>
        </p:txBody>
      </p:sp>
    </p:spTree>
    <p:extLst>
      <p:ext uri="{BB962C8B-B14F-4D97-AF65-F5344CB8AC3E}">
        <p14:creationId xmlns:p14="http://schemas.microsoft.com/office/powerpoint/2010/main" val="191124618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fontScale="90000"/>
          </a:bodyPr>
          <a:lstStyle/>
          <a:p>
            <a:r>
              <a:rPr lang="vi-VN" dirty="0"/>
              <a:t>Phần cứng điện thoại thông minh điển hình</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p:txBody>
          <a:bodyPr>
            <a:normAutofit/>
          </a:bodyPr>
          <a:lstStyle/>
          <a:p>
            <a:pPr algn="just"/>
            <a:r>
              <a:rPr lang="en-US" dirty="0"/>
              <a:t>Đ</a:t>
            </a:r>
            <a:r>
              <a:rPr lang="vi-VN" dirty="0"/>
              <a:t>iện thoại thông minh thường có cấu trúc tương tự nhau và hoạt động theo cùng một cách.</a:t>
            </a:r>
          </a:p>
          <a:p>
            <a:pPr algn="just"/>
            <a:r>
              <a:rPr lang="vi-VN" dirty="0"/>
              <a:t>Tất cả các “nút”, các biểu tượng (Icons), các phím tắt (Shortcuts) và các thiết lập, được trình bày trên màn hình cảm ứng</a:t>
            </a:r>
            <a:r>
              <a:rPr lang="en-US" dirty="0"/>
              <a:t>.</a:t>
            </a:r>
            <a:endParaRPr lang="vi-VN" dirty="0"/>
          </a:p>
        </p:txBody>
      </p:sp>
    </p:spTree>
    <p:extLst>
      <p:ext uri="{BB962C8B-B14F-4D97-AF65-F5344CB8AC3E}">
        <p14:creationId xmlns:p14="http://schemas.microsoft.com/office/powerpoint/2010/main" val="31466286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fontScale="90000"/>
          </a:bodyPr>
          <a:lstStyle/>
          <a:p>
            <a:r>
              <a:rPr lang="vi-VN" dirty="0"/>
              <a:t>Phần cứng điện thoại thông minh điển hình</a:t>
            </a:r>
            <a:endParaRPr lang="en-US" dirty="0"/>
          </a:p>
        </p:txBody>
      </p:sp>
      <p:pic>
        <p:nvPicPr>
          <p:cNvPr id="8" name="Picture 7">
            <a:extLst>
              <a:ext uri="{FF2B5EF4-FFF2-40B4-BE49-F238E27FC236}">
                <a16:creationId xmlns:a16="http://schemas.microsoft.com/office/drawing/2014/main" id="{606B9D6B-3B42-4711-A77F-3184417928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353" y="1268016"/>
            <a:ext cx="3701750" cy="3181064"/>
          </a:xfrm>
          <a:prstGeom prst="rect">
            <a:avLst/>
          </a:prstGeom>
        </p:spPr>
      </p:pic>
      <p:pic>
        <p:nvPicPr>
          <p:cNvPr id="10" name="Picture 9">
            <a:extLst>
              <a:ext uri="{FF2B5EF4-FFF2-40B4-BE49-F238E27FC236}">
                <a16:creationId xmlns:a16="http://schemas.microsoft.com/office/drawing/2014/main" id="{C57B240C-B68C-4C7E-B80E-34F65A5A4C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87777" y="1268016"/>
            <a:ext cx="3401202" cy="3186138"/>
          </a:xfrm>
          <a:prstGeom prst="rect">
            <a:avLst/>
          </a:prstGeom>
        </p:spPr>
      </p:pic>
    </p:spTree>
    <p:extLst>
      <p:ext uri="{BB962C8B-B14F-4D97-AF65-F5344CB8AC3E}">
        <p14:creationId xmlns:p14="http://schemas.microsoft.com/office/powerpoint/2010/main" val="405087037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fontScale="90000"/>
          </a:bodyPr>
          <a:lstStyle/>
          <a:p>
            <a:r>
              <a:rPr lang="vi-VN" dirty="0"/>
              <a:t>Phần cứng điện thoại thông minh điển hình</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p:txBody>
          <a:bodyPr>
            <a:normAutofit/>
          </a:bodyPr>
          <a:lstStyle/>
          <a:p>
            <a:pPr algn="just"/>
            <a:r>
              <a:rPr lang="en-US" dirty="0" err="1"/>
              <a:t>Mô-đun</a:t>
            </a:r>
            <a:r>
              <a:rPr lang="en-US" dirty="0"/>
              <a:t> </a:t>
            </a:r>
            <a:r>
              <a:rPr lang="en-US" dirty="0" err="1"/>
              <a:t>nhận</a:t>
            </a:r>
            <a:r>
              <a:rPr lang="en-US" dirty="0"/>
              <a:t> </a:t>
            </a:r>
            <a:r>
              <a:rPr lang="en-US" dirty="0" err="1"/>
              <a:t>dạng</a:t>
            </a:r>
            <a:r>
              <a:rPr lang="en-US" dirty="0"/>
              <a:t> </a:t>
            </a:r>
            <a:r>
              <a:rPr lang="en-US" dirty="0" err="1"/>
              <a:t>thuê</a:t>
            </a:r>
            <a:r>
              <a:rPr lang="en-US" dirty="0"/>
              <a:t> bao hay </a:t>
            </a:r>
            <a:r>
              <a:rPr lang="en-US" dirty="0" err="1"/>
              <a:t>thẻ</a:t>
            </a:r>
            <a:r>
              <a:rPr lang="en-US" dirty="0"/>
              <a:t> SIM (Subscriber Identity Module).</a:t>
            </a:r>
          </a:p>
          <a:p>
            <a:pPr lvl="1" algn="just"/>
            <a:r>
              <a:rPr lang="en-US" dirty="0"/>
              <a:t>Smart Phone</a:t>
            </a:r>
            <a:r>
              <a:rPr lang="vi-VN" dirty="0"/>
              <a:t> sử dụng một trong hai công nghệ để kết nối với mạng di động</a:t>
            </a:r>
            <a:r>
              <a:rPr lang="en-US" dirty="0"/>
              <a:t>:</a:t>
            </a:r>
          </a:p>
          <a:p>
            <a:pPr lvl="2" algn="just"/>
            <a:r>
              <a:rPr lang="vi-VN" dirty="0"/>
              <a:t>Hệ thống toàn cầu để liên lạc di động GSM (Global System for Mobile communication)</a:t>
            </a:r>
            <a:r>
              <a:rPr lang="en-US" dirty="0"/>
              <a:t>.</a:t>
            </a:r>
          </a:p>
          <a:p>
            <a:pPr lvl="2" algn="just"/>
            <a:r>
              <a:rPr lang="vi-VN" dirty="0"/>
              <a:t>Bộ phận mã cho nhiều truy cập CDMA (Code Division for Multiple Access)</a:t>
            </a:r>
          </a:p>
        </p:txBody>
      </p:sp>
    </p:spTree>
    <p:extLst>
      <p:ext uri="{BB962C8B-B14F-4D97-AF65-F5344CB8AC3E}">
        <p14:creationId xmlns:p14="http://schemas.microsoft.com/office/powerpoint/2010/main" val="3433851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fontScale="90000"/>
          </a:bodyPr>
          <a:lstStyle/>
          <a:p>
            <a:r>
              <a:rPr lang="vi-VN" dirty="0"/>
              <a:t>Phần cứng điện thoại thông minh điển hình</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a:xfrm>
            <a:off x="628651" y="1193369"/>
            <a:ext cx="7886699" cy="3563826"/>
          </a:xfrm>
        </p:spPr>
        <p:txBody>
          <a:bodyPr>
            <a:normAutofit/>
          </a:bodyPr>
          <a:lstStyle/>
          <a:p>
            <a:pPr lvl="2" algn="just"/>
            <a:r>
              <a:rPr lang="vi-VN" dirty="0"/>
              <a:t>Hệ thống toàn cầu để liên lạc di động GSM (Global System for Mobile communication)</a:t>
            </a:r>
            <a:r>
              <a:rPr lang="en-US" dirty="0"/>
              <a:t>.</a:t>
            </a:r>
          </a:p>
          <a:p>
            <a:pPr lvl="3" algn="just"/>
            <a:r>
              <a:rPr lang="vi-VN" dirty="0"/>
              <a:t>Tất cả các điện thoại GSM đều chứa thẻ SIM để nhận dạng điện thoại cho nhà mạng.</a:t>
            </a:r>
          </a:p>
          <a:p>
            <a:pPr lvl="3" algn="just"/>
            <a:r>
              <a:rPr lang="vi-VN" dirty="0"/>
              <a:t>Thẻ SIM là một bảng mạch nhỏ chứa chip được mã hóa các thông tin</a:t>
            </a:r>
            <a:r>
              <a:rPr lang="en-US" dirty="0"/>
              <a:t>:</a:t>
            </a:r>
            <a:r>
              <a:rPr lang="vi-VN" dirty="0"/>
              <a:t> số điện thoại, gói thoại, gói dữ liệu, dữ liệu bảo mật, hóa đơn và thông tin tài khoản.</a:t>
            </a:r>
            <a:endParaRPr lang="en-US" dirty="0"/>
          </a:p>
          <a:p>
            <a:pPr lvl="2" algn="just"/>
            <a:r>
              <a:rPr lang="vi-VN" dirty="0"/>
              <a:t>Bộ phận mã cho nhiều truy cập CDMA (Code Division for Multiple Access)</a:t>
            </a:r>
            <a:endParaRPr lang="en-US" dirty="0"/>
          </a:p>
          <a:p>
            <a:pPr lvl="3" algn="just"/>
            <a:r>
              <a:rPr lang="vi-VN" dirty="0"/>
              <a:t>Các điện thoại CDMA được xác định cho nhà mạng thông qua thông tin được gắn vào phần cứng “hard-wired” của điện thoại.</a:t>
            </a:r>
          </a:p>
        </p:txBody>
      </p:sp>
    </p:spTree>
    <p:extLst>
      <p:ext uri="{BB962C8B-B14F-4D97-AF65-F5344CB8AC3E}">
        <p14:creationId xmlns:p14="http://schemas.microsoft.com/office/powerpoint/2010/main" val="11664972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fontScale="90000"/>
          </a:bodyPr>
          <a:lstStyle/>
          <a:p>
            <a:r>
              <a:rPr lang="vi-VN" dirty="0"/>
              <a:t>Phần cứng điện thoại thông minh điển hình</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p:txBody>
          <a:bodyPr>
            <a:normAutofit/>
          </a:bodyPr>
          <a:lstStyle/>
          <a:p>
            <a:pPr algn="just"/>
            <a:r>
              <a:rPr lang="en-US" dirty="0" err="1"/>
              <a:t>Bàn</a:t>
            </a:r>
            <a:r>
              <a:rPr lang="en-US" dirty="0"/>
              <a:t> </a:t>
            </a:r>
            <a:r>
              <a:rPr lang="en-US" dirty="0" err="1"/>
              <a:t>phím</a:t>
            </a:r>
            <a:r>
              <a:rPr lang="en-US" dirty="0"/>
              <a:t> </a:t>
            </a:r>
            <a:r>
              <a:rPr lang="en-US" dirty="0" err="1"/>
              <a:t>điện</a:t>
            </a:r>
            <a:r>
              <a:rPr lang="en-US" dirty="0"/>
              <a:t> </a:t>
            </a:r>
            <a:r>
              <a:rPr lang="en-US" dirty="0" err="1"/>
              <a:t>thoại</a:t>
            </a:r>
            <a:r>
              <a:rPr lang="en-US" dirty="0"/>
              <a:t> </a:t>
            </a:r>
            <a:r>
              <a:rPr lang="en-US" dirty="0" err="1"/>
              <a:t>thông</a:t>
            </a:r>
            <a:r>
              <a:rPr lang="en-US" dirty="0"/>
              <a:t> </a:t>
            </a:r>
            <a:r>
              <a:rPr lang="en-US" dirty="0" err="1"/>
              <a:t>minh</a:t>
            </a:r>
            <a:r>
              <a:rPr lang="en-US" dirty="0"/>
              <a:t>/</a:t>
            </a:r>
            <a:r>
              <a:rPr lang="en-US" dirty="0" err="1"/>
              <a:t>Bàn</a:t>
            </a:r>
            <a:r>
              <a:rPr lang="en-US" dirty="0"/>
              <a:t> </a:t>
            </a:r>
            <a:r>
              <a:rPr lang="en-US" dirty="0" err="1"/>
              <a:t>phím</a:t>
            </a:r>
            <a:r>
              <a:rPr lang="en-US" dirty="0"/>
              <a:t> quay </a:t>
            </a:r>
            <a:r>
              <a:rPr lang="en-US" dirty="0" err="1"/>
              <a:t>số</a:t>
            </a:r>
            <a:r>
              <a:rPr lang="en-US" dirty="0"/>
              <a:t> (Smart Phone Keyboard/Dial Pad)</a:t>
            </a:r>
          </a:p>
          <a:p>
            <a:pPr lvl="1" algn="just"/>
            <a:r>
              <a:rPr lang="en-US" dirty="0"/>
              <a:t>Smart Phone</a:t>
            </a:r>
            <a:r>
              <a:rPr lang="vi-VN" dirty="0"/>
              <a:t> sử dụng rộng rãi bàn phím ảo (Virtual keyboard) và bàn phím quay số (Dial pad)</a:t>
            </a:r>
          </a:p>
        </p:txBody>
      </p:sp>
      <p:pic>
        <p:nvPicPr>
          <p:cNvPr id="4" name="Picture 3">
            <a:extLst>
              <a:ext uri="{FF2B5EF4-FFF2-40B4-BE49-F238E27FC236}">
                <a16:creationId xmlns:a16="http://schemas.microsoft.com/office/drawing/2014/main" id="{25BC7EF6-E5ED-48CF-B323-B03DA12F95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347" y="3000971"/>
            <a:ext cx="1629563" cy="1371600"/>
          </a:xfrm>
          <a:prstGeom prst="rect">
            <a:avLst/>
          </a:prstGeom>
          <a:noFill/>
          <a:ln>
            <a:noFill/>
          </a:ln>
        </p:spPr>
      </p:pic>
      <p:pic>
        <p:nvPicPr>
          <p:cNvPr id="5" name="Picture 4">
            <a:extLst>
              <a:ext uri="{FF2B5EF4-FFF2-40B4-BE49-F238E27FC236}">
                <a16:creationId xmlns:a16="http://schemas.microsoft.com/office/drawing/2014/main" id="{D625F06C-DD9C-48E5-A329-647CFFE900D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30891" y="3000971"/>
            <a:ext cx="1605617" cy="1371600"/>
          </a:xfrm>
          <a:prstGeom prst="rect">
            <a:avLst/>
          </a:prstGeom>
          <a:noFill/>
          <a:ln>
            <a:noFill/>
          </a:ln>
        </p:spPr>
      </p:pic>
      <p:pic>
        <p:nvPicPr>
          <p:cNvPr id="6" name="Picture 5">
            <a:extLst>
              <a:ext uri="{FF2B5EF4-FFF2-40B4-BE49-F238E27FC236}">
                <a16:creationId xmlns:a16="http://schemas.microsoft.com/office/drawing/2014/main" id="{21BA786D-FBDF-449E-B4CB-17D492EE00C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980675" y="3000971"/>
            <a:ext cx="1631619" cy="1371600"/>
          </a:xfrm>
          <a:prstGeom prst="rect">
            <a:avLst/>
          </a:prstGeom>
          <a:noFill/>
          <a:ln>
            <a:noFill/>
          </a:ln>
        </p:spPr>
      </p:pic>
      <p:pic>
        <p:nvPicPr>
          <p:cNvPr id="7" name="Picture 6">
            <a:extLst>
              <a:ext uri="{FF2B5EF4-FFF2-40B4-BE49-F238E27FC236}">
                <a16:creationId xmlns:a16="http://schemas.microsoft.com/office/drawing/2014/main" id="{F30F72FB-B649-4D9F-9804-E88549F35E7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756461" y="3000971"/>
            <a:ext cx="1623923" cy="1371600"/>
          </a:xfrm>
          <a:prstGeom prst="rect">
            <a:avLst/>
          </a:prstGeom>
          <a:noFill/>
          <a:ln>
            <a:noFill/>
          </a:ln>
        </p:spPr>
      </p:pic>
      <p:pic>
        <p:nvPicPr>
          <p:cNvPr id="8" name="Picture 7" descr="Softphone, Video Softphone, Mobile Dialer, VoIP Dialer">
            <a:extLst>
              <a:ext uri="{FF2B5EF4-FFF2-40B4-BE49-F238E27FC236}">
                <a16:creationId xmlns:a16="http://schemas.microsoft.com/office/drawing/2014/main" id="{0A7CAFDE-7D17-4CCA-85BA-5C26705109B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bwMode="auto">
          <a:xfrm>
            <a:off x="7513957" y="2886094"/>
            <a:ext cx="1213724" cy="1554480"/>
          </a:xfrm>
          <a:prstGeom prst="rect">
            <a:avLst/>
          </a:prstGeom>
          <a:noFill/>
          <a:ln>
            <a:solidFill>
              <a:schemeClr val="tx2"/>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186544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fontScale="90000"/>
          </a:bodyPr>
          <a:lstStyle/>
          <a:p>
            <a:r>
              <a:rPr lang="vi-VN" dirty="0"/>
              <a:t>Phần cứng điện thoại thông minh điển hình</a:t>
            </a:r>
            <a:endParaRPr lang="en-US" dirty="0"/>
          </a:p>
        </p:txBody>
      </p:sp>
      <p:sp>
        <p:nvSpPr>
          <p:cNvPr id="10" name="Content Placeholder 9">
            <a:extLst>
              <a:ext uri="{FF2B5EF4-FFF2-40B4-BE49-F238E27FC236}">
                <a16:creationId xmlns:a16="http://schemas.microsoft.com/office/drawing/2014/main" id="{293BC4C1-B476-4AD7-97B3-882B74856938}"/>
              </a:ext>
            </a:extLst>
          </p:cNvPr>
          <p:cNvSpPr>
            <a:spLocks noGrp="1"/>
          </p:cNvSpPr>
          <p:nvPr>
            <p:ph idx="1"/>
          </p:nvPr>
        </p:nvSpPr>
        <p:spPr/>
        <p:txBody>
          <a:bodyPr/>
          <a:lstStyle/>
          <a:p>
            <a:r>
              <a:rPr lang="en-US" dirty="0" err="1"/>
              <a:t>Một</a:t>
            </a:r>
            <a:r>
              <a:rPr lang="en-US" dirty="0"/>
              <a:t> </a:t>
            </a:r>
            <a:r>
              <a:rPr lang="en-US" dirty="0" err="1"/>
              <a:t>số</a:t>
            </a:r>
            <a:r>
              <a:rPr lang="en-US" dirty="0"/>
              <a:t> </a:t>
            </a:r>
            <a:r>
              <a:rPr lang="en-US" dirty="0" err="1"/>
              <a:t>phím</a:t>
            </a:r>
            <a:r>
              <a:rPr lang="en-US" dirty="0"/>
              <a:t> c</a:t>
            </a:r>
            <a:r>
              <a:rPr lang="vi-VN" dirty="0"/>
              <a:t>ơ</a:t>
            </a:r>
            <a:r>
              <a:rPr lang="en-US" dirty="0"/>
              <a:t> bản:</a:t>
            </a:r>
          </a:p>
        </p:txBody>
      </p:sp>
      <p:graphicFrame>
        <p:nvGraphicFramePr>
          <p:cNvPr id="11" name="Table 10">
            <a:extLst>
              <a:ext uri="{FF2B5EF4-FFF2-40B4-BE49-F238E27FC236}">
                <a16:creationId xmlns:a16="http://schemas.microsoft.com/office/drawing/2014/main" id="{1243A9A7-C1B8-4D67-9D41-541C85F7A4CB}"/>
              </a:ext>
            </a:extLst>
          </p:cNvPr>
          <p:cNvGraphicFramePr>
            <a:graphicFrameLocks noGrp="1"/>
          </p:cNvGraphicFramePr>
          <p:nvPr>
            <p:extLst>
              <p:ext uri="{D42A27DB-BD31-4B8C-83A1-F6EECF244321}">
                <p14:modId xmlns:p14="http://schemas.microsoft.com/office/powerpoint/2010/main" val="3079588210"/>
              </p:ext>
            </p:extLst>
          </p:nvPr>
        </p:nvGraphicFramePr>
        <p:xfrm>
          <a:off x="536028" y="1860331"/>
          <a:ext cx="8103475" cy="2772387"/>
        </p:xfrm>
        <a:graphic>
          <a:graphicData uri="http://schemas.openxmlformats.org/drawingml/2006/table">
            <a:tbl>
              <a:tblPr firstRow="1" firstCol="1" bandRow="1">
                <a:tableStyleId>{2D5ABB26-0587-4C30-8999-92F81FD0307C}</a:tableStyleId>
              </a:tblPr>
              <a:tblGrid>
                <a:gridCol w="2591708">
                  <a:extLst>
                    <a:ext uri="{9D8B030D-6E8A-4147-A177-3AD203B41FA5}">
                      <a16:colId xmlns:a16="http://schemas.microsoft.com/office/drawing/2014/main" val="541125409"/>
                    </a:ext>
                  </a:extLst>
                </a:gridCol>
                <a:gridCol w="5511767">
                  <a:extLst>
                    <a:ext uri="{9D8B030D-6E8A-4147-A177-3AD203B41FA5}">
                      <a16:colId xmlns:a16="http://schemas.microsoft.com/office/drawing/2014/main" val="3467490769"/>
                    </a:ext>
                  </a:extLst>
                </a:gridCol>
              </a:tblGrid>
              <a:tr h="308043">
                <a:tc>
                  <a:txBody>
                    <a:bodyPr/>
                    <a:lstStyle/>
                    <a:p>
                      <a:pPr marL="0" marR="0" algn="l">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Shift Key</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chữ</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chữ</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thường</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84793518"/>
                  </a:ext>
                </a:extLst>
              </a:tr>
              <a:tr h="308043">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BACKSPACE</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Xóa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ký</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tự</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trái</a:t>
                      </a:r>
                      <a:r>
                        <a:rPr lang="en-US" sz="1800" dirty="0">
                          <a:solidFill>
                            <a:schemeClr val="bg1"/>
                          </a:solidFill>
                          <a:effectLst/>
                          <a:latin typeface="Times New Roman" panose="02020603050405020304" pitchFamily="18" charset="0"/>
                          <a:cs typeface="Times New Roman" panose="02020603050405020304" pitchFamily="18" charset="0"/>
                        </a:rPr>
                        <a:t> con </a:t>
                      </a:r>
                      <a:r>
                        <a:rPr lang="en-US" sz="1800" dirty="0" err="1">
                          <a:solidFill>
                            <a:schemeClr val="bg1"/>
                          </a:solidFill>
                          <a:effectLst/>
                          <a:latin typeface="Times New Roman" panose="02020603050405020304" pitchFamily="18" charset="0"/>
                          <a:cs typeface="Times New Roman" panose="02020603050405020304" pitchFamily="18" charset="0"/>
                        </a:rPr>
                        <a:t>trỏ</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47595784"/>
                  </a:ext>
                </a:extLst>
              </a:tr>
              <a:tr h="308043">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LINEFEED</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 sang </a:t>
                      </a:r>
                      <a:r>
                        <a:rPr lang="en-US" sz="1800" dirty="0" err="1">
                          <a:solidFill>
                            <a:schemeClr val="bg1"/>
                          </a:solidFill>
                          <a:effectLst/>
                          <a:latin typeface="Times New Roman" panose="02020603050405020304" pitchFamily="18" charset="0"/>
                          <a:cs typeface="Times New Roman" panose="02020603050405020304" pitchFamily="18" charset="0"/>
                        </a:rPr>
                        <a:t>dòng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kế</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tiếp</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96337694"/>
                  </a:ext>
                </a:extLst>
              </a:tr>
              <a:tr h="308043">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SYMBOL</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Hiện</a:t>
                      </a:r>
                      <a:r>
                        <a:rPr lang="en-US" sz="1800" dirty="0">
                          <a:solidFill>
                            <a:schemeClr val="bg1"/>
                          </a:solidFill>
                          <a:effectLst/>
                          <a:latin typeface="Times New Roman" panose="02020603050405020304" pitchFamily="18" charset="0"/>
                          <a:cs typeface="Times New Roman" panose="02020603050405020304" pitchFamily="18" charset="0"/>
                        </a:rPr>
                        <a:t> bản </a:t>
                      </a:r>
                      <a:r>
                        <a:rPr lang="en-US" sz="1800" dirty="0" err="1">
                          <a:solidFill>
                            <a:schemeClr val="bg1"/>
                          </a:solidFill>
                          <a:effectLst/>
                          <a:latin typeface="Times New Roman" panose="02020603050405020304" pitchFamily="18" charset="0"/>
                          <a:cs typeface="Times New Roman" panose="02020603050405020304" pitchFamily="18" charset="0"/>
                        </a:rPr>
                        <a:t>ký</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hiệu</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0377548"/>
                  </a:ext>
                </a:extLst>
              </a:tr>
              <a:tr h="308043">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1/2</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Bộ</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thứ</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hai</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226416870"/>
                  </a:ext>
                </a:extLst>
              </a:tr>
              <a:tr h="308043">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2/2</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Trở</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về</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bộ</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thứ</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nhất</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057123963"/>
                  </a:ext>
                </a:extLst>
              </a:tr>
              <a:tr h="308043">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ATTACH</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Đính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kèm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28076397"/>
                  </a:ext>
                </a:extLst>
              </a:tr>
              <a:tr h="308043">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SMILEY</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Hiển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biểu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tượng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cảm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xúc</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849762850"/>
                  </a:ext>
                </a:extLst>
              </a:tr>
              <a:tr h="308043">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SEND</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l">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Gửi</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nhắn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hoàn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thành</a:t>
                      </a:r>
                      <a:endParaRPr lang="en-US" sz="2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655912675"/>
                  </a:ext>
                </a:extLst>
              </a:tr>
            </a:tbl>
          </a:graphicData>
        </a:graphic>
      </p:graphicFrame>
      <p:pic>
        <p:nvPicPr>
          <p:cNvPr id="96265" name="Picture 115">
            <a:extLst>
              <a:ext uri="{FF2B5EF4-FFF2-40B4-BE49-F238E27FC236}">
                <a16:creationId xmlns:a16="http://schemas.microsoft.com/office/drawing/2014/main" id="{E4A3B2C2-D220-49FA-A2AF-CBF61668D3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450" y="1905382"/>
            <a:ext cx="238125" cy="200025"/>
          </a:xfrm>
          <a:prstGeom prst="rect">
            <a:avLst/>
          </a:prstGeom>
          <a:noFill/>
          <a:extLst>
            <a:ext uri="{909E8E84-426E-40DD-AFC4-6F175D3DCCD1}">
              <a14:hiddenFill xmlns:a14="http://schemas.microsoft.com/office/drawing/2010/main">
                <a:solidFill>
                  <a:srgbClr val="FFFFFF"/>
                </a:solidFill>
              </a14:hiddenFill>
            </a:ext>
          </a:extLst>
        </p:spPr>
      </p:pic>
      <p:pic>
        <p:nvPicPr>
          <p:cNvPr id="96264" name="Picture 116">
            <a:extLst>
              <a:ext uri="{FF2B5EF4-FFF2-40B4-BE49-F238E27FC236}">
                <a16:creationId xmlns:a16="http://schemas.microsoft.com/office/drawing/2014/main" id="{720E8018-BFCE-4487-B07D-5B1115507FF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449" y="2206610"/>
            <a:ext cx="238125" cy="200025"/>
          </a:xfrm>
          <a:prstGeom prst="rect">
            <a:avLst/>
          </a:prstGeom>
          <a:noFill/>
          <a:extLst>
            <a:ext uri="{909E8E84-426E-40DD-AFC4-6F175D3DCCD1}">
              <a14:hiddenFill xmlns:a14="http://schemas.microsoft.com/office/drawing/2010/main">
                <a:solidFill>
                  <a:srgbClr val="FFFFFF"/>
                </a:solidFill>
              </a14:hiddenFill>
            </a:ext>
          </a:extLst>
        </p:spPr>
      </p:pic>
      <p:pic>
        <p:nvPicPr>
          <p:cNvPr id="96263" name="Picture 117">
            <a:extLst>
              <a:ext uri="{FF2B5EF4-FFF2-40B4-BE49-F238E27FC236}">
                <a16:creationId xmlns:a16="http://schemas.microsoft.com/office/drawing/2014/main" id="{B279DCF7-E207-4FF6-98C5-F0FA9BA4511F}"/>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9160" y="2536841"/>
            <a:ext cx="238125" cy="200025"/>
          </a:xfrm>
          <a:prstGeom prst="rect">
            <a:avLst/>
          </a:prstGeom>
          <a:noFill/>
          <a:extLst>
            <a:ext uri="{909E8E84-426E-40DD-AFC4-6F175D3DCCD1}">
              <a14:hiddenFill xmlns:a14="http://schemas.microsoft.com/office/drawing/2010/main">
                <a:solidFill>
                  <a:srgbClr val="FFFFFF"/>
                </a:solidFill>
              </a14:hiddenFill>
            </a:ext>
          </a:extLst>
        </p:spPr>
      </p:pic>
      <p:pic>
        <p:nvPicPr>
          <p:cNvPr id="96262" name="Picture 118">
            <a:extLst>
              <a:ext uri="{FF2B5EF4-FFF2-40B4-BE49-F238E27FC236}">
                <a16:creationId xmlns:a16="http://schemas.microsoft.com/office/drawing/2014/main" id="{DE0925FC-A3D9-4C93-9C8F-CE620C7ABDD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1095" y="2833975"/>
            <a:ext cx="266700" cy="200025"/>
          </a:xfrm>
          <a:prstGeom prst="rect">
            <a:avLst/>
          </a:prstGeom>
          <a:noFill/>
          <a:extLst>
            <a:ext uri="{909E8E84-426E-40DD-AFC4-6F175D3DCCD1}">
              <a14:hiddenFill xmlns:a14="http://schemas.microsoft.com/office/drawing/2010/main">
                <a:solidFill>
                  <a:srgbClr val="FFFFFF"/>
                </a:solidFill>
              </a14:hiddenFill>
            </a:ext>
          </a:extLst>
        </p:spPr>
      </p:pic>
      <p:pic>
        <p:nvPicPr>
          <p:cNvPr id="96261" name="Picture 119">
            <a:extLst>
              <a:ext uri="{FF2B5EF4-FFF2-40B4-BE49-F238E27FC236}">
                <a16:creationId xmlns:a16="http://schemas.microsoft.com/office/drawing/2014/main" id="{E126794C-2D60-4982-A139-1B03146C9F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5857" y="3151274"/>
            <a:ext cx="257175" cy="190500"/>
          </a:xfrm>
          <a:prstGeom prst="rect">
            <a:avLst/>
          </a:prstGeom>
          <a:noFill/>
          <a:extLst>
            <a:ext uri="{909E8E84-426E-40DD-AFC4-6F175D3DCCD1}">
              <a14:hiddenFill xmlns:a14="http://schemas.microsoft.com/office/drawing/2010/main">
                <a:solidFill>
                  <a:srgbClr val="FFFFFF"/>
                </a:solidFill>
              </a14:hiddenFill>
            </a:ext>
          </a:extLst>
        </p:spPr>
      </p:pic>
      <p:pic>
        <p:nvPicPr>
          <p:cNvPr id="96260" name="Picture 120">
            <a:extLst>
              <a:ext uri="{FF2B5EF4-FFF2-40B4-BE49-F238E27FC236}">
                <a16:creationId xmlns:a16="http://schemas.microsoft.com/office/drawing/2014/main" id="{7BA2BEEE-6108-4F20-8706-6350CB782F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6366" y="3440975"/>
            <a:ext cx="257175" cy="190500"/>
          </a:xfrm>
          <a:prstGeom prst="rect">
            <a:avLst/>
          </a:prstGeom>
          <a:noFill/>
          <a:extLst>
            <a:ext uri="{909E8E84-426E-40DD-AFC4-6F175D3DCCD1}">
              <a14:hiddenFill xmlns:a14="http://schemas.microsoft.com/office/drawing/2010/main">
                <a:solidFill>
                  <a:srgbClr val="FFFFFF"/>
                </a:solidFill>
              </a14:hiddenFill>
            </a:ext>
          </a:extLst>
        </p:spPr>
      </p:pic>
      <p:pic>
        <p:nvPicPr>
          <p:cNvPr id="96259" name="Picture 121">
            <a:extLst>
              <a:ext uri="{FF2B5EF4-FFF2-40B4-BE49-F238E27FC236}">
                <a16:creationId xmlns:a16="http://schemas.microsoft.com/office/drawing/2014/main" id="{A5FC86F2-897D-4836-837E-A09B1A4C587D}"/>
              </a:ext>
            </a:extLst>
          </p:cNvPr>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1095" y="3762568"/>
            <a:ext cx="276225" cy="180975"/>
          </a:xfrm>
          <a:prstGeom prst="rect">
            <a:avLst/>
          </a:prstGeom>
          <a:noFill/>
          <a:extLst>
            <a:ext uri="{909E8E84-426E-40DD-AFC4-6F175D3DCCD1}">
              <a14:hiddenFill xmlns:a14="http://schemas.microsoft.com/office/drawing/2010/main">
                <a:solidFill>
                  <a:srgbClr val="FFFFFF"/>
                </a:solidFill>
              </a14:hiddenFill>
            </a:ext>
          </a:extLst>
        </p:spPr>
      </p:pic>
      <p:pic>
        <p:nvPicPr>
          <p:cNvPr id="96258" name="Picture 122">
            <a:extLst>
              <a:ext uri="{FF2B5EF4-FFF2-40B4-BE49-F238E27FC236}">
                <a16:creationId xmlns:a16="http://schemas.microsoft.com/office/drawing/2014/main" id="{4A64CEC9-6909-4B3E-B419-870DA889FE6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5856" y="4038450"/>
            <a:ext cx="257175" cy="238125"/>
          </a:xfrm>
          <a:prstGeom prst="rect">
            <a:avLst/>
          </a:prstGeom>
          <a:noFill/>
          <a:extLst>
            <a:ext uri="{909E8E84-426E-40DD-AFC4-6F175D3DCCD1}">
              <a14:hiddenFill xmlns:a14="http://schemas.microsoft.com/office/drawing/2010/main">
                <a:solidFill>
                  <a:srgbClr val="FFFFFF"/>
                </a:solidFill>
              </a14:hiddenFill>
            </a:ext>
          </a:extLst>
        </p:spPr>
      </p:pic>
      <p:pic>
        <p:nvPicPr>
          <p:cNvPr id="96257" name="Picture 125">
            <a:extLst>
              <a:ext uri="{FF2B5EF4-FFF2-40B4-BE49-F238E27FC236}">
                <a16:creationId xmlns:a16="http://schemas.microsoft.com/office/drawing/2014/main" id="{A3A4419F-F877-4DAD-A4D2-BC0821DED63A}"/>
              </a:ext>
            </a:extLst>
          </p:cNvPr>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122" y="4389933"/>
            <a:ext cx="276225" cy="18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84667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 hoạch năng lượng (Power Plans)</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p:txBody>
          <a:bodyPr>
            <a:normAutofit lnSpcReduction="10000"/>
          </a:bodyPr>
          <a:lstStyle/>
          <a:p>
            <a:pPr algn="just"/>
            <a:r>
              <a:rPr lang="en-US" dirty="0" err="1"/>
              <a:t>Làm</a:t>
            </a:r>
            <a:r>
              <a:rPr lang="en-US" dirty="0"/>
              <a:t> </a:t>
            </a:r>
            <a:r>
              <a:rPr lang="en-US" dirty="0" err="1"/>
              <a:t>việc</a:t>
            </a:r>
            <a:r>
              <a:rPr lang="en-US" dirty="0"/>
              <a:t> </a:t>
            </a:r>
            <a:r>
              <a:rPr lang="en-US" dirty="0" err="1"/>
              <a:t>với</a:t>
            </a:r>
            <a:r>
              <a:rPr lang="en-US" dirty="0"/>
              <a:t> </a:t>
            </a:r>
            <a:r>
              <a:rPr lang="en-US" dirty="0" err="1"/>
              <a:t>cài</a:t>
            </a:r>
            <a:r>
              <a:rPr lang="en-US" dirty="0"/>
              <a:t> </a:t>
            </a:r>
            <a:r>
              <a:rPr lang="en-US" dirty="0" err="1"/>
              <a:t>đặt</a:t>
            </a:r>
            <a:r>
              <a:rPr lang="en-US" dirty="0"/>
              <a:t> Power Plan (</a:t>
            </a:r>
            <a:r>
              <a:rPr lang="en-US" dirty="0" err="1"/>
              <a:t>Plower</a:t>
            </a:r>
            <a:r>
              <a:rPr lang="en-US" dirty="0"/>
              <a:t> Plan Settings)</a:t>
            </a:r>
          </a:p>
          <a:p>
            <a:pPr lvl="1" algn="just"/>
            <a:r>
              <a:rPr lang="vi-VN" dirty="0"/>
              <a:t>H</a:t>
            </a:r>
            <a:r>
              <a:rPr lang="en-US" dirty="0"/>
              <a:t>ĐH</a:t>
            </a:r>
            <a:r>
              <a:rPr lang="vi-VN" dirty="0"/>
              <a:t> cho phép tùy chỉnh lượng năng lượng sử dụng cho các nhiệm vụ cụ thể.</a:t>
            </a:r>
          </a:p>
          <a:p>
            <a:pPr lvl="1" algn="just"/>
            <a:r>
              <a:rPr lang="vi-VN" dirty="0"/>
              <a:t>Power plan sẽ tự động điều chỉnh độ sáng màn hình, tắt màn hình hoặc đặt máy tính vào chế độ Sleep sau một khoảng thời gian xác định.</a:t>
            </a:r>
          </a:p>
          <a:p>
            <a:pPr lvl="1" algn="just"/>
            <a:r>
              <a:rPr lang="vi-VN" dirty="0"/>
              <a:t>Để thiết lập Power Plan: Mở Control Panel (Category) </a:t>
            </a:r>
            <a:r>
              <a:rPr lang="vi-VN" dirty="0">
                <a:sym typeface="Symbol" panose="05050102010706020507" pitchFamily="18" charset="2"/>
              </a:rPr>
              <a:t></a:t>
            </a:r>
            <a:r>
              <a:rPr lang="vi-VN" dirty="0"/>
              <a:t> Hardware and Sound </a:t>
            </a:r>
            <a:r>
              <a:rPr lang="vi-VN" dirty="0">
                <a:sym typeface="Symbol" panose="05050102010706020507" pitchFamily="18" charset="2"/>
              </a:rPr>
              <a:t></a:t>
            </a:r>
            <a:r>
              <a:rPr lang="vi-VN" dirty="0"/>
              <a:t> Power Options hoặc Mở Control Panel (Large/Small Icons) </a:t>
            </a:r>
            <a:r>
              <a:rPr lang="vi-VN" dirty="0">
                <a:sym typeface="Symbol" panose="05050102010706020507" pitchFamily="18" charset="2"/>
              </a:rPr>
              <a:t></a:t>
            </a:r>
            <a:r>
              <a:rPr lang="vi-VN" dirty="0"/>
              <a:t> Power Options </a:t>
            </a:r>
            <a:r>
              <a:rPr lang="vi-VN" dirty="0">
                <a:sym typeface="Symbol" panose="05050102010706020507" pitchFamily="18" charset="2"/>
              </a:rPr>
              <a:t></a:t>
            </a:r>
            <a:r>
              <a:rPr lang="vi-VN" dirty="0"/>
              <a:t> Change plan settings</a:t>
            </a:r>
          </a:p>
          <a:p>
            <a:pPr lvl="1" algn="just"/>
            <a:endParaRPr lang="vi-VN" dirty="0"/>
          </a:p>
        </p:txBody>
      </p:sp>
    </p:spTree>
    <p:extLst>
      <p:ext uri="{BB962C8B-B14F-4D97-AF65-F5344CB8AC3E}">
        <p14:creationId xmlns:p14="http://schemas.microsoft.com/office/powerpoint/2010/main" val="2869878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 hoạch năng lượng (Power Plans)</a:t>
            </a:r>
            <a:endParaRPr lang="en-US" dirty="0"/>
          </a:p>
        </p:txBody>
      </p:sp>
      <p:sp>
        <p:nvSpPr>
          <p:cNvPr id="3" name="Content Placeholder 2">
            <a:extLst>
              <a:ext uri="{FF2B5EF4-FFF2-40B4-BE49-F238E27FC236}">
                <a16:creationId xmlns:a16="http://schemas.microsoft.com/office/drawing/2014/main" id="{355EC83E-F9AE-40EA-BDF8-95A510F30131}"/>
              </a:ext>
            </a:extLst>
          </p:cNvPr>
          <p:cNvSpPr>
            <a:spLocks noGrp="1"/>
          </p:cNvSpPr>
          <p:nvPr>
            <p:ph idx="1"/>
          </p:nvPr>
        </p:nvSpPr>
        <p:spPr/>
        <p:txBody>
          <a:bodyPr>
            <a:normAutofit/>
          </a:bodyPr>
          <a:lstStyle/>
          <a:p>
            <a:pPr lvl="1" algn="just"/>
            <a:r>
              <a:rPr lang="en-US" dirty="0" err="1"/>
              <a:t>Đặt</a:t>
            </a:r>
            <a:r>
              <a:rPr lang="en-US" dirty="0"/>
              <a:t> </a:t>
            </a:r>
            <a:r>
              <a:rPr lang="en-US" dirty="0" err="1"/>
              <a:t>thời</a:t>
            </a:r>
            <a:r>
              <a:rPr lang="en-US" dirty="0"/>
              <a:t> </a:t>
            </a:r>
            <a:r>
              <a:rPr lang="en-US" dirty="0" err="1"/>
              <a:t>gian</a:t>
            </a:r>
            <a:r>
              <a:rPr lang="en-US" dirty="0"/>
              <a:t> </a:t>
            </a:r>
            <a:r>
              <a:rPr lang="en-US" dirty="0" err="1"/>
              <a:t>thiết</a:t>
            </a:r>
            <a:r>
              <a:rPr lang="en-US" dirty="0"/>
              <a:t> </a:t>
            </a:r>
            <a:r>
              <a:rPr lang="en-US" dirty="0" err="1"/>
              <a:t>bị</a:t>
            </a:r>
            <a:r>
              <a:rPr lang="en-US" dirty="0"/>
              <a:t> </a:t>
            </a:r>
            <a:r>
              <a:rPr lang="en-US" dirty="0" err="1"/>
              <a:t>tắt</a:t>
            </a:r>
            <a:r>
              <a:rPr lang="en-US" dirty="0"/>
              <a:t> </a:t>
            </a:r>
            <a:r>
              <a:rPr lang="en-US" dirty="0" err="1"/>
              <a:t>màn</a:t>
            </a:r>
            <a:r>
              <a:rPr lang="en-US" dirty="0"/>
              <a:t> </a:t>
            </a:r>
            <a:r>
              <a:rPr lang="en-US" dirty="0" err="1"/>
              <a:t>hình</a:t>
            </a:r>
            <a:r>
              <a:rPr lang="en-US" dirty="0"/>
              <a:t> </a:t>
            </a:r>
            <a:r>
              <a:rPr lang="en-US" dirty="0" err="1"/>
              <a:t>khi</a:t>
            </a:r>
            <a:r>
              <a:rPr lang="en-US" dirty="0"/>
              <a:t> </a:t>
            </a:r>
            <a:r>
              <a:rPr lang="en-US" dirty="0" err="1"/>
              <a:t>không</a:t>
            </a:r>
            <a:r>
              <a:rPr lang="en-US" dirty="0"/>
              <a:t> </a:t>
            </a:r>
            <a:r>
              <a:rPr lang="en-US" dirty="0" err="1"/>
              <a:t>sử</a:t>
            </a:r>
            <a:r>
              <a:rPr lang="en-US" dirty="0"/>
              <a:t> </a:t>
            </a:r>
            <a:r>
              <a:rPr lang="en-US" dirty="0" err="1"/>
              <a:t>dụng</a:t>
            </a:r>
            <a:r>
              <a:rPr lang="en-US" dirty="0"/>
              <a:t> (Turn off the display) </a:t>
            </a:r>
            <a:r>
              <a:rPr lang="en-US" dirty="0" err="1"/>
              <a:t>hoặc</a:t>
            </a:r>
            <a:r>
              <a:rPr lang="en-US" dirty="0"/>
              <a:t> </a:t>
            </a:r>
            <a:r>
              <a:rPr lang="en-US" dirty="0" err="1"/>
              <a:t>đặt</a:t>
            </a:r>
            <a:r>
              <a:rPr lang="en-US" dirty="0"/>
              <a:t> </a:t>
            </a:r>
            <a:r>
              <a:rPr lang="en-US" dirty="0" err="1"/>
              <a:t>thời</a:t>
            </a:r>
            <a:r>
              <a:rPr lang="en-US" dirty="0"/>
              <a:t> </a:t>
            </a:r>
            <a:r>
              <a:rPr lang="en-US" dirty="0" err="1"/>
              <a:t>gian</a:t>
            </a:r>
            <a:r>
              <a:rPr lang="en-US" dirty="0"/>
              <a:t> </a:t>
            </a:r>
            <a:r>
              <a:rPr lang="en-US" dirty="0" err="1"/>
              <a:t>cho</a:t>
            </a:r>
            <a:r>
              <a:rPr lang="en-US" dirty="0"/>
              <a:t> </a:t>
            </a:r>
            <a:r>
              <a:rPr lang="en-US" dirty="0" err="1"/>
              <a:t>thiết</a:t>
            </a:r>
            <a:r>
              <a:rPr lang="en-US" dirty="0"/>
              <a:t> </a:t>
            </a:r>
            <a:r>
              <a:rPr lang="en-US" dirty="0" err="1"/>
              <a:t>bị</a:t>
            </a:r>
            <a:r>
              <a:rPr lang="en-US" dirty="0"/>
              <a:t> </a:t>
            </a:r>
            <a:r>
              <a:rPr lang="en-US" dirty="0" err="1"/>
              <a:t>chuyển</a:t>
            </a:r>
            <a:r>
              <a:rPr lang="en-US" dirty="0"/>
              <a:t> sang </a:t>
            </a:r>
            <a:r>
              <a:rPr lang="en-US" dirty="0" err="1"/>
              <a:t>chế</a:t>
            </a:r>
            <a:r>
              <a:rPr lang="en-US" dirty="0"/>
              <a:t> </a:t>
            </a:r>
            <a:r>
              <a:rPr lang="en-US" dirty="0" err="1"/>
              <a:t>độ</a:t>
            </a:r>
            <a:r>
              <a:rPr lang="en-US" dirty="0"/>
              <a:t> Sleep </a:t>
            </a:r>
            <a:r>
              <a:rPr lang="en-US" dirty="0" err="1"/>
              <a:t>khi</a:t>
            </a:r>
            <a:r>
              <a:rPr lang="en-US" dirty="0"/>
              <a:t> </a:t>
            </a:r>
            <a:r>
              <a:rPr lang="en-US" dirty="0" err="1"/>
              <a:t>không</a:t>
            </a:r>
            <a:r>
              <a:rPr lang="en-US" dirty="0"/>
              <a:t> </a:t>
            </a:r>
            <a:r>
              <a:rPr lang="en-US" dirty="0" err="1"/>
              <a:t>sử</a:t>
            </a:r>
            <a:r>
              <a:rPr lang="en-US" dirty="0"/>
              <a:t> </a:t>
            </a:r>
            <a:r>
              <a:rPr lang="en-US" dirty="0" err="1"/>
              <a:t>dụng</a:t>
            </a:r>
            <a:r>
              <a:rPr lang="en-US" dirty="0"/>
              <a:t> ở </a:t>
            </a:r>
            <a:r>
              <a:rPr lang="en-US" dirty="0" err="1"/>
              <a:t>chế</a:t>
            </a:r>
            <a:r>
              <a:rPr lang="en-US" dirty="0"/>
              <a:t> </a:t>
            </a:r>
            <a:r>
              <a:rPr lang="en-US" dirty="0" err="1"/>
              <a:t>độ</a:t>
            </a:r>
            <a:r>
              <a:rPr lang="en-US" dirty="0"/>
              <a:t> </a:t>
            </a:r>
            <a:r>
              <a:rPr lang="en-US" dirty="0" err="1"/>
              <a:t>sử</a:t>
            </a:r>
            <a:r>
              <a:rPr lang="en-US" dirty="0"/>
              <a:t> </a:t>
            </a:r>
            <a:r>
              <a:rPr lang="en-US" dirty="0" err="1"/>
              <a:t>dụng</a:t>
            </a:r>
            <a:r>
              <a:rPr lang="en-US" dirty="0"/>
              <a:t> pin (On battery) </a:t>
            </a:r>
            <a:r>
              <a:rPr lang="en-US" dirty="0" err="1"/>
              <a:t>và</a:t>
            </a:r>
            <a:r>
              <a:rPr lang="en-US" dirty="0"/>
              <a:t> </a:t>
            </a:r>
            <a:r>
              <a:rPr lang="en-US" dirty="0" err="1"/>
              <a:t>sử</a:t>
            </a:r>
            <a:r>
              <a:rPr lang="en-US" dirty="0"/>
              <a:t> </a:t>
            </a:r>
            <a:r>
              <a:rPr lang="en-US" dirty="0" err="1"/>
              <a:t>dụng</a:t>
            </a:r>
            <a:r>
              <a:rPr lang="en-US" dirty="0"/>
              <a:t> </a:t>
            </a:r>
            <a:r>
              <a:rPr lang="en-US" dirty="0" err="1"/>
              <a:t>điện</a:t>
            </a:r>
            <a:r>
              <a:rPr lang="en-US" dirty="0"/>
              <a:t> </a:t>
            </a:r>
            <a:r>
              <a:rPr lang="en-US" dirty="0" err="1"/>
              <a:t>nguồn</a:t>
            </a:r>
            <a:r>
              <a:rPr lang="en-US" dirty="0"/>
              <a:t> (Plugged in).</a:t>
            </a:r>
          </a:p>
          <a:p>
            <a:pPr lvl="1" algn="just"/>
            <a:r>
              <a:rPr lang="en-US" dirty="0" err="1"/>
              <a:t>Thay</a:t>
            </a:r>
            <a:r>
              <a:rPr lang="en-US" dirty="0"/>
              <a:t> </a:t>
            </a:r>
            <a:r>
              <a:rPr lang="en-US" dirty="0" err="1"/>
              <a:t>đổi</a:t>
            </a:r>
            <a:r>
              <a:rPr lang="en-US" dirty="0"/>
              <a:t> </a:t>
            </a:r>
            <a:r>
              <a:rPr lang="en-US" dirty="0" err="1"/>
              <a:t>cài</a:t>
            </a:r>
            <a:r>
              <a:rPr lang="en-US" dirty="0"/>
              <a:t> </a:t>
            </a:r>
            <a:r>
              <a:rPr lang="en-US" dirty="0" err="1"/>
              <a:t>đặt</a:t>
            </a:r>
            <a:r>
              <a:rPr lang="en-US" dirty="0"/>
              <a:t> </a:t>
            </a:r>
            <a:r>
              <a:rPr lang="en-US" dirty="0" err="1"/>
              <a:t>nguồn</a:t>
            </a:r>
            <a:r>
              <a:rPr lang="en-US" dirty="0"/>
              <a:t> </a:t>
            </a:r>
            <a:r>
              <a:rPr lang="en-US" dirty="0" err="1"/>
              <a:t>nâng</a:t>
            </a:r>
            <a:r>
              <a:rPr lang="en-US" dirty="0"/>
              <a:t> </a:t>
            </a:r>
            <a:r>
              <a:rPr lang="en-US" dirty="0" err="1"/>
              <a:t>cao</a:t>
            </a:r>
            <a:r>
              <a:rPr lang="en-US" dirty="0"/>
              <a:t> (Change advanced power settings): </a:t>
            </a:r>
            <a:r>
              <a:rPr lang="en-US" dirty="0" err="1"/>
              <a:t>thiết</a:t>
            </a:r>
            <a:r>
              <a:rPr lang="en-US" dirty="0"/>
              <a:t> </a:t>
            </a:r>
            <a:r>
              <a:rPr lang="en-US" dirty="0" err="1"/>
              <a:t>lập</a:t>
            </a:r>
            <a:r>
              <a:rPr lang="en-US" dirty="0"/>
              <a:t> </a:t>
            </a:r>
            <a:r>
              <a:rPr lang="en-US" dirty="0" err="1"/>
              <a:t>các</a:t>
            </a:r>
            <a:r>
              <a:rPr lang="en-US" dirty="0"/>
              <a:t> </a:t>
            </a:r>
            <a:r>
              <a:rPr lang="en-US" dirty="0" err="1"/>
              <a:t>chế</a:t>
            </a:r>
            <a:r>
              <a:rPr lang="en-US" dirty="0"/>
              <a:t> </a:t>
            </a:r>
            <a:r>
              <a:rPr lang="en-US" dirty="0" err="1"/>
              <a:t>độ</a:t>
            </a:r>
            <a:r>
              <a:rPr lang="en-US" dirty="0"/>
              <a:t> Sleep, Hibernate, Lid close action (</a:t>
            </a:r>
            <a:r>
              <a:rPr lang="en-US" dirty="0" err="1"/>
              <a:t>đóng</a:t>
            </a:r>
            <a:r>
              <a:rPr lang="en-US" dirty="0"/>
              <a:t> </a:t>
            </a:r>
            <a:r>
              <a:rPr lang="en-US" dirty="0" err="1"/>
              <a:t>nắp</a:t>
            </a:r>
            <a:r>
              <a:rPr lang="en-US" dirty="0"/>
              <a:t> </a:t>
            </a:r>
            <a:r>
              <a:rPr lang="en-US" dirty="0" err="1"/>
              <a:t>máy</a:t>
            </a:r>
            <a:r>
              <a:rPr lang="en-US" dirty="0"/>
              <a:t> </a:t>
            </a:r>
            <a:r>
              <a:rPr lang="en-US" dirty="0" err="1"/>
              <a:t>tính</a:t>
            </a:r>
            <a:r>
              <a:rPr lang="en-US" dirty="0"/>
              <a:t>), …</a:t>
            </a:r>
            <a:endParaRPr lang="vi-VN" dirty="0"/>
          </a:p>
          <a:p>
            <a:pPr lvl="1" algn="just"/>
            <a:endParaRPr lang="vi-VN" dirty="0"/>
          </a:p>
        </p:txBody>
      </p:sp>
    </p:spTree>
    <p:extLst>
      <p:ext uri="{BB962C8B-B14F-4D97-AF65-F5344CB8AC3E}">
        <p14:creationId xmlns:p14="http://schemas.microsoft.com/office/powerpoint/2010/main" val="13024952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 hoạch năng lượng (Power Plans)</a:t>
            </a:r>
            <a:endParaRPr lang="en-US" dirty="0"/>
          </a:p>
        </p:txBody>
      </p:sp>
      <p:pic>
        <p:nvPicPr>
          <p:cNvPr id="6" name="Picture 5">
            <a:extLst>
              <a:ext uri="{FF2B5EF4-FFF2-40B4-BE49-F238E27FC236}">
                <a16:creationId xmlns:a16="http://schemas.microsoft.com/office/drawing/2014/main" id="{C7216977-302E-4A09-91E7-9EFA31D788FD}"/>
              </a:ext>
            </a:extLst>
          </p:cNvPr>
          <p:cNvPicPr/>
          <p:nvPr/>
        </p:nvPicPr>
        <p:blipFill>
          <a:blip r:embed="rId3">
            <a:extLst>
              <a:ext uri="{28A0092B-C50C-407E-A947-70E740481C1C}">
                <a14:useLocalDpi xmlns:a14="http://schemas.microsoft.com/office/drawing/2010/main" val="0"/>
              </a:ext>
            </a:extLst>
          </a:blip>
          <a:stretch>
            <a:fillRect/>
          </a:stretch>
        </p:blipFill>
        <p:spPr>
          <a:xfrm>
            <a:off x="628650" y="1604798"/>
            <a:ext cx="4820285" cy="2438400"/>
          </a:xfrm>
          <a:prstGeom prst="rect">
            <a:avLst/>
          </a:prstGeom>
          <a:ln>
            <a:solidFill>
              <a:schemeClr val="tx2"/>
            </a:solidFill>
          </a:ln>
        </p:spPr>
      </p:pic>
      <p:pic>
        <p:nvPicPr>
          <p:cNvPr id="7" name="Picture 6">
            <a:extLst>
              <a:ext uri="{FF2B5EF4-FFF2-40B4-BE49-F238E27FC236}">
                <a16:creationId xmlns:a16="http://schemas.microsoft.com/office/drawing/2014/main" id="{1195D09D-023A-457D-9C13-666F0D38330D}"/>
              </a:ext>
            </a:extLst>
          </p:cNvPr>
          <p:cNvPicPr/>
          <p:nvPr/>
        </p:nvPicPr>
        <p:blipFill>
          <a:blip r:embed="rId4">
            <a:extLst>
              <a:ext uri="{28A0092B-C50C-407E-A947-70E740481C1C}">
                <a14:useLocalDpi xmlns:a14="http://schemas.microsoft.com/office/drawing/2010/main" val="0"/>
              </a:ext>
            </a:extLst>
          </a:blip>
          <a:stretch>
            <a:fillRect/>
          </a:stretch>
        </p:blipFill>
        <p:spPr>
          <a:xfrm>
            <a:off x="5591175" y="1209193"/>
            <a:ext cx="2924175" cy="3229610"/>
          </a:xfrm>
          <a:prstGeom prst="rect">
            <a:avLst/>
          </a:prstGeom>
        </p:spPr>
      </p:pic>
    </p:spTree>
    <p:extLst>
      <p:ext uri="{BB962C8B-B14F-4D97-AF65-F5344CB8AC3E}">
        <p14:creationId xmlns:p14="http://schemas.microsoft.com/office/powerpoint/2010/main" val="34469836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628650" y="1369219"/>
            <a:ext cx="5751129" cy="3263504"/>
          </a:xfrm>
        </p:spPr>
        <p:txBody>
          <a:bodyPr>
            <a:normAutofit lnSpcReduction="10000"/>
          </a:bodyPr>
          <a:lstStyle/>
          <a:p>
            <a:pPr algn="just"/>
            <a:r>
              <a:rPr lang="en-US" dirty="0" err="1"/>
              <a:t>Cổng</a:t>
            </a:r>
            <a:r>
              <a:rPr lang="en-US" dirty="0"/>
              <a:t> </a:t>
            </a:r>
            <a:r>
              <a:rPr lang="en-US" dirty="0" err="1"/>
              <a:t>và</a:t>
            </a:r>
            <a:r>
              <a:rPr lang="en-US" dirty="0"/>
              <a:t> </a:t>
            </a:r>
            <a:r>
              <a:rPr lang="en-US" dirty="0" err="1"/>
              <a:t>kết</a:t>
            </a:r>
            <a:r>
              <a:rPr lang="en-US" dirty="0"/>
              <a:t> </a:t>
            </a:r>
            <a:r>
              <a:rPr lang="en-US" dirty="0" err="1"/>
              <a:t>nối</a:t>
            </a:r>
            <a:r>
              <a:rPr lang="en-US" dirty="0"/>
              <a:t> Video (Video Ports and Connectors)</a:t>
            </a:r>
          </a:p>
          <a:p>
            <a:pPr lvl="1" algn="just"/>
            <a:r>
              <a:rPr lang="en-US" dirty="0" err="1"/>
              <a:t>Cổng</a:t>
            </a:r>
            <a:r>
              <a:rPr lang="en-US" dirty="0"/>
              <a:t> video: </a:t>
            </a:r>
            <a:r>
              <a:rPr lang="en-US" dirty="0" err="1"/>
              <a:t>kết</a:t>
            </a:r>
            <a:r>
              <a:rPr lang="en-US" dirty="0"/>
              <a:t> </a:t>
            </a:r>
            <a:r>
              <a:rPr lang="en-US" dirty="0" err="1"/>
              <a:t>nối</a:t>
            </a:r>
            <a:r>
              <a:rPr lang="en-US" dirty="0"/>
              <a:t> </a:t>
            </a:r>
            <a:r>
              <a:rPr lang="en-US" dirty="0" err="1"/>
              <a:t>màn</a:t>
            </a:r>
            <a:r>
              <a:rPr lang="en-US" dirty="0"/>
              <a:t> </a:t>
            </a:r>
            <a:r>
              <a:rPr lang="en-US" dirty="0" err="1"/>
              <a:t>hình</a:t>
            </a:r>
            <a:r>
              <a:rPr lang="en-US" dirty="0"/>
              <a:t> (Monitor), </a:t>
            </a:r>
            <a:r>
              <a:rPr lang="en-US" dirty="0" err="1"/>
              <a:t>máy</a:t>
            </a:r>
            <a:r>
              <a:rPr lang="en-US" dirty="0"/>
              <a:t> </a:t>
            </a:r>
            <a:r>
              <a:rPr lang="en-US" dirty="0" err="1"/>
              <a:t>chiếu</a:t>
            </a:r>
            <a:r>
              <a:rPr lang="en-US" dirty="0"/>
              <a:t> (Projector) </a:t>
            </a:r>
            <a:r>
              <a:rPr lang="en-US" dirty="0" err="1"/>
              <a:t>hoặc</a:t>
            </a:r>
            <a:r>
              <a:rPr lang="en-US" dirty="0"/>
              <a:t> TV </a:t>
            </a:r>
            <a:r>
              <a:rPr lang="en-US" dirty="0" err="1"/>
              <a:t>với</a:t>
            </a:r>
            <a:r>
              <a:rPr lang="en-US" dirty="0"/>
              <a:t> </a:t>
            </a:r>
            <a:r>
              <a:rPr lang="en-US" dirty="0" err="1"/>
              <a:t>máy</a:t>
            </a:r>
            <a:r>
              <a:rPr lang="en-US" dirty="0"/>
              <a:t> </a:t>
            </a:r>
            <a:r>
              <a:rPr lang="en-US" dirty="0" err="1"/>
              <a:t>tính</a:t>
            </a:r>
            <a:r>
              <a:rPr lang="en-US" dirty="0"/>
              <a:t> </a:t>
            </a:r>
            <a:r>
              <a:rPr lang="en-US" dirty="0" err="1"/>
              <a:t>để</a:t>
            </a:r>
            <a:r>
              <a:rPr lang="en-US" dirty="0"/>
              <a:t> </a:t>
            </a:r>
            <a:r>
              <a:rPr lang="en-US" dirty="0" err="1"/>
              <a:t>hiển</a:t>
            </a:r>
            <a:r>
              <a:rPr lang="en-US" dirty="0"/>
              <a:t> </a:t>
            </a:r>
            <a:r>
              <a:rPr lang="en-US" dirty="0" err="1"/>
              <a:t>thị</a:t>
            </a:r>
            <a:r>
              <a:rPr lang="en-US" dirty="0"/>
              <a:t> </a:t>
            </a:r>
            <a:r>
              <a:rPr lang="en-US" dirty="0" err="1"/>
              <a:t>đầu</a:t>
            </a:r>
            <a:r>
              <a:rPr lang="en-US" dirty="0"/>
              <a:t> ra video.</a:t>
            </a:r>
          </a:p>
          <a:p>
            <a:pPr lvl="1" algn="just"/>
            <a:r>
              <a:rPr lang="en-US" dirty="0" err="1"/>
              <a:t>Cổng</a:t>
            </a:r>
            <a:r>
              <a:rPr lang="en-US" dirty="0"/>
              <a:t> video </a:t>
            </a:r>
            <a:r>
              <a:rPr lang="en-US" dirty="0" err="1"/>
              <a:t>máy</a:t>
            </a:r>
            <a:r>
              <a:rPr lang="en-US" dirty="0"/>
              <a:t> </a:t>
            </a:r>
            <a:r>
              <a:rPr lang="en-US" dirty="0" err="1"/>
              <a:t>tính</a:t>
            </a:r>
            <a:r>
              <a:rPr lang="en-US" dirty="0"/>
              <a:t> </a:t>
            </a:r>
            <a:r>
              <a:rPr lang="en-US" dirty="0" err="1"/>
              <a:t>chuẩn</a:t>
            </a:r>
            <a:r>
              <a:rPr lang="en-US" dirty="0"/>
              <a:t> bao </a:t>
            </a:r>
            <a:r>
              <a:rPr lang="en-US" dirty="0" err="1"/>
              <a:t>gồm</a:t>
            </a:r>
            <a:r>
              <a:rPr lang="en-US" dirty="0"/>
              <a:t>:</a:t>
            </a:r>
          </a:p>
          <a:p>
            <a:pPr lvl="2" algn="just"/>
            <a:r>
              <a:rPr lang="en-US" dirty="0"/>
              <a:t>Video Graphics Adapter (VGA)</a:t>
            </a:r>
          </a:p>
          <a:p>
            <a:pPr lvl="2" algn="just"/>
            <a:r>
              <a:rPr lang="en-US" dirty="0"/>
              <a:t>Digital Video Interface (DVI)</a:t>
            </a:r>
          </a:p>
          <a:p>
            <a:pPr lvl="2" algn="just"/>
            <a:r>
              <a:rPr lang="en-US" dirty="0"/>
              <a:t>High-Definition Multimedia Interface (HDMI)</a:t>
            </a:r>
          </a:p>
          <a:p>
            <a:pPr lvl="1" algn="just"/>
            <a:endParaRPr lang="en-US" dirty="0"/>
          </a:p>
        </p:txBody>
      </p:sp>
      <p:pic>
        <p:nvPicPr>
          <p:cNvPr id="8" name="Picture 7">
            <a:extLst>
              <a:ext uri="{FF2B5EF4-FFF2-40B4-BE49-F238E27FC236}">
                <a16:creationId xmlns:a16="http://schemas.microsoft.com/office/drawing/2014/main" id="{5DF840C3-D164-430B-B714-68BFA44F041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11283" y="2445626"/>
            <a:ext cx="2962544" cy="1371600"/>
          </a:xfrm>
          <a:prstGeom prst="rect">
            <a:avLst/>
          </a:prstGeom>
          <a:noFill/>
        </p:spPr>
      </p:pic>
    </p:spTree>
    <p:extLst>
      <p:ext uri="{BB962C8B-B14F-4D97-AF65-F5344CB8AC3E}">
        <p14:creationId xmlns:p14="http://schemas.microsoft.com/office/powerpoint/2010/main" val="25538299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628650" y="1369219"/>
            <a:ext cx="7779626" cy="3263504"/>
          </a:xfrm>
        </p:spPr>
        <p:txBody>
          <a:bodyPr>
            <a:normAutofit/>
          </a:bodyPr>
          <a:lstStyle/>
          <a:p>
            <a:pPr lvl="1" algn="just"/>
            <a:r>
              <a:rPr lang="vi-VN" dirty="0"/>
              <a:t>Màn hình (Monitors)</a:t>
            </a:r>
          </a:p>
          <a:p>
            <a:pPr lvl="2" algn="just"/>
            <a:r>
              <a:rPr lang="en-US" dirty="0"/>
              <a:t>L</a:t>
            </a:r>
            <a:r>
              <a:rPr lang="vi-VN" dirty="0"/>
              <a:t>à thiết bị đầu ra cho phép xem thông tin máy tính hiển thị.</a:t>
            </a:r>
          </a:p>
          <a:p>
            <a:pPr lvl="2" algn="just"/>
            <a:r>
              <a:rPr lang="vi-VN" dirty="0"/>
              <a:t>Tất cả các màn hình bao gồm một công tắc nguồn, dây nguồn, các công cụ điều khiển độ sáng, độ tương phản để điều chỉnh hình ảnh màn hình. </a:t>
            </a:r>
          </a:p>
          <a:p>
            <a:pPr lvl="2" algn="just"/>
            <a:r>
              <a:rPr lang="vi-VN" dirty="0"/>
              <a:t>Hầu hết bao gồm hai loại cổng đầu vào video</a:t>
            </a:r>
          </a:p>
          <a:p>
            <a:pPr lvl="1" algn="just"/>
            <a:endParaRPr lang="en-US" dirty="0"/>
          </a:p>
          <a:p>
            <a:pPr lvl="1" algn="just"/>
            <a:endParaRPr lang="en-US" dirty="0"/>
          </a:p>
        </p:txBody>
      </p:sp>
    </p:spTree>
    <p:extLst>
      <p:ext uri="{BB962C8B-B14F-4D97-AF65-F5344CB8AC3E}">
        <p14:creationId xmlns:p14="http://schemas.microsoft.com/office/powerpoint/2010/main" val="19355269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02526" y="1318617"/>
            <a:ext cx="4468867" cy="3263504"/>
          </a:xfrm>
        </p:spPr>
        <p:txBody>
          <a:bodyPr>
            <a:normAutofit/>
          </a:bodyPr>
          <a:lstStyle/>
          <a:p>
            <a:pPr lvl="1" algn="just"/>
            <a:r>
              <a:rPr lang="vi-VN" dirty="0"/>
              <a:t>Kết nối thiết bị hiển thị thứ hai</a:t>
            </a:r>
          </a:p>
          <a:p>
            <a:pPr lvl="2" algn="just"/>
            <a:r>
              <a:rPr lang="vi-VN" dirty="0"/>
              <a:t>Người dùng có thể định cấu hình các cài đặt phù hợp cho màn hình bổ sung chẳng hạn như Projector. </a:t>
            </a:r>
            <a:endParaRPr lang="en-US" dirty="0"/>
          </a:p>
          <a:p>
            <a:pPr lvl="2" algn="just"/>
            <a:r>
              <a:rPr lang="vi-VN" dirty="0"/>
              <a:t>Trong Windows 10, sử dụng ứng dụng Settings app hoặc nhấp phải chuột trên màn hình Desktop và chọn Display settings</a:t>
            </a:r>
            <a:endParaRPr lang="en-US" dirty="0"/>
          </a:p>
          <a:p>
            <a:pPr lvl="1" algn="just"/>
            <a:endParaRPr lang="en-US" dirty="0"/>
          </a:p>
        </p:txBody>
      </p:sp>
      <p:pic>
        <p:nvPicPr>
          <p:cNvPr id="5" name="Picture 4">
            <a:extLst>
              <a:ext uri="{FF2B5EF4-FFF2-40B4-BE49-F238E27FC236}">
                <a16:creationId xmlns:a16="http://schemas.microsoft.com/office/drawing/2014/main" id="{85C4C5B4-06ED-490C-8284-3637F8F3F1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1393" y="1258729"/>
            <a:ext cx="3983057" cy="3383280"/>
          </a:xfrm>
          <a:prstGeom prst="rect">
            <a:avLst/>
          </a:prstGeom>
          <a:ln>
            <a:solidFill>
              <a:schemeClr val="tx1"/>
            </a:solidFill>
          </a:ln>
        </p:spPr>
      </p:pic>
    </p:spTree>
    <p:extLst>
      <p:ext uri="{BB962C8B-B14F-4D97-AF65-F5344CB8AC3E}">
        <p14:creationId xmlns:p14="http://schemas.microsoft.com/office/powerpoint/2010/main" val="20057142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02526" y="1268016"/>
            <a:ext cx="7886700" cy="3314105"/>
          </a:xfrm>
        </p:spPr>
        <p:txBody>
          <a:bodyPr>
            <a:normAutofit/>
          </a:bodyPr>
          <a:lstStyle/>
          <a:p>
            <a:pPr algn="just"/>
            <a:r>
              <a:rPr lang="vi-VN" dirty="0"/>
              <a:t>Cổng kết nối mạng và đầu nối mạng (Network Ports and</a:t>
            </a:r>
            <a:endParaRPr lang="en-US" dirty="0"/>
          </a:p>
          <a:p>
            <a:pPr lvl="1" algn="just"/>
            <a:r>
              <a:rPr lang="vi-VN" dirty="0"/>
              <a:t>Cổng kế nối mạng (Network Port) trên máy tính cho phép kết nối với mạng cục bộ (LAN) bằng cáp mạng. </a:t>
            </a:r>
            <a:endParaRPr lang="en-US" dirty="0"/>
          </a:p>
          <a:p>
            <a:pPr lvl="1" algn="just"/>
            <a:r>
              <a:rPr lang="vi-VN" dirty="0"/>
              <a:t>Cổng mạng được biết đến bằng nhiều tên: cổng Ethernet, cổng mạng và cổng LAN.</a:t>
            </a:r>
          </a:p>
          <a:p>
            <a:pPr lvl="1" algn="just"/>
            <a:r>
              <a:rPr lang="vi-VN" dirty="0"/>
              <a:t>Cáp mạng (LAN) và đầu nối được sử dụng phổ biến là cáp xoắn đôi (Twisted pair) và đầu nối </a:t>
            </a:r>
            <a:r>
              <a:rPr lang="en-US" dirty="0"/>
              <a:t>(</a:t>
            </a:r>
            <a:r>
              <a:rPr lang="vi-VN" dirty="0"/>
              <a:t>Connectors</a:t>
            </a:r>
            <a:r>
              <a:rPr lang="en-US" dirty="0"/>
              <a:t>) </a:t>
            </a:r>
            <a:r>
              <a:rPr lang="vi-VN" dirty="0"/>
              <a:t>RJ-45.</a:t>
            </a:r>
          </a:p>
          <a:p>
            <a:pPr lvl="1" algn="just"/>
            <a:endParaRPr lang="en-US" dirty="0"/>
          </a:p>
          <a:p>
            <a:pPr lvl="1" algn="just"/>
            <a:endParaRPr lang="en-US" dirty="0"/>
          </a:p>
        </p:txBody>
      </p:sp>
      <p:pic>
        <p:nvPicPr>
          <p:cNvPr id="6" name="Picture 5" descr="Ethernet Port Icon #174652 - Free Icons Library">
            <a:extLst>
              <a:ext uri="{FF2B5EF4-FFF2-40B4-BE49-F238E27FC236}">
                <a16:creationId xmlns:a16="http://schemas.microsoft.com/office/drawing/2014/main" id="{2E61B41A-CA3F-4F92-ADFE-8917B18247A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87416" y="3991304"/>
            <a:ext cx="1028700" cy="1028700"/>
          </a:xfrm>
          <a:prstGeom prst="rect">
            <a:avLst/>
          </a:prstGeom>
          <a:noFill/>
          <a:ln>
            <a:noFill/>
          </a:ln>
        </p:spPr>
      </p:pic>
      <p:pic>
        <p:nvPicPr>
          <p:cNvPr id="7" name="Picture 6" descr="Category cable twist rates">
            <a:extLst>
              <a:ext uri="{FF2B5EF4-FFF2-40B4-BE49-F238E27FC236}">
                <a16:creationId xmlns:a16="http://schemas.microsoft.com/office/drawing/2014/main" id="{6A8046A3-A1C9-4265-91AD-E67A9F5F2FB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67245" y="3990915"/>
            <a:ext cx="2375535" cy="997585"/>
          </a:xfrm>
          <a:prstGeom prst="rect">
            <a:avLst/>
          </a:prstGeom>
          <a:noFill/>
          <a:ln>
            <a:noFill/>
          </a:ln>
        </p:spPr>
      </p:pic>
      <p:pic>
        <p:nvPicPr>
          <p:cNvPr id="8" name="Picture 7" descr="Cat6 EZ-RJ45 Connectors, Pack of 25 | Legrand">
            <a:extLst>
              <a:ext uri="{FF2B5EF4-FFF2-40B4-BE49-F238E27FC236}">
                <a16:creationId xmlns:a16="http://schemas.microsoft.com/office/drawing/2014/main" id="{E1CE9B5E-4971-4B08-828A-BE0D2826019D}"/>
              </a:ext>
            </a:extLst>
          </p:cNvPr>
          <p:cNvPicPr/>
          <p:nvPr/>
        </p:nvPicPr>
        <p:blipFill rotWithShape="1">
          <a:blip r:embed="rId5" cstate="print">
            <a:extLst>
              <a:ext uri="{28A0092B-C50C-407E-A947-70E740481C1C}">
                <a14:useLocalDpi xmlns:a14="http://schemas.microsoft.com/office/drawing/2010/main" val="0"/>
              </a:ext>
            </a:extLst>
          </a:blip>
          <a:srcRect/>
          <a:stretch/>
        </p:blipFill>
        <p:spPr bwMode="auto">
          <a:xfrm>
            <a:off x="6493909" y="3835739"/>
            <a:ext cx="1035050" cy="123825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364099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02526" y="1318616"/>
            <a:ext cx="7886700" cy="3551039"/>
          </a:xfrm>
        </p:spPr>
        <p:txBody>
          <a:bodyPr>
            <a:normAutofit/>
          </a:bodyPr>
          <a:lstStyle/>
          <a:p>
            <a:pPr algn="just"/>
            <a:r>
              <a:rPr lang="en-US" dirty="0" err="1"/>
              <a:t>Cổng</a:t>
            </a:r>
            <a:r>
              <a:rPr lang="en-US" dirty="0"/>
              <a:t> </a:t>
            </a:r>
            <a:r>
              <a:rPr lang="en-US" dirty="0" err="1"/>
              <a:t>âm</a:t>
            </a:r>
            <a:r>
              <a:rPr lang="en-US" dirty="0"/>
              <a:t> </a:t>
            </a:r>
            <a:r>
              <a:rPr lang="en-US" dirty="0" err="1"/>
              <a:t>thanh</a:t>
            </a:r>
            <a:r>
              <a:rPr lang="en-US" dirty="0"/>
              <a:t> </a:t>
            </a:r>
            <a:r>
              <a:rPr lang="en-US" dirty="0" err="1"/>
              <a:t>và</a:t>
            </a:r>
            <a:r>
              <a:rPr lang="en-US" dirty="0"/>
              <a:t> </a:t>
            </a:r>
            <a:r>
              <a:rPr lang="en-US" dirty="0" err="1"/>
              <a:t>đầu</a:t>
            </a:r>
            <a:r>
              <a:rPr lang="en-US" dirty="0"/>
              <a:t> </a:t>
            </a:r>
            <a:r>
              <a:rPr lang="en-US" dirty="0" err="1"/>
              <a:t>nối</a:t>
            </a:r>
            <a:r>
              <a:rPr lang="en-US" dirty="0"/>
              <a:t> (Audio Ports and Connectors)</a:t>
            </a:r>
            <a:endParaRPr lang="vi-VN" dirty="0"/>
          </a:p>
          <a:p>
            <a:pPr lvl="1" algn="just">
              <a:lnSpc>
                <a:spcPct val="100000"/>
              </a:lnSpc>
            </a:pPr>
            <a:r>
              <a:rPr lang="vi-VN" dirty="0"/>
              <a:t>Các cổng chuyên dụng trên card âm thanh (Sound card) cho phép kết nối các thiết bị âm thanh  như loa (Speakers), tai nghe (Headphones) hoặc micro (Microphones) với máy tính. </a:t>
            </a:r>
          </a:p>
        </p:txBody>
      </p:sp>
    </p:spTree>
    <p:extLst>
      <p:ext uri="{BB962C8B-B14F-4D97-AF65-F5344CB8AC3E}">
        <p14:creationId xmlns:p14="http://schemas.microsoft.com/office/powerpoint/2010/main" val="42278498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02526" y="1318616"/>
            <a:ext cx="5698577" cy="3551039"/>
          </a:xfrm>
        </p:spPr>
        <p:txBody>
          <a:bodyPr>
            <a:normAutofit/>
          </a:bodyPr>
          <a:lstStyle/>
          <a:p>
            <a:pPr lvl="1" algn="just">
              <a:lnSpc>
                <a:spcPct val="100000"/>
              </a:lnSpc>
            </a:pPr>
            <a:r>
              <a:rPr lang="vi-VN" dirty="0"/>
              <a:t>Thông thường, các giắc cắm có đánh dấu các biểu tượng và được nhận dạng bằng các màu như sau:</a:t>
            </a:r>
          </a:p>
          <a:p>
            <a:pPr lvl="2" algn="just">
              <a:lnSpc>
                <a:spcPct val="100000"/>
              </a:lnSpc>
            </a:pPr>
            <a:r>
              <a:rPr lang="vi-VN" dirty="0"/>
              <a:t>Màu hồng (Pink): Microphone</a:t>
            </a:r>
          </a:p>
          <a:p>
            <a:pPr lvl="2" algn="just">
              <a:lnSpc>
                <a:spcPct val="100000"/>
              </a:lnSpc>
            </a:pPr>
            <a:r>
              <a:rPr lang="vi-VN" dirty="0"/>
              <a:t>Xanh nhạt (Light blue)</a:t>
            </a:r>
            <a:r>
              <a:rPr lang="en-US" dirty="0"/>
              <a:t>:</a:t>
            </a:r>
            <a:r>
              <a:rPr lang="vi-VN" dirty="0"/>
              <a:t> Đường vào (Line In): Tape player hoặc CD Player</a:t>
            </a:r>
          </a:p>
          <a:p>
            <a:pPr lvl="2" algn="just">
              <a:lnSpc>
                <a:spcPct val="100000"/>
              </a:lnSpc>
            </a:pPr>
            <a:r>
              <a:rPr lang="vi-VN" dirty="0"/>
              <a:t>Xanh chanh (Lime green)</a:t>
            </a:r>
            <a:r>
              <a:rPr lang="en-US" dirty="0"/>
              <a:t>:</a:t>
            </a:r>
            <a:r>
              <a:rPr lang="vi-VN" dirty="0"/>
              <a:t> Đường ra (Line out): Speaker hoặc Headphone</a:t>
            </a:r>
          </a:p>
        </p:txBody>
      </p:sp>
      <p:pic>
        <p:nvPicPr>
          <p:cNvPr id="9" name="Picture 8" descr="Connections and ports | Student's digital skills">
            <a:extLst>
              <a:ext uri="{FF2B5EF4-FFF2-40B4-BE49-F238E27FC236}">
                <a16:creationId xmlns:a16="http://schemas.microsoft.com/office/drawing/2014/main" id="{B89C3401-3B16-4EF0-9719-6ECCB30DFE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74676" y="2372524"/>
            <a:ext cx="2675129" cy="1188720"/>
          </a:xfrm>
          <a:prstGeom prst="rect">
            <a:avLst/>
          </a:prstGeom>
          <a:noFill/>
          <a:ln>
            <a:noFill/>
          </a:ln>
        </p:spPr>
      </p:pic>
    </p:spTree>
    <p:extLst>
      <p:ext uri="{BB962C8B-B14F-4D97-AF65-F5344CB8AC3E}">
        <p14:creationId xmlns:p14="http://schemas.microsoft.com/office/powerpoint/2010/main" val="22085073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02526" y="1318616"/>
            <a:ext cx="7886700" cy="3551039"/>
          </a:xfrm>
        </p:spPr>
        <p:txBody>
          <a:bodyPr>
            <a:normAutofit/>
          </a:bodyPr>
          <a:lstStyle/>
          <a:p>
            <a:pPr lvl="1" algn="just">
              <a:lnSpc>
                <a:spcPct val="100000"/>
              </a:lnSpc>
            </a:pPr>
            <a:r>
              <a:rPr lang="vi-VN" dirty="0"/>
              <a:t>Micro (Microphones)</a:t>
            </a:r>
          </a:p>
          <a:p>
            <a:pPr lvl="2" algn="just">
              <a:lnSpc>
                <a:spcPct val="100000"/>
              </a:lnSpc>
            </a:pPr>
            <a:r>
              <a:rPr lang="en-US" dirty="0"/>
              <a:t>G</a:t>
            </a:r>
            <a:r>
              <a:rPr lang="vi-VN" dirty="0"/>
              <a:t>hi lại âm thanh và chuyển đổi thành định dạng kỹ thuật số để sử dụng trên máy tính.</a:t>
            </a:r>
          </a:p>
          <a:p>
            <a:pPr lvl="2" algn="just">
              <a:lnSpc>
                <a:spcPct val="100000"/>
              </a:lnSpc>
            </a:pPr>
            <a:r>
              <a:rPr lang="en-US" dirty="0"/>
              <a:t>T</a:t>
            </a:r>
            <a:r>
              <a:rPr lang="vi-VN" dirty="0"/>
              <a:t>hường không được bao gồm trong máy tính để bàn, nhưng được tích hợp trong hầu hết các Laptop, Tablet và Phone.</a:t>
            </a:r>
          </a:p>
        </p:txBody>
      </p:sp>
    </p:spTree>
    <p:extLst>
      <p:ext uri="{BB962C8B-B14F-4D97-AF65-F5344CB8AC3E}">
        <p14:creationId xmlns:p14="http://schemas.microsoft.com/office/powerpoint/2010/main" val="18056278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02526" y="1318616"/>
            <a:ext cx="7886700" cy="3551039"/>
          </a:xfrm>
        </p:spPr>
        <p:txBody>
          <a:bodyPr>
            <a:normAutofit/>
          </a:bodyPr>
          <a:lstStyle/>
          <a:p>
            <a:pPr lvl="1" algn="just">
              <a:lnSpc>
                <a:spcPct val="100000"/>
              </a:lnSpc>
            </a:pPr>
            <a:r>
              <a:rPr lang="vi-VN" dirty="0"/>
              <a:t>Loa (Speakers)</a:t>
            </a:r>
          </a:p>
          <a:p>
            <a:pPr lvl="2" algn="just">
              <a:lnSpc>
                <a:spcPct val="100000"/>
              </a:lnSpc>
            </a:pPr>
            <a:r>
              <a:rPr lang="en-US" dirty="0"/>
              <a:t>P</a:t>
            </a:r>
            <a:r>
              <a:rPr lang="vi-VN" dirty="0"/>
              <a:t>hát ra âm thanh được lưu dưới dạng tập tin kỹ thuật số trên máy tính.</a:t>
            </a:r>
          </a:p>
          <a:p>
            <a:pPr lvl="2" algn="just">
              <a:lnSpc>
                <a:spcPct val="100000"/>
              </a:lnSpc>
            </a:pPr>
            <a:r>
              <a:rPr lang="vi-VN" dirty="0"/>
              <a:t>Máy tính để bàn yêu cầu loa ngoài để có thể nghe thấy âm thanh được phát lại bởi card âm thanh. Máy tính Laptop, Tablet và Phone bao gồm loa tích hợp bên trong.</a:t>
            </a:r>
          </a:p>
          <a:p>
            <a:pPr lvl="2" algn="just">
              <a:lnSpc>
                <a:spcPct val="100000"/>
              </a:lnSpc>
            </a:pPr>
            <a:r>
              <a:rPr lang="vi-VN" dirty="0"/>
              <a:t>Với hệ thống âm thanh chất lượng cao có thể kết nối với Laptop, Smartphone qua giắc cắm tai nghe, cổng USB, Bluetooth hoặc hồng ngoại (Infrared).</a:t>
            </a:r>
          </a:p>
        </p:txBody>
      </p:sp>
    </p:spTree>
    <p:extLst>
      <p:ext uri="{BB962C8B-B14F-4D97-AF65-F5344CB8AC3E}">
        <p14:creationId xmlns:p14="http://schemas.microsoft.com/office/powerpoint/2010/main" val="17833801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02526" y="1318617"/>
            <a:ext cx="7886700" cy="2754620"/>
          </a:xfrm>
        </p:spPr>
        <p:txBody>
          <a:bodyPr>
            <a:normAutofit/>
          </a:bodyPr>
          <a:lstStyle/>
          <a:p>
            <a:pPr algn="just">
              <a:lnSpc>
                <a:spcPct val="100000"/>
              </a:lnSpc>
            </a:pPr>
            <a:r>
              <a:rPr lang="en-US" dirty="0" err="1"/>
              <a:t>Cổng</a:t>
            </a:r>
            <a:r>
              <a:rPr lang="en-US" dirty="0"/>
              <a:t> USB </a:t>
            </a:r>
            <a:r>
              <a:rPr lang="en-US" dirty="0" err="1"/>
              <a:t>và</a:t>
            </a:r>
            <a:r>
              <a:rPr lang="en-US" dirty="0"/>
              <a:t> </a:t>
            </a:r>
            <a:r>
              <a:rPr lang="en-US" dirty="0" err="1"/>
              <a:t>đầu</a:t>
            </a:r>
            <a:r>
              <a:rPr lang="en-US" dirty="0"/>
              <a:t> </a:t>
            </a:r>
            <a:r>
              <a:rPr lang="en-US" dirty="0" err="1"/>
              <a:t>nối</a:t>
            </a:r>
            <a:r>
              <a:rPr lang="en-US" dirty="0"/>
              <a:t> (USB Ports and Connectors)</a:t>
            </a:r>
          </a:p>
          <a:p>
            <a:pPr lvl="1" algn="just">
              <a:lnSpc>
                <a:spcPct val="100000"/>
              </a:lnSpc>
            </a:pPr>
            <a:r>
              <a:rPr lang="vi-VN" dirty="0"/>
              <a:t>Cổng USB (Universal Serial Bus) cho phép kết nối một loạt các thiết bị ngoại vi với máy tính (Mouse, Keyboards, Joysticks, Tablets, Printer,…).</a:t>
            </a:r>
          </a:p>
          <a:p>
            <a:pPr lvl="1" algn="just">
              <a:lnSpc>
                <a:spcPct val="100000"/>
              </a:lnSpc>
            </a:pPr>
            <a:r>
              <a:rPr lang="vi-VN" dirty="0"/>
              <a:t>Cổng USB còn cung cấp năng lượng nên còn được sử dụng làm tiêu chuẩn sạc cho các thiết bị có pin sạc lại</a:t>
            </a:r>
            <a:r>
              <a:rPr lang="en-US" dirty="0"/>
              <a:t>.</a:t>
            </a:r>
            <a:endParaRPr lang="vi-VN" dirty="0"/>
          </a:p>
        </p:txBody>
      </p:sp>
    </p:spTree>
    <p:extLst>
      <p:ext uri="{BB962C8B-B14F-4D97-AF65-F5344CB8AC3E}">
        <p14:creationId xmlns:p14="http://schemas.microsoft.com/office/powerpoint/2010/main" val="7119682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02526" y="1318616"/>
            <a:ext cx="7886700" cy="3551039"/>
          </a:xfrm>
        </p:spPr>
        <p:txBody>
          <a:bodyPr>
            <a:normAutofit/>
          </a:bodyPr>
          <a:lstStyle/>
          <a:p>
            <a:pPr lvl="1" algn="just">
              <a:lnSpc>
                <a:spcPct val="100000"/>
              </a:lnSpc>
            </a:pPr>
            <a:r>
              <a:rPr lang="vi-VN" dirty="0"/>
              <a:t>Cổng USB có các phiên bản như sau:</a:t>
            </a:r>
          </a:p>
          <a:p>
            <a:pPr lvl="2" algn="just">
              <a:lnSpc>
                <a:spcPct val="100000"/>
              </a:lnSpc>
            </a:pPr>
            <a:r>
              <a:rPr lang="vi-VN" dirty="0"/>
              <a:t>2.0 có thể truyền dữ liệu với tốc độ tối đa 480Mbps.</a:t>
            </a:r>
          </a:p>
          <a:p>
            <a:pPr lvl="2" algn="just">
              <a:lnSpc>
                <a:spcPct val="100000"/>
              </a:lnSpc>
            </a:pPr>
            <a:r>
              <a:rPr lang="vi-VN" dirty="0"/>
              <a:t>3.0 (được gọi là SuperSpeed USB) có tốc độ tối đa trên lý thuyết là 5Gbps.</a:t>
            </a:r>
          </a:p>
          <a:p>
            <a:pPr lvl="2" algn="just">
              <a:lnSpc>
                <a:spcPct val="100000"/>
              </a:lnSpc>
            </a:pPr>
            <a:r>
              <a:rPr lang="vi-VN" dirty="0"/>
              <a:t>3.1 Thế hệ 1 gần giống với USB 3.0, ngoại trừ việc hỗ trợ kết nối mới.</a:t>
            </a:r>
          </a:p>
          <a:p>
            <a:pPr lvl="2" algn="just">
              <a:lnSpc>
                <a:spcPct val="100000"/>
              </a:lnSpc>
            </a:pPr>
            <a:r>
              <a:rPr lang="vi-VN" dirty="0"/>
              <a:t>Phiên bản 3.1 thế hệ 2 hứa hẹn tốc độ lên tới 10Gbps</a:t>
            </a:r>
          </a:p>
        </p:txBody>
      </p:sp>
    </p:spTree>
    <p:extLst>
      <p:ext uri="{BB962C8B-B14F-4D97-AF65-F5344CB8AC3E}">
        <p14:creationId xmlns:p14="http://schemas.microsoft.com/office/powerpoint/2010/main" val="40806399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355381" y="1243260"/>
            <a:ext cx="4563460" cy="3551039"/>
          </a:xfrm>
        </p:spPr>
        <p:txBody>
          <a:bodyPr>
            <a:normAutofit lnSpcReduction="10000"/>
          </a:bodyPr>
          <a:lstStyle/>
          <a:p>
            <a:pPr lvl="1" algn="just">
              <a:lnSpc>
                <a:spcPct val="100000"/>
              </a:lnSpc>
            </a:pPr>
            <a:r>
              <a:rPr lang="vi-VN" dirty="0"/>
              <a:t>Các loại kết nối</a:t>
            </a:r>
          </a:p>
          <a:p>
            <a:pPr lvl="2" algn="just">
              <a:lnSpc>
                <a:spcPct val="100000"/>
              </a:lnSpc>
            </a:pPr>
            <a:r>
              <a:rPr lang="vi-VN" dirty="0"/>
              <a:t>Khi các thiết bị di động đã trở nên nhỏ hơn, tiêu chuẩn USB đã áp dụng các đầu nối có các kích thước khác nhau. </a:t>
            </a:r>
          </a:p>
          <a:p>
            <a:pPr lvl="2" algn="just">
              <a:lnSpc>
                <a:spcPct val="100000"/>
              </a:lnSpc>
            </a:pPr>
            <a:r>
              <a:rPr lang="vi-VN" dirty="0"/>
              <a:t>Đầu nối loại A là đầu nối hình chữ nhật phẳng quen thuộc.</a:t>
            </a:r>
          </a:p>
          <a:p>
            <a:pPr lvl="2" algn="just">
              <a:lnSpc>
                <a:spcPct val="100000"/>
              </a:lnSpc>
            </a:pPr>
            <a:r>
              <a:rPr lang="vi-VN" dirty="0"/>
              <a:t>Đầu nối Mini và Micro thường được tìm thấy trên các thiết bị có cấu hình mỏng. </a:t>
            </a:r>
          </a:p>
        </p:txBody>
      </p:sp>
      <p:pic>
        <p:nvPicPr>
          <p:cNvPr id="6" name="Picture 5">
            <a:extLst>
              <a:ext uri="{FF2B5EF4-FFF2-40B4-BE49-F238E27FC236}">
                <a16:creationId xmlns:a16="http://schemas.microsoft.com/office/drawing/2014/main" id="{0A7A54D5-BDA5-4892-AA67-EE9220094D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596" y="1740283"/>
            <a:ext cx="3784023" cy="2286000"/>
          </a:xfrm>
          <a:prstGeom prst="rect">
            <a:avLst/>
          </a:prstGeom>
        </p:spPr>
      </p:pic>
    </p:spTree>
    <p:extLst>
      <p:ext uri="{BB962C8B-B14F-4D97-AF65-F5344CB8AC3E}">
        <p14:creationId xmlns:p14="http://schemas.microsoft.com/office/powerpoint/2010/main" val="257681761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15007" y="1243260"/>
            <a:ext cx="8000342" cy="3551039"/>
          </a:xfrm>
        </p:spPr>
        <p:txBody>
          <a:bodyPr>
            <a:normAutofit/>
          </a:bodyPr>
          <a:lstStyle/>
          <a:p>
            <a:pPr lvl="1" algn="just">
              <a:lnSpc>
                <a:spcPct val="100000"/>
              </a:lnSpc>
            </a:pPr>
            <a:r>
              <a:rPr lang="vi-VN" dirty="0"/>
              <a:t>Ổ đĩa Flash USB</a:t>
            </a:r>
          </a:p>
          <a:p>
            <a:pPr lvl="2" algn="just">
              <a:lnSpc>
                <a:spcPct val="100000"/>
              </a:lnSpc>
            </a:pPr>
            <a:r>
              <a:rPr lang="vi-VN" dirty="0"/>
              <a:t>Là thiết bị lưu trữ dữ liệu</a:t>
            </a:r>
            <a:r>
              <a:rPr lang="en-US" dirty="0"/>
              <a:t>,</a:t>
            </a:r>
            <a:r>
              <a:rPr lang="vi-VN" dirty="0"/>
              <a:t> được tích hợp với đầu nối USB.</a:t>
            </a:r>
          </a:p>
          <a:p>
            <a:pPr lvl="2" algn="just">
              <a:lnSpc>
                <a:spcPct val="100000"/>
              </a:lnSpc>
            </a:pPr>
            <a:r>
              <a:rPr lang="vi-VN" dirty="0"/>
              <a:t>Chuẩn lưu trữ dung lượng lớn USB được hỗ trợ bởi các H</a:t>
            </a:r>
            <a:r>
              <a:rPr lang="en-US" dirty="0"/>
              <a:t>ĐH</a:t>
            </a:r>
            <a:r>
              <a:rPr lang="vi-VN" dirty="0"/>
              <a:t> hiện đại như Windows, Mac OS X và Linux.</a:t>
            </a:r>
          </a:p>
        </p:txBody>
      </p:sp>
      <p:pic>
        <p:nvPicPr>
          <p:cNvPr id="5" name="Picture 4" descr="EasyTechs – Free and Easy To Follow Tech Tutorials">
            <a:extLst>
              <a:ext uri="{FF2B5EF4-FFF2-40B4-BE49-F238E27FC236}">
                <a16:creationId xmlns:a16="http://schemas.microsoft.com/office/drawing/2014/main" id="{17C46DDE-AE50-4636-96B1-81E67E22BBD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13372" y="2894400"/>
            <a:ext cx="2011680" cy="2011680"/>
          </a:xfrm>
          <a:prstGeom prst="rect">
            <a:avLst/>
          </a:prstGeom>
          <a:noFill/>
          <a:ln>
            <a:noFill/>
          </a:ln>
        </p:spPr>
      </p:pic>
    </p:spTree>
    <p:extLst>
      <p:ext uri="{BB962C8B-B14F-4D97-AF65-F5344CB8AC3E}">
        <p14:creationId xmlns:p14="http://schemas.microsoft.com/office/powerpoint/2010/main" val="31004368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15007" y="1243260"/>
            <a:ext cx="4740165" cy="3551039"/>
          </a:xfrm>
        </p:spPr>
        <p:txBody>
          <a:bodyPr>
            <a:normAutofit/>
          </a:bodyPr>
          <a:lstStyle/>
          <a:p>
            <a:pPr lvl="1" algn="just">
              <a:lnSpc>
                <a:spcPct val="100000"/>
              </a:lnSpc>
            </a:pPr>
            <a:r>
              <a:rPr lang="vi-VN" dirty="0"/>
              <a:t>Máy in (Printer)</a:t>
            </a:r>
          </a:p>
          <a:p>
            <a:pPr lvl="2" algn="just">
              <a:lnSpc>
                <a:spcPct val="100000"/>
              </a:lnSpc>
            </a:pPr>
            <a:r>
              <a:rPr lang="en-US" dirty="0"/>
              <a:t>C</a:t>
            </a:r>
            <a:r>
              <a:rPr lang="vi-VN" dirty="0"/>
              <a:t>huyển đổi những gì trên màn hình ra các trang in.</a:t>
            </a:r>
          </a:p>
          <a:p>
            <a:pPr lvl="2" algn="just">
              <a:lnSpc>
                <a:spcPct val="100000"/>
              </a:lnSpc>
            </a:pPr>
            <a:r>
              <a:rPr lang="vi-VN" dirty="0"/>
              <a:t>Trước đây, máy in được kết nối với máy tính qua cổng máy in chuyên dụng và cáp in. Ngày nay, máy in được kết nối qua cổng USB</a:t>
            </a:r>
            <a:r>
              <a:rPr lang="en-US" dirty="0"/>
              <a:t>/</a:t>
            </a:r>
            <a:r>
              <a:rPr lang="vi-VN" dirty="0"/>
              <a:t>kết nối mạng.</a:t>
            </a:r>
          </a:p>
          <a:p>
            <a:pPr lvl="2" algn="just">
              <a:lnSpc>
                <a:spcPct val="100000"/>
              </a:lnSpc>
            </a:pPr>
            <a:endParaRPr lang="vi-VN" dirty="0"/>
          </a:p>
        </p:txBody>
      </p:sp>
      <p:pic>
        <p:nvPicPr>
          <p:cNvPr id="6" name="Picture 5">
            <a:extLst>
              <a:ext uri="{FF2B5EF4-FFF2-40B4-BE49-F238E27FC236}">
                <a16:creationId xmlns:a16="http://schemas.microsoft.com/office/drawing/2014/main" id="{DF4433B0-A653-4F69-BFBB-D95A84C073B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255172" y="1971110"/>
            <a:ext cx="3800475" cy="1929130"/>
          </a:xfrm>
          <a:prstGeom prst="rect">
            <a:avLst/>
          </a:prstGeom>
          <a:noFill/>
          <a:ln>
            <a:noFill/>
          </a:ln>
        </p:spPr>
      </p:pic>
    </p:spTree>
    <p:extLst>
      <p:ext uri="{BB962C8B-B14F-4D97-AF65-F5344CB8AC3E}">
        <p14:creationId xmlns:p14="http://schemas.microsoft.com/office/powerpoint/2010/main" val="293588658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15007" y="1243260"/>
            <a:ext cx="7886700" cy="3551039"/>
          </a:xfrm>
        </p:spPr>
        <p:txBody>
          <a:bodyPr>
            <a:normAutofit/>
          </a:bodyPr>
          <a:lstStyle/>
          <a:p>
            <a:pPr lvl="1" algn="just">
              <a:lnSpc>
                <a:spcPct val="100000"/>
              </a:lnSpc>
            </a:pPr>
            <a:r>
              <a:rPr lang="vi-VN" dirty="0"/>
              <a:t>Máy ảnh kỹ thuật số (Digital Cameras)</a:t>
            </a:r>
          </a:p>
          <a:p>
            <a:pPr lvl="2" algn="just">
              <a:lnSpc>
                <a:spcPct val="100000"/>
              </a:lnSpc>
            </a:pPr>
            <a:r>
              <a:rPr lang="en-US" dirty="0"/>
              <a:t>M</a:t>
            </a:r>
            <a:r>
              <a:rPr lang="vi-VN" dirty="0"/>
              <a:t>ã hóa hình ảnh/video thành các tập tin kỹ thuật số được lưu trữ, chỉnh sửa và phát lại. Các tập tin được lưu trữ trên thẻ SD.</a:t>
            </a:r>
          </a:p>
          <a:p>
            <a:pPr lvl="2" algn="just">
              <a:lnSpc>
                <a:spcPct val="100000"/>
              </a:lnSpc>
            </a:pPr>
            <a:r>
              <a:rPr lang="vi-VN" dirty="0"/>
              <a:t>Nhiều máy ảnh kỹ thuật số có thể kết nối trực tiếp với máy tính cho mục đích chuyển hình ảnh và video đã chụp. </a:t>
            </a:r>
            <a:endParaRPr lang="en-US" dirty="0"/>
          </a:p>
          <a:p>
            <a:pPr lvl="2" algn="just">
              <a:lnSpc>
                <a:spcPct val="100000"/>
              </a:lnSpc>
            </a:pPr>
            <a:r>
              <a:rPr lang="vi-VN" dirty="0"/>
              <a:t>USB là kết nối được sử dụng phổ biến nhất cho loại truyền các loại tập tin này.</a:t>
            </a:r>
          </a:p>
          <a:p>
            <a:pPr marL="685800" lvl="2" indent="0" algn="just">
              <a:lnSpc>
                <a:spcPct val="100000"/>
              </a:lnSpc>
              <a:buNone/>
            </a:pPr>
            <a:endParaRPr lang="vi-VN" dirty="0"/>
          </a:p>
        </p:txBody>
      </p:sp>
    </p:spTree>
    <p:extLst>
      <p:ext uri="{BB962C8B-B14F-4D97-AF65-F5344CB8AC3E}">
        <p14:creationId xmlns:p14="http://schemas.microsoft.com/office/powerpoint/2010/main" val="18676203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Kết nối thiết bị ngoại vi</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15007" y="1243260"/>
            <a:ext cx="7886700" cy="3551039"/>
          </a:xfrm>
        </p:spPr>
        <p:txBody>
          <a:bodyPr>
            <a:normAutofit/>
          </a:bodyPr>
          <a:lstStyle/>
          <a:p>
            <a:pPr lvl="2" algn="just">
              <a:lnSpc>
                <a:spcPct val="100000"/>
              </a:lnSpc>
            </a:pPr>
            <a:r>
              <a:rPr lang="vi-VN" dirty="0"/>
              <a:t>Các máy ảnh đời mới sử dụng kết nối Wi-Fi, Bluetooth hoặc hồng ngoại để truyền hình ảnh/video sang máy tính hoặc điện thoại thông minh.</a:t>
            </a:r>
          </a:p>
          <a:p>
            <a:pPr lvl="2" algn="just">
              <a:lnSpc>
                <a:spcPct val="100000"/>
              </a:lnSpc>
            </a:pPr>
            <a:endParaRPr lang="vi-VN" dirty="0"/>
          </a:p>
        </p:txBody>
      </p:sp>
      <p:pic>
        <p:nvPicPr>
          <p:cNvPr id="9" name="Picture 8" descr="Help Guide | Charging the battery pack">
            <a:extLst>
              <a:ext uri="{FF2B5EF4-FFF2-40B4-BE49-F238E27FC236}">
                <a16:creationId xmlns:a16="http://schemas.microsoft.com/office/drawing/2014/main" id="{6227A1ED-E34C-4C1E-A446-BEB48B6C8C2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52055" y="2600325"/>
            <a:ext cx="2771618" cy="1737360"/>
          </a:xfrm>
          <a:prstGeom prst="rect">
            <a:avLst/>
          </a:prstGeom>
          <a:noFill/>
          <a:ln>
            <a:noFill/>
          </a:ln>
        </p:spPr>
      </p:pic>
      <p:pic>
        <p:nvPicPr>
          <p:cNvPr id="10" name="Picture 9" descr="Olympus Image Share (OI.Share) - Smartphone app | Olympus">
            <a:extLst>
              <a:ext uri="{FF2B5EF4-FFF2-40B4-BE49-F238E27FC236}">
                <a16:creationId xmlns:a16="http://schemas.microsoft.com/office/drawing/2014/main" id="{22F54093-8C16-4793-B585-CC39F14D480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58357" y="2600325"/>
            <a:ext cx="3608666" cy="1828800"/>
          </a:xfrm>
          <a:prstGeom prst="rect">
            <a:avLst/>
          </a:prstGeom>
          <a:noFill/>
          <a:ln>
            <a:noFill/>
          </a:ln>
        </p:spPr>
      </p:pic>
    </p:spTree>
    <p:extLst>
      <p:ext uri="{BB962C8B-B14F-4D97-AF65-F5344CB8AC3E}">
        <p14:creationId xmlns:p14="http://schemas.microsoft.com/office/powerpoint/2010/main" val="19640011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Công nghệ kết nối không dây </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15007" y="1243260"/>
            <a:ext cx="7886700" cy="3551039"/>
          </a:xfrm>
        </p:spPr>
        <p:txBody>
          <a:bodyPr>
            <a:normAutofit/>
          </a:bodyPr>
          <a:lstStyle/>
          <a:p>
            <a:pPr algn="just">
              <a:lnSpc>
                <a:spcPct val="100000"/>
              </a:lnSpc>
            </a:pPr>
            <a:r>
              <a:rPr lang="vi-VN" dirty="0"/>
              <a:t>Kết nối không dây sử dụng sóng Radio</a:t>
            </a:r>
            <a:r>
              <a:rPr lang="en-US" dirty="0"/>
              <a:t>.</a:t>
            </a:r>
            <a:endParaRPr lang="vi-VN" dirty="0"/>
          </a:p>
          <a:p>
            <a:pPr algn="just">
              <a:lnSpc>
                <a:spcPct val="100000"/>
              </a:lnSpc>
            </a:pPr>
            <a:r>
              <a:rPr lang="vi-VN" dirty="0"/>
              <a:t>Các kết nối không dây tầm ngắn gồm có Bluetooth và Hồng ngoại (Infrared)</a:t>
            </a:r>
          </a:p>
        </p:txBody>
      </p:sp>
    </p:spTree>
    <p:extLst>
      <p:ext uri="{BB962C8B-B14F-4D97-AF65-F5344CB8AC3E}">
        <p14:creationId xmlns:p14="http://schemas.microsoft.com/office/powerpoint/2010/main" val="397597623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Công nghệ kết nối không dây </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15007" y="1243260"/>
            <a:ext cx="7886700" cy="3551039"/>
          </a:xfrm>
        </p:spPr>
        <p:txBody>
          <a:bodyPr>
            <a:normAutofit/>
          </a:bodyPr>
          <a:lstStyle/>
          <a:p>
            <a:pPr algn="just">
              <a:lnSpc>
                <a:spcPct val="100000"/>
              </a:lnSpc>
            </a:pPr>
            <a:r>
              <a:rPr lang="vi-VN" dirty="0"/>
              <a:t>Bluetooth</a:t>
            </a:r>
            <a:r>
              <a:rPr lang="en-US" dirty="0"/>
              <a:t>:</a:t>
            </a:r>
          </a:p>
          <a:p>
            <a:pPr lvl="1" algn="just">
              <a:lnSpc>
                <a:spcPct val="100000"/>
              </a:lnSpc>
            </a:pPr>
            <a:r>
              <a:rPr lang="vi-VN" dirty="0"/>
              <a:t>Là công nghệ không dây được sử dụng để kết nối các thiết bị như máy tính/điện thoại với các phụ kiện hỗ trợ Bluetooth như tai nghe, chuột, bàn phím,…</a:t>
            </a:r>
          </a:p>
          <a:p>
            <a:pPr lvl="1" algn="just">
              <a:lnSpc>
                <a:spcPct val="100000"/>
              </a:lnSpc>
            </a:pPr>
            <a:r>
              <a:rPr lang="vi-VN" dirty="0"/>
              <a:t>Các thiết bị và phụ kiện Bluetooth phải được ghép nối (Paired) với nhau trước khi chúng có thể giao tiếp với nhau. </a:t>
            </a:r>
          </a:p>
        </p:txBody>
      </p:sp>
    </p:spTree>
    <p:extLst>
      <p:ext uri="{BB962C8B-B14F-4D97-AF65-F5344CB8AC3E}">
        <p14:creationId xmlns:p14="http://schemas.microsoft.com/office/powerpoint/2010/main" val="25464486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Công nghệ kết nối không dây </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15007" y="1243260"/>
            <a:ext cx="5549462" cy="3551039"/>
          </a:xfrm>
        </p:spPr>
        <p:txBody>
          <a:bodyPr>
            <a:normAutofit/>
          </a:bodyPr>
          <a:lstStyle/>
          <a:p>
            <a:pPr lvl="1" algn="just">
              <a:lnSpc>
                <a:spcPct val="100000"/>
              </a:lnSpc>
            </a:pPr>
            <a:r>
              <a:rPr lang="vi-VN" dirty="0"/>
              <a:t>Các bước ghép nối như sau:</a:t>
            </a:r>
          </a:p>
          <a:p>
            <a:pPr lvl="2" algn="just">
              <a:lnSpc>
                <a:spcPct val="100000"/>
              </a:lnSpc>
            </a:pPr>
            <a:r>
              <a:rPr lang="vi-VN" dirty="0"/>
              <a:t>Bước 1: Bật Bluetooth trên thiết bị.</a:t>
            </a:r>
          </a:p>
          <a:p>
            <a:pPr lvl="2" algn="just">
              <a:lnSpc>
                <a:spcPct val="100000"/>
              </a:lnSpc>
            </a:pPr>
            <a:r>
              <a:rPr lang="vi-VN" dirty="0"/>
              <a:t>Bước 2: Đặt phụ kiện vào chế độ khám phá (Discovery). Các bước cụ thể để thay đổi sang chế độ khám phá phụ thuộc vào phụ kiện. Trên nhiều phụ kiện, chỉ cần giữ một nút trong vài giây cho đến khi đèn bắt đầu nhấp nháy. </a:t>
            </a:r>
          </a:p>
        </p:txBody>
      </p:sp>
      <p:pic>
        <p:nvPicPr>
          <p:cNvPr id="4" name="Picture 3" descr="IOGEAR Mini USB Dual-Mode Bluetooth 4.0 Transmitter">
            <a:extLst>
              <a:ext uri="{FF2B5EF4-FFF2-40B4-BE49-F238E27FC236}">
                <a16:creationId xmlns:a16="http://schemas.microsoft.com/office/drawing/2014/main" id="{37B5C0FF-2B70-4A65-9E55-C261F49F842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696" t="9123" r="3562" b="5795"/>
          <a:stretch/>
        </p:blipFill>
        <p:spPr bwMode="auto">
          <a:xfrm>
            <a:off x="6064469" y="1728270"/>
            <a:ext cx="2923098" cy="246888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163284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Công nghệ kết nối không dây </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25516" y="1106366"/>
            <a:ext cx="7989833" cy="3551039"/>
          </a:xfrm>
        </p:spPr>
        <p:txBody>
          <a:bodyPr>
            <a:normAutofit/>
          </a:bodyPr>
          <a:lstStyle/>
          <a:p>
            <a:pPr lvl="1" algn="just">
              <a:lnSpc>
                <a:spcPct val="100000"/>
              </a:lnSpc>
            </a:pPr>
            <a:r>
              <a:rPr lang="vi-VN" dirty="0"/>
              <a:t>Các bước ghép nối như sau:</a:t>
            </a:r>
          </a:p>
          <a:p>
            <a:pPr lvl="2" algn="just">
              <a:lnSpc>
                <a:spcPct val="100000"/>
              </a:lnSpc>
            </a:pPr>
            <a:r>
              <a:rPr lang="vi-VN" dirty="0"/>
              <a:t>Bước 3: Trên thiết bị, hãy xem màn hình cài đặt Bluetooth để xem danh sách các phụ kiện gần đó đang ở chế độ khám phá.</a:t>
            </a:r>
          </a:p>
          <a:p>
            <a:pPr lvl="2" algn="just">
              <a:lnSpc>
                <a:spcPct val="100000"/>
              </a:lnSpc>
            </a:pPr>
            <a:r>
              <a:rPr lang="vi-VN" dirty="0"/>
              <a:t>Bước 4: Chọn phụ kiện trong danh sách, nhập mã PIN để ghép nối các thiết bị. Mã yêu cầu sẽ được hiển thị trên màn hình thiết bị. Sau khi các thiết bị Bluetooth được ghép nối, chúng sẽ tự động nhìn thấy nhau và liên lạc được với nhau.</a:t>
            </a:r>
          </a:p>
          <a:p>
            <a:pPr lvl="1" algn="just">
              <a:lnSpc>
                <a:spcPct val="100000"/>
              </a:lnSpc>
            </a:pPr>
            <a:endParaRPr lang="vi-VN" dirty="0"/>
          </a:p>
        </p:txBody>
      </p:sp>
    </p:spTree>
    <p:extLst>
      <p:ext uri="{BB962C8B-B14F-4D97-AF65-F5344CB8AC3E}">
        <p14:creationId xmlns:p14="http://schemas.microsoft.com/office/powerpoint/2010/main" val="8573341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41062-8143-406D-B492-4A919606334A}"/>
              </a:ext>
            </a:extLst>
          </p:cNvPr>
          <p:cNvSpPr>
            <a:spLocks noGrp="1"/>
          </p:cNvSpPr>
          <p:nvPr>
            <p:ph type="title"/>
          </p:nvPr>
        </p:nvSpPr>
        <p:spPr/>
        <p:txBody>
          <a:bodyPr>
            <a:normAutofit/>
          </a:bodyPr>
          <a:lstStyle/>
          <a:p>
            <a:r>
              <a:rPr lang="vi-VN" dirty="0"/>
              <a:t>Công nghệ kết nối không dây </a:t>
            </a:r>
            <a:endParaRPr lang="en-US" dirty="0"/>
          </a:p>
        </p:txBody>
      </p:sp>
      <p:sp>
        <p:nvSpPr>
          <p:cNvPr id="3" name="Content Placeholder 2">
            <a:extLst>
              <a:ext uri="{FF2B5EF4-FFF2-40B4-BE49-F238E27FC236}">
                <a16:creationId xmlns:a16="http://schemas.microsoft.com/office/drawing/2014/main" id="{C23330A9-71E5-47BA-B6A6-16A59DA81C9E}"/>
              </a:ext>
            </a:extLst>
          </p:cNvPr>
          <p:cNvSpPr>
            <a:spLocks noGrp="1"/>
          </p:cNvSpPr>
          <p:nvPr>
            <p:ph idx="1"/>
          </p:nvPr>
        </p:nvSpPr>
        <p:spPr>
          <a:xfrm>
            <a:off x="525516" y="1106366"/>
            <a:ext cx="7989833" cy="3551039"/>
          </a:xfrm>
        </p:spPr>
        <p:txBody>
          <a:bodyPr>
            <a:normAutofit/>
          </a:bodyPr>
          <a:lstStyle/>
          <a:p>
            <a:pPr algn="just">
              <a:lnSpc>
                <a:spcPct val="100000"/>
              </a:lnSpc>
            </a:pPr>
            <a:r>
              <a:rPr lang="vi-VN" dirty="0"/>
              <a:t>Hồng ngoại (Infrared)</a:t>
            </a:r>
            <a:endParaRPr lang="en-US" dirty="0"/>
          </a:p>
          <a:p>
            <a:pPr lvl="1" algn="just">
              <a:lnSpc>
                <a:spcPct val="100000"/>
              </a:lnSpc>
            </a:pPr>
            <a:r>
              <a:rPr lang="vi-VN" dirty="0"/>
              <a:t>Công nghệ không dây hồng ngoại (IR wireless) sử dụng chùm ánh sáng vô hình để truyền thông tin. </a:t>
            </a:r>
            <a:endParaRPr lang="en-US" dirty="0"/>
          </a:p>
          <a:p>
            <a:pPr lvl="1" algn="just">
              <a:lnSpc>
                <a:spcPct val="100000"/>
              </a:lnSpc>
            </a:pPr>
            <a:r>
              <a:rPr lang="vi-VN" dirty="0"/>
              <a:t>Cả hai thiết bị gửi và nhận phải chứa các cổng hồng ngoại và phải ở gần nhau để kết nối thành công.</a:t>
            </a:r>
          </a:p>
          <a:p>
            <a:pPr lvl="1" algn="just">
              <a:lnSpc>
                <a:spcPct val="100000"/>
              </a:lnSpc>
            </a:pPr>
            <a:r>
              <a:rPr lang="en-US" dirty="0"/>
              <a:t>Đ</a:t>
            </a:r>
            <a:r>
              <a:rPr lang="vi-VN" dirty="0"/>
              <a:t>ược sử dụng trong Remote TV, Micro không dây, chuột không dây, Camera và thiết bị âm thanh. </a:t>
            </a:r>
          </a:p>
          <a:p>
            <a:pPr lvl="1" algn="just">
              <a:lnSpc>
                <a:spcPct val="100000"/>
              </a:lnSpc>
            </a:pPr>
            <a:endParaRPr lang="vi-VN" dirty="0"/>
          </a:p>
        </p:txBody>
      </p:sp>
      <p:sp>
        <p:nvSpPr>
          <p:cNvPr id="4" name="Arrow: Pentagon 3">
            <a:hlinkClick r:id="rId3" action="ppaction://hlinkpres?slideindex=24&amp;slidetitle=Hardware"/>
            <a:extLst>
              <a:ext uri="{FF2B5EF4-FFF2-40B4-BE49-F238E27FC236}">
                <a16:creationId xmlns:a16="http://schemas.microsoft.com/office/drawing/2014/main" id="{D5A77F5B-3C86-4D7A-BC3A-C10EE24E3973}"/>
              </a:ext>
            </a:extLst>
          </p:cNvPr>
          <p:cNvSpPr/>
          <p:nvPr/>
        </p:nvSpPr>
        <p:spPr>
          <a:xfrm>
            <a:off x="7766614" y="4668524"/>
            <a:ext cx="1377386" cy="402264"/>
          </a:xfrm>
          <a:prstGeom prst="homePlat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err="1">
                <a:latin typeface="Times New Roman" panose="02020603050405020304" pitchFamily="18" charset="0"/>
                <a:cs typeface="Times New Roman" panose="02020603050405020304" pitchFamily="18" charset="0"/>
              </a:rPr>
              <a:t>Câu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hỏi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ôn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luyện</a:t>
            </a: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429132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title"/>
          </p:nvPr>
        </p:nvSpPr>
        <p:spPr>
          <a:xfrm>
            <a:off x="1143000" y="1676400"/>
            <a:ext cx="6858000" cy="1790700"/>
          </a:xfrm>
        </p:spPr>
        <p:txBody>
          <a:bodyPr anchor="ctr">
            <a:normAutofit fontScale="90000"/>
          </a:bodyPr>
          <a:lstStyle/>
          <a:p>
            <a:r>
              <a:rPr lang="en-US" sz="2400" dirty="0" err="1"/>
              <a:t>Bài</a:t>
            </a:r>
            <a:r>
              <a:rPr lang="en-US" sz="2400" dirty="0"/>
              <a:t> 3</a:t>
            </a:r>
            <a:br>
              <a:rPr lang="en-US" dirty="0"/>
            </a:br>
            <a:r>
              <a:rPr lang="en-US" dirty="0"/>
              <a:t>MẠNG VÀ THIẾT BỊ DI ĐỘNG</a:t>
            </a:r>
            <a:br>
              <a:rPr lang="en-US" dirty="0"/>
            </a:br>
            <a:r>
              <a:rPr lang="vi-VN" dirty="0"/>
              <a:t>Networks and Mobile Devices</a:t>
            </a:r>
            <a:endParaRPr lang="en-US" dirty="0"/>
          </a:p>
        </p:txBody>
      </p:sp>
    </p:spTree>
    <p:extLst>
      <p:ext uri="{BB962C8B-B14F-4D97-AF65-F5344CB8AC3E}">
        <p14:creationId xmlns:p14="http://schemas.microsoft.com/office/powerpoint/2010/main" val="16290915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en-US" dirty="0" err="1"/>
              <a:t>Mạng</a:t>
            </a:r>
            <a:r>
              <a:rPr lang="en-US" dirty="0"/>
              <a:t> </a:t>
            </a:r>
            <a:r>
              <a:rPr lang="en-US" dirty="0" err="1"/>
              <a:t>là</a:t>
            </a:r>
            <a:r>
              <a:rPr lang="en-US" dirty="0"/>
              <a:t> </a:t>
            </a:r>
            <a:r>
              <a:rPr lang="en-US" dirty="0" err="1"/>
              <a:t>gì</a:t>
            </a:r>
            <a:r>
              <a:rPr lang="en-US" dirty="0"/>
              <a:t>?</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369219"/>
            <a:ext cx="7886700" cy="3160740"/>
          </a:xfrm>
        </p:spPr>
        <p:txBody>
          <a:bodyPr>
            <a:normAutofit fontScale="92500"/>
          </a:bodyPr>
          <a:lstStyle/>
          <a:p>
            <a:pPr algn="just"/>
            <a:r>
              <a:rPr lang="en-US" dirty="0"/>
              <a:t>L</a:t>
            </a:r>
            <a:r>
              <a:rPr lang="vi-VN" dirty="0"/>
              <a:t>à một hệ thống để di chuyển các đối tượng</a:t>
            </a:r>
            <a:r>
              <a:rPr lang="en-US" dirty="0"/>
              <a:t>/</a:t>
            </a:r>
            <a:r>
              <a:rPr lang="vi-VN" dirty="0"/>
              <a:t>thông tin.</a:t>
            </a:r>
          </a:p>
          <a:p>
            <a:pPr algn="just"/>
            <a:r>
              <a:rPr lang="vi-VN" dirty="0"/>
              <a:t>Trong điện toán, mạng là sự sắp xếp của các máy tính (và các thiết bị điện toán bổ sung) được kết nối theo cách mà chúng có thể giao tiếp và chia sẻ thông tin.</a:t>
            </a:r>
          </a:p>
          <a:p>
            <a:pPr algn="just"/>
            <a:r>
              <a:rPr lang="vi-VN" dirty="0"/>
              <a:t>Các mạng riêng lẻ cũng có thể được kết nối với các mạng khác để hình thành mạng lớn hơn được gọi là liên kết mạng.</a:t>
            </a:r>
          </a:p>
          <a:p>
            <a:pPr algn="just"/>
            <a:r>
              <a:rPr lang="vi-VN" dirty="0"/>
              <a:t>Có nhiều loại mạng khác nhau (mạng di động, mạng điện thoại, Internet). </a:t>
            </a:r>
            <a:r>
              <a:rPr lang="en-US" dirty="0"/>
              <a:t>C</a:t>
            </a:r>
            <a:r>
              <a:rPr lang="vi-VN" dirty="0"/>
              <a:t>ác mạng đều có thể kết nối với nhau</a:t>
            </a:r>
            <a:r>
              <a:rPr lang="en-US" dirty="0"/>
              <a:t>.</a:t>
            </a:r>
            <a:endParaRPr lang="vi-VN" dirty="0"/>
          </a:p>
          <a:p>
            <a:pPr algn="just"/>
            <a:endParaRPr lang="en-US" dirty="0"/>
          </a:p>
        </p:txBody>
      </p:sp>
    </p:spTree>
    <p:extLst>
      <p:ext uri="{BB962C8B-B14F-4D97-AF65-F5344CB8AC3E}">
        <p14:creationId xmlns:p14="http://schemas.microsoft.com/office/powerpoint/2010/main" val="34120783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en-US" dirty="0" err="1"/>
              <a:t>Mạng</a:t>
            </a:r>
            <a:r>
              <a:rPr lang="en-US" dirty="0"/>
              <a:t> </a:t>
            </a:r>
            <a:r>
              <a:rPr lang="en-US" dirty="0" err="1"/>
              <a:t>là</a:t>
            </a:r>
            <a:r>
              <a:rPr lang="en-US" dirty="0"/>
              <a:t> </a:t>
            </a:r>
            <a:r>
              <a:rPr lang="en-US" dirty="0" err="1"/>
              <a:t>gì</a:t>
            </a:r>
            <a:r>
              <a:rPr lang="en-US" dirty="0"/>
              <a:t>?</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a:bodyPr>
          <a:lstStyle/>
          <a:p>
            <a:pPr algn="just"/>
            <a:r>
              <a:rPr lang="fr-FR" dirty="0" err="1"/>
              <a:t>Cơ</a:t>
            </a:r>
            <a:r>
              <a:rPr lang="fr-FR" dirty="0"/>
              <a:t> </a:t>
            </a:r>
            <a:r>
              <a:rPr lang="fr-FR" dirty="0" err="1"/>
              <a:t>sở</a:t>
            </a:r>
            <a:r>
              <a:rPr lang="fr-FR" dirty="0"/>
              <a:t> </a:t>
            </a:r>
            <a:r>
              <a:rPr lang="fr-FR" dirty="0" err="1"/>
              <a:t>hạ</a:t>
            </a:r>
            <a:r>
              <a:rPr lang="fr-FR" dirty="0"/>
              <a:t> </a:t>
            </a:r>
            <a:r>
              <a:rPr lang="fr-FR" dirty="0" err="1"/>
              <a:t>tầng</a:t>
            </a:r>
            <a:r>
              <a:rPr lang="fr-FR" dirty="0"/>
              <a:t> (Infrastructure) là </a:t>
            </a:r>
            <a:r>
              <a:rPr lang="fr-FR" dirty="0" err="1"/>
              <a:t>tất</a:t>
            </a:r>
            <a:r>
              <a:rPr lang="fr-FR" dirty="0"/>
              <a:t> </a:t>
            </a:r>
            <a:r>
              <a:rPr lang="fr-FR" dirty="0" err="1"/>
              <a:t>cả</a:t>
            </a:r>
            <a:endParaRPr lang="fr-FR" dirty="0"/>
          </a:p>
          <a:p>
            <a:pPr lvl="1" algn="just"/>
            <a:r>
              <a:rPr lang="en-US" dirty="0"/>
              <a:t>L</a:t>
            </a:r>
            <a:r>
              <a:rPr lang="vi-VN" dirty="0"/>
              <a:t>à cấu trúc vật lý cơ bản, cần thiết cho hoạt động của dịch vụ</a:t>
            </a:r>
            <a:r>
              <a:rPr lang="en-US" dirty="0"/>
              <a:t>/</a:t>
            </a:r>
            <a:r>
              <a:rPr lang="vi-VN" dirty="0"/>
              <a:t>doanh nghiệp, </a:t>
            </a:r>
            <a:endParaRPr lang="en-US" dirty="0"/>
          </a:p>
          <a:p>
            <a:pPr lvl="1" algn="just"/>
            <a:r>
              <a:rPr lang="en-US" dirty="0"/>
              <a:t>L</a:t>
            </a:r>
            <a:r>
              <a:rPr lang="vi-VN" dirty="0"/>
              <a:t>à phần cứng hỗ trợ truyền dữ liệu như: cáp quang, vệ tinh trên quỹ đạo trái đất, máy chủ, bộ định tuyến, các thiết bị đầu cuối,…</a:t>
            </a:r>
            <a:endParaRPr lang="en-US" dirty="0"/>
          </a:p>
        </p:txBody>
      </p:sp>
    </p:spTree>
    <p:extLst>
      <p:ext uri="{BB962C8B-B14F-4D97-AF65-F5344CB8AC3E}">
        <p14:creationId xmlns:p14="http://schemas.microsoft.com/office/powerpoint/2010/main" val="21640402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en-US" dirty="0" err="1"/>
              <a:t>Tại</a:t>
            </a:r>
            <a:r>
              <a:rPr lang="en-US" dirty="0"/>
              <a:t> </a:t>
            </a:r>
            <a:r>
              <a:rPr lang="en-US" dirty="0" err="1"/>
              <a:t>sao</a:t>
            </a:r>
            <a:r>
              <a:rPr lang="en-US" dirty="0"/>
              <a:t> </a:t>
            </a:r>
            <a:r>
              <a:rPr lang="en-US" dirty="0" err="1"/>
              <a:t>phải</a:t>
            </a:r>
            <a:r>
              <a:rPr lang="en-US" dirty="0"/>
              <a:t> </a:t>
            </a:r>
            <a:r>
              <a:rPr lang="en-US" dirty="0" err="1"/>
              <a:t>sử</a:t>
            </a:r>
            <a:r>
              <a:rPr lang="en-US" dirty="0"/>
              <a:t> </a:t>
            </a:r>
            <a:r>
              <a:rPr lang="en-US" dirty="0" err="1"/>
              <a:t>dụng</a:t>
            </a:r>
            <a:r>
              <a:rPr lang="en-US" dirty="0"/>
              <a:t> </a:t>
            </a:r>
            <a:r>
              <a:rPr lang="en-US" dirty="0" err="1"/>
              <a:t>mạng</a:t>
            </a:r>
            <a:r>
              <a:rPr lang="en-US" dirty="0"/>
              <a:t>?</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a:bodyPr>
          <a:lstStyle/>
          <a:p>
            <a:pPr algn="just"/>
            <a:r>
              <a:rPr lang="vi-VN" dirty="0"/>
              <a:t>Mạng được sử dụng rộng rãi vì tính thực tế và hữu ích. </a:t>
            </a:r>
            <a:endParaRPr lang="en-US" dirty="0"/>
          </a:p>
          <a:p>
            <a:pPr algn="just"/>
            <a:r>
              <a:rPr lang="vi-VN" dirty="0"/>
              <a:t>Sử dụng mạng cho phép chia sẻ tập tin, tài nguyên (máy in, máy quét,…) và chia sẻ kết nối Internet.</a:t>
            </a:r>
            <a:endParaRPr lang="en-US" dirty="0"/>
          </a:p>
        </p:txBody>
      </p:sp>
    </p:spTree>
    <p:extLst>
      <p:ext uri="{BB962C8B-B14F-4D97-AF65-F5344CB8AC3E}">
        <p14:creationId xmlns:p14="http://schemas.microsoft.com/office/powerpoint/2010/main" val="21633126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en-US" dirty="0" err="1"/>
              <a:t>Tại</a:t>
            </a:r>
            <a:r>
              <a:rPr lang="en-US" dirty="0"/>
              <a:t> </a:t>
            </a:r>
            <a:r>
              <a:rPr lang="en-US" dirty="0" err="1"/>
              <a:t>sao</a:t>
            </a:r>
            <a:r>
              <a:rPr lang="en-US" dirty="0"/>
              <a:t> </a:t>
            </a:r>
            <a:r>
              <a:rPr lang="en-US" dirty="0" err="1"/>
              <a:t>phải</a:t>
            </a:r>
            <a:r>
              <a:rPr lang="en-US" dirty="0"/>
              <a:t> </a:t>
            </a:r>
            <a:r>
              <a:rPr lang="en-US" dirty="0" err="1"/>
              <a:t>sử</a:t>
            </a:r>
            <a:r>
              <a:rPr lang="en-US" dirty="0"/>
              <a:t> </a:t>
            </a:r>
            <a:r>
              <a:rPr lang="en-US" dirty="0" err="1"/>
              <a:t>dụng</a:t>
            </a:r>
            <a:r>
              <a:rPr lang="en-US" dirty="0"/>
              <a:t> </a:t>
            </a:r>
            <a:r>
              <a:rPr lang="en-US" dirty="0" err="1"/>
              <a:t>mạng</a:t>
            </a:r>
            <a:r>
              <a:rPr lang="en-US" dirty="0"/>
              <a:t>?</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lnSpcReduction="10000"/>
          </a:bodyPr>
          <a:lstStyle/>
          <a:p>
            <a:pPr algn="just"/>
            <a:r>
              <a:rPr lang="it-IT" dirty="0"/>
              <a:t>Chia sẻ kết nối Internet</a:t>
            </a:r>
            <a:r>
              <a:rPr lang="vi-VN" dirty="0"/>
              <a:t>.</a:t>
            </a:r>
            <a:endParaRPr lang="en-US" dirty="0"/>
          </a:p>
          <a:p>
            <a:pPr lvl="1" algn="just"/>
            <a:r>
              <a:rPr lang="vi-VN" dirty="0"/>
              <a:t>Không chỉ các máy tính có thể chia sẻ kết nối Internet, </a:t>
            </a:r>
            <a:endParaRPr lang="en-US" dirty="0"/>
          </a:p>
          <a:p>
            <a:pPr lvl="1" algn="just"/>
            <a:r>
              <a:rPr lang="en-US" dirty="0"/>
              <a:t>C</a:t>
            </a:r>
            <a:r>
              <a:rPr lang="vi-VN" dirty="0"/>
              <a:t>ác thiết bị hỗ trợ Internet như Smartphones,Tablets, video game consoles, Blu</a:t>
            </a:r>
            <a:r>
              <a:rPr lang="en-US" dirty="0"/>
              <a:t>e</a:t>
            </a:r>
            <a:r>
              <a:rPr lang="vi-VN" dirty="0"/>
              <a:t>-ray players, TVs,</a:t>
            </a:r>
            <a:r>
              <a:rPr lang="en-US" dirty="0"/>
              <a:t> </a:t>
            </a:r>
            <a:r>
              <a:rPr lang="vi-VN" dirty="0"/>
              <a:t>… đều có thể chia sẻ kết nối Internet</a:t>
            </a:r>
            <a:r>
              <a:rPr lang="en-US" dirty="0"/>
              <a:t>:</a:t>
            </a:r>
            <a:endParaRPr lang="vi-VN" dirty="0"/>
          </a:p>
          <a:p>
            <a:pPr lvl="2" algn="just"/>
            <a:r>
              <a:rPr lang="vi-VN" dirty="0"/>
              <a:t>Truyền phát âm thanh và video đến các thiết bị khác nhau.</a:t>
            </a:r>
          </a:p>
          <a:p>
            <a:pPr lvl="2" algn="just"/>
            <a:r>
              <a:rPr lang="vi-VN" dirty="0"/>
              <a:t>Chia sẻ phương tiện được lưu trữ giữa các thiết bị.</a:t>
            </a:r>
          </a:p>
          <a:p>
            <a:pPr lvl="2" algn="just"/>
            <a:r>
              <a:rPr lang="vi-VN" dirty="0"/>
              <a:t>Chia sẻ và sao lưu các tập tin.</a:t>
            </a:r>
          </a:p>
          <a:p>
            <a:pPr lvl="2" algn="just"/>
            <a:r>
              <a:rPr lang="vi-VN" dirty="0"/>
              <a:t>Chơi trò chơi trực tuyến (Game Online)</a:t>
            </a:r>
          </a:p>
          <a:p>
            <a:pPr lvl="1" algn="just"/>
            <a:endParaRPr lang="en-US" dirty="0"/>
          </a:p>
        </p:txBody>
      </p:sp>
    </p:spTree>
    <p:extLst>
      <p:ext uri="{BB962C8B-B14F-4D97-AF65-F5344CB8AC3E}">
        <p14:creationId xmlns:p14="http://schemas.microsoft.com/office/powerpoint/2010/main" val="3074183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en-US" dirty="0" err="1"/>
              <a:t>Tại</a:t>
            </a:r>
            <a:r>
              <a:rPr lang="en-US" dirty="0"/>
              <a:t> </a:t>
            </a:r>
            <a:r>
              <a:rPr lang="en-US" dirty="0" err="1"/>
              <a:t>sao</a:t>
            </a:r>
            <a:r>
              <a:rPr lang="en-US" dirty="0"/>
              <a:t> </a:t>
            </a:r>
            <a:r>
              <a:rPr lang="en-US" dirty="0" err="1"/>
              <a:t>phải</a:t>
            </a:r>
            <a:r>
              <a:rPr lang="en-US" dirty="0"/>
              <a:t> </a:t>
            </a:r>
            <a:r>
              <a:rPr lang="en-US" dirty="0" err="1"/>
              <a:t>sử</a:t>
            </a:r>
            <a:r>
              <a:rPr lang="en-US" dirty="0"/>
              <a:t> </a:t>
            </a:r>
            <a:r>
              <a:rPr lang="en-US" dirty="0" err="1"/>
              <a:t>dụng</a:t>
            </a:r>
            <a:r>
              <a:rPr lang="en-US" dirty="0"/>
              <a:t> </a:t>
            </a:r>
            <a:r>
              <a:rPr lang="en-US" dirty="0" err="1"/>
              <a:t>mạng</a:t>
            </a:r>
            <a:r>
              <a:rPr lang="en-US" dirty="0"/>
              <a:t>?</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a:bodyPr>
          <a:lstStyle/>
          <a:p>
            <a:pPr lvl="1" algn="just"/>
            <a:r>
              <a:rPr lang="en-US" dirty="0"/>
              <a:t>C</a:t>
            </a:r>
            <a:r>
              <a:rPr lang="vi-VN" dirty="0"/>
              <a:t>hia sẻ các kết nối Internet liên quan đến hai khái niệm: Streaming (Truyền phát) và Downloading (</a:t>
            </a:r>
            <a:r>
              <a:rPr lang="en-US" dirty="0"/>
              <a:t>T</a:t>
            </a:r>
            <a:r>
              <a:rPr lang="vi-VN" dirty="0"/>
              <a:t>ải xuống). </a:t>
            </a:r>
            <a:endParaRPr lang="en-US" dirty="0"/>
          </a:p>
          <a:p>
            <a:pPr lvl="2" algn="just"/>
            <a:r>
              <a:rPr lang="vi-VN" dirty="0"/>
              <a:t>Downloading: Là quá trình sao chép tập tin từ máy chủ trên Internet sang thiết bị của người dùng. </a:t>
            </a:r>
            <a:endParaRPr lang="en-US" dirty="0"/>
          </a:p>
          <a:p>
            <a:pPr lvl="2" algn="just"/>
            <a:r>
              <a:rPr lang="vi-VN" dirty="0"/>
              <a:t>Streaming: Là quá trình để một tập tin được gửi đến thiết bị trong một luồng liên tục và ổn định.</a:t>
            </a:r>
          </a:p>
          <a:p>
            <a:pPr lvl="1" algn="just"/>
            <a:endParaRPr lang="en-US" dirty="0"/>
          </a:p>
        </p:txBody>
      </p:sp>
    </p:spTree>
    <p:extLst>
      <p:ext uri="{BB962C8B-B14F-4D97-AF65-F5344CB8AC3E}">
        <p14:creationId xmlns:p14="http://schemas.microsoft.com/office/powerpoint/2010/main" val="12902513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vi-VN" dirty="0"/>
              <a:t>Công nghệ mạng cơ bản</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a:bodyPr>
          <a:lstStyle/>
          <a:p>
            <a:pPr algn="just"/>
            <a:r>
              <a:rPr lang="vi-VN" dirty="0"/>
              <a:t>Mạng gia đình, mạng trường học, mạng doanh nghiệp và thậm chí cả Internet là mạng dữ liệu.</a:t>
            </a:r>
          </a:p>
          <a:p>
            <a:pPr algn="just"/>
            <a:r>
              <a:rPr lang="vi-VN" dirty="0"/>
              <a:t>Mạng dữ liệu vận chuyển dữ liệu từ một địa điểm này đến một địa điểm khác bằng cách chia dữ liệu thành nhiều phần gọi là gói dữ liệu (Packets).</a:t>
            </a:r>
          </a:p>
          <a:p>
            <a:pPr algn="just"/>
            <a:r>
              <a:rPr lang="vi-VN" dirty="0"/>
              <a:t>Các gói dữ liệu được gửi qua mạng và khi đến đích, chúng được tập hợp lại thành dạng ban đầu.</a:t>
            </a:r>
          </a:p>
        </p:txBody>
      </p:sp>
    </p:spTree>
    <p:extLst>
      <p:ext uri="{BB962C8B-B14F-4D97-AF65-F5344CB8AC3E}">
        <p14:creationId xmlns:p14="http://schemas.microsoft.com/office/powerpoint/2010/main" val="16327815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vi-VN" dirty="0"/>
              <a:t>Công nghệ mạng cơ bản</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a:bodyPr>
          <a:lstStyle/>
          <a:p>
            <a:r>
              <a:rPr lang="en-US" dirty="0"/>
              <a:t>T</a:t>
            </a:r>
            <a:r>
              <a:rPr lang="vi-VN" dirty="0"/>
              <a:t>CP/IP (Transmission Control Protocol/Internet Protocol).</a:t>
            </a:r>
            <a:endParaRPr lang="en-US" dirty="0"/>
          </a:p>
          <a:p>
            <a:pPr lvl="1" algn="just"/>
            <a:r>
              <a:rPr lang="vi-VN" dirty="0"/>
              <a:t>Là giao thức kiểm soát quá trình chia nhỏ dữ liệu thành các gói, gửi dữ liệu qua mạng và lắp ráp lại khi đến đích.</a:t>
            </a:r>
          </a:p>
          <a:p>
            <a:pPr lvl="1" algn="just"/>
            <a:r>
              <a:rPr lang="vi-VN" dirty="0"/>
              <a:t>Giao thức là một bộ quy tắc cho phép các thiết bị giao tiếp với nhau theo cách đã được thỏa thuận.</a:t>
            </a:r>
          </a:p>
          <a:p>
            <a:pPr lvl="1" algn="just"/>
            <a:r>
              <a:rPr lang="vi-VN" dirty="0"/>
              <a:t>Tất cả các Hệ điều hành Windows, Mac OS X, Linux và UNIX đều sử dụng TCP/IP làm giao thức mạng (LAN và WAN)</a:t>
            </a:r>
          </a:p>
          <a:p>
            <a:pPr lvl="1" algn="just"/>
            <a:endParaRPr lang="vi-VN" dirty="0"/>
          </a:p>
        </p:txBody>
      </p:sp>
    </p:spTree>
    <p:extLst>
      <p:ext uri="{BB962C8B-B14F-4D97-AF65-F5344CB8AC3E}">
        <p14:creationId xmlns:p14="http://schemas.microsoft.com/office/powerpoint/2010/main" val="3335276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vi-VN" dirty="0"/>
              <a:t>Công nghệ mạng cơ bản</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a:bodyPr>
          <a:lstStyle/>
          <a:p>
            <a:pPr algn="just"/>
            <a:r>
              <a:rPr lang="en-US" dirty="0" err="1"/>
              <a:t>Mạng</a:t>
            </a:r>
            <a:r>
              <a:rPr lang="en-US" dirty="0"/>
              <a:t> </a:t>
            </a:r>
            <a:r>
              <a:rPr lang="en-US" dirty="0" err="1"/>
              <a:t>cục</a:t>
            </a:r>
            <a:r>
              <a:rPr lang="en-US" dirty="0"/>
              <a:t> </a:t>
            </a:r>
            <a:r>
              <a:rPr lang="en-US" dirty="0" err="1"/>
              <a:t>bộ</a:t>
            </a:r>
            <a:r>
              <a:rPr lang="en-US" dirty="0"/>
              <a:t> (LANs) </a:t>
            </a:r>
            <a:r>
              <a:rPr lang="en-US" dirty="0" err="1"/>
              <a:t>và</a:t>
            </a:r>
            <a:r>
              <a:rPr lang="en-US" dirty="0"/>
              <a:t> </a:t>
            </a:r>
            <a:r>
              <a:rPr lang="en-US" dirty="0" err="1"/>
              <a:t>mạng</a:t>
            </a:r>
            <a:r>
              <a:rPr lang="en-US" dirty="0"/>
              <a:t> </a:t>
            </a:r>
            <a:r>
              <a:rPr lang="en-US" dirty="0" err="1"/>
              <a:t>diện</a:t>
            </a:r>
            <a:r>
              <a:rPr lang="en-US" dirty="0"/>
              <a:t> </a:t>
            </a:r>
            <a:r>
              <a:rPr lang="en-US" dirty="0" err="1"/>
              <a:t>rộng</a:t>
            </a:r>
            <a:r>
              <a:rPr lang="en-US" dirty="0"/>
              <a:t> (WANs)</a:t>
            </a:r>
          </a:p>
          <a:p>
            <a:pPr lvl="1" algn="just"/>
            <a:r>
              <a:rPr lang="en-US" dirty="0" err="1"/>
              <a:t>Mạng</a:t>
            </a:r>
            <a:r>
              <a:rPr lang="en-US" dirty="0"/>
              <a:t> </a:t>
            </a:r>
            <a:r>
              <a:rPr lang="en-US" dirty="0" err="1"/>
              <a:t>cục</a:t>
            </a:r>
            <a:r>
              <a:rPr lang="en-US" dirty="0"/>
              <a:t> </a:t>
            </a:r>
            <a:r>
              <a:rPr lang="en-US" dirty="0" err="1"/>
              <a:t>bộ</a:t>
            </a:r>
            <a:r>
              <a:rPr lang="en-US" dirty="0"/>
              <a:t> LANs (Local Area Networks)</a:t>
            </a:r>
          </a:p>
          <a:p>
            <a:pPr lvl="2" algn="just"/>
            <a:r>
              <a:rPr lang="en-US" dirty="0"/>
              <a:t>L</a:t>
            </a:r>
            <a:r>
              <a:rPr lang="vi-VN" dirty="0"/>
              <a:t>à mạng riêng (gia đình, văn phòng nhỏ, trường học). </a:t>
            </a:r>
          </a:p>
          <a:p>
            <a:pPr lvl="2" algn="just"/>
            <a:r>
              <a:rPr lang="en-US" dirty="0"/>
              <a:t>C</a:t>
            </a:r>
            <a:r>
              <a:rPr lang="vi-VN" dirty="0"/>
              <a:t>ó các kích cỡ khác nhau, nhưng thường chỉ giới hạn ở một vị trí địa lý. </a:t>
            </a:r>
          </a:p>
        </p:txBody>
      </p:sp>
    </p:spTree>
    <p:extLst>
      <p:ext uri="{BB962C8B-B14F-4D97-AF65-F5344CB8AC3E}">
        <p14:creationId xmlns:p14="http://schemas.microsoft.com/office/powerpoint/2010/main" val="2473987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vi-VN" dirty="0"/>
              <a:t>Công nghệ mạng cơ bản</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a:bodyPr>
          <a:lstStyle/>
          <a:p>
            <a:pPr lvl="1"/>
            <a:r>
              <a:rPr lang="vi-VN" dirty="0"/>
              <a:t>Mạng diện rộng WANs (Wide Area Networks)</a:t>
            </a:r>
          </a:p>
          <a:p>
            <a:pPr lvl="2" algn="just"/>
            <a:r>
              <a:rPr lang="vi-VN" dirty="0"/>
              <a:t>Là mạng công cộng, kết nối các máy tính ở nhiều địa điểm bằng các đường liên lạc thuộc sở hữu của một nhà mạng công cộng (Công ty điện thoại</a:t>
            </a:r>
            <a:r>
              <a:rPr lang="en-US" dirty="0"/>
              <a:t>/</a:t>
            </a:r>
            <a:r>
              <a:rPr lang="vi-VN" dirty="0"/>
              <a:t>nhà cung cấp dịch vụ Internet).</a:t>
            </a:r>
          </a:p>
          <a:p>
            <a:pPr lvl="2"/>
            <a:r>
              <a:rPr lang="vi-VN" dirty="0"/>
              <a:t>Internet là mạng WAN lớn nhất thế giới.</a:t>
            </a:r>
          </a:p>
        </p:txBody>
      </p:sp>
    </p:spTree>
    <p:extLst>
      <p:ext uri="{BB962C8B-B14F-4D97-AF65-F5344CB8AC3E}">
        <p14:creationId xmlns:p14="http://schemas.microsoft.com/office/powerpoint/2010/main" val="39418257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vi-VN" dirty="0"/>
              <a:t>Công nghệ mạng cơ bản</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lnSpcReduction="10000"/>
          </a:bodyPr>
          <a:lstStyle/>
          <a:p>
            <a:r>
              <a:rPr lang="en-US" dirty="0" err="1"/>
              <a:t>Địa</a:t>
            </a:r>
            <a:r>
              <a:rPr lang="en-US" dirty="0"/>
              <a:t> </a:t>
            </a:r>
            <a:r>
              <a:rPr lang="en-US" dirty="0" err="1"/>
              <a:t>chỉ</a:t>
            </a:r>
            <a:r>
              <a:rPr lang="en-US" dirty="0"/>
              <a:t> IP (IP Addresses)</a:t>
            </a:r>
          </a:p>
          <a:p>
            <a:pPr lvl="1" algn="just"/>
            <a:r>
              <a:rPr lang="vi-VN" dirty="0"/>
              <a:t>Để các máy tính kết nối với mạng và liên lạc với nhau, mỗi máy tính yêu cầu một địa chỉ duy nhất. </a:t>
            </a:r>
            <a:endParaRPr lang="en-US" dirty="0"/>
          </a:p>
          <a:p>
            <a:pPr lvl="1" algn="just"/>
            <a:r>
              <a:rPr lang="vi-VN" dirty="0"/>
              <a:t>Địa chỉ này được gọi là địa chỉ IP (Internet Protocol). Địa chỉ IP có dạng như sau:  192.168.1.104</a:t>
            </a:r>
          </a:p>
          <a:p>
            <a:pPr lvl="1" algn="just"/>
            <a:r>
              <a:rPr lang="vi-VN" dirty="0"/>
              <a:t>Trên Internet, mỗi trang web có địa chỉ IP riêng được liên kết với một địa chỉ văn bản dễ nhớ được gọi là URL (Uniform Resource Locator). </a:t>
            </a:r>
            <a:endParaRPr lang="en-US" dirty="0"/>
          </a:p>
          <a:p>
            <a:pPr lvl="1" indent="0" algn="just">
              <a:buNone/>
            </a:pPr>
            <a:r>
              <a:rPr lang="vi-VN" i="1" dirty="0"/>
              <a:t>Ví dụ: URL www.yahoo.com </a:t>
            </a:r>
            <a:r>
              <a:rPr lang="en-US" i="1" dirty="0" err="1"/>
              <a:t>có</a:t>
            </a:r>
            <a:r>
              <a:rPr lang="vi-VN" i="1" dirty="0"/>
              <a:t> địa chỉ IP 98.138.252.30</a:t>
            </a:r>
            <a:r>
              <a:rPr lang="vi-VN" dirty="0"/>
              <a:t>.</a:t>
            </a:r>
          </a:p>
        </p:txBody>
      </p:sp>
    </p:spTree>
    <p:extLst>
      <p:ext uri="{BB962C8B-B14F-4D97-AF65-F5344CB8AC3E}">
        <p14:creationId xmlns:p14="http://schemas.microsoft.com/office/powerpoint/2010/main" val="19736113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vi-VN" dirty="0"/>
              <a:t>Công nghệ mạng cơ bản</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369218"/>
            <a:ext cx="7886700" cy="3500437"/>
          </a:xfrm>
        </p:spPr>
        <p:txBody>
          <a:bodyPr>
            <a:normAutofit/>
          </a:bodyPr>
          <a:lstStyle/>
          <a:p>
            <a:pPr lvl="1" algn="just"/>
            <a:r>
              <a:rPr lang="vi-VN" dirty="0"/>
              <a:t>Địa chỉ IPv4 và IPv6</a:t>
            </a:r>
            <a:endParaRPr lang="en-US" dirty="0"/>
          </a:p>
          <a:p>
            <a:pPr lvl="2" algn="just"/>
            <a:r>
              <a:rPr lang="vi-VN" dirty="0"/>
              <a:t>IPv4 được sử dụng chủ yếu ở Bắc Mỹ và Châu Âu</a:t>
            </a:r>
          </a:p>
          <a:p>
            <a:pPr lvl="2" algn="just"/>
            <a:r>
              <a:rPr lang="vi-VN" dirty="0"/>
              <a:t>IPv4 được viết dưới dạng 4 nhóm số thập phân (hệ 10). </a:t>
            </a:r>
            <a:endParaRPr lang="en-US" dirty="0"/>
          </a:p>
          <a:p>
            <a:pPr lvl="2" algn="just"/>
            <a:r>
              <a:rPr lang="vi-VN" dirty="0"/>
              <a:t>Mỗi nhóm có giá trị trong khoảng 0-255 và các nhóm phân cách nhau bởi dấu chấm (.) </a:t>
            </a:r>
            <a:r>
              <a:rPr lang="vi-VN" i="1" dirty="0"/>
              <a:t>Ví dụ: 192.168.1.104</a:t>
            </a:r>
            <a:endParaRPr lang="en-US" i="1" dirty="0"/>
          </a:p>
          <a:p>
            <a:pPr lvl="2" algn="just"/>
            <a:r>
              <a:rPr lang="en-US" dirty="0"/>
              <a:t>IPv6 </a:t>
            </a:r>
            <a:r>
              <a:rPr lang="en-US" dirty="0" err="1"/>
              <a:t>được</a:t>
            </a:r>
            <a:r>
              <a:rPr lang="en-US" dirty="0"/>
              <a:t> </a:t>
            </a:r>
            <a:r>
              <a:rPr lang="en-US" dirty="0" err="1"/>
              <a:t>sử</a:t>
            </a:r>
            <a:r>
              <a:rPr lang="en-US" dirty="0"/>
              <a:t> </a:t>
            </a:r>
            <a:r>
              <a:rPr lang="en-US" dirty="0" err="1"/>
              <a:t>dụng</a:t>
            </a:r>
            <a:r>
              <a:rPr lang="en-US" dirty="0"/>
              <a:t> ở Châu Á </a:t>
            </a:r>
            <a:r>
              <a:rPr lang="en-US" dirty="0" err="1"/>
              <a:t>và</a:t>
            </a:r>
            <a:r>
              <a:rPr lang="en-US" dirty="0"/>
              <a:t> </a:t>
            </a:r>
            <a:r>
              <a:rPr lang="en-US" dirty="0" err="1"/>
              <a:t>các</a:t>
            </a:r>
            <a:r>
              <a:rPr lang="en-US" dirty="0"/>
              <a:t> </a:t>
            </a:r>
            <a:r>
              <a:rPr lang="en-US" dirty="0" err="1"/>
              <a:t>quốc</a:t>
            </a:r>
            <a:r>
              <a:rPr lang="en-US" dirty="0"/>
              <a:t> </a:t>
            </a:r>
            <a:r>
              <a:rPr lang="en-US" dirty="0" err="1"/>
              <a:t>gia</a:t>
            </a:r>
            <a:r>
              <a:rPr lang="en-US" dirty="0"/>
              <a:t> </a:t>
            </a:r>
            <a:r>
              <a:rPr lang="en-US" dirty="0" err="1"/>
              <a:t>khác</a:t>
            </a:r>
            <a:r>
              <a:rPr lang="en-US" dirty="0"/>
              <a:t>.</a:t>
            </a:r>
          </a:p>
          <a:p>
            <a:pPr lvl="2" algn="just"/>
            <a:r>
              <a:rPr lang="vi-VN" dirty="0"/>
              <a:t>IPv6 được viết dưới dạng 8 nhóm số thập lục phân (hệ 16). Mỗi nhóm có giá trị trong khoảng 0000-FFFF và phân cách nhau bởi dấu hai chấm (:)</a:t>
            </a:r>
            <a:endParaRPr lang="en-US" dirty="0"/>
          </a:p>
          <a:p>
            <a:pPr marL="862013" lvl="2" indent="0" algn="just">
              <a:buNone/>
            </a:pPr>
            <a:r>
              <a:rPr lang="vi-VN" dirty="0"/>
              <a:t> Ví dụ: </a:t>
            </a:r>
            <a:r>
              <a:rPr lang="vi-VN" i="1" dirty="0"/>
              <a:t>805B:2D9D:DC28:0000:0000:FC57:D4C8:1FFF</a:t>
            </a:r>
          </a:p>
        </p:txBody>
      </p:sp>
    </p:spTree>
    <p:extLst>
      <p:ext uri="{BB962C8B-B14F-4D97-AF65-F5344CB8AC3E}">
        <p14:creationId xmlns:p14="http://schemas.microsoft.com/office/powerpoint/2010/main" val="971082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vi-VN" dirty="0"/>
              <a:t>Công nghệ mạng cơ bản</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p:txBody>
          <a:bodyPr>
            <a:normAutofit/>
          </a:bodyPr>
          <a:lstStyle/>
          <a:p>
            <a:pPr lvl="1" algn="just"/>
            <a:r>
              <a:rPr lang="vi-VN" dirty="0"/>
              <a:t>Tìm địa chỉ IP</a:t>
            </a:r>
            <a:endParaRPr lang="en-US" dirty="0"/>
          </a:p>
          <a:p>
            <a:pPr lvl="2" algn="just"/>
            <a:r>
              <a:rPr lang="vi-VN" dirty="0"/>
              <a:t>Cách 1: Sử dụng lệnh ipconfig</a:t>
            </a:r>
          </a:p>
          <a:p>
            <a:pPr lvl="3" algn="just"/>
            <a:r>
              <a:rPr lang="vi-VN" dirty="0"/>
              <a:t>Nhấn phím [Windows] + R </a:t>
            </a:r>
            <a:r>
              <a:rPr lang="vi-VN" dirty="0">
                <a:sym typeface="Symbol" panose="05050102010706020507" pitchFamily="18" charset="2"/>
              </a:rPr>
              <a:t></a:t>
            </a:r>
            <a:r>
              <a:rPr lang="vi-VN" dirty="0"/>
              <a:t> nhập vào cmd </a:t>
            </a:r>
            <a:r>
              <a:rPr lang="vi-VN" dirty="0">
                <a:sym typeface="Symbol" panose="05050102010706020507" pitchFamily="18" charset="2"/>
              </a:rPr>
              <a:t></a:t>
            </a:r>
            <a:r>
              <a:rPr lang="vi-VN" dirty="0"/>
              <a:t> OK.</a:t>
            </a:r>
          </a:p>
          <a:p>
            <a:pPr lvl="3" algn="just"/>
            <a:r>
              <a:rPr lang="vi-VN" dirty="0"/>
              <a:t>Trong cửa sổ nhắc lệnh, nhập lệnh ipconfig </a:t>
            </a:r>
            <a:r>
              <a:rPr lang="vi-VN" dirty="0">
                <a:sym typeface="Symbol" panose="05050102010706020507" pitchFamily="18" charset="2"/>
              </a:rPr>
              <a:t></a:t>
            </a:r>
            <a:r>
              <a:rPr lang="vi-VN" dirty="0"/>
              <a:t> Enter</a:t>
            </a:r>
          </a:p>
          <a:p>
            <a:pPr lvl="1" algn="just"/>
            <a:endParaRPr lang="vi-VN" i="1" dirty="0"/>
          </a:p>
        </p:txBody>
      </p:sp>
      <p:pic>
        <p:nvPicPr>
          <p:cNvPr id="4" name="Picture 3">
            <a:extLst>
              <a:ext uri="{FF2B5EF4-FFF2-40B4-BE49-F238E27FC236}">
                <a16:creationId xmlns:a16="http://schemas.microsoft.com/office/drawing/2014/main" id="{F319656D-08D8-457E-ADA3-1A67E5898E95}"/>
              </a:ext>
            </a:extLst>
          </p:cNvPr>
          <p:cNvPicPr/>
          <p:nvPr/>
        </p:nvPicPr>
        <p:blipFill>
          <a:blip r:embed="rId3">
            <a:extLst>
              <a:ext uri="{28A0092B-C50C-407E-A947-70E740481C1C}">
                <a14:useLocalDpi xmlns:a14="http://schemas.microsoft.com/office/drawing/2010/main" val="0"/>
              </a:ext>
            </a:extLst>
          </a:blip>
          <a:stretch>
            <a:fillRect/>
          </a:stretch>
        </p:blipFill>
        <p:spPr>
          <a:xfrm>
            <a:off x="1647662" y="3000971"/>
            <a:ext cx="2609850" cy="1343660"/>
          </a:xfrm>
          <a:prstGeom prst="rect">
            <a:avLst/>
          </a:prstGeom>
          <a:ln>
            <a:solidFill>
              <a:schemeClr val="tx1"/>
            </a:solidFill>
          </a:ln>
        </p:spPr>
      </p:pic>
      <p:pic>
        <p:nvPicPr>
          <p:cNvPr id="5" name="Picture 4">
            <a:extLst>
              <a:ext uri="{FF2B5EF4-FFF2-40B4-BE49-F238E27FC236}">
                <a16:creationId xmlns:a16="http://schemas.microsoft.com/office/drawing/2014/main" id="{6488D1D0-974A-4D49-8CFE-985E48EBD39B}"/>
              </a:ext>
            </a:extLst>
          </p:cNvPr>
          <p:cNvPicPr/>
          <p:nvPr/>
        </p:nvPicPr>
        <p:blipFill>
          <a:blip r:embed="rId4">
            <a:extLst>
              <a:ext uri="{28A0092B-C50C-407E-A947-70E740481C1C}">
                <a14:useLocalDpi xmlns:a14="http://schemas.microsoft.com/office/drawing/2010/main" val="0"/>
              </a:ext>
            </a:extLst>
          </a:blip>
          <a:stretch>
            <a:fillRect/>
          </a:stretch>
        </p:blipFill>
        <p:spPr>
          <a:xfrm>
            <a:off x="4886490" y="3000463"/>
            <a:ext cx="2952750" cy="1344168"/>
          </a:xfrm>
          <a:prstGeom prst="rect">
            <a:avLst/>
          </a:prstGeom>
        </p:spPr>
      </p:pic>
    </p:spTree>
    <p:extLst>
      <p:ext uri="{BB962C8B-B14F-4D97-AF65-F5344CB8AC3E}">
        <p14:creationId xmlns:p14="http://schemas.microsoft.com/office/powerpoint/2010/main" val="31338598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lstStyle/>
          <a:p>
            <a:r>
              <a:rPr lang="vi-VN" dirty="0"/>
              <a:t>Công nghệ mạng cơ bản</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369219"/>
            <a:ext cx="4752647" cy="2953400"/>
          </a:xfrm>
        </p:spPr>
        <p:txBody>
          <a:bodyPr>
            <a:normAutofit/>
          </a:bodyPr>
          <a:lstStyle/>
          <a:p>
            <a:pPr lvl="2" algn="just"/>
            <a:r>
              <a:rPr lang="vi-VN" dirty="0"/>
              <a:t>Cách 2: Từ cửa sổ Settings</a:t>
            </a:r>
          </a:p>
          <a:p>
            <a:pPr lvl="3" algn="just"/>
            <a:r>
              <a:rPr lang="vi-VN" dirty="0"/>
              <a:t>Nhấp chọn nút Start </a:t>
            </a:r>
            <a:r>
              <a:rPr lang="vi-VN" dirty="0">
                <a:sym typeface="Symbol" panose="05050102010706020507" pitchFamily="18" charset="2"/>
              </a:rPr>
              <a:t></a:t>
            </a:r>
            <a:r>
              <a:rPr lang="vi-VN" dirty="0"/>
              <a:t> Chọn Settings </a:t>
            </a:r>
            <a:r>
              <a:rPr lang="vi-VN" dirty="0">
                <a:sym typeface="Symbol" panose="05050102010706020507" pitchFamily="18" charset="2"/>
              </a:rPr>
              <a:t></a:t>
            </a:r>
            <a:r>
              <a:rPr lang="vi-VN" dirty="0"/>
              <a:t> Chọn Network &amp; Internet hoặc nhấp chuột phải vào biểu tượng kết nối trong vùng thông báo </a:t>
            </a:r>
            <a:r>
              <a:rPr lang="vi-VN" dirty="0">
                <a:sym typeface="Symbol" panose="05050102010706020507" pitchFamily="18" charset="2"/>
              </a:rPr>
              <a:t></a:t>
            </a:r>
            <a:r>
              <a:rPr lang="vi-VN" dirty="0"/>
              <a:t> chọn Open Network &amp; Internet Settings.</a:t>
            </a:r>
            <a:endParaRPr lang="en-US" dirty="0"/>
          </a:p>
          <a:p>
            <a:pPr lvl="3" algn="just"/>
            <a:r>
              <a:rPr lang="vi-VN" dirty="0"/>
              <a:t>Nhấp chọn liên kết View your network properties.</a:t>
            </a:r>
          </a:p>
        </p:txBody>
      </p:sp>
      <p:grpSp>
        <p:nvGrpSpPr>
          <p:cNvPr id="6" name="Group 5">
            <a:extLst>
              <a:ext uri="{FF2B5EF4-FFF2-40B4-BE49-F238E27FC236}">
                <a16:creationId xmlns:a16="http://schemas.microsoft.com/office/drawing/2014/main" id="{EF5E4B35-707F-4506-B5FF-7BFD01ED4076}"/>
              </a:ext>
            </a:extLst>
          </p:cNvPr>
          <p:cNvGrpSpPr>
            <a:grpSpLocks noChangeAspect="1"/>
          </p:cNvGrpSpPr>
          <p:nvPr/>
        </p:nvGrpSpPr>
        <p:grpSpPr>
          <a:xfrm>
            <a:off x="5709243" y="1080171"/>
            <a:ext cx="2743200" cy="3789485"/>
            <a:chOff x="0" y="0"/>
            <a:chExt cx="3267075" cy="4493895"/>
          </a:xfrm>
        </p:grpSpPr>
        <p:pic>
          <p:nvPicPr>
            <p:cNvPr id="7" name="Picture 6">
              <a:extLst>
                <a:ext uri="{FF2B5EF4-FFF2-40B4-BE49-F238E27FC236}">
                  <a16:creationId xmlns:a16="http://schemas.microsoft.com/office/drawing/2014/main" id="{B65DB036-A065-4D20-8FD8-2EA018A00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267075" cy="4493895"/>
            </a:xfrm>
            <a:prstGeom prst="rect">
              <a:avLst/>
            </a:prstGeom>
            <a:ln>
              <a:solidFill>
                <a:sysClr val="windowText" lastClr="000000"/>
              </a:solidFill>
            </a:ln>
          </p:spPr>
        </p:pic>
        <p:sp>
          <p:nvSpPr>
            <p:cNvPr id="8" name="Rectangle 7">
              <a:extLst>
                <a:ext uri="{FF2B5EF4-FFF2-40B4-BE49-F238E27FC236}">
                  <a16:creationId xmlns:a16="http://schemas.microsoft.com/office/drawing/2014/main" id="{AF0ACCD7-6B53-470C-8FFB-64B9CFCED0F7}"/>
                </a:ext>
              </a:extLst>
            </p:cNvPr>
            <p:cNvSpPr/>
            <p:nvPr/>
          </p:nvSpPr>
          <p:spPr>
            <a:xfrm>
              <a:off x="1381125" y="2695575"/>
              <a:ext cx="857250" cy="200025"/>
            </a:xfrm>
            <a:prstGeom prst="rect">
              <a:avLst/>
            </a:prstGeom>
            <a:noFill/>
            <a:ln w="1905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Tree>
    <p:extLst>
      <p:ext uri="{BB962C8B-B14F-4D97-AF65-F5344CB8AC3E}">
        <p14:creationId xmlns:p14="http://schemas.microsoft.com/office/powerpoint/2010/main" val="583932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Làm thế nào để có được dịch vụ Internet?</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369219"/>
            <a:ext cx="7769116" cy="3263504"/>
          </a:xfrm>
        </p:spPr>
        <p:txBody>
          <a:bodyPr>
            <a:normAutofit/>
          </a:bodyPr>
          <a:lstStyle/>
          <a:p>
            <a:pPr algn="just"/>
            <a:r>
              <a:rPr lang="vi-VN" dirty="0"/>
              <a:t>Các nhà cung cấp dịch vụ (Service Providers)</a:t>
            </a:r>
            <a:endParaRPr lang="en-US" dirty="0"/>
          </a:p>
          <a:p>
            <a:pPr lvl="1" algn="just"/>
            <a:r>
              <a:rPr lang="vi-VN" dirty="0"/>
              <a:t>Để có thể truy cập Internet, người dùng cần phải thuê bao dịch vụ từ ISP (Internet Service Providers).</a:t>
            </a:r>
          </a:p>
          <a:p>
            <a:pPr lvl="1" algn="just"/>
            <a:r>
              <a:rPr lang="vi-VN" dirty="0"/>
              <a:t>ISP là công ty cung cấp kết nối Internet có tính phí. Các nhà cung cấp tiêu biểu gồm có:</a:t>
            </a:r>
          </a:p>
          <a:p>
            <a:pPr lvl="2" algn="just"/>
            <a:r>
              <a:rPr lang="vi-VN" dirty="0"/>
              <a:t>Các công ty điện thoại (Phone companies)</a:t>
            </a:r>
          </a:p>
          <a:p>
            <a:pPr lvl="2" algn="just"/>
            <a:r>
              <a:rPr lang="vi-VN" dirty="0"/>
              <a:t>Các công ty truyền hình cáp (Cable TV companies)</a:t>
            </a:r>
          </a:p>
          <a:p>
            <a:pPr lvl="2" algn="just"/>
            <a:r>
              <a:rPr lang="vi-VN" dirty="0"/>
              <a:t>Các công ty truyền hình vệ tinh (Satellite TV companies)</a:t>
            </a:r>
          </a:p>
          <a:p>
            <a:pPr lvl="1" algn="just"/>
            <a:endParaRPr lang="vi-VN" dirty="0"/>
          </a:p>
          <a:p>
            <a:pPr lvl="1" algn="just"/>
            <a:endParaRPr lang="vi-VN" i="1" dirty="0"/>
          </a:p>
        </p:txBody>
      </p:sp>
    </p:spTree>
    <p:extLst>
      <p:ext uri="{BB962C8B-B14F-4D97-AF65-F5344CB8AC3E}">
        <p14:creationId xmlns:p14="http://schemas.microsoft.com/office/powerpoint/2010/main" val="9596542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Làm thế nào để có được dịch vụ Internet?</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369219"/>
            <a:ext cx="7769116" cy="3263504"/>
          </a:xfrm>
        </p:spPr>
        <p:txBody>
          <a:bodyPr>
            <a:normAutofit/>
          </a:bodyPr>
          <a:lstStyle/>
          <a:p>
            <a:pPr lvl="1" algn="just"/>
            <a:r>
              <a:rPr lang="vi-VN" dirty="0"/>
              <a:t>Các công ty này cung cấp kết nối Internet, theo thuê bao hàng tháng và thường thông qua kết nối băng thông rộng (Broadband connection) có tốc độ </a:t>
            </a:r>
            <a:r>
              <a:rPr lang="vi-VN" dirty="0">
                <a:sym typeface="Symbol" panose="05050102010706020507" pitchFamily="18" charset="2"/>
              </a:rPr>
              <a:t></a:t>
            </a:r>
            <a:r>
              <a:rPr lang="en-US" dirty="0"/>
              <a:t> </a:t>
            </a:r>
            <a:r>
              <a:rPr lang="vi-VN" dirty="0"/>
              <a:t>1.544 Mbps</a:t>
            </a:r>
          </a:p>
          <a:p>
            <a:pPr lvl="1" algn="just"/>
            <a:r>
              <a:rPr lang="vi-VN" dirty="0"/>
              <a:t>Các công nghệ băng thông rộng điển hình được sử dụng rộng rãi hiện nay bao gồm:</a:t>
            </a:r>
            <a:endParaRPr lang="en-US" dirty="0"/>
          </a:p>
          <a:p>
            <a:pPr lvl="2"/>
            <a:r>
              <a:rPr lang="en-US" dirty="0" err="1"/>
              <a:t>Đường</a:t>
            </a:r>
            <a:r>
              <a:rPr lang="en-US" dirty="0"/>
              <a:t> </a:t>
            </a:r>
            <a:r>
              <a:rPr lang="en-US" dirty="0" err="1"/>
              <a:t>dây</a:t>
            </a:r>
            <a:r>
              <a:rPr lang="en-US" dirty="0"/>
              <a:t> </a:t>
            </a:r>
            <a:r>
              <a:rPr lang="en-US" dirty="0" err="1"/>
              <a:t>thuê</a:t>
            </a:r>
            <a:r>
              <a:rPr lang="en-US" dirty="0"/>
              <a:t> bao </a:t>
            </a:r>
            <a:r>
              <a:rPr lang="en-US" dirty="0" err="1"/>
              <a:t>số</a:t>
            </a:r>
            <a:r>
              <a:rPr lang="en-US" dirty="0"/>
              <a:t> DSL (Digital Subscriber Line)</a:t>
            </a:r>
          </a:p>
          <a:p>
            <a:pPr lvl="2"/>
            <a:r>
              <a:rPr lang="en-US" dirty="0" err="1"/>
              <a:t>Cáp</a:t>
            </a:r>
            <a:r>
              <a:rPr lang="en-US" dirty="0"/>
              <a:t> </a:t>
            </a:r>
            <a:r>
              <a:rPr lang="en-US" dirty="0" err="1"/>
              <a:t>băng</a:t>
            </a:r>
            <a:r>
              <a:rPr lang="en-US" dirty="0"/>
              <a:t> </a:t>
            </a:r>
            <a:r>
              <a:rPr lang="en-US" dirty="0" err="1"/>
              <a:t>thông</a:t>
            </a:r>
            <a:r>
              <a:rPr lang="en-US" dirty="0"/>
              <a:t> </a:t>
            </a:r>
            <a:r>
              <a:rPr lang="en-US" dirty="0" err="1"/>
              <a:t>rộng</a:t>
            </a:r>
            <a:r>
              <a:rPr lang="en-US" dirty="0"/>
              <a:t> (Broadband Cable).</a:t>
            </a:r>
          </a:p>
          <a:p>
            <a:pPr lvl="2"/>
            <a:r>
              <a:rPr lang="en-US" dirty="0" err="1"/>
              <a:t>Dịch</a:t>
            </a:r>
            <a:r>
              <a:rPr lang="en-US" dirty="0"/>
              <a:t> </a:t>
            </a:r>
            <a:r>
              <a:rPr lang="en-US" dirty="0" err="1"/>
              <a:t>vụ</a:t>
            </a:r>
            <a:r>
              <a:rPr lang="en-US" dirty="0"/>
              <a:t> </a:t>
            </a:r>
            <a:r>
              <a:rPr lang="en-US" dirty="0" err="1"/>
              <a:t>cáp</a:t>
            </a:r>
            <a:r>
              <a:rPr lang="en-US" dirty="0"/>
              <a:t> </a:t>
            </a:r>
            <a:r>
              <a:rPr lang="en-US" dirty="0" err="1"/>
              <a:t>quang</a:t>
            </a:r>
            <a:r>
              <a:rPr lang="en-US" dirty="0"/>
              <a:t> FiOS (Fiber Optic Service)</a:t>
            </a:r>
          </a:p>
          <a:p>
            <a:pPr lvl="2"/>
            <a:r>
              <a:rPr lang="en-US" dirty="0" err="1"/>
              <a:t>Dịch</a:t>
            </a:r>
            <a:r>
              <a:rPr lang="en-US" dirty="0"/>
              <a:t> </a:t>
            </a:r>
            <a:r>
              <a:rPr lang="en-US" dirty="0" err="1"/>
              <a:t>vụ</a:t>
            </a:r>
            <a:r>
              <a:rPr lang="en-US" dirty="0"/>
              <a:t> Internet </a:t>
            </a:r>
            <a:r>
              <a:rPr lang="en-US" dirty="0" err="1"/>
              <a:t>vệ</a:t>
            </a:r>
            <a:r>
              <a:rPr lang="en-US" dirty="0"/>
              <a:t> </a:t>
            </a:r>
            <a:r>
              <a:rPr lang="en-US" dirty="0" err="1"/>
              <a:t>tinh</a:t>
            </a:r>
            <a:r>
              <a:rPr lang="en-US" dirty="0"/>
              <a:t> (Satellite Internet)</a:t>
            </a:r>
            <a:endParaRPr lang="vi-VN" dirty="0"/>
          </a:p>
        </p:txBody>
      </p:sp>
    </p:spTree>
    <p:extLst>
      <p:ext uri="{BB962C8B-B14F-4D97-AF65-F5344CB8AC3E}">
        <p14:creationId xmlns:p14="http://schemas.microsoft.com/office/powerpoint/2010/main" val="3609850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Làm thế nào để có được dịch vụ Internet?</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369219"/>
            <a:ext cx="7769116" cy="3263504"/>
          </a:xfrm>
        </p:spPr>
        <p:txBody>
          <a:bodyPr>
            <a:normAutofit/>
          </a:bodyPr>
          <a:lstStyle/>
          <a:p>
            <a:pPr lvl="1" algn="just"/>
            <a:r>
              <a:rPr lang="vi-VN" dirty="0"/>
              <a:t>Đường mờ (Blurred Lines)</a:t>
            </a:r>
            <a:endParaRPr lang="en-US" dirty="0"/>
          </a:p>
          <a:p>
            <a:pPr lvl="2" algn="just"/>
            <a:r>
              <a:rPr lang="vi-VN" dirty="0"/>
              <a:t>Trước đây, các nhà cung cấp dịch vụ chỉ cung cấp một loại dịch vụ. </a:t>
            </a:r>
            <a:endParaRPr lang="en-US" dirty="0"/>
          </a:p>
          <a:p>
            <a:pPr lvl="2" algn="just"/>
            <a:r>
              <a:rPr lang="vi-VN" dirty="0"/>
              <a:t>Ngày nay, có sự hợp tác giữa các nhà cung cấp dịch vụ. Do đó, các dịch vụ như TV, Internet và điện thoại được đóng gói và cung cấp dịch vụ một cửa.</a:t>
            </a:r>
          </a:p>
          <a:p>
            <a:pPr lvl="2" algn="just"/>
            <a:endParaRPr lang="en-US" dirty="0"/>
          </a:p>
          <a:p>
            <a:pPr lvl="1" algn="just"/>
            <a:endParaRPr lang="vi-VN" i="1" dirty="0"/>
          </a:p>
        </p:txBody>
      </p:sp>
    </p:spTree>
    <p:extLst>
      <p:ext uri="{BB962C8B-B14F-4D97-AF65-F5344CB8AC3E}">
        <p14:creationId xmlns:p14="http://schemas.microsoft.com/office/powerpoint/2010/main" val="14931203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Làm thế nào để có được dịch vụ Internet?</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369219"/>
            <a:ext cx="7769116" cy="3263504"/>
          </a:xfrm>
        </p:spPr>
        <p:txBody>
          <a:bodyPr>
            <a:normAutofit/>
          </a:bodyPr>
          <a:lstStyle/>
          <a:p>
            <a:pPr algn="just"/>
            <a:r>
              <a:rPr lang="vi-VN" dirty="0"/>
              <a:t>Nên sử dụng loại dịch vụ nào?</a:t>
            </a:r>
            <a:endParaRPr lang="en-US" dirty="0"/>
          </a:p>
          <a:p>
            <a:pPr lvl="1" algn="just"/>
            <a:r>
              <a:rPr lang="vi-VN" dirty="0"/>
              <a:t>Tốc độ tải lên và tốc độ tải xuống (Upload/Download Speed )</a:t>
            </a:r>
            <a:endParaRPr lang="en-US" dirty="0"/>
          </a:p>
          <a:p>
            <a:pPr lvl="2" algn="just"/>
            <a:r>
              <a:rPr lang="vi-VN" dirty="0"/>
              <a:t>Download (Downstream): </a:t>
            </a:r>
            <a:r>
              <a:rPr lang="en-US" dirty="0"/>
              <a:t>Q</a:t>
            </a:r>
            <a:r>
              <a:rPr lang="vi-VN" dirty="0"/>
              <a:t>uá trình nhận thông tin/dữ liệu từ máy chủ về máy người dùng.</a:t>
            </a:r>
          </a:p>
          <a:p>
            <a:pPr lvl="2" algn="just"/>
            <a:r>
              <a:rPr lang="vi-VN" dirty="0"/>
              <a:t>Upload (Upstream): </a:t>
            </a:r>
            <a:r>
              <a:rPr lang="en-US" dirty="0"/>
              <a:t>Q</a:t>
            </a:r>
            <a:r>
              <a:rPr lang="vi-VN" dirty="0"/>
              <a:t>uá trình gửi thông tin/dữ liệu từ máy người dùng đến máy chủ.</a:t>
            </a:r>
          </a:p>
          <a:p>
            <a:pPr lvl="2" algn="just"/>
            <a:endParaRPr lang="vi-VN" dirty="0"/>
          </a:p>
          <a:p>
            <a:pPr lvl="2" algn="just"/>
            <a:endParaRPr lang="en-US" dirty="0"/>
          </a:p>
          <a:p>
            <a:pPr lvl="1" algn="just"/>
            <a:endParaRPr lang="vi-VN" i="1" dirty="0"/>
          </a:p>
        </p:txBody>
      </p:sp>
    </p:spTree>
    <p:extLst>
      <p:ext uri="{BB962C8B-B14F-4D97-AF65-F5344CB8AC3E}">
        <p14:creationId xmlns:p14="http://schemas.microsoft.com/office/powerpoint/2010/main" val="649980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Làm thế nào để có được dịch vụ Internet?</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145517" cy="3370947"/>
          </a:xfrm>
        </p:spPr>
        <p:txBody>
          <a:bodyPr>
            <a:normAutofit fontScale="92500"/>
          </a:bodyPr>
          <a:lstStyle/>
          <a:p>
            <a:pPr lvl="1" algn="just"/>
            <a:r>
              <a:rPr lang="vi-VN" dirty="0"/>
              <a:t>Bạn cần tốc độ là bao nhiêu</a:t>
            </a:r>
            <a:r>
              <a:rPr lang="en-US" dirty="0"/>
              <a:t>?</a:t>
            </a:r>
            <a:endParaRPr lang="vi-VN" dirty="0"/>
          </a:p>
          <a:p>
            <a:pPr lvl="2" algn="just"/>
            <a:r>
              <a:rPr lang="en-US" dirty="0"/>
              <a:t>C</a:t>
            </a:r>
            <a:r>
              <a:rPr lang="vi-VN" dirty="0"/>
              <a:t>ần xem xét những gì chúng ta muốn. </a:t>
            </a:r>
            <a:endParaRPr lang="en-US" dirty="0"/>
          </a:p>
          <a:p>
            <a:pPr lvl="1" algn="just"/>
            <a:r>
              <a:rPr lang="vi-VN" dirty="0"/>
              <a:t>Chọn nhà cung cấp</a:t>
            </a:r>
            <a:endParaRPr lang="en-US" dirty="0"/>
          </a:p>
          <a:p>
            <a:pPr lvl="2" algn="just"/>
            <a:r>
              <a:rPr lang="vi-VN" dirty="0"/>
              <a:t>Xác định các yêu cầu dịch vụ,</a:t>
            </a:r>
          </a:p>
          <a:p>
            <a:pPr lvl="2" algn="just"/>
            <a:r>
              <a:rPr lang="vi-VN" dirty="0"/>
              <a:t>Tìm hiểu những dịch vụ đang có trong khu vực đang ở</a:t>
            </a:r>
          </a:p>
          <a:p>
            <a:pPr lvl="2" algn="just"/>
            <a:r>
              <a:rPr lang="vi-VN" dirty="0"/>
              <a:t>Xem xét các vấn đề về:</a:t>
            </a:r>
          </a:p>
          <a:p>
            <a:pPr lvl="3" algn="just"/>
            <a:r>
              <a:rPr lang="vi-VN" dirty="0"/>
              <a:t>Giá cả dịch vụ của các nhà cung cấp khác nhau,</a:t>
            </a:r>
          </a:p>
          <a:p>
            <a:pPr lvl="3" algn="just"/>
            <a:r>
              <a:rPr lang="vi-VN" dirty="0"/>
              <a:t>Sử dụng các dịch vụ đóng gói có tiết kiệm tiền hơn hay không,</a:t>
            </a:r>
          </a:p>
          <a:p>
            <a:pPr lvl="3" algn="just"/>
            <a:r>
              <a:rPr lang="vi-VN" dirty="0"/>
              <a:t>Các dịch vụ được cung cấp trên cơ sở đăng ký hay yêu cầu hợp đồng,</a:t>
            </a:r>
          </a:p>
          <a:p>
            <a:pPr lvl="3" algn="just"/>
            <a:r>
              <a:rPr lang="vi-VN" dirty="0"/>
              <a:t>Việc giới hạn dữ liệu (giới hạn sử dụng băng thông rộng) hàng tháng.</a:t>
            </a:r>
          </a:p>
        </p:txBody>
      </p:sp>
    </p:spTree>
    <p:extLst>
      <p:ext uri="{BB962C8B-B14F-4D97-AF65-F5344CB8AC3E}">
        <p14:creationId xmlns:p14="http://schemas.microsoft.com/office/powerpoint/2010/main" val="2937046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Làm thế nào để có được dịch vụ Internet?</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145517" cy="3370947"/>
          </a:xfrm>
        </p:spPr>
        <p:txBody>
          <a:bodyPr>
            <a:normAutofit/>
          </a:bodyPr>
          <a:lstStyle/>
          <a:p>
            <a:pPr lvl="1" algn="just"/>
            <a:r>
              <a:rPr lang="vi-VN" dirty="0"/>
              <a:t>Kiểm tra tốc độ kết nối</a:t>
            </a:r>
          </a:p>
          <a:p>
            <a:pPr lvl="2" algn="just"/>
            <a:r>
              <a:rPr lang="vi-VN" dirty="0"/>
              <a:t>Hầu hết các nhà cung cấp dịch vụ đều có các công cụ kiểm tra tốc độ kết nối trên các trang web của họ. </a:t>
            </a:r>
            <a:endParaRPr lang="en-US" dirty="0"/>
          </a:p>
          <a:p>
            <a:pPr lvl="2" algn="just"/>
            <a:r>
              <a:rPr lang="en-US" dirty="0"/>
              <a:t>N</a:t>
            </a:r>
            <a:r>
              <a:rPr lang="vi-VN" dirty="0"/>
              <a:t>gười dùng có thể sử dụng các công cụ của bên thứ ba như speedtest.xfinity.com hoặc testmy.net</a:t>
            </a:r>
          </a:p>
        </p:txBody>
      </p:sp>
    </p:spTree>
    <p:extLst>
      <p:ext uri="{BB962C8B-B14F-4D97-AF65-F5344CB8AC3E}">
        <p14:creationId xmlns:p14="http://schemas.microsoft.com/office/powerpoint/2010/main" val="16032929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Internet </a:t>
            </a:r>
            <a:r>
              <a:rPr lang="en-US" dirty="0" err="1"/>
              <a:t>với</a:t>
            </a:r>
            <a:r>
              <a:rPr lang="en-US" dirty="0"/>
              <a:t> </a:t>
            </a:r>
            <a:r>
              <a:rPr lang="en-US" dirty="0" err="1"/>
              <a:t>mạng</a:t>
            </a:r>
            <a:r>
              <a:rPr lang="en-US" dirty="0"/>
              <a:t> LAN</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145517" cy="3370947"/>
          </a:xfrm>
        </p:spPr>
        <p:txBody>
          <a:bodyPr>
            <a:normAutofit/>
          </a:bodyPr>
          <a:lstStyle/>
          <a:p>
            <a:pPr algn="just"/>
            <a:r>
              <a:rPr lang="en-US" dirty="0"/>
              <a:t>Modem </a:t>
            </a:r>
            <a:r>
              <a:rPr lang="en-US" dirty="0" err="1"/>
              <a:t>băng</a:t>
            </a:r>
            <a:r>
              <a:rPr lang="en-US" dirty="0"/>
              <a:t> </a:t>
            </a:r>
            <a:r>
              <a:rPr lang="en-US" dirty="0" err="1"/>
              <a:t>thông</a:t>
            </a:r>
            <a:r>
              <a:rPr lang="en-US" dirty="0"/>
              <a:t> </a:t>
            </a:r>
            <a:r>
              <a:rPr lang="en-US" dirty="0" err="1"/>
              <a:t>rộng</a:t>
            </a:r>
            <a:r>
              <a:rPr lang="en-US" dirty="0"/>
              <a:t> (Broadband Modems)</a:t>
            </a:r>
          </a:p>
          <a:p>
            <a:pPr lvl="1" algn="just"/>
            <a:r>
              <a:rPr lang="en-US" dirty="0"/>
              <a:t>C</a:t>
            </a:r>
            <a:r>
              <a:rPr lang="vi-VN" dirty="0"/>
              <a:t>huyển đổi tín hiệu đến từ đường dây điện thoại, đường cáp, cáp quang hoặc đĩa vệ tinh thành tín hiệu kỹ thuật số được gửi đến máy tính.</a:t>
            </a:r>
          </a:p>
          <a:p>
            <a:pPr lvl="1" algn="just"/>
            <a:r>
              <a:rPr lang="vi-VN" dirty="0"/>
              <a:t>Modem là nơi kết nối mạng LAN riêng với mạng WAN công cộng.</a:t>
            </a:r>
          </a:p>
          <a:p>
            <a:pPr lvl="1" algn="just"/>
            <a:endParaRPr lang="vi-VN" dirty="0"/>
          </a:p>
        </p:txBody>
      </p:sp>
      <p:pic>
        <p:nvPicPr>
          <p:cNvPr id="4" name="Picture 3">
            <a:extLst>
              <a:ext uri="{FF2B5EF4-FFF2-40B4-BE49-F238E27FC236}">
                <a16:creationId xmlns:a16="http://schemas.microsoft.com/office/drawing/2014/main" id="{E7690ED4-0888-449D-B986-FD565C3334D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15907" y="3734325"/>
            <a:ext cx="5543715" cy="1005840"/>
          </a:xfrm>
          <a:prstGeom prst="rect">
            <a:avLst/>
          </a:prstGeom>
          <a:noFill/>
          <a:ln>
            <a:noFill/>
          </a:ln>
        </p:spPr>
      </p:pic>
    </p:spTree>
    <p:extLst>
      <p:ext uri="{BB962C8B-B14F-4D97-AF65-F5344CB8AC3E}">
        <p14:creationId xmlns:p14="http://schemas.microsoft.com/office/powerpoint/2010/main" val="347610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Internet </a:t>
            </a:r>
            <a:r>
              <a:rPr lang="en-US" dirty="0" err="1"/>
              <a:t>với</a:t>
            </a:r>
            <a:r>
              <a:rPr lang="en-US" dirty="0"/>
              <a:t> </a:t>
            </a:r>
            <a:r>
              <a:rPr lang="en-US" dirty="0" err="1"/>
              <a:t>mạng</a:t>
            </a:r>
            <a:r>
              <a:rPr lang="en-US" dirty="0"/>
              <a:t> LAN</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99241" y="1036007"/>
            <a:ext cx="8145517" cy="3370947"/>
          </a:xfrm>
        </p:spPr>
        <p:txBody>
          <a:bodyPr>
            <a:normAutofit/>
          </a:bodyPr>
          <a:lstStyle/>
          <a:p>
            <a:pPr algn="just"/>
            <a:r>
              <a:rPr lang="en-US" dirty="0" err="1"/>
              <a:t>Bộ</a:t>
            </a:r>
            <a:r>
              <a:rPr lang="en-US" dirty="0"/>
              <a:t> </a:t>
            </a:r>
            <a:r>
              <a:rPr lang="en-US" dirty="0" err="1"/>
              <a:t>định</a:t>
            </a:r>
            <a:r>
              <a:rPr lang="en-US" dirty="0"/>
              <a:t> </a:t>
            </a:r>
            <a:r>
              <a:rPr lang="en-US" dirty="0" err="1"/>
              <a:t>tuyến</a:t>
            </a:r>
            <a:r>
              <a:rPr lang="en-US" dirty="0"/>
              <a:t> </a:t>
            </a:r>
            <a:r>
              <a:rPr lang="en-US" dirty="0" err="1"/>
              <a:t>băng</a:t>
            </a:r>
            <a:r>
              <a:rPr lang="en-US" dirty="0"/>
              <a:t> </a:t>
            </a:r>
            <a:r>
              <a:rPr lang="en-US" dirty="0" err="1"/>
              <a:t>thông</a:t>
            </a:r>
            <a:r>
              <a:rPr lang="en-US" dirty="0"/>
              <a:t> </a:t>
            </a:r>
            <a:r>
              <a:rPr lang="en-US" dirty="0" err="1"/>
              <a:t>rộng</a:t>
            </a:r>
            <a:r>
              <a:rPr lang="en-US" dirty="0"/>
              <a:t> (Broadband Routers)</a:t>
            </a:r>
          </a:p>
          <a:p>
            <a:pPr lvl="1" algn="just"/>
            <a:r>
              <a:rPr lang="vi-VN" dirty="0"/>
              <a:t>Nếu Broadband Modems chỉ cung cấp một cổng Ethernet (và không hỗ trợ kết nối không dây), khi đó, để chia sẻ kết nối Internet giữa nhiều hệ thống trong mạng LAN, cần thêm Broadband Routers vào mạng.</a:t>
            </a:r>
          </a:p>
          <a:p>
            <a:pPr lvl="1" algn="just"/>
            <a:r>
              <a:rPr lang="vi-VN" dirty="0"/>
              <a:t>Hầu hết Broadband Routers bao gồm ít nhất bốn cổng Ethernet cho kết nối có dây và có chức năng không dây (Wireless) tích hợp.</a:t>
            </a:r>
          </a:p>
          <a:p>
            <a:pPr lvl="1" algn="just"/>
            <a:endParaRPr lang="vi-VN" dirty="0"/>
          </a:p>
        </p:txBody>
      </p:sp>
      <p:grpSp>
        <p:nvGrpSpPr>
          <p:cNvPr id="5" name="Group 4">
            <a:extLst>
              <a:ext uri="{FF2B5EF4-FFF2-40B4-BE49-F238E27FC236}">
                <a16:creationId xmlns:a16="http://schemas.microsoft.com/office/drawing/2014/main" id="{9F5F1A13-6DBD-4660-8028-B2AD9B38C2CB}"/>
              </a:ext>
            </a:extLst>
          </p:cNvPr>
          <p:cNvGrpSpPr>
            <a:grpSpLocks noChangeAspect="1"/>
          </p:cNvGrpSpPr>
          <p:nvPr/>
        </p:nvGrpSpPr>
        <p:grpSpPr>
          <a:xfrm>
            <a:off x="2141077" y="4020862"/>
            <a:ext cx="4444777" cy="1005840"/>
            <a:chOff x="0" y="0"/>
            <a:chExt cx="5177155" cy="1171575"/>
          </a:xfrm>
        </p:grpSpPr>
        <p:pic>
          <p:nvPicPr>
            <p:cNvPr id="6" name="Picture 5">
              <a:extLst>
                <a:ext uri="{FF2B5EF4-FFF2-40B4-BE49-F238E27FC236}">
                  <a16:creationId xmlns:a16="http://schemas.microsoft.com/office/drawing/2014/main" id="{911B517A-6157-4BFF-81C5-55BDE4279C2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177155" cy="1171575"/>
            </a:xfrm>
            <a:prstGeom prst="rect">
              <a:avLst/>
            </a:prstGeom>
            <a:noFill/>
            <a:ln>
              <a:noFill/>
            </a:ln>
          </p:spPr>
        </p:pic>
        <p:cxnSp>
          <p:nvCxnSpPr>
            <p:cNvPr id="7" name="Straight Connector 6">
              <a:extLst>
                <a:ext uri="{FF2B5EF4-FFF2-40B4-BE49-F238E27FC236}">
                  <a16:creationId xmlns:a16="http://schemas.microsoft.com/office/drawing/2014/main" id="{A2A45456-C897-4685-9CE0-336F43C59ECE}"/>
                </a:ext>
              </a:extLst>
            </p:cNvPr>
            <p:cNvCxnSpPr/>
            <p:nvPr/>
          </p:nvCxnSpPr>
          <p:spPr>
            <a:xfrm>
              <a:off x="3800475" y="504825"/>
              <a:ext cx="209550" cy="314325"/>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9B1312D-5DA1-4995-AB30-E59688A60F6B}"/>
                </a:ext>
              </a:extLst>
            </p:cNvPr>
            <p:cNvCxnSpPr/>
            <p:nvPr/>
          </p:nvCxnSpPr>
          <p:spPr>
            <a:xfrm>
              <a:off x="4124325" y="476250"/>
              <a:ext cx="333375" cy="295275"/>
            </a:xfrm>
            <a:prstGeom prst="line">
              <a:avLst/>
            </a:prstGeom>
            <a:ln>
              <a:prstDash val="lgDash"/>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887294AD-611F-4037-AC4E-F2ACE9CC7F0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9600" y="628650"/>
              <a:ext cx="120650" cy="109220"/>
            </a:xfrm>
            <a:prstGeom prst="rect">
              <a:avLst/>
            </a:prstGeom>
            <a:noFill/>
            <a:ln>
              <a:noFill/>
            </a:ln>
          </p:spPr>
        </p:pic>
      </p:grpSp>
    </p:spTree>
    <p:extLst>
      <p:ext uri="{BB962C8B-B14F-4D97-AF65-F5344CB8AC3E}">
        <p14:creationId xmlns:p14="http://schemas.microsoft.com/office/powerpoint/2010/main" val="2484480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Internet </a:t>
            </a:r>
            <a:r>
              <a:rPr lang="en-US" dirty="0" err="1"/>
              <a:t>với</a:t>
            </a:r>
            <a:r>
              <a:rPr lang="en-US" dirty="0"/>
              <a:t> </a:t>
            </a:r>
            <a:r>
              <a:rPr lang="en-US" dirty="0" err="1"/>
              <a:t>mạng</a:t>
            </a:r>
            <a:r>
              <a:rPr lang="en-US" dirty="0"/>
              <a:t> LAN</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145517" cy="3370947"/>
          </a:xfrm>
        </p:spPr>
        <p:txBody>
          <a:bodyPr>
            <a:normAutofit/>
          </a:bodyPr>
          <a:lstStyle/>
          <a:p>
            <a:pPr algn="just"/>
            <a:r>
              <a:rPr lang="en-US" dirty="0" err="1"/>
              <a:t>Địa</a:t>
            </a:r>
            <a:r>
              <a:rPr lang="en-US" dirty="0"/>
              <a:t> </a:t>
            </a:r>
            <a:r>
              <a:rPr lang="en-US" dirty="0" err="1"/>
              <a:t>chỉ</a:t>
            </a:r>
            <a:r>
              <a:rPr lang="en-US" dirty="0"/>
              <a:t> IP </a:t>
            </a:r>
            <a:r>
              <a:rPr lang="en-US" dirty="0" err="1"/>
              <a:t>riêng</a:t>
            </a:r>
            <a:r>
              <a:rPr lang="en-US" dirty="0"/>
              <a:t> </a:t>
            </a:r>
            <a:r>
              <a:rPr lang="en-US" dirty="0" err="1"/>
              <a:t>và</a:t>
            </a:r>
            <a:r>
              <a:rPr lang="en-US" dirty="0"/>
              <a:t> </a:t>
            </a:r>
            <a:r>
              <a:rPr lang="en-US" dirty="0" err="1"/>
              <a:t>địa</a:t>
            </a:r>
            <a:r>
              <a:rPr lang="en-US" dirty="0"/>
              <a:t> </a:t>
            </a:r>
            <a:r>
              <a:rPr lang="en-US" dirty="0" err="1"/>
              <a:t>chỉ</a:t>
            </a:r>
            <a:r>
              <a:rPr lang="en-US" dirty="0"/>
              <a:t> IP </a:t>
            </a:r>
            <a:r>
              <a:rPr lang="en-US" dirty="0" err="1"/>
              <a:t>công</a:t>
            </a:r>
            <a:r>
              <a:rPr lang="en-US" dirty="0"/>
              <a:t> </a:t>
            </a:r>
            <a:r>
              <a:rPr lang="en-US" dirty="0" err="1"/>
              <a:t>cộng</a:t>
            </a:r>
            <a:r>
              <a:rPr lang="en-US" dirty="0"/>
              <a:t> (Public and Private IP Addresses)</a:t>
            </a:r>
          </a:p>
          <a:p>
            <a:pPr lvl="1" algn="just"/>
            <a:r>
              <a:rPr lang="vi-VN" dirty="0"/>
              <a:t>Địa chỉ IP công cộng là địa chỉ duy nhất trên Internet.</a:t>
            </a:r>
          </a:p>
          <a:p>
            <a:pPr lvl="1" algn="just"/>
            <a:r>
              <a:rPr lang="vi-VN" dirty="0"/>
              <a:t>Địa chỉ IP riêng là địa chỉ được sử dụng trong mạng LAN (192.168.0.0 </a:t>
            </a:r>
            <a:r>
              <a:rPr lang="en-US" dirty="0"/>
              <a:t>- </a:t>
            </a:r>
            <a:r>
              <a:rPr lang="vi-VN" dirty="0"/>
              <a:t>192.168.255.255).</a:t>
            </a:r>
          </a:p>
          <a:p>
            <a:pPr lvl="1" algn="just"/>
            <a:r>
              <a:rPr lang="vi-VN" dirty="0"/>
              <a:t>Broadband Modem/Router có hai địa chỉ IP: một cho kết nối Internet bên ngoài hoặc mạng WAN, và một cho các thiết bị cục bộ kết nối qua mạng LAN.</a:t>
            </a:r>
          </a:p>
          <a:p>
            <a:pPr lvl="1" algn="just"/>
            <a:endParaRPr lang="vi-VN" dirty="0"/>
          </a:p>
        </p:txBody>
      </p:sp>
    </p:spTree>
    <p:extLst>
      <p:ext uri="{BB962C8B-B14F-4D97-AF65-F5344CB8AC3E}">
        <p14:creationId xmlns:p14="http://schemas.microsoft.com/office/powerpoint/2010/main" val="3056190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Internet </a:t>
            </a:r>
            <a:r>
              <a:rPr lang="en-US" dirty="0" err="1"/>
              <a:t>với</a:t>
            </a:r>
            <a:r>
              <a:rPr lang="en-US" dirty="0"/>
              <a:t> </a:t>
            </a:r>
            <a:r>
              <a:rPr lang="en-US" dirty="0" err="1"/>
              <a:t>mạng</a:t>
            </a:r>
            <a:r>
              <a:rPr lang="en-US" dirty="0"/>
              <a:t> LAN</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8" y="1369218"/>
            <a:ext cx="5917324" cy="3370947"/>
          </a:xfrm>
        </p:spPr>
        <p:txBody>
          <a:bodyPr>
            <a:normAutofit/>
          </a:bodyPr>
          <a:lstStyle/>
          <a:p>
            <a:pPr lvl="2" algn="just"/>
            <a:r>
              <a:rPr lang="vi-VN" dirty="0"/>
              <a:t>Về phía mạng WAN: Modem/Router nhận địa chỉ WAN-IP khi kết nối với nhà cung cấp dịch vụ (ISP). </a:t>
            </a:r>
            <a:endParaRPr lang="en-US" dirty="0"/>
          </a:p>
          <a:p>
            <a:pPr lvl="2" algn="just"/>
            <a:r>
              <a:rPr lang="vi-VN" dirty="0"/>
              <a:t>Về phía mạng LAN: Modem/Router thực hiện chức năng như sau:</a:t>
            </a:r>
          </a:p>
          <a:p>
            <a:pPr lvl="3" algn="just"/>
            <a:r>
              <a:rPr lang="vi-VN" dirty="0"/>
              <a:t>Gán địa chỉ mạng riêng cho các hệ thống được kết nối để thiết lập mạng LAN nội bộ.</a:t>
            </a:r>
          </a:p>
          <a:p>
            <a:pPr lvl="3" algn="just"/>
            <a:r>
              <a:rPr lang="vi-VN" dirty="0"/>
              <a:t>Sử dụng công nghệ dịch địa chỉ NAT (Network Address Translation) để thay thế địa chỉ IP riêng thành địa chỉ IP công cộng.</a:t>
            </a:r>
          </a:p>
        </p:txBody>
      </p:sp>
      <p:pic>
        <p:nvPicPr>
          <p:cNvPr id="4" name="Picture 3">
            <a:extLst>
              <a:ext uri="{FF2B5EF4-FFF2-40B4-BE49-F238E27FC236}">
                <a16:creationId xmlns:a16="http://schemas.microsoft.com/office/drawing/2014/main" id="{D24C3F27-8678-40F9-9FFB-8197A4EA8F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7729" y="1048023"/>
            <a:ext cx="1896426" cy="2560320"/>
          </a:xfrm>
          <a:prstGeom prst="rect">
            <a:avLst/>
          </a:prstGeom>
        </p:spPr>
      </p:pic>
      <p:pic>
        <p:nvPicPr>
          <p:cNvPr id="5" name="Picture 4">
            <a:extLst>
              <a:ext uri="{FF2B5EF4-FFF2-40B4-BE49-F238E27FC236}">
                <a16:creationId xmlns:a16="http://schemas.microsoft.com/office/drawing/2014/main" id="{C0C1EE0B-177B-4F0C-BA3F-ADA100FA5FBA}"/>
              </a:ext>
            </a:extLst>
          </p:cNvPr>
          <p:cNvPicPr/>
          <p:nvPr/>
        </p:nvPicPr>
        <p:blipFill>
          <a:blip r:embed="rId4">
            <a:extLst>
              <a:ext uri="{28A0092B-C50C-407E-A947-70E740481C1C}">
                <a14:useLocalDpi xmlns:a14="http://schemas.microsoft.com/office/drawing/2010/main" val="0"/>
              </a:ext>
            </a:extLst>
          </a:blip>
          <a:stretch>
            <a:fillRect/>
          </a:stretch>
        </p:blipFill>
        <p:spPr>
          <a:xfrm>
            <a:off x="6650884" y="3696176"/>
            <a:ext cx="2190115" cy="1173480"/>
          </a:xfrm>
          <a:prstGeom prst="rect">
            <a:avLst/>
          </a:prstGeom>
        </p:spPr>
      </p:pic>
    </p:spTree>
    <p:extLst>
      <p:ext uri="{BB962C8B-B14F-4D97-AF65-F5344CB8AC3E}">
        <p14:creationId xmlns:p14="http://schemas.microsoft.com/office/powerpoint/2010/main" val="13976633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8" y="1369218"/>
            <a:ext cx="8000342" cy="3370947"/>
          </a:xfrm>
        </p:spPr>
        <p:txBody>
          <a:bodyPr>
            <a:normAutofit/>
          </a:bodyPr>
          <a:lstStyle/>
          <a:p>
            <a:pPr algn="just"/>
            <a:r>
              <a:rPr lang="vi-VN" dirty="0"/>
              <a:t>Còn được gọi là kết nối Ethernet (sử dụng cáp mạng Ethernet)</a:t>
            </a:r>
          </a:p>
          <a:p>
            <a:pPr algn="just"/>
            <a:r>
              <a:rPr lang="vi-VN" dirty="0"/>
              <a:t>Kết nối </a:t>
            </a:r>
            <a:r>
              <a:rPr lang="en-US" dirty="0"/>
              <a:t>Ethernet</a:t>
            </a:r>
            <a:r>
              <a:rPr lang="vi-VN" dirty="0"/>
              <a:t> là kết nối nhanh nhất và an toàn nhất trong mạng LAN</a:t>
            </a:r>
          </a:p>
        </p:txBody>
      </p:sp>
    </p:spTree>
    <p:extLst>
      <p:ext uri="{BB962C8B-B14F-4D97-AF65-F5344CB8AC3E}">
        <p14:creationId xmlns:p14="http://schemas.microsoft.com/office/powerpoint/2010/main" val="1175961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124495" cy="3370947"/>
          </a:xfrm>
        </p:spPr>
        <p:txBody>
          <a:bodyPr>
            <a:normAutofit fontScale="92500" lnSpcReduction="10000"/>
          </a:bodyPr>
          <a:lstStyle/>
          <a:p>
            <a:pPr algn="just"/>
            <a:r>
              <a:rPr lang="vi-VN" dirty="0"/>
              <a:t>Các chuẩn và cáp Ethernet</a:t>
            </a:r>
            <a:endParaRPr lang="en-US" dirty="0"/>
          </a:p>
          <a:p>
            <a:pPr lvl="1" algn="just"/>
            <a:r>
              <a:rPr lang="vi-VN" dirty="0"/>
              <a:t>Kết nối Ethernet </a:t>
            </a:r>
            <a:r>
              <a:rPr lang="en-US" dirty="0" err="1"/>
              <a:t>có</a:t>
            </a:r>
            <a:r>
              <a:rPr lang="en-US" dirty="0"/>
              <a:t> </a:t>
            </a:r>
            <a:r>
              <a:rPr lang="vi-VN" dirty="0"/>
              <a:t>ba tốc độ tiêu chuẩn.</a:t>
            </a:r>
          </a:p>
          <a:p>
            <a:pPr lvl="2" algn="just"/>
            <a:r>
              <a:rPr lang="vi-VN" dirty="0"/>
              <a:t>Gigabit Ethernet: 1Gbps</a:t>
            </a:r>
          </a:p>
          <a:p>
            <a:pPr lvl="2" algn="just"/>
            <a:r>
              <a:rPr lang="vi-VN" dirty="0"/>
              <a:t>Fast Ethernet: 100Mbps</a:t>
            </a:r>
          </a:p>
          <a:p>
            <a:pPr lvl="2" algn="just"/>
            <a:r>
              <a:rPr lang="en-US" dirty="0"/>
              <a:t>1</a:t>
            </a:r>
            <a:r>
              <a:rPr lang="vi-VN" dirty="0"/>
              <a:t>0Base-T Ethernet: 10Mbps</a:t>
            </a:r>
            <a:endParaRPr lang="en-US" dirty="0"/>
          </a:p>
          <a:p>
            <a:pPr lvl="1"/>
            <a:r>
              <a:rPr lang="en-US" sz="2600" dirty="0" err="1"/>
              <a:t>Các</a:t>
            </a:r>
            <a:r>
              <a:rPr lang="en-US" sz="2600" dirty="0"/>
              <a:t> </a:t>
            </a:r>
            <a:r>
              <a:rPr lang="en-US" sz="2600" dirty="0" err="1"/>
              <a:t>loại</a:t>
            </a:r>
            <a:r>
              <a:rPr lang="en-US" sz="2600" dirty="0"/>
              <a:t> </a:t>
            </a:r>
            <a:r>
              <a:rPr lang="en-US" sz="2600" dirty="0" err="1"/>
              <a:t>cáp</a:t>
            </a:r>
            <a:r>
              <a:rPr lang="en-US" sz="2600" dirty="0"/>
              <a:t> </a:t>
            </a:r>
            <a:r>
              <a:rPr lang="en-US" sz="2600" dirty="0" err="1"/>
              <a:t>mạng</a:t>
            </a:r>
            <a:r>
              <a:rPr lang="en-US" sz="2600" dirty="0"/>
              <a:t>:</a:t>
            </a:r>
          </a:p>
          <a:p>
            <a:pPr lvl="2"/>
            <a:r>
              <a:rPr lang="en-US" dirty="0"/>
              <a:t>Cat 5 - </a:t>
            </a:r>
            <a:r>
              <a:rPr lang="en-US" dirty="0" err="1"/>
              <a:t>truyền</a:t>
            </a:r>
            <a:r>
              <a:rPr lang="en-US" dirty="0"/>
              <a:t> </a:t>
            </a:r>
            <a:r>
              <a:rPr lang="en-US" dirty="0" err="1"/>
              <a:t>dữ</a:t>
            </a:r>
            <a:r>
              <a:rPr lang="en-US" dirty="0"/>
              <a:t> </a:t>
            </a:r>
            <a:r>
              <a:rPr lang="en-US" dirty="0" err="1"/>
              <a:t>liệu</a:t>
            </a:r>
            <a:r>
              <a:rPr lang="en-US" dirty="0"/>
              <a:t> ở </a:t>
            </a:r>
            <a:r>
              <a:rPr lang="en-US" dirty="0" err="1"/>
              <a:t>tốc</a:t>
            </a:r>
            <a:r>
              <a:rPr lang="en-US" dirty="0"/>
              <a:t> </a:t>
            </a:r>
            <a:r>
              <a:rPr lang="en-US" dirty="0" err="1"/>
              <a:t>độ</a:t>
            </a:r>
            <a:r>
              <a:rPr lang="en-US" dirty="0"/>
              <a:t> 10Mbps </a:t>
            </a:r>
            <a:r>
              <a:rPr lang="en-US" dirty="0" err="1"/>
              <a:t>và</a:t>
            </a:r>
            <a:r>
              <a:rPr lang="en-US" dirty="0"/>
              <a:t> 100Mbps.</a:t>
            </a:r>
          </a:p>
          <a:p>
            <a:pPr lvl="2"/>
            <a:r>
              <a:rPr lang="en-US" dirty="0"/>
              <a:t>Cat 5e - </a:t>
            </a:r>
            <a:r>
              <a:rPr lang="en-US" dirty="0" err="1"/>
              <a:t>truyền</a:t>
            </a:r>
            <a:r>
              <a:rPr lang="en-US" dirty="0"/>
              <a:t> </a:t>
            </a:r>
            <a:r>
              <a:rPr lang="en-US" dirty="0" err="1"/>
              <a:t>dữ</a:t>
            </a:r>
            <a:r>
              <a:rPr lang="en-US" dirty="0"/>
              <a:t> </a:t>
            </a:r>
            <a:r>
              <a:rPr lang="en-US" dirty="0" err="1"/>
              <a:t>liệu</a:t>
            </a:r>
            <a:r>
              <a:rPr lang="en-US" dirty="0"/>
              <a:t> ở </a:t>
            </a:r>
            <a:r>
              <a:rPr lang="en-US" dirty="0" err="1"/>
              <a:t>tốc</a:t>
            </a:r>
            <a:r>
              <a:rPr lang="en-US" dirty="0"/>
              <a:t> </a:t>
            </a:r>
            <a:r>
              <a:rPr lang="en-US" dirty="0" err="1"/>
              <a:t>độ</a:t>
            </a:r>
            <a:r>
              <a:rPr lang="en-US" dirty="0"/>
              <a:t> 10Mbps, 100Mbps </a:t>
            </a:r>
            <a:r>
              <a:rPr lang="en-US" dirty="0" err="1"/>
              <a:t>và</a:t>
            </a:r>
            <a:r>
              <a:rPr lang="en-US" dirty="0"/>
              <a:t> 1Gbps.</a:t>
            </a:r>
          </a:p>
          <a:p>
            <a:pPr lvl="2"/>
            <a:r>
              <a:rPr lang="en-US" dirty="0"/>
              <a:t>Cat 6 - </a:t>
            </a:r>
            <a:r>
              <a:rPr lang="en-US" dirty="0" err="1"/>
              <a:t>truyền</a:t>
            </a:r>
            <a:r>
              <a:rPr lang="en-US" dirty="0"/>
              <a:t> </a:t>
            </a:r>
            <a:r>
              <a:rPr lang="en-US" dirty="0" err="1"/>
              <a:t>dữ</a:t>
            </a:r>
            <a:r>
              <a:rPr lang="en-US" dirty="0"/>
              <a:t> </a:t>
            </a:r>
            <a:r>
              <a:rPr lang="en-US" dirty="0" err="1"/>
              <a:t>liệu</a:t>
            </a:r>
            <a:r>
              <a:rPr lang="en-US" dirty="0"/>
              <a:t> ở </a:t>
            </a:r>
            <a:r>
              <a:rPr lang="en-US" dirty="0" err="1"/>
              <a:t>tốc</a:t>
            </a:r>
            <a:r>
              <a:rPr lang="en-US" dirty="0"/>
              <a:t> </a:t>
            </a:r>
            <a:r>
              <a:rPr lang="en-US" dirty="0" err="1"/>
              <a:t>độ</a:t>
            </a:r>
            <a:r>
              <a:rPr lang="en-US" dirty="0"/>
              <a:t> 10Mbps, 100Mbps, 1Gbps </a:t>
            </a:r>
            <a:r>
              <a:rPr lang="en-US" dirty="0" err="1"/>
              <a:t>và</a:t>
            </a:r>
            <a:r>
              <a:rPr lang="en-US" dirty="0"/>
              <a:t> 10Gbps</a:t>
            </a:r>
          </a:p>
          <a:p>
            <a:pPr lvl="2"/>
            <a:r>
              <a:rPr lang="en-US" dirty="0"/>
              <a:t>Cat 6a - </a:t>
            </a:r>
            <a:r>
              <a:rPr lang="en-US" dirty="0" err="1"/>
              <a:t>giống</a:t>
            </a:r>
            <a:r>
              <a:rPr lang="en-US" dirty="0"/>
              <a:t> </a:t>
            </a:r>
            <a:r>
              <a:rPr lang="en-US" dirty="0" err="1"/>
              <a:t>như</a:t>
            </a:r>
            <a:r>
              <a:rPr lang="en-US" dirty="0"/>
              <a:t> Cat 6 </a:t>
            </a:r>
            <a:r>
              <a:rPr lang="en-US" dirty="0" err="1"/>
              <a:t>nhưng</a:t>
            </a:r>
            <a:r>
              <a:rPr lang="en-US" dirty="0"/>
              <a:t> </a:t>
            </a:r>
            <a:r>
              <a:rPr lang="en-US" dirty="0" err="1"/>
              <a:t>được</a:t>
            </a:r>
            <a:r>
              <a:rPr lang="en-US" dirty="0"/>
              <a:t> </a:t>
            </a:r>
            <a:r>
              <a:rPr lang="en-US" dirty="0" err="1"/>
              <a:t>thiết</a:t>
            </a:r>
            <a:r>
              <a:rPr lang="en-US" dirty="0"/>
              <a:t> </a:t>
            </a:r>
            <a:r>
              <a:rPr lang="en-US" dirty="0" err="1"/>
              <a:t>kế</a:t>
            </a:r>
            <a:r>
              <a:rPr lang="en-US" dirty="0"/>
              <a:t> </a:t>
            </a:r>
            <a:r>
              <a:rPr lang="en-US" dirty="0" err="1"/>
              <a:t>để</a:t>
            </a:r>
            <a:r>
              <a:rPr lang="en-US" dirty="0"/>
              <a:t> </a:t>
            </a:r>
            <a:r>
              <a:rPr lang="en-US" dirty="0" err="1"/>
              <a:t>giảm</a:t>
            </a:r>
            <a:r>
              <a:rPr lang="en-US" dirty="0"/>
              <a:t> </a:t>
            </a:r>
            <a:r>
              <a:rPr lang="en-US" dirty="0" err="1"/>
              <a:t>nhiễu</a:t>
            </a:r>
            <a:r>
              <a:rPr lang="en-US" dirty="0"/>
              <a:t> </a:t>
            </a:r>
            <a:r>
              <a:rPr lang="en-US" dirty="0" err="1"/>
              <a:t>tín</a:t>
            </a:r>
            <a:r>
              <a:rPr lang="en-US" dirty="0"/>
              <a:t> </a:t>
            </a:r>
            <a:r>
              <a:rPr lang="en-US" dirty="0" err="1"/>
              <a:t>hiệu</a:t>
            </a:r>
            <a:r>
              <a:rPr lang="en-US" dirty="0"/>
              <a:t>.</a:t>
            </a:r>
          </a:p>
        </p:txBody>
      </p:sp>
    </p:spTree>
    <p:extLst>
      <p:ext uri="{BB962C8B-B14F-4D97-AF65-F5344CB8AC3E}">
        <p14:creationId xmlns:p14="http://schemas.microsoft.com/office/powerpoint/2010/main" val="33869016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6379779" cy="3391968"/>
          </a:xfrm>
        </p:spPr>
        <p:txBody>
          <a:bodyPr>
            <a:normAutofit/>
          </a:bodyPr>
          <a:lstStyle/>
          <a:p>
            <a:pPr algn="just"/>
            <a:r>
              <a:rPr lang="vi-VN" dirty="0"/>
              <a:t>Card giao diện mạng NIC (Network Interface Card)</a:t>
            </a:r>
            <a:endParaRPr lang="en-US" dirty="0"/>
          </a:p>
          <a:p>
            <a:pPr lvl="1" algn="just"/>
            <a:r>
              <a:rPr lang="vi-VN" dirty="0"/>
              <a:t>Để tạo kết nối Ethernet giữa máy tính và mạng LAN, máy tính phải có Card mạng NIC.</a:t>
            </a:r>
          </a:p>
          <a:p>
            <a:pPr lvl="1" algn="just"/>
            <a:r>
              <a:rPr lang="vi-VN" dirty="0"/>
              <a:t>NICs được sản xuất để hỗ trợ các tốc độ truyền dữ liệu khác nhau (10Mbps, 100Mbps và 1Gbps).</a:t>
            </a:r>
          </a:p>
          <a:p>
            <a:pPr lvl="1" algn="just"/>
            <a:r>
              <a:rPr lang="vi-VN" dirty="0"/>
              <a:t>NIC có thể được tích hợp hoặc có thể được thêm vào bên trong hoặc bên ngoài thiết bị</a:t>
            </a:r>
          </a:p>
          <a:p>
            <a:pPr lvl="1" algn="just"/>
            <a:endParaRPr lang="en-US" dirty="0"/>
          </a:p>
        </p:txBody>
      </p:sp>
      <p:pic>
        <p:nvPicPr>
          <p:cNvPr id="4" name="Picture 3">
            <a:extLst>
              <a:ext uri="{FF2B5EF4-FFF2-40B4-BE49-F238E27FC236}">
                <a16:creationId xmlns:a16="http://schemas.microsoft.com/office/drawing/2014/main" id="{D4E9A32C-FDF4-407D-93C6-F432F9FE0F1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000053" y="2043112"/>
            <a:ext cx="1933575" cy="1057275"/>
          </a:xfrm>
          <a:prstGeom prst="rect">
            <a:avLst/>
          </a:prstGeom>
          <a:noFill/>
          <a:ln>
            <a:noFill/>
          </a:ln>
        </p:spPr>
      </p:pic>
      <p:pic>
        <p:nvPicPr>
          <p:cNvPr id="5" name="Picture 4">
            <a:extLst>
              <a:ext uri="{FF2B5EF4-FFF2-40B4-BE49-F238E27FC236}">
                <a16:creationId xmlns:a16="http://schemas.microsoft.com/office/drawing/2014/main" id="{15B2A7BA-4649-48E8-BC26-8C08C3CDAFE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209602" y="3271674"/>
            <a:ext cx="1514475" cy="933450"/>
          </a:xfrm>
          <a:prstGeom prst="rect">
            <a:avLst/>
          </a:prstGeom>
          <a:noFill/>
          <a:ln>
            <a:noFill/>
          </a:ln>
        </p:spPr>
      </p:pic>
    </p:spTree>
    <p:extLst>
      <p:ext uri="{BB962C8B-B14F-4D97-AF65-F5344CB8AC3E}">
        <p14:creationId xmlns:p14="http://schemas.microsoft.com/office/powerpoint/2010/main" val="78994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082455" cy="3391968"/>
          </a:xfrm>
        </p:spPr>
        <p:txBody>
          <a:bodyPr>
            <a:normAutofit/>
          </a:bodyPr>
          <a:lstStyle/>
          <a:p>
            <a:pPr algn="just"/>
            <a:r>
              <a:rPr lang="vi-VN" dirty="0"/>
              <a:t>Ưu điểm và nhược điểm của kết nối có dây</a:t>
            </a:r>
            <a:endParaRPr lang="en-US" dirty="0"/>
          </a:p>
          <a:p>
            <a:pPr lvl="1" algn="just"/>
            <a:r>
              <a:rPr lang="vi-VN" dirty="0"/>
              <a:t>Ưu điểm:</a:t>
            </a:r>
          </a:p>
          <a:p>
            <a:pPr lvl="2" algn="just"/>
            <a:r>
              <a:rPr lang="vi-VN" dirty="0"/>
              <a:t>Nhanh hơn kết nối không dây.</a:t>
            </a:r>
          </a:p>
          <a:p>
            <a:pPr lvl="2" algn="just"/>
            <a:r>
              <a:rPr lang="vi-VN" dirty="0"/>
              <a:t>Bảo mật hơn kết nối không dây. </a:t>
            </a:r>
          </a:p>
          <a:p>
            <a:pPr lvl="2" algn="just"/>
            <a:r>
              <a:rPr lang="vi-VN" dirty="0"/>
              <a:t>Ổn định hơn kết nối không dây. </a:t>
            </a:r>
          </a:p>
          <a:p>
            <a:pPr lvl="1" algn="just"/>
            <a:r>
              <a:rPr lang="vi-VN" dirty="0"/>
              <a:t>Nhược điểm:</a:t>
            </a:r>
          </a:p>
          <a:p>
            <a:pPr lvl="2" algn="just"/>
            <a:r>
              <a:rPr lang="vi-VN" dirty="0"/>
              <a:t>Yêu cầu dây cáp</a:t>
            </a:r>
          </a:p>
          <a:p>
            <a:pPr lvl="2" algn="just"/>
            <a:r>
              <a:rPr lang="vi-VN" dirty="0"/>
              <a:t>Không cơ động.</a:t>
            </a:r>
          </a:p>
          <a:p>
            <a:pPr lvl="1" algn="just"/>
            <a:endParaRPr lang="en-US" dirty="0"/>
          </a:p>
        </p:txBody>
      </p:sp>
    </p:spTree>
    <p:extLst>
      <p:ext uri="{BB962C8B-B14F-4D97-AF65-F5344CB8AC3E}">
        <p14:creationId xmlns:p14="http://schemas.microsoft.com/office/powerpoint/2010/main" val="12646340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082455" cy="3391968"/>
          </a:xfrm>
        </p:spPr>
        <p:txBody>
          <a:bodyPr>
            <a:normAutofit/>
          </a:bodyPr>
          <a:lstStyle/>
          <a:p>
            <a:pPr lvl="1" algn="just"/>
            <a:r>
              <a:rPr lang="vi-VN" dirty="0"/>
              <a:t>Khi nào thì nên sử dụng kết nối Ethernet?</a:t>
            </a:r>
          </a:p>
          <a:p>
            <a:pPr lvl="2" algn="just"/>
            <a:r>
              <a:rPr lang="vi-VN" dirty="0"/>
              <a:t>Khi máy tính không có chức năng kết nối không dây.</a:t>
            </a:r>
          </a:p>
          <a:p>
            <a:pPr lvl="2" algn="just"/>
            <a:r>
              <a:rPr lang="vi-VN" dirty="0"/>
              <a:t>Khi cần tốc độ truy cập mạng nhanh.</a:t>
            </a:r>
          </a:p>
          <a:p>
            <a:pPr lvl="2" algn="just"/>
            <a:r>
              <a:rPr lang="vi-VN" dirty="0"/>
              <a:t>Khi cần đường truyển ổn định.</a:t>
            </a:r>
          </a:p>
          <a:p>
            <a:pPr lvl="2" algn="just"/>
            <a:r>
              <a:rPr lang="vi-VN" dirty="0"/>
              <a:t>Khi cần bảo mật thông tin cá nhân/nhạy cảm truyền trên mạng.</a:t>
            </a:r>
          </a:p>
          <a:p>
            <a:pPr lvl="2" algn="just"/>
            <a:endParaRPr lang="vi-VN" dirty="0"/>
          </a:p>
          <a:p>
            <a:pPr lvl="1" algn="just"/>
            <a:endParaRPr lang="en-US" dirty="0"/>
          </a:p>
        </p:txBody>
      </p:sp>
    </p:spTree>
    <p:extLst>
      <p:ext uri="{BB962C8B-B14F-4D97-AF65-F5344CB8AC3E}">
        <p14:creationId xmlns:p14="http://schemas.microsoft.com/office/powerpoint/2010/main" val="3352858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082455" cy="3391968"/>
          </a:xfrm>
        </p:spPr>
        <p:txBody>
          <a:bodyPr>
            <a:normAutofit lnSpcReduction="10000"/>
          </a:bodyPr>
          <a:lstStyle/>
          <a:p>
            <a:pPr algn="just"/>
            <a:r>
              <a:rPr lang="vi-VN" dirty="0"/>
              <a:t>Thêm máy in dùng chung vào mạng LAN có dây</a:t>
            </a:r>
            <a:endParaRPr lang="en-US" dirty="0"/>
          </a:p>
          <a:p>
            <a:pPr lvl="1" algn="just"/>
            <a:r>
              <a:rPr lang="vi-VN" dirty="0"/>
              <a:t>Một máy có thể được chia sẻ trên mạng nếu được kết nối trực tiếp vào một máy tính trong mạng LAN.</a:t>
            </a:r>
          </a:p>
          <a:p>
            <a:pPr lvl="1" algn="just"/>
            <a:r>
              <a:rPr lang="vi-VN" dirty="0"/>
              <a:t>Bất kỳ máy tính nào trên mạng LAN đều có thể chia sẻ nguồn tài nguyên (Resource) như máy in (Printer), tập tin (File) hay Thư mục (Folder).</a:t>
            </a:r>
          </a:p>
          <a:p>
            <a:pPr lvl="1" algn="just"/>
            <a:r>
              <a:rPr lang="vi-VN" dirty="0"/>
              <a:t>Để chia sẻ máy in trên mạng:</a:t>
            </a:r>
          </a:p>
          <a:p>
            <a:pPr marL="568325" lvl="1" indent="0" algn="just">
              <a:buNone/>
            </a:pPr>
            <a:r>
              <a:rPr lang="vi-VN" sz="2200" dirty="0"/>
              <a:t>Nhấp chọn nút Start </a:t>
            </a:r>
            <a:r>
              <a:rPr lang="vi-VN" sz="2200" dirty="0">
                <a:sym typeface="Symbol" panose="05050102010706020507" pitchFamily="18" charset="2"/>
              </a:rPr>
              <a:t></a:t>
            </a:r>
            <a:r>
              <a:rPr lang="vi-VN" sz="2200" dirty="0"/>
              <a:t> Settings </a:t>
            </a:r>
            <a:r>
              <a:rPr lang="vi-VN" sz="2200" dirty="0">
                <a:sym typeface="Symbol" panose="05050102010706020507" pitchFamily="18" charset="2"/>
              </a:rPr>
              <a:t></a:t>
            </a:r>
            <a:r>
              <a:rPr lang="vi-VN" sz="2200" dirty="0"/>
              <a:t> Devices </a:t>
            </a:r>
            <a:r>
              <a:rPr lang="vi-VN" sz="2200" dirty="0">
                <a:sym typeface="Symbol" panose="05050102010706020507" pitchFamily="18" charset="2"/>
              </a:rPr>
              <a:t></a:t>
            </a:r>
            <a:r>
              <a:rPr lang="vi-VN" sz="2200" dirty="0"/>
              <a:t> Printers &amp; Scanners </a:t>
            </a:r>
            <a:r>
              <a:rPr lang="vi-VN" sz="2200" dirty="0">
                <a:sym typeface="Symbol" panose="05050102010706020507" pitchFamily="18" charset="2"/>
              </a:rPr>
              <a:t></a:t>
            </a:r>
            <a:r>
              <a:rPr lang="vi-VN" sz="2200" dirty="0"/>
              <a:t> Chọn máy in </a:t>
            </a:r>
            <a:r>
              <a:rPr lang="vi-VN" sz="2200" dirty="0">
                <a:sym typeface="Symbol" panose="05050102010706020507" pitchFamily="18" charset="2"/>
              </a:rPr>
              <a:t></a:t>
            </a:r>
            <a:r>
              <a:rPr lang="vi-VN" sz="2200" dirty="0"/>
              <a:t> Chọn Manage </a:t>
            </a:r>
            <a:r>
              <a:rPr lang="vi-VN" sz="2200" dirty="0">
                <a:sym typeface="Symbol" panose="05050102010706020507" pitchFamily="18" charset="2"/>
              </a:rPr>
              <a:t></a:t>
            </a:r>
            <a:r>
              <a:rPr lang="vi-VN" sz="2200" dirty="0"/>
              <a:t> Printer Properties </a:t>
            </a:r>
            <a:r>
              <a:rPr lang="vi-VN" sz="2200" dirty="0">
                <a:sym typeface="Symbol" panose="05050102010706020507" pitchFamily="18" charset="2"/>
              </a:rPr>
              <a:t></a:t>
            </a:r>
            <a:r>
              <a:rPr lang="vi-VN" sz="2200" dirty="0"/>
              <a:t> Chọn Share this printer </a:t>
            </a:r>
            <a:r>
              <a:rPr lang="vi-VN" sz="2200" dirty="0">
                <a:sym typeface="Symbol" panose="05050102010706020507" pitchFamily="18" charset="2"/>
              </a:rPr>
              <a:t></a:t>
            </a:r>
            <a:r>
              <a:rPr lang="vi-VN" sz="2200" dirty="0"/>
              <a:t> OK.</a:t>
            </a:r>
          </a:p>
          <a:p>
            <a:pPr lvl="1" algn="just"/>
            <a:endParaRPr lang="vi-VN" dirty="0"/>
          </a:p>
          <a:p>
            <a:pPr lvl="2" algn="just"/>
            <a:endParaRPr lang="vi-VN" dirty="0"/>
          </a:p>
          <a:p>
            <a:pPr lvl="1" algn="just"/>
            <a:endParaRPr lang="en-US" dirty="0"/>
          </a:p>
        </p:txBody>
      </p:sp>
    </p:spTree>
    <p:extLst>
      <p:ext uri="{BB962C8B-B14F-4D97-AF65-F5344CB8AC3E}">
        <p14:creationId xmlns:p14="http://schemas.microsoft.com/office/powerpoint/2010/main" val="39229021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pic>
        <p:nvPicPr>
          <p:cNvPr id="7" name="Picture 6">
            <a:extLst>
              <a:ext uri="{FF2B5EF4-FFF2-40B4-BE49-F238E27FC236}">
                <a16:creationId xmlns:a16="http://schemas.microsoft.com/office/drawing/2014/main" id="{8B5075ED-AB52-4BE1-A1D5-F882771913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247" y="1520263"/>
            <a:ext cx="2669137" cy="2743200"/>
          </a:xfrm>
          <a:prstGeom prst="rect">
            <a:avLst/>
          </a:prstGeom>
          <a:ln>
            <a:solidFill>
              <a:schemeClr val="tx1"/>
            </a:solidFill>
          </a:ln>
        </p:spPr>
      </p:pic>
      <p:pic>
        <p:nvPicPr>
          <p:cNvPr id="8" name="Picture 7">
            <a:extLst>
              <a:ext uri="{FF2B5EF4-FFF2-40B4-BE49-F238E27FC236}">
                <a16:creationId xmlns:a16="http://schemas.microsoft.com/office/drawing/2014/main" id="{60169AE2-1266-47C8-A978-03D55762B1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81101" y="1520263"/>
            <a:ext cx="3008453" cy="2743200"/>
          </a:xfrm>
          <a:prstGeom prst="rect">
            <a:avLst/>
          </a:prstGeom>
          <a:ln>
            <a:solidFill>
              <a:schemeClr val="tx1"/>
            </a:solidFill>
          </a:ln>
        </p:spPr>
      </p:pic>
      <p:pic>
        <p:nvPicPr>
          <p:cNvPr id="9" name="Picture 8">
            <a:extLst>
              <a:ext uri="{FF2B5EF4-FFF2-40B4-BE49-F238E27FC236}">
                <a16:creationId xmlns:a16="http://schemas.microsoft.com/office/drawing/2014/main" id="{DAD5B89C-6204-443B-B379-E576DA65591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19740" y="1520263"/>
            <a:ext cx="2490013" cy="2743200"/>
          </a:xfrm>
          <a:prstGeom prst="rect">
            <a:avLst/>
          </a:prstGeom>
          <a:ln>
            <a:solidFill>
              <a:schemeClr val="tx1"/>
            </a:solidFill>
          </a:ln>
        </p:spPr>
      </p:pic>
    </p:spTree>
    <p:extLst>
      <p:ext uri="{BB962C8B-B14F-4D97-AF65-F5344CB8AC3E}">
        <p14:creationId xmlns:p14="http://schemas.microsoft.com/office/powerpoint/2010/main" val="4281243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000343" cy="3391968"/>
          </a:xfrm>
        </p:spPr>
        <p:txBody>
          <a:bodyPr>
            <a:normAutofit/>
          </a:bodyPr>
          <a:lstStyle/>
          <a:p>
            <a:pPr lvl="1" algn="just"/>
            <a:r>
              <a:rPr lang="vi-VN" dirty="0"/>
              <a:t>Kết nối với máy in được chia sẻ trên mạng:</a:t>
            </a:r>
          </a:p>
          <a:p>
            <a:pPr marL="514350" lvl="2" indent="0" algn="just">
              <a:buNone/>
            </a:pPr>
            <a:r>
              <a:rPr lang="vi-VN" dirty="0"/>
              <a:t>Nhấp chọn nút Start </a:t>
            </a:r>
            <a:r>
              <a:rPr lang="vi-VN" dirty="0">
                <a:sym typeface="Symbol" panose="05050102010706020507" pitchFamily="18" charset="2"/>
              </a:rPr>
              <a:t></a:t>
            </a:r>
            <a:r>
              <a:rPr lang="vi-VN" dirty="0"/>
              <a:t> Settings </a:t>
            </a:r>
            <a:r>
              <a:rPr lang="vi-VN" dirty="0">
                <a:sym typeface="Symbol" panose="05050102010706020507" pitchFamily="18" charset="2"/>
              </a:rPr>
              <a:t></a:t>
            </a:r>
            <a:r>
              <a:rPr lang="vi-VN" dirty="0"/>
              <a:t> Devices </a:t>
            </a:r>
            <a:r>
              <a:rPr lang="vi-VN" dirty="0">
                <a:sym typeface="Symbol" panose="05050102010706020507" pitchFamily="18" charset="2"/>
              </a:rPr>
              <a:t></a:t>
            </a:r>
            <a:r>
              <a:rPr lang="vi-VN" dirty="0"/>
              <a:t> Printers &amp; Scanners </a:t>
            </a:r>
            <a:r>
              <a:rPr lang="vi-VN" dirty="0">
                <a:sym typeface="Symbol" panose="05050102010706020507" pitchFamily="18" charset="2"/>
              </a:rPr>
              <a:t></a:t>
            </a:r>
            <a:r>
              <a:rPr lang="vi-VN" dirty="0"/>
              <a:t> Chọn Add a printer or scanner </a:t>
            </a:r>
            <a:r>
              <a:rPr lang="vi-VN" dirty="0">
                <a:sym typeface="Symbol" panose="05050102010706020507" pitchFamily="18" charset="2"/>
              </a:rPr>
              <a:t></a:t>
            </a:r>
            <a:r>
              <a:rPr lang="vi-VN" dirty="0"/>
              <a:t> Chọn máy in </a:t>
            </a:r>
            <a:r>
              <a:rPr lang="vi-VN" dirty="0">
                <a:sym typeface="Symbol" panose="05050102010706020507" pitchFamily="18" charset="2"/>
              </a:rPr>
              <a:t></a:t>
            </a:r>
            <a:r>
              <a:rPr lang="vi-VN" dirty="0"/>
              <a:t> Chọn Add device</a:t>
            </a:r>
          </a:p>
          <a:p>
            <a:pPr lvl="1" algn="just"/>
            <a:endParaRPr lang="en-US" dirty="0"/>
          </a:p>
        </p:txBody>
      </p:sp>
      <p:pic>
        <p:nvPicPr>
          <p:cNvPr id="4" name="Picture 3">
            <a:extLst>
              <a:ext uri="{FF2B5EF4-FFF2-40B4-BE49-F238E27FC236}">
                <a16:creationId xmlns:a16="http://schemas.microsoft.com/office/drawing/2014/main" id="{A6AFDCD1-672D-41B3-9864-535C2C6DE9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82336" y="2693691"/>
            <a:ext cx="3065145" cy="2286000"/>
          </a:xfrm>
          <a:prstGeom prst="rect">
            <a:avLst/>
          </a:prstGeom>
          <a:ln>
            <a:solidFill>
              <a:schemeClr val="tx1"/>
            </a:solidFill>
          </a:ln>
        </p:spPr>
      </p:pic>
    </p:spTree>
    <p:extLst>
      <p:ext uri="{BB962C8B-B14F-4D97-AF65-F5344CB8AC3E}">
        <p14:creationId xmlns:p14="http://schemas.microsoft.com/office/powerpoint/2010/main" val="2181578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000343" cy="3391968"/>
          </a:xfrm>
        </p:spPr>
        <p:txBody>
          <a:bodyPr>
            <a:normAutofit/>
          </a:bodyPr>
          <a:lstStyle/>
          <a:p>
            <a:pPr lvl="1" algn="just"/>
            <a:r>
              <a:rPr lang="vi-VN" dirty="0"/>
              <a:t>Thiết lập máy in là mặc định (Set as default):</a:t>
            </a:r>
          </a:p>
          <a:p>
            <a:pPr marL="568325" lvl="2" indent="0" algn="just">
              <a:buNone/>
            </a:pPr>
            <a:r>
              <a:rPr lang="vi-VN" dirty="0"/>
              <a:t>Nhấp chọn nút Start </a:t>
            </a:r>
            <a:r>
              <a:rPr lang="vi-VN" dirty="0">
                <a:sym typeface="Symbol" panose="05050102010706020507" pitchFamily="18" charset="2"/>
              </a:rPr>
              <a:t></a:t>
            </a:r>
            <a:r>
              <a:rPr lang="vi-VN" dirty="0"/>
              <a:t> Settings </a:t>
            </a:r>
            <a:r>
              <a:rPr lang="vi-VN" dirty="0">
                <a:sym typeface="Symbol" panose="05050102010706020507" pitchFamily="18" charset="2"/>
              </a:rPr>
              <a:t></a:t>
            </a:r>
            <a:r>
              <a:rPr lang="vi-VN" dirty="0"/>
              <a:t> Devices </a:t>
            </a:r>
            <a:r>
              <a:rPr lang="vi-VN" dirty="0">
                <a:sym typeface="Symbol" panose="05050102010706020507" pitchFamily="18" charset="2"/>
              </a:rPr>
              <a:t></a:t>
            </a:r>
            <a:r>
              <a:rPr lang="vi-VN" dirty="0"/>
              <a:t> Printers &amp; Scanners </a:t>
            </a:r>
            <a:r>
              <a:rPr lang="vi-VN" dirty="0">
                <a:sym typeface="Symbol" panose="05050102010706020507" pitchFamily="18" charset="2"/>
              </a:rPr>
              <a:t></a:t>
            </a:r>
            <a:r>
              <a:rPr lang="vi-VN" dirty="0"/>
              <a:t> Chọn máy in </a:t>
            </a:r>
            <a:r>
              <a:rPr lang="vi-VN" dirty="0">
                <a:sym typeface="Symbol" panose="05050102010706020507" pitchFamily="18" charset="2"/>
              </a:rPr>
              <a:t></a:t>
            </a:r>
            <a:r>
              <a:rPr lang="vi-VN" dirty="0"/>
              <a:t> Chọn Manage </a:t>
            </a:r>
            <a:r>
              <a:rPr lang="vi-VN" dirty="0">
                <a:sym typeface="Symbol" panose="05050102010706020507" pitchFamily="18" charset="2"/>
              </a:rPr>
              <a:t></a:t>
            </a:r>
            <a:r>
              <a:rPr lang="vi-VN" dirty="0"/>
              <a:t> Chọn Set as default.</a:t>
            </a:r>
          </a:p>
        </p:txBody>
      </p:sp>
      <p:pic>
        <p:nvPicPr>
          <p:cNvPr id="5" name="Picture 4">
            <a:extLst>
              <a:ext uri="{FF2B5EF4-FFF2-40B4-BE49-F238E27FC236}">
                <a16:creationId xmlns:a16="http://schemas.microsoft.com/office/drawing/2014/main" id="{7C640B28-057F-4902-9056-0F23FD188059}"/>
              </a:ext>
            </a:extLst>
          </p:cNvPr>
          <p:cNvPicPr/>
          <p:nvPr/>
        </p:nvPicPr>
        <p:blipFill>
          <a:blip r:embed="rId3">
            <a:extLst>
              <a:ext uri="{28A0092B-C50C-407E-A947-70E740481C1C}">
                <a14:useLocalDpi xmlns:a14="http://schemas.microsoft.com/office/drawing/2010/main" val="0"/>
              </a:ext>
            </a:extLst>
          </a:blip>
          <a:stretch>
            <a:fillRect/>
          </a:stretch>
        </p:blipFill>
        <p:spPr>
          <a:xfrm>
            <a:off x="3368403" y="2397880"/>
            <a:ext cx="2638425" cy="2660015"/>
          </a:xfrm>
          <a:prstGeom prst="rect">
            <a:avLst/>
          </a:prstGeom>
          <a:ln>
            <a:solidFill>
              <a:schemeClr val="tx1"/>
            </a:solidFill>
          </a:ln>
        </p:spPr>
      </p:pic>
    </p:spTree>
    <p:extLst>
      <p:ext uri="{BB962C8B-B14F-4D97-AF65-F5344CB8AC3E}">
        <p14:creationId xmlns:p14="http://schemas.microsoft.com/office/powerpoint/2010/main" val="31799973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Kết</a:t>
            </a:r>
            <a:r>
              <a:rPr lang="en-US" dirty="0"/>
              <a:t> </a:t>
            </a:r>
            <a:r>
              <a:rPr lang="en-US" dirty="0" err="1"/>
              <a:t>nối</a:t>
            </a:r>
            <a:r>
              <a:rPr lang="en-US" dirty="0"/>
              <a:t> </a:t>
            </a:r>
            <a:r>
              <a:rPr lang="en-US" dirty="0" err="1"/>
              <a:t>có</a:t>
            </a:r>
            <a:r>
              <a:rPr lang="en-US" dirty="0"/>
              <a:t> </a:t>
            </a:r>
            <a:r>
              <a:rPr lang="en-US" dirty="0" err="1"/>
              <a:t>dây</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369218"/>
            <a:ext cx="8000343" cy="3391968"/>
          </a:xfrm>
        </p:spPr>
        <p:txBody>
          <a:bodyPr>
            <a:normAutofit/>
          </a:bodyPr>
          <a:lstStyle/>
          <a:p>
            <a:pPr lvl="1" algn="just"/>
            <a:r>
              <a:rPr lang="vi-VN" dirty="0"/>
              <a:t>Hủy kết nối với máy in trên mạng:</a:t>
            </a:r>
          </a:p>
          <a:p>
            <a:pPr marL="514350" lvl="2" indent="0" algn="just">
              <a:buNone/>
            </a:pPr>
            <a:r>
              <a:rPr lang="vi-VN" dirty="0"/>
              <a:t>Nhấp chọn nút Start </a:t>
            </a:r>
            <a:r>
              <a:rPr lang="vi-VN" dirty="0">
                <a:sym typeface="Symbol" panose="05050102010706020507" pitchFamily="18" charset="2"/>
              </a:rPr>
              <a:t></a:t>
            </a:r>
            <a:r>
              <a:rPr lang="vi-VN" dirty="0"/>
              <a:t> Settings </a:t>
            </a:r>
            <a:r>
              <a:rPr lang="vi-VN" dirty="0">
                <a:sym typeface="Symbol" panose="05050102010706020507" pitchFamily="18" charset="2"/>
              </a:rPr>
              <a:t></a:t>
            </a:r>
            <a:r>
              <a:rPr lang="vi-VN" dirty="0"/>
              <a:t> Devices </a:t>
            </a:r>
            <a:r>
              <a:rPr lang="vi-VN" dirty="0">
                <a:sym typeface="Symbol" panose="05050102010706020507" pitchFamily="18" charset="2"/>
              </a:rPr>
              <a:t></a:t>
            </a:r>
            <a:r>
              <a:rPr lang="vi-VN" dirty="0"/>
              <a:t> Printers &amp; Scanners </a:t>
            </a:r>
            <a:r>
              <a:rPr lang="vi-VN" dirty="0">
                <a:sym typeface="Symbol" panose="05050102010706020507" pitchFamily="18" charset="2"/>
              </a:rPr>
              <a:t></a:t>
            </a:r>
            <a:r>
              <a:rPr lang="vi-VN" dirty="0"/>
              <a:t> Chọn máy in </a:t>
            </a:r>
            <a:r>
              <a:rPr lang="vi-VN" dirty="0">
                <a:sym typeface="Symbol" panose="05050102010706020507" pitchFamily="18" charset="2"/>
              </a:rPr>
              <a:t></a:t>
            </a:r>
            <a:r>
              <a:rPr lang="vi-VN" dirty="0"/>
              <a:t> Chọn Manage </a:t>
            </a:r>
            <a:r>
              <a:rPr lang="vi-VN" dirty="0">
                <a:sym typeface="Symbol" panose="05050102010706020507" pitchFamily="18" charset="2"/>
              </a:rPr>
              <a:t></a:t>
            </a:r>
            <a:r>
              <a:rPr lang="vi-VN" dirty="0"/>
              <a:t> Chọn Remove device.</a:t>
            </a:r>
          </a:p>
        </p:txBody>
      </p:sp>
      <p:pic>
        <p:nvPicPr>
          <p:cNvPr id="6" name="Picture 5">
            <a:extLst>
              <a:ext uri="{FF2B5EF4-FFF2-40B4-BE49-F238E27FC236}">
                <a16:creationId xmlns:a16="http://schemas.microsoft.com/office/drawing/2014/main" id="{42AAE346-F9D5-4D07-8E9F-DCB27DBF2698}"/>
              </a:ext>
            </a:extLst>
          </p:cNvPr>
          <p:cNvPicPr/>
          <p:nvPr/>
        </p:nvPicPr>
        <p:blipFill>
          <a:blip r:embed="rId3">
            <a:extLst>
              <a:ext uri="{28A0092B-C50C-407E-A947-70E740481C1C}">
                <a14:useLocalDpi xmlns:a14="http://schemas.microsoft.com/office/drawing/2010/main" val="0"/>
              </a:ext>
            </a:extLst>
          </a:blip>
          <a:stretch>
            <a:fillRect/>
          </a:stretch>
        </p:blipFill>
        <p:spPr>
          <a:xfrm>
            <a:off x="3095625" y="2571750"/>
            <a:ext cx="2952750" cy="2431415"/>
          </a:xfrm>
          <a:prstGeom prst="rect">
            <a:avLst/>
          </a:prstGeom>
          <a:ln>
            <a:solidFill>
              <a:schemeClr val="tx1"/>
            </a:solidFill>
          </a:ln>
        </p:spPr>
      </p:pic>
    </p:spTree>
    <p:extLst>
      <p:ext uri="{BB962C8B-B14F-4D97-AF65-F5344CB8AC3E}">
        <p14:creationId xmlns:p14="http://schemas.microsoft.com/office/powerpoint/2010/main" val="14264278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268016"/>
            <a:ext cx="8000343" cy="3391968"/>
          </a:xfrm>
        </p:spPr>
        <p:txBody>
          <a:bodyPr>
            <a:normAutofit fontScale="92500" lnSpcReduction="10000"/>
          </a:bodyPr>
          <a:lstStyle/>
          <a:p>
            <a:pPr algn="just"/>
            <a:r>
              <a:rPr lang="vi-VN" dirty="0"/>
              <a:t>Ad-hoc </a:t>
            </a:r>
            <a:endParaRPr lang="en-US" dirty="0"/>
          </a:p>
          <a:p>
            <a:pPr lvl="1" algn="just"/>
            <a:r>
              <a:rPr lang="vi-VN" dirty="0"/>
              <a:t>Các hệ thống kết nối trực tiếp với nhau bằng Wi-Fi. </a:t>
            </a:r>
            <a:endParaRPr lang="en-US" dirty="0"/>
          </a:p>
          <a:p>
            <a:pPr lvl="1" algn="just"/>
            <a:r>
              <a:rPr lang="vi-VN" dirty="0"/>
              <a:t>Chế độ này rất không an toàn và không cung cấp quyền truy cập vào Internet.</a:t>
            </a:r>
          </a:p>
          <a:p>
            <a:pPr algn="just"/>
            <a:r>
              <a:rPr lang="vi-VN" dirty="0"/>
              <a:t>Cơ sở hạ tầng (Infrastructure): </a:t>
            </a:r>
            <a:endParaRPr lang="en-US" dirty="0"/>
          </a:p>
          <a:p>
            <a:pPr lvl="1" algn="just"/>
            <a:r>
              <a:rPr lang="vi-VN" dirty="0"/>
              <a:t>Các hệ thống kết nối và liên lạc với nhau thông qua Router hoặc điểm truy cập (Access Point) và kết nối với các hệ thống khác trên mạng Ethernet có dây thông qua Router. </a:t>
            </a:r>
            <a:endParaRPr lang="en-US" dirty="0"/>
          </a:p>
          <a:p>
            <a:pPr lvl="1" algn="just"/>
            <a:r>
              <a:rPr lang="vi-VN" dirty="0"/>
              <a:t>Chế độ này có thể được bảo mật và được cung cấp truy cập Internet. Kết nối này gọi là Wireless LAN (WLAN).</a:t>
            </a:r>
          </a:p>
        </p:txBody>
      </p:sp>
    </p:spTree>
    <p:extLst>
      <p:ext uri="{BB962C8B-B14F-4D97-AF65-F5344CB8AC3E}">
        <p14:creationId xmlns:p14="http://schemas.microsoft.com/office/powerpoint/2010/main" val="91885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268016"/>
            <a:ext cx="8000343" cy="3391968"/>
          </a:xfrm>
        </p:spPr>
        <p:txBody>
          <a:bodyPr>
            <a:normAutofit/>
          </a:bodyPr>
          <a:lstStyle/>
          <a:p>
            <a:pPr algn="just"/>
            <a:r>
              <a:rPr lang="vi-VN" dirty="0"/>
              <a:t>Bộ điều hợp (Adapters), tín hiệu (Signals), băng tần (Bands) và các chuẩn Wi Fi.</a:t>
            </a:r>
            <a:endParaRPr lang="en-US" dirty="0"/>
          </a:p>
          <a:p>
            <a:pPr lvl="1" algn="just"/>
            <a:r>
              <a:rPr lang="vi-VN" dirty="0"/>
              <a:t>Adapters</a:t>
            </a:r>
            <a:r>
              <a:rPr lang="en-US" dirty="0"/>
              <a:t>:</a:t>
            </a:r>
          </a:p>
          <a:p>
            <a:pPr lvl="2" algn="just"/>
            <a:r>
              <a:rPr lang="vi-VN" dirty="0"/>
              <a:t>Là thiết bị truyền và nhận tín hiệu radio (Radio Signals). </a:t>
            </a:r>
            <a:endParaRPr lang="en-US" dirty="0"/>
          </a:p>
          <a:p>
            <a:pPr lvl="2" algn="just"/>
            <a:r>
              <a:rPr lang="vi-VN" dirty="0"/>
              <a:t>Các thiết bị tham gia vào mạng WLAN phải bao gồm Wireless Adapter.</a:t>
            </a:r>
          </a:p>
          <a:p>
            <a:pPr lvl="2" algn="just"/>
            <a:r>
              <a:rPr lang="vi-VN" dirty="0"/>
              <a:t>Hầu hết các thiết bị cầm tay (Smart phones, Tablets) đều được tích hợp Wireless Adapter).</a:t>
            </a:r>
          </a:p>
          <a:p>
            <a:pPr lvl="2" algn="just"/>
            <a:endParaRPr lang="vi-VN" dirty="0"/>
          </a:p>
        </p:txBody>
      </p:sp>
    </p:spTree>
    <p:extLst>
      <p:ext uri="{BB962C8B-B14F-4D97-AF65-F5344CB8AC3E}">
        <p14:creationId xmlns:p14="http://schemas.microsoft.com/office/powerpoint/2010/main" val="1878074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268016"/>
            <a:ext cx="8000343" cy="3391968"/>
          </a:xfrm>
        </p:spPr>
        <p:txBody>
          <a:bodyPr>
            <a:normAutofit/>
          </a:bodyPr>
          <a:lstStyle/>
          <a:p>
            <a:pPr lvl="2" algn="just"/>
            <a:r>
              <a:rPr lang="vi-VN" dirty="0"/>
              <a:t>Đối với các máy tính không được tích hợp, </a:t>
            </a:r>
            <a:r>
              <a:rPr lang="en-US" dirty="0" err="1"/>
              <a:t>cần</a:t>
            </a:r>
            <a:r>
              <a:rPr lang="vi-VN" dirty="0"/>
              <a:t> gắn thêm Wireless Card vào Slot  trên bo mạch chủ (System board) hoặc có thể kết nối Wireless Adapter qua cổng USB.</a:t>
            </a:r>
          </a:p>
          <a:p>
            <a:pPr lvl="2" algn="just"/>
            <a:endParaRPr lang="vi-VN" dirty="0"/>
          </a:p>
        </p:txBody>
      </p:sp>
      <p:pic>
        <p:nvPicPr>
          <p:cNvPr id="4" name="Picture 3" descr="Best Laptop WiFi Card in 2020 - Including the new AX Wi-Fi 6">
            <a:extLst>
              <a:ext uri="{FF2B5EF4-FFF2-40B4-BE49-F238E27FC236}">
                <a16:creationId xmlns:a16="http://schemas.microsoft.com/office/drawing/2014/main" id="{F15BB8E2-EAF9-4EB1-B842-897FD415EF83}"/>
              </a:ext>
            </a:extLst>
          </p:cNvPr>
          <p:cNvPicPr/>
          <p:nvPr/>
        </p:nvPicPr>
        <p:blipFill rotWithShape="1">
          <a:blip r:embed="rId3" cstate="print">
            <a:extLst>
              <a:ext uri="{28A0092B-C50C-407E-A947-70E740481C1C}">
                <a14:useLocalDpi xmlns:a14="http://schemas.microsoft.com/office/drawing/2010/main" val="0"/>
              </a:ext>
            </a:extLst>
          </a:blip>
          <a:srcRect l="29800" r="30203" b="19827"/>
          <a:stretch/>
        </p:blipFill>
        <p:spPr bwMode="auto">
          <a:xfrm>
            <a:off x="2450387" y="2404493"/>
            <a:ext cx="1552575" cy="2022475"/>
          </a:xfrm>
          <a:prstGeom prst="rect">
            <a:avLst/>
          </a:prstGeom>
          <a:noFill/>
          <a:ln>
            <a:noFill/>
          </a:ln>
          <a:extLst>
            <a:ext uri="{53640926-AAD7-44D8-BBD7-CCE9431645EC}">
              <a14:shadowObscured xmlns:a14="http://schemas.microsoft.com/office/drawing/2010/main"/>
            </a:ext>
          </a:extLst>
        </p:spPr>
      </p:pic>
      <p:pic>
        <p:nvPicPr>
          <p:cNvPr id="5" name="Picture 4" descr="Linksys Official Support - Installing a wireless USB adapter on a ...">
            <a:extLst>
              <a:ext uri="{FF2B5EF4-FFF2-40B4-BE49-F238E27FC236}">
                <a16:creationId xmlns:a16="http://schemas.microsoft.com/office/drawing/2014/main" id="{304FD66C-EA48-491C-9A34-0DC4592A2EA7}"/>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515178" y="2666343"/>
            <a:ext cx="2095500" cy="1645920"/>
          </a:xfrm>
          <a:prstGeom prst="rect">
            <a:avLst/>
          </a:prstGeom>
          <a:noFill/>
          <a:ln>
            <a:noFill/>
          </a:ln>
        </p:spPr>
      </p:pic>
    </p:spTree>
    <p:extLst>
      <p:ext uri="{BB962C8B-B14F-4D97-AF65-F5344CB8AC3E}">
        <p14:creationId xmlns:p14="http://schemas.microsoft.com/office/powerpoint/2010/main" val="3924934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268016"/>
            <a:ext cx="8000343" cy="3391968"/>
          </a:xfrm>
        </p:spPr>
        <p:txBody>
          <a:bodyPr>
            <a:normAutofit/>
          </a:bodyPr>
          <a:lstStyle/>
          <a:p>
            <a:pPr lvl="1" algn="just"/>
            <a:r>
              <a:rPr lang="vi-VN" dirty="0"/>
              <a:t>Bands:</a:t>
            </a:r>
          </a:p>
          <a:p>
            <a:pPr lvl="2" algn="just"/>
            <a:r>
              <a:rPr lang="vi-VN" dirty="0"/>
              <a:t>WLANs sử dụng một trong hai băng tần sóng radio: 2.4Ghz hoặc 5Ghz.</a:t>
            </a:r>
          </a:p>
          <a:p>
            <a:pPr lvl="2" algn="just"/>
            <a:r>
              <a:rPr lang="vi-VN" dirty="0"/>
              <a:t>Tín hiệu radio sẽ càng yếu đi thiết bị càng xa thiết bị phát tín hiệu.</a:t>
            </a:r>
          </a:p>
          <a:p>
            <a:pPr lvl="2" algn="just"/>
            <a:r>
              <a:rPr lang="vi-VN" dirty="0"/>
              <a:t>Các vật cản như sàn bê tông, tường bê tông,… có thể làm giảm phạm vi của tín hiệu.</a:t>
            </a:r>
          </a:p>
          <a:p>
            <a:pPr lvl="2" algn="just"/>
            <a:endParaRPr lang="vi-VN" dirty="0"/>
          </a:p>
        </p:txBody>
      </p:sp>
    </p:spTree>
    <p:extLst>
      <p:ext uri="{BB962C8B-B14F-4D97-AF65-F5344CB8AC3E}">
        <p14:creationId xmlns:p14="http://schemas.microsoft.com/office/powerpoint/2010/main" val="3112698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268016"/>
            <a:ext cx="8000343" cy="3391968"/>
          </a:xfrm>
        </p:spPr>
        <p:txBody>
          <a:bodyPr>
            <a:normAutofit/>
          </a:bodyPr>
          <a:lstStyle/>
          <a:p>
            <a:pPr lvl="1" algn="just"/>
            <a:r>
              <a:rPr lang="vi-VN" dirty="0"/>
              <a:t>Các chuẩn không dây (Wireless Standards)</a:t>
            </a:r>
          </a:p>
        </p:txBody>
      </p:sp>
      <p:graphicFrame>
        <p:nvGraphicFramePr>
          <p:cNvPr id="4" name="Table 3">
            <a:extLst>
              <a:ext uri="{FF2B5EF4-FFF2-40B4-BE49-F238E27FC236}">
                <a16:creationId xmlns:a16="http://schemas.microsoft.com/office/drawing/2014/main" id="{8F0AE2A2-6776-4161-8CFC-A07D04A437EB}"/>
              </a:ext>
            </a:extLst>
          </p:cNvPr>
          <p:cNvGraphicFramePr>
            <a:graphicFrameLocks noGrp="1"/>
          </p:cNvGraphicFramePr>
          <p:nvPr>
            <p:extLst>
              <p:ext uri="{D42A27DB-BD31-4B8C-83A1-F6EECF244321}">
                <p14:modId xmlns:p14="http://schemas.microsoft.com/office/powerpoint/2010/main" val="145614827"/>
              </p:ext>
            </p:extLst>
          </p:nvPr>
        </p:nvGraphicFramePr>
        <p:xfrm>
          <a:off x="628650" y="2097023"/>
          <a:ext cx="7886700" cy="2264772"/>
        </p:xfrm>
        <a:graphic>
          <a:graphicData uri="http://schemas.openxmlformats.org/drawingml/2006/table">
            <a:tbl>
              <a:tblPr firstRow="1" firstCol="1" bandRow="1">
                <a:tableStyleId>{2D5ABB26-0587-4C30-8999-92F81FD0307C}</a:tableStyleId>
              </a:tblPr>
              <a:tblGrid>
                <a:gridCol w="1642862">
                  <a:extLst>
                    <a:ext uri="{9D8B030D-6E8A-4147-A177-3AD203B41FA5}">
                      <a16:colId xmlns:a16="http://schemas.microsoft.com/office/drawing/2014/main" val="1923536587"/>
                    </a:ext>
                  </a:extLst>
                </a:gridCol>
                <a:gridCol w="1821119">
                  <a:extLst>
                    <a:ext uri="{9D8B030D-6E8A-4147-A177-3AD203B41FA5}">
                      <a16:colId xmlns:a16="http://schemas.microsoft.com/office/drawing/2014/main" val="309734872"/>
                    </a:ext>
                  </a:extLst>
                </a:gridCol>
                <a:gridCol w="1821119">
                  <a:extLst>
                    <a:ext uri="{9D8B030D-6E8A-4147-A177-3AD203B41FA5}">
                      <a16:colId xmlns:a16="http://schemas.microsoft.com/office/drawing/2014/main" val="3416108845"/>
                    </a:ext>
                  </a:extLst>
                </a:gridCol>
                <a:gridCol w="2601600">
                  <a:extLst>
                    <a:ext uri="{9D8B030D-6E8A-4147-A177-3AD203B41FA5}">
                      <a16:colId xmlns:a16="http://schemas.microsoft.com/office/drawing/2014/main" val="3841226711"/>
                    </a:ext>
                  </a:extLst>
                </a:gridCol>
              </a:tblGrid>
              <a:tr h="377462">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Wi-Fi Standard</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Top Speed</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Frequency Band</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Ghi chú</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946897448"/>
                  </a:ext>
                </a:extLst>
              </a:tr>
              <a:tr h="37746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802.11a</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54 Mbps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5 GHz</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 </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198697942"/>
                  </a:ext>
                </a:extLst>
              </a:tr>
              <a:tr h="377462">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802.11b</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11 Mbps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2.4 GHz</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rowSpan="3">
                  <a:txBody>
                    <a:bodyPr/>
                    <a:lstStyle/>
                    <a:p>
                      <a:pPr marL="0" marR="0" algn="l">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Các Wi Fi Adapter tích hợp làm việc với các chuẩn này.</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197755326"/>
                  </a:ext>
                </a:extLst>
              </a:tr>
              <a:tr h="37746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802.11g</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54 Mbps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2.4 GHz</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577076448"/>
                  </a:ext>
                </a:extLst>
              </a:tr>
              <a:tr h="37746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802.11n</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450 Mbps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2.4 – 5 GHz</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3102342494"/>
                  </a:ext>
                </a:extLst>
              </a:tr>
              <a:tr h="377462">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802.11ac </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1.3 Gbps</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5 GHz</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just">
                        <a:lnSpc>
                          <a:spcPct val="110000"/>
                        </a:lnSpc>
                        <a:spcBef>
                          <a:spcPts val="0"/>
                        </a:spcBef>
                        <a:spcAft>
                          <a:spcPts val="0"/>
                        </a:spcAft>
                      </a:pPr>
                      <a:r>
                        <a:rPr lang="en-US" sz="1800" dirty="0">
                          <a:solidFill>
                            <a:schemeClr val="bg1"/>
                          </a:solidFill>
                          <a:effectLst/>
                          <a:latin typeface="Times New Roman" panose="02020603050405020304" pitchFamily="18" charset="0"/>
                          <a:cs typeface="Times New Roman" panose="02020603050405020304" pitchFamily="18" charset="0"/>
                        </a:rPr>
                        <a:t> </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74473280"/>
                  </a:ext>
                </a:extLst>
              </a:tr>
            </a:tbl>
          </a:graphicData>
        </a:graphic>
      </p:graphicFrame>
    </p:spTree>
    <p:extLst>
      <p:ext uri="{BB962C8B-B14F-4D97-AF65-F5344CB8AC3E}">
        <p14:creationId xmlns:p14="http://schemas.microsoft.com/office/powerpoint/2010/main" val="40734611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268016"/>
            <a:ext cx="8000343" cy="3391968"/>
          </a:xfrm>
        </p:spPr>
        <p:txBody>
          <a:bodyPr>
            <a:normAutofit/>
          </a:bodyPr>
          <a:lstStyle/>
          <a:p>
            <a:pPr algn="just"/>
            <a:r>
              <a:rPr lang="en-US" dirty="0"/>
              <a:t>Bảo </a:t>
            </a:r>
            <a:r>
              <a:rPr lang="en-US" dirty="0" err="1"/>
              <a:t>mật</a:t>
            </a:r>
            <a:r>
              <a:rPr lang="en-US" dirty="0"/>
              <a:t> </a:t>
            </a:r>
            <a:r>
              <a:rPr lang="en-US" dirty="0" err="1"/>
              <a:t>không</a:t>
            </a:r>
            <a:r>
              <a:rPr lang="en-US" dirty="0"/>
              <a:t> </a:t>
            </a:r>
            <a:r>
              <a:rPr lang="en-US" dirty="0" err="1"/>
              <a:t>dây</a:t>
            </a:r>
            <a:r>
              <a:rPr lang="en-US" dirty="0"/>
              <a:t> (Wireless Security)</a:t>
            </a:r>
            <a:endParaRPr lang="vi-VN" dirty="0"/>
          </a:p>
        </p:txBody>
      </p:sp>
      <p:graphicFrame>
        <p:nvGraphicFramePr>
          <p:cNvPr id="5" name="Table 4">
            <a:extLst>
              <a:ext uri="{FF2B5EF4-FFF2-40B4-BE49-F238E27FC236}">
                <a16:creationId xmlns:a16="http://schemas.microsoft.com/office/drawing/2014/main" id="{B4C4C2EF-179A-4EC8-B9B5-F77240425644}"/>
              </a:ext>
            </a:extLst>
          </p:cNvPr>
          <p:cNvGraphicFramePr>
            <a:graphicFrameLocks noGrp="1"/>
          </p:cNvGraphicFramePr>
          <p:nvPr>
            <p:extLst>
              <p:ext uri="{D42A27DB-BD31-4B8C-83A1-F6EECF244321}">
                <p14:modId xmlns:p14="http://schemas.microsoft.com/office/powerpoint/2010/main" val="3582072513"/>
              </p:ext>
            </p:extLst>
          </p:nvPr>
        </p:nvGraphicFramePr>
        <p:xfrm>
          <a:off x="714704" y="2025101"/>
          <a:ext cx="7800646" cy="2347203"/>
        </p:xfrm>
        <a:graphic>
          <a:graphicData uri="http://schemas.openxmlformats.org/drawingml/2006/table">
            <a:tbl>
              <a:tblPr firstRow="1" firstCol="1" bandRow="1">
                <a:tableStyleId>{2D5ABB26-0587-4C30-8999-92F81FD0307C}</a:tableStyleId>
              </a:tblPr>
              <a:tblGrid>
                <a:gridCol w="4256689">
                  <a:extLst>
                    <a:ext uri="{9D8B030D-6E8A-4147-A177-3AD203B41FA5}">
                      <a16:colId xmlns:a16="http://schemas.microsoft.com/office/drawing/2014/main" val="118829484"/>
                    </a:ext>
                  </a:extLst>
                </a:gridCol>
                <a:gridCol w="3543957">
                  <a:extLst>
                    <a:ext uri="{9D8B030D-6E8A-4147-A177-3AD203B41FA5}">
                      <a16:colId xmlns:a16="http://schemas.microsoft.com/office/drawing/2014/main" val="4089342458"/>
                    </a:ext>
                  </a:extLst>
                </a:gridCol>
              </a:tblGrid>
              <a:tr h="955503">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Bảo mật tương đương có dây (WEP) 64bit</a:t>
                      </a:r>
                    </a:p>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(Wired Equivalent Privacy (WEP) 64-bit)</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231775" marR="0" lvl="2"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Là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cơ</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chế</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mật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đầu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tiên</a:t>
                      </a:r>
                      <a:r>
                        <a:rPr lang="en-US" sz="1800" dirty="0">
                          <a:solidFill>
                            <a:schemeClr val="bg1"/>
                          </a:solidFill>
                          <a:effectLst/>
                          <a:latin typeface="Times New Roman" panose="02020603050405020304" pitchFamily="18" charset="0"/>
                          <a:cs typeface="Times New Roman" panose="02020603050405020304" pitchFamily="18" charset="0"/>
                        </a:rPr>
                        <a:t>. </a:t>
                      </a:r>
                    </a:p>
                    <a:p>
                      <a:pPr marL="231775" marR="0" lvl="2"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Không</a:t>
                      </a:r>
                      <a:r>
                        <a:rPr lang="en-US" sz="1800" dirty="0">
                          <a:solidFill>
                            <a:schemeClr val="bg1"/>
                          </a:solidFill>
                          <a:effectLst/>
                          <a:latin typeface="Times New Roman" panose="02020603050405020304" pitchFamily="18" charset="0"/>
                          <a:cs typeface="Times New Roman" panose="02020603050405020304" pitchFamily="18" charset="0"/>
                        </a:rPr>
                        <a:t> an </a:t>
                      </a:r>
                      <a:r>
                        <a:rPr lang="en-US" sz="1800" dirty="0" err="1">
                          <a:solidFill>
                            <a:schemeClr val="bg1"/>
                          </a:solidFill>
                          <a:effectLst/>
                          <a:latin typeface="Times New Roman" panose="02020603050405020304" pitchFamily="18" charset="0"/>
                          <a:cs typeface="Times New Roman" panose="02020603050405020304" pitchFamily="18" charset="0"/>
                        </a:rPr>
                        <a:t>toàn</a:t>
                      </a:r>
                      <a:r>
                        <a:rPr lang="en-US" sz="1800" dirty="0">
                          <a:solidFill>
                            <a:schemeClr val="bg1"/>
                          </a:solidFill>
                          <a:effectLst/>
                          <a:latin typeface="Times New Roman" panose="02020603050405020304" pitchFamily="18" charset="0"/>
                          <a:cs typeface="Times New Roman" panose="02020603050405020304" pitchFamily="18" charset="0"/>
                        </a:rPr>
                        <a:t>. </a:t>
                      </a:r>
                    </a:p>
                    <a:p>
                      <a:pPr marL="231775" marR="0" lvl="2" indent="-2317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Đã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lỗi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thời</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64466200"/>
                  </a:ext>
                </a:extLst>
              </a:tr>
              <a:tr h="695850">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Truy cập được bảo vệ Wi-Fi</a:t>
                      </a:r>
                    </a:p>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(Wi-Fi Protected Access (WPA))</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231775" marR="0" lvl="2" indent="-2317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Được</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cải</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thiện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từ</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WEP.</a:t>
                      </a:r>
                    </a:p>
                    <a:p>
                      <a:pPr marL="231775" marR="0" lvl="2" indent="-2317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Sử</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dụng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cho</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các</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thiết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bị</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thế</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hệ</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cũ</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65416857"/>
                  </a:ext>
                </a:extLst>
              </a:tr>
              <a:tr h="695850">
                <a:tc>
                  <a:txBody>
                    <a:bodyPr/>
                    <a:lstStyle/>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Truy cập được bảo vệ Wi-Fi 2</a:t>
                      </a:r>
                    </a:p>
                    <a:p>
                      <a:pPr marL="0" marR="0" algn="ctr">
                        <a:lnSpc>
                          <a:spcPct val="110000"/>
                        </a:lnSpc>
                        <a:spcBef>
                          <a:spcPts val="0"/>
                        </a:spcBef>
                        <a:spcAft>
                          <a:spcPts val="0"/>
                        </a:spcAft>
                      </a:pPr>
                      <a:r>
                        <a:rPr lang="en-US" sz="1800">
                          <a:solidFill>
                            <a:schemeClr val="bg1"/>
                          </a:solidFill>
                          <a:effectLst/>
                          <a:latin typeface="Times New Roman" panose="02020603050405020304" pitchFamily="18" charset="0"/>
                          <a:cs typeface="Times New Roman" panose="02020603050405020304" pitchFamily="18" charset="0"/>
                        </a:rPr>
                        <a:t>(Wi-Fi Protected Access 2 (WPA2))</a:t>
                      </a:r>
                      <a:endParaRPr lang="en-US" sz="1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231775" marR="0" lvl="2" indent="-2317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a:solidFill>
                            <a:schemeClr val="bg1"/>
                          </a:solidFill>
                          <a:effectLst/>
                          <a:latin typeface="Times New Roman" panose="02020603050405020304" pitchFamily="18" charset="0"/>
                          <a:ea typeface="+mn-ea"/>
                          <a:cs typeface="Times New Roman" panose="02020603050405020304" pitchFamily="18" charset="0"/>
                        </a:rPr>
                        <a:t>An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toàn</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nhất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a:t>
                      </a:r>
                    </a:p>
                    <a:p>
                      <a:pPr marL="231775" marR="0" lvl="2" indent="-231775" algn="just" defTabSz="685800" rtl="0" eaLnBrk="1" latinLnBrk="0" hangingPunct="1">
                        <a:lnSpc>
                          <a:spcPct val="110000"/>
                        </a:lnSpc>
                        <a:spcBef>
                          <a:spcPts val="0"/>
                        </a:spcBef>
                        <a:spcAft>
                          <a:spcPts val="0"/>
                        </a:spcAft>
                        <a:buFont typeface="Arial" panose="020B0604020202020204" pitchFamily="34" charset="0"/>
                        <a:buChar char="-"/>
                      </a:pP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Sử</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dụng</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cho</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các</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thiết</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bị</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 </a:t>
                      </a:r>
                      <a:r>
                        <a:rPr lang="en-US" sz="1800" kern="1200" dirty="0" err="1">
                          <a:solidFill>
                            <a:schemeClr val="bg1"/>
                          </a:solidFill>
                          <a:effectLst/>
                          <a:latin typeface="Times New Roman" panose="02020603050405020304" pitchFamily="18" charset="0"/>
                          <a:ea typeface="+mn-ea"/>
                          <a:cs typeface="Times New Roman" panose="02020603050405020304" pitchFamily="18" charset="0"/>
                        </a:rPr>
                        <a:t>mới</a:t>
                      </a:r>
                      <a:r>
                        <a:rPr lang="en-US" sz="1800" kern="1200" dirty="0">
                          <a:solidFill>
                            <a:schemeClr val="bg1"/>
                          </a:solidFill>
                          <a:effectLst/>
                          <a:latin typeface="Times New Roman" panose="02020603050405020304" pitchFamily="18" charset="0"/>
                          <a:ea typeface="+mn-ea"/>
                          <a:cs typeface="Times New Roman" panose="02020603050405020304" pitchFamily="18" charset="0"/>
                        </a:rPr>
                        <a:t>.</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014419055"/>
                  </a:ext>
                </a:extLst>
              </a:tr>
            </a:tbl>
          </a:graphicData>
        </a:graphic>
      </p:graphicFrame>
    </p:spTree>
    <p:extLst>
      <p:ext uri="{BB962C8B-B14F-4D97-AF65-F5344CB8AC3E}">
        <p14:creationId xmlns:p14="http://schemas.microsoft.com/office/powerpoint/2010/main" val="38619859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268016"/>
            <a:ext cx="8000343" cy="3391968"/>
          </a:xfrm>
        </p:spPr>
        <p:txBody>
          <a:bodyPr>
            <a:normAutofit/>
          </a:bodyPr>
          <a:lstStyle/>
          <a:p>
            <a:pPr algn="just"/>
            <a:r>
              <a:rPr lang="en-US" dirty="0" err="1"/>
              <a:t>Khi</a:t>
            </a:r>
            <a:r>
              <a:rPr lang="en-US" dirty="0"/>
              <a:t> </a:t>
            </a:r>
            <a:r>
              <a:rPr lang="en-US" dirty="0" err="1"/>
              <a:t>nào</a:t>
            </a:r>
            <a:r>
              <a:rPr lang="en-US" dirty="0"/>
              <a:t> </a:t>
            </a:r>
            <a:r>
              <a:rPr lang="en-US" dirty="0" err="1"/>
              <a:t>thì</a:t>
            </a:r>
            <a:r>
              <a:rPr lang="en-US" dirty="0"/>
              <a:t> </a:t>
            </a:r>
            <a:r>
              <a:rPr lang="en-US" dirty="0" err="1"/>
              <a:t>nên</a:t>
            </a:r>
            <a:r>
              <a:rPr lang="en-US" dirty="0"/>
              <a:t> </a:t>
            </a:r>
            <a:r>
              <a:rPr lang="en-US" dirty="0" err="1"/>
              <a:t>sử</a:t>
            </a:r>
            <a:r>
              <a:rPr lang="en-US" dirty="0"/>
              <a:t> </a:t>
            </a:r>
            <a:r>
              <a:rPr lang="en-US" dirty="0" err="1"/>
              <a:t>dụng</a:t>
            </a:r>
            <a:r>
              <a:rPr lang="en-US" dirty="0"/>
              <a:t> </a:t>
            </a:r>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a:t>
            </a:r>
          </a:p>
          <a:p>
            <a:pPr lvl="1" algn="just"/>
            <a:r>
              <a:rPr lang="vi-VN" dirty="0"/>
              <a:t>Sử dụng kết nối Wi Fi khi:</a:t>
            </a:r>
          </a:p>
          <a:p>
            <a:pPr lvl="2" algn="just"/>
            <a:r>
              <a:rPr lang="vi-VN" dirty="0"/>
              <a:t>Thiết bị có khả năng kế nối Wi Fi,</a:t>
            </a:r>
          </a:p>
          <a:p>
            <a:pPr lvl="2" algn="just"/>
            <a:r>
              <a:rPr lang="vi-VN" dirty="0"/>
              <a:t>Không bao gồm cổng Ethernet,</a:t>
            </a:r>
          </a:p>
          <a:p>
            <a:pPr lvl="2" algn="just"/>
            <a:r>
              <a:rPr lang="vi-VN" dirty="0"/>
              <a:t>Không bao gồm cổng kết nối (như cổng USB) nơi có thể gắn vào một NIC bên ngoài. </a:t>
            </a:r>
          </a:p>
          <a:p>
            <a:pPr lvl="1" algn="just"/>
            <a:r>
              <a:rPr lang="vi-VN" dirty="0"/>
              <a:t>Hầu hết các máy tính bảng phù hợp với các mô tả này</a:t>
            </a:r>
          </a:p>
          <a:p>
            <a:pPr lvl="1" algn="just"/>
            <a:endParaRPr lang="vi-VN" dirty="0"/>
          </a:p>
        </p:txBody>
      </p:sp>
    </p:spTree>
    <p:extLst>
      <p:ext uri="{BB962C8B-B14F-4D97-AF65-F5344CB8AC3E}">
        <p14:creationId xmlns:p14="http://schemas.microsoft.com/office/powerpoint/2010/main" val="22411926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515007" y="1268016"/>
            <a:ext cx="8000343" cy="3391968"/>
          </a:xfrm>
        </p:spPr>
        <p:txBody>
          <a:bodyPr>
            <a:normAutofit/>
          </a:bodyPr>
          <a:lstStyle/>
          <a:p>
            <a:pPr algn="just"/>
            <a:r>
              <a:rPr lang="en-US" dirty="0" err="1"/>
              <a:t>Kết</a:t>
            </a:r>
            <a:r>
              <a:rPr lang="en-US" dirty="0"/>
              <a:t> </a:t>
            </a:r>
            <a:r>
              <a:rPr lang="en-US" dirty="0" err="1"/>
              <a:t>nối</a:t>
            </a:r>
            <a:r>
              <a:rPr lang="en-US" dirty="0"/>
              <a:t> </a:t>
            </a:r>
            <a:r>
              <a:rPr lang="en-US" dirty="0" err="1"/>
              <a:t>máy</a:t>
            </a:r>
            <a:r>
              <a:rPr lang="en-US" dirty="0"/>
              <a:t> </a:t>
            </a:r>
            <a:r>
              <a:rPr lang="en-US" dirty="0" err="1"/>
              <a:t>tính</a:t>
            </a:r>
            <a:r>
              <a:rPr lang="en-US" dirty="0"/>
              <a:t> </a:t>
            </a:r>
            <a:r>
              <a:rPr lang="en-US" dirty="0" err="1"/>
              <a:t>với</a:t>
            </a:r>
            <a:r>
              <a:rPr lang="en-US" dirty="0"/>
              <a:t> WLAN</a:t>
            </a:r>
          </a:p>
          <a:p>
            <a:pPr lvl="1" algn="just"/>
            <a:r>
              <a:rPr lang="vi-VN" dirty="0"/>
              <a:t>Wireless adapter quét khu vực các mạng không dây gần nó.</a:t>
            </a:r>
          </a:p>
          <a:p>
            <a:pPr lvl="1" algn="just"/>
            <a:r>
              <a:rPr lang="vi-VN" dirty="0"/>
              <a:t>Trong Windows 10, các mạng Wi-Fi khả dụng hiển thị trong cửa sổ bật lên khi nhấp chuột vào biểu tượng mạng khả dụng </a:t>
            </a:r>
            <a:r>
              <a:rPr lang="en-US" dirty="0"/>
              <a:t>    </a:t>
            </a:r>
            <a:r>
              <a:rPr lang="vi-VN" dirty="0"/>
              <a:t>  trên thanh tác vụ.</a:t>
            </a:r>
          </a:p>
        </p:txBody>
      </p:sp>
      <p:pic>
        <p:nvPicPr>
          <p:cNvPr id="4" name="Picture 3" descr="Wifi | Free Vectors, Stock Photos &amp; PSD">
            <a:extLst>
              <a:ext uri="{FF2B5EF4-FFF2-40B4-BE49-F238E27FC236}">
                <a16:creationId xmlns:a16="http://schemas.microsoft.com/office/drawing/2014/main" id="{484146FD-DBC8-47AE-8CD0-8F6D08387999}"/>
              </a:ext>
            </a:extLst>
          </p:cNvPr>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46959" y="2764090"/>
            <a:ext cx="375219" cy="378504"/>
          </a:xfrm>
          <a:prstGeom prst="rect">
            <a:avLst/>
          </a:prstGeom>
          <a:noFill/>
          <a:ln>
            <a:noFill/>
          </a:ln>
        </p:spPr>
      </p:pic>
    </p:spTree>
    <p:extLst>
      <p:ext uri="{BB962C8B-B14F-4D97-AF65-F5344CB8AC3E}">
        <p14:creationId xmlns:p14="http://schemas.microsoft.com/office/powerpoint/2010/main" val="5799397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325821" y="1268016"/>
            <a:ext cx="8189529" cy="3391968"/>
          </a:xfrm>
        </p:spPr>
        <p:txBody>
          <a:bodyPr>
            <a:normAutofit/>
          </a:bodyPr>
          <a:lstStyle/>
          <a:p>
            <a:pPr algn="just"/>
            <a:r>
              <a:rPr lang="en-US" dirty="0" err="1"/>
              <a:t>Kết</a:t>
            </a:r>
            <a:r>
              <a:rPr lang="en-US" dirty="0"/>
              <a:t> </a:t>
            </a:r>
            <a:r>
              <a:rPr lang="en-US" dirty="0" err="1"/>
              <a:t>nối</a:t>
            </a:r>
            <a:r>
              <a:rPr lang="en-US" dirty="0"/>
              <a:t> </a:t>
            </a:r>
            <a:r>
              <a:rPr lang="en-US" dirty="0" err="1"/>
              <a:t>máy</a:t>
            </a:r>
            <a:r>
              <a:rPr lang="en-US" dirty="0"/>
              <a:t> </a:t>
            </a:r>
            <a:r>
              <a:rPr lang="en-US" dirty="0" err="1"/>
              <a:t>tính</a:t>
            </a:r>
            <a:r>
              <a:rPr lang="en-US" dirty="0"/>
              <a:t> </a:t>
            </a:r>
            <a:r>
              <a:rPr lang="en-US" dirty="0" err="1"/>
              <a:t>với</a:t>
            </a:r>
            <a:r>
              <a:rPr lang="en-US" dirty="0"/>
              <a:t> WLAN</a:t>
            </a:r>
          </a:p>
          <a:p>
            <a:pPr lvl="1" algn="just"/>
            <a:r>
              <a:rPr lang="vi-VN" dirty="0"/>
              <a:t>Nhấp chọn mạng cần kết nối và chọn Connect để kết nối. </a:t>
            </a:r>
            <a:endParaRPr lang="en-US" dirty="0"/>
          </a:p>
          <a:p>
            <a:pPr lvl="1" algn="just"/>
            <a:r>
              <a:rPr lang="vi-VN" dirty="0"/>
              <a:t>Đối với mạng Wi-Fi bảo mật, cần cung cấp mật khẩu kết nối </a:t>
            </a:r>
          </a:p>
          <a:p>
            <a:pPr lvl="1" algn="just"/>
            <a:endParaRPr lang="vi-VN" dirty="0"/>
          </a:p>
        </p:txBody>
      </p:sp>
      <p:pic>
        <p:nvPicPr>
          <p:cNvPr id="4" name="Picture 3">
            <a:extLst>
              <a:ext uri="{FF2B5EF4-FFF2-40B4-BE49-F238E27FC236}">
                <a16:creationId xmlns:a16="http://schemas.microsoft.com/office/drawing/2014/main" id="{21AA7C52-89CB-4398-8AB0-F9EE014F3905}"/>
              </a:ext>
            </a:extLst>
          </p:cNvPr>
          <p:cNvPicPr/>
          <p:nvPr/>
        </p:nvPicPr>
        <p:blipFill>
          <a:blip r:embed="rId3">
            <a:extLst>
              <a:ext uri="{28A0092B-C50C-407E-A947-70E740481C1C}">
                <a14:useLocalDpi xmlns:a14="http://schemas.microsoft.com/office/drawing/2010/main" val="0"/>
              </a:ext>
            </a:extLst>
          </a:blip>
          <a:stretch>
            <a:fillRect/>
          </a:stretch>
        </p:blipFill>
        <p:spPr>
          <a:xfrm>
            <a:off x="2402106" y="2520791"/>
            <a:ext cx="1838325" cy="2348865"/>
          </a:xfrm>
          <a:prstGeom prst="rect">
            <a:avLst/>
          </a:prstGeom>
          <a:ln>
            <a:solidFill>
              <a:schemeClr val="tx1"/>
            </a:solidFill>
          </a:ln>
        </p:spPr>
      </p:pic>
      <p:pic>
        <p:nvPicPr>
          <p:cNvPr id="5" name="Picture 4">
            <a:extLst>
              <a:ext uri="{FF2B5EF4-FFF2-40B4-BE49-F238E27FC236}">
                <a16:creationId xmlns:a16="http://schemas.microsoft.com/office/drawing/2014/main" id="{094CDAA0-897D-4BF1-8D1A-3076639BEBB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661907" y="2520791"/>
            <a:ext cx="1480820" cy="2332990"/>
          </a:xfrm>
          <a:prstGeom prst="rect">
            <a:avLst/>
          </a:prstGeom>
          <a:noFill/>
          <a:ln>
            <a:noFill/>
          </a:ln>
        </p:spPr>
      </p:pic>
    </p:spTree>
    <p:extLst>
      <p:ext uri="{BB962C8B-B14F-4D97-AF65-F5344CB8AC3E}">
        <p14:creationId xmlns:p14="http://schemas.microsoft.com/office/powerpoint/2010/main" val="2243891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325821" y="1268016"/>
            <a:ext cx="8189529" cy="3391968"/>
          </a:xfrm>
        </p:spPr>
        <p:txBody>
          <a:bodyPr>
            <a:normAutofit/>
          </a:bodyPr>
          <a:lstStyle/>
          <a:p>
            <a:pPr lvl="1" algn="just"/>
            <a:r>
              <a:rPr lang="vi-VN" dirty="0"/>
              <a:t>Các bước để kết nối WLAN trên máy Mac:</a:t>
            </a:r>
          </a:p>
          <a:p>
            <a:pPr lvl="2" algn="just"/>
            <a:r>
              <a:rPr lang="vi-VN" dirty="0"/>
              <a:t>Nhấp vào biểu tượng Wi-Fi trên thanh công cụ ở đầu màn hình để hiển thị danh sách các mạng khả dụng.</a:t>
            </a:r>
          </a:p>
          <a:p>
            <a:pPr lvl="2" algn="just"/>
            <a:r>
              <a:rPr lang="vi-VN" dirty="0"/>
              <a:t>Chọn mạng cần kết nối trong danh sách.</a:t>
            </a:r>
          </a:p>
          <a:p>
            <a:pPr lvl="2" algn="just"/>
            <a:r>
              <a:rPr lang="vi-VN" dirty="0"/>
              <a:t>Khi được nhắc, nhập Passkey và chọn OK.</a:t>
            </a:r>
          </a:p>
          <a:p>
            <a:pPr lvl="1" algn="just"/>
            <a:endParaRPr lang="vi-VN" dirty="0"/>
          </a:p>
          <a:p>
            <a:pPr lvl="1" algn="just"/>
            <a:endParaRPr lang="vi-VN" dirty="0"/>
          </a:p>
        </p:txBody>
      </p:sp>
    </p:spTree>
    <p:extLst>
      <p:ext uri="{BB962C8B-B14F-4D97-AF65-F5344CB8AC3E}">
        <p14:creationId xmlns:p14="http://schemas.microsoft.com/office/powerpoint/2010/main" val="186052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325821" y="1268016"/>
            <a:ext cx="8450189" cy="3391968"/>
          </a:xfrm>
        </p:spPr>
        <p:txBody>
          <a:bodyPr>
            <a:normAutofit/>
          </a:bodyPr>
          <a:lstStyle/>
          <a:p>
            <a:pPr algn="just"/>
            <a:r>
              <a:rPr lang="vi-VN" dirty="0"/>
              <a:t>Kết nối thiết bị cầm tay với mạng WLAN</a:t>
            </a:r>
            <a:endParaRPr lang="en-US" dirty="0"/>
          </a:p>
          <a:p>
            <a:pPr lvl="1" algn="just"/>
            <a:r>
              <a:rPr lang="vi-VN" dirty="0"/>
              <a:t>Đối với các thiết bị sử dụng Hệ điều hành Android:</a:t>
            </a:r>
          </a:p>
          <a:p>
            <a:pPr lvl="2" algn="just"/>
            <a:r>
              <a:rPr lang="vi-VN" dirty="0"/>
              <a:t>Chạm vào Apps </a:t>
            </a:r>
            <a:r>
              <a:rPr lang="vi-VN" dirty="0">
                <a:sym typeface="Symbol" panose="05050102010706020507" pitchFamily="18" charset="2"/>
              </a:rPr>
              <a:t></a:t>
            </a:r>
            <a:r>
              <a:rPr lang="vi-VN" dirty="0"/>
              <a:t> Chạm Settings </a:t>
            </a:r>
            <a:r>
              <a:rPr lang="vi-VN" dirty="0">
                <a:sym typeface="Symbol" panose="05050102010706020507" pitchFamily="18" charset="2"/>
              </a:rPr>
              <a:t></a:t>
            </a:r>
            <a:r>
              <a:rPr lang="vi-VN" dirty="0"/>
              <a:t> Chạm Wi-Fi (Các mạng khả dụng sẽ hiển thị trên màn hình. Mạng bảo mật có ký kiệu </a:t>
            </a:r>
            <a:r>
              <a:rPr lang="en-US" dirty="0"/>
              <a:t> </a:t>
            </a:r>
            <a:r>
              <a:rPr lang="vi-VN" dirty="0"/>
              <a:t> </a:t>
            </a:r>
            <a:r>
              <a:rPr lang="en-US" dirty="0"/>
              <a:t>     </a:t>
            </a:r>
            <a:endParaRPr lang="vi-VN" dirty="0"/>
          </a:p>
          <a:p>
            <a:pPr lvl="2" algn="just"/>
            <a:r>
              <a:rPr lang="vi-VN" dirty="0"/>
              <a:t>Chạm vào tên mạng cần kết nối</a:t>
            </a:r>
            <a:r>
              <a:rPr lang="en-US" dirty="0"/>
              <a:t>,</a:t>
            </a:r>
            <a:r>
              <a:rPr lang="vi-VN" dirty="0"/>
              <a:t> nhập Passkey nếu được nhắc.</a:t>
            </a:r>
          </a:p>
          <a:p>
            <a:pPr lvl="2" algn="just"/>
            <a:r>
              <a:rPr lang="vi-VN" dirty="0"/>
              <a:t>Chạm vào Connect.</a:t>
            </a:r>
          </a:p>
        </p:txBody>
      </p:sp>
      <p:pic>
        <p:nvPicPr>
          <p:cNvPr id="4" name="Picture 3">
            <a:extLst>
              <a:ext uri="{FF2B5EF4-FFF2-40B4-BE49-F238E27FC236}">
                <a16:creationId xmlns:a16="http://schemas.microsoft.com/office/drawing/2014/main" id="{5D57D460-AB23-4667-B082-5205F0EE4604}"/>
              </a:ext>
            </a:extLst>
          </p:cNvPr>
          <p:cNvPicPr>
            <a:picLocks noChangeAspect="1"/>
          </p:cNvPicPr>
          <p:nvPr/>
        </p:nvPicPr>
        <p:blipFill>
          <a:blip r:embed="rId3" cstate="print">
            <a:duotone>
              <a:schemeClr val="accent4">
                <a:shade val="45000"/>
                <a:satMod val="135000"/>
              </a:schemeClr>
              <a:prstClr val="white"/>
            </a:duotone>
            <a:extLst>
              <a:ext uri="{BEBA8EAE-BF5A-486C-A8C5-ECC9F3942E4B}">
                <a14:imgProps xmlns:a14="http://schemas.microsoft.com/office/drawing/2010/main">
                  <a14:imgLayer r:embed="rId4">
                    <a14:imgEffect>
                      <a14:backgroundRemoval t="10000" b="90000" l="10000" r="90000">
                        <a14:foregroundMark x1="12500" y1="30303" x2="12500" y2="30303"/>
                        <a14:foregroundMark x1="38889" y1="51515" x2="38889" y2="51515"/>
                        <a14:foregroundMark x1="41667" y1="72727" x2="41667" y2="72727"/>
                        <a14:foregroundMark x1="76389" y1="84848" x2="76389" y2="84848"/>
                        <a14:foregroundMark x1="73611" y1="65152" x2="73611" y2="65152"/>
                      </a14:backgroundRemoval>
                    </a14:imgEffect>
                  </a14:imgLayer>
                </a14:imgProps>
              </a:ext>
              <a:ext uri="{28A0092B-C50C-407E-A947-70E740481C1C}">
                <a14:useLocalDpi xmlns:a14="http://schemas.microsoft.com/office/drawing/2010/main" val="0"/>
              </a:ext>
            </a:extLst>
          </a:blip>
          <a:srcRect/>
          <a:stretch>
            <a:fillRect/>
          </a:stretch>
        </p:blipFill>
        <p:spPr bwMode="auto">
          <a:xfrm>
            <a:off x="7663259" y="2362763"/>
            <a:ext cx="457200" cy="417973"/>
          </a:xfrm>
          <a:prstGeom prst="rect">
            <a:avLst/>
          </a:prstGeom>
          <a:noFill/>
          <a:ln>
            <a:noFill/>
          </a:ln>
        </p:spPr>
      </p:pic>
    </p:spTree>
    <p:extLst>
      <p:ext uri="{BB962C8B-B14F-4D97-AF65-F5344CB8AC3E}">
        <p14:creationId xmlns:p14="http://schemas.microsoft.com/office/powerpoint/2010/main" val="5799345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7392" y="1253770"/>
            <a:ext cx="4816855" cy="3391968"/>
          </a:xfrm>
        </p:spPr>
        <p:txBody>
          <a:bodyPr>
            <a:normAutofit/>
          </a:bodyPr>
          <a:lstStyle/>
          <a:p>
            <a:pPr lvl="1" algn="just"/>
            <a:r>
              <a:rPr lang="vi-VN" dirty="0"/>
              <a:t>Đối với các thiết bị iOS:</a:t>
            </a:r>
          </a:p>
          <a:p>
            <a:pPr lvl="2" algn="just"/>
            <a:r>
              <a:rPr lang="vi-VN" dirty="0"/>
              <a:t>Từ màn hình chủ (Home Screen), chọn Settings </a:t>
            </a:r>
            <a:r>
              <a:rPr lang="vi-VN" dirty="0">
                <a:sym typeface="Symbol" panose="05050102010706020507" pitchFamily="18" charset="2"/>
              </a:rPr>
              <a:t></a:t>
            </a:r>
            <a:r>
              <a:rPr lang="vi-VN" dirty="0"/>
              <a:t> Wi Fi.</a:t>
            </a:r>
          </a:p>
          <a:p>
            <a:pPr lvl="2" algn="just"/>
            <a:r>
              <a:rPr lang="vi-VN" dirty="0"/>
              <a:t>Mở Wi Fi.</a:t>
            </a:r>
          </a:p>
          <a:p>
            <a:pPr lvl="2" algn="just"/>
            <a:r>
              <a:rPr lang="vi-VN" dirty="0"/>
              <a:t>Chạm vào mạng cần kết nối</a:t>
            </a:r>
            <a:r>
              <a:rPr lang="en-US" dirty="0"/>
              <a:t>,</a:t>
            </a:r>
            <a:r>
              <a:rPr lang="vi-VN" dirty="0"/>
              <a:t> nhập Passkey nếu được nhắc.</a:t>
            </a:r>
          </a:p>
          <a:p>
            <a:pPr lvl="2" algn="just"/>
            <a:r>
              <a:rPr lang="vi-VN" dirty="0"/>
              <a:t>Chạm vào Joi</a:t>
            </a:r>
            <a:r>
              <a:rPr lang="en-US" dirty="0"/>
              <a:t>n</a:t>
            </a:r>
            <a:endParaRPr lang="vi-VN" dirty="0"/>
          </a:p>
        </p:txBody>
      </p:sp>
      <p:pic>
        <p:nvPicPr>
          <p:cNvPr id="5" name="Picture 4" descr="If your iPhone, iPad or iPod touch won't connect to a Wi-Fi ...">
            <a:extLst>
              <a:ext uri="{FF2B5EF4-FFF2-40B4-BE49-F238E27FC236}">
                <a16:creationId xmlns:a16="http://schemas.microsoft.com/office/drawing/2014/main" id="{B4EB21B5-A598-4189-BB2B-41337535AE9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3673" y="1760536"/>
            <a:ext cx="2137410" cy="2370455"/>
          </a:xfrm>
          <a:prstGeom prst="rect">
            <a:avLst/>
          </a:prstGeom>
          <a:noFill/>
          <a:ln>
            <a:noFill/>
          </a:ln>
        </p:spPr>
      </p:pic>
      <p:pic>
        <p:nvPicPr>
          <p:cNvPr id="6" name="Picture 5" descr="How To Easily Connect iPhone To Wi-Fi">
            <a:extLst>
              <a:ext uri="{FF2B5EF4-FFF2-40B4-BE49-F238E27FC236}">
                <a16:creationId xmlns:a16="http://schemas.microsoft.com/office/drawing/2014/main" id="{13E0108E-EEDE-4499-8A8B-8010D3BDE0AC}"/>
              </a:ext>
            </a:extLst>
          </p:cNvPr>
          <p:cNvPicPr/>
          <p:nvPr/>
        </p:nvPicPr>
        <p:blipFill rotWithShape="1">
          <a:blip r:embed="rId4" cstate="print">
            <a:extLst>
              <a:ext uri="{28A0092B-C50C-407E-A947-70E740481C1C}">
                <a14:useLocalDpi xmlns:a14="http://schemas.microsoft.com/office/drawing/2010/main" val="0"/>
              </a:ext>
            </a:extLst>
          </a:blip>
          <a:srcRect/>
          <a:stretch/>
        </p:blipFill>
        <p:spPr bwMode="auto">
          <a:xfrm>
            <a:off x="6767510" y="1760536"/>
            <a:ext cx="2295525" cy="234823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916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71299" y="1033053"/>
            <a:ext cx="5688067" cy="3749154"/>
          </a:xfrm>
        </p:spPr>
        <p:txBody>
          <a:bodyPr>
            <a:normAutofit/>
          </a:bodyPr>
          <a:lstStyle/>
          <a:p>
            <a:pPr algn="just"/>
            <a:r>
              <a:rPr lang="vi-VN" dirty="0"/>
              <a:t>Thiết lập bảo vệ Wi-Fi – WPS (Wi Fi Protected Setup)</a:t>
            </a:r>
            <a:endParaRPr lang="en-US" dirty="0"/>
          </a:p>
          <a:p>
            <a:pPr lvl="1" algn="just"/>
            <a:r>
              <a:rPr lang="vi-VN" sz="2200" dirty="0"/>
              <a:t>WPS là một chuẩn mạng Wi Fi được sử dụng để kết nối các thiết bị Wi-Fi với mạng WLAN bằng cách nhấn một nút trên Router.</a:t>
            </a:r>
          </a:p>
          <a:p>
            <a:pPr lvl="1" algn="just"/>
            <a:r>
              <a:rPr lang="vi-VN" sz="2200" dirty="0"/>
              <a:t>WPS chỉ làm việc trên các WLANs sử dụng cơ chế bảo mật WPA/WPA2.</a:t>
            </a:r>
          </a:p>
          <a:p>
            <a:pPr lvl="1" algn="just"/>
            <a:r>
              <a:rPr lang="vi-VN" sz="2200" dirty="0"/>
              <a:t>Cả Router và thiết bị phải được kích hoạt WPS để quá trình hoạt động (nhấn nút WPS trên Router và sau đó nhấn nút WPS trên thiết bị).</a:t>
            </a:r>
          </a:p>
        </p:txBody>
      </p:sp>
      <p:pic>
        <p:nvPicPr>
          <p:cNvPr id="7" name="Picture 6" descr="WPS là gì?">
            <a:extLst>
              <a:ext uri="{FF2B5EF4-FFF2-40B4-BE49-F238E27FC236}">
                <a16:creationId xmlns:a16="http://schemas.microsoft.com/office/drawing/2014/main" id="{9EE95B1F-CE48-4387-B8C4-5C424945A79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34580" y="2191991"/>
            <a:ext cx="2962275" cy="1666240"/>
          </a:xfrm>
          <a:prstGeom prst="rect">
            <a:avLst/>
          </a:prstGeom>
          <a:noFill/>
          <a:ln>
            <a:noFill/>
          </a:ln>
        </p:spPr>
      </p:pic>
    </p:spTree>
    <p:extLst>
      <p:ext uri="{BB962C8B-B14F-4D97-AF65-F5344CB8AC3E}">
        <p14:creationId xmlns:p14="http://schemas.microsoft.com/office/powerpoint/2010/main" val="477274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033053"/>
            <a:ext cx="7886700" cy="3749154"/>
          </a:xfrm>
        </p:spPr>
        <p:txBody>
          <a:bodyPr>
            <a:normAutofit/>
          </a:bodyPr>
          <a:lstStyle/>
          <a:p>
            <a:pPr algn="just"/>
            <a:r>
              <a:rPr lang="vi-VN" dirty="0"/>
              <a:t>Thêm máy in mạng (Network Printer) vào WLAN</a:t>
            </a:r>
            <a:endParaRPr lang="en-US" dirty="0"/>
          </a:p>
          <a:p>
            <a:pPr lvl="1" algn="just"/>
            <a:r>
              <a:rPr lang="vi-VN" dirty="0"/>
              <a:t>Không giống như máy in được chia sẻ, Network printer được kết nối với Router, và tất cả các hệ thống trên mạng đều có thể kết nối với Network Printer thông qua Router.</a:t>
            </a:r>
          </a:p>
          <a:p>
            <a:pPr lvl="1" algn="just"/>
            <a:r>
              <a:rPr lang="vi-VN" dirty="0"/>
              <a:t>Để một máy in được thiết lập là Network Printer thì máy in phải có Wireless Adapter/Ethernet port (hoặc cả hai).</a:t>
            </a:r>
          </a:p>
          <a:p>
            <a:pPr lvl="1" algn="just"/>
            <a:endParaRPr lang="vi-VN" sz="2000" dirty="0"/>
          </a:p>
        </p:txBody>
      </p:sp>
    </p:spTree>
    <p:extLst>
      <p:ext uri="{BB962C8B-B14F-4D97-AF65-F5344CB8AC3E}">
        <p14:creationId xmlns:p14="http://schemas.microsoft.com/office/powerpoint/2010/main" val="3412106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Kết</a:t>
            </a:r>
            <a:r>
              <a:rPr lang="en-US" dirty="0"/>
              <a:t> </a:t>
            </a:r>
            <a:r>
              <a:rPr lang="en-US" dirty="0" err="1"/>
              <a:t>nối</a:t>
            </a:r>
            <a:r>
              <a:rPr lang="en-US" dirty="0"/>
              <a:t> </a:t>
            </a:r>
            <a:r>
              <a:rPr lang="en-US" dirty="0" err="1"/>
              <a:t>không</a:t>
            </a:r>
            <a:r>
              <a:rPr lang="en-US" dirty="0"/>
              <a:t> </a:t>
            </a:r>
            <a:r>
              <a:rPr lang="en-US" dirty="0" err="1"/>
              <a:t>dây</a:t>
            </a:r>
            <a:r>
              <a:rPr lang="en-US" dirty="0"/>
              <a:t> - Wi-Fi (Wireless Fidelity)</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0" y="1033053"/>
            <a:ext cx="7886700" cy="3749154"/>
          </a:xfrm>
        </p:spPr>
        <p:txBody>
          <a:bodyPr>
            <a:normAutofit/>
          </a:bodyPr>
          <a:lstStyle/>
          <a:p>
            <a:pPr lvl="1" algn="just"/>
            <a:r>
              <a:rPr lang="vi-VN" dirty="0"/>
              <a:t>Các bước thiết lập Network printer:</a:t>
            </a:r>
          </a:p>
          <a:p>
            <a:pPr lvl="2" algn="just"/>
            <a:r>
              <a:rPr lang="vi-VN" dirty="0"/>
              <a:t>Bật máy in, thực hiện các bước thiết lập ban đầu như: tháo bỏ các vật dụng đóng gói bên trong (băng keo, vật chêm,…) và gắn hộp mực.</a:t>
            </a:r>
          </a:p>
          <a:p>
            <a:pPr lvl="2" algn="just"/>
            <a:r>
              <a:rPr lang="vi-VN" dirty="0"/>
              <a:t>Chờ máy in dò tìm tự động và kết nối với WLAN.</a:t>
            </a:r>
          </a:p>
          <a:p>
            <a:pPr lvl="1" algn="just"/>
            <a:r>
              <a:rPr lang="vi-VN" dirty="0"/>
              <a:t>Một khi Network Printer được kết nối, nó sẽ xuất hiện dưới dạng tùy chọn in cho tất cả các máy tính trên mạng.</a:t>
            </a:r>
          </a:p>
          <a:p>
            <a:pPr lvl="1" algn="just"/>
            <a:endParaRPr lang="vi-VN" dirty="0"/>
          </a:p>
          <a:p>
            <a:pPr lvl="1" algn="just"/>
            <a:endParaRPr lang="vi-VN" sz="2000" dirty="0"/>
          </a:p>
        </p:txBody>
      </p:sp>
    </p:spTree>
    <p:extLst>
      <p:ext uri="{BB962C8B-B14F-4D97-AF65-F5344CB8AC3E}">
        <p14:creationId xmlns:p14="http://schemas.microsoft.com/office/powerpoint/2010/main" val="1343834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033053"/>
            <a:ext cx="5698578" cy="3927830"/>
          </a:xfrm>
        </p:spPr>
        <p:txBody>
          <a:bodyPr>
            <a:normAutofit/>
          </a:bodyPr>
          <a:lstStyle/>
          <a:p>
            <a:pPr algn="just"/>
            <a:r>
              <a:rPr lang="vi-VN" dirty="0"/>
              <a:t>Mạng di động mang dữ liệu thoại (Voice), văn bản (Text) và dữ liệu kỹ thuật số (Digital Data) thông qua việc truyền và nhận tín hiệu tần số vô tuyến RF (Radio Frequency).</a:t>
            </a:r>
          </a:p>
          <a:p>
            <a:pPr algn="just"/>
            <a:r>
              <a:rPr lang="vi-VN" dirty="0"/>
              <a:t>Mỗi mạng di động được chia thành hàng ngàn khu vực địa lý chồng chéo được gọi là tế bào (Cells). Bố cục này cho phép duy trì cuộc gọi từ Cell này  sang Cell khác</a:t>
            </a:r>
          </a:p>
        </p:txBody>
      </p:sp>
      <p:pic>
        <p:nvPicPr>
          <p:cNvPr id="4" name="Picture 3" descr="Inter-Cell interference in cellular networks. | Download ...">
            <a:extLst>
              <a:ext uri="{FF2B5EF4-FFF2-40B4-BE49-F238E27FC236}">
                <a16:creationId xmlns:a16="http://schemas.microsoft.com/office/drawing/2014/main" id="{E13B9BE7-E6AE-47DE-BAE1-507A1254877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1209"/>
          <a:stretch/>
        </p:blipFill>
        <p:spPr bwMode="auto">
          <a:xfrm>
            <a:off x="6440934" y="1899282"/>
            <a:ext cx="2471837" cy="177037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0537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033053"/>
            <a:ext cx="4794687" cy="3927830"/>
          </a:xfrm>
        </p:spPr>
        <p:txBody>
          <a:bodyPr>
            <a:normAutofit/>
          </a:bodyPr>
          <a:lstStyle/>
          <a:p>
            <a:pPr algn="just"/>
            <a:r>
              <a:rPr lang="vi-VN" dirty="0"/>
              <a:t>Trạm cơ sở (Base Station) ở trung tâm của mỗi Cell đóng vai trò là trung tâm mạng chỉ cho </a:t>
            </a:r>
            <a:r>
              <a:rPr lang="en-US" dirty="0"/>
              <a:t>Cell</a:t>
            </a:r>
            <a:r>
              <a:rPr lang="vi-VN" dirty="0"/>
              <a:t> đó.</a:t>
            </a:r>
          </a:p>
          <a:p>
            <a:pPr algn="just"/>
            <a:r>
              <a:rPr lang="vi-VN" dirty="0"/>
              <a:t>Tín hiệu vô tuyến được truyền qua điện thoại được nhận bởi trạm cơ sở, sau đó chúng được truyền lại từ trạm gốc sang điện thoại di động khác.</a:t>
            </a:r>
          </a:p>
        </p:txBody>
      </p:sp>
      <p:pic>
        <p:nvPicPr>
          <p:cNvPr id="5" name="Picture 4" descr="RF-MEMS Technology for High-Performance Passives: The future 5th ...">
            <a:extLst>
              <a:ext uri="{FF2B5EF4-FFF2-40B4-BE49-F238E27FC236}">
                <a16:creationId xmlns:a16="http://schemas.microsoft.com/office/drawing/2014/main" id="{F07FB15F-F0B2-4815-BFCB-B4F9B1A9402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513858" y="1650616"/>
            <a:ext cx="3497580" cy="2409825"/>
          </a:xfrm>
          <a:prstGeom prst="rect">
            <a:avLst/>
          </a:prstGeom>
          <a:noFill/>
          <a:ln>
            <a:noFill/>
          </a:ln>
        </p:spPr>
      </p:pic>
    </p:spTree>
    <p:extLst>
      <p:ext uri="{BB962C8B-B14F-4D97-AF65-F5344CB8AC3E}">
        <p14:creationId xmlns:p14="http://schemas.microsoft.com/office/powerpoint/2010/main" val="3178014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033053"/>
            <a:ext cx="4794687" cy="3927830"/>
          </a:xfrm>
        </p:spPr>
        <p:txBody>
          <a:bodyPr>
            <a:normAutofit/>
          </a:bodyPr>
          <a:lstStyle/>
          <a:p>
            <a:pPr algn="just"/>
            <a:r>
              <a:rPr lang="vi-VN" dirty="0"/>
              <a:t>Mỗi trạm gốc cũng được kết nối với mạng điện thoại cố định và có thể chuyển tiếp các cuộc gọi di động đến điện thoại cố định. </a:t>
            </a:r>
          </a:p>
          <a:p>
            <a:pPr algn="just"/>
            <a:r>
              <a:rPr lang="vi-VN" dirty="0"/>
              <a:t>Mạng di động cũng được kết nối với Internet tại nhiều điểm khác nhau, cho phép truy cập Internet trên Smartphone thông qua nhà cung cấp di động</a:t>
            </a:r>
            <a:r>
              <a:rPr lang="en-US" dirty="0"/>
              <a:t>.</a:t>
            </a:r>
            <a:endParaRPr lang="vi-VN" dirty="0"/>
          </a:p>
        </p:txBody>
      </p:sp>
      <p:pic>
        <p:nvPicPr>
          <p:cNvPr id="6" name="Picture 5" descr="Wireless Local Area Networks in Fixed Mobile Convergence ~ Telecom ...">
            <a:extLst>
              <a:ext uri="{FF2B5EF4-FFF2-40B4-BE49-F238E27FC236}">
                <a16:creationId xmlns:a16="http://schemas.microsoft.com/office/drawing/2014/main" id="{F56A9F71-B3D5-4DAA-9C1B-E0741289A41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53975" y="1596049"/>
            <a:ext cx="3101466" cy="2377440"/>
          </a:xfrm>
          <a:prstGeom prst="rect">
            <a:avLst/>
          </a:prstGeom>
          <a:noFill/>
          <a:ln>
            <a:noFill/>
          </a:ln>
        </p:spPr>
      </p:pic>
    </p:spTree>
    <p:extLst>
      <p:ext uri="{BB962C8B-B14F-4D97-AF65-F5344CB8AC3E}">
        <p14:creationId xmlns:p14="http://schemas.microsoft.com/office/powerpoint/2010/main" val="1015529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166647"/>
            <a:ext cx="7886699" cy="3794235"/>
          </a:xfrm>
        </p:spPr>
        <p:txBody>
          <a:bodyPr>
            <a:normAutofit lnSpcReduction="10000"/>
          </a:bodyPr>
          <a:lstStyle/>
          <a:p>
            <a:pPr algn="just"/>
            <a:r>
              <a:rPr lang="vi-VN" dirty="0"/>
              <a:t>Các thế hệ di động G (Generations)</a:t>
            </a:r>
            <a:endParaRPr lang="en-US" dirty="0"/>
          </a:p>
          <a:p>
            <a:pPr lvl="1" algn="just"/>
            <a:r>
              <a:rPr lang="vi-VN" dirty="0"/>
              <a:t>3G – third generation: </a:t>
            </a:r>
            <a:r>
              <a:rPr lang="en-US" dirty="0"/>
              <a:t>T</a:t>
            </a:r>
            <a:r>
              <a:rPr lang="vi-VN" dirty="0"/>
              <a:t>ruyền dữ liệu lên đến 2Mbps.</a:t>
            </a:r>
          </a:p>
          <a:p>
            <a:pPr lvl="1" algn="just"/>
            <a:r>
              <a:rPr lang="vi-VN" dirty="0"/>
              <a:t>4G – fourth generation: </a:t>
            </a:r>
            <a:r>
              <a:rPr lang="en-US" dirty="0"/>
              <a:t>H</a:t>
            </a:r>
            <a:r>
              <a:rPr lang="vi-VN" dirty="0"/>
              <a:t>ứa hẹn tốc độ vượt quá 1Gbps khi đứng yên và 100Mbps khi có tính di động cao (ví dụ sử dụng điện thoại khi đi trong xe hơi).</a:t>
            </a:r>
          </a:p>
          <a:p>
            <a:pPr lvl="1" algn="just"/>
            <a:r>
              <a:rPr lang="vi-VN" dirty="0"/>
              <a:t>LTE/4G LTE – fourth generation: LTE (Long Term Evolution) nghĩa là sự tiến hóa dài hạn. LTE/4G LTE truyền dữ liệu ở tốc độ xoay quanh 24Mbps. Vùng phủ sóng 4G LTE khả dụng ở các khu vực đô thị lớn, nhưng nếu ngoài vùng phủ sóng, điện thoại 4G LTE rơi trở lại 3G.</a:t>
            </a:r>
          </a:p>
          <a:p>
            <a:pPr lvl="1" algn="just"/>
            <a:endParaRPr lang="vi-VN" dirty="0"/>
          </a:p>
        </p:txBody>
      </p:sp>
    </p:spTree>
    <p:extLst>
      <p:ext uri="{BB962C8B-B14F-4D97-AF65-F5344CB8AC3E}">
        <p14:creationId xmlns:p14="http://schemas.microsoft.com/office/powerpoint/2010/main" val="1525228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166647"/>
            <a:ext cx="7886699" cy="3794235"/>
          </a:xfrm>
        </p:spPr>
        <p:txBody>
          <a:bodyPr>
            <a:normAutofit/>
          </a:bodyPr>
          <a:lstStyle/>
          <a:p>
            <a:pPr lvl="1" algn="just"/>
            <a:r>
              <a:rPr lang="vi-VN" dirty="0"/>
              <a:t>5G – fifth generation: </a:t>
            </a:r>
            <a:endParaRPr lang="en-US" dirty="0"/>
          </a:p>
          <a:p>
            <a:pPr lvl="2" algn="just"/>
            <a:r>
              <a:rPr lang="en-US" dirty="0"/>
              <a:t>Đ</a:t>
            </a:r>
            <a:r>
              <a:rPr lang="vi-VN" dirty="0"/>
              <a:t>ược thiết kế để kết nối hầu như tất cả mọi người và mọi thứ với nhau, bao gồm cả máy móc, vật thể và thiết bị. </a:t>
            </a:r>
            <a:endParaRPr lang="en-US" dirty="0"/>
          </a:p>
          <a:p>
            <a:pPr lvl="2" algn="just"/>
            <a:r>
              <a:rPr lang="vi-VN" dirty="0"/>
              <a:t>5G cung cấp tốc độ dữ liệu tối đa Multi-Gbps với độ trễ cực thấp, độ tin cậy cao hơn, dung lượng mạng lớn, tính khả dụng và trải nghiệm người dùng đồng đều hơn cho nhiều người dùng hơn.</a:t>
            </a:r>
          </a:p>
          <a:p>
            <a:pPr lvl="1" algn="just"/>
            <a:endParaRPr lang="vi-VN" dirty="0"/>
          </a:p>
        </p:txBody>
      </p:sp>
    </p:spTree>
    <p:extLst>
      <p:ext uri="{BB962C8B-B14F-4D97-AF65-F5344CB8AC3E}">
        <p14:creationId xmlns:p14="http://schemas.microsoft.com/office/powerpoint/2010/main" val="655231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166647"/>
            <a:ext cx="7886699" cy="3794235"/>
          </a:xfrm>
        </p:spPr>
        <p:txBody>
          <a:bodyPr>
            <a:normAutofit/>
          </a:bodyPr>
          <a:lstStyle/>
          <a:p>
            <a:pPr algn="just"/>
            <a:r>
              <a:rPr lang="vi-VN" dirty="0"/>
              <a:t>Các nhà cung cấp mạng di động (Cellular Carriers)</a:t>
            </a:r>
            <a:endParaRPr lang="en-US" dirty="0"/>
          </a:p>
          <a:p>
            <a:pPr lvl="1" algn="just"/>
            <a:r>
              <a:rPr lang="vi-VN" dirty="0"/>
              <a:t>Là các công ty cung cấp các dịch vụ di động (Cellular Services) (gọi tắt là nhà mạng). </a:t>
            </a:r>
            <a:endParaRPr lang="en-US" dirty="0"/>
          </a:p>
          <a:p>
            <a:pPr lvl="1" algn="just"/>
            <a:r>
              <a:rPr lang="vi-VN" dirty="0"/>
              <a:t>Các Cellular Carrier lớn nhất thế giới gồm có: AT&amp;T, Sprint, T-Mobile và Verizon.</a:t>
            </a:r>
          </a:p>
          <a:p>
            <a:pPr lvl="1" algn="just"/>
            <a:r>
              <a:rPr lang="vi-VN" dirty="0"/>
              <a:t>Các Cellular Carriers hoặc sử dụng Hệ thống truyền thông toàn cầu GSM (Global System for Communication) hoặc Đa truy cập phân chia theo mã CDMA (Code Division Multiple Access).</a:t>
            </a:r>
          </a:p>
          <a:p>
            <a:pPr lvl="1" algn="just"/>
            <a:endParaRPr lang="vi-VN" dirty="0"/>
          </a:p>
          <a:p>
            <a:pPr lvl="1" algn="just"/>
            <a:endParaRPr lang="vi-VN" dirty="0"/>
          </a:p>
        </p:txBody>
      </p:sp>
    </p:spTree>
    <p:extLst>
      <p:ext uri="{BB962C8B-B14F-4D97-AF65-F5344CB8AC3E}">
        <p14:creationId xmlns:p14="http://schemas.microsoft.com/office/powerpoint/2010/main" val="1288787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166647"/>
            <a:ext cx="7886699" cy="3794235"/>
          </a:xfrm>
        </p:spPr>
        <p:txBody>
          <a:bodyPr>
            <a:normAutofit/>
          </a:bodyPr>
          <a:lstStyle/>
          <a:p>
            <a:pPr lvl="1" algn="just"/>
            <a:r>
              <a:rPr lang="vi-VN" dirty="0"/>
              <a:t>GSM Carrier:</a:t>
            </a:r>
          </a:p>
          <a:p>
            <a:pPr lvl="2" algn="just"/>
            <a:r>
              <a:rPr lang="vi-VN" dirty="0"/>
              <a:t>Sử dụng mạng GSM (AT&amp;T, T-Mobile)</a:t>
            </a:r>
          </a:p>
          <a:p>
            <a:pPr lvl="2" algn="just"/>
            <a:r>
              <a:rPr lang="vi-VN" dirty="0"/>
              <a:t>Điện thoại sử dụng mạng GMS nhận dạng mạng của nhà mạng qua việc sử dụng thẻ SIM.</a:t>
            </a:r>
          </a:p>
          <a:p>
            <a:pPr lvl="1" algn="just"/>
            <a:r>
              <a:rPr lang="vi-VN" dirty="0"/>
              <a:t>CDMA Carrier:</a:t>
            </a:r>
          </a:p>
          <a:p>
            <a:pPr lvl="2" algn="just"/>
            <a:r>
              <a:rPr lang="vi-VN" dirty="0"/>
              <a:t>Sử dụng mạng CDMA (Sprint, Verizon)</a:t>
            </a:r>
          </a:p>
          <a:p>
            <a:pPr lvl="2" algn="just"/>
            <a:r>
              <a:rPr lang="vi-VN" dirty="0"/>
              <a:t>Điện thoại sử dụng mạng CDMA nhận dạng mạng của nhà mạng qua việc sử dụng Số sê-ri điện tử ESN (Electronic Serial Number).</a:t>
            </a:r>
          </a:p>
          <a:p>
            <a:pPr lvl="1" algn="just"/>
            <a:endParaRPr lang="vi-VN" dirty="0"/>
          </a:p>
          <a:p>
            <a:pPr lvl="1" algn="just"/>
            <a:endParaRPr lang="vi-VN" dirty="0"/>
          </a:p>
        </p:txBody>
      </p:sp>
    </p:spTree>
    <p:extLst>
      <p:ext uri="{BB962C8B-B14F-4D97-AF65-F5344CB8AC3E}">
        <p14:creationId xmlns:p14="http://schemas.microsoft.com/office/powerpoint/2010/main" val="36792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166647"/>
            <a:ext cx="7886699" cy="3794235"/>
          </a:xfrm>
        </p:spPr>
        <p:txBody>
          <a:bodyPr>
            <a:normAutofit/>
          </a:bodyPr>
          <a:lstStyle/>
          <a:p>
            <a:pPr lvl="1" algn="just"/>
            <a:r>
              <a:rPr lang="vi-VN" dirty="0"/>
              <a:t>Pre-Paid Carriers:</a:t>
            </a:r>
          </a:p>
          <a:p>
            <a:pPr lvl="2" algn="just"/>
            <a:r>
              <a:rPr lang="vi-VN" dirty="0"/>
              <a:t>Là các nhà cung cấp dịch vụ trả trước được điều hành bởi một nhà cung cấp GSM hoặc CDMA hoặc một bên thứ ba.</a:t>
            </a:r>
          </a:p>
          <a:p>
            <a:pPr lvl="2" algn="just"/>
            <a:r>
              <a:rPr lang="vi-VN" dirty="0"/>
              <a:t>Các nhà cung cấp dịch vụ trả trước nổi tiếng gồm có TracFone, Cricket, Virgin Mobile và Straight Talk Wireless.</a:t>
            </a:r>
          </a:p>
          <a:p>
            <a:pPr lvl="1" algn="just"/>
            <a:endParaRPr lang="vi-VN" dirty="0"/>
          </a:p>
          <a:p>
            <a:pPr lvl="1" algn="just"/>
            <a:endParaRPr lang="vi-VN" dirty="0"/>
          </a:p>
        </p:txBody>
      </p:sp>
    </p:spTree>
    <p:extLst>
      <p:ext uri="{BB962C8B-B14F-4D97-AF65-F5344CB8AC3E}">
        <p14:creationId xmlns:p14="http://schemas.microsoft.com/office/powerpoint/2010/main" val="12434704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lnSpcReduction="10000"/>
          </a:bodyPr>
          <a:lstStyle/>
          <a:p>
            <a:pPr algn="just"/>
            <a:r>
              <a:rPr lang="en-US" dirty="0" err="1"/>
              <a:t>Vùng</a:t>
            </a:r>
            <a:r>
              <a:rPr lang="en-US" dirty="0"/>
              <a:t> </a:t>
            </a:r>
            <a:r>
              <a:rPr lang="en-US" dirty="0" err="1"/>
              <a:t>phủ</a:t>
            </a:r>
            <a:r>
              <a:rPr lang="en-US" dirty="0"/>
              <a:t> </a:t>
            </a:r>
            <a:r>
              <a:rPr lang="en-US" dirty="0" err="1"/>
              <a:t>sóng</a:t>
            </a:r>
            <a:r>
              <a:rPr lang="en-US" dirty="0"/>
              <a:t> (Network Coverage)</a:t>
            </a:r>
          </a:p>
          <a:p>
            <a:pPr lvl="1" algn="just"/>
            <a:r>
              <a:rPr lang="vi-VN" dirty="0"/>
              <a:t>Là một trong những yếu tố cần cân nhắc trước khi quyết định chọn nhà mạng nào để thuê bao dịch vụ. </a:t>
            </a:r>
            <a:endParaRPr lang="en-US" dirty="0"/>
          </a:p>
          <a:p>
            <a:pPr lvl="1" algn="just"/>
            <a:r>
              <a:rPr lang="vi-VN" dirty="0"/>
              <a:t>Các nhà mạng khác nhau có các vùng phủ sóng khác nhau tùy thuộc vào cách và nơi mà họ xây dựng cơ sở hạ tầng tháp di động.</a:t>
            </a:r>
          </a:p>
          <a:p>
            <a:pPr lvl="1" algn="just"/>
            <a:r>
              <a:rPr lang="vi-VN" dirty="0"/>
              <a:t>Hiện nay các nhà mạng sắp xếp với nhau để người dùng có thể nhận được dịch vụ trên mạng khác của nhà mạng khi ở ngoài vùng phủ sóng. Tuy nhiên, người dùng phải một khoản phí đặc biệt gọi là phí chuyển vùng (Roaming charge).</a:t>
            </a:r>
          </a:p>
          <a:p>
            <a:pPr lvl="1" algn="just"/>
            <a:endParaRPr lang="vi-VN" dirty="0"/>
          </a:p>
          <a:p>
            <a:pPr lvl="1" algn="just"/>
            <a:endParaRPr lang="vi-VN" dirty="0"/>
          </a:p>
        </p:txBody>
      </p:sp>
    </p:spTree>
    <p:extLst>
      <p:ext uri="{BB962C8B-B14F-4D97-AF65-F5344CB8AC3E}">
        <p14:creationId xmlns:p14="http://schemas.microsoft.com/office/powerpoint/2010/main" val="36967425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en-US" dirty="0" err="1"/>
              <a:t>Mạng</a:t>
            </a:r>
            <a:r>
              <a:rPr lang="en-US" dirty="0"/>
              <a:t> di </a:t>
            </a:r>
            <a:r>
              <a:rPr lang="en-US" dirty="0" err="1"/>
              <a:t>động</a:t>
            </a:r>
            <a:r>
              <a:rPr lang="en-US" dirty="0"/>
              <a:t> (Cellular Networks)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a:bodyPr>
          <a:lstStyle/>
          <a:p>
            <a:pPr algn="just"/>
            <a:r>
              <a:rPr lang="en-US" dirty="0" err="1"/>
              <a:t>Dịch</a:t>
            </a:r>
            <a:r>
              <a:rPr lang="en-US" dirty="0"/>
              <a:t> </a:t>
            </a:r>
            <a:r>
              <a:rPr lang="en-US" dirty="0" err="1"/>
              <a:t>vụ</a:t>
            </a:r>
            <a:r>
              <a:rPr lang="en-US" dirty="0"/>
              <a:t> di </a:t>
            </a:r>
            <a:r>
              <a:rPr lang="en-US" dirty="0" err="1"/>
              <a:t>động</a:t>
            </a:r>
            <a:r>
              <a:rPr lang="en-US" dirty="0"/>
              <a:t> </a:t>
            </a:r>
            <a:r>
              <a:rPr lang="en-US" dirty="0" err="1"/>
              <a:t>và</a:t>
            </a:r>
            <a:r>
              <a:rPr lang="en-US" dirty="0"/>
              <a:t> </a:t>
            </a:r>
            <a:r>
              <a:rPr lang="en-US" dirty="0" err="1"/>
              <a:t>dịch</a:t>
            </a:r>
            <a:r>
              <a:rPr lang="en-US" dirty="0"/>
              <a:t> </a:t>
            </a:r>
            <a:r>
              <a:rPr lang="en-US" dirty="0" err="1"/>
              <a:t>vụ</a:t>
            </a:r>
            <a:r>
              <a:rPr lang="en-US" dirty="0"/>
              <a:t> Internet </a:t>
            </a:r>
            <a:r>
              <a:rPr lang="en-US" dirty="0" err="1"/>
              <a:t>khác</a:t>
            </a:r>
            <a:r>
              <a:rPr lang="en-US" dirty="0"/>
              <a:t> </a:t>
            </a:r>
            <a:r>
              <a:rPr lang="en-US" dirty="0" err="1"/>
              <a:t>nhau</a:t>
            </a:r>
            <a:r>
              <a:rPr lang="en-US" dirty="0"/>
              <a:t> </a:t>
            </a:r>
            <a:r>
              <a:rPr lang="en-US" dirty="0" err="1"/>
              <a:t>thế</a:t>
            </a:r>
            <a:r>
              <a:rPr lang="en-US" dirty="0"/>
              <a:t> </a:t>
            </a:r>
            <a:r>
              <a:rPr lang="en-US" dirty="0" err="1"/>
              <a:t>nào</a:t>
            </a:r>
            <a:r>
              <a:rPr lang="en-US" dirty="0"/>
              <a:t>?</a:t>
            </a:r>
            <a:endParaRPr lang="vi-VN" dirty="0"/>
          </a:p>
          <a:p>
            <a:pPr lvl="1" algn="just"/>
            <a:endParaRPr lang="vi-VN" dirty="0"/>
          </a:p>
        </p:txBody>
      </p:sp>
      <p:graphicFrame>
        <p:nvGraphicFramePr>
          <p:cNvPr id="4" name="Table 3">
            <a:extLst>
              <a:ext uri="{FF2B5EF4-FFF2-40B4-BE49-F238E27FC236}">
                <a16:creationId xmlns:a16="http://schemas.microsoft.com/office/drawing/2014/main" id="{C38B00F6-EB81-438E-9DE2-8F7402591259}"/>
              </a:ext>
            </a:extLst>
          </p:cNvPr>
          <p:cNvGraphicFramePr>
            <a:graphicFrameLocks noGrp="1"/>
          </p:cNvGraphicFramePr>
          <p:nvPr>
            <p:extLst>
              <p:ext uri="{D42A27DB-BD31-4B8C-83A1-F6EECF244321}">
                <p14:modId xmlns:p14="http://schemas.microsoft.com/office/powerpoint/2010/main" val="3570916077"/>
              </p:ext>
            </p:extLst>
          </p:nvPr>
        </p:nvGraphicFramePr>
        <p:xfrm>
          <a:off x="628649" y="2064102"/>
          <a:ext cx="8052895" cy="2697084"/>
        </p:xfrm>
        <a:graphic>
          <a:graphicData uri="http://schemas.openxmlformats.org/drawingml/2006/table">
            <a:tbl>
              <a:tblPr firstRow="1" firstCol="1" bandRow="1">
                <a:tableStyleId>{2D5ABB26-0587-4C30-8999-92F81FD0307C}</a:tableStyleId>
              </a:tblPr>
              <a:tblGrid>
                <a:gridCol w="4026019">
                  <a:extLst>
                    <a:ext uri="{9D8B030D-6E8A-4147-A177-3AD203B41FA5}">
                      <a16:colId xmlns:a16="http://schemas.microsoft.com/office/drawing/2014/main" val="423089914"/>
                    </a:ext>
                  </a:extLst>
                </a:gridCol>
                <a:gridCol w="4026876">
                  <a:extLst>
                    <a:ext uri="{9D8B030D-6E8A-4147-A177-3AD203B41FA5}">
                      <a16:colId xmlns:a16="http://schemas.microsoft.com/office/drawing/2014/main" val="667607784"/>
                    </a:ext>
                  </a:extLst>
                </a:gridCol>
              </a:tblGrid>
              <a:tr h="774412">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Dịch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vụ</a:t>
                      </a:r>
                      <a:r>
                        <a:rPr lang="en-US" sz="2000" dirty="0">
                          <a:solidFill>
                            <a:schemeClr val="bg1"/>
                          </a:solidFill>
                          <a:effectLst/>
                          <a:latin typeface="Times New Roman" panose="02020603050405020304" pitchFamily="18" charset="0"/>
                          <a:cs typeface="Times New Roman" panose="02020603050405020304" pitchFamily="18" charset="0"/>
                        </a:rPr>
                        <a:t> di </a:t>
                      </a:r>
                      <a:r>
                        <a:rPr lang="en-US" sz="2000" dirty="0" err="1">
                          <a:solidFill>
                            <a:schemeClr val="bg1"/>
                          </a:solidFill>
                          <a:effectLst/>
                          <a:latin typeface="Times New Roman" panose="02020603050405020304" pitchFamily="18" charset="0"/>
                          <a:cs typeface="Times New Roman" panose="02020603050405020304" pitchFamily="18" charset="0"/>
                        </a:rPr>
                        <a:t>động</a:t>
                      </a:r>
                      <a:endParaRPr lang="en-US" sz="20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(Cellular Service)</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algn="ctr">
                        <a:lnSpc>
                          <a:spcPct val="110000"/>
                        </a:lnSpc>
                        <a:spcBef>
                          <a:spcPts val="0"/>
                        </a:spcBef>
                        <a:spcAft>
                          <a:spcPts val="0"/>
                        </a:spcAft>
                      </a:pPr>
                      <a:r>
                        <a:rPr lang="en-US" sz="2000" dirty="0" err="1">
                          <a:solidFill>
                            <a:schemeClr val="bg1"/>
                          </a:solidFill>
                          <a:effectLst/>
                          <a:latin typeface="Times New Roman" panose="02020603050405020304" pitchFamily="18" charset="0"/>
                          <a:cs typeface="Times New Roman" panose="02020603050405020304" pitchFamily="18" charset="0"/>
                        </a:rPr>
                        <a:t>Dịch</a:t>
                      </a:r>
                      <a:r>
                        <a:rPr lang="en-US" sz="2000" dirty="0">
                          <a:solidFill>
                            <a:schemeClr val="bg1"/>
                          </a:solidFill>
                          <a:effectLst/>
                          <a:latin typeface="Times New Roman" panose="02020603050405020304" pitchFamily="18" charset="0"/>
                          <a:cs typeface="Times New Roman" panose="02020603050405020304" pitchFamily="18" charset="0"/>
                        </a:rPr>
                        <a:t> </a:t>
                      </a:r>
                      <a:r>
                        <a:rPr lang="en-US" sz="2000" dirty="0" err="1">
                          <a:solidFill>
                            <a:schemeClr val="bg1"/>
                          </a:solidFill>
                          <a:effectLst/>
                          <a:latin typeface="Times New Roman" panose="02020603050405020304" pitchFamily="18" charset="0"/>
                          <a:cs typeface="Times New Roman" panose="02020603050405020304" pitchFamily="18" charset="0"/>
                        </a:rPr>
                        <a:t>vụ</a:t>
                      </a:r>
                      <a:r>
                        <a:rPr lang="en-US" sz="2000" dirty="0">
                          <a:solidFill>
                            <a:schemeClr val="bg1"/>
                          </a:solidFill>
                          <a:effectLst/>
                          <a:latin typeface="Times New Roman" panose="02020603050405020304" pitchFamily="18" charset="0"/>
                          <a:cs typeface="Times New Roman" panose="02020603050405020304" pitchFamily="18" charset="0"/>
                        </a:rPr>
                        <a:t> Internet</a:t>
                      </a:r>
                    </a:p>
                    <a:p>
                      <a:pPr marL="0" marR="0" algn="ctr">
                        <a:lnSpc>
                          <a:spcPct val="110000"/>
                        </a:lnSpc>
                        <a:spcBef>
                          <a:spcPts val="0"/>
                        </a:spcBef>
                        <a:spcAft>
                          <a:spcPts val="0"/>
                        </a:spcAft>
                      </a:pPr>
                      <a:r>
                        <a:rPr lang="en-US" sz="2000" dirty="0">
                          <a:solidFill>
                            <a:schemeClr val="bg1"/>
                          </a:solidFill>
                          <a:effectLst/>
                          <a:latin typeface="Times New Roman" panose="02020603050405020304" pitchFamily="18" charset="0"/>
                          <a:cs typeface="Times New Roman" panose="02020603050405020304" pitchFamily="18" charset="0"/>
                        </a:rPr>
                        <a:t>(Internet Service)</a:t>
                      </a:r>
                      <a:endParaRPr lang="en-US" sz="2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730353025"/>
                  </a:ext>
                </a:extLst>
              </a:tr>
              <a:tr h="1922672">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Dịch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với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nào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phủ</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sóng</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dịch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chuyển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ngoài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phủ</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sóng</a:t>
                      </a:r>
                      <a:r>
                        <a:rPr lang="en-US" sz="1800" dirty="0">
                          <a:solidFill>
                            <a:schemeClr val="bg1"/>
                          </a:solidFill>
                          <a:effectLst/>
                          <a:latin typeface="Times New Roman" panose="02020603050405020304" pitchFamily="18" charset="0"/>
                          <a:cs typeface="Times New Roman" panose="02020603050405020304" pitchFamily="18" charset="0"/>
                        </a:rPr>
                        <a:t>. </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Là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dịch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di </a:t>
                      </a:r>
                      <a:r>
                        <a:rPr lang="en-US" sz="1800" dirty="0" err="1">
                          <a:solidFill>
                            <a:schemeClr val="bg1"/>
                          </a:solidFill>
                          <a:effectLst/>
                          <a:latin typeface="Times New Roman" panose="02020603050405020304" pitchFamily="18" charset="0"/>
                          <a:cs typeface="Times New Roman" panose="02020603050405020304" pitchFamily="18" charset="0"/>
                        </a:rPr>
                        <a:t>động</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Dịch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đến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cơ</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quan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trường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học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ở </a:t>
                      </a:r>
                      <a:r>
                        <a:rPr lang="en-US" sz="1800" dirty="0" err="1">
                          <a:solidFill>
                            <a:schemeClr val="bg1"/>
                          </a:solidFill>
                          <a:effectLst/>
                          <a:latin typeface="Times New Roman" panose="02020603050405020304" pitchFamily="18" charset="0"/>
                          <a:cs typeface="Times New Roman" panose="02020603050405020304" pitchFamily="18" charset="0"/>
                        </a:rPr>
                        <a:t>lại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đó</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dùng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phải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mặt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này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sử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dịch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Là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dịch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cố</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định</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182127110"/>
                  </a:ext>
                </a:extLst>
              </a:tr>
            </a:tbl>
          </a:graphicData>
        </a:graphic>
      </p:graphicFrame>
    </p:spTree>
    <p:extLst>
      <p:ext uri="{BB962C8B-B14F-4D97-AF65-F5344CB8AC3E}">
        <p14:creationId xmlns:p14="http://schemas.microsoft.com/office/powerpoint/2010/main" val="18391944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Để có được dịch vụ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a:bodyPr>
          <a:lstStyle/>
          <a:p>
            <a:pPr algn="just"/>
            <a:r>
              <a:rPr lang="vi-VN" dirty="0"/>
              <a:t>Các dịch vụ hợp đồng (Contract Services)</a:t>
            </a:r>
          </a:p>
          <a:p>
            <a:pPr lvl="1" algn="just"/>
            <a:r>
              <a:rPr lang="en-US" dirty="0"/>
              <a:t>C</a:t>
            </a:r>
            <a:r>
              <a:rPr lang="vi-VN" dirty="0"/>
              <a:t>ung cấp các dịch vụ trên cơ sở hợp đồng và yêu cầu người sử dụng tôn trọng hợp đồng.</a:t>
            </a:r>
          </a:p>
          <a:p>
            <a:pPr lvl="1" algn="just"/>
            <a:r>
              <a:rPr lang="vi-VN" dirty="0"/>
              <a:t>Hợp đồng được thực hiện trên từng số (line) điện thoại riêng biệt </a:t>
            </a:r>
          </a:p>
          <a:p>
            <a:pPr lvl="1" algn="just"/>
            <a:endParaRPr lang="vi-VN" dirty="0"/>
          </a:p>
        </p:txBody>
      </p:sp>
    </p:spTree>
    <p:extLst>
      <p:ext uri="{BB962C8B-B14F-4D97-AF65-F5344CB8AC3E}">
        <p14:creationId xmlns:p14="http://schemas.microsoft.com/office/powerpoint/2010/main" val="2003841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Để có được dịch vụ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a:bodyPr>
          <a:lstStyle/>
          <a:p>
            <a:pPr algn="just"/>
            <a:r>
              <a:rPr lang="vi-VN" dirty="0"/>
              <a:t>Các dịch vụ trả trước</a:t>
            </a:r>
          </a:p>
          <a:p>
            <a:pPr lvl="1" algn="just"/>
            <a:r>
              <a:rPr lang="vi-VN" dirty="0"/>
              <a:t>Các dịch vụ trả trước có các đặc điểm như sau:</a:t>
            </a:r>
          </a:p>
          <a:p>
            <a:pPr lvl="2" algn="just"/>
            <a:r>
              <a:rPr lang="vi-VN" dirty="0"/>
              <a:t>Không có phí quá cước.</a:t>
            </a:r>
          </a:p>
          <a:p>
            <a:pPr lvl="2" algn="just"/>
            <a:r>
              <a:rPr lang="vi-VN" dirty="0"/>
              <a:t>Nếu sổ tiền trả trước được sử dụng hết trước thời hạn và tiếp tục nạp tiền để sử dụng dịch vụ thì thời hạn sẽ được mở rộng thêm.</a:t>
            </a:r>
          </a:p>
          <a:p>
            <a:pPr lvl="2" algn="just"/>
            <a:r>
              <a:rPr lang="vi-VN" dirty="0"/>
              <a:t>Nếu số tiền trả trước vẫn còn nhưng hết thời hạn sử dụng thì dịch vụ chỉ khả dụng một chiều (chiều nhận cuộc gọi).</a:t>
            </a:r>
          </a:p>
          <a:p>
            <a:pPr lvl="1" algn="just"/>
            <a:r>
              <a:rPr lang="en-US" dirty="0"/>
              <a:t>C</a:t>
            </a:r>
            <a:r>
              <a:rPr lang="vi-VN" dirty="0"/>
              <a:t>ần thường xuyên kiểm tra số tiền và thời hạn sử dụng để có kế hoạch nạp tiền một cách hợp lý</a:t>
            </a:r>
          </a:p>
          <a:p>
            <a:pPr lvl="1" algn="just"/>
            <a:endParaRPr lang="vi-VN" dirty="0"/>
          </a:p>
        </p:txBody>
      </p:sp>
    </p:spTree>
    <p:extLst>
      <p:ext uri="{BB962C8B-B14F-4D97-AF65-F5344CB8AC3E}">
        <p14:creationId xmlns:p14="http://schemas.microsoft.com/office/powerpoint/2010/main" val="26718054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gói dịch vụ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a:bodyPr>
          <a:lstStyle/>
          <a:p>
            <a:pPr algn="just"/>
            <a:r>
              <a:rPr lang="en-US" dirty="0" err="1"/>
              <a:t>Dịch</a:t>
            </a:r>
            <a:r>
              <a:rPr lang="en-US" dirty="0"/>
              <a:t> </a:t>
            </a:r>
            <a:r>
              <a:rPr lang="en-US" dirty="0" err="1"/>
              <a:t>vụ</a:t>
            </a:r>
            <a:r>
              <a:rPr lang="en-US" dirty="0"/>
              <a:t> </a:t>
            </a:r>
            <a:r>
              <a:rPr lang="en-US" dirty="0" err="1"/>
              <a:t>thoại</a:t>
            </a:r>
            <a:r>
              <a:rPr lang="en-US" dirty="0"/>
              <a:t> (Talk)</a:t>
            </a:r>
          </a:p>
          <a:p>
            <a:pPr lvl="1" algn="just"/>
            <a:r>
              <a:rPr lang="vi-VN" dirty="0"/>
              <a:t>Đề cập đến việc gửi và nhận cuộc gọi thoại. </a:t>
            </a:r>
          </a:p>
          <a:p>
            <a:pPr lvl="1" algn="just"/>
            <a:r>
              <a:rPr lang="vi-VN" dirty="0"/>
              <a:t>Một số gói dịch vụ phân bổ một số phút gọi miễn phí nhất định và sau đó tính phí cho mỗi phút vượt quá số phút được phân bổ.</a:t>
            </a:r>
          </a:p>
          <a:p>
            <a:pPr lvl="1" algn="just"/>
            <a:r>
              <a:rPr lang="vi-VN" dirty="0"/>
              <a:t>Một số gói dịch vụ được gọi miễn phí trong nội mạng, nhưng sẽ tính phí cho các cuộc gọi ngoại mạng</a:t>
            </a:r>
          </a:p>
          <a:p>
            <a:pPr lvl="1" algn="just"/>
            <a:r>
              <a:rPr lang="vi-VN" dirty="0"/>
              <a:t>Các gói dịch vụ thường không giới hạn số cuộc gọi</a:t>
            </a:r>
          </a:p>
        </p:txBody>
      </p:sp>
    </p:spTree>
    <p:extLst>
      <p:ext uri="{BB962C8B-B14F-4D97-AF65-F5344CB8AC3E}">
        <p14:creationId xmlns:p14="http://schemas.microsoft.com/office/powerpoint/2010/main" val="2049646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gói dịch vụ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a:bodyPr>
          <a:lstStyle/>
          <a:p>
            <a:pPr algn="just"/>
            <a:r>
              <a:rPr lang="vi-VN" dirty="0"/>
              <a:t>Dịch vụ văn bản (Text)</a:t>
            </a:r>
          </a:p>
          <a:p>
            <a:pPr lvl="1" algn="just"/>
            <a:r>
              <a:rPr lang="vi-VN" dirty="0"/>
              <a:t>Đề cập đến việc gửi và nhận tin nhắn văn bản (SMS) và tin nhắn hình ảnh và video (MMS). </a:t>
            </a:r>
          </a:p>
          <a:p>
            <a:pPr lvl="1" algn="just"/>
            <a:r>
              <a:rPr lang="vi-VN" dirty="0"/>
              <a:t>Một số gói miễn phí một số lượng tin nhắn văn bản nhất định và tính phí cho mỗi tin nhắn văn bản vượt quá mức phân bổ. </a:t>
            </a:r>
          </a:p>
          <a:p>
            <a:pPr lvl="1" algn="just"/>
            <a:r>
              <a:rPr lang="vi-VN" dirty="0"/>
              <a:t>Một số gói cho phép nhắn tin văn bản không giới hạn</a:t>
            </a:r>
          </a:p>
        </p:txBody>
      </p:sp>
    </p:spTree>
    <p:extLst>
      <p:ext uri="{BB962C8B-B14F-4D97-AF65-F5344CB8AC3E}">
        <p14:creationId xmlns:p14="http://schemas.microsoft.com/office/powerpoint/2010/main" val="1215228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gói dịch vụ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fontScale="92500" lnSpcReduction="10000"/>
          </a:bodyPr>
          <a:lstStyle/>
          <a:p>
            <a:pPr algn="just"/>
            <a:r>
              <a:rPr lang="vi-VN" dirty="0"/>
              <a:t>Dữ liệu (Data)</a:t>
            </a:r>
          </a:p>
          <a:p>
            <a:pPr lvl="1" algn="just"/>
            <a:r>
              <a:rPr lang="vi-VN" dirty="0"/>
              <a:t>Đề cập đến thông tin mà tải lên/tải xuống từ Internet. Điều này bao gồm cập nhật ứng dụng, thông báo, thông tin GPS, cũng như email, tải lên/tải xuống các tập tin, truyền phát âm thanh và video trực tuyến.</a:t>
            </a:r>
          </a:p>
          <a:p>
            <a:pPr lvl="1" algn="just"/>
            <a:r>
              <a:rPr lang="vi-VN" dirty="0"/>
              <a:t>Mỗi gói cho phép một lượng dữ liệu nhất định (tính bằng GB) mỗi tháng cho một khoản phí mỗi tháng.</a:t>
            </a:r>
          </a:p>
          <a:p>
            <a:pPr lvl="1" algn="just"/>
            <a:r>
              <a:rPr lang="vi-VN" dirty="0"/>
              <a:t>Nếu sử dụng quá dung lượng quy định, người dùng sẽ bị tính phí cho mỗi GB dữ liệu bổ sung. </a:t>
            </a:r>
          </a:p>
          <a:p>
            <a:pPr lvl="1" algn="just"/>
            <a:r>
              <a:rPr lang="vi-VN" dirty="0"/>
              <a:t>Một số nhà mạng cũng cung cấp các gói cho phép sử dụng dữ liệu không giới hạn.</a:t>
            </a:r>
          </a:p>
        </p:txBody>
      </p:sp>
    </p:spTree>
    <p:extLst>
      <p:ext uri="{BB962C8B-B14F-4D97-AF65-F5344CB8AC3E}">
        <p14:creationId xmlns:p14="http://schemas.microsoft.com/office/powerpoint/2010/main" val="843843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gói dịch vụ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a:bodyPr>
          <a:lstStyle/>
          <a:p>
            <a:pPr algn="just"/>
            <a:r>
              <a:rPr lang="vi-VN" dirty="0"/>
              <a:t>Các gói bổ trợ (Plan Add-Ons)</a:t>
            </a:r>
          </a:p>
          <a:p>
            <a:pPr lvl="1" algn="just"/>
            <a:r>
              <a:rPr lang="vi-VN" dirty="0"/>
              <a:t>Nhiều nhà mạng cũng cung cấp các gói bổ sung bao gồm các gói gọi quốc tế, dữ liệu bổ sung, gói bảo hiểm chống trộm cắp và hư hỏng cũng như khả năng sử dụng điện thoại làm điểm phát sóng di động,</a:t>
            </a:r>
            <a:r>
              <a:rPr lang="en-US" dirty="0"/>
              <a:t> </a:t>
            </a:r>
            <a:r>
              <a:rPr lang="vi-VN" dirty="0"/>
              <a:t>…</a:t>
            </a:r>
          </a:p>
        </p:txBody>
      </p:sp>
    </p:spTree>
    <p:extLst>
      <p:ext uri="{BB962C8B-B14F-4D97-AF65-F5344CB8AC3E}">
        <p14:creationId xmlns:p14="http://schemas.microsoft.com/office/powerpoint/2010/main" val="19706457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thiết bị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lnSpcReduction="10000"/>
          </a:bodyPr>
          <a:lstStyle/>
          <a:p>
            <a:pPr algn="just"/>
            <a:r>
              <a:rPr lang="vi-VN" dirty="0"/>
              <a:t>Điện thoại di động cơ bản (Basic Cell Phones)</a:t>
            </a:r>
          </a:p>
          <a:p>
            <a:pPr lvl="1" algn="just"/>
            <a:r>
              <a:rPr lang="vi-VN" dirty="0"/>
              <a:t>Được thiết kế chủ yếu để thực hiện và nhận cuộc gọi thoại. Chất lượng cuộc gọi đôi khi tốt hơn trên điện thoại thông minh. </a:t>
            </a:r>
          </a:p>
          <a:p>
            <a:pPr lvl="1" algn="just"/>
            <a:r>
              <a:rPr lang="vi-VN" dirty="0"/>
              <a:t>Ít tốn kém hơn, bền hơn, tuổi thọ pin dài hơn.</a:t>
            </a:r>
          </a:p>
          <a:p>
            <a:pPr lvl="1" algn="just"/>
            <a:r>
              <a:rPr lang="vi-VN" dirty="0"/>
              <a:t>Sử dụng đơn giản và bảo mật (vì không lưu dữ liệu cá nhân).</a:t>
            </a:r>
          </a:p>
          <a:p>
            <a:pPr lvl="1" algn="just"/>
            <a:r>
              <a:rPr lang="vi-VN" dirty="0"/>
              <a:t>Mặc dù có thể sử dụng để truy cập Internet, nhưng rất hạn chế (do không được thiết kế cho tính năng này).</a:t>
            </a:r>
          </a:p>
          <a:p>
            <a:pPr lvl="1" algn="just"/>
            <a:r>
              <a:rPr lang="vi-VN" dirty="0"/>
              <a:t>Nếu không muốn kết nối mọi lúc, điện thoại cơ bản là một lựa chọn khả thi.</a:t>
            </a:r>
          </a:p>
        </p:txBody>
      </p:sp>
    </p:spTree>
    <p:extLst>
      <p:ext uri="{BB962C8B-B14F-4D97-AF65-F5344CB8AC3E}">
        <p14:creationId xmlns:p14="http://schemas.microsoft.com/office/powerpoint/2010/main" val="15939784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thiết bị di động</a:t>
            </a:r>
            <a:endParaRPr lang="en-US" dirty="0"/>
          </a:p>
        </p:txBody>
      </p:sp>
      <p:pic>
        <p:nvPicPr>
          <p:cNvPr id="6" name="Picture 5" descr="The Best Dumb Phones - Could a Feature Phone Be a Smart Move ...">
            <a:extLst>
              <a:ext uri="{FF2B5EF4-FFF2-40B4-BE49-F238E27FC236}">
                <a16:creationId xmlns:a16="http://schemas.microsoft.com/office/drawing/2014/main" id="{CDCA1FEC-D3CE-4913-A35B-30322A1EA3D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34141" y="1397248"/>
            <a:ext cx="1646905" cy="2743200"/>
          </a:xfrm>
          <a:prstGeom prst="rect">
            <a:avLst/>
          </a:prstGeom>
          <a:noFill/>
          <a:ln>
            <a:noFill/>
          </a:ln>
        </p:spPr>
      </p:pic>
      <p:pic>
        <p:nvPicPr>
          <p:cNvPr id="7" name="Picture 6" descr="Jitterbug Flip | Best Basic Big Button Cell Phone for Seniors ...">
            <a:extLst>
              <a:ext uri="{FF2B5EF4-FFF2-40B4-BE49-F238E27FC236}">
                <a16:creationId xmlns:a16="http://schemas.microsoft.com/office/drawing/2014/main" id="{2D01F891-31B7-4BD3-8B74-0CEA32838AB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1544636"/>
            <a:ext cx="2717761" cy="2743200"/>
          </a:xfrm>
          <a:prstGeom prst="rect">
            <a:avLst/>
          </a:prstGeom>
          <a:noFill/>
          <a:ln>
            <a:noFill/>
          </a:ln>
        </p:spPr>
      </p:pic>
    </p:spTree>
    <p:extLst>
      <p:ext uri="{BB962C8B-B14F-4D97-AF65-F5344CB8AC3E}">
        <p14:creationId xmlns:p14="http://schemas.microsoft.com/office/powerpoint/2010/main" val="1785739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thiết bị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62455" y="1268016"/>
            <a:ext cx="8292662" cy="3493170"/>
          </a:xfrm>
        </p:spPr>
        <p:txBody>
          <a:bodyPr>
            <a:normAutofit/>
          </a:bodyPr>
          <a:lstStyle/>
          <a:p>
            <a:pPr algn="just"/>
            <a:r>
              <a:rPr lang="vi-VN" dirty="0"/>
              <a:t>Điện thoại thông minh (Smart Phones)</a:t>
            </a:r>
          </a:p>
          <a:p>
            <a:pPr lvl="1" algn="just"/>
            <a:r>
              <a:rPr lang="vi-VN" dirty="0"/>
              <a:t>Có thể lập luận rằng điện thoại thông minh giống như máy tính có khả năng gọi thoại hơn là điện thoại có khả năng tính toán.</a:t>
            </a:r>
          </a:p>
          <a:p>
            <a:pPr lvl="1" algn="just"/>
            <a:r>
              <a:rPr lang="vi-VN" dirty="0"/>
              <a:t>Được sử dụng để làm việc, liên lạc, giải trí và cho các hoạt động xã hội khác như quay phim, chụp ảnh, mua sắm, trả tiền,…</a:t>
            </a:r>
          </a:p>
        </p:txBody>
      </p:sp>
    </p:spTree>
    <p:extLst>
      <p:ext uri="{BB962C8B-B14F-4D97-AF65-F5344CB8AC3E}">
        <p14:creationId xmlns:p14="http://schemas.microsoft.com/office/powerpoint/2010/main" val="3016951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thiết bị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315310" y="1268016"/>
            <a:ext cx="8439807" cy="3493170"/>
          </a:xfrm>
        </p:spPr>
        <p:txBody>
          <a:bodyPr>
            <a:normAutofit fontScale="92500"/>
          </a:bodyPr>
          <a:lstStyle/>
          <a:p>
            <a:pPr algn="just"/>
            <a:r>
              <a:rPr lang="vi-VN" dirty="0"/>
              <a:t>Máy tính bảng hỗ trợ di động (Cellular-Enabled Tablets)</a:t>
            </a:r>
            <a:endParaRPr lang="en-US" dirty="0"/>
          </a:p>
          <a:p>
            <a:pPr lvl="1" algn="just"/>
            <a:r>
              <a:rPr lang="vi-VN" dirty="0"/>
              <a:t>Có thể kết nối với Wi-Fi </a:t>
            </a:r>
            <a:r>
              <a:rPr lang="en-US" dirty="0" err="1"/>
              <a:t>và</a:t>
            </a:r>
            <a:r>
              <a:rPr lang="vi-VN" dirty="0"/>
              <a:t> kết nối với mạng di động (do có bao gồm SIM</a:t>
            </a:r>
            <a:r>
              <a:rPr lang="en-US" dirty="0"/>
              <a:t>/</a:t>
            </a:r>
            <a:r>
              <a:rPr lang="vi-VN" dirty="0"/>
              <a:t>được lập trình với ESN)</a:t>
            </a:r>
            <a:r>
              <a:rPr lang="en-US" dirty="0"/>
              <a:t> </a:t>
            </a:r>
            <a:r>
              <a:rPr lang="vi-VN" dirty="0">
                <a:sym typeface="Symbol" panose="05050102010706020507" pitchFamily="18" charset="2"/>
              </a:rPr>
              <a:t></a:t>
            </a:r>
            <a:r>
              <a:rPr lang="vi-VN" dirty="0"/>
              <a:t> có thể được sử dụng cho các tác vụ liên quan đến Internet ở bất cứ nơi đâu.</a:t>
            </a:r>
          </a:p>
          <a:p>
            <a:pPr lvl="1" algn="just"/>
            <a:r>
              <a:rPr lang="vi-VN" dirty="0"/>
              <a:t>Được gán một số điện thoại chỉ cho mục đích nhận dạng thuê bao (không thể sử dụng để gọi thoại) và người dùng phải mua gói dữ liệu cũng như một dòng dịch vụ riêng.</a:t>
            </a:r>
          </a:p>
          <a:p>
            <a:pPr lvl="1" algn="just"/>
            <a:r>
              <a:rPr lang="vi-VN" dirty="0"/>
              <a:t>Chạy trên H</a:t>
            </a:r>
            <a:r>
              <a:rPr lang="en-US" dirty="0"/>
              <a:t>ĐH</a:t>
            </a:r>
            <a:r>
              <a:rPr lang="vi-VN" dirty="0"/>
              <a:t> di động (Android/iOS) và có thể chạy các ứng dụng.</a:t>
            </a:r>
          </a:p>
          <a:p>
            <a:pPr lvl="1" algn="just"/>
            <a:r>
              <a:rPr lang="vi-VN" dirty="0"/>
              <a:t>Có khả năng LTE (Long Term Evolution) nên rất lý tưởng để phát trực tuyến phim và nhạc.</a:t>
            </a:r>
          </a:p>
          <a:p>
            <a:pPr lvl="1" algn="just"/>
            <a:endParaRPr lang="vi-VN" dirty="0"/>
          </a:p>
        </p:txBody>
      </p:sp>
    </p:spTree>
    <p:extLst>
      <p:ext uri="{BB962C8B-B14F-4D97-AF65-F5344CB8AC3E}">
        <p14:creationId xmlns:p14="http://schemas.microsoft.com/office/powerpoint/2010/main" val="1959317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thiết bị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6482" y="1103217"/>
            <a:ext cx="8671035" cy="3766439"/>
          </a:xfrm>
        </p:spPr>
        <p:txBody>
          <a:bodyPr>
            <a:normAutofit/>
          </a:bodyPr>
          <a:lstStyle/>
          <a:p>
            <a:pPr algn="just"/>
            <a:r>
              <a:rPr lang="it-IT" dirty="0"/>
              <a:t>Dữ liệu di động (Mobile Data)</a:t>
            </a:r>
          </a:p>
          <a:p>
            <a:pPr lvl="1" algn="just"/>
            <a:r>
              <a:rPr lang="vi-VN" dirty="0"/>
              <a:t>Khi điện thoại thông minh, điện thoại di động hoặc máy tính bảng hỗ trợ di động truy cập Internet bằng cách sử dụng mạng di động, tất cả dữ liệu được tải lên/tải xuống được gọi là dữ liệu di động.</a:t>
            </a:r>
          </a:p>
          <a:p>
            <a:pPr lvl="1" algn="just"/>
            <a:r>
              <a:rPr lang="vi-VN" dirty="0"/>
              <a:t>Các nhà mạng di động chỉ cho phép một dung lượng dữ liệu di động mỗi tháng. Nếu sử dụng vượt quá giới hạn, người dùng phải trả một khoảng phí khá đắt cho phần vượt quá giới hạn này.</a:t>
            </a:r>
          </a:p>
          <a:p>
            <a:pPr lvl="1" algn="just"/>
            <a:r>
              <a:rPr lang="vi-VN" dirty="0"/>
              <a:t>Dữ liệu di động có thể rất tốn kém (mặc dù đó là cùng một dữ liệu mà người dùng có thể truy cập trên Wi-Fi miễn phí).</a:t>
            </a:r>
          </a:p>
        </p:txBody>
      </p:sp>
    </p:spTree>
    <p:extLst>
      <p:ext uri="{BB962C8B-B14F-4D97-AF65-F5344CB8AC3E}">
        <p14:creationId xmlns:p14="http://schemas.microsoft.com/office/powerpoint/2010/main" val="948463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thiết bị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387366"/>
            <a:ext cx="7769116" cy="3482290"/>
          </a:xfrm>
        </p:spPr>
        <p:txBody>
          <a:bodyPr>
            <a:normAutofit/>
          </a:bodyPr>
          <a:lstStyle/>
          <a:p>
            <a:pPr lvl="1" algn="just"/>
            <a:r>
              <a:rPr lang="it-IT" dirty="0"/>
              <a:t>Tắt dữ liệu di động</a:t>
            </a:r>
          </a:p>
          <a:p>
            <a:pPr lvl="2" algn="just"/>
            <a:r>
              <a:rPr lang="vi-VN" dirty="0"/>
              <a:t>Người dùng có thể bật/tắt cài đặt để hạn chế việc sử dụng dữ liệu di động và để tạo cảnh báo liên quan đến việc sử dụng dữ liệu di động.</a:t>
            </a:r>
          </a:p>
          <a:p>
            <a:pPr lvl="2" algn="just"/>
            <a:r>
              <a:rPr lang="vi-VN" dirty="0"/>
              <a:t>Việc tạm thời tắt dữ liệu di động nhằm để ngăn ứng dụng sử dụng mạng di động để gửi/nhận dữ liệu.</a:t>
            </a:r>
          </a:p>
          <a:p>
            <a:pPr lvl="2" algn="just"/>
            <a:r>
              <a:rPr lang="vi-VN" dirty="0"/>
              <a:t>Tắt dữ liệu di động trên Android:</a:t>
            </a:r>
          </a:p>
          <a:p>
            <a:pPr lvl="3" algn="just"/>
            <a:r>
              <a:rPr lang="vi-VN" dirty="0"/>
              <a:t>Chạm vào Apps </a:t>
            </a:r>
            <a:r>
              <a:rPr lang="vi-VN" dirty="0">
                <a:sym typeface="Symbol" panose="05050102010706020507" pitchFamily="18" charset="2"/>
              </a:rPr>
              <a:t></a:t>
            </a:r>
            <a:r>
              <a:rPr lang="vi-VN" dirty="0"/>
              <a:t> Settings </a:t>
            </a:r>
            <a:r>
              <a:rPr lang="vi-VN" dirty="0">
                <a:sym typeface="Symbol" panose="05050102010706020507" pitchFamily="18" charset="2"/>
              </a:rPr>
              <a:t></a:t>
            </a:r>
            <a:r>
              <a:rPr lang="vi-VN" dirty="0"/>
              <a:t> Data usage.</a:t>
            </a:r>
          </a:p>
          <a:p>
            <a:pPr lvl="3" algn="just"/>
            <a:r>
              <a:rPr lang="vi-VN" dirty="0"/>
              <a:t>Chạm vào nút Mobile Data để tắt chế độ Mobile Data.</a:t>
            </a:r>
          </a:p>
          <a:p>
            <a:pPr lvl="3" algn="just"/>
            <a:r>
              <a:rPr lang="vi-VN" dirty="0"/>
              <a:t>Chạm OK</a:t>
            </a:r>
          </a:p>
          <a:p>
            <a:pPr lvl="2" algn="just"/>
            <a:endParaRPr lang="vi-VN" dirty="0"/>
          </a:p>
        </p:txBody>
      </p:sp>
    </p:spTree>
    <p:extLst>
      <p:ext uri="{BB962C8B-B14F-4D97-AF65-F5344CB8AC3E}">
        <p14:creationId xmlns:p14="http://schemas.microsoft.com/office/powerpoint/2010/main" val="4017269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Các thiết bị di động</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387366"/>
            <a:ext cx="7769116" cy="3482290"/>
          </a:xfrm>
        </p:spPr>
        <p:txBody>
          <a:bodyPr>
            <a:normAutofit/>
          </a:bodyPr>
          <a:lstStyle/>
          <a:p>
            <a:pPr lvl="2" algn="just"/>
            <a:r>
              <a:rPr lang="vi-VN" dirty="0"/>
              <a:t>Tắt dữ liệu di động trên iOS:</a:t>
            </a:r>
          </a:p>
          <a:p>
            <a:pPr lvl="3" algn="just"/>
            <a:r>
              <a:rPr lang="vi-VN" dirty="0"/>
              <a:t>Chạm vào Settings </a:t>
            </a:r>
            <a:r>
              <a:rPr lang="vi-VN" dirty="0">
                <a:sym typeface="Symbol" panose="05050102010706020507" pitchFamily="18" charset="2"/>
              </a:rPr>
              <a:t></a:t>
            </a:r>
            <a:r>
              <a:rPr lang="vi-VN" dirty="0"/>
              <a:t> Cellular.</a:t>
            </a:r>
          </a:p>
          <a:p>
            <a:pPr lvl="3" algn="just"/>
            <a:r>
              <a:rPr lang="vi-VN" dirty="0"/>
              <a:t>Chạm vào nút Cellular Data để tắt Mobile Data</a:t>
            </a:r>
          </a:p>
          <a:p>
            <a:pPr lvl="3" algn="just"/>
            <a:endParaRPr lang="vi-VN" dirty="0"/>
          </a:p>
          <a:p>
            <a:pPr lvl="2" algn="just"/>
            <a:endParaRPr lang="vi-VN" dirty="0"/>
          </a:p>
        </p:txBody>
      </p:sp>
      <p:pic>
        <p:nvPicPr>
          <p:cNvPr id="4" name="Picture 3" descr="How to: Disable Mobile Data Usage [Beginners' Guide]">
            <a:extLst>
              <a:ext uri="{FF2B5EF4-FFF2-40B4-BE49-F238E27FC236}">
                <a16:creationId xmlns:a16="http://schemas.microsoft.com/office/drawing/2014/main" id="{824E7D5C-8ECE-4056-A3E6-7C96683D044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7028" y="2433145"/>
            <a:ext cx="3017520" cy="2507684"/>
          </a:xfrm>
          <a:prstGeom prst="rect">
            <a:avLst/>
          </a:prstGeom>
          <a:noFill/>
          <a:ln>
            <a:noFill/>
          </a:ln>
        </p:spPr>
      </p:pic>
      <p:pic>
        <p:nvPicPr>
          <p:cNvPr id="5" name="Picture 4" descr="Check the cellular data usage on your iPhone and iPad - Apple Support">
            <a:extLst>
              <a:ext uri="{FF2B5EF4-FFF2-40B4-BE49-F238E27FC236}">
                <a16:creationId xmlns:a16="http://schemas.microsoft.com/office/drawing/2014/main" id="{13C07485-D8B0-4383-A722-74A1EC7FC04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bwMode="auto">
          <a:xfrm>
            <a:off x="4956640" y="2433145"/>
            <a:ext cx="2760580" cy="246888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25688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Điện</a:t>
            </a:r>
            <a:r>
              <a:rPr lang="en-US" dirty="0"/>
              <a:t> </a:t>
            </a:r>
            <a:r>
              <a:rPr lang="en-US" dirty="0" err="1"/>
              <a:t>thoại</a:t>
            </a:r>
            <a:r>
              <a:rPr lang="en-US" dirty="0"/>
              <a:t> </a:t>
            </a:r>
            <a:r>
              <a:rPr lang="en-US" dirty="0" err="1"/>
              <a:t>hữu</a:t>
            </a:r>
            <a:r>
              <a:rPr lang="en-US" dirty="0"/>
              <a:t> </a:t>
            </a:r>
            <a:r>
              <a:rPr lang="en-US" dirty="0" err="1"/>
              <a:t>tuyến</a:t>
            </a:r>
            <a:r>
              <a:rPr lang="en-US" dirty="0"/>
              <a:t> (Hard-Wired Phones)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628651" y="1253770"/>
            <a:ext cx="8011016" cy="3601640"/>
          </a:xfrm>
        </p:spPr>
        <p:txBody>
          <a:bodyPr>
            <a:normAutofit/>
          </a:bodyPr>
          <a:lstStyle/>
          <a:p>
            <a:pPr algn="just"/>
            <a:r>
              <a:rPr lang="vi-VN" sz="2400" dirty="0"/>
              <a:t>Còn được gọi là điện thoại cố định (Landline), </a:t>
            </a:r>
            <a:endParaRPr lang="en-US" sz="2400" dirty="0"/>
          </a:p>
          <a:p>
            <a:pPr algn="just"/>
            <a:r>
              <a:rPr lang="en-US" sz="2400" dirty="0"/>
              <a:t>K</a:t>
            </a:r>
            <a:r>
              <a:rPr lang="vi-VN" sz="2400" dirty="0"/>
              <a:t>ết nối với giắc cắm điện thoại trên tường bằng cách sử dụng đường dây điện thoại tiêu chuẩn (dây đồng).</a:t>
            </a:r>
          </a:p>
          <a:p>
            <a:pPr algn="just"/>
            <a:r>
              <a:rPr lang="en-US" sz="2400" dirty="0"/>
              <a:t>C</a:t>
            </a:r>
            <a:r>
              <a:rPr lang="vi-VN" sz="2400" dirty="0"/>
              <a:t>ó thể cố định hoặc không dây (cordless) (không dây nhưng không phải là điện thoại di động do không gửi/nhận tín hiệu từ trạm gốc) </a:t>
            </a:r>
          </a:p>
        </p:txBody>
      </p:sp>
      <p:pic>
        <p:nvPicPr>
          <p:cNvPr id="6" name="Picture 5" descr="IP Phones ⋆ Sangoma">
            <a:extLst>
              <a:ext uri="{FF2B5EF4-FFF2-40B4-BE49-F238E27FC236}">
                <a16:creationId xmlns:a16="http://schemas.microsoft.com/office/drawing/2014/main" id="{B6BECCCE-5424-41DB-8B7C-3B4C907F83A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06400" y="3212991"/>
            <a:ext cx="3552825" cy="1793875"/>
          </a:xfrm>
          <a:prstGeom prst="rect">
            <a:avLst/>
          </a:prstGeom>
          <a:noFill/>
          <a:ln>
            <a:noFill/>
          </a:ln>
        </p:spPr>
      </p:pic>
    </p:spTree>
    <p:extLst>
      <p:ext uri="{BB962C8B-B14F-4D97-AF65-F5344CB8AC3E}">
        <p14:creationId xmlns:p14="http://schemas.microsoft.com/office/powerpoint/2010/main" val="14749312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Điện</a:t>
            </a:r>
            <a:r>
              <a:rPr lang="en-US" dirty="0"/>
              <a:t> </a:t>
            </a:r>
            <a:r>
              <a:rPr lang="en-US" dirty="0" err="1"/>
              <a:t>thoại</a:t>
            </a:r>
            <a:r>
              <a:rPr lang="en-US" dirty="0"/>
              <a:t> </a:t>
            </a:r>
            <a:r>
              <a:rPr lang="en-US" dirty="0" err="1"/>
              <a:t>hữu</a:t>
            </a:r>
            <a:r>
              <a:rPr lang="en-US" dirty="0"/>
              <a:t> </a:t>
            </a:r>
            <a:r>
              <a:rPr lang="en-US" dirty="0" err="1"/>
              <a:t>tuyến</a:t>
            </a:r>
            <a:r>
              <a:rPr lang="en-US" dirty="0"/>
              <a:t> (Hard-Wired Phones)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20414" y="1253770"/>
            <a:ext cx="8366234" cy="3601640"/>
          </a:xfrm>
        </p:spPr>
        <p:txBody>
          <a:bodyPr>
            <a:normAutofit/>
          </a:bodyPr>
          <a:lstStyle/>
          <a:p>
            <a:pPr algn="just"/>
            <a:r>
              <a:rPr lang="vi-VN" dirty="0"/>
              <a:t>Ưu điểm và nhược điểm</a:t>
            </a:r>
          </a:p>
          <a:p>
            <a:pPr lvl="1" algn="just"/>
            <a:r>
              <a:rPr lang="vi-VN" dirty="0"/>
              <a:t>Ưu điểm:</a:t>
            </a:r>
          </a:p>
          <a:p>
            <a:pPr lvl="2" algn="just"/>
            <a:r>
              <a:rPr lang="en-US" dirty="0"/>
              <a:t>Y</a:t>
            </a:r>
            <a:r>
              <a:rPr lang="vi-VN" dirty="0"/>
              <a:t>êu cầu điện áp để gọi và quay số, nguồn này được cung cấp từ mạng điện thoại thông qua chính đường dây điện thoại</a:t>
            </a:r>
            <a:r>
              <a:rPr lang="en-US" dirty="0"/>
              <a:t> (</a:t>
            </a:r>
            <a:r>
              <a:rPr lang="vi-VN" dirty="0"/>
              <a:t>có thể thực hiện được cuộc gọi ngay cả khi mất điện</a:t>
            </a:r>
            <a:r>
              <a:rPr lang="en-US" dirty="0"/>
              <a:t>).</a:t>
            </a:r>
            <a:endParaRPr lang="vi-VN" dirty="0"/>
          </a:p>
          <a:p>
            <a:pPr lvl="2" algn="just"/>
            <a:r>
              <a:rPr lang="en-US" dirty="0"/>
              <a:t>D</a:t>
            </a:r>
            <a:r>
              <a:rPr lang="vi-VN" dirty="0"/>
              <a:t>ịch vụ rất đáng tin cậy</a:t>
            </a:r>
            <a:r>
              <a:rPr lang="en-US" dirty="0"/>
              <a:t>,</a:t>
            </a:r>
            <a:r>
              <a:rPr lang="vi-VN" dirty="0"/>
              <a:t> cung cấp chất lượng âm thanh tuyệt vời.</a:t>
            </a:r>
          </a:p>
          <a:p>
            <a:pPr lvl="1" algn="just"/>
            <a:r>
              <a:rPr lang="vi-VN" dirty="0"/>
              <a:t>Nhược điểm:</a:t>
            </a:r>
          </a:p>
          <a:p>
            <a:pPr lvl="2" algn="just"/>
            <a:r>
              <a:rPr lang="vi-VN" dirty="0"/>
              <a:t>Dịch vụ này không mang theo được do điện thoại phải được kết nối với giắc cắm điện thoại.</a:t>
            </a:r>
          </a:p>
        </p:txBody>
      </p:sp>
    </p:spTree>
    <p:extLst>
      <p:ext uri="{BB962C8B-B14F-4D97-AF65-F5344CB8AC3E}">
        <p14:creationId xmlns:p14="http://schemas.microsoft.com/office/powerpoint/2010/main" val="20951785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Điện</a:t>
            </a:r>
            <a:r>
              <a:rPr lang="en-US" dirty="0"/>
              <a:t> </a:t>
            </a:r>
            <a:r>
              <a:rPr lang="en-US" dirty="0" err="1"/>
              <a:t>thoại</a:t>
            </a:r>
            <a:r>
              <a:rPr lang="en-US" dirty="0"/>
              <a:t> </a:t>
            </a:r>
            <a:r>
              <a:rPr lang="en-US" dirty="0" err="1"/>
              <a:t>hữu</a:t>
            </a:r>
            <a:r>
              <a:rPr lang="en-US" dirty="0"/>
              <a:t> </a:t>
            </a:r>
            <a:r>
              <a:rPr lang="en-US" dirty="0" err="1"/>
              <a:t>tuyến</a:t>
            </a:r>
            <a:r>
              <a:rPr lang="en-US" dirty="0"/>
              <a:t> (Hard-Wired Phones)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20414" y="1253770"/>
            <a:ext cx="8366234" cy="3601640"/>
          </a:xfrm>
        </p:spPr>
        <p:txBody>
          <a:bodyPr>
            <a:normAutofit/>
          </a:bodyPr>
          <a:lstStyle/>
          <a:p>
            <a:pPr algn="just"/>
            <a:r>
              <a:rPr lang="en-US" dirty="0" err="1"/>
              <a:t>Tổng</a:t>
            </a:r>
            <a:r>
              <a:rPr lang="en-US" dirty="0"/>
              <a:t> </a:t>
            </a:r>
            <a:r>
              <a:rPr lang="en-US" dirty="0" err="1"/>
              <a:t>đài</a:t>
            </a:r>
            <a:r>
              <a:rPr lang="en-US" dirty="0"/>
              <a:t> </a:t>
            </a:r>
            <a:r>
              <a:rPr lang="en-US" dirty="0" err="1"/>
              <a:t>nhánh</a:t>
            </a:r>
            <a:r>
              <a:rPr lang="en-US" dirty="0"/>
              <a:t> </a:t>
            </a:r>
            <a:r>
              <a:rPr lang="en-US" dirty="0" err="1"/>
              <a:t>riêng</a:t>
            </a:r>
            <a:r>
              <a:rPr lang="en-US" dirty="0"/>
              <a:t> PBX (Private Branch Exchange)</a:t>
            </a:r>
          </a:p>
          <a:p>
            <a:pPr lvl="1" algn="just"/>
            <a:r>
              <a:rPr lang="vi-VN" dirty="0"/>
              <a:t>Là tổng đài điện thoại riêng; cho phép các doanh nghiệp tạo ra chương trình đánh số điện thoại nội bộ của riêng họ và tách biệt tất cả các cuộc gọi nội bộ khỏi mạng điện thoại.</a:t>
            </a:r>
          </a:p>
          <a:p>
            <a:pPr lvl="1" algn="just"/>
            <a:r>
              <a:rPr lang="vi-VN" dirty="0"/>
              <a:t>Các doanh nghiệp cũng có thể sử dụng phiên bản IP của tổng đài; gọi là tổng đài IP và thực hiện các chức năng tương tự như tổng đài, ngoại trừ việc nó được thiết kế để hoạt động với điện thoại IP.</a:t>
            </a:r>
          </a:p>
          <a:p>
            <a:pPr lvl="1" algn="just"/>
            <a:r>
              <a:rPr lang="vi-VN" dirty="0"/>
              <a:t>PBX thường sử dụng mã truy cập 9 hoặc 0 để thực hiện cuộc gọi ra bên ngoài</a:t>
            </a:r>
          </a:p>
          <a:p>
            <a:pPr lvl="1" algn="just"/>
            <a:endParaRPr lang="vi-VN" dirty="0"/>
          </a:p>
        </p:txBody>
      </p:sp>
    </p:spTree>
    <p:extLst>
      <p:ext uri="{BB962C8B-B14F-4D97-AF65-F5344CB8AC3E}">
        <p14:creationId xmlns:p14="http://schemas.microsoft.com/office/powerpoint/2010/main" val="14391302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Điện</a:t>
            </a:r>
            <a:r>
              <a:rPr lang="en-US" dirty="0"/>
              <a:t> </a:t>
            </a:r>
            <a:r>
              <a:rPr lang="en-US" dirty="0" err="1"/>
              <a:t>thoại</a:t>
            </a:r>
            <a:r>
              <a:rPr lang="en-US" dirty="0"/>
              <a:t> </a:t>
            </a:r>
            <a:r>
              <a:rPr lang="en-US" dirty="0" err="1"/>
              <a:t>hữu</a:t>
            </a:r>
            <a:r>
              <a:rPr lang="en-US" dirty="0"/>
              <a:t> </a:t>
            </a:r>
            <a:r>
              <a:rPr lang="en-US" dirty="0" err="1"/>
              <a:t>tuyến</a:t>
            </a:r>
            <a:r>
              <a:rPr lang="en-US" dirty="0"/>
              <a:t> (Hard-Wired Phones)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20414" y="1253770"/>
            <a:ext cx="8366234" cy="3328740"/>
          </a:xfrm>
        </p:spPr>
        <p:txBody>
          <a:bodyPr>
            <a:normAutofit/>
          </a:bodyPr>
          <a:lstStyle/>
          <a:p>
            <a:pPr algn="just"/>
            <a:r>
              <a:rPr lang="vi-VN" dirty="0"/>
              <a:t>Điện thoại doanh nghiệp (Business Telephones)</a:t>
            </a:r>
          </a:p>
          <a:p>
            <a:pPr lvl="1" algn="just"/>
            <a:r>
              <a:rPr lang="en-US" dirty="0"/>
              <a:t>S</a:t>
            </a:r>
            <a:r>
              <a:rPr lang="vi-VN" dirty="0"/>
              <a:t>ử dụng các tính năng tiên tiến hơn</a:t>
            </a:r>
            <a:r>
              <a:rPr lang="en-US" dirty="0"/>
              <a:t>, </a:t>
            </a:r>
            <a:r>
              <a:rPr lang="vi-VN" dirty="0"/>
              <a:t>có thiết kế và hình dáng khác với điện thoại dân dụng</a:t>
            </a:r>
            <a:r>
              <a:rPr lang="en-US" dirty="0"/>
              <a:t>.</a:t>
            </a:r>
          </a:p>
          <a:p>
            <a:pPr lvl="2"/>
            <a:r>
              <a:rPr lang="en-US" dirty="0" err="1"/>
              <a:t>Giữ</a:t>
            </a:r>
            <a:r>
              <a:rPr lang="en-US" dirty="0"/>
              <a:t> </a:t>
            </a:r>
            <a:r>
              <a:rPr lang="en-US" dirty="0" err="1"/>
              <a:t>cuộc</a:t>
            </a:r>
            <a:r>
              <a:rPr lang="en-US" dirty="0"/>
              <a:t> </a:t>
            </a:r>
            <a:r>
              <a:rPr lang="en-US" dirty="0" err="1"/>
              <a:t>gọi</a:t>
            </a:r>
            <a:r>
              <a:rPr lang="en-US" dirty="0"/>
              <a:t>: </a:t>
            </a:r>
            <a:r>
              <a:rPr lang="en-US" dirty="0" err="1"/>
              <a:t>Nhấn</a:t>
            </a:r>
            <a:r>
              <a:rPr lang="en-US" dirty="0"/>
              <a:t> </a:t>
            </a:r>
            <a:r>
              <a:rPr lang="en-US" dirty="0" err="1"/>
              <a:t>nút</a:t>
            </a:r>
            <a:r>
              <a:rPr lang="en-US" dirty="0"/>
              <a:t> Hold </a:t>
            </a:r>
            <a:r>
              <a:rPr lang="en-US" dirty="0" err="1"/>
              <a:t>để</a:t>
            </a:r>
            <a:r>
              <a:rPr lang="en-US" dirty="0"/>
              <a:t> </a:t>
            </a:r>
            <a:r>
              <a:rPr lang="en-US" dirty="0" err="1"/>
              <a:t>giữ</a:t>
            </a:r>
            <a:r>
              <a:rPr lang="en-US" dirty="0"/>
              <a:t> </a:t>
            </a:r>
            <a:r>
              <a:rPr lang="en-US" dirty="0" err="1"/>
              <a:t>cuộc</a:t>
            </a:r>
            <a:r>
              <a:rPr lang="en-US" dirty="0"/>
              <a:t> </a:t>
            </a:r>
            <a:r>
              <a:rPr lang="en-US" dirty="0" err="1"/>
              <a:t>gọi</a:t>
            </a:r>
            <a:r>
              <a:rPr lang="en-US" dirty="0"/>
              <a:t>, </a:t>
            </a:r>
            <a:r>
              <a:rPr lang="en-US" dirty="0" err="1"/>
              <a:t>nhấn</a:t>
            </a:r>
            <a:r>
              <a:rPr lang="en-US" dirty="0"/>
              <a:t> </a:t>
            </a:r>
            <a:r>
              <a:rPr lang="en-US" dirty="0" err="1"/>
              <a:t>lại</a:t>
            </a:r>
            <a:r>
              <a:rPr lang="en-US" dirty="0"/>
              <a:t> </a:t>
            </a:r>
            <a:r>
              <a:rPr lang="en-US" dirty="0" err="1"/>
              <a:t>nút</a:t>
            </a:r>
            <a:r>
              <a:rPr lang="en-US" dirty="0"/>
              <a:t> Hold </a:t>
            </a:r>
            <a:r>
              <a:rPr lang="en-US" dirty="0" err="1"/>
              <a:t>để</a:t>
            </a:r>
            <a:r>
              <a:rPr lang="en-US" dirty="0"/>
              <a:t> </a:t>
            </a:r>
            <a:r>
              <a:rPr lang="en-US" dirty="0" err="1"/>
              <a:t>tiếp</a:t>
            </a:r>
            <a:r>
              <a:rPr lang="en-US" dirty="0"/>
              <a:t> </a:t>
            </a:r>
            <a:r>
              <a:rPr lang="en-US" dirty="0" err="1"/>
              <a:t>tục</a:t>
            </a:r>
            <a:r>
              <a:rPr lang="en-US" dirty="0"/>
              <a:t> </a:t>
            </a:r>
            <a:r>
              <a:rPr lang="en-US" dirty="0" err="1"/>
              <a:t>gọi</a:t>
            </a:r>
            <a:r>
              <a:rPr lang="en-US" dirty="0"/>
              <a:t> </a:t>
            </a:r>
            <a:r>
              <a:rPr lang="en-US" dirty="0" err="1"/>
              <a:t>lại</a:t>
            </a:r>
            <a:r>
              <a:rPr lang="en-US" dirty="0"/>
              <a:t>.</a:t>
            </a:r>
          </a:p>
          <a:p>
            <a:pPr lvl="2"/>
            <a:r>
              <a:rPr lang="en-US" dirty="0" err="1"/>
              <a:t>Chuyển</a:t>
            </a:r>
            <a:r>
              <a:rPr lang="en-US" dirty="0"/>
              <a:t> </a:t>
            </a:r>
            <a:r>
              <a:rPr lang="en-US" dirty="0" err="1"/>
              <a:t>cuộc</a:t>
            </a:r>
            <a:r>
              <a:rPr lang="en-US" dirty="0"/>
              <a:t> </a:t>
            </a:r>
            <a:r>
              <a:rPr lang="en-US" dirty="0" err="1"/>
              <a:t>gọi</a:t>
            </a:r>
            <a:r>
              <a:rPr lang="en-US" dirty="0"/>
              <a:t>: </a:t>
            </a:r>
            <a:r>
              <a:rPr lang="en-US" dirty="0" err="1"/>
              <a:t>Nhấn</a:t>
            </a:r>
            <a:r>
              <a:rPr lang="en-US" dirty="0"/>
              <a:t> </a:t>
            </a:r>
            <a:r>
              <a:rPr lang="en-US" dirty="0" err="1"/>
              <a:t>nút</a:t>
            </a:r>
            <a:r>
              <a:rPr lang="en-US" dirty="0"/>
              <a:t> Transfer </a:t>
            </a:r>
            <a:r>
              <a:rPr lang="en-US" dirty="0">
                <a:sym typeface="Symbol" panose="05050102010706020507" pitchFamily="18" charset="2"/>
              </a:rPr>
              <a:t></a:t>
            </a:r>
            <a:r>
              <a:rPr lang="en-US" dirty="0"/>
              <a:t> </a:t>
            </a:r>
            <a:r>
              <a:rPr lang="en-US" dirty="0" err="1"/>
              <a:t>đợi</a:t>
            </a:r>
            <a:r>
              <a:rPr lang="en-US" dirty="0"/>
              <a:t> </a:t>
            </a:r>
            <a:r>
              <a:rPr lang="en-US" dirty="0" err="1"/>
              <a:t>âm</a:t>
            </a:r>
            <a:r>
              <a:rPr lang="en-US" dirty="0"/>
              <a:t> </a:t>
            </a:r>
            <a:r>
              <a:rPr lang="en-US" dirty="0" err="1"/>
              <a:t>thanh</a:t>
            </a:r>
            <a:r>
              <a:rPr lang="en-US" dirty="0"/>
              <a:t> quay </a:t>
            </a:r>
            <a:r>
              <a:rPr lang="en-US" dirty="0" err="1"/>
              <a:t>số</a:t>
            </a:r>
            <a:r>
              <a:rPr lang="en-US" dirty="0"/>
              <a:t> </a:t>
            </a:r>
            <a:r>
              <a:rPr lang="en-US" dirty="0">
                <a:sym typeface="Symbol" panose="05050102010706020507" pitchFamily="18" charset="2"/>
              </a:rPr>
              <a:t></a:t>
            </a:r>
            <a:r>
              <a:rPr lang="en-US" dirty="0"/>
              <a:t> quay </a:t>
            </a:r>
            <a:r>
              <a:rPr lang="en-US" dirty="0" err="1"/>
              <a:t>số</a:t>
            </a:r>
            <a:r>
              <a:rPr lang="en-US" dirty="0"/>
              <a:t> </a:t>
            </a:r>
            <a:r>
              <a:rPr lang="en-US" dirty="0" err="1"/>
              <a:t>nội</a:t>
            </a:r>
            <a:r>
              <a:rPr lang="en-US" dirty="0"/>
              <a:t> </a:t>
            </a:r>
            <a:r>
              <a:rPr lang="en-US" dirty="0" err="1"/>
              <a:t>bộ</a:t>
            </a:r>
            <a:r>
              <a:rPr lang="en-US" dirty="0"/>
              <a:t> </a:t>
            </a:r>
            <a:r>
              <a:rPr lang="en-US" dirty="0" err="1"/>
              <a:t>cần</a:t>
            </a:r>
            <a:r>
              <a:rPr lang="en-US" dirty="0"/>
              <a:t> </a:t>
            </a:r>
            <a:r>
              <a:rPr lang="en-US" dirty="0" err="1"/>
              <a:t>chuyển</a:t>
            </a:r>
            <a:r>
              <a:rPr lang="en-US" dirty="0"/>
              <a:t> </a:t>
            </a:r>
            <a:r>
              <a:rPr lang="en-US" dirty="0">
                <a:sym typeface="Symbol" panose="05050102010706020507" pitchFamily="18" charset="2"/>
              </a:rPr>
              <a:t></a:t>
            </a:r>
            <a:r>
              <a:rPr lang="en-US" dirty="0"/>
              <a:t> </a:t>
            </a:r>
            <a:r>
              <a:rPr lang="en-US" dirty="0" err="1"/>
              <a:t>đợi</a:t>
            </a:r>
            <a:r>
              <a:rPr lang="en-US" dirty="0"/>
              <a:t> </a:t>
            </a:r>
            <a:r>
              <a:rPr lang="en-US" dirty="0" err="1"/>
              <a:t>bên</a:t>
            </a:r>
            <a:r>
              <a:rPr lang="en-US" dirty="0"/>
              <a:t> </a:t>
            </a:r>
            <a:r>
              <a:rPr lang="en-US" dirty="0" err="1"/>
              <a:t>số</a:t>
            </a:r>
            <a:r>
              <a:rPr lang="en-US" dirty="0"/>
              <a:t> </a:t>
            </a:r>
            <a:r>
              <a:rPr lang="en-US" dirty="0" err="1"/>
              <a:t>chuyển</a:t>
            </a:r>
            <a:r>
              <a:rPr lang="en-US" dirty="0"/>
              <a:t> </a:t>
            </a:r>
            <a:r>
              <a:rPr lang="en-US" dirty="0" err="1"/>
              <a:t>trả</a:t>
            </a:r>
            <a:r>
              <a:rPr lang="en-US" dirty="0"/>
              <a:t> </a:t>
            </a:r>
            <a:r>
              <a:rPr lang="en-US" dirty="0" err="1"/>
              <a:t>lời</a:t>
            </a:r>
            <a:r>
              <a:rPr lang="en-US" dirty="0"/>
              <a:t> </a:t>
            </a:r>
            <a:r>
              <a:rPr lang="en-US" dirty="0">
                <a:sym typeface="Symbol" panose="05050102010706020507" pitchFamily="18" charset="2"/>
              </a:rPr>
              <a:t></a:t>
            </a:r>
            <a:r>
              <a:rPr lang="en-US" dirty="0"/>
              <a:t> </a:t>
            </a:r>
            <a:r>
              <a:rPr lang="en-US" dirty="0" err="1"/>
              <a:t>nhấn</a:t>
            </a:r>
            <a:r>
              <a:rPr lang="en-US" dirty="0"/>
              <a:t> </a:t>
            </a:r>
            <a:r>
              <a:rPr lang="en-US" dirty="0" err="1"/>
              <a:t>lại</a:t>
            </a:r>
            <a:r>
              <a:rPr lang="en-US" dirty="0"/>
              <a:t> </a:t>
            </a:r>
            <a:r>
              <a:rPr lang="en-US" dirty="0" err="1"/>
              <a:t>nút</a:t>
            </a:r>
            <a:r>
              <a:rPr lang="en-US" dirty="0"/>
              <a:t> Transfer </a:t>
            </a:r>
            <a:r>
              <a:rPr lang="en-US" dirty="0">
                <a:sym typeface="Symbol" panose="05050102010706020507" pitchFamily="18" charset="2"/>
              </a:rPr>
              <a:t></a:t>
            </a:r>
            <a:r>
              <a:rPr lang="en-US" dirty="0"/>
              <a:t> </a:t>
            </a:r>
            <a:r>
              <a:rPr lang="en-US" dirty="0" err="1"/>
              <a:t>gác</a:t>
            </a:r>
            <a:r>
              <a:rPr lang="en-US" dirty="0"/>
              <a:t> </a:t>
            </a:r>
            <a:r>
              <a:rPr lang="en-US" dirty="0" err="1"/>
              <a:t>máy</a:t>
            </a:r>
            <a:r>
              <a:rPr lang="en-US" dirty="0"/>
              <a:t>.</a:t>
            </a:r>
          </a:p>
        </p:txBody>
      </p:sp>
    </p:spTree>
    <p:extLst>
      <p:ext uri="{BB962C8B-B14F-4D97-AF65-F5344CB8AC3E}">
        <p14:creationId xmlns:p14="http://schemas.microsoft.com/office/powerpoint/2010/main" val="15487444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fontScale="90000"/>
          </a:bodyPr>
          <a:lstStyle/>
          <a:p>
            <a:r>
              <a:rPr lang="en-US" dirty="0" err="1"/>
              <a:t>Điện</a:t>
            </a:r>
            <a:r>
              <a:rPr lang="en-US" dirty="0"/>
              <a:t> </a:t>
            </a:r>
            <a:r>
              <a:rPr lang="en-US" dirty="0" err="1"/>
              <a:t>thoại</a:t>
            </a:r>
            <a:r>
              <a:rPr lang="en-US" dirty="0"/>
              <a:t> </a:t>
            </a:r>
            <a:r>
              <a:rPr lang="en-US" dirty="0" err="1"/>
              <a:t>hữu</a:t>
            </a:r>
            <a:r>
              <a:rPr lang="en-US" dirty="0"/>
              <a:t> </a:t>
            </a:r>
            <a:r>
              <a:rPr lang="en-US" dirty="0" err="1"/>
              <a:t>tuyến</a:t>
            </a:r>
            <a:r>
              <a:rPr lang="en-US" dirty="0"/>
              <a:t> (Hard-Wired Phones)</a:t>
            </a:r>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20414" y="1253769"/>
            <a:ext cx="8366234" cy="3889731"/>
          </a:xfrm>
        </p:spPr>
        <p:txBody>
          <a:bodyPr>
            <a:normAutofit/>
          </a:bodyPr>
          <a:lstStyle/>
          <a:p>
            <a:pPr lvl="2"/>
            <a:r>
              <a:rPr lang="vi-VN" dirty="0"/>
              <a:t>Trong trường hợp không có nút Transfer: Nhấn nút Flash </a:t>
            </a:r>
            <a:r>
              <a:rPr lang="vi-VN" dirty="0">
                <a:sym typeface="Symbol" panose="05050102010706020507" pitchFamily="18" charset="2"/>
              </a:rPr>
              <a:t></a:t>
            </a:r>
            <a:r>
              <a:rPr lang="vi-VN" dirty="0"/>
              <a:t> đợi âm thanh quay số </a:t>
            </a:r>
            <a:r>
              <a:rPr lang="vi-VN" dirty="0">
                <a:sym typeface="Symbol" panose="05050102010706020507" pitchFamily="18" charset="2"/>
              </a:rPr>
              <a:t></a:t>
            </a:r>
            <a:r>
              <a:rPr lang="vi-VN" dirty="0"/>
              <a:t> quay số nội bộ cần chuyển </a:t>
            </a:r>
            <a:r>
              <a:rPr lang="vi-VN" dirty="0">
                <a:sym typeface="Symbol" panose="05050102010706020507" pitchFamily="18" charset="2"/>
              </a:rPr>
              <a:t></a:t>
            </a:r>
            <a:r>
              <a:rPr lang="vi-VN" dirty="0"/>
              <a:t> đợi bên số chuyển trả lời </a:t>
            </a:r>
            <a:r>
              <a:rPr lang="vi-VN" dirty="0">
                <a:sym typeface="Symbol" panose="05050102010706020507" pitchFamily="18" charset="2"/>
              </a:rPr>
              <a:t></a:t>
            </a:r>
            <a:r>
              <a:rPr lang="vi-VN" dirty="0"/>
              <a:t> gác máy</a:t>
            </a:r>
            <a:r>
              <a:rPr lang="en-US" dirty="0"/>
              <a:t>.</a:t>
            </a:r>
          </a:p>
          <a:p>
            <a:pPr lvl="2"/>
            <a:r>
              <a:rPr lang="en-US" dirty="0" err="1"/>
              <a:t>Tạo</a:t>
            </a:r>
            <a:r>
              <a:rPr lang="en-US" dirty="0"/>
              <a:t> </a:t>
            </a:r>
            <a:r>
              <a:rPr lang="en-US" dirty="0" err="1"/>
              <a:t>một</a:t>
            </a:r>
            <a:r>
              <a:rPr lang="en-US" dirty="0"/>
              <a:t> </a:t>
            </a:r>
            <a:r>
              <a:rPr lang="en-US" dirty="0" err="1"/>
              <a:t>cuộc</a:t>
            </a:r>
            <a:r>
              <a:rPr lang="en-US" dirty="0"/>
              <a:t> </a:t>
            </a:r>
            <a:r>
              <a:rPr lang="en-US" dirty="0" err="1"/>
              <a:t>gọi</a:t>
            </a:r>
            <a:r>
              <a:rPr lang="en-US" dirty="0"/>
              <a:t> </a:t>
            </a:r>
            <a:r>
              <a:rPr lang="en-US" dirty="0" err="1"/>
              <a:t>hội</a:t>
            </a:r>
            <a:r>
              <a:rPr lang="en-US" dirty="0"/>
              <a:t> </a:t>
            </a:r>
            <a:r>
              <a:rPr lang="en-US" dirty="0" err="1"/>
              <a:t>nghị</a:t>
            </a:r>
            <a:r>
              <a:rPr lang="en-US" dirty="0"/>
              <a:t> (</a:t>
            </a:r>
            <a:r>
              <a:rPr lang="en-US" dirty="0" err="1"/>
              <a:t>từ</a:t>
            </a:r>
            <a:r>
              <a:rPr lang="en-US" dirty="0"/>
              <a:t> </a:t>
            </a:r>
            <a:r>
              <a:rPr lang="en-US" dirty="0" err="1"/>
              <a:t>ba</a:t>
            </a:r>
            <a:r>
              <a:rPr lang="en-US" dirty="0"/>
              <a:t> </a:t>
            </a:r>
            <a:r>
              <a:rPr lang="en-US" dirty="0" err="1"/>
              <a:t>người</a:t>
            </a:r>
            <a:r>
              <a:rPr lang="en-US" dirty="0"/>
              <a:t> </a:t>
            </a:r>
            <a:r>
              <a:rPr lang="en-US" dirty="0" err="1"/>
              <a:t>tham</a:t>
            </a:r>
            <a:r>
              <a:rPr lang="en-US" dirty="0"/>
              <a:t> </a:t>
            </a:r>
            <a:r>
              <a:rPr lang="en-US" dirty="0" err="1"/>
              <a:t>gia</a:t>
            </a:r>
            <a:r>
              <a:rPr lang="en-US" dirty="0"/>
              <a:t> </a:t>
            </a:r>
            <a:r>
              <a:rPr lang="en-US" dirty="0" err="1"/>
              <a:t>cuộc</a:t>
            </a:r>
            <a:r>
              <a:rPr lang="en-US" dirty="0"/>
              <a:t> </a:t>
            </a:r>
            <a:r>
              <a:rPr lang="en-US" dirty="0" err="1"/>
              <a:t>gọi</a:t>
            </a:r>
            <a:r>
              <a:rPr lang="en-US" dirty="0"/>
              <a:t>): </a:t>
            </a:r>
            <a:r>
              <a:rPr lang="en-US" dirty="0" err="1"/>
              <a:t>Thực</a:t>
            </a:r>
            <a:r>
              <a:rPr lang="en-US" dirty="0"/>
              <a:t> </a:t>
            </a:r>
            <a:r>
              <a:rPr lang="en-US" dirty="0" err="1"/>
              <a:t>hiện</a:t>
            </a:r>
            <a:r>
              <a:rPr lang="en-US" dirty="0"/>
              <a:t> </a:t>
            </a:r>
            <a:r>
              <a:rPr lang="en-US" dirty="0" err="1"/>
              <a:t>cuộc</a:t>
            </a:r>
            <a:r>
              <a:rPr lang="en-US" dirty="0"/>
              <a:t> </a:t>
            </a:r>
            <a:r>
              <a:rPr lang="en-US" dirty="0" err="1"/>
              <a:t>gọi</a:t>
            </a:r>
            <a:r>
              <a:rPr lang="en-US" dirty="0"/>
              <a:t> </a:t>
            </a:r>
            <a:r>
              <a:rPr lang="en-US" dirty="0">
                <a:sym typeface="Symbol" panose="05050102010706020507" pitchFamily="18" charset="2"/>
              </a:rPr>
              <a:t></a:t>
            </a:r>
            <a:r>
              <a:rPr lang="en-US" dirty="0"/>
              <a:t> </a:t>
            </a:r>
            <a:r>
              <a:rPr lang="en-US" dirty="0" err="1"/>
              <a:t>nhấn</a:t>
            </a:r>
            <a:r>
              <a:rPr lang="en-US" dirty="0"/>
              <a:t> </a:t>
            </a:r>
            <a:r>
              <a:rPr lang="en-US" dirty="0" err="1"/>
              <a:t>nút</a:t>
            </a:r>
            <a:r>
              <a:rPr lang="en-US" dirty="0"/>
              <a:t> Conference </a:t>
            </a:r>
            <a:r>
              <a:rPr lang="en-US" dirty="0">
                <a:sym typeface="Symbol" panose="05050102010706020507" pitchFamily="18" charset="2"/>
              </a:rPr>
              <a:t></a:t>
            </a:r>
            <a:r>
              <a:rPr lang="en-US" dirty="0"/>
              <a:t> quay </a:t>
            </a:r>
            <a:r>
              <a:rPr lang="en-US" dirty="0" err="1"/>
              <a:t>số</a:t>
            </a:r>
            <a:r>
              <a:rPr lang="en-US" dirty="0"/>
              <a:t> </a:t>
            </a:r>
            <a:r>
              <a:rPr lang="en-US" dirty="0" err="1"/>
              <a:t>người</a:t>
            </a:r>
            <a:r>
              <a:rPr lang="en-US" dirty="0"/>
              <a:t> </a:t>
            </a:r>
            <a:r>
              <a:rPr lang="en-US" dirty="0" err="1"/>
              <a:t>được</a:t>
            </a:r>
            <a:r>
              <a:rPr lang="en-US" dirty="0"/>
              <a:t> </a:t>
            </a:r>
            <a:r>
              <a:rPr lang="en-US" dirty="0" err="1"/>
              <a:t>mời</a:t>
            </a:r>
            <a:r>
              <a:rPr lang="en-US" dirty="0"/>
              <a:t> </a:t>
            </a:r>
            <a:r>
              <a:rPr lang="en-US" dirty="0" err="1"/>
              <a:t>tham</a:t>
            </a:r>
            <a:r>
              <a:rPr lang="en-US" dirty="0"/>
              <a:t> </a:t>
            </a:r>
            <a:r>
              <a:rPr lang="en-US" dirty="0" err="1"/>
              <a:t>gia</a:t>
            </a:r>
            <a:r>
              <a:rPr lang="en-US" dirty="0"/>
              <a:t> </a:t>
            </a:r>
            <a:r>
              <a:rPr lang="en-US" dirty="0" err="1"/>
              <a:t>cuộc</a:t>
            </a:r>
            <a:r>
              <a:rPr lang="en-US" dirty="0"/>
              <a:t> </a:t>
            </a:r>
            <a:r>
              <a:rPr lang="en-US" dirty="0" err="1"/>
              <a:t>gọi</a:t>
            </a:r>
            <a:r>
              <a:rPr lang="en-US" dirty="0"/>
              <a:t> </a:t>
            </a:r>
            <a:r>
              <a:rPr lang="en-US" dirty="0">
                <a:sym typeface="Symbol" panose="05050102010706020507" pitchFamily="18" charset="2"/>
              </a:rPr>
              <a:t></a:t>
            </a:r>
            <a:r>
              <a:rPr lang="en-US" dirty="0"/>
              <a:t> </a:t>
            </a:r>
            <a:r>
              <a:rPr lang="en-US" dirty="0" err="1"/>
              <a:t>nhấn</a:t>
            </a:r>
            <a:r>
              <a:rPr lang="en-US" dirty="0"/>
              <a:t> </a:t>
            </a:r>
            <a:r>
              <a:rPr lang="en-US" dirty="0" err="1"/>
              <a:t>nút</a:t>
            </a:r>
            <a:r>
              <a:rPr lang="en-US" dirty="0"/>
              <a:t> Conference </a:t>
            </a:r>
            <a:r>
              <a:rPr lang="en-US" dirty="0" err="1"/>
              <a:t>lần</a:t>
            </a:r>
            <a:r>
              <a:rPr lang="en-US" dirty="0"/>
              <a:t> </a:t>
            </a:r>
            <a:r>
              <a:rPr lang="en-US" dirty="0" err="1"/>
              <a:t>nữa</a:t>
            </a:r>
            <a:r>
              <a:rPr lang="en-US" dirty="0"/>
              <a:t>.</a:t>
            </a:r>
            <a:endParaRPr lang="vi-VN" dirty="0"/>
          </a:p>
          <a:p>
            <a:pPr lvl="1" algn="just"/>
            <a:endParaRPr lang="vi-VN" dirty="0"/>
          </a:p>
        </p:txBody>
      </p:sp>
    </p:spTree>
    <p:extLst>
      <p:ext uri="{BB962C8B-B14F-4D97-AF65-F5344CB8AC3E}">
        <p14:creationId xmlns:p14="http://schemas.microsoft.com/office/powerpoint/2010/main" val="40763243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20414" y="1253769"/>
            <a:ext cx="8366234" cy="3889731"/>
          </a:xfrm>
        </p:spPr>
        <p:txBody>
          <a:bodyPr>
            <a:normAutofit lnSpcReduction="10000"/>
          </a:bodyPr>
          <a:lstStyle/>
          <a:p>
            <a:pPr algn="just"/>
            <a:r>
              <a:rPr lang="en-US" dirty="0"/>
              <a:t>L</a:t>
            </a:r>
            <a:r>
              <a:rPr lang="vi-VN" dirty="0"/>
              <a:t>à một hệ thống tập trung được sử dụng để gửi, lưu trữ và truy xuất tin nhắn âm thanh.</a:t>
            </a:r>
          </a:p>
          <a:p>
            <a:pPr algn="just"/>
            <a:r>
              <a:rPr lang="vi-VN" dirty="0"/>
              <a:t>Khi một bên gọi một số và đường dây không được trả lời hoặc đang bận, cuộc gọi sẽ được gửi đến hộp thư thoại.</a:t>
            </a:r>
          </a:p>
          <a:p>
            <a:pPr algn="just"/>
            <a:r>
              <a:rPr lang="vi-VN" dirty="0"/>
              <a:t>Người gọi sẽ nghe một tin nhắn chào mừng được ghi lại trước đó và hướng dẫn cho người gọi để lại tin nhắn thoại.</a:t>
            </a:r>
          </a:p>
          <a:p>
            <a:pPr algn="just"/>
            <a:r>
              <a:rPr lang="vi-VN" dirty="0"/>
              <a:t>Hệ thống thư thoại cung cấp thông báo cho người dùng khi họ nhận được tin nhắn thư thoại mới. Người dùng có thể truy cập thư thoại qua máy tính, điện thoại cố định hoặc điện thoại di động</a:t>
            </a:r>
          </a:p>
          <a:p>
            <a:pPr lvl="1" algn="just"/>
            <a:endParaRPr lang="vi-VN" dirty="0"/>
          </a:p>
        </p:txBody>
      </p:sp>
    </p:spTree>
    <p:extLst>
      <p:ext uri="{BB962C8B-B14F-4D97-AF65-F5344CB8AC3E}">
        <p14:creationId xmlns:p14="http://schemas.microsoft.com/office/powerpoint/2010/main" val="2200210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420414" y="1253769"/>
            <a:ext cx="8094936" cy="3381293"/>
          </a:xfrm>
        </p:spPr>
        <p:txBody>
          <a:bodyPr>
            <a:normAutofit/>
          </a:bodyPr>
          <a:lstStyle/>
          <a:p>
            <a:pPr algn="just"/>
            <a:r>
              <a:rPr lang="vi-VN" dirty="0"/>
              <a:t>Cấu hình thư thoại</a:t>
            </a:r>
            <a:endParaRPr lang="en-US" dirty="0"/>
          </a:p>
          <a:p>
            <a:pPr lvl="1" algn="just"/>
            <a:r>
              <a:rPr lang="vi-VN" dirty="0"/>
              <a:t>Lần đầu tiên định cấu hình thư thoại, người dùng được nhắc</a:t>
            </a:r>
            <a:r>
              <a:rPr lang="en-US" dirty="0"/>
              <a:t>:</a:t>
            </a:r>
          </a:p>
          <a:p>
            <a:pPr lvl="2" algn="just"/>
            <a:r>
              <a:rPr lang="en-US" dirty="0"/>
              <a:t>Đ</a:t>
            </a:r>
            <a:r>
              <a:rPr lang="vi-VN" dirty="0"/>
              <a:t>ọc chậm và rõ tên của mình. </a:t>
            </a:r>
            <a:endParaRPr lang="en-US" dirty="0"/>
          </a:p>
          <a:p>
            <a:pPr lvl="2" algn="just"/>
            <a:r>
              <a:rPr lang="en-US" dirty="0"/>
              <a:t>T</a:t>
            </a:r>
            <a:r>
              <a:rPr lang="vi-VN" dirty="0"/>
              <a:t>ạo và xác nhận mã PIN sẽ sử dụng sau này khi truy cập thư thoại. </a:t>
            </a:r>
            <a:endParaRPr lang="en-US" dirty="0"/>
          </a:p>
          <a:p>
            <a:pPr lvl="2" algn="just"/>
            <a:r>
              <a:rPr lang="en-US" dirty="0"/>
              <a:t>Đ</a:t>
            </a:r>
            <a:r>
              <a:rPr lang="vi-VN" dirty="0"/>
              <a:t>ịnh cấu hình lời mời để người gọi để lại tin nhắn thoại. </a:t>
            </a:r>
            <a:endParaRPr lang="en-US" dirty="0"/>
          </a:p>
        </p:txBody>
      </p:sp>
    </p:spTree>
    <p:extLst>
      <p:ext uri="{BB962C8B-B14F-4D97-AF65-F5344CB8AC3E}">
        <p14:creationId xmlns:p14="http://schemas.microsoft.com/office/powerpoint/2010/main" val="1108030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1228" y="1253770"/>
            <a:ext cx="8723586" cy="2971390"/>
          </a:xfrm>
        </p:spPr>
        <p:txBody>
          <a:bodyPr>
            <a:normAutofit/>
          </a:bodyPr>
          <a:lstStyle/>
          <a:p>
            <a:pPr lvl="1" algn="just"/>
            <a:r>
              <a:rPr lang="vi-VN" dirty="0"/>
              <a:t>Lời mời thích hợp nên bao gồm các thông tin như sau:</a:t>
            </a:r>
          </a:p>
          <a:p>
            <a:pPr lvl="2" algn="just"/>
            <a:r>
              <a:rPr lang="vi-VN" dirty="0"/>
              <a:t>Tên cá nhân, tên bộ phận và tên công ty,</a:t>
            </a:r>
          </a:p>
          <a:p>
            <a:pPr lvl="2" algn="just"/>
            <a:r>
              <a:rPr lang="vi-VN" dirty="0"/>
              <a:t>Lời xin lỗi ngắn gọn khi không thể tiếp nhận cuộc gọi ngay bây giờ,</a:t>
            </a:r>
          </a:p>
          <a:p>
            <a:pPr lvl="2" algn="just"/>
            <a:r>
              <a:rPr lang="vi-VN" dirty="0"/>
              <a:t>Lời mời để lại tin nhắn thoại,</a:t>
            </a:r>
          </a:p>
          <a:p>
            <a:pPr lvl="2" algn="just"/>
            <a:r>
              <a:rPr lang="vi-VN" dirty="0"/>
              <a:t>Một dấu hiệu cho biết khi nào người gọi có thể nhận cuộc gọi hồi đáp.</a:t>
            </a:r>
          </a:p>
          <a:p>
            <a:pPr lvl="2" algn="just"/>
            <a:r>
              <a:rPr lang="vi-VN" dirty="0"/>
              <a:t>Bất kỳ tùy chọn bổ sung nào có thể khả dụng cho người gọi, chẳng hạn như địa chỉ trang web, tên và số của cộng sự trong công ty.</a:t>
            </a:r>
          </a:p>
        </p:txBody>
      </p:sp>
    </p:spTree>
    <p:extLst>
      <p:ext uri="{BB962C8B-B14F-4D97-AF65-F5344CB8AC3E}">
        <p14:creationId xmlns:p14="http://schemas.microsoft.com/office/powerpoint/2010/main" val="3960606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1228" y="1253769"/>
            <a:ext cx="8723586" cy="3118533"/>
          </a:xfrm>
        </p:spPr>
        <p:txBody>
          <a:bodyPr>
            <a:normAutofit/>
          </a:bodyPr>
          <a:lstStyle/>
          <a:p>
            <a:pPr lvl="1" algn="just"/>
            <a:r>
              <a:rPr lang="vi-VN" dirty="0"/>
              <a:t>Truy lục thư thoại:</a:t>
            </a:r>
          </a:p>
          <a:p>
            <a:pPr lvl="2" algn="just"/>
            <a:r>
              <a:rPr lang="vi-VN" dirty="0"/>
              <a:t>Hầu hết các điện thoại đều có dấu hiệu hiển thị thông báo thư thoại mới (đèn đỏ sáng lên, biểu tượng tin nhắn thoại,…).</a:t>
            </a:r>
          </a:p>
          <a:p>
            <a:pPr lvl="2" algn="just"/>
            <a:r>
              <a:rPr lang="vi-VN" dirty="0"/>
              <a:t>Quay số cụ thể hoặc nhấn nút để mở hệ thống thư thoại, nhập mã PIN để truy cập tin nhắn thoại.</a:t>
            </a:r>
            <a:endParaRPr lang="en-US" dirty="0"/>
          </a:p>
          <a:p>
            <a:pPr lvl="2" algn="just"/>
            <a:r>
              <a:rPr lang="en-US" dirty="0" err="1"/>
              <a:t>Thực</a:t>
            </a:r>
            <a:r>
              <a:rPr lang="en-US" dirty="0"/>
              <a:t> </a:t>
            </a:r>
            <a:r>
              <a:rPr lang="en-US" dirty="0" err="1"/>
              <a:t>hiện</a:t>
            </a:r>
            <a:r>
              <a:rPr lang="en-US" dirty="0"/>
              <a:t> </a:t>
            </a:r>
            <a:r>
              <a:rPr lang="en-US" dirty="0" err="1"/>
              <a:t>theo</a:t>
            </a:r>
            <a:r>
              <a:rPr lang="en-US" dirty="0"/>
              <a:t> </a:t>
            </a:r>
            <a:r>
              <a:rPr lang="en-US" dirty="0" err="1"/>
              <a:t>lời</a:t>
            </a:r>
            <a:r>
              <a:rPr lang="en-US" dirty="0"/>
              <a:t> </a:t>
            </a:r>
            <a:r>
              <a:rPr lang="en-US" dirty="0" err="1"/>
              <a:t>nhắc</a:t>
            </a:r>
            <a:r>
              <a:rPr lang="en-US" dirty="0"/>
              <a:t> </a:t>
            </a:r>
            <a:r>
              <a:rPr lang="en-US" dirty="0" err="1"/>
              <a:t>để</a:t>
            </a:r>
            <a:r>
              <a:rPr lang="en-US" dirty="0"/>
              <a:t> </a:t>
            </a:r>
            <a:r>
              <a:rPr lang="en-US" dirty="0" err="1"/>
              <a:t>phát</a:t>
            </a:r>
            <a:r>
              <a:rPr lang="en-US" dirty="0"/>
              <a:t> tin </a:t>
            </a:r>
            <a:r>
              <a:rPr lang="en-US" dirty="0" err="1"/>
              <a:t>nhắn</a:t>
            </a:r>
            <a:r>
              <a:rPr lang="en-US" dirty="0"/>
              <a:t> </a:t>
            </a:r>
            <a:r>
              <a:rPr lang="en-US" dirty="0" err="1"/>
              <a:t>thoại</a:t>
            </a:r>
            <a:r>
              <a:rPr lang="en-US" dirty="0"/>
              <a:t>. </a:t>
            </a:r>
          </a:p>
          <a:p>
            <a:pPr lvl="2" algn="just"/>
            <a:r>
              <a:rPr lang="en-US" dirty="0"/>
              <a:t>Sau </a:t>
            </a:r>
            <a:r>
              <a:rPr lang="en-US" dirty="0" err="1"/>
              <a:t>khi</a:t>
            </a:r>
            <a:r>
              <a:rPr lang="en-US" dirty="0"/>
              <a:t> </a:t>
            </a:r>
            <a:r>
              <a:rPr lang="en-US" dirty="0" err="1"/>
              <a:t>nghe</a:t>
            </a:r>
            <a:r>
              <a:rPr lang="en-US" dirty="0"/>
              <a:t> tin </a:t>
            </a:r>
            <a:r>
              <a:rPr lang="en-US" dirty="0" err="1"/>
              <a:t>nhắn</a:t>
            </a:r>
            <a:r>
              <a:rPr lang="en-US" dirty="0"/>
              <a:t> </a:t>
            </a:r>
            <a:r>
              <a:rPr lang="en-US" dirty="0" err="1"/>
              <a:t>thoại</a:t>
            </a:r>
            <a:r>
              <a:rPr lang="en-US" dirty="0"/>
              <a:t>, </a:t>
            </a:r>
            <a:r>
              <a:rPr lang="en-US" dirty="0" err="1"/>
              <a:t>người</a:t>
            </a:r>
            <a:r>
              <a:rPr lang="en-US" dirty="0"/>
              <a:t> </a:t>
            </a:r>
            <a:r>
              <a:rPr lang="en-US" dirty="0" err="1"/>
              <a:t>dùng</a:t>
            </a:r>
            <a:r>
              <a:rPr lang="en-US" dirty="0"/>
              <a:t> </a:t>
            </a:r>
            <a:r>
              <a:rPr lang="en-US" dirty="0" err="1"/>
              <a:t>được</a:t>
            </a:r>
            <a:r>
              <a:rPr lang="en-US" dirty="0"/>
              <a:t> </a:t>
            </a:r>
            <a:r>
              <a:rPr lang="en-US" dirty="0" err="1"/>
              <a:t>cung</a:t>
            </a:r>
            <a:r>
              <a:rPr lang="en-US" dirty="0"/>
              <a:t> </a:t>
            </a:r>
            <a:r>
              <a:rPr lang="en-US" dirty="0" err="1"/>
              <a:t>cấp</a:t>
            </a:r>
            <a:r>
              <a:rPr lang="en-US" dirty="0"/>
              <a:t> </a:t>
            </a:r>
            <a:r>
              <a:rPr lang="en-US" dirty="0" err="1"/>
              <a:t>tùy</a:t>
            </a:r>
            <a:r>
              <a:rPr lang="en-US" dirty="0"/>
              <a:t> </a:t>
            </a:r>
            <a:r>
              <a:rPr lang="en-US" dirty="0" err="1"/>
              <a:t>chọn</a:t>
            </a:r>
            <a:r>
              <a:rPr lang="en-US" dirty="0"/>
              <a:t> </a:t>
            </a:r>
            <a:r>
              <a:rPr lang="en-US" dirty="0" err="1"/>
              <a:t>xóa</a:t>
            </a:r>
            <a:r>
              <a:rPr lang="en-US" dirty="0"/>
              <a:t>  </a:t>
            </a:r>
            <a:r>
              <a:rPr lang="en-US" dirty="0" err="1"/>
              <a:t>hoặc</a:t>
            </a:r>
            <a:r>
              <a:rPr lang="en-US" dirty="0"/>
              <a:t> </a:t>
            </a:r>
            <a:r>
              <a:rPr lang="en-US" dirty="0" err="1"/>
              <a:t>lưu</a:t>
            </a:r>
            <a:r>
              <a:rPr lang="en-US" dirty="0"/>
              <a:t> tin </a:t>
            </a:r>
            <a:r>
              <a:rPr lang="en-US" dirty="0" err="1"/>
              <a:t>nhắn</a:t>
            </a:r>
            <a:r>
              <a:rPr lang="en-US" dirty="0"/>
              <a:t> </a:t>
            </a:r>
            <a:r>
              <a:rPr lang="en-US" dirty="0" err="1"/>
              <a:t>thoại</a:t>
            </a:r>
            <a:r>
              <a:rPr lang="en-US" dirty="0"/>
              <a:t> </a:t>
            </a:r>
            <a:r>
              <a:rPr lang="en-US" dirty="0" err="1"/>
              <a:t>để</a:t>
            </a:r>
            <a:r>
              <a:rPr lang="en-US" dirty="0"/>
              <a:t> </a:t>
            </a:r>
            <a:r>
              <a:rPr lang="en-US" dirty="0" err="1"/>
              <a:t>phát</a:t>
            </a:r>
            <a:r>
              <a:rPr lang="en-US" dirty="0"/>
              <a:t> </a:t>
            </a:r>
            <a:r>
              <a:rPr lang="en-US" dirty="0" err="1"/>
              <a:t>lại</a:t>
            </a:r>
            <a:r>
              <a:rPr lang="en-US" dirty="0"/>
              <a:t> </a:t>
            </a:r>
            <a:r>
              <a:rPr lang="en-US" dirty="0" err="1"/>
              <a:t>bất</a:t>
            </a:r>
            <a:r>
              <a:rPr lang="en-US" dirty="0"/>
              <a:t> </a:t>
            </a:r>
            <a:r>
              <a:rPr lang="en-US" dirty="0" err="1"/>
              <a:t>cứ</a:t>
            </a:r>
            <a:r>
              <a:rPr lang="en-US" dirty="0"/>
              <a:t> </a:t>
            </a:r>
            <a:r>
              <a:rPr lang="en-US" dirty="0" err="1"/>
              <a:t>lúc</a:t>
            </a:r>
            <a:r>
              <a:rPr lang="en-US" dirty="0"/>
              <a:t> </a:t>
            </a:r>
            <a:r>
              <a:rPr lang="en-US" dirty="0" err="1"/>
              <a:t>nào</a:t>
            </a:r>
            <a:r>
              <a:rPr lang="en-US" dirty="0"/>
              <a:t>.</a:t>
            </a:r>
          </a:p>
          <a:p>
            <a:pPr lvl="2" algn="just"/>
            <a:endParaRPr lang="vi-VN" dirty="0"/>
          </a:p>
        </p:txBody>
      </p:sp>
    </p:spTree>
    <p:extLst>
      <p:ext uri="{BB962C8B-B14F-4D97-AF65-F5344CB8AC3E}">
        <p14:creationId xmlns:p14="http://schemas.microsoft.com/office/powerpoint/2010/main" val="3277851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1228" y="1253769"/>
            <a:ext cx="8723586" cy="3433845"/>
          </a:xfrm>
        </p:spPr>
        <p:txBody>
          <a:bodyPr>
            <a:normAutofit/>
          </a:bodyPr>
          <a:lstStyle/>
          <a:p>
            <a:pPr algn="just"/>
            <a:r>
              <a:rPr lang="vi-VN" dirty="0"/>
              <a:t>Thư thoại trên điện thoại di động</a:t>
            </a:r>
            <a:endParaRPr lang="en-US" dirty="0"/>
          </a:p>
          <a:p>
            <a:pPr lvl="1" algn="just"/>
            <a:r>
              <a:rPr lang="vi-VN" dirty="0"/>
              <a:t>Gói thuê bao di động thường bao gồm thư thoại. Số điện thoại thư thoại thường được bao gồm trong danh sách liên lạc mặc định.</a:t>
            </a:r>
          </a:p>
          <a:p>
            <a:pPr lvl="1" algn="just"/>
            <a:r>
              <a:rPr lang="vi-VN" dirty="0"/>
              <a:t>Người dùng có thể truy cập thư thoại thông qua danh sách liên hệ hoặc bằng cách quay số trực tiếp. (thường là số phím tắt, chẳng hạn như * 86.).</a:t>
            </a:r>
          </a:p>
          <a:p>
            <a:pPr lvl="1" algn="just"/>
            <a:r>
              <a:rPr lang="vi-VN" dirty="0"/>
              <a:t>Hệ thống thư thoại trên điện thoại di động sử dụng lời nhắc bằng giọng nói để hướng dẫn người dùng qua các tùy chọn menu.</a:t>
            </a:r>
          </a:p>
        </p:txBody>
      </p:sp>
    </p:spTree>
    <p:extLst>
      <p:ext uri="{BB962C8B-B14F-4D97-AF65-F5344CB8AC3E}">
        <p14:creationId xmlns:p14="http://schemas.microsoft.com/office/powerpoint/2010/main" val="324486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1228" y="1253769"/>
            <a:ext cx="8723586" cy="3433845"/>
          </a:xfrm>
        </p:spPr>
        <p:txBody>
          <a:bodyPr>
            <a:normAutofit/>
          </a:bodyPr>
          <a:lstStyle/>
          <a:p>
            <a:pPr lvl="1" algn="just"/>
            <a:r>
              <a:rPr lang="vi-VN" dirty="0"/>
              <a:t>Lần đầu tiên gọi hệ thống thư thoại, người dùng sẽ được nhắc tạo và xác nhận mật khẩu số và ghi lại lời chào.</a:t>
            </a:r>
          </a:p>
          <a:p>
            <a:pPr lvl="1" algn="just"/>
            <a:r>
              <a:rPr lang="vi-VN" dirty="0"/>
              <a:t>Nếu người gọi đến không được trả lời cuộc gọi, người đó sẽ được gửi đến hộp thư thoại. Nếu điện thoại chưa thiết lập hộp thư thoại, người gọi sẽ được thông báo rằng hộp thư chưa được thiết lập và người gọi sẽ không thể để lại tin nhắn thư thoại.</a:t>
            </a:r>
          </a:p>
          <a:p>
            <a:pPr lvl="1" algn="just"/>
            <a:r>
              <a:rPr lang="vi-VN" dirty="0"/>
              <a:t>Nhiều nhà cung cấp di động cung cấp một hình thức thư thoại trực quan (có tính phí), cho phép người dùng xem và thao tác thư thoại của mình trên màn hình</a:t>
            </a:r>
          </a:p>
          <a:p>
            <a:pPr lvl="1" algn="just"/>
            <a:endParaRPr lang="vi-VN" dirty="0"/>
          </a:p>
        </p:txBody>
      </p:sp>
    </p:spTree>
    <p:extLst>
      <p:ext uri="{BB962C8B-B14F-4D97-AF65-F5344CB8AC3E}">
        <p14:creationId xmlns:p14="http://schemas.microsoft.com/office/powerpoint/2010/main" val="1557702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1228" y="1253769"/>
            <a:ext cx="8723586" cy="3433845"/>
          </a:xfrm>
        </p:spPr>
        <p:txBody>
          <a:bodyPr>
            <a:normAutofit lnSpcReduction="10000"/>
          </a:bodyPr>
          <a:lstStyle/>
          <a:p>
            <a:pPr lvl="1" algn="just"/>
            <a:r>
              <a:rPr lang="vi-VN" dirty="0"/>
              <a:t>Cá nhân hoặc doanh nghiệp:</a:t>
            </a:r>
          </a:p>
          <a:p>
            <a:pPr lvl="2" algn="just"/>
            <a:r>
              <a:rPr lang="vi-VN" dirty="0"/>
              <a:t>Nếu sử dụng điện thoại di động cho mục đích công việc và cá nhân, cần phải đảm bảo rằng lời chào mời để lại tin nhắn thoại phải phù hợp với cả hai loại đối tượng này.</a:t>
            </a:r>
          </a:p>
          <a:p>
            <a:pPr lvl="1" algn="just"/>
            <a:r>
              <a:rPr lang="vi-VN" dirty="0"/>
              <a:t>Truy lục thư thoại:</a:t>
            </a:r>
          </a:p>
          <a:p>
            <a:pPr lvl="2" algn="just"/>
            <a:r>
              <a:rPr lang="vi-VN" dirty="0"/>
              <a:t>Để truy lục thư thoại, người dùng phải gọi hệ thống thư thoại và đăng nhập bằng mật khẩu.</a:t>
            </a:r>
          </a:p>
          <a:p>
            <a:pPr lvl="2" algn="just"/>
            <a:r>
              <a:rPr lang="vi-VN" dirty="0"/>
              <a:t>Truy lục thư thoại bao gồm việc phát các tin nhắn thoại chưa từng nghe, loại bỏ</a:t>
            </a:r>
            <a:r>
              <a:rPr lang="en-US" dirty="0"/>
              <a:t>/</a:t>
            </a:r>
            <a:r>
              <a:rPr lang="vi-VN" dirty="0"/>
              <a:t>lưu trữ. </a:t>
            </a:r>
          </a:p>
          <a:p>
            <a:pPr lvl="2" algn="just"/>
            <a:r>
              <a:rPr lang="vi-VN" dirty="0"/>
              <a:t>Người dùng cũng có thể ghi lại lời chào mời và định cấu hình cài đặt cho hệ thống thư thoại.</a:t>
            </a:r>
          </a:p>
          <a:p>
            <a:pPr lvl="1" algn="just"/>
            <a:endParaRPr lang="vi-VN" dirty="0"/>
          </a:p>
        </p:txBody>
      </p:sp>
    </p:spTree>
    <p:extLst>
      <p:ext uri="{BB962C8B-B14F-4D97-AF65-F5344CB8AC3E}">
        <p14:creationId xmlns:p14="http://schemas.microsoft.com/office/powerpoint/2010/main" val="3300769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1228" y="1253769"/>
            <a:ext cx="8723586" cy="3433845"/>
          </a:xfrm>
        </p:spPr>
        <p:txBody>
          <a:bodyPr>
            <a:normAutofit/>
          </a:bodyPr>
          <a:lstStyle/>
          <a:p>
            <a:pPr lvl="1" algn="just"/>
            <a:r>
              <a:rPr lang="vi-VN" dirty="0"/>
              <a:t>Đầy hộp thư thoại:</a:t>
            </a:r>
          </a:p>
          <a:p>
            <a:pPr lvl="2" algn="just"/>
            <a:r>
              <a:rPr lang="vi-VN" dirty="0"/>
              <a:t>Khi hộp thư thoại đầy, người gọi sẽ không thể để lại tin nhắn thoại mới. </a:t>
            </a:r>
            <a:endParaRPr lang="en-US" dirty="0"/>
          </a:p>
          <a:p>
            <a:pPr lvl="2" algn="just"/>
            <a:r>
              <a:rPr lang="en-US" dirty="0"/>
              <a:t>C</a:t>
            </a:r>
            <a:r>
              <a:rPr lang="vi-VN" dirty="0"/>
              <a:t>ần kiểm tra</a:t>
            </a:r>
            <a:r>
              <a:rPr lang="en-US" dirty="0"/>
              <a:t>,</a:t>
            </a:r>
            <a:r>
              <a:rPr lang="vi-VN" dirty="0"/>
              <a:t> xóa các tin nhắn thoại đã nghe mà không cần lưu trữ</a:t>
            </a:r>
          </a:p>
          <a:p>
            <a:pPr lvl="1" algn="just"/>
            <a:endParaRPr lang="vi-VN" dirty="0"/>
          </a:p>
        </p:txBody>
      </p:sp>
    </p:spTree>
    <p:extLst>
      <p:ext uri="{BB962C8B-B14F-4D97-AF65-F5344CB8AC3E}">
        <p14:creationId xmlns:p14="http://schemas.microsoft.com/office/powerpoint/2010/main" val="34382317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1228" y="1253769"/>
            <a:ext cx="8723586" cy="3433845"/>
          </a:xfrm>
        </p:spPr>
        <p:txBody>
          <a:bodyPr>
            <a:normAutofit fontScale="92500" lnSpcReduction="10000"/>
          </a:bodyPr>
          <a:lstStyle/>
          <a:p>
            <a:pPr algn="just"/>
            <a:r>
              <a:rPr lang="vi-VN" dirty="0"/>
              <a:t>Để lại tin nhắn thoại rõ ràng</a:t>
            </a:r>
          </a:p>
          <a:p>
            <a:pPr lvl="1" algn="just"/>
            <a:r>
              <a:rPr lang="vi-VN" dirty="0"/>
              <a:t>Tên họ, và nếu thích hợp, hãy nêu tên công ty.</a:t>
            </a:r>
          </a:p>
          <a:p>
            <a:pPr lvl="1" algn="just"/>
            <a:r>
              <a:rPr lang="vi-VN" dirty="0"/>
              <a:t>Số </a:t>
            </a:r>
            <a:r>
              <a:rPr lang="en-US" dirty="0"/>
              <a:t>ĐT</a:t>
            </a:r>
            <a:r>
              <a:rPr lang="vi-VN" dirty="0"/>
              <a:t> có thể tiếp nhận cuộc gọi trong thời gian thích hợp. Cũng có thể cung cấp địa chỉ email nếu sẵn sàng chấp nhận phản hồi qua email.</a:t>
            </a:r>
          </a:p>
          <a:p>
            <a:pPr lvl="1" algn="just"/>
            <a:r>
              <a:rPr lang="vi-VN" dirty="0"/>
              <a:t>Ngày và giờ đang gọi.</a:t>
            </a:r>
          </a:p>
          <a:p>
            <a:pPr lvl="1" algn="just"/>
            <a:r>
              <a:rPr lang="vi-VN" dirty="0"/>
              <a:t>Mô tả ngắn gọn về bản chất và mục đích của cuộc gọi.</a:t>
            </a:r>
          </a:p>
          <a:p>
            <a:pPr lvl="1" algn="just"/>
            <a:r>
              <a:rPr lang="vi-VN" dirty="0"/>
              <a:t>Yêu cầu người đó gọi lại sớm nhất khi có thể (hoặc trong bất kỳ khung thời gian nào được yêu cầu).</a:t>
            </a:r>
          </a:p>
          <a:p>
            <a:pPr lvl="1" algn="just"/>
            <a:r>
              <a:rPr lang="vi-VN" dirty="0"/>
              <a:t>Lặp lại số có thể tiếp nhận cuộc gọi lại.</a:t>
            </a:r>
          </a:p>
          <a:p>
            <a:pPr lvl="1" algn="just"/>
            <a:r>
              <a:rPr lang="vi-VN" dirty="0"/>
              <a:t>Cảm ơn họ đã dành thời gian.</a:t>
            </a:r>
          </a:p>
        </p:txBody>
      </p:sp>
    </p:spTree>
    <p:extLst>
      <p:ext uri="{BB962C8B-B14F-4D97-AF65-F5344CB8AC3E}">
        <p14:creationId xmlns:p14="http://schemas.microsoft.com/office/powerpoint/2010/main" val="18403135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86B30-1F79-419F-8AAC-DE7E801C592D}"/>
              </a:ext>
            </a:extLst>
          </p:cNvPr>
          <p:cNvSpPr>
            <a:spLocks noGrp="1"/>
          </p:cNvSpPr>
          <p:nvPr>
            <p:ph type="title"/>
          </p:nvPr>
        </p:nvSpPr>
        <p:spPr/>
        <p:txBody>
          <a:bodyPr>
            <a:normAutofit/>
          </a:bodyPr>
          <a:lstStyle/>
          <a:p>
            <a:r>
              <a:rPr lang="vi-VN" dirty="0"/>
              <a:t>Thư thoại (Voice Mail)</a:t>
            </a:r>
            <a:endParaRPr lang="en-US" dirty="0"/>
          </a:p>
        </p:txBody>
      </p:sp>
      <p:sp>
        <p:nvSpPr>
          <p:cNvPr id="3" name="Content Placeholder 2">
            <a:extLst>
              <a:ext uri="{FF2B5EF4-FFF2-40B4-BE49-F238E27FC236}">
                <a16:creationId xmlns:a16="http://schemas.microsoft.com/office/drawing/2014/main" id="{CE3682B9-71E8-40F1-87C4-CB09C85C4128}"/>
              </a:ext>
            </a:extLst>
          </p:cNvPr>
          <p:cNvSpPr>
            <a:spLocks noGrp="1"/>
          </p:cNvSpPr>
          <p:nvPr>
            <p:ph idx="1"/>
          </p:nvPr>
        </p:nvSpPr>
        <p:spPr>
          <a:xfrm>
            <a:off x="231228" y="1253769"/>
            <a:ext cx="8723586" cy="3433845"/>
          </a:xfrm>
        </p:spPr>
        <p:txBody>
          <a:bodyPr>
            <a:normAutofit fontScale="92500" lnSpcReduction="10000"/>
          </a:bodyPr>
          <a:lstStyle/>
          <a:p>
            <a:pPr algn="just"/>
            <a:r>
              <a:rPr lang="vi-VN" dirty="0"/>
              <a:t>Để lại tin nhắn thoại rõ ràng</a:t>
            </a:r>
          </a:p>
          <a:p>
            <a:pPr lvl="1" algn="just"/>
            <a:r>
              <a:rPr lang="vi-VN" dirty="0"/>
              <a:t>Tên họ, và nếu thích hợp, hãy nêu tên công ty.</a:t>
            </a:r>
          </a:p>
          <a:p>
            <a:pPr lvl="1" algn="just"/>
            <a:r>
              <a:rPr lang="vi-VN" dirty="0"/>
              <a:t>Số </a:t>
            </a:r>
            <a:r>
              <a:rPr lang="en-US" dirty="0"/>
              <a:t>ĐT</a:t>
            </a:r>
            <a:r>
              <a:rPr lang="vi-VN" dirty="0"/>
              <a:t> có thể tiếp nhận cuộc gọi trong thời gian thích hợp. Cũng có thể cung cấp địa chỉ email nếu sẵn sàng chấp nhận phản hồi qua email.</a:t>
            </a:r>
          </a:p>
          <a:p>
            <a:pPr lvl="1" algn="just"/>
            <a:r>
              <a:rPr lang="vi-VN" dirty="0"/>
              <a:t>Ngày và giờ đang gọi.</a:t>
            </a:r>
          </a:p>
          <a:p>
            <a:pPr lvl="1" algn="just"/>
            <a:r>
              <a:rPr lang="vi-VN" dirty="0"/>
              <a:t>Mô tả ngắn gọn về bản chất và mục đích của cuộc gọi.</a:t>
            </a:r>
          </a:p>
          <a:p>
            <a:pPr lvl="1" algn="just"/>
            <a:r>
              <a:rPr lang="vi-VN" dirty="0"/>
              <a:t>Yêu cầu người đó gọi lại sớm nhất khi có thể (hoặc trong bất kỳ khung thời gian nào được yêu cầu).</a:t>
            </a:r>
          </a:p>
          <a:p>
            <a:pPr lvl="1" algn="just"/>
            <a:r>
              <a:rPr lang="vi-VN" dirty="0"/>
              <a:t>Lặp lại số có thể tiếp nhận cuộc gọi lại.</a:t>
            </a:r>
          </a:p>
          <a:p>
            <a:pPr lvl="1" algn="just"/>
            <a:r>
              <a:rPr lang="vi-VN" dirty="0"/>
              <a:t>Cảm ơn họ đã dành thời gian.</a:t>
            </a:r>
          </a:p>
        </p:txBody>
      </p:sp>
      <p:sp>
        <p:nvSpPr>
          <p:cNvPr id="4" name="Arrow: Pentagon 3">
            <a:hlinkClick r:id="rId3" action="ppaction://hlinkpres?slideindex=57&amp;slidetitle=Networks and Mobile Devices"/>
            <a:extLst>
              <a:ext uri="{FF2B5EF4-FFF2-40B4-BE49-F238E27FC236}">
                <a16:creationId xmlns:a16="http://schemas.microsoft.com/office/drawing/2014/main" id="{B755EE34-FED7-46A9-AD6B-AA5C3C149C3A}"/>
              </a:ext>
            </a:extLst>
          </p:cNvPr>
          <p:cNvSpPr/>
          <p:nvPr/>
        </p:nvSpPr>
        <p:spPr>
          <a:xfrm>
            <a:off x="7766614" y="4668524"/>
            <a:ext cx="1377386" cy="402264"/>
          </a:xfrm>
          <a:prstGeom prst="homePlat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err="1">
                <a:latin typeface="Times New Roman" panose="02020603050405020304" pitchFamily="18" charset="0"/>
                <a:cs typeface="Times New Roman" panose="02020603050405020304" pitchFamily="18" charset="0"/>
              </a:rPr>
              <a:t>Câu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hỏi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ôn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luyện</a:t>
            </a: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66590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title"/>
          </p:nvPr>
        </p:nvSpPr>
        <p:spPr>
          <a:xfrm>
            <a:off x="1143000" y="1676400"/>
            <a:ext cx="6858000" cy="1790700"/>
          </a:xfrm>
        </p:spPr>
        <p:txBody>
          <a:bodyPr anchor="b">
            <a:normAutofit/>
          </a:bodyPr>
          <a:lstStyle/>
          <a:p>
            <a:r>
              <a:rPr lang="en-US" sz="2400" dirty="0" err="1"/>
              <a:t>Bài</a:t>
            </a:r>
            <a:r>
              <a:rPr lang="en-US" sz="2400" dirty="0"/>
              <a:t> 4</a:t>
            </a:r>
            <a:br>
              <a:rPr lang="en-US" dirty="0"/>
            </a:br>
            <a:r>
              <a:rPr lang="en-US" dirty="0"/>
              <a:t>QUẢN LÝ TẬP TIN</a:t>
            </a:r>
            <a:br>
              <a:rPr lang="en-US" dirty="0"/>
            </a:br>
            <a:r>
              <a:rPr lang="en-US" dirty="0"/>
              <a:t>File Management</a:t>
            </a:r>
          </a:p>
        </p:txBody>
      </p:sp>
    </p:spTree>
    <p:extLst>
      <p:ext uri="{BB962C8B-B14F-4D97-AF65-F5344CB8AC3E}">
        <p14:creationId xmlns:p14="http://schemas.microsoft.com/office/powerpoint/2010/main" val="278056449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9"/>
            <a:ext cx="8177048" cy="3263504"/>
          </a:xfrm>
        </p:spPr>
        <p:txBody>
          <a:bodyPr/>
          <a:lstStyle/>
          <a:p>
            <a:r>
              <a:rPr lang="en-US" dirty="0" err="1"/>
              <a:t>Các</a:t>
            </a:r>
            <a:r>
              <a:rPr lang="en-US" dirty="0"/>
              <a:t> </a:t>
            </a:r>
            <a:r>
              <a:rPr lang="en-US" dirty="0" err="1"/>
              <a:t>ký</a:t>
            </a:r>
            <a:r>
              <a:rPr lang="en-US" dirty="0"/>
              <a:t> </a:t>
            </a:r>
            <a:r>
              <a:rPr lang="en-US" dirty="0" err="1"/>
              <a:t>tự</a:t>
            </a:r>
            <a:r>
              <a:rPr lang="en-US" dirty="0"/>
              <a:t> ổ </a:t>
            </a:r>
            <a:r>
              <a:rPr lang="en-US" dirty="0" err="1"/>
              <a:t>đĩa</a:t>
            </a:r>
            <a:r>
              <a:rPr lang="en-US" dirty="0"/>
              <a:t> (Drive Letters)</a:t>
            </a:r>
          </a:p>
          <a:p>
            <a:pPr lvl="1"/>
            <a:r>
              <a:rPr lang="vi-VN" dirty="0"/>
              <a:t>Trên máy tính cá nhân, mỗi thiết bị lưu trữ (bên trong, trên mạng, kết nối bên ngoài) được biểu thị bằng một ký tự ổ đĩa.</a:t>
            </a:r>
          </a:p>
          <a:p>
            <a:pPr lvl="1"/>
            <a:r>
              <a:rPr lang="vi-VN" dirty="0"/>
              <a:t>Ổ cứng trong máy tính cá nhân là ổ C. Đây là nơi cài đặt</a:t>
            </a:r>
            <a:r>
              <a:rPr lang="en-US" dirty="0"/>
              <a:t> HĐH</a:t>
            </a:r>
            <a:r>
              <a:rPr lang="vi-VN" dirty="0"/>
              <a:t> và chương trình ứng dụng</a:t>
            </a:r>
            <a:r>
              <a:rPr lang="en-US" dirty="0"/>
              <a:t>.</a:t>
            </a:r>
            <a:endParaRPr lang="vi-VN" dirty="0"/>
          </a:p>
          <a:p>
            <a:pPr lvl="1"/>
            <a:endParaRPr lang="en-US" dirty="0"/>
          </a:p>
        </p:txBody>
      </p:sp>
    </p:spTree>
    <p:extLst>
      <p:ext uri="{BB962C8B-B14F-4D97-AF65-F5344CB8AC3E}">
        <p14:creationId xmlns:p14="http://schemas.microsoft.com/office/powerpoint/2010/main" val="21638409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7886700" cy="3500437"/>
          </a:xfrm>
        </p:spPr>
        <p:txBody>
          <a:bodyPr>
            <a:normAutofit/>
          </a:bodyPr>
          <a:lstStyle/>
          <a:p>
            <a:pPr lvl="1"/>
            <a:r>
              <a:rPr lang="vi-VN" dirty="0"/>
              <a:t>Thiết bị lưu trữ bên trong bổ sung</a:t>
            </a:r>
            <a:endParaRPr lang="en-US" dirty="0"/>
          </a:p>
          <a:p>
            <a:pPr lvl="2"/>
            <a:r>
              <a:rPr lang="vi-VN" dirty="0"/>
              <a:t>Một máy tính có thể chứa nhiều thiết bị lưu trữ bên trong và mỗi thiết bị được gán một ký tự ổ đĩa khi nó được cài đặt.</a:t>
            </a:r>
          </a:p>
          <a:p>
            <a:pPr lvl="2"/>
            <a:r>
              <a:rPr lang="vi-VN" dirty="0"/>
              <a:t>Nếu có hai ổ đĩa cứng: Ổ cứng chính là C và ổ cứng thứ cấp là D</a:t>
            </a:r>
          </a:p>
          <a:p>
            <a:pPr lvl="2"/>
            <a:r>
              <a:rPr lang="vi-VN" dirty="0"/>
              <a:t>Nếu có một ổ đĩa cứng và một ổ DVD: Ổ cứng là C và ổ DVD là D </a:t>
            </a:r>
          </a:p>
          <a:p>
            <a:pPr lvl="2"/>
            <a:r>
              <a:rPr lang="vi-VN" dirty="0"/>
              <a:t>Nếu có hai ổ đĩa cứng và một ổ DVD: Ổ cứng chính là C, ổ cứng thứ cấp là D và ổ DVD là E</a:t>
            </a:r>
          </a:p>
          <a:p>
            <a:pPr lvl="2"/>
            <a:r>
              <a:rPr lang="vi-VN" dirty="0"/>
              <a:t>Người dùng có thể thay đổi ký tự ổ đĩa một cách thủ công</a:t>
            </a:r>
          </a:p>
          <a:p>
            <a:pPr lvl="2"/>
            <a:endParaRPr lang="vi-VN" dirty="0"/>
          </a:p>
          <a:p>
            <a:pPr lvl="1"/>
            <a:endParaRPr lang="en-US" dirty="0"/>
          </a:p>
        </p:txBody>
      </p:sp>
    </p:spTree>
    <p:extLst>
      <p:ext uri="{BB962C8B-B14F-4D97-AF65-F5344CB8AC3E}">
        <p14:creationId xmlns:p14="http://schemas.microsoft.com/office/powerpoint/2010/main" val="195706878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178676" y="1157025"/>
            <a:ext cx="6663558" cy="3644216"/>
          </a:xfrm>
        </p:spPr>
        <p:txBody>
          <a:bodyPr>
            <a:normAutofit/>
          </a:bodyPr>
          <a:lstStyle/>
          <a:p>
            <a:pPr lvl="1" algn="just"/>
            <a:r>
              <a:rPr lang="vi-VN" dirty="0"/>
              <a:t>Ánh xạ các vị trí mạng</a:t>
            </a:r>
            <a:endParaRPr lang="en-US" dirty="0"/>
          </a:p>
          <a:p>
            <a:pPr lvl="2" algn="just"/>
            <a:r>
              <a:rPr lang="vi-VN" dirty="0"/>
              <a:t>Nếu có quyền truy cập vào các ổ đĩa mạng được chia sẻ, người dùng có thể tạo lối tắt đến các vị trí này bằng cách ánh xạ một vị trí cụ thể và gán cho nó một ký tự ổ đĩa. </a:t>
            </a:r>
          </a:p>
          <a:p>
            <a:pPr lvl="2" algn="just"/>
            <a:r>
              <a:rPr lang="vi-VN" dirty="0"/>
              <a:t>Quá trình ánh xạ ổ đĩa là tìm đường dẫn đến một vị trí mạng cụ thể và thông báo cho H</a:t>
            </a:r>
            <a:r>
              <a:rPr lang="en-US" dirty="0"/>
              <a:t>ĐH</a:t>
            </a:r>
            <a:r>
              <a:rPr lang="vi-VN" dirty="0"/>
              <a:t> rằng người dùng muốn tham chiếu đến vị trí này bằng một ký tự ổ đĩa cụ thể. Ví dụ như H:, L:,…</a:t>
            </a:r>
          </a:p>
          <a:p>
            <a:pPr marL="862013" lvl="3" indent="0" algn="just">
              <a:buNone/>
            </a:pPr>
            <a:r>
              <a:rPr lang="vi-VN" i="1" dirty="0"/>
              <a:t>Nhấp chuột phải vào vị trí thư mục trên mạng </a:t>
            </a:r>
            <a:r>
              <a:rPr lang="vi-VN" i="1" dirty="0">
                <a:sym typeface="Symbol" panose="05050102010706020507" pitchFamily="18" charset="2"/>
              </a:rPr>
              <a:t></a:t>
            </a:r>
            <a:r>
              <a:rPr lang="vi-VN" i="1" dirty="0"/>
              <a:t> Chọn Map network Drive… </a:t>
            </a:r>
            <a:r>
              <a:rPr lang="vi-VN" i="1" dirty="0">
                <a:sym typeface="Symbol" panose="05050102010706020507" pitchFamily="18" charset="2"/>
              </a:rPr>
              <a:t></a:t>
            </a:r>
            <a:r>
              <a:rPr lang="vi-VN" i="1" dirty="0"/>
              <a:t> Chọn ký tự ổ đĩa </a:t>
            </a:r>
            <a:r>
              <a:rPr lang="vi-VN" i="1" dirty="0">
                <a:sym typeface="Symbol" panose="05050102010706020507" pitchFamily="18" charset="2"/>
              </a:rPr>
              <a:t></a:t>
            </a:r>
            <a:r>
              <a:rPr lang="vi-VN" i="1" dirty="0"/>
              <a:t> Finish</a:t>
            </a:r>
          </a:p>
          <a:p>
            <a:pPr lvl="2" algn="just"/>
            <a:endParaRPr lang="vi-VN" dirty="0"/>
          </a:p>
          <a:p>
            <a:pPr lvl="1" algn="just"/>
            <a:endParaRPr lang="en-US" dirty="0"/>
          </a:p>
        </p:txBody>
      </p:sp>
      <p:pic>
        <p:nvPicPr>
          <p:cNvPr id="4" name="Picture 3">
            <a:extLst>
              <a:ext uri="{FF2B5EF4-FFF2-40B4-BE49-F238E27FC236}">
                <a16:creationId xmlns:a16="http://schemas.microsoft.com/office/drawing/2014/main" id="{4DB838A7-7053-490C-BB8B-8F99A5EF57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5084" y="1942583"/>
            <a:ext cx="1920240" cy="2184091"/>
          </a:xfrm>
          <a:prstGeom prst="rect">
            <a:avLst/>
          </a:prstGeom>
          <a:ln>
            <a:solidFill>
              <a:schemeClr val="tx1"/>
            </a:solidFill>
          </a:ln>
        </p:spPr>
      </p:pic>
    </p:spTree>
    <p:extLst>
      <p:ext uri="{BB962C8B-B14F-4D97-AF65-F5344CB8AC3E}">
        <p14:creationId xmlns:p14="http://schemas.microsoft.com/office/powerpoint/2010/main" val="329061107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8031874" cy="3500437"/>
          </a:xfrm>
        </p:spPr>
        <p:txBody>
          <a:bodyPr>
            <a:normAutofit/>
          </a:bodyPr>
          <a:lstStyle/>
          <a:p>
            <a:pPr lvl="1" algn="just"/>
            <a:r>
              <a:rPr lang="vi-VN" dirty="0"/>
              <a:t>Thiết bị lưu trữ được kết nối:</a:t>
            </a:r>
          </a:p>
          <a:p>
            <a:pPr lvl="2" algn="just"/>
            <a:r>
              <a:rPr lang="vi-VN" dirty="0"/>
              <a:t>Khi kết nối thiết bị lưu trữ ngoài với PC (qua cổng USB hoặc khe cắm thẻ SD), H</a:t>
            </a:r>
            <a:r>
              <a:rPr lang="en-US" dirty="0"/>
              <a:t>ĐH </a:t>
            </a:r>
            <a:r>
              <a:rPr lang="vi-VN" dirty="0"/>
              <a:t>sẽ tự động gán ký tự ổ đĩa tiếp theo cho thiết bị đó. </a:t>
            </a:r>
            <a:endParaRPr lang="en-US" dirty="0"/>
          </a:p>
          <a:p>
            <a:pPr lvl="2" algn="just"/>
            <a:r>
              <a:rPr lang="vi-VN" dirty="0"/>
              <a:t>Hình dưới đây cho thấy một PC có </a:t>
            </a:r>
            <a:r>
              <a:rPr lang="en-US" dirty="0" err="1"/>
              <a:t>hai</a:t>
            </a:r>
            <a:r>
              <a:rPr lang="vi-VN" dirty="0"/>
              <a:t> ổ cứng C:, D:, </a:t>
            </a:r>
            <a:r>
              <a:rPr lang="en-US" dirty="0" err="1"/>
              <a:t>hai</a:t>
            </a:r>
            <a:r>
              <a:rPr lang="vi-VN" dirty="0"/>
              <a:t> ổ đĩa được ánh xạ (H:, L:), thẻ SD (E:), và một ổ flash (F:) </a:t>
            </a:r>
          </a:p>
          <a:p>
            <a:pPr lvl="2" algn="just"/>
            <a:endParaRPr lang="vi-VN" dirty="0"/>
          </a:p>
          <a:p>
            <a:pPr lvl="1" algn="just"/>
            <a:endParaRPr lang="en-US" dirty="0"/>
          </a:p>
        </p:txBody>
      </p:sp>
      <p:pic>
        <p:nvPicPr>
          <p:cNvPr id="4" name="Picture 3">
            <a:extLst>
              <a:ext uri="{FF2B5EF4-FFF2-40B4-BE49-F238E27FC236}">
                <a16:creationId xmlns:a16="http://schemas.microsoft.com/office/drawing/2014/main" id="{6C83C3BC-41B2-4D40-B281-D7318B00DD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8375" y="3478628"/>
            <a:ext cx="4667250" cy="1297305"/>
          </a:xfrm>
          <a:prstGeom prst="rect">
            <a:avLst/>
          </a:prstGeom>
          <a:noFill/>
          <a:ln>
            <a:solidFill>
              <a:schemeClr val="tx1"/>
            </a:solidFill>
          </a:ln>
        </p:spPr>
      </p:pic>
    </p:spTree>
    <p:extLst>
      <p:ext uri="{BB962C8B-B14F-4D97-AF65-F5344CB8AC3E}">
        <p14:creationId xmlns:p14="http://schemas.microsoft.com/office/powerpoint/2010/main" val="34170637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8031874" cy="3500437"/>
          </a:xfrm>
        </p:spPr>
        <p:txBody>
          <a:bodyPr>
            <a:normAutofit/>
          </a:bodyPr>
          <a:lstStyle/>
          <a:p>
            <a:pPr algn="just"/>
            <a:r>
              <a:rPr lang="vi-VN" dirty="0"/>
              <a:t>Thư mục và thư mục con (Folders and Subfolders)</a:t>
            </a:r>
          </a:p>
          <a:p>
            <a:pPr lvl="1" algn="just"/>
            <a:r>
              <a:rPr lang="vi-VN" dirty="0"/>
              <a:t>Một thư mục là một thùng chứa các tập tin.</a:t>
            </a:r>
          </a:p>
          <a:p>
            <a:pPr lvl="1" algn="just"/>
            <a:r>
              <a:rPr lang="vi-VN" dirty="0"/>
              <a:t>Thư mục con là một thư mục chứa trong thư mục khác.</a:t>
            </a:r>
          </a:p>
          <a:p>
            <a:pPr lvl="1" algn="just"/>
            <a:r>
              <a:rPr lang="vi-VN" dirty="0"/>
              <a:t>Windows còn cung cấp một tính năng gọi là thư viện</a:t>
            </a:r>
            <a:r>
              <a:rPr lang="en-US" dirty="0"/>
              <a:t> - </a:t>
            </a:r>
            <a:r>
              <a:rPr lang="vi-VN" dirty="0"/>
              <a:t>là tập hợp các mục, và hoạt động như một thư mục. </a:t>
            </a:r>
            <a:endParaRPr lang="en-US" dirty="0"/>
          </a:p>
          <a:p>
            <a:pPr lvl="1" indent="0" algn="just">
              <a:buNone/>
            </a:pPr>
            <a:r>
              <a:rPr lang="vi-VN" dirty="0"/>
              <a:t>Ví dụ: Documents, Camera Roll, Music, Pictures, Saved Pictures, Video</a:t>
            </a:r>
          </a:p>
          <a:p>
            <a:pPr lvl="2" algn="just"/>
            <a:endParaRPr lang="vi-VN" dirty="0"/>
          </a:p>
          <a:p>
            <a:pPr lvl="2" algn="just"/>
            <a:endParaRPr lang="vi-VN" dirty="0"/>
          </a:p>
          <a:p>
            <a:pPr lvl="1" algn="just"/>
            <a:endParaRPr lang="en-US" dirty="0"/>
          </a:p>
        </p:txBody>
      </p:sp>
    </p:spTree>
    <p:extLst>
      <p:ext uri="{BB962C8B-B14F-4D97-AF65-F5344CB8AC3E}">
        <p14:creationId xmlns:p14="http://schemas.microsoft.com/office/powerpoint/2010/main" val="425236825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8031874" cy="3500437"/>
          </a:xfrm>
        </p:spPr>
        <p:txBody>
          <a:bodyPr>
            <a:normAutofit lnSpcReduction="10000"/>
          </a:bodyPr>
          <a:lstStyle/>
          <a:p>
            <a:pPr algn="just"/>
            <a:r>
              <a:rPr lang="vi-VN" dirty="0"/>
              <a:t>Tổ chức thư mục và Đường dẫn (Directories and Paths)</a:t>
            </a:r>
            <a:endParaRPr lang="en-US" dirty="0"/>
          </a:p>
          <a:p>
            <a:pPr lvl="1" algn="just"/>
            <a:r>
              <a:rPr lang="vi-VN" dirty="0"/>
              <a:t>Việc tổ chức các tập tin (Files) và thư mục (Folders) được gọi là Directory hay Cây thư mục (Directory Tree).</a:t>
            </a:r>
          </a:p>
          <a:p>
            <a:pPr lvl="1" algn="just"/>
            <a:r>
              <a:rPr lang="vi-VN" dirty="0"/>
              <a:t>Cấp cao nhất của Cây thư mục gọi là Thư mục gốc (Root Directory) ký hiệu là dấu \ (Backslash). </a:t>
            </a:r>
          </a:p>
          <a:p>
            <a:pPr lvl="1" algn="just"/>
            <a:r>
              <a:rPr lang="vi-VN" dirty="0"/>
              <a:t>Mỗi tập tin được lưu trữ tại một vị trí cụ thể trên đĩa và vị trí đó được mô tả bằng đường dẫn (Path) của nó. </a:t>
            </a:r>
            <a:endParaRPr lang="en-US" dirty="0"/>
          </a:p>
          <a:p>
            <a:pPr lvl="1" algn="just"/>
            <a:r>
              <a:rPr lang="vi-VN" dirty="0"/>
              <a:t>Đường dẫn chỉ ra tuyến đường chính xác cần theo để đến vị trí của tập tin. Từng cấp thư mục trong đường dẫn được phần cách bằng dấu gạch chéo ngược \.</a:t>
            </a:r>
          </a:p>
          <a:p>
            <a:pPr lvl="1" algn="just"/>
            <a:endParaRPr lang="vi-VN" dirty="0"/>
          </a:p>
          <a:p>
            <a:pPr lvl="2" algn="just"/>
            <a:endParaRPr lang="vi-VN" dirty="0"/>
          </a:p>
          <a:p>
            <a:pPr lvl="1" algn="just"/>
            <a:endParaRPr lang="en-US" dirty="0"/>
          </a:p>
        </p:txBody>
      </p:sp>
    </p:spTree>
    <p:extLst>
      <p:ext uri="{BB962C8B-B14F-4D97-AF65-F5344CB8AC3E}">
        <p14:creationId xmlns:p14="http://schemas.microsoft.com/office/powerpoint/2010/main" val="32796416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pic>
        <p:nvPicPr>
          <p:cNvPr id="6" name="Picture 5">
            <a:extLst>
              <a:ext uri="{FF2B5EF4-FFF2-40B4-BE49-F238E27FC236}">
                <a16:creationId xmlns:a16="http://schemas.microsoft.com/office/drawing/2014/main" id="{5BE9BB17-1CF5-46B3-AC1F-65CB3408BB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0595" y="1588714"/>
            <a:ext cx="3383307" cy="2377440"/>
          </a:xfrm>
          <a:prstGeom prst="rect">
            <a:avLst/>
          </a:prstGeom>
          <a:ln>
            <a:solidFill>
              <a:schemeClr val="tx1"/>
            </a:solidFill>
          </a:ln>
        </p:spPr>
      </p:pic>
      <p:pic>
        <p:nvPicPr>
          <p:cNvPr id="7" name="Picture 6">
            <a:extLst>
              <a:ext uri="{FF2B5EF4-FFF2-40B4-BE49-F238E27FC236}">
                <a16:creationId xmlns:a16="http://schemas.microsoft.com/office/drawing/2014/main" id="{11A09FD4-B732-4183-B378-AF08A78FD4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31980" y="2045914"/>
            <a:ext cx="5155893" cy="1463040"/>
          </a:xfrm>
          <a:prstGeom prst="rect">
            <a:avLst/>
          </a:prstGeom>
          <a:noFill/>
          <a:ln>
            <a:solidFill>
              <a:schemeClr val="tx1"/>
            </a:solidFill>
          </a:ln>
        </p:spPr>
      </p:pic>
    </p:spTree>
    <p:extLst>
      <p:ext uri="{BB962C8B-B14F-4D97-AF65-F5344CB8AC3E}">
        <p14:creationId xmlns:p14="http://schemas.microsoft.com/office/powerpoint/2010/main" val="46955792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6316717" cy="3633706"/>
          </a:xfrm>
        </p:spPr>
        <p:txBody>
          <a:bodyPr>
            <a:normAutofit/>
          </a:bodyPr>
          <a:lstStyle/>
          <a:p>
            <a:pPr algn="just"/>
            <a:r>
              <a:rPr lang="vi-VN" dirty="0"/>
              <a:t>Kết nối các thiết bị thông minh</a:t>
            </a:r>
          </a:p>
          <a:p>
            <a:pPr lvl="1" algn="just"/>
            <a:r>
              <a:rPr lang="vi-VN" dirty="0"/>
              <a:t>Khi kết nối thiết bị thông minh với PC, thiết bị sẽ xuất hiện dưới dạng ổ đĩa hoặc thư mục.</a:t>
            </a:r>
          </a:p>
          <a:p>
            <a:pPr lvl="1" algn="just"/>
            <a:r>
              <a:rPr lang="vi-VN" dirty="0"/>
              <a:t>Một thiết bị thông minh là một thiết bị bao gồm </a:t>
            </a:r>
            <a:r>
              <a:rPr lang="en-US" dirty="0"/>
              <a:t>HĐH</a:t>
            </a:r>
            <a:r>
              <a:rPr lang="vi-VN" dirty="0"/>
              <a:t> riêng (</a:t>
            </a:r>
            <a:r>
              <a:rPr lang="en-US" dirty="0"/>
              <a:t>Smart phones, Tablets, E-Readers</a:t>
            </a:r>
            <a:r>
              <a:rPr lang="vi-VN" dirty="0"/>
              <a:t>)</a:t>
            </a:r>
          </a:p>
          <a:p>
            <a:pPr lvl="1" algn="just"/>
            <a:r>
              <a:rPr lang="vi-VN" dirty="0"/>
              <a:t>Thiết bị thông minh được kết nối với PC bằng cáp USB, thường cho mục đích sao chép hoặc di chuyển tập tin từ thiết bị sang máy tính</a:t>
            </a:r>
          </a:p>
          <a:p>
            <a:pPr lvl="1" algn="just"/>
            <a:endParaRPr lang="vi-VN" dirty="0"/>
          </a:p>
          <a:p>
            <a:pPr lvl="2" algn="just"/>
            <a:endParaRPr lang="vi-VN" dirty="0"/>
          </a:p>
          <a:p>
            <a:pPr lvl="1" algn="just"/>
            <a:endParaRPr lang="en-US" dirty="0"/>
          </a:p>
        </p:txBody>
      </p:sp>
      <p:pic>
        <p:nvPicPr>
          <p:cNvPr id="4" name="Picture 3">
            <a:extLst>
              <a:ext uri="{FF2B5EF4-FFF2-40B4-BE49-F238E27FC236}">
                <a16:creationId xmlns:a16="http://schemas.microsoft.com/office/drawing/2014/main" id="{706DE2D4-B4D6-4FA0-887D-B711D4EB63F3}"/>
              </a:ext>
            </a:extLst>
          </p:cNvPr>
          <p:cNvPicPr/>
          <p:nvPr/>
        </p:nvPicPr>
        <p:blipFill>
          <a:blip r:embed="rId2">
            <a:extLst>
              <a:ext uri="{28A0092B-C50C-407E-A947-70E740481C1C}">
                <a14:useLocalDpi xmlns:a14="http://schemas.microsoft.com/office/drawing/2010/main" val="0"/>
              </a:ext>
            </a:extLst>
          </a:blip>
          <a:stretch>
            <a:fillRect/>
          </a:stretch>
        </p:blipFill>
        <p:spPr>
          <a:xfrm>
            <a:off x="6887429" y="1928771"/>
            <a:ext cx="2011680" cy="2514600"/>
          </a:xfrm>
          <a:prstGeom prst="rect">
            <a:avLst/>
          </a:prstGeom>
          <a:ln>
            <a:solidFill>
              <a:schemeClr val="tx1"/>
            </a:solidFill>
          </a:ln>
        </p:spPr>
      </p:pic>
    </p:spTree>
    <p:extLst>
      <p:ext uri="{BB962C8B-B14F-4D97-AF65-F5344CB8AC3E}">
        <p14:creationId xmlns:p14="http://schemas.microsoft.com/office/powerpoint/2010/main" val="136949185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8031874" cy="3500437"/>
          </a:xfrm>
        </p:spPr>
        <p:txBody>
          <a:bodyPr>
            <a:normAutofit/>
          </a:bodyPr>
          <a:lstStyle/>
          <a:p>
            <a:pPr algn="just"/>
            <a:r>
              <a:rPr lang="vi-VN" dirty="0"/>
              <a:t>Quyền truy cập tập tin và thư mục</a:t>
            </a:r>
            <a:endParaRPr lang="en-US" dirty="0"/>
          </a:p>
          <a:p>
            <a:pPr lvl="1" algn="just"/>
            <a:r>
              <a:rPr lang="en-US" dirty="0"/>
              <a:t>L</a:t>
            </a:r>
            <a:r>
              <a:rPr lang="vi-VN" dirty="0"/>
              <a:t>à các quy tắc xác định xem người nào đó có thể truy cập tập tin/thư mục hay không và người đó có thể làm gì với tập tin/thư mục</a:t>
            </a:r>
            <a:r>
              <a:rPr lang="en-US" dirty="0"/>
              <a:t>:</a:t>
            </a:r>
          </a:p>
          <a:p>
            <a:pPr lvl="2" algn="just"/>
            <a:r>
              <a:rPr lang="vi-VN" dirty="0"/>
              <a:t>Read: Cho phép xem tên và nội dung tập tin/thư mục đồng thời có thể thực thi (chạy) các tập tin chương trình ứng dụng.</a:t>
            </a:r>
          </a:p>
          <a:p>
            <a:pPr lvl="2" algn="just"/>
            <a:r>
              <a:rPr lang="vi-VN" dirty="0"/>
              <a:t>Write: Cho phép xem tên và nội dung của tập tin/thư mục, đồng thời có thể tạo tập tin/thư mục mới, sửa đổi nội dung của tập tin/thư mục và xóa tập tin/thư mục.</a:t>
            </a:r>
          </a:p>
          <a:p>
            <a:pPr lvl="1" algn="just"/>
            <a:endParaRPr lang="vi-VN" dirty="0"/>
          </a:p>
          <a:p>
            <a:pPr lvl="2" algn="just"/>
            <a:endParaRPr lang="vi-VN" dirty="0"/>
          </a:p>
          <a:p>
            <a:pPr lvl="1" algn="just"/>
            <a:endParaRPr lang="en-US" dirty="0"/>
          </a:p>
        </p:txBody>
      </p:sp>
    </p:spTree>
    <p:extLst>
      <p:ext uri="{BB962C8B-B14F-4D97-AF65-F5344CB8AC3E}">
        <p14:creationId xmlns:p14="http://schemas.microsoft.com/office/powerpoint/2010/main" val="192438621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Thư mục và Cấu trúc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8031874" cy="3500437"/>
          </a:xfrm>
        </p:spPr>
        <p:txBody>
          <a:bodyPr>
            <a:normAutofit/>
          </a:bodyPr>
          <a:lstStyle/>
          <a:p>
            <a:pPr algn="just"/>
            <a:r>
              <a:rPr lang="vi-VN" dirty="0"/>
              <a:t>Hiểu về vị trí cục bộ và từ xa (Local and Remote Locations)</a:t>
            </a:r>
            <a:endParaRPr lang="en-US" dirty="0"/>
          </a:p>
          <a:p>
            <a:pPr lvl="1" algn="just"/>
            <a:r>
              <a:rPr lang="vi-VN" dirty="0"/>
              <a:t>Vị trí cục bộ là một ổ đĩa/thư mục trên một vị trí lưu trữ trong máy tính hoặc được kết nối trực tiếp vào máy tính (ổ đĩa flash, thẻ SD).</a:t>
            </a:r>
          </a:p>
          <a:p>
            <a:pPr lvl="1" algn="just"/>
            <a:r>
              <a:rPr lang="vi-VN" dirty="0"/>
              <a:t>Vị trí từ xa là một địa điểm được truy cập qua mạng (LAN, WLAN, Internet). Các vị trí lưu trữ trên đám mây, các thư mục mạng được chia sẻ</a:t>
            </a:r>
            <a:r>
              <a:rPr lang="en-US" dirty="0"/>
              <a:t>.</a:t>
            </a:r>
            <a:endParaRPr lang="vi-VN" dirty="0"/>
          </a:p>
          <a:p>
            <a:pPr lvl="1" algn="just"/>
            <a:endParaRPr lang="en-US" dirty="0"/>
          </a:p>
        </p:txBody>
      </p:sp>
    </p:spTree>
    <p:extLst>
      <p:ext uri="{BB962C8B-B14F-4D97-AF65-F5344CB8AC3E}">
        <p14:creationId xmlns:p14="http://schemas.microsoft.com/office/powerpoint/2010/main" val="64799203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Sử dụng File Explorer</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8031874" cy="3500437"/>
          </a:xfrm>
        </p:spPr>
        <p:txBody>
          <a:bodyPr>
            <a:normAutofit/>
          </a:bodyPr>
          <a:lstStyle/>
          <a:p>
            <a:pPr algn="just"/>
            <a:r>
              <a:rPr lang="vi-VN" dirty="0"/>
              <a:t>File Explorer là giao diện quản lý tập tin/thư mục của Microsoft Windows.</a:t>
            </a:r>
          </a:p>
          <a:p>
            <a:pPr lvl="1" algn="just"/>
            <a:r>
              <a:rPr lang="vi-VN" dirty="0"/>
              <a:t>Các thao tác mở File Explorer:</a:t>
            </a:r>
          </a:p>
          <a:p>
            <a:pPr lvl="2" algn="just"/>
            <a:r>
              <a:rPr lang="vi-VN" dirty="0"/>
              <a:t>Nhấp vào biểu tượng File Explorer </a:t>
            </a:r>
            <a:r>
              <a:rPr lang="en-US" dirty="0"/>
              <a:t> </a:t>
            </a:r>
            <a:r>
              <a:rPr lang="vi-VN" dirty="0"/>
              <a:t>  </a:t>
            </a:r>
            <a:r>
              <a:rPr lang="en-US" dirty="0"/>
              <a:t>  </a:t>
            </a:r>
            <a:r>
              <a:rPr lang="vi-VN" dirty="0"/>
              <a:t>trên thanh tác vụ hoặc</a:t>
            </a:r>
          </a:p>
          <a:p>
            <a:pPr lvl="2" algn="just"/>
            <a:r>
              <a:rPr lang="vi-VN" dirty="0"/>
              <a:t>Nhấp chuột phải vào nút Start </a:t>
            </a:r>
            <a:r>
              <a:rPr lang="vi-VN" dirty="0">
                <a:sym typeface="Symbol" panose="05050102010706020507" pitchFamily="18" charset="2"/>
              </a:rPr>
              <a:t></a:t>
            </a:r>
            <a:r>
              <a:rPr lang="vi-VN" dirty="0"/>
              <a:t> Chọn File Explorer hoặc</a:t>
            </a:r>
          </a:p>
          <a:p>
            <a:pPr lvl="2" algn="just"/>
            <a:r>
              <a:rPr lang="vi-VN" dirty="0"/>
              <a:t>Nhấn [Windows] + E</a:t>
            </a:r>
          </a:p>
        </p:txBody>
      </p:sp>
      <p:pic>
        <p:nvPicPr>
          <p:cNvPr id="4" name="Picture 3" descr="Download File Explorer Icon from Windows 10 Build 18298">
            <a:extLst>
              <a:ext uri="{FF2B5EF4-FFF2-40B4-BE49-F238E27FC236}">
                <a16:creationId xmlns:a16="http://schemas.microsoft.com/office/drawing/2014/main" id="{974E891E-1896-47FF-AB29-8A515645788B}"/>
              </a:ext>
            </a:extLst>
          </p:cNvPr>
          <p:cNvPicPr/>
          <p:nvPr/>
        </p:nvPicPr>
        <p:blipFill rotWithShape="1">
          <a:blip r:embed="rId2" cstate="print">
            <a:extLst>
              <a:ext uri="{28A0092B-C50C-407E-A947-70E740481C1C}">
                <a14:useLocalDpi xmlns:a14="http://schemas.microsoft.com/office/drawing/2010/main" val="0"/>
              </a:ext>
            </a:extLst>
          </a:blip>
          <a:srcRect/>
          <a:stretch/>
        </p:blipFill>
        <p:spPr bwMode="auto">
          <a:xfrm>
            <a:off x="5431571" y="2603280"/>
            <a:ext cx="265036" cy="20084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5216289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Sử dụng File Explorer</a:t>
            </a:r>
            <a:endParaRPr lang="en-US" dirty="0"/>
          </a:p>
        </p:txBody>
      </p:sp>
      <p:pic>
        <p:nvPicPr>
          <p:cNvPr id="7" name="Picture 6">
            <a:extLst>
              <a:ext uri="{FF2B5EF4-FFF2-40B4-BE49-F238E27FC236}">
                <a16:creationId xmlns:a16="http://schemas.microsoft.com/office/drawing/2014/main" id="{DA3A5B5E-AFA7-422C-892C-4D21A5F7C30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42053" y="1120616"/>
            <a:ext cx="3812698" cy="3749040"/>
          </a:xfrm>
          <a:prstGeom prst="rect">
            <a:avLst/>
          </a:prstGeom>
          <a:noFill/>
          <a:ln>
            <a:noFill/>
          </a:ln>
        </p:spPr>
      </p:pic>
    </p:spTree>
    <p:extLst>
      <p:ext uri="{BB962C8B-B14F-4D97-AF65-F5344CB8AC3E}">
        <p14:creationId xmlns:p14="http://schemas.microsoft.com/office/powerpoint/2010/main" val="394461515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Sử dụng File Explorer</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8031874" cy="3500437"/>
          </a:xfrm>
        </p:spPr>
        <p:txBody>
          <a:bodyPr>
            <a:normAutofit/>
          </a:bodyPr>
          <a:lstStyle/>
          <a:p>
            <a:pPr algn="just"/>
            <a:r>
              <a:rPr lang="vi-VN" dirty="0"/>
              <a:t>Di chuyển cửa sổ File Explorer</a:t>
            </a:r>
            <a:endParaRPr lang="en-US" dirty="0"/>
          </a:p>
          <a:p>
            <a:pPr lvl="1" algn="just"/>
            <a:r>
              <a:rPr lang="vi-VN" dirty="0"/>
              <a:t>Sử dụng chuột: Định vị con trỏ trên thanh Tiêu đề, bấm và kéo cửa sổ đến vị trí mong muốn.</a:t>
            </a:r>
          </a:p>
          <a:p>
            <a:pPr lvl="1" algn="just"/>
            <a:r>
              <a:rPr lang="vi-VN" dirty="0"/>
              <a:t>Sử dụng bàn phím: </a:t>
            </a:r>
          </a:p>
          <a:p>
            <a:pPr lvl="2" algn="just"/>
            <a:r>
              <a:rPr lang="vi-VN" dirty="0"/>
              <a:t>Đưa cửa sổ về chế độ Restore Down</a:t>
            </a:r>
          </a:p>
          <a:p>
            <a:pPr marL="862013" lvl="2" indent="0" algn="just">
              <a:buNone/>
            </a:pPr>
            <a:r>
              <a:rPr lang="vi-VN" dirty="0"/>
              <a:t>Nhấn phím Alt+Spacebar </a:t>
            </a:r>
            <a:r>
              <a:rPr lang="vi-VN" dirty="0">
                <a:sym typeface="Symbol" panose="05050102010706020507" pitchFamily="18" charset="2"/>
              </a:rPr>
              <a:t></a:t>
            </a:r>
            <a:r>
              <a:rPr lang="vi-VN" dirty="0"/>
              <a:t> dùng phím </a:t>
            </a:r>
            <a:r>
              <a:rPr lang="vi-VN" dirty="0">
                <a:sym typeface="Symbol" panose="05050102010706020507" pitchFamily="18" charset="2"/>
              </a:rPr>
              <a:t></a:t>
            </a:r>
            <a:r>
              <a:rPr lang="vi-VN" dirty="0"/>
              <a:t> để chon mục Move </a:t>
            </a:r>
            <a:r>
              <a:rPr lang="vi-VN" dirty="0">
                <a:sym typeface="Symbol" panose="05050102010706020507" pitchFamily="18" charset="2"/>
              </a:rPr>
              <a:t></a:t>
            </a:r>
            <a:r>
              <a:rPr lang="vi-VN" dirty="0"/>
              <a:t> Enter </a:t>
            </a:r>
            <a:r>
              <a:rPr lang="vi-VN" dirty="0">
                <a:sym typeface="Symbol" panose="05050102010706020507" pitchFamily="18" charset="2"/>
              </a:rPr>
              <a:t></a:t>
            </a:r>
            <a:r>
              <a:rPr lang="vi-VN" dirty="0"/>
              <a:t> sử dụng các phím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để di chuyển cửa sổ </a:t>
            </a:r>
            <a:r>
              <a:rPr lang="vi-VN" dirty="0">
                <a:sym typeface="Symbol" panose="05050102010706020507" pitchFamily="18" charset="2"/>
              </a:rPr>
              <a:t></a:t>
            </a:r>
            <a:r>
              <a:rPr lang="vi-VN" dirty="0"/>
              <a:t> Enter để kết thúc.</a:t>
            </a:r>
          </a:p>
        </p:txBody>
      </p:sp>
    </p:spTree>
    <p:extLst>
      <p:ext uri="{BB962C8B-B14F-4D97-AF65-F5344CB8AC3E}">
        <p14:creationId xmlns:p14="http://schemas.microsoft.com/office/powerpoint/2010/main" val="37724054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Sử dụng File Explorer</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369218"/>
            <a:ext cx="8031874" cy="3500437"/>
          </a:xfrm>
        </p:spPr>
        <p:txBody>
          <a:bodyPr>
            <a:normAutofit/>
          </a:bodyPr>
          <a:lstStyle/>
          <a:p>
            <a:pPr algn="just"/>
            <a:r>
              <a:rPr lang="vi-VN" dirty="0"/>
              <a:t>Thay đổi kích thước cửa</a:t>
            </a:r>
            <a:r>
              <a:rPr lang="en-US" dirty="0"/>
              <a:t> </a:t>
            </a:r>
            <a:r>
              <a:rPr lang="en-US" dirty="0" err="1"/>
              <a:t>sổ</a:t>
            </a:r>
            <a:r>
              <a:rPr lang="vi-VN" dirty="0"/>
              <a:t> </a:t>
            </a:r>
            <a:endParaRPr lang="en-US" dirty="0"/>
          </a:p>
          <a:p>
            <a:pPr lvl="1" algn="just"/>
            <a:r>
              <a:rPr lang="vi-VN" dirty="0"/>
              <a:t>Đưa cửa sổ về chế độ Restore Down.</a:t>
            </a:r>
          </a:p>
          <a:p>
            <a:pPr lvl="1" algn="just"/>
            <a:r>
              <a:rPr lang="vi-VN" dirty="0"/>
              <a:t>Sử dụng chuột: Đưa con trỏ về vị trí các cạnh cửa sổ, bấm và điều chỉnh kích thước cửa sổ.</a:t>
            </a:r>
            <a:endParaRPr lang="en-US" dirty="0"/>
          </a:p>
          <a:p>
            <a:pPr lvl="1" algn="just"/>
            <a:r>
              <a:rPr lang="en-US" dirty="0" err="1"/>
              <a:t>Sử</a:t>
            </a:r>
            <a:r>
              <a:rPr lang="en-US" dirty="0"/>
              <a:t> </a:t>
            </a:r>
            <a:r>
              <a:rPr lang="en-US" dirty="0" err="1"/>
              <a:t>dụng</a:t>
            </a:r>
            <a:r>
              <a:rPr lang="en-US" dirty="0"/>
              <a:t> </a:t>
            </a:r>
            <a:r>
              <a:rPr lang="en-US" dirty="0" err="1"/>
              <a:t>phím</a:t>
            </a:r>
            <a:r>
              <a:rPr lang="en-US" dirty="0"/>
              <a:t>:</a:t>
            </a:r>
            <a:endParaRPr lang="vi-VN" dirty="0"/>
          </a:p>
          <a:p>
            <a:pPr marL="514350" lvl="2" indent="0" algn="just">
              <a:buNone/>
            </a:pPr>
            <a:r>
              <a:rPr lang="vi-VN" dirty="0"/>
              <a:t>Nhấn phím Alt+Spacebar </a:t>
            </a:r>
            <a:r>
              <a:rPr lang="vi-VN" dirty="0">
                <a:sym typeface="Symbol" panose="05050102010706020507" pitchFamily="18" charset="2"/>
              </a:rPr>
              <a:t></a:t>
            </a:r>
            <a:r>
              <a:rPr lang="vi-VN" dirty="0"/>
              <a:t> Dùng phím </a:t>
            </a:r>
            <a:r>
              <a:rPr lang="vi-VN" dirty="0">
                <a:sym typeface="Symbol" panose="05050102010706020507" pitchFamily="18" charset="2"/>
              </a:rPr>
              <a:t></a:t>
            </a:r>
            <a:r>
              <a:rPr lang="vi-VN" dirty="0"/>
              <a:t> để chon mục Size </a:t>
            </a:r>
            <a:r>
              <a:rPr lang="vi-VN" dirty="0">
                <a:sym typeface="Symbol" panose="05050102010706020507" pitchFamily="18" charset="2"/>
              </a:rPr>
              <a:t></a:t>
            </a:r>
            <a:r>
              <a:rPr lang="vi-VN" dirty="0"/>
              <a:t> Enter </a:t>
            </a:r>
            <a:r>
              <a:rPr lang="vi-VN" dirty="0">
                <a:sym typeface="Symbol" panose="05050102010706020507" pitchFamily="18" charset="2"/>
              </a:rPr>
              <a:t></a:t>
            </a:r>
            <a:r>
              <a:rPr lang="vi-VN" dirty="0"/>
              <a:t> Sử dụng các phím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để điều chỉnh kích thước </a:t>
            </a:r>
            <a:r>
              <a:rPr lang="vi-VN" dirty="0">
                <a:sym typeface="Symbol" panose="05050102010706020507" pitchFamily="18" charset="2"/>
              </a:rPr>
              <a:t></a:t>
            </a:r>
            <a:r>
              <a:rPr lang="vi-VN" dirty="0"/>
              <a:t> Enter để kết thúc.</a:t>
            </a:r>
          </a:p>
        </p:txBody>
      </p:sp>
    </p:spTree>
    <p:extLst>
      <p:ext uri="{BB962C8B-B14F-4D97-AF65-F5344CB8AC3E}">
        <p14:creationId xmlns:p14="http://schemas.microsoft.com/office/powerpoint/2010/main" val="59507853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Sử dụng File Explorer</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268015"/>
            <a:ext cx="8031874" cy="3230413"/>
          </a:xfrm>
        </p:spPr>
        <p:txBody>
          <a:bodyPr>
            <a:normAutofit/>
          </a:bodyPr>
          <a:lstStyle/>
          <a:p>
            <a:pPr algn="just"/>
            <a:r>
              <a:rPr lang="vi-VN" dirty="0"/>
              <a:t>Sử dụng các thanh cuộn (Scroll Bars)</a:t>
            </a:r>
            <a:endParaRPr lang="en-US" dirty="0"/>
          </a:p>
          <a:p>
            <a:pPr lvl="1" algn="just"/>
            <a:r>
              <a:rPr lang="vi-VN" dirty="0"/>
              <a:t>Khi cửa sổ được thu nhỏ, các thanh cuộn sẽ xuất hiện ở cạnh dưới và cạnh phải của cửa sổ</a:t>
            </a:r>
            <a:r>
              <a:rPr lang="en-US" dirty="0"/>
              <a:t>.</a:t>
            </a:r>
          </a:p>
          <a:p>
            <a:pPr lvl="2" algn="just"/>
            <a:r>
              <a:rPr lang="vi-VN" dirty="0"/>
              <a:t>Nhấp vào khu vực bóng mờ nhẹ hơn bên trên hoặc bên dưới hộp cuộn để hiển thị màn hình thông tin trước đó hoặc sau đó.</a:t>
            </a:r>
          </a:p>
          <a:p>
            <a:pPr lvl="2" algn="just"/>
            <a:r>
              <a:rPr lang="vi-VN" dirty="0"/>
              <a:t>Nhấp vào mũi tên </a:t>
            </a:r>
            <a:r>
              <a:rPr lang="vi-VN" dirty="0">
                <a:sym typeface="Symbol" panose="05050102010706020507" pitchFamily="18" charset="2"/>
              </a:rPr>
              <a:t></a:t>
            </a:r>
            <a:r>
              <a:rPr lang="vi-VN" dirty="0"/>
              <a:t> hoặc </a:t>
            </a:r>
            <a:r>
              <a:rPr lang="vi-VN" dirty="0">
                <a:sym typeface="Symbol" panose="05050102010706020507" pitchFamily="18" charset="2"/>
              </a:rPr>
              <a:t></a:t>
            </a:r>
            <a:r>
              <a:rPr lang="vi-VN" dirty="0"/>
              <a:t> để hiển thị một dòng thông tin theo hướng đó.</a:t>
            </a:r>
          </a:p>
          <a:p>
            <a:pPr lvl="2" algn="just"/>
            <a:r>
              <a:rPr lang="vi-VN" dirty="0"/>
              <a:t>Nhấp vào mũi tên </a:t>
            </a:r>
            <a:r>
              <a:rPr lang="vi-VN" dirty="0">
                <a:sym typeface="Symbol" panose="05050102010706020507" pitchFamily="18" charset="2"/>
              </a:rPr>
              <a:t></a:t>
            </a:r>
            <a:r>
              <a:rPr lang="vi-VN" dirty="0"/>
              <a:t> hoặc </a:t>
            </a:r>
            <a:r>
              <a:rPr lang="vi-VN" dirty="0">
                <a:sym typeface="Symbol" panose="05050102010706020507" pitchFamily="18" charset="2"/>
              </a:rPr>
              <a:t></a:t>
            </a:r>
            <a:r>
              <a:rPr lang="vi-VN" dirty="0"/>
              <a:t> ở thanh cuộn ngang một lần để hiển thị một cột thông tin theo hướng đó.</a:t>
            </a:r>
          </a:p>
        </p:txBody>
      </p:sp>
    </p:spTree>
    <p:extLst>
      <p:ext uri="{BB962C8B-B14F-4D97-AF65-F5344CB8AC3E}">
        <p14:creationId xmlns:p14="http://schemas.microsoft.com/office/powerpoint/2010/main" val="252661157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Sử dụng File Explorer</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268015"/>
            <a:ext cx="7886700" cy="3766439"/>
          </a:xfrm>
        </p:spPr>
        <p:txBody>
          <a:bodyPr>
            <a:normAutofit/>
          </a:bodyPr>
          <a:lstStyle/>
          <a:p>
            <a:pPr lvl="2" algn="just"/>
            <a:r>
              <a:rPr lang="vi-VN" dirty="0"/>
              <a:t>Nhấp và giữ nút chuột trên mũi tên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ở hai đầu thanh cuộn để cuộn màn hình theo hướng đó.</a:t>
            </a:r>
          </a:p>
          <a:p>
            <a:pPr lvl="2" algn="just"/>
            <a:r>
              <a:rPr lang="vi-VN" dirty="0"/>
              <a:t>Kéo hộp cuộn đến một khu vực cụ thể trong khu vực cuộn để di chuyển trực tiếp đến vị trí đó.</a:t>
            </a:r>
          </a:p>
          <a:p>
            <a:pPr lvl="2" algn="just"/>
            <a:endParaRPr lang="vi-VN" dirty="0"/>
          </a:p>
        </p:txBody>
      </p:sp>
      <p:pic>
        <p:nvPicPr>
          <p:cNvPr id="5" name="Picture 4">
            <a:extLst>
              <a:ext uri="{FF2B5EF4-FFF2-40B4-BE49-F238E27FC236}">
                <a16:creationId xmlns:a16="http://schemas.microsoft.com/office/drawing/2014/main" id="{4ADFC670-2120-4F9A-A48F-2D374F0B9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0139" y="2815065"/>
            <a:ext cx="2383721" cy="1672851"/>
          </a:xfrm>
          <a:prstGeom prst="rect">
            <a:avLst/>
          </a:prstGeom>
        </p:spPr>
      </p:pic>
    </p:spTree>
    <p:extLst>
      <p:ext uri="{BB962C8B-B14F-4D97-AF65-F5344CB8AC3E}">
        <p14:creationId xmlns:p14="http://schemas.microsoft.com/office/powerpoint/2010/main" val="328260852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Làm việc với tập tin và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268015"/>
            <a:ext cx="7886700" cy="3766439"/>
          </a:xfrm>
        </p:spPr>
        <p:txBody>
          <a:bodyPr>
            <a:normAutofit/>
          </a:bodyPr>
          <a:lstStyle/>
          <a:p>
            <a:pPr algn="just"/>
            <a:r>
              <a:rPr lang="vi-VN" dirty="0"/>
              <a:t>Một tập tin được tạo bằng từ một chương trình (Program) cụ thể. Loại chương trình sẽ xác định loại tập tin cụ thể.</a:t>
            </a:r>
          </a:p>
          <a:p>
            <a:pPr algn="just"/>
            <a:r>
              <a:rPr lang="vi-VN" dirty="0"/>
              <a:t>Tập tin xuất hiện dưới dạng biểu tượng của chương trình kết hợp đã tạo ra nó</a:t>
            </a:r>
            <a:r>
              <a:rPr lang="en-US" dirty="0"/>
              <a:t>.</a:t>
            </a:r>
            <a:endParaRPr lang="vi-VN" dirty="0"/>
          </a:p>
        </p:txBody>
      </p:sp>
      <p:pic>
        <p:nvPicPr>
          <p:cNvPr id="6" name="Picture 5">
            <a:extLst>
              <a:ext uri="{FF2B5EF4-FFF2-40B4-BE49-F238E27FC236}">
                <a16:creationId xmlns:a16="http://schemas.microsoft.com/office/drawing/2014/main" id="{86CCA823-5735-47B5-AE52-91D0F60953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2045" y="3391595"/>
            <a:ext cx="1005840" cy="1097280"/>
          </a:xfrm>
          <a:prstGeom prst="rect">
            <a:avLst/>
          </a:prstGeom>
        </p:spPr>
      </p:pic>
      <p:pic>
        <p:nvPicPr>
          <p:cNvPr id="7" name="Picture 6">
            <a:extLst>
              <a:ext uri="{FF2B5EF4-FFF2-40B4-BE49-F238E27FC236}">
                <a16:creationId xmlns:a16="http://schemas.microsoft.com/office/drawing/2014/main" id="{F256DBD9-8AE0-4E9D-A148-0521A92E66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2054" y="3388535"/>
            <a:ext cx="856259" cy="1097280"/>
          </a:xfrm>
          <a:prstGeom prst="rect">
            <a:avLst/>
          </a:prstGeom>
        </p:spPr>
      </p:pic>
      <p:pic>
        <p:nvPicPr>
          <p:cNvPr id="8" name="Picture 7">
            <a:extLst>
              <a:ext uri="{FF2B5EF4-FFF2-40B4-BE49-F238E27FC236}">
                <a16:creationId xmlns:a16="http://schemas.microsoft.com/office/drawing/2014/main" id="{3B1EE29B-5EE4-43B3-BDDF-C0BFC79122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45397" y="3388535"/>
            <a:ext cx="710619" cy="1097280"/>
          </a:xfrm>
          <a:prstGeom prst="rect">
            <a:avLst/>
          </a:prstGeom>
        </p:spPr>
      </p:pic>
    </p:spTree>
    <p:extLst>
      <p:ext uri="{BB962C8B-B14F-4D97-AF65-F5344CB8AC3E}">
        <p14:creationId xmlns:p14="http://schemas.microsoft.com/office/powerpoint/2010/main" val="256728122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Làm việc với tập tin và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268015"/>
            <a:ext cx="7886700" cy="3766439"/>
          </a:xfrm>
        </p:spPr>
        <p:txBody>
          <a:bodyPr>
            <a:normAutofit/>
          </a:bodyPr>
          <a:lstStyle/>
          <a:p>
            <a:pPr algn="just"/>
            <a:r>
              <a:rPr lang="en-US" dirty="0" err="1"/>
              <a:t>Các</a:t>
            </a:r>
            <a:r>
              <a:rPr lang="en-US" dirty="0"/>
              <a:t> </a:t>
            </a:r>
            <a:r>
              <a:rPr lang="en-US" dirty="0" err="1"/>
              <a:t>loại</a:t>
            </a:r>
            <a:r>
              <a:rPr lang="en-US" dirty="0"/>
              <a:t> </a:t>
            </a:r>
            <a:r>
              <a:rPr lang="en-US" dirty="0" err="1"/>
              <a:t>tập</a:t>
            </a:r>
            <a:r>
              <a:rPr lang="en-US" dirty="0"/>
              <a:t> tin</a:t>
            </a:r>
            <a:endParaRPr lang="vi-VN" dirty="0"/>
          </a:p>
        </p:txBody>
      </p:sp>
      <p:graphicFrame>
        <p:nvGraphicFramePr>
          <p:cNvPr id="4" name="Table 3">
            <a:extLst>
              <a:ext uri="{FF2B5EF4-FFF2-40B4-BE49-F238E27FC236}">
                <a16:creationId xmlns:a16="http://schemas.microsoft.com/office/drawing/2014/main" id="{E5D7ED86-008B-423A-B86D-1F0165FC25BF}"/>
              </a:ext>
            </a:extLst>
          </p:cNvPr>
          <p:cNvGraphicFramePr>
            <a:graphicFrameLocks noGrp="1"/>
          </p:cNvGraphicFramePr>
          <p:nvPr>
            <p:extLst>
              <p:ext uri="{D42A27DB-BD31-4B8C-83A1-F6EECF244321}">
                <p14:modId xmlns:p14="http://schemas.microsoft.com/office/powerpoint/2010/main" val="1153577558"/>
              </p:ext>
            </p:extLst>
          </p:nvPr>
        </p:nvGraphicFramePr>
        <p:xfrm>
          <a:off x="701236" y="1681654"/>
          <a:ext cx="7886699" cy="2951988"/>
        </p:xfrm>
        <a:graphic>
          <a:graphicData uri="http://schemas.openxmlformats.org/drawingml/2006/table">
            <a:tbl>
              <a:tblPr firstRow="1" firstCol="1" bandRow="1">
                <a:tableStyleId>{2D5ABB26-0587-4C30-8999-92F81FD0307C}</a:tableStyleId>
              </a:tblPr>
              <a:tblGrid>
                <a:gridCol w="1887521">
                  <a:extLst>
                    <a:ext uri="{9D8B030D-6E8A-4147-A177-3AD203B41FA5}">
                      <a16:colId xmlns:a16="http://schemas.microsoft.com/office/drawing/2014/main" val="429821710"/>
                    </a:ext>
                  </a:extLst>
                </a:gridCol>
                <a:gridCol w="5999178">
                  <a:extLst>
                    <a:ext uri="{9D8B030D-6E8A-4147-A177-3AD203B41FA5}">
                      <a16:colId xmlns:a16="http://schemas.microsoft.com/office/drawing/2014/main" val="3938573329"/>
                    </a:ext>
                  </a:extLst>
                </a:gridCol>
              </a:tblGrid>
              <a:tr h="1142569">
                <a:tc>
                  <a:txBody>
                    <a:bodyPr/>
                    <a:lstStyle/>
                    <a:p>
                      <a:pPr marL="0" marR="0" algn="ctr">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endParaRPr lang="en-US" sz="18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Application File</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Loại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này</a:t>
                      </a:r>
                      <a:r>
                        <a:rPr lang="en-US" sz="1800" dirty="0">
                          <a:solidFill>
                            <a:schemeClr val="bg1"/>
                          </a:solidFill>
                          <a:effectLst/>
                          <a:latin typeface="Times New Roman" panose="02020603050405020304" pitchFamily="18" charset="0"/>
                          <a:cs typeface="Times New Roman" panose="02020603050405020304" pitchFamily="18" charset="0"/>
                        </a:rPr>
                        <a:t> bao </a:t>
                      </a:r>
                      <a:r>
                        <a:rPr lang="en-US" sz="1800" dirty="0" err="1">
                          <a:solidFill>
                            <a:schemeClr val="bg1"/>
                          </a:solidFill>
                          <a:effectLst/>
                          <a:latin typeface="Times New Roman" panose="02020603050405020304" pitchFamily="18" charset="0"/>
                          <a:cs typeface="Times New Roman" panose="02020603050405020304" pitchFamily="18" charset="0"/>
                        </a:rPr>
                        <a:t>gồm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hướng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dẫn</a:t>
                      </a:r>
                      <a:r>
                        <a:rPr lang="en-US" sz="1800" dirty="0">
                          <a:solidFill>
                            <a:schemeClr val="bg1"/>
                          </a:solidFill>
                          <a:effectLst/>
                          <a:latin typeface="Times New Roman" panose="02020603050405020304" pitchFamily="18" charset="0"/>
                          <a:cs typeface="Times New Roman" panose="02020603050405020304" pitchFamily="18" charset="0"/>
                        </a:rPr>
                        <a:t> chi </a:t>
                      </a:r>
                      <a:r>
                        <a:rPr lang="en-US" sz="1800" dirty="0" err="1">
                          <a:solidFill>
                            <a:schemeClr val="bg1"/>
                          </a:solidFill>
                          <a:effectLst/>
                          <a:latin typeface="Times New Roman" panose="02020603050405020304" pitchFamily="18" charset="0"/>
                          <a:cs typeface="Times New Roman" panose="02020603050405020304" pitchFamily="18" charset="0"/>
                        </a:rPr>
                        <a:t>tiết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bộ</a:t>
                      </a:r>
                      <a:r>
                        <a:rPr lang="en-US" sz="1800" dirty="0">
                          <a:solidFill>
                            <a:schemeClr val="bg1"/>
                          </a:solidFill>
                          <a:effectLst/>
                          <a:latin typeface="Times New Roman" panose="02020603050405020304" pitchFamily="18" charset="0"/>
                          <a:cs typeface="Times New Roman" panose="02020603050405020304" pitchFamily="18" charset="0"/>
                        </a:rPr>
                        <a:t> vi </a:t>
                      </a:r>
                      <a:r>
                        <a:rPr lang="en-US" sz="1800" dirty="0" err="1">
                          <a:solidFill>
                            <a:schemeClr val="bg1"/>
                          </a:solidFill>
                          <a:effectLst/>
                          <a:latin typeface="Times New Roman" panose="02020603050405020304" pitchFamily="18" charset="0"/>
                          <a:cs typeface="Times New Roman" panose="02020603050405020304" pitchFamily="18" charset="0"/>
                        </a:rPr>
                        <a:t>xử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lý</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về</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những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nhiệm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thực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hiện</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Thường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trữ</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thư</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mục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chương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trình</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đó</a:t>
                      </a:r>
                      <a:r>
                        <a:rPr lang="en-US" sz="1800" dirty="0">
                          <a:solidFill>
                            <a:schemeClr val="bg1"/>
                          </a:solidFill>
                          <a:effectLst/>
                          <a:latin typeface="Times New Roman" panose="02020603050405020304" pitchFamily="18" charset="0"/>
                          <a:cs typeface="Times New Roman" panose="02020603050405020304" pitchFamily="18" charset="0"/>
                        </a:rPr>
                        <a:t> (Word, Excel, PowerPoint,…)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60235165"/>
                  </a:ext>
                </a:extLst>
              </a:tr>
              <a:tr h="852867">
                <a:tc>
                  <a:txBody>
                    <a:bodyPr/>
                    <a:lstStyle/>
                    <a:p>
                      <a:pPr marL="0" marR="0" algn="ctr">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Dữ</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liệu</a:t>
                      </a:r>
                      <a:endParaRPr lang="en-US" sz="18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Data File</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Chứa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thông</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người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đã</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nhập</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trong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những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ứng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dụng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trên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máy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tính</a:t>
                      </a:r>
                      <a:r>
                        <a:rPr lang="en-US" sz="1800" dirty="0">
                          <a:solidFill>
                            <a:schemeClr val="bg1"/>
                          </a:solidFill>
                          <a:effectLst/>
                          <a:latin typeface="Times New Roman" panose="02020603050405020304" pitchFamily="18" charset="0"/>
                          <a:cs typeface="Times New Roman" panose="02020603050405020304" pitchFamily="18" charset="0"/>
                        </a:rPr>
                        <a:t> (.docx, .xlsx, .pptx,…)</a:t>
                      </a:r>
                    </a:p>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Có</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lưu</a:t>
                      </a:r>
                      <a:r>
                        <a:rPr lang="en-US" sz="1800" dirty="0">
                          <a:solidFill>
                            <a:schemeClr val="bg1"/>
                          </a:solidFill>
                          <a:effectLst/>
                          <a:latin typeface="Times New Roman" panose="02020603050405020304" pitchFamily="18" charset="0"/>
                          <a:cs typeface="Times New Roman" panose="02020603050405020304" pitchFamily="18" charset="0"/>
                        </a:rPr>
                        <a:t> ở </a:t>
                      </a:r>
                      <a:r>
                        <a:rPr lang="en-US" sz="1800" dirty="0" err="1">
                          <a:solidFill>
                            <a:schemeClr val="bg1"/>
                          </a:solidFill>
                          <a:effectLst/>
                          <a:latin typeface="Times New Roman" panose="02020603050405020304" pitchFamily="18" charset="0"/>
                          <a:cs typeface="Times New Roman" panose="02020603050405020304" pitchFamily="18" charset="0"/>
                        </a:rPr>
                        <a:t>bất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cứ</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nơi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nào</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623671109"/>
                  </a:ext>
                </a:extLst>
              </a:tr>
              <a:tr h="852867">
                <a:tc>
                  <a:txBody>
                    <a:bodyPr/>
                    <a:lstStyle/>
                    <a:p>
                      <a:pPr marL="0" marR="0" algn="ctr">
                        <a:lnSpc>
                          <a:spcPct val="110000"/>
                        </a:lnSpc>
                        <a:spcBef>
                          <a:spcPts val="0"/>
                        </a:spcBef>
                        <a:spcAft>
                          <a:spcPts val="0"/>
                        </a:spcAft>
                      </a:pPr>
                      <a:r>
                        <a:rPr lang="en-US" sz="1800" dirty="0" err="1">
                          <a:solidFill>
                            <a:schemeClr val="bg1"/>
                          </a:solidFill>
                          <a:effectLst/>
                          <a:latin typeface="Times New Roman" panose="02020603050405020304" pitchFamily="18" charset="0"/>
                          <a:cs typeface="Times New Roman" panose="02020603050405020304" pitchFamily="18" charset="0"/>
                        </a:rPr>
                        <a:t>Tập</a:t>
                      </a:r>
                      <a:r>
                        <a:rPr lang="en-US" sz="1800" dirty="0">
                          <a:solidFill>
                            <a:schemeClr val="bg1"/>
                          </a:solidFill>
                          <a:effectLst/>
                          <a:latin typeface="Times New Roman" panose="02020603050405020304" pitchFamily="18" charset="0"/>
                          <a:cs typeface="Times New Roman" panose="02020603050405020304" pitchFamily="18" charset="0"/>
                        </a:rPr>
                        <a:t> tin </a:t>
                      </a:r>
                      <a:r>
                        <a:rPr lang="en-US" sz="1800" dirty="0" err="1">
                          <a:solidFill>
                            <a:schemeClr val="bg1"/>
                          </a:solidFill>
                          <a:effectLst/>
                          <a:latin typeface="Times New Roman" panose="02020603050405020304" pitchFamily="18" charset="0"/>
                          <a:cs typeface="Times New Roman" panose="02020603050405020304" pitchFamily="18" charset="0"/>
                        </a:rPr>
                        <a:t>Hệ</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thống</a:t>
                      </a:r>
                      <a:endParaRPr lang="en-US" sz="1800" dirty="0">
                        <a:solidFill>
                          <a:schemeClr val="bg1"/>
                        </a:solidFill>
                        <a:effectLst/>
                        <a:latin typeface="Times New Roman" panose="02020603050405020304" pitchFamily="18" charset="0"/>
                        <a:cs typeface="Times New Roman" panose="02020603050405020304" pitchFamily="18" charset="0"/>
                      </a:endParaRPr>
                    </a:p>
                    <a:p>
                      <a:pPr marL="0" marR="0" algn="ctr">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System File</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800" dirty="0" err="1">
                          <a:solidFill>
                            <a:schemeClr val="bg1"/>
                          </a:solidFill>
                          <a:effectLst/>
                          <a:latin typeface="Times New Roman" panose="02020603050405020304" pitchFamily="18" charset="0"/>
                          <a:cs typeface="Times New Roman" panose="02020603050405020304" pitchFamily="18" charset="0"/>
                        </a:rPr>
                        <a:t>Chứa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các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hướng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dẫn</a:t>
                      </a:r>
                      <a:r>
                        <a:rPr lang="en-US" sz="1800" dirty="0">
                          <a:solidFill>
                            <a:schemeClr val="bg1"/>
                          </a:solidFill>
                          <a:effectLst/>
                          <a:latin typeface="Times New Roman" panose="02020603050405020304" pitchFamily="18" charset="0"/>
                          <a:cs typeface="Times New Roman" panose="02020603050405020304" pitchFamily="18" charset="0"/>
                        </a:rPr>
                        <a:t> chi </a:t>
                      </a:r>
                      <a:r>
                        <a:rPr lang="en-US" sz="1800" dirty="0" err="1">
                          <a:solidFill>
                            <a:schemeClr val="bg1"/>
                          </a:solidFill>
                          <a:effectLst/>
                          <a:latin typeface="Times New Roman" panose="02020603050405020304" pitchFamily="18" charset="0"/>
                          <a:cs typeface="Times New Roman" panose="02020603050405020304" pitchFamily="18" charset="0"/>
                        </a:rPr>
                        <a:t>tiết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bộ</a:t>
                      </a:r>
                      <a:r>
                        <a:rPr lang="en-US" sz="1800" dirty="0">
                          <a:solidFill>
                            <a:schemeClr val="bg1"/>
                          </a:solidFill>
                          <a:effectLst/>
                          <a:latin typeface="Times New Roman" panose="02020603050405020304" pitchFamily="18" charset="0"/>
                          <a:cs typeface="Times New Roman" panose="02020603050405020304" pitchFamily="18" charset="0"/>
                        </a:rPr>
                        <a:t> vi </a:t>
                      </a:r>
                      <a:r>
                        <a:rPr lang="en-US" sz="1800" dirty="0" err="1">
                          <a:solidFill>
                            <a:schemeClr val="bg1"/>
                          </a:solidFill>
                          <a:effectLst/>
                          <a:latin typeface="Times New Roman" panose="02020603050405020304" pitchFamily="18" charset="0"/>
                          <a:cs typeface="Times New Roman" panose="02020603050405020304" pitchFamily="18" charset="0"/>
                        </a:rPr>
                        <a:t>xử</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lý</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về</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những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nhiệm</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vụ</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thực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hiện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chúng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là</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một</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phần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của</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hệ</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điều</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hành</a:t>
                      </a:r>
                      <a:r>
                        <a:rPr lang="en-US" sz="18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800" dirty="0">
                          <a:solidFill>
                            <a:schemeClr val="bg1"/>
                          </a:solidFill>
                          <a:effectLst/>
                          <a:latin typeface="Times New Roman" panose="02020603050405020304" pitchFamily="18" charset="0"/>
                          <a:cs typeface="Times New Roman" panose="02020603050405020304" pitchFamily="18" charset="0"/>
                        </a:rPr>
                        <a:t>Thường </a:t>
                      </a:r>
                      <a:r>
                        <a:rPr lang="en-US" sz="1800" dirty="0" err="1">
                          <a:solidFill>
                            <a:schemeClr val="bg1"/>
                          </a:solidFill>
                          <a:effectLst/>
                          <a:latin typeface="Times New Roman" panose="02020603050405020304" pitchFamily="18" charset="0"/>
                          <a:cs typeface="Times New Roman" panose="02020603050405020304" pitchFamily="18" charset="0"/>
                        </a:rPr>
                        <a:t>được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ẩn</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để</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bảo</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vệ</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chúng</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khỏi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bị</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thay</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đổi</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hoặc</a:t>
                      </a:r>
                      <a:r>
                        <a:rPr lang="en-US" sz="1800" dirty="0">
                          <a:solidFill>
                            <a:schemeClr val="bg1"/>
                          </a:solidFill>
                          <a:effectLst/>
                          <a:latin typeface="Times New Roman" panose="02020603050405020304" pitchFamily="18" charset="0"/>
                          <a:cs typeface="Times New Roman" panose="02020603050405020304" pitchFamily="18" charset="0"/>
                        </a:rPr>
                        <a:t> </a:t>
                      </a:r>
                      <a:r>
                        <a:rPr lang="en-US" sz="1800" dirty="0" err="1">
                          <a:solidFill>
                            <a:schemeClr val="bg1"/>
                          </a:solidFill>
                          <a:effectLst/>
                          <a:latin typeface="Times New Roman" panose="02020603050405020304" pitchFamily="18" charset="0"/>
                          <a:cs typeface="Times New Roman" panose="02020603050405020304" pitchFamily="18" charset="0"/>
                        </a:rPr>
                        <a:t>xóa</a:t>
                      </a:r>
                      <a:r>
                        <a:rPr lang="en-US" sz="1800" dirty="0">
                          <a:solidFill>
                            <a:schemeClr val="bg1"/>
                          </a:solidFill>
                          <a:effectLst/>
                          <a:latin typeface="Times New Roman" panose="02020603050405020304" pitchFamily="18" charset="0"/>
                          <a:cs typeface="Times New Roman" panose="02020603050405020304" pitchFamily="18" charset="0"/>
                        </a:rPr>
                        <a:t>.</a:t>
                      </a:r>
                      <a:endParaRPr lang="en-US" sz="18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997704222"/>
                  </a:ext>
                </a:extLst>
              </a:tr>
            </a:tbl>
          </a:graphicData>
        </a:graphic>
      </p:graphicFrame>
    </p:spTree>
    <p:extLst>
      <p:ext uri="{BB962C8B-B14F-4D97-AF65-F5344CB8AC3E}">
        <p14:creationId xmlns:p14="http://schemas.microsoft.com/office/powerpoint/2010/main" val="19455940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Làm việc với tập tin và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268015"/>
            <a:ext cx="7886700" cy="3766439"/>
          </a:xfrm>
        </p:spPr>
        <p:txBody>
          <a:bodyPr>
            <a:normAutofit/>
          </a:bodyPr>
          <a:lstStyle/>
          <a:p>
            <a:pPr algn="just"/>
            <a:r>
              <a:rPr lang="vi-VN" dirty="0"/>
              <a:t>Các loại biểu tượng về tập tin và thư mục</a:t>
            </a:r>
          </a:p>
        </p:txBody>
      </p:sp>
      <p:graphicFrame>
        <p:nvGraphicFramePr>
          <p:cNvPr id="5" name="Table 4">
            <a:extLst>
              <a:ext uri="{FF2B5EF4-FFF2-40B4-BE49-F238E27FC236}">
                <a16:creationId xmlns:a16="http://schemas.microsoft.com/office/drawing/2014/main" id="{EF1AFF31-C033-4A43-8C17-CB58CBFD9BA8}"/>
              </a:ext>
            </a:extLst>
          </p:cNvPr>
          <p:cNvGraphicFramePr>
            <a:graphicFrameLocks noGrp="1"/>
          </p:cNvGraphicFramePr>
          <p:nvPr>
            <p:extLst>
              <p:ext uri="{D42A27DB-BD31-4B8C-83A1-F6EECF244321}">
                <p14:modId xmlns:p14="http://schemas.microsoft.com/office/powerpoint/2010/main" val="3105670009"/>
              </p:ext>
            </p:extLst>
          </p:nvPr>
        </p:nvGraphicFramePr>
        <p:xfrm>
          <a:off x="628650" y="1844278"/>
          <a:ext cx="8233996" cy="2643378"/>
        </p:xfrm>
        <a:graphic>
          <a:graphicData uri="http://schemas.openxmlformats.org/drawingml/2006/table">
            <a:tbl>
              <a:tblPr firstRow="1" firstCol="1" bandRow="1">
                <a:tableStyleId>{2D5ABB26-0587-4C30-8999-92F81FD0307C}</a:tableStyleId>
              </a:tblPr>
              <a:tblGrid>
                <a:gridCol w="2255227">
                  <a:extLst>
                    <a:ext uri="{9D8B030D-6E8A-4147-A177-3AD203B41FA5}">
                      <a16:colId xmlns:a16="http://schemas.microsoft.com/office/drawing/2014/main" val="4238328028"/>
                    </a:ext>
                  </a:extLst>
                </a:gridCol>
                <a:gridCol w="5978769">
                  <a:extLst>
                    <a:ext uri="{9D8B030D-6E8A-4147-A177-3AD203B41FA5}">
                      <a16:colId xmlns:a16="http://schemas.microsoft.com/office/drawing/2014/main" val="22858989"/>
                    </a:ext>
                  </a:extLst>
                </a:gridCol>
              </a:tblGrid>
              <a:tr h="1091912">
                <a:tc>
                  <a:txBody>
                    <a:bodyPr/>
                    <a:lstStyle/>
                    <a:p>
                      <a:pPr marL="0" marR="0" algn="l">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 </a:t>
                      </a:r>
                    </a:p>
                    <a:p>
                      <a:pPr marL="0" marR="0" algn="l">
                        <a:lnSpc>
                          <a:spcPct val="110000"/>
                        </a:lnSpc>
                        <a:spcBef>
                          <a:spcPts val="0"/>
                        </a:spcBef>
                        <a:spcAft>
                          <a:spcPts val="0"/>
                        </a:spcAft>
                      </a:pPr>
                      <a:r>
                        <a:rPr lang="en-US" sz="1600">
                          <a:solidFill>
                            <a:schemeClr val="bg1"/>
                          </a:solidFill>
                          <a:effectLst/>
                          <a:latin typeface="Times New Roman" panose="02020603050405020304" pitchFamily="18" charset="0"/>
                          <a:cs typeface="Times New Roman" panose="02020603050405020304" pitchFamily="18" charset="0"/>
                        </a:rPr>
                        <a:t>   </a:t>
                      </a: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600" dirty="0" err="1">
                          <a:solidFill>
                            <a:schemeClr val="bg1"/>
                          </a:solidFill>
                          <a:effectLst/>
                          <a:latin typeface="Times New Roman" panose="02020603050405020304" pitchFamily="18" charset="0"/>
                          <a:cs typeface="Times New Roman" panose="02020603050405020304" pitchFamily="18" charset="0"/>
                        </a:rPr>
                        <a:t>Một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tượng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tương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tự</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như</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một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trong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số</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này</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cho</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biết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rằng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tập</a:t>
                      </a:r>
                      <a:r>
                        <a:rPr lang="en-US" sz="1600" dirty="0">
                          <a:solidFill>
                            <a:schemeClr val="bg1"/>
                          </a:solidFill>
                          <a:effectLst/>
                          <a:latin typeface="Times New Roman" panose="02020603050405020304" pitchFamily="18" charset="0"/>
                          <a:cs typeface="Times New Roman" panose="02020603050405020304" pitchFamily="18" charset="0"/>
                        </a:rPr>
                        <a:t> tin </a:t>
                      </a:r>
                      <a:r>
                        <a:rPr lang="en-US" sz="1600" dirty="0" err="1">
                          <a:solidFill>
                            <a:schemeClr val="bg1"/>
                          </a:solidFill>
                          <a:effectLst/>
                          <a:latin typeface="Times New Roman" panose="02020603050405020304" pitchFamily="18" charset="0"/>
                          <a:cs typeface="Times New Roman" panose="02020603050405020304" pitchFamily="18" charset="0"/>
                        </a:rPr>
                        <a:t>dữ</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liệu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hoặc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thư</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mục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được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lưu</a:t>
                      </a:r>
                      <a:r>
                        <a:rPr lang="en-US" sz="1600" dirty="0">
                          <a:solidFill>
                            <a:schemeClr val="bg1"/>
                          </a:solidFill>
                          <a:effectLst/>
                          <a:latin typeface="Times New Roman" panose="02020603050405020304" pitchFamily="18" charset="0"/>
                          <a:cs typeface="Times New Roman" panose="02020603050405020304" pitchFamily="18" charset="0"/>
                        </a:rPr>
                        <a:t> ở </a:t>
                      </a:r>
                      <a:r>
                        <a:rPr lang="en-US" sz="1600" dirty="0" err="1">
                          <a:solidFill>
                            <a:schemeClr val="bg1"/>
                          </a:solidFill>
                          <a:effectLst/>
                          <a:latin typeface="Times New Roman" panose="02020603050405020304" pitchFamily="18" charset="0"/>
                          <a:cs typeface="Times New Roman" panose="02020603050405020304" pitchFamily="18" charset="0"/>
                        </a:rPr>
                        <a:t>vị</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trí</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này</a:t>
                      </a:r>
                      <a:r>
                        <a:rPr lang="en-US" sz="16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600" dirty="0" err="1">
                          <a:solidFill>
                            <a:schemeClr val="bg1"/>
                          </a:solidFill>
                          <a:effectLst/>
                          <a:latin typeface="Times New Roman" panose="02020603050405020304" pitchFamily="18" charset="0"/>
                          <a:cs typeface="Times New Roman" panose="02020603050405020304" pitchFamily="18" charset="0"/>
                        </a:rPr>
                        <a:t>Khi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được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chọn</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một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tượng</a:t>
                      </a:r>
                      <a:r>
                        <a:rPr lang="en-US" sz="1600" dirty="0">
                          <a:solidFill>
                            <a:schemeClr val="bg1"/>
                          </a:solidFill>
                          <a:effectLst/>
                          <a:latin typeface="Times New Roman" panose="02020603050405020304" pitchFamily="18" charset="0"/>
                          <a:cs typeface="Times New Roman" panose="02020603050405020304" pitchFamily="18" charset="0"/>
                        </a:rPr>
                        <a:t> thu </a:t>
                      </a:r>
                      <a:r>
                        <a:rPr lang="en-US" sz="1600" dirty="0" err="1">
                          <a:solidFill>
                            <a:schemeClr val="bg1"/>
                          </a:solidFill>
                          <a:effectLst/>
                          <a:latin typeface="Times New Roman" panose="02020603050405020304" pitchFamily="18" charset="0"/>
                          <a:cs typeface="Times New Roman" panose="02020603050405020304" pitchFamily="18" charset="0"/>
                        </a:rPr>
                        <a:t>nhỏ</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xuất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hiện</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trong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nhóm</a:t>
                      </a:r>
                      <a:r>
                        <a:rPr lang="en-US" sz="1600" dirty="0">
                          <a:solidFill>
                            <a:schemeClr val="bg1"/>
                          </a:solidFill>
                          <a:effectLst/>
                          <a:latin typeface="Times New Roman" panose="02020603050405020304" pitchFamily="18" charset="0"/>
                          <a:cs typeface="Times New Roman" panose="02020603050405020304" pitchFamily="18" charset="0"/>
                        </a:rPr>
                        <a:t> Open </a:t>
                      </a:r>
                      <a:r>
                        <a:rPr lang="en-US" sz="1600" dirty="0" err="1">
                          <a:solidFill>
                            <a:schemeClr val="bg1"/>
                          </a:solidFill>
                          <a:effectLst/>
                          <a:latin typeface="Times New Roman" panose="02020603050405020304" pitchFamily="18" charset="0"/>
                          <a:cs typeface="Times New Roman" panose="02020603050405020304" pitchFamily="18" charset="0"/>
                        </a:rPr>
                        <a:t>của</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thẻ</a:t>
                      </a:r>
                      <a:r>
                        <a:rPr lang="en-US" sz="1600" dirty="0">
                          <a:solidFill>
                            <a:schemeClr val="bg1"/>
                          </a:solidFill>
                          <a:effectLst/>
                          <a:latin typeface="Times New Roman" panose="02020603050405020304" pitchFamily="18" charset="0"/>
                          <a:cs typeface="Times New Roman" panose="02020603050405020304" pitchFamily="18" charset="0"/>
                        </a:rPr>
                        <a:t> Home </a:t>
                      </a:r>
                      <a:r>
                        <a:rPr lang="en-US" sz="1600" dirty="0" err="1">
                          <a:solidFill>
                            <a:schemeClr val="bg1"/>
                          </a:solidFill>
                          <a:effectLst/>
                          <a:latin typeface="Times New Roman" panose="02020603050405020304" pitchFamily="18" charset="0"/>
                          <a:cs typeface="Times New Roman" panose="02020603050405020304" pitchFamily="18" charset="0"/>
                        </a:rPr>
                        <a:t>cho</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phép</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mở</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tập</a:t>
                      </a:r>
                      <a:r>
                        <a:rPr lang="en-US" sz="1600" dirty="0">
                          <a:solidFill>
                            <a:schemeClr val="bg1"/>
                          </a:solidFill>
                          <a:effectLst/>
                          <a:latin typeface="Times New Roman" panose="02020603050405020304" pitchFamily="18" charset="0"/>
                          <a:cs typeface="Times New Roman" panose="02020603050405020304" pitchFamily="18" charset="0"/>
                        </a:rPr>
                        <a:t> tin/</a:t>
                      </a:r>
                      <a:r>
                        <a:rPr lang="en-US" sz="1600" dirty="0" err="1">
                          <a:solidFill>
                            <a:schemeClr val="bg1"/>
                          </a:solidFill>
                          <a:effectLst/>
                          <a:latin typeface="Times New Roman" panose="02020603050405020304" pitchFamily="18" charset="0"/>
                          <a:cs typeface="Times New Roman" panose="02020603050405020304" pitchFamily="18" charset="0"/>
                        </a:rPr>
                        <a:t>thư</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mục</a:t>
                      </a:r>
                      <a:r>
                        <a:rPr lang="en-US" sz="1600" dirty="0">
                          <a:solidFill>
                            <a:schemeClr val="bg1"/>
                          </a:solidFill>
                          <a:effectLst/>
                          <a:latin typeface="Times New Roman" panose="02020603050405020304" pitchFamily="18" charset="0"/>
                          <a:cs typeface="Times New Roman" panose="02020603050405020304" pitchFamily="18" charset="0"/>
                        </a:rPr>
                        <a:t>.</a:t>
                      </a:r>
                    </a:p>
                    <a:p>
                      <a:pPr marL="168275" marR="0" lvl="0" indent="-168275" algn="just">
                        <a:lnSpc>
                          <a:spcPct val="110000"/>
                        </a:lnSpc>
                        <a:spcBef>
                          <a:spcPts val="0"/>
                        </a:spcBef>
                        <a:spcAft>
                          <a:spcPts val="0"/>
                        </a:spcAft>
                        <a:buFont typeface="Arial" panose="020B0604020202020204" pitchFamily="34" charset="0"/>
                        <a:buChar char="-"/>
                      </a:pPr>
                      <a:r>
                        <a:rPr lang="en-US" sz="1600" dirty="0" err="1">
                          <a:solidFill>
                            <a:schemeClr val="bg1"/>
                          </a:solidFill>
                          <a:effectLst/>
                          <a:latin typeface="Times New Roman" panose="02020603050405020304" pitchFamily="18" charset="0"/>
                          <a:cs typeface="Times New Roman" panose="02020603050405020304" pitchFamily="18" charset="0"/>
                        </a:rPr>
                        <a:t>Nếu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xóa</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tượng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tập</a:t>
                      </a:r>
                      <a:r>
                        <a:rPr lang="en-US" sz="1600" dirty="0">
                          <a:solidFill>
                            <a:schemeClr val="bg1"/>
                          </a:solidFill>
                          <a:effectLst/>
                          <a:latin typeface="Times New Roman" panose="02020603050405020304" pitchFamily="18" charset="0"/>
                          <a:cs typeface="Times New Roman" panose="02020603050405020304" pitchFamily="18" charset="0"/>
                        </a:rPr>
                        <a:t> tin/</a:t>
                      </a:r>
                      <a:r>
                        <a:rPr lang="en-US" sz="1600" dirty="0" err="1">
                          <a:solidFill>
                            <a:schemeClr val="bg1"/>
                          </a:solidFill>
                          <a:effectLst/>
                          <a:latin typeface="Times New Roman" panose="02020603050405020304" pitchFamily="18" charset="0"/>
                          <a:cs typeface="Times New Roman" panose="02020603050405020304" pitchFamily="18" charset="0"/>
                        </a:rPr>
                        <a:t>thư</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mục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tập</a:t>
                      </a:r>
                      <a:r>
                        <a:rPr lang="en-US" sz="1600" dirty="0">
                          <a:solidFill>
                            <a:schemeClr val="bg1"/>
                          </a:solidFill>
                          <a:effectLst/>
                          <a:latin typeface="Times New Roman" panose="02020603050405020304" pitchFamily="18" charset="0"/>
                          <a:cs typeface="Times New Roman" panose="02020603050405020304" pitchFamily="18" charset="0"/>
                        </a:rPr>
                        <a:t> tin/ </a:t>
                      </a:r>
                      <a:r>
                        <a:rPr lang="en-US" sz="1600" dirty="0" err="1">
                          <a:solidFill>
                            <a:schemeClr val="bg1"/>
                          </a:solidFill>
                          <a:effectLst/>
                          <a:latin typeface="Times New Roman" panose="02020603050405020304" pitchFamily="18" charset="0"/>
                          <a:cs typeface="Times New Roman" panose="02020603050405020304" pitchFamily="18" charset="0"/>
                        </a:rPr>
                        <a:t>thư</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mục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thực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sẽ</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bị</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xóa</a:t>
                      </a:r>
                      <a:r>
                        <a:rPr lang="en-US" sz="1600" dirty="0">
                          <a:solidFill>
                            <a:schemeClr val="bg1"/>
                          </a:solidFill>
                          <a:effectLst/>
                          <a:latin typeface="Times New Roman" panose="02020603050405020304" pitchFamily="18" charset="0"/>
                          <a:cs typeface="Times New Roman" panose="02020603050405020304" pitchFamily="18" charset="0"/>
                        </a:rPr>
                        <a:t>.</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204387518"/>
                  </a:ext>
                </a:extLst>
              </a:tr>
              <a:tr h="908210">
                <a:tc>
                  <a:txBody>
                    <a:bodyPr/>
                    <a:lstStyle/>
                    <a:p>
                      <a:pPr marL="0" marR="0" algn="l">
                        <a:lnSpc>
                          <a:spcPct val="110000"/>
                        </a:lnSpc>
                        <a:spcBef>
                          <a:spcPts val="0"/>
                        </a:spcBef>
                        <a:spcAft>
                          <a:spcPts val="0"/>
                        </a:spcAft>
                      </a:pPr>
                      <a:r>
                        <a:rPr lang="en-US" sz="1600" dirty="0">
                          <a:solidFill>
                            <a:schemeClr val="bg1"/>
                          </a:solidFill>
                          <a:effectLst/>
                          <a:latin typeface="Times New Roman" panose="02020603050405020304" pitchFamily="18" charset="0"/>
                          <a:cs typeface="Times New Roman" panose="02020603050405020304" pitchFamily="18" charset="0"/>
                        </a:rPr>
                        <a:t>  </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68275" marR="0" lvl="0" indent="-168275" algn="just">
                        <a:lnSpc>
                          <a:spcPct val="110000"/>
                        </a:lnSpc>
                        <a:spcBef>
                          <a:spcPts val="0"/>
                        </a:spcBef>
                        <a:spcAft>
                          <a:spcPts val="0"/>
                        </a:spcAft>
                        <a:buFont typeface="Arial" panose="020B0604020202020204" pitchFamily="34" charset="0"/>
                        <a:buChar char="-"/>
                      </a:pP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tượng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tương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tự</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với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một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mũi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tên</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nhỏ</a:t>
                      </a:r>
                      <a:r>
                        <a:rPr lang="en-US" sz="1600" dirty="0">
                          <a:solidFill>
                            <a:schemeClr val="bg1"/>
                          </a:solidFill>
                          <a:effectLst/>
                          <a:latin typeface="Times New Roman" panose="02020603050405020304" pitchFamily="18" charset="0"/>
                          <a:cs typeface="Times New Roman" panose="02020603050405020304" pitchFamily="18" charset="0"/>
                        </a:rPr>
                        <a:t> ở </a:t>
                      </a:r>
                      <a:r>
                        <a:rPr lang="en-US" sz="1600" dirty="0" err="1">
                          <a:solidFill>
                            <a:schemeClr val="bg1"/>
                          </a:solidFill>
                          <a:effectLst/>
                          <a:latin typeface="Times New Roman" panose="02020603050405020304" pitchFamily="18" charset="0"/>
                          <a:cs typeface="Times New Roman" panose="02020603050405020304" pitchFamily="18" charset="0"/>
                        </a:rPr>
                        <a:t>góc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dưới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bên</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trái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thị</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một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lối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tắt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đến</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vị</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trí</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lưu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tập</a:t>
                      </a:r>
                      <a:r>
                        <a:rPr lang="en-US" sz="1600" dirty="0">
                          <a:solidFill>
                            <a:schemeClr val="bg1"/>
                          </a:solidFill>
                          <a:effectLst/>
                          <a:latin typeface="Times New Roman" panose="02020603050405020304" pitchFamily="18" charset="0"/>
                          <a:cs typeface="Times New Roman" panose="02020603050405020304" pitchFamily="18" charset="0"/>
                        </a:rPr>
                        <a:t> tin </a:t>
                      </a:r>
                      <a:r>
                        <a:rPr lang="en-US" sz="1600" dirty="0" err="1">
                          <a:solidFill>
                            <a:schemeClr val="bg1"/>
                          </a:solidFill>
                          <a:effectLst/>
                          <a:latin typeface="Times New Roman" panose="02020603050405020304" pitchFamily="18" charset="0"/>
                          <a:cs typeface="Times New Roman" panose="02020603050405020304" pitchFamily="18" charset="0"/>
                        </a:rPr>
                        <a:t>dữ</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liệu</a:t>
                      </a:r>
                      <a:r>
                        <a:rPr lang="en-US" sz="1600" dirty="0">
                          <a:solidFill>
                            <a:schemeClr val="bg1"/>
                          </a:solidFill>
                          <a:effectLst/>
                          <a:latin typeface="Times New Roman" panose="02020603050405020304" pitchFamily="18" charset="0"/>
                          <a:cs typeface="Times New Roman" panose="02020603050405020304" pitchFamily="18" charset="0"/>
                        </a:rPr>
                        <a:t>/</a:t>
                      </a:r>
                      <a:r>
                        <a:rPr lang="en-US" sz="1600" dirty="0" err="1">
                          <a:solidFill>
                            <a:schemeClr val="bg1"/>
                          </a:solidFill>
                          <a:effectLst/>
                          <a:latin typeface="Times New Roman" panose="02020603050405020304" pitchFamily="18" charset="0"/>
                          <a:cs typeface="Times New Roman" panose="02020603050405020304" pitchFamily="18" charset="0"/>
                        </a:rPr>
                        <a:t>thư</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mục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này</a:t>
                      </a:r>
                      <a:r>
                        <a:rPr lang="en-US" sz="1600" dirty="0">
                          <a:solidFill>
                            <a:schemeClr val="bg1"/>
                          </a:solidFill>
                          <a:effectLst/>
                          <a:latin typeface="Times New Roman" panose="02020603050405020304" pitchFamily="18" charset="0"/>
                          <a:cs typeface="Times New Roman" panose="02020603050405020304" pitchFamily="18" charset="0"/>
                        </a:rPr>
                        <a:t>. </a:t>
                      </a:r>
                    </a:p>
                    <a:p>
                      <a:pPr marL="168275" marR="0" lvl="0" indent="-168275" algn="just">
                        <a:lnSpc>
                          <a:spcPct val="110000"/>
                        </a:lnSpc>
                        <a:spcBef>
                          <a:spcPts val="0"/>
                        </a:spcBef>
                        <a:spcAft>
                          <a:spcPts val="0"/>
                        </a:spcAft>
                        <a:buFont typeface="Arial" panose="020B0604020202020204" pitchFamily="34" charset="0"/>
                        <a:buChar char="-"/>
                      </a:pPr>
                      <a:r>
                        <a:rPr lang="en-US" sz="1600" dirty="0" err="1">
                          <a:solidFill>
                            <a:schemeClr val="bg1"/>
                          </a:solidFill>
                          <a:effectLst/>
                          <a:latin typeface="Times New Roman" panose="02020603050405020304" pitchFamily="18" charset="0"/>
                          <a:cs typeface="Times New Roman" panose="02020603050405020304" pitchFamily="18" charset="0"/>
                        </a:rPr>
                        <a:t>Mũi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tên</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chỉ</a:t>
                      </a:r>
                      <a:r>
                        <a:rPr lang="en-US" sz="1600" dirty="0">
                          <a:solidFill>
                            <a:schemeClr val="bg1"/>
                          </a:solidFill>
                          <a:effectLst/>
                          <a:latin typeface="Times New Roman" panose="02020603050405020304" pitchFamily="18" charset="0"/>
                          <a:cs typeface="Times New Roman" panose="02020603050405020304" pitchFamily="18" charset="0"/>
                        </a:rPr>
                        <a:t> ra </a:t>
                      </a:r>
                      <a:r>
                        <a:rPr lang="en-US" sz="1600" dirty="0" err="1">
                          <a:solidFill>
                            <a:schemeClr val="bg1"/>
                          </a:solidFill>
                          <a:effectLst/>
                          <a:latin typeface="Times New Roman" panose="02020603050405020304" pitchFamily="18" charset="0"/>
                          <a:cs typeface="Times New Roman" panose="02020603050405020304" pitchFamily="18" charset="0"/>
                        </a:rPr>
                        <a:t>rằng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tượng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chỉ</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là</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một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phím</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tắt</a:t>
                      </a:r>
                      <a:r>
                        <a:rPr lang="en-US" sz="1600" dirty="0">
                          <a:solidFill>
                            <a:schemeClr val="bg1"/>
                          </a:solidFill>
                          <a:effectLst/>
                          <a:latin typeface="Times New Roman" panose="02020603050405020304" pitchFamily="18" charset="0"/>
                          <a:cs typeface="Times New Roman" panose="02020603050405020304" pitchFamily="18" charset="0"/>
                        </a:rPr>
                        <a:t>. </a:t>
                      </a:r>
                    </a:p>
                    <a:p>
                      <a:pPr marL="168275" marR="0" lvl="0" indent="-168275" algn="just">
                        <a:lnSpc>
                          <a:spcPct val="110000"/>
                        </a:lnSpc>
                        <a:spcBef>
                          <a:spcPts val="0"/>
                        </a:spcBef>
                        <a:spcAft>
                          <a:spcPts val="0"/>
                        </a:spcAft>
                        <a:buFont typeface="Arial" panose="020B0604020202020204" pitchFamily="34" charset="0"/>
                        <a:buChar char="-"/>
                      </a:pPr>
                      <a:r>
                        <a:rPr lang="en-US" sz="1600" dirty="0" err="1">
                          <a:solidFill>
                            <a:schemeClr val="bg1"/>
                          </a:solidFill>
                          <a:effectLst/>
                          <a:latin typeface="Times New Roman" panose="02020603050405020304" pitchFamily="18" charset="0"/>
                          <a:cs typeface="Times New Roman" panose="02020603050405020304" pitchFamily="18" charset="0"/>
                        </a:rPr>
                        <a:t>Nếu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xóa</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tượng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phím</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tắt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chỉ</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có</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phím</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tắt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bị</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xóa</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chứ</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không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xóa</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tập</a:t>
                      </a:r>
                      <a:r>
                        <a:rPr lang="en-US" sz="1600" dirty="0">
                          <a:solidFill>
                            <a:schemeClr val="bg1"/>
                          </a:solidFill>
                          <a:effectLst/>
                          <a:latin typeface="Times New Roman" panose="02020603050405020304" pitchFamily="18" charset="0"/>
                          <a:cs typeface="Times New Roman" panose="02020603050405020304" pitchFamily="18" charset="0"/>
                        </a:rPr>
                        <a:t> tin/</a:t>
                      </a:r>
                      <a:r>
                        <a:rPr lang="en-US" sz="1600" dirty="0" err="1">
                          <a:solidFill>
                            <a:schemeClr val="bg1"/>
                          </a:solidFill>
                          <a:effectLst/>
                          <a:latin typeface="Times New Roman" panose="02020603050405020304" pitchFamily="18" charset="0"/>
                          <a:cs typeface="Times New Roman" panose="02020603050405020304" pitchFamily="18" charset="0"/>
                        </a:rPr>
                        <a:t>thư</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mục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thực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tế</a:t>
                      </a:r>
                      <a:r>
                        <a:rPr lang="en-US" sz="1600" dirty="0">
                          <a:solidFill>
                            <a:schemeClr val="bg1"/>
                          </a:solidFill>
                          <a:effectLst/>
                          <a:latin typeface="Times New Roman" panose="02020603050405020304" pitchFamily="18" charset="0"/>
                          <a:cs typeface="Times New Roman" panose="02020603050405020304" pitchFamily="18" charset="0"/>
                        </a:rPr>
                        <a:t>.</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207006987"/>
                  </a:ext>
                </a:extLst>
              </a:tr>
            </a:tbl>
          </a:graphicData>
        </a:graphic>
      </p:graphicFrame>
      <p:pic>
        <p:nvPicPr>
          <p:cNvPr id="53253" name="Picture 107">
            <a:extLst>
              <a:ext uri="{FF2B5EF4-FFF2-40B4-BE49-F238E27FC236}">
                <a16:creationId xmlns:a16="http://schemas.microsoft.com/office/drawing/2014/main" id="{1E3E538D-2312-4426-9721-A87DF78803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153" y="2066726"/>
            <a:ext cx="975886" cy="960259"/>
          </a:xfrm>
          <a:prstGeom prst="rect">
            <a:avLst/>
          </a:prstGeom>
          <a:noFill/>
          <a:extLst>
            <a:ext uri="{909E8E84-426E-40DD-AFC4-6F175D3DCCD1}">
              <a14:hiddenFill xmlns:a14="http://schemas.microsoft.com/office/drawing/2010/main">
                <a:solidFill>
                  <a:srgbClr val="FFFFFF"/>
                </a:solidFill>
              </a14:hiddenFill>
            </a:ext>
          </a:extLst>
        </p:spPr>
      </p:pic>
      <p:pic>
        <p:nvPicPr>
          <p:cNvPr id="53252" name="Picture 108">
            <a:extLst>
              <a:ext uri="{FF2B5EF4-FFF2-40B4-BE49-F238E27FC236}">
                <a16:creationId xmlns:a16="http://schemas.microsoft.com/office/drawing/2014/main" id="{8453B0A5-53C2-41EC-8B24-3656D56147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26" y="2081189"/>
            <a:ext cx="803484" cy="960120"/>
          </a:xfrm>
          <a:prstGeom prst="rect">
            <a:avLst/>
          </a:prstGeom>
          <a:noFill/>
          <a:extLst>
            <a:ext uri="{909E8E84-426E-40DD-AFC4-6F175D3DCCD1}">
              <a14:hiddenFill xmlns:a14="http://schemas.microsoft.com/office/drawing/2010/main">
                <a:solidFill>
                  <a:srgbClr val="FFFFFF"/>
                </a:solidFill>
              </a14:hiddenFill>
            </a:ext>
          </a:extLst>
        </p:spPr>
      </p:pic>
      <p:pic>
        <p:nvPicPr>
          <p:cNvPr id="53251" name="Picture 109">
            <a:extLst>
              <a:ext uri="{FF2B5EF4-FFF2-40B4-BE49-F238E27FC236}">
                <a16:creationId xmlns:a16="http://schemas.microsoft.com/office/drawing/2014/main" id="{A1A59A2C-6C4B-4FBB-A04E-4921237870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115" y="3315116"/>
            <a:ext cx="1016548" cy="908071"/>
          </a:xfrm>
          <a:prstGeom prst="rect">
            <a:avLst/>
          </a:prstGeom>
          <a:noFill/>
          <a:extLst>
            <a:ext uri="{909E8E84-426E-40DD-AFC4-6F175D3DCCD1}">
              <a14:hiddenFill xmlns:a14="http://schemas.microsoft.com/office/drawing/2010/main">
                <a:solidFill>
                  <a:srgbClr val="FFFFFF"/>
                </a:solidFill>
              </a14:hiddenFill>
            </a:ext>
          </a:extLst>
        </p:spPr>
      </p:pic>
      <p:pic>
        <p:nvPicPr>
          <p:cNvPr id="53250" name="Picture 75">
            <a:extLst>
              <a:ext uri="{FF2B5EF4-FFF2-40B4-BE49-F238E27FC236}">
                <a16:creationId xmlns:a16="http://schemas.microsoft.com/office/drawing/2014/main" id="{98C860BA-6BDF-40F0-88BB-9FA5FD59CB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84128" y="3301486"/>
            <a:ext cx="1032181" cy="905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767470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Làm việc với tập tin và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268015"/>
            <a:ext cx="7886700" cy="3766439"/>
          </a:xfrm>
        </p:spPr>
        <p:txBody>
          <a:bodyPr>
            <a:normAutofit/>
          </a:bodyPr>
          <a:lstStyle/>
          <a:p>
            <a:pPr algn="just"/>
            <a:r>
              <a:rPr lang="vi-VN" dirty="0"/>
              <a:t>Các loại biểu tượng về tập tin và thư mục</a:t>
            </a:r>
          </a:p>
        </p:txBody>
      </p:sp>
      <p:graphicFrame>
        <p:nvGraphicFramePr>
          <p:cNvPr id="5" name="Table 4">
            <a:extLst>
              <a:ext uri="{FF2B5EF4-FFF2-40B4-BE49-F238E27FC236}">
                <a16:creationId xmlns:a16="http://schemas.microsoft.com/office/drawing/2014/main" id="{EF1AFF31-C033-4A43-8C17-CB58CBFD9BA8}"/>
              </a:ext>
            </a:extLst>
          </p:cNvPr>
          <p:cNvGraphicFramePr>
            <a:graphicFrameLocks noGrp="1"/>
          </p:cNvGraphicFramePr>
          <p:nvPr>
            <p:extLst>
              <p:ext uri="{D42A27DB-BD31-4B8C-83A1-F6EECF244321}">
                <p14:modId xmlns:p14="http://schemas.microsoft.com/office/powerpoint/2010/main" val="3516839247"/>
              </p:ext>
            </p:extLst>
          </p:nvPr>
        </p:nvGraphicFramePr>
        <p:xfrm>
          <a:off x="773824" y="2097769"/>
          <a:ext cx="7741526" cy="1090908"/>
        </p:xfrm>
        <a:graphic>
          <a:graphicData uri="http://schemas.openxmlformats.org/drawingml/2006/table">
            <a:tbl>
              <a:tblPr firstRow="1" firstCol="1" bandRow="1">
                <a:tableStyleId>{2D5ABB26-0587-4C30-8999-92F81FD0307C}</a:tableStyleId>
              </a:tblPr>
              <a:tblGrid>
                <a:gridCol w="1488730">
                  <a:extLst>
                    <a:ext uri="{9D8B030D-6E8A-4147-A177-3AD203B41FA5}">
                      <a16:colId xmlns:a16="http://schemas.microsoft.com/office/drawing/2014/main" val="4238328028"/>
                    </a:ext>
                  </a:extLst>
                </a:gridCol>
                <a:gridCol w="6252796">
                  <a:extLst>
                    <a:ext uri="{9D8B030D-6E8A-4147-A177-3AD203B41FA5}">
                      <a16:colId xmlns:a16="http://schemas.microsoft.com/office/drawing/2014/main" val="22858989"/>
                    </a:ext>
                  </a:extLst>
                </a:gridCol>
              </a:tblGrid>
              <a:tr h="1090908">
                <a:tc>
                  <a:txBody>
                    <a:bodyPr/>
                    <a:lstStyle/>
                    <a:p>
                      <a:pPr marL="0" marR="0" algn="ctr">
                        <a:lnSpc>
                          <a:spcPct val="110000"/>
                        </a:lnSpc>
                        <a:spcBef>
                          <a:spcPts val="0"/>
                        </a:spcBef>
                        <a:spcAft>
                          <a:spcPts val="0"/>
                        </a:spcAft>
                      </a:pPr>
                      <a:endParaRPr lang="en-US" sz="16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117475" marR="0" lvl="0" indent="-117475" algn="just">
                        <a:lnSpc>
                          <a:spcPct val="110000"/>
                        </a:lnSpc>
                        <a:spcBef>
                          <a:spcPts val="0"/>
                        </a:spcBef>
                        <a:spcAft>
                          <a:spcPts val="0"/>
                        </a:spcAft>
                        <a:buFont typeface="Arial" panose="020B0604020202020204" pitchFamily="34" charset="0"/>
                        <a:buChar char="-"/>
                      </a:pP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tượng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thị</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rằng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đó</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là</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lối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tắt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đến</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tập</a:t>
                      </a:r>
                      <a:r>
                        <a:rPr lang="en-US" sz="1600" dirty="0">
                          <a:solidFill>
                            <a:schemeClr val="bg1"/>
                          </a:solidFill>
                          <a:effectLst/>
                          <a:latin typeface="Times New Roman" panose="02020603050405020304" pitchFamily="18" charset="0"/>
                          <a:cs typeface="Times New Roman" panose="02020603050405020304" pitchFamily="18" charset="0"/>
                        </a:rPr>
                        <a:t> tin </a:t>
                      </a:r>
                      <a:r>
                        <a:rPr lang="en-US" sz="1600" dirty="0" err="1">
                          <a:solidFill>
                            <a:schemeClr val="bg1"/>
                          </a:solidFill>
                          <a:effectLst/>
                          <a:latin typeface="Times New Roman" panose="02020603050405020304" pitchFamily="18" charset="0"/>
                          <a:cs typeface="Times New Roman" panose="02020603050405020304" pitchFamily="18" charset="0"/>
                        </a:rPr>
                        <a:t>chương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trình</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ứng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dụng</a:t>
                      </a:r>
                      <a:r>
                        <a:rPr lang="en-US" sz="1600" dirty="0">
                          <a:solidFill>
                            <a:schemeClr val="bg1"/>
                          </a:solidFill>
                          <a:effectLst/>
                          <a:latin typeface="Times New Roman" panose="02020603050405020304" pitchFamily="18" charset="0"/>
                          <a:cs typeface="Times New Roman" panose="02020603050405020304" pitchFamily="18" charset="0"/>
                        </a:rPr>
                        <a:t>. </a:t>
                      </a:r>
                    </a:p>
                    <a:p>
                      <a:pPr marL="117475" marR="0" lvl="0" indent="-117475" algn="just">
                        <a:lnSpc>
                          <a:spcPct val="110000"/>
                        </a:lnSpc>
                        <a:spcBef>
                          <a:spcPts val="0"/>
                        </a:spcBef>
                        <a:spcAft>
                          <a:spcPts val="0"/>
                        </a:spcAft>
                        <a:buFont typeface="Arial" panose="020B0604020202020204" pitchFamily="34" charset="0"/>
                        <a:buChar char="-"/>
                      </a:pPr>
                      <a:r>
                        <a:rPr lang="en-US" sz="1600" dirty="0" err="1">
                          <a:solidFill>
                            <a:schemeClr val="bg1"/>
                          </a:solidFill>
                          <a:effectLst/>
                          <a:latin typeface="Times New Roman" panose="02020603050405020304" pitchFamily="18" charset="0"/>
                          <a:cs typeface="Times New Roman" panose="02020603050405020304" pitchFamily="18" charset="0"/>
                        </a:rPr>
                        <a:t>Nếu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xóa</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biểu</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tượng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này</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thì</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chỉ</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xóa</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phím</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tắt</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không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xóa</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tập</a:t>
                      </a:r>
                      <a:r>
                        <a:rPr lang="en-US" sz="1600" dirty="0">
                          <a:solidFill>
                            <a:schemeClr val="bg1"/>
                          </a:solidFill>
                          <a:effectLst/>
                          <a:latin typeface="Times New Roman" panose="02020603050405020304" pitchFamily="18" charset="0"/>
                          <a:cs typeface="Times New Roman" panose="02020603050405020304" pitchFamily="18" charset="0"/>
                        </a:rPr>
                        <a:t> tin </a:t>
                      </a:r>
                      <a:r>
                        <a:rPr lang="en-US" sz="1600" dirty="0" err="1">
                          <a:solidFill>
                            <a:schemeClr val="bg1"/>
                          </a:solidFill>
                          <a:effectLst/>
                          <a:latin typeface="Times New Roman" panose="02020603050405020304" pitchFamily="18" charset="0"/>
                          <a:cs typeface="Times New Roman" panose="02020603050405020304" pitchFamily="18" charset="0"/>
                        </a:rPr>
                        <a:t>thực</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sự</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khởi</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động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chương</a:t>
                      </a:r>
                      <a:r>
                        <a:rPr lang="en-US" sz="1600" dirty="0">
                          <a:solidFill>
                            <a:schemeClr val="bg1"/>
                          </a:solidFill>
                          <a:effectLst/>
                          <a:latin typeface="Times New Roman" panose="02020603050405020304" pitchFamily="18" charset="0"/>
                          <a:cs typeface="Times New Roman" panose="02020603050405020304" pitchFamily="18" charset="0"/>
                        </a:rPr>
                        <a:t> </a:t>
                      </a:r>
                      <a:r>
                        <a:rPr lang="en-US" sz="1600" dirty="0" err="1">
                          <a:solidFill>
                            <a:schemeClr val="bg1"/>
                          </a:solidFill>
                          <a:effectLst/>
                          <a:latin typeface="Times New Roman" panose="02020603050405020304" pitchFamily="18" charset="0"/>
                          <a:cs typeface="Times New Roman" panose="02020603050405020304" pitchFamily="18" charset="0"/>
                        </a:rPr>
                        <a:t>trình</a:t>
                      </a:r>
                      <a:r>
                        <a:rPr lang="en-US" sz="1600" dirty="0">
                          <a:solidFill>
                            <a:schemeClr val="bg1"/>
                          </a:solidFill>
                          <a:effectLst/>
                          <a:latin typeface="Times New Roman" panose="02020603050405020304" pitchFamily="18" charset="0"/>
                          <a:cs typeface="Times New Roman" panose="02020603050405020304" pitchFamily="18" charset="0"/>
                        </a:rPr>
                        <a:t>.</a:t>
                      </a:r>
                      <a:endParaRPr lang="en-US" sz="1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673720185"/>
                  </a:ext>
                </a:extLst>
              </a:tr>
            </a:tbl>
          </a:graphicData>
        </a:graphic>
      </p:graphicFrame>
      <p:pic>
        <p:nvPicPr>
          <p:cNvPr id="53249" name="Picture 77">
            <a:extLst>
              <a:ext uri="{FF2B5EF4-FFF2-40B4-BE49-F238E27FC236}">
                <a16:creationId xmlns:a16="http://schemas.microsoft.com/office/drawing/2014/main" id="{D554746B-839C-4F84-B0DA-052A8B03C5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955" y="2283125"/>
            <a:ext cx="786131" cy="720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655464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Làm việc với tập tin và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483476" y="1268015"/>
            <a:ext cx="7886700" cy="3367047"/>
          </a:xfrm>
        </p:spPr>
        <p:txBody>
          <a:bodyPr>
            <a:normAutofit fontScale="92500"/>
          </a:bodyPr>
          <a:lstStyle/>
          <a:p>
            <a:pPr algn="just"/>
            <a:r>
              <a:rPr lang="vi-VN" dirty="0"/>
              <a:t>Tạo thư mục</a:t>
            </a:r>
            <a:endParaRPr lang="en-US" dirty="0"/>
          </a:p>
          <a:p>
            <a:pPr lvl="1" algn="just"/>
            <a:r>
              <a:rPr lang="vi-VN" dirty="0"/>
              <a:t>Thư mục có thể được tạo ở bất cứ nơi nào và ở bất cứ cấp nào.</a:t>
            </a:r>
          </a:p>
          <a:p>
            <a:pPr lvl="1" algn="just"/>
            <a:r>
              <a:rPr lang="vi-VN" dirty="0"/>
              <a:t>Một thư mục được tạo bằng một trong các cách như sau:</a:t>
            </a:r>
          </a:p>
          <a:p>
            <a:pPr lvl="2" algn="just"/>
            <a:r>
              <a:rPr lang="vi-VN" dirty="0"/>
              <a:t>Nhấp vào biểu tượng New Folder trên Thanh công cụ truy cập nhanh (Quick Access Toolbar) trong cửa sổ File Explorer.</a:t>
            </a:r>
          </a:p>
          <a:p>
            <a:pPr lvl="2" algn="just"/>
            <a:r>
              <a:rPr lang="vi-VN" dirty="0"/>
              <a:t>Nhấp vào biểu tượng New Folder trên Ribbon, nhóm New, thẻ Home  trong cửa sổ File Explorer.</a:t>
            </a:r>
          </a:p>
          <a:p>
            <a:pPr lvl="2" algn="just"/>
            <a:r>
              <a:rPr lang="vi-VN" dirty="0"/>
              <a:t>Nhấp chuột phải vào vùng trống trong cửa sổ nội dung </a:t>
            </a:r>
            <a:r>
              <a:rPr lang="vi-VN" dirty="0">
                <a:sym typeface="Symbol" panose="05050102010706020507" pitchFamily="18" charset="2"/>
              </a:rPr>
              <a:t></a:t>
            </a:r>
            <a:r>
              <a:rPr lang="vi-VN" dirty="0"/>
              <a:t> Chọn New </a:t>
            </a:r>
            <a:r>
              <a:rPr lang="vi-VN" dirty="0">
                <a:sym typeface="Symbol" panose="05050102010706020507" pitchFamily="18" charset="2"/>
              </a:rPr>
              <a:t></a:t>
            </a:r>
            <a:r>
              <a:rPr lang="vi-VN" dirty="0"/>
              <a:t> Chọn Folder</a:t>
            </a:r>
          </a:p>
          <a:p>
            <a:pPr lvl="1" algn="just"/>
            <a:endParaRPr lang="vi-VN" dirty="0"/>
          </a:p>
        </p:txBody>
      </p:sp>
    </p:spTree>
    <p:extLst>
      <p:ext uri="{BB962C8B-B14F-4D97-AF65-F5344CB8AC3E}">
        <p14:creationId xmlns:p14="http://schemas.microsoft.com/office/powerpoint/2010/main" val="102418249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Làm việc với tập tin và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210207" y="1268015"/>
            <a:ext cx="8576441" cy="3367047"/>
          </a:xfrm>
        </p:spPr>
        <p:txBody>
          <a:bodyPr>
            <a:normAutofit lnSpcReduction="10000"/>
          </a:bodyPr>
          <a:lstStyle/>
          <a:p>
            <a:pPr algn="just"/>
            <a:r>
              <a:rPr lang="vi-VN" dirty="0"/>
              <a:t>Đổi tên thư mục</a:t>
            </a:r>
            <a:endParaRPr lang="en-US" dirty="0"/>
          </a:p>
          <a:p>
            <a:pPr lvl="1" algn="just"/>
            <a:r>
              <a:rPr lang="vi-VN" dirty="0"/>
              <a:t>Tên thư mục có thể dài đến 255 ký tự.</a:t>
            </a:r>
          </a:p>
          <a:p>
            <a:pPr lvl="1" algn="just"/>
            <a:r>
              <a:rPr lang="vi-VN" dirty="0"/>
              <a:t>Các thao tác đổi tên thư mục:</a:t>
            </a:r>
          </a:p>
          <a:p>
            <a:pPr lvl="2" algn="just"/>
            <a:r>
              <a:rPr lang="en-US" dirty="0"/>
              <a:t>C</a:t>
            </a:r>
            <a:r>
              <a:rPr lang="vi-VN" dirty="0"/>
              <a:t>họn biểu tượng thư mục </a:t>
            </a:r>
            <a:r>
              <a:rPr lang="vi-VN" dirty="0">
                <a:sym typeface="Symbol" panose="05050102010706020507" pitchFamily="18" charset="2"/>
              </a:rPr>
              <a:t></a:t>
            </a:r>
            <a:r>
              <a:rPr lang="vi-VN" dirty="0"/>
              <a:t> Nhấn phím F2 </a:t>
            </a:r>
            <a:r>
              <a:rPr lang="vi-VN" dirty="0">
                <a:sym typeface="Symbol" panose="05050102010706020507" pitchFamily="18" charset="2"/>
              </a:rPr>
              <a:t></a:t>
            </a:r>
            <a:r>
              <a:rPr lang="vi-VN" dirty="0"/>
              <a:t> Đổi tên </a:t>
            </a:r>
            <a:r>
              <a:rPr lang="vi-VN" dirty="0">
                <a:sym typeface="Symbol" panose="05050102010706020507" pitchFamily="18" charset="2"/>
              </a:rPr>
              <a:t></a:t>
            </a:r>
            <a:r>
              <a:rPr lang="vi-VN" dirty="0"/>
              <a:t> Enter.</a:t>
            </a:r>
          </a:p>
          <a:p>
            <a:pPr lvl="2" algn="just"/>
            <a:r>
              <a:rPr lang="en-US" dirty="0"/>
              <a:t>C</a:t>
            </a:r>
            <a:r>
              <a:rPr lang="vi-VN" dirty="0"/>
              <a:t>họn biểu tượng thư mục </a:t>
            </a:r>
            <a:r>
              <a:rPr lang="vi-VN" dirty="0">
                <a:sym typeface="Symbol" panose="05050102010706020507" pitchFamily="18" charset="2"/>
              </a:rPr>
              <a:t></a:t>
            </a:r>
            <a:r>
              <a:rPr lang="vi-VN" dirty="0"/>
              <a:t> Nhấp vào tên thư mục </a:t>
            </a:r>
            <a:r>
              <a:rPr lang="vi-VN" dirty="0">
                <a:sym typeface="Symbol" panose="05050102010706020507" pitchFamily="18" charset="2"/>
              </a:rPr>
              <a:t></a:t>
            </a:r>
            <a:r>
              <a:rPr lang="vi-VN" dirty="0"/>
              <a:t> Đổi tên </a:t>
            </a:r>
            <a:r>
              <a:rPr lang="vi-VN" dirty="0">
                <a:sym typeface="Symbol" panose="05050102010706020507" pitchFamily="18" charset="2"/>
              </a:rPr>
              <a:t></a:t>
            </a:r>
            <a:r>
              <a:rPr lang="vi-VN" dirty="0"/>
              <a:t> Enter.</a:t>
            </a:r>
          </a:p>
          <a:p>
            <a:pPr lvl="2" algn="just"/>
            <a:r>
              <a:rPr lang="vi-VN" dirty="0"/>
              <a:t>Nhấp chuột phải vào thư mục </a:t>
            </a:r>
            <a:r>
              <a:rPr lang="vi-VN" dirty="0">
                <a:sym typeface="Symbol" panose="05050102010706020507" pitchFamily="18" charset="2"/>
              </a:rPr>
              <a:t></a:t>
            </a:r>
            <a:r>
              <a:rPr lang="vi-VN" dirty="0"/>
              <a:t> Chọn Rename </a:t>
            </a:r>
            <a:r>
              <a:rPr lang="vi-VN" dirty="0">
                <a:sym typeface="Symbol" panose="05050102010706020507" pitchFamily="18" charset="2"/>
              </a:rPr>
              <a:t></a:t>
            </a:r>
            <a:r>
              <a:rPr lang="vi-VN" dirty="0"/>
              <a:t> Đổi tên </a:t>
            </a:r>
            <a:r>
              <a:rPr lang="vi-VN" dirty="0">
                <a:sym typeface="Symbol" panose="05050102010706020507" pitchFamily="18" charset="2"/>
              </a:rPr>
              <a:t></a:t>
            </a:r>
            <a:r>
              <a:rPr lang="vi-VN" dirty="0"/>
              <a:t> Enter.   </a:t>
            </a:r>
          </a:p>
          <a:p>
            <a:pPr lvl="2" algn="just"/>
            <a:r>
              <a:rPr lang="en-US" dirty="0"/>
              <a:t>C</a:t>
            </a:r>
            <a:r>
              <a:rPr lang="vi-VN" dirty="0"/>
              <a:t>họn biểu tượng thư mục </a:t>
            </a:r>
            <a:r>
              <a:rPr lang="vi-VN" dirty="0">
                <a:sym typeface="Symbol" panose="05050102010706020507" pitchFamily="18" charset="2"/>
              </a:rPr>
              <a:t></a:t>
            </a:r>
            <a:r>
              <a:rPr lang="vi-VN" dirty="0"/>
              <a:t> Nhấp chọn Rename trong nhóm Organize thẻ Home </a:t>
            </a:r>
            <a:r>
              <a:rPr lang="vi-VN" dirty="0">
                <a:sym typeface="Symbol" panose="05050102010706020507" pitchFamily="18" charset="2"/>
              </a:rPr>
              <a:t></a:t>
            </a:r>
            <a:r>
              <a:rPr lang="vi-VN" dirty="0"/>
              <a:t> Đổi tên </a:t>
            </a:r>
            <a:r>
              <a:rPr lang="vi-VN" dirty="0">
                <a:sym typeface="Symbol" panose="05050102010706020507" pitchFamily="18" charset="2"/>
              </a:rPr>
              <a:t></a:t>
            </a:r>
            <a:r>
              <a:rPr lang="vi-VN" dirty="0"/>
              <a:t> Enter.</a:t>
            </a:r>
          </a:p>
        </p:txBody>
      </p:sp>
    </p:spTree>
    <p:extLst>
      <p:ext uri="{BB962C8B-B14F-4D97-AF65-F5344CB8AC3E}">
        <p14:creationId xmlns:p14="http://schemas.microsoft.com/office/powerpoint/2010/main" val="153183632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Làm việc với tập tin và thư mục</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210207" y="1268015"/>
            <a:ext cx="8576441" cy="3367047"/>
          </a:xfrm>
        </p:spPr>
        <p:txBody>
          <a:bodyPr>
            <a:normAutofit/>
          </a:bodyPr>
          <a:lstStyle/>
          <a:p>
            <a:pPr algn="just"/>
            <a:r>
              <a:rPr lang="vi-VN" dirty="0"/>
              <a:t>Tạo đường tắt (Shortcut) đến thư mục</a:t>
            </a:r>
          </a:p>
          <a:p>
            <a:pPr lvl="1" algn="just"/>
            <a:r>
              <a:rPr lang="vi-VN" dirty="0"/>
              <a:t>Nhấp chuột phải vào khoảng trống trên màn hình Desktop </a:t>
            </a:r>
            <a:r>
              <a:rPr lang="vi-VN" dirty="0">
                <a:sym typeface="Symbol" panose="05050102010706020507" pitchFamily="18" charset="2"/>
              </a:rPr>
              <a:t></a:t>
            </a:r>
            <a:r>
              <a:rPr lang="vi-VN" dirty="0"/>
              <a:t> Chọn New </a:t>
            </a:r>
            <a:r>
              <a:rPr lang="vi-VN" dirty="0">
                <a:sym typeface="Symbol" panose="05050102010706020507" pitchFamily="18" charset="2"/>
              </a:rPr>
              <a:t></a:t>
            </a:r>
            <a:r>
              <a:rPr lang="vi-VN" dirty="0"/>
              <a:t> Chọn Shortcut </a:t>
            </a:r>
            <a:r>
              <a:rPr lang="vi-VN" dirty="0">
                <a:sym typeface="Symbol" panose="05050102010706020507" pitchFamily="18" charset="2"/>
              </a:rPr>
              <a:t></a:t>
            </a:r>
            <a:r>
              <a:rPr lang="vi-VN" dirty="0"/>
              <a:t> Chọn Browse </a:t>
            </a:r>
            <a:r>
              <a:rPr lang="vi-VN" dirty="0">
                <a:sym typeface="Symbol" panose="05050102010706020507" pitchFamily="18" charset="2"/>
              </a:rPr>
              <a:t></a:t>
            </a:r>
            <a:r>
              <a:rPr lang="vi-VN" dirty="0"/>
              <a:t> Điều hướng đến thư mục cần tạo Shortcut </a:t>
            </a:r>
            <a:r>
              <a:rPr lang="vi-VN" dirty="0">
                <a:sym typeface="Symbol" panose="05050102010706020507" pitchFamily="18" charset="2"/>
              </a:rPr>
              <a:t></a:t>
            </a:r>
            <a:r>
              <a:rPr lang="vi-VN" dirty="0"/>
              <a:t> OK.</a:t>
            </a:r>
          </a:p>
          <a:p>
            <a:pPr lvl="1" algn="just"/>
            <a:r>
              <a:rPr lang="vi-VN" dirty="0"/>
              <a:t>Nhấp chuột phải vào biểu tượng thư mục </a:t>
            </a:r>
            <a:r>
              <a:rPr lang="vi-VN" dirty="0">
                <a:sym typeface="Symbol" panose="05050102010706020507" pitchFamily="18" charset="2"/>
              </a:rPr>
              <a:t></a:t>
            </a:r>
            <a:r>
              <a:rPr lang="vi-VN" dirty="0"/>
              <a:t> Chọn Send to </a:t>
            </a:r>
            <a:r>
              <a:rPr lang="vi-VN" dirty="0">
                <a:sym typeface="Symbol" panose="05050102010706020507" pitchFamily="18" charset="2"/>
              </a:rPr>
              <a:t></a:t>
            </a:r>
            <a:r>
              <a:rPr lang="vi-VN" dirty="0"/>
              <a:t> Chọn Desktop (Create Shortcut). </a:t>
            </a:r>
          </a:p>
        </p:txBody>
      </p:sp>
    </p:spTree>
    <p:extLst>
      <p:ext uri="{BB962C8B-B14F-4D97-AF65-F5344CB8AC3E}">
        <p14:creationId xmlns:p14="http://schemas.microsoft.com/office/powerpoint/2010/main" val="156999793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vị trí mặc định</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210207" y="1268015"/>
            <a:ext cx="8576441" cy="3367047"/>
          </a:xfrm>
        </p:spPr>
        <p:txBody>
          <a:bodyPr>
            <a:normAutofit/>
          </a:bodyPr>
          <a:lstStyle/>
          <a:p>
            <a:pPr algn="just"/>
            <a:r>
              <a:rPr lang="vi-VN" dirty="0"/>
              <a:t>Máy quét Scanner</a:t>
            </a:r>
            <a:endParaRPr lang="en-US" dirty="0"/>
          </a:p>
          <a:p>
            <a:pPr lvl="1" algn="just"/>
            <a:r>
              <a:rPr lang="vi-VN" dirty="0"/>
              <a:t>Hầu hết các máy quét được kết nối với PC Windows đều lưu các tài liệu được quét trong thư mục My Documents hoặc My Scans theo mặc định.</a:t>
            </a:r>
          </a:p>
          <a:p>
            <a:pPr lvl="1" algn="just"/>
            <a:r>
              <a:rPr lang="vi-VN" dirty="0"/>
              <a:t>Trên Windows 10, các tập tin được lưu trong thư mục Pictures, đặc biệt là lưu các tập tin này dưới dạng hình ảnh (JPG, JPEG, PNG).</a:t>
            </a:r>
          </a:p>
          <a:p>
            <a:pPr lvl="1" algn="just"/>
            <a:endParaRPr lang="vi-VN" dirty="0"/>
          </a:p>
        </p:txBody>
      </p:sp>
    </p:spTree>
    <p:extLst>
      <p:ext uri="{BB962C8B-B14F-4D97-AF65-F5344CB8AC3E}">
        <p14:creationId xmlns:p14="http://schemas.microsoft.com/office/powerpoint/2010/main" val="251293790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vị trí mặc định</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210207" y="1268015"/>
            <a:ext cx="8576441" cy="3367047"/>
          </a:xfrm>
        </p:spPr>
        <p:txBody>
          <a:bodyPr>
            <a:normAutofit/>
          </a:bodyPr>
          <a:lstStyle/>
          <a:p>
            <a:pPr algn="just"/>
            <a:r>
              <a:rPr lang="vi-VN" dirty="0"/>
              <a:t>Các mục trang Web </a:t>
            </a:r>
          </a:p>
          <a:p>
            <a:pPr lvl="1" algn="just"/>
            <a:r>
              <a:rPr lang="vi-VN" dirty="0"/>
              <a:t>Bất kỳ tập tin nào được tải về (Download) từ Internet đều được lưu trong thư mục Downloads.</a:t>
            </a:r>
          </a:p>
          <a:p>
            <a:pPr lvl="1" algn="just"/>
            <a:r>
              <a:rPr lang="vi-VN" dirty="0"/>
              <a:t>Trong một số tình huống, người dùng sẽ được nhắc chỉ rõ thư mục chứa tập tin cần tải về.</a:t>
            </a:r>
          </a:p>
          <a:p>
            <a:pPr lvl="1" algn="just"/>
            <a:endParaRPr lang="vi-VN" dirty="0"/>
          </a:p>
        </p:txBody>
      </p:sp>
    </p:spTree>
    <p:extLst>
      <p:ext uri="{BB962C8B-B14F-4D97-AF65-F5344CB8AC3E}">
        <p14:creationId xmlns:p14="http://schemas.microsoft.com/office/powerpoint/2010/main" val="285444474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vị trí mặc định</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210207" y="1268015"/>
            <a:ext cx="8576441" cy="3367047"/>
          </a:xfrm>
        </p:spPr>
        <p:txBody>
          <a:bodyPr>
            <a:normAutofit/>
          </a:bodyPr>
          <a:lstStyle/>
          <a:p>
            <a:pPr algn="just"/>
            <a:r>
              <a:rPr lang="vi-VN" dirty="0"/>
              <a:t>Các Hình ảnh</a:t>
            </a:r>
          </a:p>
          <a:p>
            <a:pPr lvl="1" algn="just"/>
            <a:r>
              <a:rPr lang="vi-VN" dirty="0"/>
              <a:t>Khi sử dụng Camera trong Windows 10 để chụp hình ảnh, các tập tin hình ảnh sẽ tự động lưu trong thư mục Pictures\Camera Roll.</a:t>
            </a:r>
          </a:p>
          <a:p>
            <a:pPr lvl="1" algn="just"/>
            <a:r>
              <a:rPr lang="vi-VN" dirty="0"/>
              <a:t>Nếu chụp hình ảnh màn hình bằng [Windows] + PrtScr thì hình ảnh sẽ được tự động lưu trong thư mục Pictures\Screenshots.</a:t>
            </a:r>
          </a:p>
          <a:p>
            <a:pPr lvl="1" algn="just"/>
            <a:r>
              <a:rPr lang="vi-VN" dirty="0"/>
              <a:t>Nếu chụp hình ảnh màn hình sử dụng công cụ Windows Snipping hoặc các hình ảnh import từ máy ảnh kỹ thuật số, các hình ảnh sẽ được lưu trong thư mục Pictures.</a:t>
            </a:r>
          </a:p>
          <a:p>
            <a:pPr lvl="1" algn="just"/>
            <a:endParaRPr lang="vi-VN" dirty="0"/>
          </a:p>
        </p:txBody>
      </p:sp>
    </p:spTree>
    <p:extLst>
      <p:ext uri="{BB962C8B-B14F-4D97-AF65-F5344CB8AC3E}">
        <p14:creationId xmlns:p14="http://schemas.microsoft.com/office/powerpoint/2010/main" val="180478795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vị trí mặc định</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210207" y="1268015"/>
            <a:ext cx="5087007" cy="3601641"/>
          </a:xfrm>
        </p:spPr>
        <p:txBody>
          <a:bodyPr>
            <a:normAutofit/>
          </a:bodyPr>
          <a:lstStyle/>
          <a:p>
            <a:pPr algn="just"/>
            <a:r>
              <a:rPr lang="vi-VN" dirty="0"/>
              <a:t>Các hình ảnh trên Smart phones</a:t>
            </a:r>
          </a:p>
          <a:p>
            <a:pPr lvl="1" algn="just"/>
            <a:r>
              <a:rPr lang="vi-VN" dirty="0"/>
              <a:t>Các hình ảnh/video được chụp/quay từ Camera sẽ được lưu trong thư viện hình ảnh (Picture Gallery).</a:t>
            </a:r>
          </a:p>
          <a:p>
            <a:pPr lvl="1" algn="just"/>
            <a:r>
              <a:rPr lang="vi-VN" dirty="0"/>
              <a:t>Các biểu tượng bên dưới hình ảnh (đang </a:t>
            </a:r>
            <a:r>
              <a:rPr lang="en-US" dirty="0"/>
              <a:t>đ</a:t>
            </a:r>
            <a:r>
              <a:rPr lang="vi-VN" dirty="0"/>
              <a:t>ược xem) cho phép tự động điều chỉnh (Auto Aadjust), chia sẻ (Share), biên tập (Edit) hoặc xóa (Delete) hình ảnh.</a:t>
            </a:r>
          </a:p>
          <a:p>
            <a:pPr lvl="1" algn="just"/>
            <a:endParaRPr lang="vi-VN" dirty="0"/>
          </a:p>
        </p:txBody>
      </p:sp>
      <p:pic>
        <p:nvPicPr>
          <p:cNvPr id="4" name="Picture 3">
            <a:extLst>
              <a:ext uri="{FF2B5EF4-FFF2-40B4-BE49-F238E27FC236}">
                <a16:creationId xmlns:a16="http://schemas.microsoft.com/office/drawing/2014/main" id="{A756B4F2-7267-44DC-B507-8CA7577A03E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765865" y="1540072"/>
            <a:ext cx="2531110" cy="3057525"/>
          </a:xfrm>
          <a:prstGeom prst="rect">
            <a:avLst/>
          </a:prstGeom>
          <a:noFill/>
          <a:ln>
            <a:noFill/>
          </a:ln>
        </p:spPr>
      </p:pic>
    </p:spTree>
    <p:extLst>
      <p:ext uri="{BB962C8B-B14F-4D97-AF65-F5344CB8AC3E}">
        <p14:creationId xmlns:p14="http://schemas.microsoft.com/office/powerpoint/2010/main" val="104467611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Hiểu về vị trí mặc định</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628650" y="1268015"/>
            <a:ext cx="7886700" cy="3601641"/>
          </a:xfrm>
        </p:spPr>
        <p:txBody>
          <a:bodyPr>
            <a:normAutofit/>
          </a:bodyPr>
          <a:lstStyle/>
          <a:p>
            <a:pPr lvl="1" algn="just"/>
            <a:r>
              <a:rPr lang="vi-VN" dirty="0"/>
              <a:t>Tùy thuộc vào việc cài đặt các ứng dụng (Apps) mà người dùng có thể sử dụng nhiều cách để chia sẻ hình ảnh trên Smart phone (Social media account, Email accout, Photos, Messenger…).</a:t>
            </a:r>
          </a:p>
          <a:p>
            <a:pPr lvl="1" algn="just"/>
            <a:r>
              <a:rPr lang="vi-VN" dirty="0"/>
              <a:t>Ngoài ra, có thể sử dụng các công cụ phần cứng để chia sẻ hình ảnh từ Smart phones như: Bluetooth, SD Card </a:t>
            </a:r>
          </a:p>
          <a:p>
            <a:pPr lvl="1" algn="just"/>
            <a:endParaRPr lang="vi-VN" dirty="0"/>
          </a:p>
          <a:p>
            <a:pPr lvl="1" algn="just"/>
            <a:endParaRPr lang="vi-VN" dirty="0"/>
          </a:p>
        </p:txBody>
      </p:sp>
    </p:spTree>
    <p:extLst>
      <p:ext uri="{BB962C8B-B14F-4D97-AF65-F5344CB8AC3E}">
        <p14:creationId xmlns:p14="http://schemas.microsoft.com/office/powerpoint/2010/main" val="90003050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Quản lý phương tiện điện tử</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628650" y="1268015"/>
            <a:ext cx="7886700" cy="3601641"/>
          </a:xfrm>
        </p:spPr>
        <p:txBody>
          <a:bodyPr>
            <a:normAutofit lnSpcReduction="10000"/>
          </a:bodyPr>
          <a:lstStyle/>
          <a:p>
            <a:pPr algn="just"/>
            <a:r>
              <a:rPr lang="vi-VN" dirty="0"/>
              <a:t>Phương tiện điện tử (hoặc phương tiện kỹ thuật số) đề cập đến phương tiện được lưu trữ (Storage), phát (Play) hoặc xem (View) bằng điện tử.</a:t>
            </a:r>
          </a:p>
          <a:p>
            <a:pPr algn="just"/>
            <a:r>
              <a:rPr lang="vi-VN" dirty="0"/>
              <a:t>Âm nhạc (Music), phim ảnh (Movies), sách (Books) tồn tại dướí định dạng điện tử và được thưởng thức (nghe/xem) bằng các ứng dụng trình phát (Player app).</a:t>
            </a:r>
          </a:p>
          <a:p>
            <a:pPr lvl="1" algn="just"/>
            <a:r>
              <a:rPr lang="vi-VN" dirty="0"/>
              <a:t>Movies: 5KPlayer, Movies &amp; TV Player (Windows 10), iMovie (iOS)</a:t>
            </a:r>
          </a:p>
          <a:p>
            <a:pPr lvl="1" algn="just"/>
            <a:r>
              <a:rPr lang="vi-VN" dirty="0"/>
              <a:t>Music: Groove music,…</a:t>
            </a:r>
          </a:p>
          <a:p>
            <a:pPr lvl="1" algn="just"/>
            <a:r>
              <a:rPr lang="vi-VN" dirty="0"/>
              <a:t>eBook: eReader, Kindle, Nook, kobo, Sony reader,…)</a:t>
            </a:r>
          </a:p>
          <a:p>
            <a:pPr lvl="1" algn="just"/>
            <a:endParaRPr lang="vi-VN" dirty="0"/>
          </a:p>
        </p:txBody>
      </p:sp>
    </p:spTree>
    <p:extLst>
      <p:ext uri="{BB962C8B-B14F-4D97-AF65-F5344CB8AC3E}">
        <p14:creationId xmlns:p14="http://schemas.microsoft.com/office/powerpoint/2010/main" val="340204651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vi-VN" dirty="0"/>
              <a:t>Quản lý phương tiện điện tử</a:t>
            </a:r>
            <a:endParaRPr lang="en-US" dirty="0"/>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628650" y="1268015"/>
            <a:ext cx="4889281" cy="3601641"/>
          </a:xfrm>
        </p:spPr>
        <p:txBody>
          <a:bodyPr>
            <a:normAutofit/>
          </a:bodyPr>
          <a:lstStyle/>
          <a:p>
            <a:pPr algn="just"/>
            <a:r>
              <a:rPr lang="vi-VN" dirty="0"/>
              <a:t>Các ứng dụng trình phát này được thiết kế, phân phối miễn phí và được bảo vệ bởi Phần mềm quản lý quyền kỹ thuật số DRM (Digital Rights Management). </a:t>
            </a:r>
            <a:endParaRPr lang="en-US" dirty="0"/>
          </a:p>
          <a:p>
            <a:pPr algn="just"/>
            <a:r>
              <a:rPr lang="en-US" dirty="0"/>
              <a:t>K</a:t>
            </a:r>
            <a:r>
              <a:rPr lang="vi-VN" dirty="0"/>
              <a:t>hông thể quản lý các Digital Media bằng File Explorer hoặc các tiện ích quản lý tập tin. </a:t>
            </a:r>
          </a:p>
        </p:txBody>
      </p:sp>
      <p:pic>
        <p:nvPicPr>
          <p:cNvPr id="4" name="Picture 3" descr="Tips And Tricks About DRM You Should Know">
            <a:extLst>
              <a:ext uri="{FF2B5EF4-FFF2-40B4-BE49-F238E27FC236}">
                <a16:creationId xmlns:a16="http://schemas.microsoft.com/office/drawing/2014/main" id="{A336530B-2480-4F41-96D1-928ECF9CFCE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19093" y="1792746"/>
            <a:ext cx="3227515" cy="2011680"/>
          </a:xfrm>
          <a:prstGeom prst="rect">
            <a:avLst/>
          </a:prstGeom>
          <a:noFill/>
          <a:ln>
            <a:noFill/>
          </a:ln>
        </p:spPr>
      </p:pic>
    </p:spTree>
    <p:extLst>
      <p:ext uri="{BB962C8B-B14F-4D97-AF65-F5344CB8AC3E}">
        <p14:creationId xmlns:p14="http://schemas.microsoft.com/office/powerpoint/2010/main" val="417718676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en-US" dirty="0"/>
              <a:t>Chia </a:t>
            </a:r>
            <a:r>
              <a:rPr lang="en-US" dirty="0" err="1"/>
              <a:t>sẻ</a:t>
            </a:r>
            <a:r>
              <a:rPr lang="en-US" dirty="0"/>
              <a:t> </a:t>
            </a:r>
            <a:r>
              <a:rPr lang="en-US" dirty="0" err="1"/>
              <a:t>tập</a:t>
            </a:r>
            <a:r>
              <a:rPr lang="en-US" dirty="0"/>
              <a:t> tin (Sharing Files)</a:t>
            </a:r>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628650" y="1268015"/>
            <a:ext cx="7886700" cy="3440619"/>
          </a:xfrm>
        </p:spPr>
        <p:txBody>
          <a:bodyPr>
            <a:normAutofit/>
          </a:bodyPr>
          <a:lstStyle/>
          <a:p>
            <a:pPr algn="just"/>
            <a:r>
              <a:rPr lang="vi-VN" dirty="0"/>
              <a:t>Sử dụng phương tiện di động (Removable Media)</a:t>
            </a:r>
            <a:endParaRPr lang="en-US" dirty="0"/>
          </a:p>
          <a:p>
            <a:pPr lvl="1" algn="just"/>
            <a:r>
              <a:rPr lang="vi-VN" dirty="0"/>
              <a:t>Đây là phương pháp cũ nhất được sử dụng để chia sẻ tập tin bằng cách sao chép tập tin vào USB flash drive và chuyển cho người cần được chia sẻ.</a:t>
            </a:r>
            <a:endParaRPr lang="en-US" dirty="0"/>
          </a:p>
          <a:p>
            <a:pPr algn="just"/>
            <a:r>
              <a:rPr lang="vi-VN" dirty="0"/>
              <a:t>Sử dụng Thư mục công cộng (Public Folder)</a:t>
            </a:r>
          </a:p>
          <a:p>
            <a:pPr lvl="1" algn="just"/>
            <a:r>
              <a:rPr lang="vi-VN" dirty="0"/>
              <a:t>Các tập tin cần chia sẻ được đặt trong thư mục công cộng</a:t>
            </a:r>
          </a:p>
          <a:p>
            <a:pPr algn="just"/>
            <a:endParaRPr lang="vi-VN" dirty="0"/>
          </a:p>
        </p:txBody>
      </p:sp>
    </p:spTree>
    <p:extLst>
      <p:ext uri="{BB962C8B-B14F-4D97-AF65-F5344CB8AC3E}">
        <p14:creationId xmlns:p14="http://schemas.microsoft.com/office/powerpoint/2010/main" val="264075609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en-US" dirty="0"/>
              <a:t>Chia </a:t>
            </a:r>
            <a:r>
              <a:rPr lang="en-US" dirty="0" err="1"/>
              <a:t>sẻ</a:t>
            </a:r>
            <a:r>
              <a:rPr lang="en-US" dirty="0"/>
              <a:t> </a:t>
            </a:r>
            <a:r>
              <a:rPr lang="en-US" dirty="0" err="1"/>
              <a:t>tập</a:t>
            </a:r>
            <a:r>
              <a:rPr lang="en-US" dirty="0"/>
              <a:t> tin (Sharing Files)</a:t>
            </a:r>
          </a:p>
        </p:txBody>
      </p:sp>
      <p:pic>
        <p:nvPicPr>
          <p:cNvPr id="6" name="Picture 5">
            <a:extLst>
              <a:ext uri="{FF2B5EF4-FFF2-40B4-BE49-F238E27FC236}">
                <a16:creationId xmlns:a16="http://schemas.microsoft.com/office/drawing/2014/main" id="{F21B05DB-F733-4C20-93A2-2F822390445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bwMode="auto">
          <a:xfrm>
            <a:off x="1724401" y="1569792"/>
            <a:ext cx="5695197" cy="3017520"/>
          </a:xfrm>
          <a:prstGeom prst="rect">
            <a:avLst/>
          </a:prstGeom>
          <a:ln>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1458764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en-US" dirty="0"/>
              <a:t>Chia </a:t>
            </a:r>
            <a:r>
              <a:rPr lang="en-US" dirty="0" err="1"/>
              <a:t>sẻ</a:t>
            </a:r>
            <a:r>
              <a:rPr lang="en-US" dirty="0"/>
              <a:t> </a:t>
            </a:r>
            <a:r>
              <a:rPr lang="en-US" dirty="0" err="1"/>
              <a:t>tập</a:t>
            </a:r>
            <a:r>
              <a:rPr lang="en-US" dirty="0"/>
              <a:t> tin (Sharing Files)</a:t>
            </a:r>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628650" y="1268015"/>
            <a:ext cx="7886700" cy="3440619"/>
          </a:xfrm>
        </p:spPr>
        <p:txBody>
          <a:bodyPr>
            <a:normAutofit lnSpcReduction="10000"/>
          </a:bodyPr>
          <a:lstStyle/>
          <a:p>
            <a:pPr algn="just"/>
            <a:r>
              <a:rPr lang="vi-VN" dirty="0"/>
              <a:t>Chia sẻ thư mục (Shared Folders)</a:t>
            </a:r>
          </a:p>
          <a:p>
            <a:pPr marL="342900" lvl="1" indent="0" algn="just">
              <a:buNone/>
            </a:pPr>
            <a:r>
              <a:rPr lang="vi-VN" sz="2200" dirty="0"/>
              <a:t>Trong cửa sổ File Explorer </a:t>
            </a:r>
            <a:r>
              <a:rPr lang="vi-VN" sz="2200" dirty="0">
                <a:sym typeface="Symbol" panose="05050102010706020507" pitchFamily="18" charset="2"/>
              </a:rPr>
              <a:t></a:t>
            </a:r>
            <a:r>
              <a:rPr lang="vi-VN" sz="2200" dirty="0"/>
              <a:t> Nhấp chuột phải vào Thư mục cần chia sẻ </a:t>
            </a:r>
            <a:r>
              <a:rPr lang="vi-VN" sz="2200" dirty="0">
                <a:sym typeface="Symbol" panose="05050102010706020507" pitchFamily="18" charset="2"/>
              </a:rPr>
              <a:t></a:t>
            </a:r>
            <a:r>
              <a:rPr lang="vi-VN" sz="2200" dirty="0"/>
              <a:t> Chọn Properties </a:t>
            </a:r>
            <a:r>
              <a:rPr lang="vi-VN" sz="2200" dirty="0">
                <a:sym typeface="Symbol" panose="05050102010706020507" pitchFamily="18" charset="2"/>
              </a:rPr>
              <a:t></a:t>
            </a:r>
            <a:r>
              <a:rPr lang="vi-VN" sz="2200" dirty="0"/>
              <a:t> Chọn Sharing </a:t>
            </a:r>
            <a:r>
              <a:rPr lang="vi-VN" sz="2200" dirty="0">
                <a:sym typeface="Symbol" panose="05050102010706020507" pitchFamily="18" charset="2"/>
              </a:rPr>
              <a:t></a:t>
            </a:r>
            <a:r>
              <a:rPr lang="vi-VN" sz="2200" dirty="0"/>
              <a:t> Chọn nút Share </a:t>
            </a:r>
            <a:r>
              <a:rPr lang="vi-VN" sz="2200" dirty="0">
                <a:sym typeface="Symbol" panose="05050102010706020507" pitchFamily="18" charset="2"/>
              </a:rPr>
              <a:t></a:t>
            </a:r>
            <a:r>
              <a:rPr lang="vi-VN" sz="2200" dirty="0"/>
              <a:t> Nhập tên người cần chia sẻ </a:t>
            </a:r>
            <a:r>
              <a:rPr lang="vi-VN" sz="2200" dirty="0">
                <a:sym typeface="Symbol" panose="05050102010706020507" pitchFamily="18" charset="2"/>
              </a:rPr>
              <a:t></a:t>
            </a:r>
            <a:r>
              <a:rPr lang="vi-VN" sz="2200" dirty="0"/>
              <a:t> Chọn Add </a:t>
            </a:r>
            <a:r>
              <a:rPr lang="vi-VN" sz="2200" dirty="0">
                <a:sym typeface="Symbol" panose="05050102010706020507" pitchFamily="18" charset="2"/>
              </a:rPr>
              <a:t></a:t>
            </a:r>
            <a:r>
              <a:rPr lang="vi-VN" sz="2200" dirty="0"/>
              <a:t> Chọn Permission Level </a:t>
            </a:r>
            <a:r>
              <a:rPr lang="vi-VN" sz="2200" dirty="0">
                <a:sym typeface="Symbol" panose="05050102010706020507" pitchFamily="18" charset="2"/>
              </a:rPr>
              <a:t></a:t>
            </a:r>
            <a:r>
              <a:rPr lang="vi-VN" sz="2200" dirty="0"/>
              <a:t> Chọn Read hoặc Read/Write </a:t>
            </a:r>
            <a:r>
              <a:rPr lang="vi-VN" sz="2200" dirty="0">
                <a:sym typeface="Symbol" panose="05050102010706020507" pitchFamily="18" charset="2"/>
              </a:rPr>
              <a:t></a:t>
            </a:r>
            <a:r>
              <a:rPr lang="vi-VN" sz="2200" dirty="0"/>
              <a:t> Chọn nút Share </a:t>
            </a:r>
            <a:r>
              <a:rPr lang="vi-VN" sz="2200" dirty="0">
                <a:sym typeface="Symbol" panose="05050102010706020507" pitchFamily="18" charset="2"/>
              </a:rPr>
              <a:t></a:t>
            </a:r>
            <a:r>
              <a:rPr lang="vi-VN" sz="2200" dirty="0"/>
              <a:t> Done.</a:t>
            </a:r>
          </a:p>
          <a:p>
            <a:pPr algn="just"/>
            <a:r>
              <a:rPr lang="vi-VN" dirty="0"/>
              <a:t>Chia sẻ mạng (Network Shares)</a:t>
            </a:r>
          </a:p>
          <a:p>
            <a:pPr lvl="1" algn="just"/>
            <a:r>
              <a:rPr lang="vi-VN" dirty="0"/>
              <a:t>Là đặt tập tin/thư mục cần chia sẻ lên thư mục mạng được chia sẻ.</a:t>
            </a:r>
          </a:p>
          <a:p>
            <a:pPr lvl="1" algn="just"/>
            <a:r>
              <a:rPr lang="vi-VN" dirty="0"/>
              <a:t>Chia sẻ mạng được sử dụng trong giới hạn mạng LAN.</a:t>
            </a:r>
          </a:p>
          <a:p>
            <a:pPr algn="just"/>
            <a:endParaRPr lang="vi-VN" dirty="0"/>
          </a:p>
        </p:txBody>
      </p:sp>
    </p:spTree>
    <p:extLst>
      <p:ext uri="{BB962C8B-B14F-4D97-AF65-F5344CB8AC3E}">
        <p14:creationId xmlns:p14="http://schemas.microsoft.com/office/powerpoint/2010/main" val="42996395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en-US" dirty="0"/>
              <a:t>Chia </a:t>
            </a:r>
            <a:r>
              <a:rPr lang="en-US" dirty="0" err="1"/>
              <a:t>sẻ</a:t>
            </a:r>
            <a:r>
              <a:rPr lang="en-US" dirty="0"/>
              <a:t> </a:t>
            </a:r>
            <a:r>
              <a:rPr lang="en-US" dirty="0" err="1"/>
              <a:t>tập</a:t>
            </a:r>
            <a:r>
              <a:rPr lang="en-US" dirty="0"/>
              <a:t> tin (Sharing Files)</a:t>
            </a:r>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628650" y="1268016"/>
            <a:ext cx="7886700" cy="3524702"/>
          </a:xfrm>
        </p:spPr>
        <p:txBody>
          <a:bodyPr>
            <a:normAutofit fontScale="92500" lnSpcReduction="10000"/>
          </a:bodyPr>
          <a:lstStyle/>
          <a:p>
            <a:pPr algn="just"/>
            <a:r>
              <a:rPr lang="vi-VN" dirty="0"/>
              <a:t>Đính kèm Email (Email Attachments)</a:t>
            </a:r>
          </a:p>
          <a:p>
            <a:pPr lvl="1" algn="just"/>
            <a:r>
              <a:rPr lang="vi-VN" dirty="0"/>
              <a:t>Đối với Gmail, chọn hộp thoại Choose File to Upload; đối với Outlook.com, sử dụng hộp thoại Open và đối với Outlook Desktop app, chọn hộp thoại Insert File.</a:t>
            </a:r>
          </a:p>
          <a:p>
            <a:pPr lvl="1" algn="just"/>
            <a:r>
              <a:rPr lang="vi-VN" dirty="0"/>
              <a:t>Các giới hạn của việc chia sẻ tập tin đính kèm Email:</a:t>
            </a:r>
          </a:p>
          <a:p>
            <a:pPr lvl="2" algn="just"/>
            <a:r>
              <a:rPr lang="vi-VN" dirty="0"/>
              <a:t>Dung lương tập tin đính kèm bị giới hạn: Gmail/Yahoo mail là 25MB, Outlook là 20MB.</a:t>
            </a:r>
          </a:p>
          <a:p>
            <a:pPr lvl="2" algn="just"/>
            <a:r>
              <a:rPr lang="vi-VN" dirty="0"/>
              <a:t>Nhiều nhà cung cấp dịch vụ Email và Quản trị mạng giới hạn một số kiểu tập tin đính kèm như: </a:t>
            </a:r>
          </a:p>
          <a:p>
            <a:pPr lvl="3" algn="just"/>
            <a:r>
              <a:rPr lang="vi-VN" dirty="0"/>
              <a:t>Các tập tin thực thi:.com, .exe, .bat, .cmd,…</a:t>
            </a:r>
          </a:p>
          <a:p>
            <a:pPr lvl="3" algn="just"/>
            <a:r>
              <a:rPr lang="vi-VN" dirty="0"/>
              <a:t>Các tập tin CSDL: .mdb, .accdb</a:t>
            </a:r>
          </a:p>
          <a:p>
            <a:pPr lvl="3" algn="just"/>
            <a:r>
              <a:rPr lang="vi-VN" dirty="0"/>
              <a:t>Các tài liệu chứa Macro </a:t>
            </a:r>
          </a:p>
        </p:txBody>
      </p:sp>
    </p:spTree>
    <p:extLst>
      <p:ext uri="{BB962C8B-B14F-4D97-AF65-F5344CB8AC3E}">
        <p14:creationId xmlns:p14="http://schemas.microsoft.com/office/powerpoint/2010/main" val="78334144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en-US" dirty="0"/>
              <a:t>Chia </a:t>
            </a:r>
            <a:r>
              <a:rPr lang="en-US" dirty="0" err="1"/>
              <a:t>sẻ</a:t>
            </a:r>
            <a:r>
              <a:rPr lang="en-US" dirty="0"/>
              <a:t> </a:t>
            </a:r>
            <a:r>
              <a:rPr lang="en-US" dirty="0" err="1"/>
              <a:t>tập</a:t>
            </a:r>
            <a:r>
              <a:rPr lang="en-US" dirty="0"/>
              <a:t> tin (Sharing Files)</a:t>
            </a:r>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628650" y="1268016"/>
            <a:ext cx="7886700" cy="3524702"/>
          </a:xfrm>
        </p:spPr>
        <p:txBody>
          <a:bodyPr>
            <a:normAutofit/>
          </a:bodyPr>
          <a:lstStyle/>
          <a:p>
            <a:pPr algn="just"/>
            <a:r>
              <a:rPr lang="vi-VN" dirty="0"/>
              <a:t>Các tập tin nén (Email Attachments)</a:t>
            </a:r>
            <a:endParaRPr lang="en-US" dirty="0"/>
          </a:p>
          <a:p>
            <a:pPr lvl="1" algn="just"/>
            <a:r>
              <a:rPr lang="vi-VN" dirty="0"/>
              <a:t>Nén một/nhiều tập tin/thư mục còn được gọi là Zipping.</a:t>
            </a:r>
          </a:p>
          <a:p>
            <a:pPr lvl="1" algn="just"/>
            <a:r>
              <a:rPr lang="vi-VN" dirty="0"/>
              <a:t>Các tập tin nén còn được gọi là lưu trữ (Archives).</a:t>
            </a:r>
          </a:p>
          <a:p>
            <a:pPr lvl="1" algn="just"/>
            <a:r>
              <a:rPr lang="vi-VN" dirty="0"/>
              <a:t>Ngoài các tiện ích chuyên dụng như WinZip, PKZIP của bên thứ ba, tiện ích nén cũng đã được tích hợp trong Windows từ phiên bản Windows XP.</a:t>
            </a:r>
            <a:endParaRPr lang="en-US" dirty="0"/>
          </a:p>
          <a:p>
            <a:pPr lvl="2" algn="just"/>
            <a:r>
              <a:rPr lang="vi-VN" dirty="0"/>
              <a:t>Để nén (zip) các tập tin/thư mục: Chọn các tập tin/thư mục cần nén </a:t>
            </a:r>
            <a:r>
              <a:rPr lang="vi-VN" dirty="0">
                <a:sym typeface="Symbol" panose="05050102010706020507" pitchFamily="18" charset="2"/>
              </a:rPr>
              <a:t></a:t>
            </a:r>
            <a:r>
              <a:rPr lang="vi-VN" dirty="0"/>
              <a:t> Nhấp chuột phải và chọn Send to </a:t>
            </a:r>
            <a:r>
              <a:rPr lang="vi-VN" dirty="0">
                <a:sym typeface="Symbol" panose="05050102010706020507" pitchFamily="18" charset="2"/>
              </a:rPr>
              <a:t></a:t>
            </a:r>
            <a:r>
              <a:rPr lang="vi-VN" dirty="0"/>
              <a:t> Chọn Compressed (Zipped) folder.</a:t>
            </a:r>
          </a:p>
          <a:p>
            <a:pPr lvl="1" algn="just"/>
            <a:endParaRPr lang="vi-VN" dirty="0"/>
          </a:p>
        </p:txBody>
      </p:sp>
    </p:spTree>
    <p:extLst>
      <p:ext uri="{BB962C8B-B14F-4D97-AF65-F5344CB8AC3E}">
        <p14:creationId xmlns:p14="http://schemas.microsoft.com/office/powerpoint/2010/main" val="278887998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6B04-4BDF-44B1-AE26-11C332E04F98}"/>
              </a:ext>
            </a:extLst>
          </p:cNvPr>
          <p:cNvSpPr>
            <a:spLocks noGrp="1"/>
          </p:cNvSpPr>
          <p:nvPr>
            <p:ph type="title"/>
          </p:nvPr>
        </p:nvSpPr>
        <p:spPr/>
        <p:txBody>
          <a:bodyPr>
            <a:normAutofit/>
          </a:bodyPr>
          <a:lstStyle/>
          <a:p>
            <a:r>
              <a:rPr lang="en-US" dirty="0"/>
              <a:t>Chia </a:t>
            </a:r>
            <a:r>
              <a:rPr lang="en-US" dirty="0" err="1"/>
              <a:t>sẻ</a:t>
            </a:r>
            <a:r>
              <a:rPr lang="en-US" dirty="0"/>
              <a:t> </a:t>
            </a:r>
            <a:r>
              <a:rPr lang="en-US" dirty="0" err="1"/>
              <a:t>tập</a:t>
            </a:r>
            <a:r>
              <a:rPr lang="en-US" dirty="0"/>
              <a:t> tin (Sharing Files)</a:t>
            </a:r>
          </a:p>
        </p:txBody>
      </p:sp>
      <p:sp>
        <p:nvSpPr>
          <p:cNvPr id="3" name="Content Placeholder 2">
            <a:extLst>
              <a:ext uri="{FF2B5EF4-FFF2-40B4-BE49-F238E27FC236}">
                <a16:creationId xmlns:a16="http://schemas.microsoft.com/office/drawing/2014/main" id="{BDA4B79D-578C-4A92-B73E-62FC220D83B5}"/>
              </a:ext>
            </a:extLst>
          </p:cNvPr>
          <p:cNvSpPr>
            <a:spLocks noGrp="1"/>
          </p:cNvSpPr>
          <p:nvPr>
            <p:ph idx="1"/>
          </p:nvPr>
        </p:nvSpPr>
        <p:spPr>
          <a:xfrm>
            <a:off x="292319" y="1194444"/>
            <a:ext cx="4868260" cy="3524702"/>
          </a:xfrm>
        </p:spPr>
        <p:txBody>
          <a:bodyPr>
            <a:normAutofit/>
          </a:bodyPr>
          <a:lstStyle/>
          <a:p>
            <a:pPr lvl="2" algn="just"/>
            <a:r>
              <a:rPr lang="vi-VN" dirty="0"/>
              <a:t>Để giải nén (Unzip): </a:t>
            </a:r>
          </a:p>
          <a:p>
            <a:pPr lvl="3" algn="just"/>
            <a:r>
              <a:rPr lang="vi-VN" dirty="0"/>
              <a:t>Nhấp đúp chuột để mở tập tin nén </a:t>
            </a:r>
            <a:r>
              <a:rPr lang="vi-VN" dirty="0">
                <a:sym typeface="Symbol" panose="05050102010706020507" pitchFamily="18" charset="2"/>
              </a:rPr>
              <a:t></a:t>
            </a:r>
            <a:r>
              <a:rPr lang="vi-VN" dirty="0"/>
              <a:t> di chuyển các tập tin/thư mục sang vị trí khác hoặc</a:t>
            </a:r>
          </a:p>
          <a:p>
            <a:pPr lvl="3" algn="just"/>
            <a:r>
              <a:rPr lang="vi-VN" dirty="0"/>
              <a:t>Nhấp chuột phải vào tập tin nén</a:t>
            </a:r>
            <a:r>
              <a:rPr lang="en-US" dirty="0"/>
              <a:t>,</a:t>
            </a:r>
            <a:r>
              <a:rPr lang="vi-VN" dirty="0"/>
              <a:t> chọn các tùy chọn Extract hoặc</a:t>
            </a:r>
          </a:p>
          <a:p>
            <a:pPr lvl="3" algn="just"/>
            <a:r>
              <a:rPr lang="vi-VN" dirty="0"/>
              <a:t>Nhấp chuột phải vào tập tin nén và chọn Open with </a:t>
            </a:r>
            <a:r>
              <a:rPr lang="vi-VN" dirty="0">
                <a:sym typeface="Symbol" panose="05050102010706020507" pitchFamily="18" charset="2"/>
              </a:rPr>
              <a:t></a:t>
            </a:r>
            <a:r>
              <a:rPr lang="vi-VN" dirty="0"/>
              <a:t> Chọn Window Explorer </a:t>
            </a:r>
            <a:r>
              <a:rPr lang="vi-VN" dirty="0">
                <a:sym typeface="Symbol" panose="05050102010706020507" pitchFamily="18" charset="2"/>
              </a:rPr>
              <a:t></a:t>
            </a:r>
            <a:r>
              <a:rPr lang="vi-VN" dirty="0"/>
              <a:t> Thao tác sao chép/di chuyển tập tin/thư mục như trong File Explorer.</a:t>
            </a:r>
          </a:p>
          <a:p>
            <a:pPr marL="514350" lvl="2" indent="0" algn="just">
              <a:buNone/>
            </a:pPr>
            <a:endParaRPr lang="vi-VN" i="1" dirty="0"/>
          </a:p>
          <a:p>
            <a:pPr lvl="1" algn="just"/>
            <a:endParaRPr lang="vi-VN" dirty="0"/>
          </a:p>
        </p:txBody>
      </p:sp>
      <p:pic>
        <p:nvPicPr>
          <p:cNvPr id="5" name="Picture 4">
            <a:extLst>
              <a:ext uri="{FF2B5EF4-FFF2-40B4-BE49-F238E27FC236}">
                <a16:creationId xmlns:a16="http://schemas.microsoft.com/office/drawing/2014/main" id="{591EF419-7A8F-4544-964E-803028FE214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267654" y="1768075"/>
            <a:ext cx="3695700" cy="2377440"/>
          </a:xfrm>
          <a:prstGeom prst="rect">
            <a:avLst/>
          </a:prstGeom>
          <a:noFill/>
          <a:ln>
            <a:noFill/>
          </a:ln>
        </p:spPr>
      </p:pic>
      <p:sp>
        <p:nvSpPr>
          <p:cNvPr id="6" name="Arrow: Pentagon 5">
            <a:hlinkClick r:id="rId3" action="ppaction://hlinkpres?slideindex=90&amp;slidetitle=File Management"/>
            <a:extLst>
              <a:ext uri="{FF2B5EF4-FFF2-40B4-BE49-F238E27FC236}">
                <a16:creationId xmlns:a16="http://schemas.microsoft.com/office/drawing/2014/main" id="{84F712A5-3B7F-4CC0-BD99-CF1133C30D6B}"/>
              </a:ext>
            </a:extLst>
          </p:cNvPr>
          <p:cNvSpPr/>
          <p:nvPr/>
        </p:nvSpPr>
        <p:spPr>
          <a:xfrm>
            <a:off x="7766614" y="4668524"/>
            <a:ext cx="1377386" cy="402264"/>
          </a:xfrm>
          <a:prstGeom prst="homePlat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err="1">
                <a:latin typeface="Times New Roman" panose="02020603050405020304" pitchFamily="18" charset="0"/>
                <a:cs typeface="Times New Roman" panose="02020603050405020304" pitchFamily="18" charset="0"/>
              </a:rPr>
              <a:t>Câu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hỏi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ôn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luyện</a:t>
            </a: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541818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title"/>
          </p:nvPr>
        </p:nvSpPr>
        <p:spPr>
          <a:xfrm>
            <a:off x="1143000" y="1676400"/>
            <a:ext cx="6858000" cy="1790700"/>
          </a:xfrm>
        </p:spPr>
        <p:txBody>
          <a:bodyPr anchor="b">
            <a:normAutofit/>
          </a:bodyPr>
          <a:lstStyle/>
          <a:p>
            <a:r>
              <a:rPr lang="en-US" sz="2400" dirty="0" err="1"/>
              <a:t>Bài</a:t>
            </a:r>
            <a:r>
              <a:rPr lang="en-US" sz="2400" dirty="0"/>
              <a:t> 5</a:t>
            </a:r>
            <a:br>
              <a:rPr lang="en-US" dirty="0"/>
            </a:br>
            <a:r>
              <a:rPr lang="en-US" dirty="0"/>
              <a:t>PHẦN MỀM</a:t>
            </a:r>
            <a:br>
              <a:rPr lang="en-US" dirty="0"/>
            </a:br>
            <a:r>
              <a:rPr lang="en-US" dirty="0"/>
              <a:t>Software</a:t>
            </a:r>
          </a:p>
        </p:txBody>
      </p:sp>
    </p:spTree>
    <p:extLst>
      <p:ext uri="{BB962C8B-B14F-4D97-AF65-F5344CB8AC3E}">
        <p14:creationId xmlns:p14="http://schemas.microsoft.com/office/powerpoint/2010/main" val="42773802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en-US" dirty="0" err="1"/>
              <a:t>Tại</a:t>
            </a:r>
            <a:r>
              <a:rPr lang="en-US" dirty="0"/>
              <a:t> </a:t>
            </a:r>
            <a:r>
              <a:rPr lang="en-US" dirty="0" err="1"/>
              <a:t>sao</a:t>
            </a:r>
            <a:r>
              <a:rPr lang="en-US" dirty="0"/>
              <a:t> </a:t>
            </a:r>
            <a:r>
              <a:rPr lang="en-US" dirty="0" err="1"/>
              <a:t>nên</a:t>
            </a:r>
            <a:r>
              <a:rPr lang="en-US" dirty="0"/>
              <a:t> </a:t>
            </a:r>
            <a:r>
              <a:rPr lang="en-US" dirty="0" err="1"/>
              <a:t>sử</a:t>
            </a:r>
            <a:r>
              <a:rPr lang="en-US" dirty="0"/>
              <a:t> </a:t>
            </a:r>
            <a:r>
              <a:rPr lang="en-US" dirty="0" err="1"/>
              <a:t>dụng</a:t>
            </a:r>
            <a:r>
              <a:rPr lang="en-US" dirty="0"/>
              <a:t> </a:t>
            </a:r>
            <a:r>
              <a:rPr lang="en-US" dirty="0" err="1"/>
              <a:t>phần</a:t>
            </a:r>
            <a:r>
              <a:rPr lang="en-US" dirty="0"/>
              <a:t> </a:t>
            </a:r>
            <a:r>
              <a:rPr lang="en-US" dirty="0" err="1"/>
              <a:t>mềm</a:t>
            </a:r>
            <a:r>
              <a:rPr lang="en-US" dirty="0"/>
              <a:t>?</a:t>
            </a:r>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283779" y="1268017"/>
            <a:ext cx="8702566" cy="3377556"/>
          </a:xfrm>
        </p:spPr>
        <p:txBody>
          <a:bodyPr>
            <a:normAutofit fontScale="85000" lnSpcReduction="10000"/>
          </a:bodyPr>
          <a:lstStyle/>
          <a:p>
            <a:pPr algn="just"/>
            <a:r>
              <a:rPr lang="vi-VN" dirty="0"/>
              <a:t>Các chương trình phần mềm cho phép sản xuất tài liệu, biểu đồ, giải các phương trình phức tạp, tính toán quỹ đạo tên lửa, mua hàng trực tuyến, chỉnh sửa phim kỹ thuật số, giải mã bộ gen người, ...</a:t>
            </a:r>
          </a:p>
          <a:p>
            <a:pPr algn="just"/>
            <a:r>
              <a:rPr lang="vi-VN" dirty="0"/>
              <a:t>Các chương trình phần mềm làm cho các thiết bị máy tính trở nên hữu ích.</a:t>
            </a:r>
          </a:p>
          <a:p>
            <a:pPr algn="just"/>
            <a:r>
              <a:rPr lang="vi-VN" dirty="0"/>
              <a:t>Apps và Applications là những thuật ngữ mô tả phần mềm được sử dụng để thực hiện các tác vụ khác nhau:</a:t>
            </a:r>
          </a:p>
          <a:p>
            <a:pPr lvl="1" algn="just"/>
            <a:r>
              <a:rPr lang="vi-VN" dirty="0"/>
              <a:t>Applications: là các chương trình phức tạp được cài đặt từ phương tiện lưu động (Removable Media) hoặc từ Internet.</a:t>
            </a:r>
          </a:p>
          <a:p>
            <a:pPr lvl="1" algn="just"/>
            <a:r>
              <a:rPr lang="vi-VN" dirty="0"/>
              <a:t>Apps: là những chương trình nhỏ, nhẹ được cài đặt từ cửa h</a:t>
            </a:r>
            <a:r>
              <a:rPr lang="en-US" dirty="0"/>
              <a:t>à</a:t>
            </a:r>
            <a:r>
              <a:rPr lang="vi-VN" dirty="0"/>
              <a:t>ng App Store.</a:t>
            </a:r>
          </a:p>
          <a:p>
            <a:pPr algn="just"/>
            <a:r>
              <a:rPr lang="vi-VN" dirty="0"/>
              <a:t>Trong thuật ngữ của Microsoft, Applications là “Desktop Apps”, và Apps là “Windows Apps”. </a:t>
            </a:r>
          </a:p>
          <a:p>
            <a:pPr algn="just"/>
            <a:endParaRPr lang="en-US" dirty="0"/>
          </a:p>
        </p:txBody>
      </p:sp>
    </p:spTree>
    <p:extLst>
      <p:ext uri="{BB962C8B-B14F-4D97-AF65-F5344CB8AC3E}">
        <p14:creationId xmlns:p14="http://schemas.microsoft.com/office/powerpoint/2010/main" val="385943112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en-US" dirty="0" err="1"/>
              <a:t>Tại</a:t>
            </a:r>
            <a:r>
              <a:rPr lang="en-US" dirty="0"/>
              <a:t> </a:t>
            </a:r>
            <a:r>
              <a:rPr lang="en-US" dirty="0" err="1"/>
              <a:t>sao</a:t>
            </a:r>
            <a:r>
              <a:rPr lang="en-US" dirty="0"/>
              <a:t> </a:t>
            </a:r>
            <a:r>
              <a:rPr lang="en-US" dirty="0" err="1"/>
              <a:t>nên</a:t>
            </a:r>
            <a:r>
              <a:rPr lang="en-US" dirty="0"/>
              <a:t> </a:t>
            </a:r>
            <a:r>
              <a:rPr lang="en-US" dirty="0" err="1"/>
              <a:t>sử</a:t>
            </a:r>
            <a:r>
              <a:rPr lang="en-US" dirty="0"/>
              <a:t> </a:t>
            </a:r>
            <a:r>
              <a:rPr lang="en-US" dirty="0" err="1"/>
              <a:t>dụng</a:t>
            </a:r>
            <a:r>
              <a:rPr lang="en-US" dirty="0"/>
              <a:t> </a:t>
            </a:r>
            <a:r>
              <a:rPr lang="en-US" dirty="0" err="1"/>
              <a:t>phần</a:t>
            </a:r>
            <a:r>
              <a:rPr lang="en-US" dirty="0"/>
              <a:t> </a:t>
            </a:r>
            <a:r>
              <a:rPr lang="en-US" dirty="0" err="1"/>
              <a:t>mềm</a:t>
            </a:r>
            <a:r>
              <a:rPr lang="en-US" dirty="0"/>
              <a:t>?</a:t>
            </a:r>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50" y="1369219"/>
            <a:ext cx="7485336" cy="3263504"/>
          </a:xfrm>
        </p:spPr>
        <p:txBody>
          <a:bodyPr>
            <a:normAutofit/>
          </a:bodyPr>
          <a:lstStyle/>
          <a:p>
            <a:pPr algn="just"/>
            <a:r>
              <a:rPr lang="vi-VN" dirty="0"/>
              <a:t>Phần mềm được cài đặt cục bộ (Locally-Installed Software) </a:t>
            </a:r>
          </a:p>
          <a:p>
            <a:pPr lvl="1" algn="just"/>
            <a:r>
              <a:rPr lang="vi-VN" dirty="0"/>
              <a:t>Được cài đặt trên một thiết bị và chạy trực tiếp trên thiết bị đó. </a:t>
            </a:r>
          </a:p>
          <a:p>
            <a:pPr lvl="1" algn="just"/>
            <a:r>
              <a:rPr lang="vi-VN" dirty="0"/>
              <a:t>Các chương trình này được thiết kế để hoạt động với các H</a:t>
            </a:r>
            <a:r>
              <a:rPr lang="en-US" dirty="0"/>
              <a:t>ĐH</a:t>
            </a:r>
            <a:r>
              <a:rPr lang="vi-VN" dirty="0"/>
              <a:t> cụ thể và với phần cứng đáp ứng các yêu cầu tối thiểu nhất định.</a:t>
            </a:r>
          </a:p>
          <a:p>
            <a:pPr algn="just"/>
            <a:endParaRPr lang="en-US" dirty="0"/>
          </a:p>
        </p:txBody>
      </p:sp>
    </p:spTree>
    <p:extLst>
      <p:ext uri="{BB962C8B-B14F-4D97-AF65-F5344CB8AC3E}">
        <p14:creationId xmlns:p14="http://schemas.microsoft.com/office/powerpoint/2010/main" val="72453273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en-US" dirty="0" err="1"/>
              <a:t>Tại</a:t>
            </a:r>
            <a:r>
              <a:rPr lang="en-US" dirty="0"/>
              <a:t> </a:t>
            </a:r>
            <a:r>
              <a:rPr lang="en-US" dirty="0" err="1"/>
              <a:t>sao</a:t>
            </a:r>
            <a:r>
              <a:rPr lang="en-US" dirty="0"/>
              <a:t> </a:t>
            </a:r>
            <a:r>
              <a:rPr lang="en-US" dirty="0" err="1"/>
              <a:t>nên</a:t>
            </a:r>
            <a:r>
              <a:rPr lang="en-US" dirty="0"/>
              <a:t> </a:t>
            </a:r>
            <a:r>
              <a:rPr lang="en-US" dirty="0" err="1"/>
              <a:t>sử</a:t>
            </a:r>
            <a:r>
              <a:rPr lang="en-US" dirty="0"/>
              <a:t> </a:t>
            </a:r>
            <a:r>
              <a:rPr lang="en-US" dirty="0" err="1"/>
              <a:t>dụng</a:t>
            </a:r>
            <a:r>
              <a:rPr lang="en-US" dirty="0"/>
              <a:t> </a:t>
            </a:r>
            <a:r>
              <a:rPr lang="en-US" dirty="0" err="1"/>
              <a:t>phần</a:t>
            </a:r>
            <a:r>
              <a:rPr lang="en-US" dirty="0"/>
              <a:t> </a:t>
            </a:r>
            <a:r>
              <a:rPr lang="en-US" dirty="0" err="1"/>
              <a:t>mềm</a:t>
            </a:r>
            <a:r>
              <a:rPr lang="en-US" dirty="0"/>
              <a:t>?</a:t>
            </a:r>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p:txBody>
          <a:bodyPr>
            <a:normAutofit/>
          </a:bodyPr>
          <a:lstStyle/>
          <a:p>
            <a:r>
              <a:rPr lang="vi-VN" dirty="0"/>
              <a:t>Phần mềm dựa trên đám mây (Cloud-Based Software) </a:t>
            </a:r>
          </a:p>
          <a:p>
            <a:pPr lvl="1" algn="just"/>
            <a:r>
              <a:rPr lang="vi-VN" dirty="0"/>
              <a:t>Chạy trên máy chủ chuyên dụng (không phải trên máy tính cá nhân).</a:t>
            </a:r>
          </a:p>
          <a:p>
            <a:pPr lvl="1" algn="just"/>
            <a:r>
              <a:rPr lang="vi-VN" dirty="0"/>
              <a:t>Được thiết kế để có thể truy cập qua Internet.</a:t>
            </a:r>
          </a:p>
          <a:p>
            <a:pPr algn="just"/>
            <a:endParaRPr lang="en-US" dirty="0"/>
          </a:p>
        </p:txBody>
      </p:sp>
    </p:spTree>
    <p:extLst>
      <p:ext uri="{BB962C8B-B14F-4D97-AF65-F5344CB8AC3E}">
        <p14:creationId xmlns:p14="http://schemas.microsoft.com/office/powerpoint/2010/main" val="343981854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Làm thế nào để có được phần mềm?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p:txBody>
          <a:bodyPr>
            <a:normAutofit/>
          </a:bodyPr>
          <a:lstStyle/>
          <a:p>
            <a:r>
              <a:rPr lang="vi-VN" dirty="0"/>
              <a:t>Ngày nay, có nhiều tùy chọn để có và cài đặt phần mềm:</a:t>
            </a:r>
          </a:p>
          <a:p>
            <a:pPr lvl="1"/>
            <a:r>
              <a:rPr lang="vi-VN" dirty="0"/>
              <a:t>Mua phiên bản đóng gói tại cửa hàng bán lẻ và cài đặt bằng phương tiện di động.</a:t>
            </a:r>
          </a:p>
          <a:p>
            <a:pPr lvl="1"/>
            <a:r>
              <a:rPr lang="vi-VN" dirty="0"/>
              <a:t>Mua giấy phép trực tuyến (thường là bằng thẻ tín dụng), sau đó tải xuống và cài đặt chương trình.</a:t>
            </a:r>
          </a:p>
          <a:p>
            <a:pPr lvl="1"/>
            <a:r>
              <a:rPr lang="vi-VN" dirty="0"/>
              <a:t>Thuê phần mềm trên cơ sở đăng ký.</a:t>
            </a:r>
          </a:p>
          <a:p>
            <a:pPr lvl="1"/>
            <a:r>
              <a:rPr lang="vi-VN" dirty="0"/>
              <a:t>Tải về và cài đặt ứng dụng từ cửa hàng ứng dụng.</a:t>
            </a:r>
          </a:p>
          <a:p>
            <a:pPr algn="just"/>
            <a:endParaRPr lang="en-US" dirty="0"/>
          </a:p>
        </p:txBody>
      </p:sp>
    </p:spTree>
    <p:extLst>
      <p:ext uri="{BB962C8B-B14F-4D97-AF65-F5344CB8AC3E}">
        <p14:creationId xmlns:p14="http://schemas.microsoft.com/office/powerpoint/2010/main" val="165187495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Làm thế nào để có được phần mềm?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50" y="1369219"/>
            <a:ext cx="7688974" cy="3263504"/>
          </a:xfrm>
        </p:spPr>
        <p:txBody>
          <a:bodyPr>
            <a:normAutofit fontScale="92500" lnSpcReduction="10000"/>
          </a:bodyPr>
          <a:lstStyle/>
          <a:p>
            <a:pPr algn="just"/>
            <a:r>
              <a:rPr lang="vi-VN" dirty="0"/>
              <a:t>Khi mua một chương trình phần mềm, người dùng đang mua một giấy phép để cài đặt và sử dụng chương trình đó trên thiết bị của mình. </a:t>
            </a:r>
          </a:p>
          <a:p>
            <a:pPr algn="just"/>
            <a:r>
              <a:rPr lang="vi-VN" dirty="0"/>
              <a:t>Một số loại giấy phép chỉ cho phép cài đặt trên một thiết bị, một số loại khác cho phép cài đặt trên nhiều thiết bị. </a:t>
            </a:r>
          </a:p>
          <a:p>
            <a:pPr algn="just"/>
            <a:r>
              <a:rPr lang="vi-VN" dirty="0"/>
              <a:t>Người dùng có trách nhiệm đảm bảo tuân thủ các quy tắc cấp phép.</a:t>
            </a:r>
          </a:p>
          <a:p>
            <a:pPr algn="just"/>
            <a:r>
              <a:rPr lang="vi-VN" dirty="0"/>
              <a:t>Chi phí phần mềm thường bao gồm các bản cập nhật trong tương lai.</a:t>
            </a:r>
          </a:p>
        </p:txBody>
      </p:sp>
    </p:spTree>
    <p:extLst>
      <p:ext uri="{BB962C8B-B14F-4D97-AF65-F5344CB8AC3E}">
        <p14:creationId xmlns:p14="http://schemas.microsoft.com/office/powerpoint/2010/main" val="97214485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Làm thế nào để có được phần mềm?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50" y="1369218"/>
            <a:ext cx="7688974" cy="3500437"/>
          </a:xfrm>
        </p:spPr>
        <p:txBody>
          <a:bodyPr>
            <a:normAutofit lnSpcReduction="10000"/>
          </a:bodyPr>
          <a:lstStyle/>
          <a:p>
            <a:pPr algn="just"/>
            <a:r>
              <a:rPr lang="vi-VN" dirty="0"/>
              <a:t>Cân nhắc nền tảng (Platform)</a:t>
            </a:r>
            <a:endParaRPr lang="en-US" dirty="0"/>
          </a:p>
          <a:p>
            <a:pPr lvl="1" algn="just"/>
            <a:r>
              <a:rPr lang="vi-VN" dirty="0"/>
              <a:t>Nền tảng là môi trường trong đó một phần mềm cụ thể được thiết kế để chạy. H</a:t>
            </a:r>
            <a:r>
              <a:rPr lang="en-US" dirty="0"/>
              <a:t>ĐH</a:t>
            </a:r>
            <a:r>
              <a:rPr lang="vi-VN" dirty="0"/>
              <a:t>, trình điều khiển và phần cứng tạo ra nền tảng.</a:t>
            </a:r>
          </a:p>
          <a:p>
            <a:pPr lvl="1" algn="just"/>
            <a:r>
              <a:rPr lang="vi-VN" dirty="0"/>
              <a:t>Các chương trình được cài đặt cục bộ thường được phát hành theo các phiên bản dành riêng cho một nền tảng nào đó.</a:t>
            </a:r>
          </a:p>
          <a:p>
            <a:pPr lvl="1" algn="just"/>
            <a:r>
              <a:rPr lang="en-US" dirty="0"/>
              <a:t>B</a:t>
            </a:r>
            <a:r>
              <a:rPr lang="vi-VN" dirty="0"/>
              <a:t>ộ vi xử lý (Micro-Processor) được thiết kế theo kiến trúc 32 bit và 64 bit, H</a:t>
            </a:r>
            <a:r>
              <a:rPr lang="en-US" dirty="0"/>
              <a:t>ĐH</a:t>
            </a:r>
            <a:r>
              <a:rPr lang="vi-VN" dirty="0"/>
              <a:t> cũng có các phiên bản tương ứng 32 bit và 64 bit. </a:t>
            </a:r>
            <a:r>
              <a:rPr lang="vi-VN" dirty="0">
                <a:sym typeface="Symbol" panose="05050102010706020507" pitchFamily="18" charset="2"/>
              </a:rPr>
              <a:t></a:t>
            </a:r>
            <a:r>
              <a:rPr lang="en-US" dirty="0">
                <a:sym typeface="Symbol" panose="05050102010706020507" pitchFamily="18" charset="2"/>
              </a:rPr>
              <a:t> </a:t>
            </a:r>
            <a:r>
              <a:rPr lang="vi-VN" dirty="0"/>
              <a:t>phần mềm cài đặt cần phải tương ứng theo 32 bit hay 64 bit.</a:t>
            </a:r>
          </a:p>
        </p:txBody>
      </p:sp>
    </p:spTree>
    <p:extLst>
      <p:ext uri="{BB962C8B-B14F-4D97-AF65-F5344CB8AC3E}">
        <p14:creationId xmlns:p14="http://schemas.microsoft.com/office/powerpoint/2010/main" val="235749135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Làm thế nào để có được phần mềm?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50" y="1369218"/>
            <a:ext cx="7688974" cy="3665237"/>
          </a:xfrm>
        </p:spPr>
        <p:txBody>
          <a:bodyPr>
            <a:normAutofit/>
          </a:bodyPr>
          <a:lstStyle/>
          <a:p>
            <a:pPr lvl="1" algn="just"/>
            <a:r>
              <a:rPr lang="vi-VN" dirty="0"/>
              <a:t>Các yêu cầu hệ thống: </a:t>
            </a:r>
          </a:p>
          <a:p>
            <a:pPr lvl="2" algn="just"/>
            <a:r>
              <a:rPr lang="vi-VN" dirty="0"/>
              <a:t>Yêu cầu hệ thống xác định loại phần cứng (và phiên bản </a:t>
            </a:r>
            <a:r>
              <a:rPr lang="en-US" dirty="0"/>
              <a:t>HĐH</a:t>
            </a:r>
            <a:r>
              <a:rPr lang="vi-VN" dirty="0"/>
              <a:t>) cần thiết để chương trình có thể chạy thành công.</a:t>
            </a:r>
          </a:p>
          <a:p>
            <a:pPr lvl="2" algn="just"/>
            <a:r>
              <a:rPr lang="vi-VN" dirty="0"/>
              <a:t>Tất cả phần mềm (H</a:t>
            </a:r>
            <a:r>
              <a:rPr lang="en-US" dirty="0"/>
              <a:t>ĐH</a:t>
            </a:r>
            <a:r>
              <a:rPr lang="vi-VN" dirty="0"/>
              <a:t> và chương trình ứng dụng) đều yêu cầu một cấu hình phần cứng tối thiểu để có thể hoạt động ở tốc độ và công suất cụ thể</a:t>
            </a:r>
            <a:endParaRPr lang="en-US" dirty="0"/>
          </a:p>
        </p:txBody>
      </p:sp>
    </p:spTree>
    <p:extLst>
      <p:ext uri="{BB962C8B-B14F-4D97-AF65-F5344CB8AC3E}">
        <p14:creationId xmlns:p14="http://schemas.microsoft.com/office/powerpoint/2010/main" val="32673633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Làm thế nào để có được phần mềm?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49" y="1369218"/>
            <a:ext cx="8052895" cy="3665237"/>
          </a:xfrm>
        </p:spPr>
        <p:txBody>
          <a:bodyPr>
            <a:normAutofit/>
          </a:bodyPr>
          <a:lstStyle/>
          <a:p>
            <a:pPr lvl="2" algn="just"/>
            <a:r>
              <a:rPr lang="vi-VN" dirty="0"/>
              <a:t>Để xem các thông số thuộc tính trên Hệ điều hành Windows 10 (tốc độ bộ vi xử lý, phiên bản Hệ điều hành, dung lượng bộ nhớ RAM): </a:t>
            </a:r>
          </a:p>
          <a:p>
            <a:pPr lvl="3" algn="just"/>
            <a:r>
              <a:rPr lang="vi-VN" dirty="0"/>
              <a:t>Nhấp chọn Start </a:t>
            </a:r>
            <a:r>
              <a:rPr lang="vi-VN" dirty="0">
                <a:sym typeface="Symbol" panose="05050102010706020507" pitchFamily="18" charset="2"/>
              </a:rPr>
              <a:t></a:t>
            </a:r>
            <a:r>
              <a:rPr lang="vi-VN" dirty="0"/>
              <a:t> Windows System </a:t>
            </a:r>
            <a:r>
              <a:rPr lang="vi-VN" dirty="0">
                <a:sym typeface="Symbol" panose="05050102010706020507" pitchFamily="18" charset="2"/>
              </a:rPr>
              <a:t></a:t>
            </a:r>
            <a:r>
              <a:rPr lang="vi-VN" dirty="0"/>
              <a:t> Control Panel </a:t>
            </a:r>
            <a:r>
              <a:rPr lang="vi-VN" dirty="0">
                <a:sym typeface="Symbol" panose="05050102010706020507" pitchFamily="18" charset="2"/>
              </a:rPr>
              <a:t></a:t>
            </a:r>
            <a:r>
              <a:rPr lang="vi-VN" dirty="0"/>
              <a:t> System hoặc</a:t>
            </a:r>
          </a:p>
          <a:p>
            <a:pPr lvl="3" algn="just"/>
            <a:r>
              <a:rPr lang="vi-VN" dirty="0"/>
              <a:t>Trong File Explorer </a:t>
            </a:r>
            <a:r>
              <a:rPr lang="vi-VN" dirty="0">
                <a:sym typeface="Symbol" panose="05050102010706020507" pitchFamily="18" charset="2"/>
              </a:rPr>
              <a:t></a:t>
            </a:r>
            <a:r>
              <a:rPr lang="vi-VN" dirty="0"/>
              <a:t> Nhấp chuột phải vào This PC </a:t>
            </a:r>
            <a:r>
              <a:rPr lang="vi-VN" dirty="0">
                <a:sym typeface="Symbol" panose="05050102010706020507" pitchFamily="18" charset="2"/>
              </a:rPr>
              <a:t></a:t>
            </a:r>
            <a:r>
              <a:rPr lang="vi-VN" dirty="0"/>
              <a:t> Properties</a:t>
            </a:r>
          </a:p>
        </p:txBody>
      </p:sp>
    </p:spTree>
    <p:extLst>
      <p:ext uri="{BB962C8B-B14F-4D97-AF65-F5344CB8AC3E}">
        <p14:creationId xmlns:p14="http://schemas.microsoft.com/office/powerpoint/2010/main" val="56748161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Làm thế nào để có được phần mềm?</a:t>
            </a:r>
            <a:endParaRPr lang="en-US" dirty="0"/>
          </a:p>
        </p:txBody>
      </p:sp>
      <p:pic>
        <p:nvPicPr>
          <p:cNvPr id="6" name="Picture 5">
            <a:extLst>
              <a:ext uri="{FF2B5EF4-FFF2-40B4-BE49-F238E27FC236}">
                <a16:creationId xmlns:a16="http://schemas.microsoft.com/office/drawing/2014/main" id="{2B4468B5-E93A-4F7D-BF89-65038112B1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6923" y="1268016"/>
            <a:ext cx="5610154" cy="3474720"/>
          </a:xfrm>
          <a:prstGeom prst="rect">
            <a:avLst/>
          </a:prstGeom>
          <a:ln>
            <a:solidFill>
              <a:schemeClr val="tx1"/>
            </a:solidFill>
          </a:ln>
        </p:spPr>
      </p:pic>
    </p:spTree>
    <p:extLst>
      <p:ext uri="{BB962C8B-B14F-4D97-AF65-F5344CB8AC3E}">
        <p14:creationId xmlns:p14="http://schemas.microsoft.com/office/powerpoint/2010/main" val="101962603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49" y="1369218"/>
            <a:ext cx="8052895" cy="3307885"/>
          </a:xfrm>
        </p:spPr>
        <p:txBody>
          <a:bodyPr>
            <a:normAutofit/>
          </a:bodyPr>
          <a:lstStyle/>
          <a:p>
            <a:pPr algn="just"/>
            <a:r>
              <a:rPr lang="vi-VN" dirty="0"/>
              <a:t>Một chương trình phần mềm có thể được cài đặt (Installed), gỡ bỏ (Uninstalled), hiệu chỉnh (Modified), sửa chữa (Repaired) và cài đặt lại (Reinstalled).</a:t>
            </a:r>
          </a:p>
          <a:p>
            <a:pPr algn="just"/>
            <a:r>
              <a:rPr lang="vi-VN" dirty="0"/>
              <a:t>Giấy phép phần mềm thường cho phép người dùng tạo bản sao của chương trình cài đặt gốc nhưng chỉ với mục đích sao lưu.</a:t>
            </a:r>
          </a:p>
          <a:p>
            <a:pPr lvl="3" algn="just"/>
            <a:endParaRPr lang="vi-VN" dirty="0"/>
          </a:p>
        </p:txBody>
      </p:sp>
    </p:spTree>
    <p:extLst>
      <p:ext uri="{BB962C8B-B14F-4D97-AF65-F5344CB8AC3E}">
        <p14:creationId xmlns:p14="http://schemas.microsoft.com/office/powerpoint/2010/main" val="334087661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49" y="1369218"/>
            <a:ext cx="8052895" cy="3307885"/>
          </a:xfrm>
        </p:spPr>
        <p:txBody>
          <a:bodyPr>
            <a:normAutofit/>
          </a:bodyPr>
          <a:lstStyle/>
          <a:p>
            <a:pPr algn="just"/>
            <a:r>
              <a:rPr lang="vi-VN" dirty="0"/>
              <a:t>Cài đặt một chương trình mới (Installing a New Program)</a:t>
            </a:r>
          </a:p>
          <a:p>
            <a:pPr lvl="1" algn="just"/>
            <a:r>
              <a:rPr lang="vi-VN" dirty="0"/>
              <a:t>Một chương trình mới có thể được cài đặt từ ổ đĩa mạng, ổ đĩa quang, ổ USB hoặc Internet.</a:t>
            </a:r>
          </a:p>
          <a:p>
            <a:pPr lvl="1" algn="just"/>
            <a:r>
              <a:rPr lang="vi-VN" dirty="0"/>
              <a:t>Bất kể chương trình được cài đặt từ đâu, hầu hết các chương trình đều có hướng dẫn từng bước trong suốt quá trình cài đặt.</a:t>
            </a:r>
          </a:p>
          <a:p>
            <a:pPr lvl="3" algn="just"/>
            <a:endParaRPr lang="vi-VN" dirty="0"/>
          </a:p>
        </p:txBody>
      </p:sp>
    </p:spTree>
    <p:extLst>
      <p:ext uri="{BB962C8B-B14F-4D97-AF65-F5344CB8AC3E}">
        <p14:creationId xmlns:p14="http://schemas.microsoft.com/office/powerpoint/2010/main" val="187190014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49" y="1369218"/>
            <a:ext cx="8052895" cy="3307885"/>
          </a:xfrm>
        </p:spPr>
        <p:txBody>
          <a:bodyPr>
            <a:normAutofit lnSpcReduction="10000"/>
          </a:bodyPr>
          <a:lstStyle/>
          <a:p>
            <a:pPr lvl="1" algn="just"/>
            <a:r>
              <a:rPr lang="vi-VN" dirty="0"/>
              <a:t>Kiểm soát tài khoản người dùng UAC (User Account Control)</a:t>
            </a:r>
          </a:p>
          <a:p>
            <a:pPr lvl="2" algn="just"/>
            <a:r>
              <a:rPr lang="vi-VN" dirty="0"/>
              <a:t>UAC là một tính năng trong Windows, UAC đưa ra các thông số khi chương trình có sự thay đổi, cũng như yêu cầu quyền truy cập ở cấp quản trị viên.</a:t>
            </a:r>
          </a:p>
          <a:p>
            <a:pPr lvl="2" algn="just"/>
            <a:r>
              <a:rPr lang="vi-VN" dirty="0"/>
              <a:t>UAC còn giúp ngăn ngừa các chương trình gây hại tiềm ẩn cho máy tính.</a:t>
            </a:r>
          </a:p>
          <a:p>
            <a:pPr lvl="2" algn="just"/>
            <a:r>
              <a:rPr lang="vi-VN" dirty="0"/>
              <a:t>Để thay đổi mức độ thông báo (Notify) của UAC: Nhấp chuột phải nút Start </a:t>
            </a:r>
            <a:r>
              <a:rPr lang="vi-VN" dirty="0">
                <a:sym typeface="Symbol" panose="05050102010706020507" pitchFamily="18" charset="2"/>
              </a:rPr>
              <a:t></a:t>
            </a:r>
            <a:r>
              <a:rPr lang="vi-VN" dirty="0"/>
              <a:t> Chọn Search </a:t>
            </a:r>
            <a:r>
              <a:rPr lang="vi-VN" dirty="0">
                <a:sym typeface="Symbol" panose="05050102010706020507" pitchFamily="18" charset="2"/>
              </a:rPr>
              <a:t></a:t>
            </a:r>
            <a:r>
              <a:rPr lang="vi-VN" dirty="0"/>
              <a:t> Nhập Control Panel </a:t>
            </a:r>
            <a:r>
              <a:rPr lang="vi-VN" dirty="0">
                <a:sym typeface="Symbol" panose="05050102010706020507" pitchFamily="18" charset="2"/>
              </a:rPr>
              <a:t></a:t>
            </a:r>
            <a:r>
              <a:rPr lang="vi-VN" dirty="0"/>
              <a:t>  Chọn User Account </a:t>
            </a:r>
            <a:r>
              <a:rPr lang="vi-VN" dirty="0">
                <a:sym typeface="Symbol" panose="05050102010706020507" pitchFamily="18" charset="2"/>
              </a:rPr>
              <a:t></a:t>
            </a:r>
            <a:r>
              <a:rPr lang="vi-VN" dirty="0"/>
              <a:t> Chọn Change User Account Control settings </a:t>
            </a:r>
            <a:r>
              <a:rPr lang="vi-VN" dirty="0">
                <a:sym typeface="Symbol" panose="05050102010706020507" pitchFamily="18" charset="2"/>
              </a:rPr>
              <a:t></a:t>
            </a:r>
            <a:r>
              <a:rPr lang="vi-VN" dirty="0"/>
              <a:t> Kéo hiệu chỉnh thanh trượt </a:t>
            </a:r>
            <a:r>
              <a:rPr lang="vi-VN" dirty="0">
                <a:sym typeface="Symbol" panose="05050102010706020507" pitchFamily="18" charset="2"/>
              </a:rPr>
              <a:t></a:t>
            </a:r>
            <a:r>
              <a:rPr lang="vi-VN" dirty="0"/>
              <a:t> OK</a:t>
            </a:r>
          </a:p>
          <a:p>
            <a:pPr lvl="3" algn="just"/>
            <a:endParaRPr lang="vi-VN" dirty="0"/>
          </a:p>
        </p:txBody>
      </p:sp>
    </p:spTree>
    <p:extLst>
      <p:ext uri="{BB962C8B-B14F-4D97-AF65-F5344CB8AC3E}">
        <p14:creationId xmlns:p14="http://schemas.microsoft.com/office/powerpoint/2010/main" val="217851879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grpSp>
        <p:nvGrpSpPr>
          <p:cNvPr id="6" name="Group 5">
            <a:extLst>
              <a:ext uri="{FF2B5EF4-FFF2-40B4-BE49-F238E27FC236}">
                <a16:creationId xmlns:a16="http://schemas.microsoft.com/office/drawing/2014/main" id="{607790CD-9ADE-431C-AD6A-B44D1786AD0F}"/>
              </a:ext>
            </a:extLst>
          </p:cNvPr>
          <p:cNvGrpSpPr>
            <a:grpSpLocks noChangeAspect="1"/>
          </p:cNvGrpSpPr>
          <p:nvPr/>
        </p:nvGrpSpPr>
        <p:grpSpPr>
          <a:xfrm>
            <a:off x="1596542" y="1382968"/>
            <a:ext cx="6665066" cy="3383280"/>
            <a:chOff x="0" y="0"/>
            <a:chExt cx="5482590" cy="2695575"/>
          </a:xfrm>
        </p:grpSpPr>
        <p:pic>
          <p:nvPicPr>
            <p:cNvPr id="7" name="Picture 6">
              <a:extLst>
                <a:ext uri="{FF2B5EF4-FFF2-40B4-BE49-F238E27FC236}">
                  <a16:creationId xmlns:a16="http://schemas.microsoft.com/office/drawing/2014/main" id="{85D661AC-375C-4BCF-A2F0-DCC8F816D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9575"/>
              <a:ext cx="2960370" cy="1809750"/>
            </a:xfrm>
            <a:prstGeom prst="rect">
              <a:avLst/>
            </a:prstGeom>
            <a:ln>
              <a:solidFill>
                <a:schemeClr val="tx1"/>
              </a:solidFill>
            </a:ln>
          </p:spPr>
        </p:pic>
        <p:pic>
          <p:nvPicPr>
            <p:cNvPr id="8" name="Picture 7">
              <a:extLst>
                <a:ext uri="{FF2B5EF4-FFF2-40B4-BE49-F238E27FC236}">
                  <a16:creationId xmlns:a16="http://schemas.microsoft.com/office/drawing/2014/main" id="{81892414-036D-4211-9A3E-3DB684F564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6100" y="0"/>
              <a:ext cx="2396490" cy="2695575"/>
            </a:xfrm>
            <a:prstGeom prst="rect">
              <a:avLst/>
            </a:prstGeom>
            <a:ln>
              <a:solidFill>
                <a:schemeClr val="tx1"/>
              </a:solidFill>
            </a:ln>
          </p:spPr>
        </p:pic>
      </p:grpSp>
    </p:spTree>
    <p:extLst>
      <p:ext uri="{BB962C8B-B14F-4D97-AF65-F5344CB8AC3E}">
        <p14:creationId xmlns:p14="http://schemas.microsoft.com/office/powerpoint/2010/main" val="121918732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49" y="1369218"/>
            <a:ext cx="8052895" cy="3307885"/>
          </a:xfrm>
        </p:spPr>
        <p:txBody>
          <a:bodyPr>
            <a:normAutofit/>
          </a:bodyPr>
          <a:lstStyle/>
          <a:p>
            <a:pPr lvl="2" algn="just"/>
            <a:r>
              <a:rPr lang="vi-VN" dirty="0"/>
              <a:t>Khi chạy một chương trình ở cấp độ Run as Administrator, UAC sẽ thông báo chương trình có thể thay đổi thông số thiết bị.</a:t>
            </a:r>
          </a:p>
        </p:txBody>
      </p:sp>
      <p:pic>
        <p:nvPicPr>
          <p:cNvPr id="4" name="Picture 3" descr="HP PCs - User Account Control Window (Windows 7) | HP® Customer ...">
            <a:extLst>
              <a:ext uri="{FF2B5EF4-FFF2-40B4-BE49-F238E27FC236}">
                <a16:creationId xmlns:a16="http://schemas.microsoft.com/office/drawing/2014/main" id="{55140B9F-1286-4AA1-A17F-AC7BF60E5E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36277" y="2201169"/>
            <a:ext cx="4539227" cy="2377440"/>
          </a:xfrm>
          <a:prstGeom prst="rect">
            <a:avLst/>
          </a:prstGeom>
          <a:noFill/>
          <a:ln>
            <a:noFill/>
          </a:ln>
        </p:spPr>
      </p:pic>
    </p:spTree>
    <p:extLst>
      <p:ext uri="{BB962C8B-B14F-4D97-AF65-F5344CB8AC3E}">
        <p14:creationId xmlns:p14="http://schemas.microsoft.com/office/powerpoint/2010/main" val="393176744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49" y="1114098"/>
            <a:ext cx="8052895" cy="3755558"/>
          </a:xfrm>
        </p:spPr>
        <p:txBody>
          <a:bodyPr>
            <a:normAutofit/>
          </a:bodyPr>
          <a:lstStyle/>
          <a:p>
            <a:pPr lvl="1" algn="just"/>
            <a:r>
              <a:rPr lang="vi-VN" dirty="0"/>
              <a:t>Thỏa thuận cấp phép người dùng cuối EULA (End User License Agreement) và sự đăng ký (Registration)</a:t>
            </a:r>
          </a:p>
          <a:p>
            <a:pPr lvl="2" algn="just"/>
            <a:r>
              <a:rPr lang="vi-VN" dirty="0"/>
              <a:t>Trong quá trình cài đặt chương trình, người dùng sẽ được yêu cầu đồng ý với Thỏa thuận cấp phép người dùng cuối (EULA); </a:t>
            </a:r>
            <a:endParaRPr lang="en-US" dirty="0"/>
          </a:p>
          <a:p>
            <a:pPr lvl="2" algn="just"/>
            <a:r>
              <a:rPr lang="vi-VN" dirty="0"/>
              <a:t>Người dùng cần phải đọc các điều khoản quy định trong thỏa thuận và nhấp chọn chấp nhận (Accept).</a:t>
            </a:r>
            <a:endParaRPr lang="en-US" dirty="0"/>
          </a:p>
          <a:p>
            <a:pPr lvl="2" algn="just"/>
            <a:r>
              <a:rPr lang="vi-VN" dirty="0"/>
              <a:t>Khi cài đặt hoàn tất, người dùng thường sẽ được yêu cầu đăng ký hoặc kích hoạt bản sao của chương trình nhằm đảm bảo rằng người dùng sẽ được thông báo về mọi cập nhật cho chương trình</a:t>
            </a:r>
          </a:p>
        </p:txBody>
      </p:sp>
    </p:spTree>
    <p:extLst>
      <p:ext uri="{BB962C8B-B14F-4D97-AF65-F5344CB8AC3E}">
        <p14:creationId xmlns:p14="http://schemas.microsoft.com/office/powerpoint/2010/main" val="406764764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49" y="1369218"/>
            <a:ext cx="8052895" cy="3307885"/>
          </a:xfrm>
        </p:spPr>
        <p:txBody>
          <a:bodyPr>
            <a:normAutofit/>
          </a:bodyPr>
          <a:lstStyle/>
          <a:p>
            <a:pPr algn="just"/>
            <a:r>
              <a:rPr lang="vi-VN" dirty="0"/>
              <a:t>Gỡ bỏ chương trình (Uninstalling Programs)</a:t>
            </a:r>
            <a:endParaRPr lang="en-US" dirty="0"/>
          </a:p>
          <a:p>
            <a:pPr lvl="1" algn="just"/>
            <a:r>
              <a:rPr lang="vi-VN" dirty="0"/>
              <a:t>Một chương trình ứng dụng có thể được gỡ bỏ khi không cần sử dụng nữa.</a:t>
            </a:r>
          </a:p>
          <a:p>
            <a:pPr lvl="1" algn="just"/>
            <a:r>
              <a:rPr lang="vi-VN" dirty="0"/>
              <a:t>Để gỡ bỏ một chương trình:</a:t>
            </a:r>
          </a:p>
          <a:p>
            <a:pPr lvl="2" algn="just"/>
            <a:r>
              <a:rPr lang="vi-VN" dirty="0"/>
              <a:t>Trong Control Panel (ở chế độ Category) </a:t>
            </a:r>
            <a:r>
              <a:rPr lang="vi-VN" dirty="0">
                <a:sym typeface="Symbol" panose="05050102010706020507" pitchFamily="18" charset="2"/>
              </a:rPr>
              <a:t></a:t>
            </a:r>
            <a:r>
              <a:rPr lang="vi-VN" dirty="0"/>
              <a:t> Chọn Uninstall a program hoặc (ở chế độ Large/Small Icons) </a:t>
            </a:r>
            <a:r>
              <a:rPr lang="vi-VN" dirty="0">
                <a:sym typeface="Symbol" panose="05050102010706020507" pitchFamily="18" charset="2"/>
              </a:rPr>
              <a:t></a:t>
            </a:r>
            <a:r>
              <a:rPr lang="vi-VN" dirty="0"/>
              <a:t> Chọn Programs and Features</a:t>
            </a:r>
          </a:p>
          <a:p>
            <a:pPr lvl="2" algn="just"/>
            <a:r>
              <a:rPr lang="vi-VN" dirty="0"/>
              <a:t>Chọn chương trình </a:t>
            </a:r>
            <a:r>
              <a:rPr lang="vi-VN" dirty="0">
                <a:sym typeface="Symbol" panose="05050102010706020507" pitchFamily="18" charset="2"/>
              </a:rPr>
              <a:t></a:t>
            </a:r>
            <a:r>
              <a:rPr lang="vi-VN" dirty="0"/>
              <a:t> Chọn Uninstall</a:t>
            </a:r>
          </a:p>
          <a:p>
            <a:pPr lvl="1" algn="just"/>
            <a:endParaRPr lang="vi-VN" dirty="0"/>
          </a:p>
          <a:p>
            <a:pPr lvl="1" algn="just"/>
            <a:endParaRPr lang="vi-VN" dirty="0"/>
          </a:p>
        </p:txBody>
      </p:sp>
    </p:spTree>
    <p:extLst>
      <p:ext uri="{BB962C8B-B14F-4D97-AF65-F5344CB8AC3E}">
        <p14:creationId xmlns:p14="http://schemas.microsoft.com/office/powerpoint/2010/main" val="313712799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187215" y="1379728"/>
            <a:ext cx="4763158" cy="3307885"/>
          </a:xfrm>
        </p:spPr>
        <p:txBody>
          <a:bodyPr>
            <a:normAutofit/>
          </a:bodyPr>
          <a:lstStyle/>
          <a:p>
            <a:pPr lvl="1" algn="just"/>
            <a:r>
              <a:rPr lang="vi-VN" dirty="0"/>
              <a:t>Có thể gỡ bỏ chương trình bằng tùy chọn Uninstall của chương trình nếu tùy chọn này có kèm theo chương trình để Uninstall.</a:t>
            </a:r>
          </a:p>
          <a:p>
            <a:pPr lvl="1" algn="just"/>
            <a:r>
              <a:rPr lang="vi-VN" dirty="0"/>
              <a:t>Không thể gỡ bỏ chương trình bằng cách dùng Delete trong File Explorer do </a:t>
            </a:r>
            <a:r>
              <a:rPr lang="en-US" dirty="0"/>
              <a:t>HĐH</a:t>
            </a:r>
            <a:r>
              <a:rPr lang="vi-VN" dirty="0"/>
              <a:t> vẫn còn lưu thông số đăng ký của chương trình trong Windows Registry.</a:t>
            </a:r>
          </a:p>
          <a:p>
            <a:pPr lvl="2" algn="just"/>
            <a:endParaRPr lang="vi-VN" dirty="0"/>
          </a:p>
          <a:p>
            <a:pPr lvl="1" algn="just"/>
            <a:endParaRPr lang="vi-VN" dirty="0"/>
          </a:p>
          <a:p>
            <a:pPr lvl="1" algn="just"/>
            <a:endParaRPr lang="vi-VN" dirty="0"/>
          </a:p>
        </p:txBody>
      </p:sp>
      <p:pic>
        <p:nvPicPr>
          <p:cNvPr id="4" name="Picture 3">
            <a:extLst>
              <a:ext uri="{FF2B5EF4-FFF2-40B4-BE49-F238E27FC236}">
                <a16:creationId xmlns:a16="http://schemas.microsoft.com/office/drawing/2014/main" id="{1419B215-1873-4A33-B670-82CF899EDD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4865" y="1692848"/>
            <a:ext cx="3931920" cy="2453612"/>
          </a:xfrm>
          <a:prstGeom prst="rect">
            <a:avLst/>
          </a:prstGeom>
          <a:ln>
            <a:solidFill>
              <a:schemeClr val="tx1"/>
            </a:solidFill>
          </a:ln>
        </p:spPr>
      </p:pic>
    </p:spTree>
    <p:extLst>
      <p:ext uri="{BB962C8B-B14F-4D97-AF65-F5344CB8AC3E}">
        <p14:creationId xmlns:p14="http://schemas.microsoft.com/office/powerpoint/2010/main" val="27664537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483475" y="1379728"/>
            <a:ext cx="8135007" cy="3307885"/>
          </a:xfrm>
        </p:spPr>
        <p:txBody>
          <a:bodyPr>
            <a:normAutofit/>
          </a:bodyPr>
          <a:lstStyle/>
          <a:p>
            <a:pPr algn="just"/>
            <a:r>
              <a:rPr lang="vi-VN" dirty="0"/>
              <a:t>Sửa chữa phần mềm (Repairing Software)</a:t>
            </a:r>
          </a:p>
          <a:p>
            <a:pPr lvl="1" algn="just"/>
            <a:r>
              <a:rPr lang="en-US" dirty="0" err="1"/>
              <a:t>Khi</a:t>
            </a:r>
            <a:r>
              <a:rPr lang="vi-VN" dirty="0"/>
              <a:t> một chương trình ứng dụng dừng hoạt động hoặc hoạt động không chính xác. Một trong những giải pháp là sửa chữa chương trình.</a:t>
            </a:r>
          </a:p>
          <a:p>
            <a:pPr lvl="1" algn="just"/>
            <a:r>
              <a:rPr lang="vi-VN" dirty="0"/>
              <a:t>Trong cửa sổ Programs and Featurs của Control Panel </a:t>
            </a:r>
            <a:r>
              <a:rPr lang="vi-VN" dirty="0">
                <a:sym typeface="Symbol" panose="05050102010706020507" pitchFamily="18" charset="2"/>
              </a:rPr>
              <a:t></a:t>
            </a:r>
            <a:r>
              <a:rPr lang="vi-VN" dirty="0"/>
              <a:t> Chọn chương trình </a:t>
            </a:r>
            <a:r>
              <a:rPr lang="vi-VN" dirty="0">
                <a:sym typeface="Symbol" panose="05050102010706020507" pitchFamily="18" charset="2"/>
              </a:rPr>
              <a:t></a:t>
            </a:r>
            <a:r>
              <a:rPr lang="vi-VN" dirty="0"/>
              <a:t> Chọn Repair (một số chương trình không có tùy chọn Repair </a:t>
            </a:r>
            <a:r>
              <a:rPr lang="vi-VN" dirty="0">
                <a:sym typeface="Symbol" panose="05050102010706020507" pitchFamily="18" charset="2"/>
              </a:rPr>
              <a:t></a:t>
            </a:r>
            <a:r>
              <a:rPr lang="vi-VN" dirty="0"/>
              <a:t> chọn Change hoặc Uninstall/Change).</a:t>
            </a:r>
          </a:p>
          <a:p>
            <a:pPr lvl="1" algn="just"/>
            <a:endParaRPr lang="vi-VN" dirty="0"/>
          </a:p>
          <a:p>
            <a:pPr lvl="2" algn="just"/>
            <a:endParaRPr lang="vi-VN" dirty="0"/>
          </a:p>
          <a:p>
            <a:pPr lvl="1" algn="just"/>
            <a:endParaRPr lang="vi-VN" dirty="0"/>
          </a:p>
          <a:p>
            <a:pPr lvl="1" algn="just"/>
            <a:endParaRPr lang="vi-VN" dirty="0"/>
          </a:p>
        </p:txBody>
      </p:sp>
    </p:spTree>
    <p:extLst>
      <p:ext uri="{BB962C8B-B14F-4D97-AF65-F5344CB8AC3E}">
        <p14:creationId xmlns:p14="http://schemas.microsoft.com/office/powerpoint/2010/main" val="32436838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628650" y="1379728"/>
            <a:ext cx="7769116" cy="3307885"/>
          </a:xfrm>
        </p:spPr>
        <p:txBody>
          <a:bodyPr>
            <a:normAutofit fontScale="92500"/>
          </a:bodyPr>
          <a:lstStyle/>
          <a:p>
            <a:pPr algn="just"/>
            <a:r>
              <a:rPr lang="vi-VN" dirty="0"/>
              <a:t>Cài đặt lại chương trình (Reinstalling a Program)</a:t>
            </a:r>
          </a:p>
          <a:p>
            <a:pPr lvl="1" algn="just"/>
            <a:r>
              <a:rPr lang="en-US" dirty="0" err="1"/>
              <a:t>Khi</a:t>
            </a:r>
            <a:r>
              <a:rPr lang="vi-VN" dirty="0"/>
              <a:t> việc sửa chữa phần mềm không hiệu quả, chương trình cần gỡ bỏ và cài đặt lại.</a:t>
            </a:r>
          </a:p>
          <a:p>
            <a:pPr lvl="1" algn="just"/>
            <a:r>
              <a:rPr lang="vi-VN" dirty="0"/>
              <a:t>Hầu hết các nhà cung cấp cho phép người dùng tải xuống và cài đặt lại một chương trình trên cùng một hệ thống nhiều lần mà không mất bất kỳ khoản phí nào.</a:t>
            </a:r>
            <a:endParaRPr lang="en-US" dirty="0"/>
          </a:p>
          <a:p>
            <a:pPr lvl="1" algn="just"/>
            <a:r>
              <a:rPr lang="en-US" dirty="0"/>
              <a:t>Trong </a:t>
            </a:r>
            <a:r>
              <a:rPr lang="en-US" dirty="0" err="1"/>
              <a:t>trường</a:t>
            </a:r>
            <a:r>
              <a:rPr lang="en-US" dirty="0"/>
              <a:t> </a:t>
            </a:r>
            <a:r>
              <a:rPr lang="en-US" dirty="0" err="1"/>
              <a:t>hợp</a:t>
            </a:r>
            <a:r>
              <a:rPr lang="en-US" dirty="0"/>
              <a:t> </a:t>
            </a:r>
            <a:r>
              <a:rPr lang="en-US" dirty="0" err="1"/>
              <a:t>chương</a:t>
            </a:r>
            <a:r>
              <a:rPr lang="en-US" dirty="0"/>
              <a:t> </a:t>
            </a:r>
            <a:r>
              <a:rPr lang="en-US" dirty="0" err="1"/>
              <a:t>trình</a:t>
            </a:r>
            <a:r>
              <a:rPr lang="en-US" dirty="0"/>
              <a:t> </a:t>
            </a:r>
            <a:r>
              <a:rPr lang="en-US" dirty="0" err="1"/>
              <a:t>không</a:t>
            </a:r>
            <a:r>
              <a:rPr lang="en-US" dirty="0"/>
              <a:t> </a:t>
            </a:r>
            <a:r>
              <a:rPr lang="en-US" dirty="0" err="1"/>
              <a:t>tương</a:t>
            </a:r>
            <a:r>
              <a:rPr lang="en-US" dirty="0"/>
              <a:t> </a:t>
            </a:r>
            <a:r>
              <a:rPr lang="en-US" dirty="0" err="1"/>
              <a:t>thích</a:t>
            </a:r>
            <a:r>
              <a:rPr lang="en-US" dirty="0"/>
              <a:t>, </a:t>
            </a:r>
            <a:r>
              <a:rPr lang="en-US" dirty="0" err="1"/>
              <a:t>người</a:t>
            </a:r>
            <a:r>
              <a:rPr lang="en-US" dirty="0"/>
              <a:t> </a:t>
            </a:r>
            <a:r>
              <a:rPr lang="en-US" dirty="0" err="1"/>
              <a:t>dùng</a:t>
            </a:r>
            <a:r>
              <a:rPr lang="en-US" dirty="0"/>
              <a:t> </a:t>
            </a:r>
            <a:r>
              <a:rPr lang="en-US" dirty="0" err="1"/>
              <a:t>không</a:t>
            </a:r>
            <a:r>
              <a:rPr lang="en-US" dirty="0"/>
              <a:t> </a:t>
            </a:r>
            <a:r>
              <a:rPr lang="en-US" dirty="0" err="1"/>
              <a:t>cần</a:t>
            </a:r>
            <a:r>
              <a:rPr lang="en-US" dirty="0"/>
              <a:t> </a:t>
            </a:r>
            <a:r>
              <a:rPr lang="en-US" dirty="0" err="1"/>
              <a:t>thiết</a:t>
            </a:r>
            <a:r>
              <a:rPr lang="en-US" dirty="0"/>
              <a:t> </a:t>
            </a:r>
            <a:r>
              <a:rPr lang="en-US" dirty="0" err="1"/>
              <a:t>phải</a:t>
            </a:r>
            <a:r>
              <a:rPr lang="en-US" dirty="0"/>
              <a:t> </a:t>
            </a:r>
            <a:r>
              <a:rPr lang="en-US" dirty="0" err="1"/>
              <a:t>cài</a:t>
            </a:r>
            <a:r>
              <a:rPr lang="en-US" dirty="0"/>
              <a:t> </a:t>
            </a:r>
            <a:r>
              <a:rPr lang="en-US" dirty="0" err="1"/>
              <a:t>đặt</a:t>
            </a:r>
            <a:r>
              <a:rPr lang="en-US" dirty="0"/>
              <a:t> </a:t>
            </a:r>
            <a:r>
              <a:rPr lang="en-US" dirty="0" err="1"/>
              <a:t>lại</a:t>
            </a:r>
            <a:r>
              <a:rPr lang="en-US" dirty="0"/>
              <a:t> </a:t>
            </a:r>
            <a:r>
              <a:rPr lang="en-US" dirty="0" err="1"/>
              <a:t>chương</a:t>
            </a:r>
            <a:r>
              <a:rPr lang="en-US" dirty="0"/>
              <a:t> </a:t>
            </a:r>
            <a:r>
              <a:rPr lang="en-US" dirty="0" err="1"/>
              <a:t>trình</a:t>
            </a:r>
            <a:r>
              <a:rPr lang="en-US" dirty="0"/>
              <a:t>. Windows </a:t>
            </a:r>
            <a:r>
              <a:rPr lang="en-US" dirty="0" err="1"/>
              <a:t>cung</a:t>
            </a:r>
            <a:r>
              <a:rPr lang="en-US" dirty="0"/>
              <a:t> </a:t>
            </a:r>
            <a:r>
              <a:rPr lang="en-US" dirty="0" err="1"/>
              <a:t>cấp</a:t>
            </a:r>
            <a:r>
              <a:rPr lang="en-US" dirty="0"/>
              <a:t> </a:t>
            </a:r>
            <a:r>
              <a:rPr lang="en-US" dirty="0" err="1"/>
              <a:t>Trợ</a:t>
            </a:r>
            <a:r>
              <a:rPr lang="en-US" dirty="0"/>
              <a:t> </a:t>
            </a:r>
            <a:r>
              <a:rPr lang="en-US" dirty="0" err="1"/>
              <a:t>lý</a:t>
            </a:r>
            <a:r>
              <a:rPr lang="en-US" dirty="0"/>
              <a:t> </a:t>
            </a:r>
            <a:r>
              <a:rPr lang="en-US" dirty="0" err="1"/>
              <a:t>tương</a:t>
            </a:r>
            <a:r>
              <a:rPr lang="en-US" dirty="0"/>
              <a:t> </a:t>
            </a:r>
            <a:r>
              <a:rPr lang="en-US" dirty="0" err="1"/>
              <a:t>thích</a:t>
            </a:r>
            <a:r>
              <a:rPr lang="en-US" dirty="0"/>
              <a:t> </a:t>
            </a:r>
            <a:r>
              <a:rPr lang="en-US" dirty="0" err="1"/>
              <a:t>chương</a:t>
            </a:r>
            <a:r>
              <a:rPr lang="en-US" dirty="0"/>
              <a:t> </a:t>
            </a:r>
            <a:r>
              <a:rPr lang="en-US" dirty="0" err="1"/>
              <a:t>trình</a:t>
            </a:r>
            <a:r>
              <a:rPr lang="en-US" dirty="0"/>
              <a:t> (Program Compatibility Assistant) </a:t>
            </a:r>
            <a:r>
              <a:rPr lang="en-US" dirty="0" err="1"/>
              <a:t>nhằm</a:t>
            </a:r>
            <a:r>
              <a:rPr lang="en-US" dirty="0"/>
              <a:t> </a:t>
            </a:r>
            <a:r>
              <a:rPr lang="en-US" dirty="0" err="1"/>
              <a:t>khắc</a:t>
            </a:r>
            <a:r>
              <a:rPr lang="en-US" dirty="0"/>
              <a:t> </a:t>
            </a:r>
            <a:r>
              <a:rPr lang="en-US" dirty="0" err="1"/>
              <a:t>phục</a:t>
            </a:r>
            <a:r>
              <a:rPr lang="en-US" dirty="0"/>
              <a:t> </a:t>
            </a:r>
            <a:r>
              <a:rPr lang="en-US" dirty="0" err="1"/>
              <a:t>các</a:t>
            </a:r>
            <a:r>
              <a:rPr lang="en-US" dirty="0"/>
              <a:t> </a:t>
            </a:r>
            <a:r>
              <a:rPr lang="en-US" dirty="0" err="1"/>
              <a:t>lỗi</a:t>
            </a:r>
            <a:r>
              <a:rPr lang="en-US" dirty="0"/>
              <a:t> </a:t>
            </a:r>
            <a:r>
              <a:rPr lang="en-US" dirty="0" err="1"/>
              <a:t>của</a:t>
            </a:r>
            <a:r>
              <a:rPr lang="en-US" dirty="0"/>
              <a:t> </a:t>
            </a:r>
            <a:r>
              <a:rPr lang="en-US" dirty="0" err="1"/>
              <a:t>chương</a:t>
            </a:r>
            <a:r>
              <a:rPr lang="en-US" dirty="0"/>
              <a:t> </a:t>
            </a:r>
            <a:r>
              <a:rPr lang="en-US" dirty="0" err="1"/>
              <a:t>trình</a:t>
            </a:r>
            <a:r>
              <a:rPr lang="en-US" dirty="0"/>
              <a:t>.</a:t>
            </a:r>
            <a:endParaRPr lang="vi-VN" dirty="0"/>
          </a:p>
          <a:p>
            <a:pPr lvl="1" algn="just"/>
            <a:endParaRPr lang="vi-VN" dirty="0"/>
          </a:p>
          <a:p>
            <a:pPr lvl="2" algn="just"/>
            <a:endParaRPr lang="vi-VN" dirty="0"/>
          </a:p>
          <a:p>
            <a:pPr lvl="1" algn="just"/>
            <a:endParaRPr lang="vi-VN" dirty="0"/>
          </a:p>
          <a:p>
            <a:pPr lvl="1" algn="just"/>
            <a:endParaRPr lang="vi-VN" dirty="0"/>
          </a:p>
        </p:txBody>
      </p:sp>
    </p:spTree>
    <p:extLst>
      <p:ext uri="{BB962C8B-B14F-4D97-AF65-F5344CB8AC3E}">
        <p14:creationId xmlns:p14="http://schemas.microsoft.com/office/powerpoint/2010/main" val="10580603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483475" y="1379728"/>
            <a:ext cx="8135007" cy="3307885"/>
          </a:xfrm>
        </p:spPr>
        <p:txBody>
          <a:bodyPr>
            <a:normAutofit/>
          </a:bodyPr>
          <a:lstStyle/>
          <a:p>
            <a:pPr algn="just"/>
            <a:r>
              <a:rPr lang="vi-VN" dirty="0"/>
              <a:t>Cập nhật phần mềm (Updating Software)</a:t>
            </a:r>
          </a:p>
          <a:p>
            <a:pPr lvl="1" algn="just"/>
            <a:r>
              <a:rPr lang="vi-VN" dirty="0"/>
              <a:t>Khi phần mềm được cấp phép (License) sử dụng, người dùng có quyền nhận thông báo về các bản cập nhật (Update) hoặc nâng cấp (Upgrade) khi chúng khả dụng.</a:t>
            </a:r>
          </a:p>
          <a:p>
            <a:pPr lvl="1" algn="just"/>
            <a:r>
              <a:rPr lang="vi-VN" dirty="0"/>
              <a:t>Nhiều chương trình được thiết kế để tự động kiểm tra trực tuyến các bản cập nhật và hiển thị các thông báo cho biết khi nào bản cập nhật mới đã sẵn sàng để tải xuống và cài đặt (Microsoft, Adobe).</a:t>
            </a:r>
          </a:p>
          <a:p>
            <a:pPr lvl="1" algn="just"/>
            <a:endParaRPr lang="vi-VN" dirty="0"/>
          </a:p>
          <a:p>
            <a:pPr lvl="1" algn="just"/>
            <a:endParaRPr lang="vi-VN" dirty="0"/>
          </a:p>
          <a:p>
            <a:pPr lvl="2" algn="just"/>
            <a:endParaRPr lang="vi-VN" dirty="0"/>
          </a:p>
          <a:p>
            <a:pPr lvl="1" algn="just"/>
            <a:endParaRPr lang="vi-VN" dirty="0"/>
          </a:p>
          <a:p>
            <a:pPr lvl="1" algn="just"/>
            <a:endParaRPr lang="vi-VN" dirty="0"/>
          </a:p>
        </p:txBody>
      </p:sp>
    </p:spTree>
    <p:extLst>
      <p:ext uri="{BB962C8B-B14F-4D97-AF65-F5344CB8AC3E}">
        <p14:creationId xmlns:p14="http://schemas.microsoft.com/office/powerpoint/2010/main" val="160627267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lstStyle/>
          <a:p>
            <a:r>
              <a:rPr lang="vi-VN" dirty="0"/>
              <a:t>Quản lý phần mềm</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483475" y="1379728"/>
            <a:ext cx="8135007" cy="3307885"/>
          </a:xfrm>
        </p:spPr>
        <p:txBody>
          <a:bodyPr>
            <a:normAutofit/>
          </a:bodyPr>
          <a:lstStyle/>
          <a:p>
            <a:pPr lvl="1" algn="just"/>
            <a:r>
              <a:rPr lang="vi-VN" dirty="0"/>
              <a:t>Người dùng có thể kiểm tra các bản cập nhật bằng cách:</a:t>
            </a:r>
          </a:p>
          <a:p>
            <a:pPr lvl="2" algn="just"/>
            <a:r>
              <a:rPr lang="vi-VN" dirty="0"/>
              <a:t>Nhấp vào lệnh/nút/liên kết trong chương trình. Thông thường tùy chọn này liên kết với trang web của nhà cung cấp.</a:t>
            </a:r>
          </a:p>
          <a:p>
            <a:pPr lvl="2" algn="just"/>
            <a:r>
              <a:rPr lang="vi-VN" dirty="0"/>
              <a:t>Truy cập menu Trợ giúp (Help) trong chương trình và nhấp vào lệnh hiển thị thông tin về ứng dụng, bao gồm số phiên bản. Các nhà cung cấp thường bao gồm kiểm tra các liên kết cập nhật với thông tin này.</a:t>
            </a:r>
          </a:p>
          <a:p>
            <a:pPr lvl="1" algn="just"/>
            <a:endParaRPr lang="vi-VN" dirty="0"/>
          </a:p>
          <a:p>
            <a:pPr lvl="1" algn="just"/>
            <a:endParaRPr lang="vi-VN" dirty="0"/>
          </a:p>
          <a:p>
            <a:pPr lvl="1" algn="just"/>
            <a:endParaRPr lang="vi-VN" dirty="0"/>
          </a:p>
          <a:p>
            <a:pPr lvl="2" algn="just"/>
            <a:endParaRPr lang="vi-VN" dirty="0"/>
          </a:p>
          <a:p>
            <a:pPr lvl="1" algn="just"/>
            <a:endParaRPr lang="vi-VN" dirty="0"/>
          </a:p>
          <a:p>
            <a:pPr lvl="1" algn="just"/>
            <a:endParaRPr lang="vi-VN" dirty="0"/>
          </a:p>
        </p:txBody>
      </p:sp>
    </p:spTree>
    <p:extLst>
      <p:ext uri="{BB962C8B-B14F-4D97-AF65-F5344CB8AC3E}">
        <p14:creationId xmlns:p14="http://schemas.microsoft.com/office/powerpoint/2010/main" val="213762602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fontScale="90000"/>
          </a:bodyPr>
          <a:lstStyle/>
          <a:p>
            <a:r>
              <a:rPr lang="vi-VN" dirty="0"/>
              <a:t>Cấu hình phần mềm (Configuring Software)</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483475" y="1379728"/>
            <a:ext cx="8135007" cy="3307885"/>
          </a:xfrm>
        </p:spPr>
        <p:txBody>
          <a:bodyPr>
            <a:normAutofit/>
          </a:bodyPr>
          <a:lstStyle/>
          <a:p>
            <a:pPr algn="just"/>
            <a:r>
              <a:rPr lang="vi-VN" dirty="0"/>
              <a:t>Tùy chỉnh thanh công cụ</a:t>
            </a:r>
          </a:p>
          <a:p>
            <a:pPr lvl="1" algn="just"/>
            <a:r>
              <a:rPr lang="vi-VN" dirty="0"/>
              <a:t>Trong các ứng dụng của bộ Microsoft Office, thanh công cụ Truy cập nhanh (Quick Access Toolbar) và một loạt các tab Ribbon được hiển thị trên đầu cửa sổ ứng dụng.</a:t>
            </a:r>
          </a:p>
          <a:p>
            <a:pPr lvl="1" algn="just"/>
            <a:endParaRPr lang="vi-VN" dirty="0"/>
          </a:p>
          <a:p>
            <a:pPr lvl="1" algn="just"/>
            <a:endParaRPr lang="vi-VN" dirty="0"/>
          </a:p>
          <a:p>
            <a:pPr lvl="2" algn="just"/>
            <a:endParaRPr lang="vi-VN" dirty="0"/>
          </a:p>
          <a:p>
            <a:pPr lvl="1" algn="just"/>
            <a:endParaRPr lang="vi-VN" dirty="0"/>
          </a:p>
          <a:p>
            <a:pPr lvl="1" algn="just"/>
            <a:endParaRPr lang="vi-VN" dirty="0"/>
          </a:p>
        </p:txBody>
      </p:sp>
      <p:pic>
        <p:nvPicPr>
          <p:cNvPr id="6" name="Picture 5">
            <a:extLst>
              <a:ext uri="{FF2B5EF4-FFF2-40B4-BE49-F238E27FC236}">
                <a16:creationId xmlns:a16="http://schemas.microsoft.com/office/drawing/2014/main" id="{D6060A07-33B2-4E54-B646-6F8E118D6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1088" y="2998991"/>
            <a:ext cx="6448292" cy="1870665"/>
          </a:xfrm>
          <a:prstGeom prst="rect">
            <a:avLst/>
          </a:prstGeom>
        </p:spPr>
      </p:pic>
    </p:spTree>
    <p:extLst>
      <p:ext uri="{BB962C8B-B14F-4D97-AF65-F5344CB8AC3E}">
        <p14:creationId xmlns:p14="http://schemas.microsoft.com/office/powerpoint/2010/main" val="372233857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fontScale="90000"/>
          </a:bodyPr>
          <a:lstStyle/>
          <a:p>
            <a:r>
              <a:rPr lang="vi-VN" dirty="0"/>
              <a:t>Cấu hình phần mềm (Configuring Software)</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483475" y="1379728"/>
            <a:ext cx="8135007" cy="3307885"/>
          </a:xfrm>
        </p:spPr>
        <p:txBody>
          <a:bodyPr>
            <a:normAutofit/>
          </a:bodyPr>
          <a:lstStyle/>
          <a:p>
            <a:pPr lvl="1" algn="just"/>
            <a:r>
              <a:rPr lang="vi-VN" dirty="0"/>
              <a:t>Tùy chỉnh Quick Access Toolbar:</a:t>
            </a:r>
          </a:p>
          <a:p>
            <a:pPr lvl="2" algn="just"/>
            <a:r>
              <a:rPr lang="vi-VN" dirty="0"/>
              <a:t>Nhấp chọn    bên phải Quick Access Toolbar để chọn các lệnh đang ẩn hoặc chọn More Commands… để thêm các lệnh vào Quick Access Toolbar.</a:t>
            </a:r>
          </a:p>
          <a:p>
            <a:pPr lvl="2" algn="just"/>
            <a:r>
              <a:rPr lang="vi-VN" dirty="0"/>
              <a:t>Nhấp chuột phải vào bất kỳ Icon lệnh trên Ribbon và chọn Add to Quick Access Toolbar để đưa lệnh vào Quick Access Toolbar.</a:t>
            </a:r>
          </a:p>
          <a:p>
            <a:pPr lvl="1" algn="just"/>
            <a:endParaRPr lang="vi-VN" dirty="0"/>
          </a:p>
          <a:p>
            <a:pPr lvl="1" algn="just"/>
            <a:endParaRPr lang="vi-VN" dirty="0"/>
          </a:p>
          <a:p>
            <a:pPr lvl="1" algn="just"/>
            <a:endParaRPr lang="vi-VN" dirty="0"/>
          </a:p>
          <a:p>
            <a:pPr lvl="2" algn="just"/>
            <a:endParaRPr lang="vi-VN" dirty="0"/>
          </a:p>
          <a:p>
            <a:pPr lvl="1" algn="just"/>
            <a:endParaRPr lang="vi-VN" dirty="0"/>
          </a:p>
          <a:p>
            <a:pPr lvl="1" algn="just"/>
            <a:endParaRPr lang="vi-VN" dirty="0"/>
          </a:p>
        </p:txBody>
      </p:sp>
      <p:pic>
        <p:nvPicPr>
          <p:cNvPr id="5" name="Picture 4">
            <a:extLst>
              <a:ext uri="{FF2B5EF4-FFF2-40B4-BE49-F238E27FC236}">
                <a16:creationId xmlns:a16="http://schemas.microsoft.com/office/drawing/2014/main" id="{FE52CE3D-69FE-4EF3-8428-20B365B1D7B7}"/>
              </a:ext>
            </a:extLst>
          </p:cNvPr>
          <p:cNvPicPr/>
          <p:nvPr/>
        </p:nvPicPr>
        <p:blipFill>
          <a:blip r:embed="rId2">
            <a:extLst>
              <a:ext uri="{28A0092B-C50C-407E-A947-70E740481C1C}">
                <a14:useLocalDpi xmlns:a14="http://schemas.microsoft.com/office/drawing/2010/main" val="0"/>
              </a:ext>
            </a:extLst>
          </a:blip>
          <a:stretch>
            <a:fillRect/>
          </a:stretch>
        </p:blipFill>
        <p:spPr>
          <a:xfrm>
            <a:off x="2711669" y="1839310"/>
            <a:ext cx="256146" cy="233461"/>
          </a:xfrm>
          <a:prstGeom prst="rect">
            <a:avLst/>
          </a:prstGeom>
        </p:spPr>
      </p:pic>
    </p:spTree>
    <p:extLst>
      <p:ext uri="{BB962C8B-B14F-4D97-AF65-F5344CB8AC3E}">
        <p14:creationId xmlns:p14="http://schemas.microsoft.com/office/powerpoint/2010/main" val="11882929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fontScale="90000"/>
          </a:bodyPr>
          <a:lstStyle/>
          <a:p>
            <a:r>
              <a:rPr lang="vi-VN" dirty="0"/>
              <a:t>Cấu hình phần mềm (Configuring Software)</a:t>
            </a:r>
            <a:endParaRPr lang="en-US" dirty="0"/>
          </a:p>
        </p:txBody>
      </p:sp>
      <p:pic>
        <p:nvPicPr>
          <p:cNvPr id="7" name="Picture 6">
            <a:extLst>
              <a:ext uri="{FF2B5EF4-FFF2-40B4-BE49-F238E27FC236}">
                <a16:creationId xmlns:a16="http://schemas.microsoft.com/office/drawing/2014/main" id="{7C82316F-6B52-4B2F-B142-63B8C7C81A4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95790" y="1268016"/>
            <a:ext cx="5684976" cy="3383280"/>
          </a:xfrm>
          <a:prstGeom prst="rect">
            <a:avLst/>
          </a:prstGeom>
          <a:noFill/>
        </p:spPr>
      </p:pic>
    </p:spTree>
    <p:extLst>
      <p:ext uri="{BB962C8B-B14F-4D97-AF65-F5344CB8AC3E}">
        <p14:creationId xmlns:p14="http://schemas.microsoft.com/office/powerpoint/2010/main" val="377076937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fontScale="90000"/>
          </a:bodyPr>
          <a:lstStyle/>
          <a:p>
            <a:r>
              <a:rPr lang="vi-VN" dirty="0"/>
              <a:t>Cấu hình phần mềm (Configuring Software)</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483475" y="1379728"/>
            <a:ext cx="8135007" cy="3307885"/>
          </a:xfrm>
        </p:spPr>
        <p:txBody>
          <a:bodyPr>
            <a:normAutofit/>
          </a:bodyPr>
          <a:lstStyle/>
          <a:p>
            <a:pPr algn="just"/>
            <a:r>
              <a:rPr lang="vi-VN" dirty="0"/>
              <a:t>Chỉ định các mặc định chương trình</a:t>
            </a:r>
          </a:p>
          <a:p>
            <a:pPr lvl="1" algn="just"/>
            <a:r>
              <a:rPr lang="vi-VN" dirty="0"/>
              <a:t>Cài đặt mặc định là tùy chọn được chọn trước được sử dụng bởi chương trình máy tính khi người dùng không chỉ định thay thế. </a:t>
            </a:r>
          </a:p>
          <a:p>
            <a:pPr lvl="1" algn="just"/>
            <a:r>
              <a:rPr lang="vi-VN" dirty="0"/>
              <a:t>Các cài đặt mặc định như các vị trí lưu tập tin, cài đặt in, màu của cửa sổ ứng dụng hoặc kiểu chữ của phông chữ.</a:t>
            </a:r>
          </a:p>
          <a:p>
            <a:pPr lvl="1" algn="just"/>
            <a:endParaRPr lang="vi-VN" dirty="0"/>
          </a:p>
          <a:p>
            <a:pPr lvl="1" algn="just"/>
            <a:endParaRPr lang="vi-VN" dirty="0"/>
          </a:p>
          <a:p>
            <a:pPr lvl="1" algn="just"/>
            <a:endParaRPr lang="vi-VN" dirty="0"/>
          </a:p>
          <a:p>
            <a:pPr lvl="2" algn="just"/>
            <a:endParaRPr lang="vi-VN" dirty="0"/>
          </a:p>
          <a:p>
            <a:pPr lvl="1" algn="just"/>
            <a:endParaRPr lang="vi-VN" dirty="0"/>
          </a:p>
          <a:p>
            <a:pPr lvl="1" algn="just"/>
            <a:endParaRPr lang="vi-VN" dirty="0"/>
          </a:p>
        </p:txBody>
      </p:sp>
    </p:spTree>
    <p:extLst>
      <p:ext uri="{BB962C8B-B14F-4D97-AF65-F5344CB8AC3E}">
        <p14:creationId xmlns:p14="http://schemas.microsoft.com/office/powerpoint/2010/main" val="96242048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fontScale="90000"/>
          </a:bodyPr>
          <a:lstStyle/>
          <a:p>
            <a:r>
              <a:rPr lang="vi-VN" dirty="0"/>
              <a:t>Cấu hình phần mềm (Configuring Software)</a:t>
            </a:r>
            <a:endParaRPr lang="en-US" dirty="0"/>
          </a:p>
        </p:txBody>
      </p:sp>
      <p:sp>
        <p:nvSpPr>
          <p:cNvPr id="3" name="Content Placeholder 2">
            <a:extLst>
              <a:ext uri="{FF2B5EF4-FFF2-40B4-BE49-F238E27FC236}">
                <a16:creationId xmlns:a16="http://schemas.microsoft.com/office/drawing/2014/main" id="{8C38E0AE-745A-461D-BA56-1C4895B8CFBF}"/>
              </a:ext>
            </a:extLst>
          </p:cNvPr>
          <p:cNvSpPr>
            <a:spLocks noGrp="1"/>
          </p:cNvSpPr>
          <p:nvPr>
            <p:ph idx="1"/>
          </p:nvPr>
        </p:nvSpPr>
        <p:spPr>
          <a:xfrm>
            <a:off x="483475" y="1379728"/>
            <a:ext cx="8135007" cy="3307885"/>
          </a:xfrm>
        </p:spPr>
        <p:txBody>
          <a:bodyPr>
            <a:normAutofit/>
          </a:bodyPr>
          <a:lstStyle/>
          <a:p>
            <a:pPr lvl="1" algn="just"/>
            <a:r>
              <a:rPr lang="vi-VN" dirty="0"/>
              <a:t>Trong các ứng dụng Microsoft Office, các cài đặt này trên thẻ File của Ribbon. </a:t>
            </a:r>
            <a:endParaRPr lang="en-US" dirty="0"/>
          </a:p>
          <a:p>
            <a:pPr lvl="1" algn="just"/>
            <a:r>
              <a:rPr lang="vi-VN" dirty="0"/>
              <a:t>Thẻ File hiển thị Office Backstage, cung cấp các thẻ: Info, New, Open, Print, Share, Export, Send, Account, Options và Feedback. </a:t>
            </a:r>
            <a:endParaRPr lang="en-US" dirty="0"/>
          </a:p>
          <a:p>
            <a:pPr lvl="1" algn="just"/>
            <a:r>
              <a:rPr lang="vi-VN" dirty="0"/>
              <a:t>Các thẻ này cung cấp quyền truy cập vào các lệnh và cài đặt khác nhau.</a:t>
            </a:r>
          </a:p>
          <a:p>
            <a:pPr lvl="1" algn="just"/>
            <a:endParaRPr lang="vi-VN" dirty="0"/>
          </a:p>
          <a:p>
            <a:pPr lvl="1" algn="just"/>
            <a:endParaRPr lang="vi-VN" dirty="0"/>
          </a:p>
          <a:p>
            <a:pPr lvl="1" algn="just"/>
            <a:endParaRPr lang="vi-VN" dirty="0"/>
          </a:p>
          <a:p>
            <a:pPr lvl="2" algn="just"/>
            <a:endParaRPr lang="vi-VN" dirty="0"/>
          </a:p>
          <a:p>
            <a:pPr lvl="1" algn="just"/>
            <a:endParaRPr lang="vi-VN" dirty="0"/>
          </a:p>
          <a:p>
            <a:pPr lvl="1" algn="just"/>
            <a:endParaRPr lang="vi-VN" dirty="0"/>
          </a:p>
        </p:txBody>
      </p:sp>
    </p:spTree>
    <p:extLst>
      <p:ext uri="{BB962C8B-B14F-4D97-AF65-F5344CB8AC3E}">
        <p14:creationId xmlns:p14="http://schemas.microsoft.com/office/powerpoint/2010/main" val="262105836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fontScale="90000"/>
          </a:bodyPr>
          <a:lstStyle/>
          <a:p>
            <a:r>
              <a:rPr lang="vi-VN" dirty="0"/>
              <a:t>Cấu hình phần mềm (Configuring Software)</a:t>
            </a:r>
            <a:endParaRPr lang="en-US" dirty="0"/>
          </a:p>
        </p:txBody>
      </p:sp>
      <p:pic>
        <p:nvPicPr>
          <p:cNvPr id="6" name="Picture 5">
            <a:extLst>
              <a:ext uri="{FF2B5EF4-FFF2-40B4-BE49-F238E27FC236}">
                <a16:creationId xmlns:a16="http://schemas.microsoft.com/office/drawing/2014/main" id="{3E029795-FDB9-4F22-940A-821278102F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72372" y="1120616"/>
            <a:ext cx="5773345" cy="3749040"/>
          </a:xfrm>
          <a:prstGeom prst="rect">
            <a:avLst/>
          </a:prstGeom>
          <a:noFill/>
        </p:spPr>
      </p:pic>
    </p:spTree>
    <p:extLst>
      <p:ext uri="{BB962C8B-B14F-4D97-AF65-F5344CB8AC3E}">
        <p14:creationId xmlns:p14="http://schemas.microsoft.com/office/powerpoint/2010/main" val="48956544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3" name="Content Placeholder 2">
            <a:extLst>
              <a:ext uri="{FF2B5EF4-FFF2-40B4-BE49-F238E27FC236}">
                <a16:creationId xmlns:a16="http://schemas.microsoft.com/office/drawing/2014/main" id="{E4F61D76-90FB-4F97-B362-BE284D61009E}"/>
              </a:ext>
            </a:extLst>
          </p:cNvPr>
          <p:cNvSpPr>
            <a:spLocks noGrp="1"/>
          </p:cNvSpPr>
          <p:nvPr>
            <p:ph idx="1"/>
          </p:nvPr>
        </p:nvSpPr>
        <p:spPr/>
        <p:txBody>
          <a:bodyPr>
            <a:normAutofit lnSpcReduction="10000"/>
          </a:bodyPr>
          <a:lstStyle/>
          <a:p>
            <a:pPr algn="just"/>
            <a:r>
              <a:rPr lang="en-US" dirty="0" err="1"/>
              <a:t>Cửa</a:t>
            </a:r>
            <a:r>
              <a:rPr lang="en-US" dirty="0"/>
              <a:t> </a:t>
            </a:r>
            <a:r>
              <a:rPr lang="en-US" dirty="0" err="1"/>
              <a:t>hàng</a:t>
            </a:r>
            <a:r>
              <a:rPr lang="en-US" dirty="0"/>
              <a:t> </a:t>
            </a:r>
            <a:r>
              <a:rPr lang="en-US" dirty="0" err="1"/>
              <a:t>ứng</a:t>
            </a:r>
            <a:r>
              <a:rPr lang="en-US" dirty="0"/>
              <a:t> </a:t>
            </a:r>
            <a:r>
              <a:rPr lang="en-US" dirty="0" err="1"/>
              <a:t>dụng</a:t>
            </a:r>
            <a:r>
              <a:rPr lang="en-US" dirty="0"/>
              <a:t> </a:t>
            </a:r>
            <a:r>
              <a:rPr lang="en-US" dirty="0" err="1"/>
              <a:t>của</a:t>
            </a:r>
            <a:r>
              <a:rPr lang="en-US" dirty="0"/>
              <a:t> </a:t>
            </a:r>
            <a:r>
              <a:rPr lang="en-US" dirty="0" err="1"/>
              <a:t>Hệ</a:t>
            </a:r>
            <a:r>
              <a:rPr lang="en-US" dirty="0"/>
              <a:t> </a:t>
            </a:r>
            <a:r>
              <a:rPr lang="en-US" dirty="0" err="1"/>
              <a:t>điều</a:t>
            </a:r>
            <a:r>
              <a:rPr lang="en-US" dirty="0"/>
              <a:t> </a:t>
            </a:r>
            <a:r>
              <a:rPr lang="en-US" dirty="0" err="1"/>
              <a:t>hành</a:t>
            </a:r>
            <a:r>
              <a:rPr lang="en-US" dirty="0"/>
              <a:t> (App Stores)</a:t>
            </a:r>
          </a:p>
          <a:p>
            <a:pPr lvl="1" algn="just"/>
            <a:r>
              <a:rPr lang="vi-VN" dirty="0"/>
              <a:t>Là một nền tảng kỹ thuật số để phân phối phần mềm cho các </a:t>
            </a:r>
            <a:r>
              <a:rPr lang="en-US" dirty="0"/>
              <a:t>HĐH </a:t>
            </a:r>
            <a:r>
              <a:rPr lang="vi-VN" dirty="0"/>
              <a:t>cụ thể như iOS, Mac OS X, Windows hoặc Android.</a:t>
            </a:r>
            <a:endParaRPr lang="en-US" dirty="0"/>
          </a:p>
          <a:p>
            <a:pPr algn="just"/>
            <a:r>
              <a:rPr lang="en-US" dirty="0" err="1"/>
              <a:t>Cửa</a:t>
            </a:r>
            <a:r>
              <a:rPr lang="en-US" dirty="0"/>
              <a:t> </a:t>
            </a:r>
            <a:r>
              <a:rPr lang="en-US" dirty="0" err="1"/>
              <a:t>hàng</a:t>
            </a:r>
            <a:r>
              <a:rPr lang="en-US" dirty="0"/>
              <a:t> </a:t>
            </a:r>
            <a:r>
              <a:rPr lang="en-US" dirty="0" err="1"/>
              <a:t>ứng</a:t>
            </a:r>
            <a:r>
              <a:rPr lang="en-US" dirty="0"/>
              <a:t> </a:t>
            </a:r>
            <a:r>
              <a:rPr lang="en-US" dirty="0" err="1"/>
              <a:t>dụng</a:t>
            </a:r>
            <a:r>
              <a:rPr lang="en-US" dirty="0"/>
              <a:t> Windows (Windows Store)</a:t>
            </a:r>
          </a:p>
          <a:p>
            <a:pPr lvl="1" algn="just"/>
            <a:r>
              <a:rPr lang="en-US" dirty="0"/>
              <a:t>Windows 10 </a:t>
            </a:r>
            <a:r>
              <a:rPr lang="en-US" dirty="0" err="1"/>
              <a:t>đi</a:t>
            </a:r>
            <a:r>
              <a:rPr lang="en-US" dirty="0"/>
              <a:t> </a:t>
            </a:r>
            <a:r>
              <a:rPr lang="en-US" dirty="0" err="1"/>
              <a:t>kèm</a:t>
            </a:r>
            <a:r>
              <a:rPr lang="en-US" dirty="0"/>
              <a:t> </a:t>
            </a:r>
            <a:r>
              <a:rPr lang="en-US" dirty="0" err="1"/>
              <a:t>với</a:t>
            </a:r>
            <a:r>
              <a:rPr lang="en-US" dirty="0"/>
              <a:t> </a:t>
            </a:r>
            <a:r>
              <a:rPr lang="en-US" dirty="0" err="1"/>
              <a:t>các</a:t>
            </a:r>
            <a:r>
              <a:rPr lang="en-US" dirty="0"/>
              <a:t> </a:t>
            </a:r>
            <a:r>
              <a:rPr lang="en-US" dirty="0" err="1"/>
              <a:t>ứng</a:t>
            </a:r>
            <a:r>
              <a:rPr lang="en-US" dirty="0"/>
              <a:t> </a:t>
            </a:r>
            <a:r>
              <a:rPr lang="en-US" dirty="0" err="1"/>
              <a:t>dụng</a:t>
            </a:r>
            <a:r>
              <a:rPr lang="en-US" dirty="0"/>
              <a:t> </a:t>
            </a:r>
            <a:r>
              <a:rPr lang="en-US" dirty="0" err="1"/>
              <a:t>tích</a:t>
            </a:r>
            <a:r>
              <a:rPr lang="en-US" dirty="0"/>
              <a:t> </a:t>
            </a:r>
            <a:r>
              <a:rPr lang="en-US" dirty="0" err="1"/>
              <a:t>hợp</a:t>
            </a:r>
            <a:r>
              <a:rPr lang="en-US" dirty="0"/>
              <a:t> </a:t>
            </a:r>
            <a:r>
              <a:rPr lang="en-US" dirty="0" err="1"/>
              <a:t>trong</a:t>
            </a:r>
            <a:r>
              <a:rPr lang="en-US" dirty="0"/>
              <a:t> Store bao </a:t>
            </a:r>
            <a:r>
              <a:rPr lang="en-US" dirty="0" err="1"/>
              <a:t>gồm</a:t>
            </a:r>
            <a:r>
              <a:rPr lang="en-US" dirty="0"/>
              <a:t> OneNote, Mail, Groove Music, Movies &amp; TV, Photos, Camera, Games, People, Maps, Calendar, Money, and Alarms</a:t>
            </a:r>
          </a:p>
        </p:txBody>
      </p:sp>
    </p:spTree>
    <p:extLst>
      <p:ext uri="{BB962C8B-B14F-4D97-AF65-F5344CB8AC3E}">
        <p14:creationId xmlns:p14="http://schemas.microsoft.com/office/powerpoint/2010/main" val="54481389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3" name="Content Placeholder 2">
            <a:extLst>
              <a:ext uri="{FF2B5EF4-FFF2-40B4-BE49-F238E27FC236}">
                <a16:creationId xmlns:a16="http://schemas.microsoft.com/office/drawing/2014/main" id="{E4F61D76-90FB-4F97-B362-BE284D61009E}"/>
              </a:ext>
            </a:extLst>
          </p:cNvPr>
          <p:cNvSpPr>
            <a:spLocks noGrp="1"/>
          </p:cNvSpPr>
          <p:nvPr>
            <p:ph idx="1"/>
          </p:nvPr>
        </p:nvSpPr>
        <p:spPr/>
        <p:txBody>
          <a:bodyPr>
            <a:normAutofit/>
          </a:bodyPr>
          <a:lstStyle/>
          <a:p>
            <a:pPr lvl="1" algn="just"/>
            <a:r>
              <a:rPr lang="vi-VN" dirty="0"/>
              <a:t>Người dùng có thể nhận được nhiều hơn trong Windows Store bằng cách nhấp vào biểu tượng  </a:t>
            </a:r>
            <a:r>
              <a:rPr lang="en-US" dirty="0"/>
              <a:t>   </a:t>
            </a:r>
            <a:r>
              <a:rPr lang="vi-VN" dirty="0"/>
              <a:t> (Store) trong thanh tác vụ để mở ứng dụng Windows Store.</a:t>
            </a:r>
          </a:p>
          <a:p>
            <a:pPr lvl="1" algn="just"/>
            <a:r>
              <a:rPr lang="vi-VN" dirty="0"/>
              <a:t>Người dùng cần phải đăng nhập vào tài khoản Microsoft để tải xuống và cài đặt ứng dụng.</a:t>
            </a:r>
          </a:p>
        </p:txBody>
      </p:sp>
      <p:pic>
        <p:nvPicPr>
          <p:cNvPr id="4" name="Picture 3">
            <a:extLst>
              <a:ext uri="{FF2B5EF4-FFF2-40B4-BE49-F238E27FC236}">
                <a16:creationId xmlns:a16="http://schemas.microsoft.com/office/drawing/2014/main" id="{52C271BE-DC4E-4D66-A99B-2C9CE412B88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347722" y="1793459"/>
            <a:ext cx="274320" cy="274320"/>
          </a:xfrm>
          <a:prstGeom prst="rect">
            <a:avLst/>
          </a:prstGeom>
        </p:spPr>
      </p:pic>
    </p:spTree>
    <p:extLst>
      <p:ext uri="{BB962C8B-B14F-4D97-AF65-F5344CB8AC3E}">
        <p14:creationId xmlns:p14="http://schemas.microsoft.com/office/powerpoint/2010/main" val="195284210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pic>
        <p:nvPicPr>
          <p:cNvPr id="7" name="Picture 6">
            <a:extLst>
              <a:ext uri="{FF2B5EF4-FFF2-40B4-BE49-F238E27FC236}">
                <a16:creationId xmlns:a16="http://schemas.microsoft.com/office/drawing/2014/main" id="{20FBC72D-215A-4D69-BD27-69F98AE3DE3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960" y="1272412"/>
            <a:ext cx="6809714" cy="3200400"/>
          </a:xfrm>
          <a:prstGeom prst="rect">
            <a:avLst/>
          </a:prstGeom>
        </p:spPr>
      </p:pic>
    </p:spTree>
    <p:extLst>
      <p:ext uri="{BB962C8B-B14F-4D97-AF65-F5344CB8AC3E}">
        <p14:creationId xmlns:p14="http://schemas.microsoft.com/office/powerpoint/2010/main" val="419752706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3" name="Content Placeholder 2">
            <a:extLst>
              <a:ext uri="{FF2B5EF4-FFF2-40B4-BE49-F238E27FC236}">
                <a16:creationId xmlns:a16="http://schemas.microsoft.com/office/drawing/2014/main" id="{E4F61D76-90FB-4F97-B362-BE284D61009E}"/>
              </a:ext>
            </a:extLst>
          </p:cNvPr>
          <p:cNvSpPr>
            <a:spLocks noGrp="1"/>
          </p:cNvSpPr>
          <p:nvPr>
            <p:ph idx="1"/>
          </p:nvPr>
        </p:nvSpPr>
        <p:spPr/>
        <p:txBody>
          <a:bodyPr>
            <a:normAutofit/>
          </a:bodyPr>
          <a:lstStyle/>
          <a:p>
            <a:pPr lvl="1" algn="just"/>
            <a:r>
              <a:rPr lang="vi-VN" dirty="0"/>
              <a:t>Tài khoản Microsoft: </a:t>
            </a:r>
          </a:p>
          <a:p>
            <a:pPr lvl="2" algn="just"/>
            <a:r>
              <a:rPr lang="en-US" dirty="0"/>
              <a:t>L</a:t>
            </a:r>
            <a:r>
              <a:rPr lang="vi-VN" dirty="0"/>
              <a:t>à ID bao gồm địa chỉ email và mật khẩu. </a:t>
            </a:r>
            <a:endParaRPr lang="en-US" dirty="0"/>
          </a:p>
          <a:p>
            <a:pPr lvl="2" algn="just"/>
            <a:r>
              <a:rPr lang="en-US" dirty="0"/>
              <a:t>C</a:t>
            </a:r>
            <a:r>
              <a:rPr lang="vi-VN" dirty="0"/>
              <a:t>ho phép đăng nhập vào các trang web và dịch vụ của Microsoft, như Hotmail, Xbox Live, Outlook.com và OneDrive. </a:t>
            </a:r>
          </a:p>
          <a:p>
            <a:pPr lvl="2" algn="just"/>
            <a:r>
              <a:rPr lang="en-US" dirty="0"/>
              <a:t>C</a:t>
            </a:r>
            <a:r>
              <a:rPr lang="vi-VN" dirty="0"/>
              <a:t>ung cấp cho người dùng quyền truy cập vào các ứng dụng và trò chơi từ Windows Store</a:t>
            </a:r>
            <a:r>
              <a:rPr lang="en-US" dirty="0"/>
              <a:t>,</a:t>
            </a:r>
            <a:r>
              <a:rPr lang="vi-VN" dirty="0"/>
              <a:t> cho phép xem các cài đặt, các tập tin cá nhân trên nhiều thiết bị Windows 10.</a:t>
            </a:r>
          </a:p>
          <a:p>
            <a:pPr lvl="2" algn="just"/>
            <a:r>
              <a:rPr lang="en-US" dirty="0"/>
              <a:t>Đ</a:t>
            </a:r>
            <a:r>
              <a:rPr lang="vi-VN" dirty="0"/>
              <a:t>ược tạo miễn phí từ outlook.com.</a:t>
            </a:r>
          </a:p>
        </p:txBody>
      </p:sp>
    </p:spTree>
    <p:extLst>
      <p:ext uri="{BB962C8B-B14F-4D97-AF65-F5344CB8AC3E}">
        <p14:creationId xmlns:p14="http://schemas.microsoft.com/office/powerpoint/2010/main" val="254487443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3" name="Content Placeholder 2">
            <a:extLst>
              <a:ext uri="{FF2B5EF4-FFF2-40B4-BE49-F238E27FC236}">
                <a16:creationId xmlns:a16="http://schemas.microsoft.com/office/drawing/2014/main" id="{E4F61D76-90FB-4F97-B362-BE284D61009E}"/>
              </a:ext>
            </a:extLst>
          </p:cNvPr>
          <p:cNvSpPr>
            <a:spLocks noGrp="1"/>
          </p:cNvSpPr>
          <p:nvPr>
            <p:ph idx="1"/>
          </p:nvPr>
        </p:nvSpPr>
        <p:spPr>
          <a:xfrm>
            <a:off x="86150" y="1268016"/>
            <a:ext cx="5048558" cy="3482660"/>
          </a:xfrm>
        </p:spPr>
        <p:txBody>
          <a:bodyPr>
            <a:normAutofit/>
          </a:bodyPr>
          <a:lstStyle/>
          <a:p>
            <a:pPr lvl="1"/>
            <a:r>
              <a:rPr lang="vi-VN" dirty="0"/>
              <a:t>Đăng nhập vào </a:t>
            </a:r>
            <a:r>
              <a:rPr lang="vi-VN" spc="-300" dirty="0"/>
              <a:t>Windows 10 </a:t>
            </a:r>
            <a:r>
              <a:rPr lang="vi-VN" dirty="0"/>
              <a:t>Store: </a:t>
            </a:r>
          </a:p>
          <a:p>
            <a:pPr lvl="2" algn="just"/>
            <a:r>
              <a:rPr lang="vi-VN" dirty="0"/>
              <a:t>Khi đã có tài khoản Microsoft, người dùng có thể đăng nhập vào các ứng dụng Store. </a:t>
            </a:r>
            <a:endParaRPr lang="en-US" dirty="0"/>
          </a:p>
          <a:p>
            <a:pPr lvl="2" algn="just"/>
            <a:r>
              <a:rPr lang="en-US" dirty="0"/>
              <a:t>C</a:t>
            </a:r>
            <a:r>
              <a:rPr lang="vi-VN" dirty="0"/>
              <a:t>họn Microsoft Store trên thanh tác vụ và chọn Sign in ở góc trên bên phải của cửa sổ Store mở menu Đăng nhập.</a:t>
            </a:r>
          </a:p>
        </p:txBody>
      </p:sp>
      <p:pic>
        <p:nvPicPr>
          <p:cNvPr id="4" name="Picture 3">
            <a:extLst>
              <a:ext uri="{FF2B5EF4-FFF2-40B4-BE49-F238E27FC236}">
                <a16:creationId xmlns:a16="http://schemas.microsoft.com/office/drawing/2014/main" id="{E5228B65-D2C9-4A12-BE33-2B2D21E6660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28492" y="1689371"/>
            <a:ext cx="3716898" cy="2186113"/>
          </a:xfrm>
          <a:prstGeom prst="rect">
            <a:avLst/>
          </a:prstGeom>
          <a:noFill/>
        </p:spPr>
      </p:pic>
    </p:spTree>
    <p:extLst>
      <p:ext uri="{BB962C8B-B14F-4D97-AF65-F5344CB8AC3E}">
        <p14:creationId xmlns:p14="http://schemas.microsoft.com/office/powerpoint/2010/main" val="30244306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6" name="Content Placeholder 5">
            <a:extLst>
              <a:ext uri="{FF2B5EF4-FFF2-40B4-BE49-F238E27FC236}">
                <a16:creationId xmlns:a16="http://schemas.microsoft.com/office/drawing/2014/main" id="{10AECC47-190A-4AE4-BDC3-09EA04CCB847}"/>
              </a:ext>
            </a:extLst>
          </p:cNvPr>
          <p:cNvSpPr>
            <a:spLocks noGrp="1"/>
          </p:cNvSpPr>
          <p:nvPr>
            <p:ph idx="1"/>
          </p:nvPr>
        </p:nvSpPr>
        <p:spPr>
          <a:xfrm>
            <a:off x="628650" y="1218874"/>
            <a:ext cx="8347184" cy="3263504"/>
          </a:xfrm>
        </p:spPr>
        <p:txBody>
          <a:bodyPr/>
          <a:lstStyle/>
          <a:p>
            <a:r>
              <a:rPr lang="nn-NO" dirty="0"/>
              <a:t>Tìm một ứng dụng trong Microsoft Store</a:t>
            </a:r>
          </a:p>
          <a:p>
            <a:pPr lvl="1"/>
            <a:r>
              <a:rPr lang="vi-VN" dirty="0"/>
              <a:t>Các lựa chọn hàng đầu hoặc các mục nổi bật được trình bày trên trang đầu tiên. </a:t>
            </a:r>
            <a:endParaRPr lang="en-US" dirty="0"/>
          </a:p>
          <a:p>
            <a:pPr lvl="1"/>
            <a:r>
              <a:rPr lang="vi-VN" dirty="0"/>
              <a:t>Nhấp hoặc nhấn vào các tùy chọn cho phép người dùng duyệt theo danh mục.</a:t>
            </a:r>
            <a:endParaRPr lang="en-US" dirty="0"/>
          </a:p>
        </p:txBody>
      </p:sp>
      <p:pic>
        <p:nvPicPr>
          <p:cNvPr id="7" name="Picture 6">
            <a:extLst>
              <a:ext uri="{FF2B5EF4-FFF2-40B4-BE49-F238E27FC236}">
                <a16:creationId xmlns:a16="http://schemas.microsoft.com/office/drawing/2014/main" id="{2F0CAF5F-95B4-4014-A5BC-85A1C60DF8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26484" y="2671950"/>
            <a:ext cx="4297680" cy="2292874"/>
          </a:xfrm>
          <a:prstGeom prst="rect">
            <a:avLst/>
          </a:prstGeom>
          <a:noFill/>
        </p:spPr>
      </p:pic>
    </p:spTree>
    <p:extLst>
      <p:ext uri="{BB962C8B-B14F-4D97-AF65-F5344CB8AC3E}">
        <p14:creationId xmlns:p14="http://schemas.microsoft.com/office/powerpoint/2010/main" val="179091299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6" name="Content Placeholder 5">
            <a:extLst>
              <a:ext uri="{FF2B5EF4-FFF2-40B4-BE49-F238E27FC236}">
                <a16:creationId xmlns:a16="http://schemas.microsoft.com/office/drawing/2014/main" id="{10AECC47-190A-4AE4-BDC3-09EA04CCB847}"/>
              </a:ext>
            </a:extLst>
          </p:cNvPr>
          <p:cNvSpPr>
            <a:spLocks noGrp="1"/>
          </p:cNvSpPr>
          <p:nvPr>
            <p:ph idx="1"/>
          </p:nvPr>
        </p:nvSpPr>
        <p:spPr>
          <a:xfrm>
            <a:off x="628650" y="1218874"/>
            <a:ext cx="8347184" cy="3263504"/>
          </a:xfrm>
        </p:spPr>
        <p:txBody>
          <a:bodyPr/>
          <a:lstStyle/>
          <a:p>
            <a:pPr lvl="1" algn="just"/>
            <a:r>
              <a:rPr lang="en-US" dirty="0"/>
              <a:t>N</a:t>
            </a:r>
            <a:r>
              <a:rPr lang="vi-VN" dirty="0"/>
              <a:t>gười dùng có thể nhập tên ứng dụng cụ thể trong thanh Tìm kiếm,  Microsoft Store sẽ hiển thị các kết quả tìm kiếm tốt nhất.</a:t>
            </a:r>
            <a:endParaRPr lang="en-US" dirty="0"/>
          </a:p>
        </p:txBody>
      </p:sp>
      <p:pic>
        <p:nvPicPr>
          <p:cNvPr id="5" name="Picture 4">
            <a:extLst>
              <a:ext uri="{FF2B5EF4-FFF2-40B4-BE49-F238E27FC236}">
                <a16:creationId xmlns:a16="http://schemas.microsoft.com/office/drawing/2014/main" id="{DF50D7F0-6B4B-440B-A82F-4D6D852983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29289" y="2297482"/>
            <a:ext cx="5545906" cy="2377440"/>
          </a:xfrm>
          <a:prstGeom prst="rect">
            <a:avLst/>
          </a:prstGeom>
        </p:spPr>
      </p:pic>
    </p:spTree>
    <p:extLst>
      <p:ext uri="{BB962C8B-B14F-4D97-AF65-F5344CB8AC3E}">
        <p14:creationId xmlns:p14="http://schemas.microsoft.com/office/powerpoint/2010/main" val="421913829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6" name="Content Placeholder 5">
            <a:extLst>
              <a:ext uri="{FF2B5EF4-FFF2-40B4-BE49-F238E27FC236}">
                <a16:creationId xmlns:a16="http://schemas.microsoft.com/office/drawing/2014/main" id="{10AECC47-190A-4AE4-BDC3-09EA04CCB847}"/>
              </a:ext>
            </a:extLst>
          </p:cNvPr>
          <p:cNvSpPr>
            <a:spLocks noGrp="1"/>
          </p:cNvSpPr>
          <p:nvPr>
            <p:ph idx="1"/>
          </p:nvPr>
        </p:nvSpPr>
        <p:spPr>
          <a:xfrm>
            <a:off x="628650" y="1218874"/>
            <a:ext cx="8347184" cy="3263504"/>
          </a:xfrm>
        </p:spPr>
        <p:txBody>
          <a:bodyPr/>
          <a:lstStyle/>
          <a:p>
            <a:pPr algn="just"/>
            <a:r>
              <a:rPr lang="en-US" dirty="0" err="1"/>
              <a:t>Tải</a:t>
            </a:r>
            <a:r>
              <a:rPr lang="en-US" dirty="0"/>
              <a:t> </a:t>
            </a:r>
            <a:r>
              <a:rPr lang="en-US" dirty="0" err="1"/>
              <a:t>về</a:t>
            </a:r>
            <a:r>
              <a:rPr lang="en-US" dirty="0"/>
              <a:t> </a:t>
            </a:r>
            <a:r>
              <a:rPr lang="en-US" dirty="0" err="1"/>
              <a:t>và</a:t>
            </a:r>
            <a:r>
              <a:rPr lang="en-US" dirty="0"/>
              <a:t> </a:t>
            </a:r>
            <a:r>
              <a:rPr lang="en-US" dirty="0" err="1"/>
              <a:t>cài</a:t>
            </a:r>
            <a:r>
              <a:rPr lang="en-US" dirty="0"/>
              <a:t> </a:t>
            </a:r>
            <a:r>
              <a:rPr lang="en-US" dirty="0" err="1"/>
              <a:t>đặt</a:t>
            </a:r>
            <a:r>
              <a:rPr lang="en-US" dirty="0"/>
              <a:t> App </a:t>
            </a:r>
            <a:r>
              <a:rPr lang="en-US" dirty="0" err="1"/>
              <a:t>từ</a:t>
            </a:r>
            <a:r>
              <a:rPr lang="en-US" dirty="0"/>
              <a:t> Microsoft Store</a:t>
            </a:r>
          </a:p>
          <a:p>
            <a:pPr lvl="1" algn="just"/>
            <a:r>
              <a:rPr lang="en-US" dirty="0" err="1"/>
              <a:t>Khi</a:t>
            </a:r>
            <a:r>
              <a:rPr lang="en-US" dirty="0"/>
              <a:t> </a:t>
            </a:r>
            <a:r>
              <a:rPr lang="en-US" dirty="0" err="1"/>
              <a:t>tìm</a:t>
            </a:r>
            <a:r>
              <a:rPr lang="en-US" dirty="0"/>
              <a:t> </a:t>
            </a:r>
            <a:r>
              <a:rPr lang="en-US" dirty="0" err="1"/>
              <a:t>thấy</a:t>
            </a:r>
            <a:r>
              <a:rPr lang="en-US" dirty="0"/>
              <a:t> </a:t>
            </a:r>
            <a:r>
              <a:rPr lang="en-US" dirty="0" err="1"/>
              <a:t>một</a:t>
            </a:r>
            <a:r>
              <a:rPr lang="en-US" dirty="0"/>
              <a:t> </a:t>
            </a:r>
            <a:r>
              <a:rPr lang="en-US" dirty="0" err="1"/>
              <a:t>ứng</a:t>
            </a:r>
            <a:r>
              <a:rPr lang="en-US" dirty="0"/>
              <a:t> </a:t>
            </a:r>
            <a:r>
              <a:rPr lang="en-US" dirty="0" err="1"/>
              <a:t>dụng</a:t>
            </a:r>
            <a:r>
              <a:rPr lang="en-US" dirty="0"/>
              <a:t> </a:t>
            </a:r>
            <a:r>
              <a:rPr lang="en-US" dirty="0" err="1"/>
              <a:t>quan</a:t>
            </a:r>
            <a:r>
              <a:rPr lang="en-US" dirty="0"/>
              <a:t> </a:t>
            </a:r>
            <a:r>
              <a:rPr lang="en-US" dirty="0" err="1"/>
              <a:t>tâm</a:t>
            </a:r>
            <a:r>
              <a:rPr lang="en-US" dirty="0"/>
              <a:t>, </a:t>
            </a:r>
            <a:r>
              <a:rPr lang="en-US" dirty="0" err="1"/>
              <a:t>nhấp</a:t>
            </a:r>
            <a:r>
              <a:rPr lang="en-US" dirty="0"/>
              <a:t> </a:t>
            </a:r>
            <a:r>
              <a:rPr lang="en-US" dirty="0" err="1"/>
              <a:t>vào</a:t>
            </a:r>
            <a:r>
              <a:rPr lang="en-US" dirty="0"/>
              <a:t> </a:t>
            </a:r>
            <a:r>
              <a:rPr lang="en-US" dirty="0" err="1"/>
              <a:t>ứng</a:t>
            </a:r>
            <a:r>
              <a:rPr lang="en-US" dirty="0"/>
              <a:t> </a:t>
            </a:r>
            <a:r>
              <a:rPr lang="en-US" dirty="0" err="1"/>
              <a:t>dụng</a:t>
            </a:r>
            <a:r>
              <a:rPr lang="en-US" dirty="0"/>
              <a:t> </a:t>
            </a:r>
            <a:r>
              <a:rPr lang="en-US" dirty="0" err="1"/>
              <a:t>để</a:t>
            </a:r>
            <a:r>
              <a:rPr lang="en-US" dirty="0"/>
              <a:t> </a:t>
            </a:r>
            <a:r>
              <a:rPr lang="en-US" dirty="0" err="1"/>
              <a:t>mở</a:t>
            </a:r>
            <a:r>
              <a:rPr lang="en-US" dirty="0"/>
              <a:t> </a:t>
            </a:r>
            <a:r>
              <a:rPr lang="en-US" dirty="0" err="1"/>
              <a:t>trang</a:t>
            </a:r>
            <a:r>
              <a:rPr lang="en-US" dirty="0"/>
              <a:t> chi </a:t>
            </a:r>
            <a:r>
              <a:rPr lang="en-US" dirty="0" err="1"/>
              <a:t>tiết</a:t>
            </a:r>
            <a:r>
              <a:rPr lang="en-US" dirty="0"/>
              <a:t> </a:t>
            </a:r>
          </a:p>
          <a:p>
            <a:pPr lvl="1" algn="just"/>
            <a:r>
              <a:rPr lang="en-US" dirty="0"/>
              <a:t>Trang chi </a:t>
            </a:r>
            <a:r>
              <a:rPr lang="en-US" dirty="0" err="1"/>
              <a:t>tiết</a:t>
            </a:r>
            <a:r>
              <a:rPr lang="en-US" dirty="0"/>
              <a:t> </a:t>
            </a:r>
            <a:r>
              <a:rPr lang="en-US" dirty="0" err="1"/>
              <a:t>liệt</a:t>
            </a:r>
            <a:r>
              <a:rPr lang="en-US" dirty="0"/>
              <a:t> </a:t>
            </a:r>
            <a:r>
              <a:rPr lang="en-US" dirty="0" err="1"/>
              <a:t>kê</a:t>
            </a:r>
            <a:r>
              <a:rPr lang="en-US" dirty="0"/>
              <a:t>, </a:t>
            </a:r>
            <a:r>
              <a:rPr lang="en-US" dirty="0" err="1"/>
              <a:t>xếp</a:t>
            </a:r>
            <a:r>
              <a:rPr lang="en-US" dirty="0"/>
              <a:t> </a:t>
            </a:r>
            <a:r>
              <a:rPr lang="en-US" dirty="0" err="1"/>
              <a:t>hạng</a:t>
            </a:r>
            <a:r>
              <a:rPr lang="en-US" dirty="0"/>
              <a:t>, </a:t>
            </a:r>
            <a:r>
              <a:rPr lang="en-US" dirty="0" err="1"/>
              <a:t>đánh</a:t>
            </a:r>
            <a:r>
              <a:rPr lang="en-US" dirty="0"/>
              <a:t> </a:t>
            </a:r>
            <a:r>
              <a:rPr lang="en-US" dirty="0" err="1"/>
              <a:t>giá</a:t>
            </a:r>
            <a:r>
              <a:rPr lang="en-US" dirty="0"/>
              <a:t> </a:t>
            </a:r>
            <a:r>
              <a:rPr lang="en-US" dirty="0" err="1"/>
              <a:t>và</a:t>
            </a:r>
            <a:r>
              <a:rPr lang="en-US" dirty="0"/>
              <a:t> </a:t>
            </a:r>
            <a:r>
              <a:rPr lang="en-US" dirty="0" err="1"/>
              <a:t>giá</a:t>
            </a:r>
            <a:r>
              <a:rPr lang="en-US" dirty="0"/>
              <a:t> </a:t>
            </a:r>
            <a:r>
              <a:rPr lang="en-US" dirty="0" err="1"/>
              <a:t>của</a:t>
            </a:r>
            <a:r>
              <a:rPr lang="en-US" dirty="0"/>
              <a:t> </a:t>
            </a:r>
            <a:r>
              <a:rPr lang="en-US" dirty="0" err="1"/>
              <a:t>ứng</a:t>
            </a:r>
            <a:r>
              <a:rPr lang="en-US" dirty="0"/>
              <a:t> </a:t>
            </a:r>
            <a:r>
              <a:rPr lang="en-US" dirty="0" err="1"/>
              <a:t>dụng</a:t>
            </a:r>
            <a:r>
              <a:rPr lang="en-US" dirty="0"/>
              <a:t> (</a:t>
            </a:r>
            <a:r>
              <a:rPr lang="en-US" dirty="0" err="1"/>
              <a:t>nếu</a:t>
            </a:r>
            <a:r>
              <a:rPr lang="en-US" dirty="0"/>
              <a:t> </a:t>
            </a:r>
            <a:r>
              <a:rPr lang="en-US" dirty="0" err="1"/>
              <a:t>có</a:t>
            </a:r>
            <a:r>
              <a:rPr lang="en-US" dirty="0"/>
              <a:t>).</a:t>
            </a:r>
          </a:p>
          <a:p>
            <a:pPr lvl="1" algn="just"/>
            <a:r>
              <a:rPr lang="en-US" dirty="0" err="1"/>
              <a:t>Nhấp</a:t>
            </a:r>
            <a:r>
              <a:rPr lang="en-US" dirty="0"/>
              <a:t> </a:t>
            </a:r>
            <a:r>
              <a:rPr lang="en-US" dirty="0" err="1"/>
              <a:t>chọn</a:t>
            </a:r>
            <a:r>
              <a:rPr lang="en-US" dirty="0"/>
              <a:t> Get </a:t>
            </a:r>
            <a:r>
              <a:rPr lang="en-US" dirty="0" err="1"/>
              <a:t>để</a:t>
            </a:r>
            <a:r>
              <a:rPr lang="en-US" dirty="0"/>
              <a:t> </a:t>
            </a:r>
            <a:r>
              <a:rPr lang="en-US" dirty="0" err="1"/>
              <a:t>tải</a:t>
            </a:r>
            <a:r>
              <a:rPr lang="en-US" dirty="0"/>
              <a:t> </a:t>
            </a:r>
            <a:r>
              <a:rPr lang="en-US" dirty="0" err="1"/>
              <a:t>về</a:t>
            </a:r>
            <a:r>
              <a:rPr lang="en-US" dirty="0"/>
              <a:t> </a:t>
            </a:r>
            <a:r>
              <a:rPr lang="en-US" dirty="0" err="1"/>
              <a:t>máy</a:t>
            </a:r>
            <a:r>
              <a:rPr lang="en-US" dirty="0"/>
              <a:t>, </a:t>
            </a:r>
            <a:r>
              <a:rPr lang="en-US" dirty="0" err="1"/>
              <a:t>nhấp</a:t>
            </a:r>
            <a:r>
              <a:rPr lang="en-US" dirty="0"/>
              <a:t> </a:t>
            </a:r>
            <a:r>
              <a:rPr lang="en-US" dirty="0" err="1"/>
              <a:t>chọn</a:t>
            </a:r>
            <a:r>
              <a:rPr lang="en-US" dirty="0"/>
              <a:t> Launch </a:t>
            </a:r>
            <a:r>
              <a:rPr lang="en-US" dirty="0" err="1"/>
              <a:t>để</a:t>
            </a:r>
            <a:r>
              <a:rPr lang="en-US" dirty="0"/>
              <a:t> </a:t>
            </a:r>
            <a:r>
              <a:rPr lang="en-US" dirty="0" err="1"/>
              <a:t>chạy</a:t>
            </a:r>
            <a:r>
              <a:rPr lang="en-US" dirty="0"/>
              <a:t> </a:t>
            </a:r>
            <a:r>
              <a:rPr lang="en-US" dirty="0" err="1"/>
              <a:t>ứng</a:t>
            </a:r>
            <a:r>
              <a:rPr lang="en-US" dirty="0"/>
              <a:t> </a:t>
            </a:r>
            <a:r>
              <a:rPr lang="en-US" dirty="0" err="1"/>
              <a:t>dụng</a:t>
            </a:r>
            <a:r>
              <a:rPr lang="en-US" dirty="0"/>
              <a:t> </a:t>
            </a:r>
            <a:r>
              <a:rPr lang="en-US" dirty="0" err="1"/>
              <a:t>hoặc</a:t>
            </a:r>
            <a:r>
              <a:rPr lang="en-US" dirty="0"/>
              <a:t> Pin to Start/Pin to Taskbar </a:t>
            </a:r>
            <a:r>
              <a:rPr lang="en-US" dirty="0" err="1"/>
              <a:t>để</a:t>
            </a:r>
            <a:r>
              <a:rPr lang="en-US" dirty="0"/>
              <a:t> </a:t>
            </a:r>
            <a:r>
              <a:rPr lang="en-US" dirty="0" err="1"/>
              <a:t>đặt</a:t>
            </a:r>
            <a:r>
              <a:rPr lang="en-US" dirty="0"/>
              <a:t> </a:t>
            </a:r>
            <a:r>
              <a:rPr lang="en-US" dirty="0" err="1"/>
              <a:t>ứng</a:t>
            </a:r>
            <a:r>
              <a:rPr lang="en-US" dirty="0"/>
              <a:t> </a:t>
            </a:r>
            <a:r>
              <a:rPr lang="en-US" dirty="0" err="1"/>
              <a:t>dụng</a:t>
            </a:r>
            <a:r>
              <a:rPr lang="en-US" dirty="0"/>
              <a:t> </a:t>
            </a:r>
            <a:r>
              <a:rPr lang="en-US" dirty="0" err="1"/>
              <a:t>trong</a:t>
            </a:r>
            <a:r>
              <a:rPr lang="en-US" dirty="0"/>
              <a:t> Start Menu </a:t>
            </a:r>
            <a:r>
              <a:rPr lang="en-US" dirty="0" err="1"/>
              <a:t>hoặc</a:t>
            </a:r>
            <a:r>
              <a:rPr lang="en-US" dirty="0"/>
              <a:t> </a:t>
            </a:r>
            <a:r>
              <a:rPr lang="en-US" dirty="0" err="1"/>
              <a:t>trên</a:t>
            </a:r>
            <a:r>
              <a:rPr lang="en-US" dirty="0"/>
              <a:t> </a:t>
            </a:r>
            <a:r>
              <a:rPr lang="en-US" dirty="0" err="1"/>
              <a:t>thanh</a:t>
            </a:r>
            <a:r>
              <a:rPr lang="en-US" dirty="0"/>
              <a:t> </a:t>
            </a:r>
            <a:r>
              <a:rPr lang="en-US" dirty="0" err="1"/>
              <a:t>tác</a:t>
            </a:r>
            <a:r>
              <a:rPr lang="en-US" dirty="0"/>
              <a:t> </a:t>
            </a:r>
            <a:r>
              <a:rPr lang="en-US" dirty="0" err="1"/>
              <a:t>vụ</a:t>
            </a:r>
            <a:r>
              <a:rPr lang="en-US" dirty="0"/>
              <a:t>.</a:t>
            </a:r>
          </a:p>
          <a:p>
            <a:pPr algn="just"/>
            <a:endParaRPr lang="en-US" dirty="0"/>
          </a:p>
        </p:txBody>
      </p:sp>
    </p:spTree>
    <p:extLst>
      <p:ext uri="{BB962C8B-B14F-4D97-AF65-F5344CB8AC3E}">
        <p14:creationId xmlns:p14="http://schemas.microsoft.com/office/powerpoint/2010/main" val="3058951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pic>
        <p:nvPicPr>
          <p:cNvPr id="7" name="Picture 6">
            <a:extLst>
              <a:ext uri="{FF2B5EF4-FFF2-40B4-BE49-F238E27FC236}">
                <a16:creationId xmlns:a16="http://schemas.microsoft.com/office/drawing/2014/main" id="{B814A7B7-B7B6-4434-B2A3-82A07FD6B6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862" y="1582540"/>
            <a:ext cx="7924133" cy="2651760"/>
          </a:xfrm>
          <a:prstGeom prst="rect">
            <a:avLst/>
          </a:prstGeom>
          <a:ln>
            <a:solidFill>
              <a:schemeClr val="tx1"/>
            </a:solidFill>
          </a:ln>
        </p:spPr>
      </p:pic>
    </p:spTree>
    <p:extLst>
      <p:ext uri="{BB962C8B-B14F-4D97-AF65-F5344CB8AC3E}">
        <p14:creationId xmlns:p14="http://schemas.microsoft.com/office/powerpoint/2010/main" val="267734521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3" name="Content Placeholder 2">
            <a:extLst>
              <a:ext uri="{FF2B5EF4-FFF2-40B4-BE49-F238E27FC236}">
                <a16:creationId xmlns:a16="http://schemas.microsoft.com/office/drawing/2014/main" id="{139964BB-EB7C-4CCF-85C3-FAF39DB1AA2C}"/>
              </a:ext>
            </a:extLst>
          </p:cNvPr>
          <p:cNvSpPr>
            <a:spLocks noGrp="1"/>
          </p:cNvSpPr>
          <p:nvPr>
            <p:ph idx="1"/>
          </p:nvPr>
        </p:nvSpPr>
        <p:spPr>
          <a:xfrm>
            <a:off x="628650" y="1187878"/>
            <a:ext cx="7886700" cy="3263504"/>
          </a:xfrm>
        </p:spPr>
        <p:txBody>
          <a:bodyPr/>
          <a:lstStyle/>
          <a:p>
            <a:r>
              <a:rPr lang="en-US" dirty="0" err="1"/>
              <a:t>Xóa</a:t>
            </a:r>
            <a:r>
              <a:rPr lang="en-US" dirty="0"/>
              <a:t> App</a:t>
            </a:r>
          </a:p>
          <a:p>
            <a:pPr lvl="1"/>
            <a:r>
              <a:rPr lang="en-US" dirty="0" err="1"/>
              <a:t>Nhấp</a:t>
            </a:r>
            <a:r>
              <a:rPr lang="en-US" dirty="0"/>
              <a:t> </a:t>
            </a:r>
            <a:r>
              <a:rPr lang="en-US" dirty="0" err="1"/>
              <a:t>chọn</a:t>
            </a:r>
            <a:r>
              <a:rPr lang="en-US" dirty="0"/>
              <a:t> </a:t>
            </a:r>
            <a:r>
              <a:rPr lang="en-US" dirty="0" err="1"/>
              <a:t>nút</a:t>
            </a:r>
            <a:r>
              <a:rPr lang="en-US" dirty="0"/>
              <a:t> Start </a:t>
            </a:r>
            <a:r>
              <a:rPr lang="en-US" dirty="0">
                <a:sym typeface="Symbol" panose="05050102010706020507" pitchFamily="18" charset="2"/>
              </a:rPr>
              <a:t></a:t>
            </a:r>
            <a:r>
              <a:rPr lang="en-US" dirty="0"/>
              <a:t> </a:t>
            </a:r>
            <a:r>
              <a:rPr lang="en-US" dirty="0" err="1"/>
              <a:t>Nhấp</a:t>
            </a:r>
            <a:r>
              <a:rPr lang="en-US" dirty="0"/>
              <a:t> </a:t>
            </a:r>
            <a:r>
              <a:rPr lang="en-US" dirty="0" err="1"/>
              <a:t>chuột</a:t>
            </a:r>
            <a:r>
              <a:rPr lang="en-US" dirty="0"/>
              <a:t> </a:t>
            </a:r>
            <a:r>
              <a:rPr lang="en-US" dirty="0" err="1"/>
              <a:t>phải</a:t>
            </a:r>
            <a:r>
              <a:rPr lang="en-US" dirty="0"/>
              <a:t> </a:t>
            </a:r>
            <a:r>
              <a:rPr lang="en-US" dirty="0" err="1"/>
              <a:t>vào</a:t>
            </a:r>
            <a:r>
              <a:rPr lang="en-US" dirty="0"/>
              <a:t> App </a:t>
            </a:r>
            <a:r>
              <a:rPr lang="en-US" dirty="0" err="1"/>
              <a:t>trong</a:t>
            </a:r>
            <a:r>
              <a:rPr lang="en-US" dirty="0"/>
              <a:t> Start menu </a:t>
            </a:r>
            <a:r>
              <a:rPr lang="en-US" dirty="0" err="1"/>
              <a:t>hoặc</a:t>
            </a:r>
            <a:r>
              <a:rPr lang="en-US" dirty="0"/>
              <a:t> </a:t>
            </a:r>
            <a:r>
              <a:rPr lang="en-US" dirty="0" err="1"/>
              <a:t>trong</a:t>
            </a:r>
            <a:r>
              <a:rPr lang="en-US" dirty="0"/>
              <a:t> Productivity </a:t>
            </a:r>
            <a:r>
              <a:rPr lang="en-US" dirty="0">
                <a:sym typeface="Symbol" panose="05050102010706020507" pitchFamily="18" charset="2"/>
              </a:rPr>
              <a:t></a:t>
            </a:r>
            <a:r>
              <a:rPr lang="en-US" dirty="0"/>
              <a:t> </a:t>
            </a:r>
            <a:r>
              <a:rPr lang="en-US" dirty="0" err="1"/>
              <a:t>Chọn</a:t>
            </a:r>
            <a:r>
              <a:rPr lang="en-US" dirty="0"/>
              <a:t> Uninstall. </a:t>
            </a:r>
          </a:p>
          <a:p>
            <a:endParaRPr lang="en-US" dirty="0"/>
          </a:p>
        </p:txBody>
      </p:sp>
      <p:pic>
        <p:nvPicPr>
          <p:cNvPr id="5" name="Picture 4">
            <a:extLst>
              <a:ext uri="{FF2B5EF4-FFF2-40B4-BE49-F238E27FC236}">
                <a16:creationId xmlns:a16="http://schemas.microsoft.com/office/drawing/2014/main" id="{336E33C7-370B-432A-A45B-AF21DEDEE3C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241672" y="2918983"/>
            <a:ext cx="3091180" cy="1304925"/>
          </a:xfrm>
          <a:prstGeom prst="rect">
            <a:avLst/>
          </a:prstGeom>
          <a:noFill/>
          <a:ln>
            <a:solidFill>
              <a:schemeClr val="bg1"/>
            </a:solidFill>
          </a:ln>
        </p:spPr>
      </p:pic>
      <p:pic>
        <p:nvPicPr>
          <p:cNvPr id="6" name="Picture 5">
            <a:extLst>
              <a:ext uri="{FF2B5EF4-FFF2-40B4-BE49-F238E27FC236}">
                <a16:creationId xmlns:a16="http://schemas.microsoft.com/office/drawing/2014/main" id="{B859EEE1-9549-4099-A81D-DFF18DE7841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433062"/>
            <a:ext cx="2445252" cy="2560320"/>
          </a:xfrm>
          <a:prstGeom prst="rect">
            <a:avLst/>
          </a:prstGeom>
          <a:noFill/>
          <a:ln>
            <a:solidFill>
              <a:schemeClr val="bg1"/>
            </a:solidFill>
          </a:ln>
        </p:spPr>
      </p:pic>
    </p:spTree>
    <p:extLst>
      <p:ext uri="{BB962C8B-B14F-4D97-AF65-F5344CB8AC3E}">
        <p14:creationId xmlns:p14="http://schemas.microsoft.com/office/powerpoint/2010/main" val="131413068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Làm việc với các ứng dụng Windows</a:t>
            </a:r>
            <a:endParaRPr lang="en-US" dirty="0"/>
          </a:p>
        </p:txBody>
      </p:sp>
      <p:sp>
        <p:nvSpPr>
          <p:cNvPr id="3" name="Content Placeholder 2">
            <a:extLst>
              <a:ext uri="{FF2B5EF4-FFF2-40B4-BE49-F238E27FC236}">
                <a16:creationId xmlns:a16="http://schemas.microsoft.com/office/drawing/2014/main" id="{139964BB-EB7C-4CCF-85C3-FAF39DB1AA2C}"/>
              </a:ext>
            </a:extLst>
          </p:cNvPr>
          <p:cNvSpPr>
            <a:spLocks noGrp="1"/>
          </p:cNvSpPr>
          <p:nvPr>
            <p:ph idx="1"/>
          </p:nvPr>
        </p:nvSpPr>
        <p:spPr>
          <a:xfrm>
            <a:off x="628650" y="1187878"/>
            <a:ext cx="7886700" cy="3263504"/>
          </a:xfrm>
        </p:spPr>
        <p:txBody>
          <a:bodyPr/>
          <a:lstStyle/>
          <a:p>
            <a:pPr algn="just"/>
            <a:r>
              <a:rPr lang="vi-VN" dirty="0"/>
              <a:t>Đăng xuất khỏi Microsoft Store</a:t>
            </a:r>
          </a:p>
          <a:p>
            <a:pPr lvl="1" algn="just"/>
            <a:r>
              <a:rPr lang="vi-VN" dirty="0"/>
              <a:t>Trong Microsoft Store, nhấp chọn biểu tượng Sign in trên góc phải màn hình </a:t>
            </a:r>
            <a:r>
              <a:rPr lang="vi-VN" dirty="0">
                <a:sym typeface="Symbol" panose="05050102010706020507" pitchFamily="18" charset="2"/>
              </a:rPr>
              <a:t></a:t>
            </a:r>
            <a:r>
              <a:rPr lang="vi-VN" dirty="0"/>
              <a:t> Nhấp chọn vào Tài khoản người dùng </a:t>
            </a:r>
            <a:r>
              <a:rPr lang="vi-VN" dirty="0">
                <a:sym typeface="Symbol" panose="05050102010706020507" pitchFamily="18" charset="2"/>
              </a:rPr>
              <a:t></a:t>
            </a:r>
            <a:r>
              <a:rPr lang="vi-VN" dirty="0"/>
              <a:t> Chọn Sign out.</a:t>
            </a:r>
          </a:p>
          <a:p>
            <a:pPr algn="just"/>
            <a:endParaRPr lang="en-US" dirty="0"/>
          </a:p>
        </p:txBody>
      </p:sp>
      <p:pic>
        <p:nvPicPr>
          <p:cNvPr id="7" name="Picture 6">
            <a:extLst>
              <a:ext uri="{FF2B5EF4-FFF2-40B4-BE49-F238E27FC236}">
                <a16:creationId xmlns:a16="http://schemas.microsoft.com/office/drawing/2014/main" id="{F656613B-C927-4890-BBDE-4E7DA5717655}"/>
              </a:ext>
            </a:extLst>
          </p:cNvPr>
          <p:cNvPicPr/>
          <p:nvPr/>
        </p:nvPicPr>
        <p:blipFill rotWithShape="1">
          <a:blip r:embed="rId2" cstate="print">
            <a:extLst>
              <a:ext uri="{28A0092B-C50C-407E-A947-70E740481C1C}">
                <a14:useLocalDpi xmlns:a14="http://schemas.microsoft.com/office/drawing/2010/main" val="0"/>
              </a:ext>
            </a:extLst>
          </a:blip>
          <a:srcRect/>
          <a:stretch/>
        </p:blipFill>
        <p:spPr bwMode="auto">
          <a:xfrm>
            <a:off x="2033061" y="2819038"/>
            <a:ext cx="2303145" cy="1590675"/>
          </a:xfrm>
          <a:prstGeom prst="rect">
            <a:avLst/>
          </a:prstGeom>
          <a:noFill/>
          <a:ln>
            <a:solidFill>
              <a:schemeClr val="tx1"/>
            </a:solid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D884C733-C676-41C4-9EE7-7BED9073839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653181" y="2820265"/>
            <a:ext cx="2822575" cy="1590040"/>
          </a:xfrm>
          <a:prstGeom prst="rect">
            <a:avLst/>
          </a:prstGeom>
          <a:noFill/>
          <a:ln>
            <a:solidFill>
              <a:schemeClr val="tx1"/>
            </a:solidFill>
          </a:ln>
        </p:spPr>
      </p:pic>
    </p:spTree>
    <p:extLst>
      <p:ext uri="{BB962C8B-B14F-4D97-AF65-F5344CB8AC3E}">
        <p14:creationId xmlns:p14="http://schemas.microsoft.com/office/powerpoint/2010/main" val="30297561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3" name="Content Placeholder 2">
            <a:extLst>
              <a:ext uri="{FF2B5EF4-FFF2-40B4-BE49-F238E27FC236}">
                <a16:creationId xmlns:a16="http://schemas.microsoft.com/office/drawing/2014/main" id="{139964BB-EB7C-4CCF-85C3-FAF39DB1AA2C}"/>
              </a:ext>
            </a:extLst>
          </p:cNvPr>
          <p:cNvSpPr>
            <a:spLocks noGrp="1"/>
          </p:cNvSpPr>
          <p:nvPr>
            <p:ph idx="1"/>
          </p:nvPr>
        </p:nvSpPr>
        <p:spPr>
          <a:xfrm>
            <a:off x="628650" y="1187877"/>
            <a:ext cx="7886700" cy="3594329"/>
          </a:xfrm>
        </p:spPr>
        <p:txBody>
          <a:bodyPr>
            <a:normAutofit lnSpcReduction="10000"/>
          </a:bodyPr>
          <a:lstStyle/>
          <a:p>
            <a:pPr algn="just"/>
            <a:r>
              <a:rPr lang="vi-VN" dirty="0"/>
              <a:t>Tin nhắn văn bản (Text Messaging)</a:t>
            </a:r>
            <a:endParaRPr lang="en-US" dirty="0"/>
          </a:p>
          <a:p>
            <a:pPr lvl="1" algn="just"/>
            <a:r>
              <a:rPr lang="vi-VN" dirty="0"/>
              <a:t>Là các chuỗi văn bản ngắn được gửi qua mạng của nhà cung cấp di động (Cellular Provider's Network) bằng giao thức Dịch vụ tin nhắn ngắn SMS (Short Message Service).</a:t>
            </a:r>
          </a:p>
          <a:p>
            <a:pPr lvl="1" algn="just"/>
            <a:r>
              <a:rPr lang="vi-VN" dirty="0"/>
              <a:t>Tin nhắn văn bản được tạo và gửi từ điện thoại di động (hoặc các thiết bị di động tương tự khác). </a:t>
            </a:r>
          </a:p>
          <a:p>
            <a:pPr lvl="1" algn="just"/>
            <a:r>
              <a:rPr lang="vi-VN" dirty="0"/>
              <a:t>Số lượng ký tự được phép cho mỗi tin nhắn bị giới hạn (100-200 ký tự cho mỗi tin nhắn, tùy thuộc vào nhà cung cấp dịch vụ). </a:t>
            </a:r>
            <a:endParaRPr lang="en-US" dirty="0"/>
          </a:p>
          <a:p>
            <a:pPr lvl="1" algn="just"/>
            <a:r>
              <a:rPr lang="vi-VN" dirty="0"/>
              <a:t>Giao thức SMS gốc cho phép tối đa 160 ký tự.</a:t>
            </a:r>
          </a:p>
        </p:txBody>
      </p:sp>
    </p:spTree>
    <p:extLst>
      <p:ext uri="{BB962C8B-B14F-4D97-AF65-F5344CB8AC3E}">
        <p14:creationId xmlns:p14="http://schemas.microsoft.com/office/powerpoint/2010/main" val="23231553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3" name="Content Placeholder 2">
            <a:extLst>
              <a:ext uri="{FF2B5EF4-FFF2-40B4-BE49-F238E27FC236}">
                <a16:creationId xmlns:a16="http://schemas.microsoft.com/office/drawing/2014/main" id="{139964BB-EB7C-4CCF-85C3-FAF39DB1AA2C}"/>
              </a:ext>
            </a:extLst>
          </p:cNvPr>
          <p:cNvSpPr>
            <a:spLocks noGrp="1"/>
          </p:cNvSpPr>
          <p:nvPr>
            <p:ph idx="1"/>
          </p:nvPr>
        </p:nvSpPr>
        <p:spPr>
          <a:xfrm>
            <a:off x="628650" y="1187877"/>
            <a:ext cx="7886700" cy="3594329"/>
          </a:xfrm>
        </p:spPr>
        <p:txBody>
          <a:bodyPr>
            <a:normAutofit/>
          </a:bodyPr>
          <a:lstStyle/>
          <a:p>
            <a:pPr lvl="1" algn="just"/>
            <a:r>
              <a:rPr lang="vi-VN" dirty="0"/>
              <a:t>Tin nhắn văn bản có thể gửi cho một</a:t>
            </a:r>
            <a:r>
              <a:rPr lang="en-US" dirty="0"/>
              <a:t>/</a:t>
            </a:r>
            <a:r>
              <a:rPr lang="vi-VN" dirty="0"/>
              <a:t>nhiều người cùng một lúc. </a:t>
            </a:r>
          </a:p>
          <a:p>
            <a:pPr lvl="1" algn="just"/>
            <a:r>
              <a:rPr lang="vi-VN" dirty="0"/>
              <a:t>Ngoài </a:t>
            </a:r>
            <a:r>
              <a:rPr lang="en-US" dirty="0"/>
              <a:t>SMS</a:t>
            </a:r>
            <a:r>
              <a:rPr lang="vi-VN" dirty="0"/>
              <a:t>, nhiều nhà cung cấp dịch vụ di động cung cấp Dịch vụ nhắn tin đa phương tiện MMS (Multimedia Messaging Service), cho phép gửi tin nhắn đa phương tiện (âm thanh, hình ảnh, video).</a:t>
            </a:r>
          </a:p>
          <a:p>
            <a:pPr lvl="1" algn="just"/>
            <a:endParaRPr lang="vi-VN" dirty="0"/>
          </a:p>
        </p:txBody>
      </p:sp>
    </p:spTree>
    <p:extLst>
      <p:ext uri="{BB962C8B-B14F-4D97-AF65-F5344CB8AC3E}">
        <p14:creationId xmlns:p14="http://schemas.microsoft.com/office/powerpoint/2010/main" val="76752142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3" name="Content Placeholder 2">
            <a:extLst>
              <a:ext uri="{FF2B5EF4-FFF2-40B4-BE49-F238E27FC236}">
                <a16:creationId xmlns:a16="http://schemas.microsoft.com/office/drawing/2014/main" id="{139964BB-EB7C-4CCF-85C3-FAF39DB1AA2C}"/>
              </a:ext>
            </a:extLst>
          </p:cNvPr>
          <p:cNvSpPr>
            <a:spLocks noGrp="1"/>
          </p:cNvSpPr>
          <p:nvPr>
            <p:ph idx="1"/>
          </p:nvPr>
        </p:nvSpPr>
        <p:spPr>
          <a:xfrm>
            <a:off x="628650" y="1187877"/>
            <a:ext cx="7886700" cy="3594329"/>
          </a:xfrm>
        </p:spPr>
        <p:txBody>
          <a:bodyPr>
            <a:normAutofit/>
          </a:bodyPr>
          <a:lstStyle/>
          <a:p>
            <a:pPr lvl="1" algn="just"/>
            <a:r>
              <a:rPr lang="vi-VN" dirty="0"/>
              <a:t>Các dịch vụ tin nhắn Non-SMS</a:t>
            </a:r>
            <a:endParaRPr lang="en-US" dirty="0"/>
          </a:p>
          <a:p>
            <a:pPr marL="514350" lvl="2" indent="0" algn="just">
              <a:buNone/>
            </a:pPr>
            <a:r>
              <a:rPr lang="vi-VN" dirty="0"/>
              <a:t>Là các ứng dụng tin nhắn bỏ qua dịch vụ SMS/MMS của nhà mạng di động</a:t>
            </a:r>
            <a:r>
              <a:rPr lang="en-US" dirty="0"/>
              <a:t>. S</a:t>
            </a:r>
            <a:r>
              <a:rPr lang="vi-VN" dirty="0"/>
              <a:t>ử dụng Wi-Fi hoặc Mobile Data</a:t>
            </a:r>
            <a:r>
              <a:rPr lang="en-US" dirty="0"/>
              <a:t>.</a:t>
            </a:r>
          </a:p>
          <a:p>
            <a:pPr lvl="2" indent="-342900" algn="just"/>
            <a:r>
              <a:rPr lang="en-US" dirty="0"/>
              <a:t>WhatsApp: </a:t>
            </a:r>
          </a:p>
          <a:p>
            <a:pPr lvl="3" indent="-342900" algn="just"/>
            <a:r>
              <a:rPr lang="en-US" dirty="0" err="1"/>
              <a:t>Hệ</a:t>
            </a:r>
            <a:r>
              <a:rPr lang="en-US" dirty="0"/>
              <a:t> </a:t>
            </a:r>
            <a:r>
              <a:rPr lang="en-US" dirty="0" err="1"/>
              <a:t>thống</a:t>
            </a:r>
            <a:r>
              <a:rPr lang="en-US" dirty="0"/>
              <a:t> </a:t>
            </a:r>
            <a:r>
              <a:rPr lang="en-US" dirty="0" err="1"/>
              <a:t>nhắn</a:t>
            </a:r>
            <a:r>
              <a:rPr lang="en-US" dirty="0"/>
              <a:t> tin </a:t>
            </a:r>
            <a:r>
              <a:rPr lang="en-US" dirty="0" err="1"/>
              <a:t>đa</a:t>
            </a:r>
            <a:r>
              <a:rPr lang="en-US" dirty="0"/>
              <a:t> </a:t>
            </a:r>
            <a:r>
              <a:rPr lang="en-US" dirty="0" err="1"/>
              <a:t>nền</a:t>
            </a:r>
            <a:r>
              <a:rPr lang="en-US" dirty="0"/>
              <a:t> </a:t>
            </a:r>
            <a:r>
              <a:rPr lang="en-US" dirty="0" err="1"/>
              <a:t>tảng</a:t>
            </a:r>
            <a:r>
              <a:rPr lang="en-US" dirty="0"/>
              <a:t> </a:t>
            </a:r>
            <a:r>
              <a:rPr lang="en-US" dirty="0" err="1"/>
              <a:t>hỗ</a:t>
            </a:r>
            <a:r>
              <a:rPr lang="en-US" dirty="0"/>
              <a:t> </a:t>
            </a:r>
            <a:r>
              <a:rPr lang="en-US" dirty="0" err="1"/>
              <a:t>trợ</a:t>
            </a:r>
            <a:r>
              <a:rPr lang="en-US" dirty="0"/>
              <a:t> </a:t>
            </a:r>
            <a:r>
              <a:rPr lang="en-US" dirty="0" err="1"/>
              <a:t>các</a:t>
            </a:r>
            <a:r>
              <a:rPr lang="en-US" dirty="0"/>
              <a:t> </a:t>
            </a:r>
            <a:r>
              <a:rPr lang="en-US" dirty="0" err="1"/>
              <a:t>thiết</a:t>
            </a:r>
            <a:r>
              <a:rPr lang="en-US" dirty="0"/>
              <a:t> </a:t>
            </a:r>
            <a:r>
              <a:rPr lang="en-US" dirty="0" err="1"/>
              <a:t>bị</a:t>
            </a:r>
            <a:r>
              <a:rPr lang="en-US" dirty="0"/>
              <a:t> Android, iOS, Windows 10 Mobile </a:t>
            </a:r>
            <a:r>
              <a:rPr lang="en-US" dirty="0" err="1"/>
              <a:t>và</a:t>
            </a:r>
            <a:r>
              <a:rPr lang="en-US" dirty="0"/>
              <a:t> BlackBerry. </a:t>
            </a:r>
          </a:p>
          <a:p>
            <a:pPr lvl="3" indent="-342900" algn="just"/>
            <a:r>
              <a:rPr lang="en-US" dirty="0"/>
              <a:t>Cho </a:t>
            </a:r>
            <a:r>
              <a:rPr lang="en-US" dirty="0" err="1"/>
              <a:t>phép</a:t>
            </a:r>
            <a:r>
              <a:rPr lang="en-US" dirty="0"/>
              <a:t> </a:t>
            </a:r>
            <a:r>
              <a:rPr lang="en-US" dirty="0" err="1"/>
              <a:t>gửi</a:t>
            </a:r>
            <a:r>
              <a:rPr lang="en-US" dirty="0"/>
              <a:t>/</a:t>
            </a:r>
            <a:r>
              <a:rPr lang="en-US" dirty="0" err="1"/>
              <a:t>nhận</a:t>
            </a:r>
            <a:r>
              <a:rPr lang="en-US" dirty="0"/>
              <a:t> tin </a:t>
            </a:r>
            <a:r>
              <a:rPr lang="en-US" dirty="0" err="1"/>
              <a:t>nhắn</a:t>
            </a:r>
            <a:r>
              <a:rPr lang="en-US" dirty="0"/>
              <a:t> </a:t>
            </a:r>
            <a:r>
              <a:rPr lang="en-US" dirty="0" err="1"/>
              <a:t>văn</a:t>
            </a:r>
            <a:r>
              <a:rPr lang="en-US" dirty="0"/>
              <a:t> bản, </a:t>
            </a:r>
            <a:r>
              <a:rPr lang="en-US" dirty="0" err="1"/>
              <a:t>hình</a:t>
            </a:r>
            <a:r>
              <a:rPr lang="en-US" dirty="0"/>
              <a:t> </a:t>
            </a:r>
            <a:r>
              <a:rPr lang="en-US" dirty="0" err="1"/>
              <a:t>ảnh</a:t>
            </a:r>
            <a:r>
              <a:rPr lang="en-US" dirty="0"/>
              <a:t>, tin </a:t>
            </a:r>
            <a:r>
              <a:rPr lang="en-US" dirty="0" err="1"/>
              <a:t>nhắn</a:t>
            </a:r>
            <a:r>
              <a:rPr lang="en-US" dirty="0"/>
              <a:t> </a:t>
            </a:r>
            <a:r>
              <a:rPr lang="en-US" dirty="0" err="1"/>
              <a:t>thoại</a:t>
            </a:r>
            <a:r>
              <a:rPr lang="en-US" dirty="0"/>
              <a:t>, video </a:t>
            </a:r>
            <a:r>
              <a:rPr lang="en-US" dirty="0" err="1"/>
              <a:t>bằng</a:t>
            </a:r>
            <a:r>
              <a:rPr lang="en-US" dirty="0"/>
              <a:t> Wi-Fi </a:t>
            </a:r>
            <a:r>
              <a:rPr lang="en-US" dirty="0" err="1"/>
              <a:t>hoặc</a:t>
            </a:r>
            <a:r>
              <a:rPr lang="en-US" dirty="0"/>
              <a:t> Mobile Data. </a:t>
            </a:r>
          </a:p>
          <a:p>
            <a:pPr lvl="3" indent="-342900" algn="just"/>
            <a:r>
              <a:rPr lang="en-US" dirty="0" err="1"/>
              <a:t>Ứng</a:t>
            </a:r>
            <a:r>
              <a:rPr lang="en-US" dirty="0"/>
              <a:t> </a:t>
            </a:r>
            <a:r>
              <a:rPr lang="en-US" dirty="0" err="1"/>
              <a:t>dụng</a:t>
            </a:r>
            <a:r>
              <a:rPr lang="en-US" dirty="0"/>
              <a:t> WhatsApp </a:t>
            </a:r>
            <a:r>
              <a:rPr lang="en-US" dirty="0" err="1"/>
              <a:t>là</a:t>
            </a:r>
            <a:r>
              <a:rPr lang="en-US" dirty="0"/>
              <a:t> </a:t>
            </a:r>
            <a:r>
              <a:rPr lang="en-US" dirty="0" err="1"/>
              <a:t>miễn</a:t>
            </a:r>
            <a:r>
              <a:rPr lang="en-US" dirty="0"/>
              <a:t> </a:t>
            </a:r>
            <a:r>
              <a:rPr lang="en-US" dirty="0" err="1"/>
              <a:t>phí</a:t>
            </a:r>
            <a:r>
              <a:rPr lang="en-US" dirty="0"/>
              <a:t>.</a:t>
            </a:r>
          </a:p>
        </p:txBody>
      </p:sp>
    </p:spTree>
    <p:extLst>
      <p:ext uri="{BB962C8B-B14F-4D97-AF65-F5344CB8AC3E}">
        <p14:creationId xmlns:p14="http://schemas.microsoft.com/office/powerpoint/2010/main" val="85480332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3" name="Content Placeholder 2">
            <a:extLst>
              <a:ext uri="{FF2B5EF4-FFF2-40B4-BE49-F238E27FC236}">
                <a16:creationId xmlns:a16="http://schemas.microsoft.com/office/drawing/2014/main" id="{139964BB-EB7C-4CCF-85C3-FAF39DB1AA2C}"/>
              </a:ext>
            </a:extLst>
          </p:cNvPr>
          <p:cNvSpPr>
            <a:spLocks noGrp="1"/>
          </p:cNvSpPr>
          <p:nvPr>
            <p:ph idx="1"/>
          </p:nvPr>
        </p:nvSpPr>
        <p:spPr>
          <a:xfrm>
            <a:off x="628650" y="1187877"/>
            <a:ext cx="7886700" cy="3594329"/>
          </a:xfrm>
        </p:spPr>
        <p:txBody>
          <a:bodyPr>
            <a:normAutofit/>
          </a:bodyPr>
          <a:lstStyle/>
          <a:p>
            <a:pPr lvl="2" indent="-342900" algn="just"/>
            <a:r>
              <a:rPr lang="en-US" dirty="0"/>
              <a:t>Viber:</a:t>
            </a:r>
          </a:p>
          <a:p>
            <a:pPr lvl="3" indent="-342900" algn="just"/>
            <a:r>
              <a:rPr lang="en-US" dirty="0" err="1"/>
              <a:t>Hỗ</a:t>
            </a:r>
            <a:r>
              <a:rPr lang="en-US" dirty="0"/>
              <a:t> </a:t>
            </a:r>
            <a:r>
              <a:rPr lang="en-US" dirty="0" err="1"/>
              <a:t>trợ</a:t>
            </a:r>
            <a:r>
              <a:rPr lang="en-US" dirty="0"/>
              <a:t> Android, iOS, Windows 10 Mobile </a:t>
            </a:r>
            <a:r>
              <a:rPr lang="en-US" dirty="0" err="1"/>
              <a:t>và</a:t>
            </a:r>
            <a:r>
              <a:rPr lang="en-US" dirty="0"/>
              <a:t> BlackBerry</a:t>
            </a:r>
          </a:p>
          <a:p>
            <a:pPr lvl="3" indent="-342900" algn="just"/>
            <a:r>
              <a:rPr lang="en-US" dirty="0"/>
              <a:t>Cho </a:t>
            </a:r>
            <a:r>
              <a:rPr lang="en-US" dirty="0" err="1"/>
              <a:t>phép</a:t>
            </a:r>
            <a:r>
              <a:rPr lang="en-US" dirty="0"/>
              <a:t> </a:t>
            </a:r>
            <a:r>
              <a:rPr lang="en-US" dirty="0" err="1"/>
              <a:t>gửi</a:t>
            </a:r>
            <a:r>
              <a:rPr lang="en-US" dirty="0"/>
              <a:t>/</a:t>
            </a:r>
            <a:r>
              <a:rPr lang="en-US" dirty="0" err="1"/>
              <a:t>nhận</a:t>
            </a:r>
            <a:r>
              <a:rPr lang="en-US" dirty="0"/>
              <a:t> </a:t>
            </a:r>
            <a:r>
              <a:rPr lang="en-US" dirty="0" err="1"/>
              <a:t>và</a:t>
            </a:r>
            <a:r>
              <a:rPr lang="en-US" dirty="0"/>
              <a:t> </a:t>
            </a:r>
            <a:r>
              <a:rPr lang="en-US" dirty="0" err="1"/>
              <a:t>quản</a:t>
            </a:r>
            <a:r>
              <a:rPr lang="en-US" dirty="0"/>
              <a:t> </a:t>
            </a:r>
            <a:r>
              <a:rPr lang="en-US" dirty="0" err="1"/>
              <a:t>lý</a:t>
            </a:r>
            <a:r>
              <a:rPr lang="en-US" dirty="0"/>
              <a:t> tin </a:t>
            </a:r>
            <a:r>
              <a:rPr lang="en-US" dirty="0" err="1"/>
              <a:t>nhắn</a:t>
            </a:r>
            <a:r>
              <a:rPr lang="en-US" dirty="0"/>
              <a:t> </a:t>
            </a:r>
            <a:r>
              <a:rPr lang="en-US" dirty="0" err="1"/>
              <a:t>trên</a:t>
            </a:r>
            <a:r>
              <a:rPr lang="en-US" dirty="0"/>
              <a:t> </a:t>
            </a:r>
            <a:r>
              <a:rPr lang="en-US" dirty="0" err="1"/>
              <a:t>máy</a:t>
            </a:r>
            <a:r>
              <a:rPr lang="en-US" dirty="0"/>
              <a:t> </a:t>
            </a:r>
            <a:r>
              <a:rPr lang="en-US" dirty="0" err="1"/>
              <a:t>tính</a:t>
            </a:r>
            <a:r>
              <a:rPr lang="en-US" dirty="0"/>
              <a:t>, </a:t>
            </a:r>
            <a:r>
              <a:rPr lang="en-US" dirty="0" err="1"/>
              <a:t>trên</a:t>
            </a:r>
            <a:r>
              <a:rPr lang="en-US" dirty="0"/>
              <a:t> </a:t>
            </a:r>
            <a:r>
              <a:rPr lang="en-US" dirty="0" err="1"/>
              <a:t>thiết</a:t>
            </a:r>
            <a:r>
              <a:rPr lang="en-US" dirty="0"/>
              <a:t> </a:t>
            </a:r>
            <a:r>
              <a:rPr lang="en-US" dirty="0" err="1"/>
              <a:t>bị</a:t>
            </a:r>
            <a:r>
              <a:rPr lang="en-US" dirty="0"/>
              <a:t> di </a:t>
            </a:r>
            <a:r>
              <a:rPr lang="en-US" dirty="0" err="1"/>
              <a:t>động</a:t>
            </a:r>
            <a:r>
              <a:rPr lang="en-US" dirty="0"/>
              <a:t>. </a:t>
            </a:r>
          </a:p>
          <a:p>
            <a:pPr lvl="3" indent="-342900" algn="just"/>
            <a:r>
              <a:rPr lang="en-US" dirty="0" err="1"/>
              <a:t>Ứng</a:t>
            </a:r>
            <a:r>
              <a:rPr lang="en-US" dirty="0"/>
              <a:t> </a:t>
            </a:r>
            <a:r>
              <a:rPr lang="en-US" dirty="0" err="1"/>
              <a:t>dụng</a:t>
            </a:r>
            <a:r>
              <a:rPr lang="en-US" dirty="0"/>
              <a:t> Viber </a:t>
            </a:r>
            <a:r>
              <a:rPr lang="en-US" dirty="0" err="1"/>
              <a:t>là</a:t>
            </a:r>
            <a:r>
              <a:rPr lang="en-US" dirty="0"/>
              <a:t> </a:t>
            </a:r>
            <a:r>
              <a:rPr lang="en-US" dirty="0" err="1"/>
              <a:t>miễn</a:t>
            </a:r>
            <a:r>
              <a:rPr lang="en-US" dirty="0"/>
              <a:t> </a:t>
            </a:r>
            <a:r>
              <a:rPr lang="en-US" dirty="0" err="1"/>
              <a:t>phí</a:t>
            </a:r>
            <a:r>
              <a:rPr lang="en-US" dirty="0"/>
              <a:t>.</a:t>
            </a:r>
          </a:p>
          <a:p>
            <a:pPr lvl="2" indent="-342900" algn="just"/>
            <a:r>
              <a:rPr lang="vi-VN" dirty="0"/>
              <a:t>Facebook Messenger:</a:t>
            </a:r>
          </a:p>
          <a:p>
            <a:pPr lvl="3" indent="-342900" algn="just"/>
            <a:r>
              <a:rPr lang="vi-VN" dirty="0"/>
              <a:t>Cho phép kết nối với bất kỳ người dùng Facebook nào khác.</a:t>
            </a:r>
          </a:p>
          <a:p>
            <a:pPr lvl="3" indent="-342900" algn="just"/>
            <a:r>
              <a:rPr lang="vi-VN" dirty="0"/>
              <a:t>Hỗ trợ iOS, Android, BlackBerry và Windows</a:t>
            </a:r>
          </a:p>
          <a:p>
            <a:pPr lvl="3" indent="-342900" algn="just"/>
            <a:r>
              <a:rPr lang="vi-VN" dirty="0"/>
              <a:t>Cho phép sử dụng máy tính để nhắn tin thay vì điện thoại.</a:t>
            </a:r>
          </a:p>
          <a:p>
            <a:pPr lvl="3" indent="-342900" algn="just"/>
            <a:r>
              <a:rPr lang="vi-VN" dirty="0"/>
              <a:t>Ứng dụng Facebook Messenger là miễn phí.</a:t>
            </a:r>
          </a:p>
          <a:p>
            <a:pPr lvl="2" indent="-342900" algn="just"/>
            <a:endParaRPr lang="en-US" dirty="0"/>
          </a:p>
        </p:txBody>
      </p:sp>
    </p:spTree>
    <p:extLst>
      <p:ext uri="{BB962C8B-B14F-4D97-AF65-F5344CB8AC3E}">
        <p14:creationId xmlns:p14="http://schemas.microsoft.com/office/powerpoint/2010/main" val="115502669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3" name="Content Placeholder 2">
            <a:extLst>
              <a:ext uri="{FF2B5EF4-FFF2-40B4-BE49-F238E27FC236}">
                <a16:creationId xmlns:a16="http://schemas.microsoft.com/office/drawing/2014/main" id="{139964BB-EB7C-4CCF-85C3-FAF39DB1AA2C}"/>
              </a:ext>
            </a:extLst>
          </p:cNvPr>
          <p:cNvSpPr>
            <a:spLocks noGrp="1"/>
          </p:cNvSpPr>
          <p:nvPr>
            <p:ph idx="1"/>
          </p:nvPr>
        </p:nvSpPr>
        <p:spPr>
          <a:xfrm>
            <a:off x="628650" y="1187877"/>
            <a:ext cx="7886700" cy="3594329"/>
          </a:xfrm>
        </p:spPr>
        <p:txBody>
          <a:bodyPr>
            <a:normAutofit fontScale="92500"/>
          </a:bodyPr>
          <a:lstStyle/>
          <a:p>
            <a:pPr indent="-342900" algn="just"/>
            <a:r>
              <a:rPr lang="vi-VN" dirty="0"/>
              <a:t>Trò chuyện (Chat)</a:t>
            </a:r>
          </a:p>
          <a:p>
            <a:pPr lvl="1" indent="-342900" algn="just"/>
            <a:r>
              <a:rPr lang="vi-VN" dirty="0"/>
              <a:t>Nhiều trang web mạng xã hội (Facebook, Google+) bao gồm các tính năng Chat hoặc Messenger, cho phép người dùng kết nối và trao đổi tin nhắn với những người khác trên mạng xã hội.</a:t>
            </a:r>
          </a:p>
          <a:p>
            <a:pPr lvl="1" indent="-342900" algn="just"/>
            <a:r>
              <a:rPr lang="en-US" dirty="0"/>
              <a:t>N</a:t>
            </a:r>
            <a:r>
              <a:rPr lang="vi-VN" dirty="0"/>
              <a:t>hiều ứng dụng nhắn tin tức thời (Instant Messaging) được liên kết với các dịch vụ trực tuyến (Online Services) như Gmail, Outlook.com</a:t>
            </a:r>
            <a:r>
              <a:rPr lang="en-US" dirty="0"/>
              <a:t> </a:t>
            </a:r>
            <a:r>
              <a:rPr lang="vi-VN" dirty="0"/>
              <a:t>cho phép đăng nhập vào tài khoản email và khởi chạy tính năng trò chuyện dựa trên web từ trong hộp thư của người dùng.</a:t>
            </a:r>
          </a:p>
          <a:p>
            <a:pPr lvl="1" indent="-342900" algn="just"/>
            <a:r>
              <a:rPr lang="vi-VN" dirty="0"/>
              <a:t>Các dịch vụ này còn cho phép thể gửi tin nhắn cho những người hiện không trực tuyến (Offline).</a:t>
            </a:r>
          </a:p>
          <a:p>
            <a:pPr indent="-342900" algn="just"/>
            <a:endParaRPr lang="en-US" dirty="0"/>
          </a:p>
        </p:txBody>
      </p:sp>
    </p:spTree>
    <p:extLst>
      <p:ext uri="{BB962C8B-B14F-4D97-AF65-F5344CB8AC3E}">
        <p14:creationId xmlns:p14="http://schemas.microsoft.com/office/powerpoint/2010/main" val="274094269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3" name="Content Placeholder 2">
            <a:extLst>
              <a:ext uri="{FF2B5EF4-FFF2-40B4-BE49-F238E27FC236}">
                <a16:creationId xmlns:a16="http://schemas.microsoft.com/office/drawing/2014/main" id="{139964BB-EB7C-4CCF-85C3-FAF39DB1AA2C}"/>
              </a:ext>
            </a:extLst>
          </p:cNvPr>
          <p:cNvSpPr>
            <a:spLocks noGrp="1"/>
          </p:cNvSpPr>
          <p:nvPr>
            <p:ph idx="1"/>
          </p:nvPr>
        </p:nvSpPr>
        <p:spPr>
          <a:xfrm>
            <a:off x="0" y="1187876"/>
            <a:ext cx="4489888" cy="3594329"/>
          </a:xfrm>
        </p:spPr>
        <p:txBody>
          <a:bodyPr>
            <a:normAutofit/>
          </a:bodyPr>
          <a:lstStyle/>
          <a:p>
            <a:pPr lvl="1" indent="-342900" algn="just"/>
            <a:r>
              <a:rPr lang="vi-VN" dirty="0"/>
              <a:t>Sử dụng Gmail Chat:</a:t>
            </a:r>
          </a:p>
          <a:p>
            <a:pPr lvl="2" indent="-342900" algn="just"/>
            <a:r>
              <a:rPr lang="vi-VN" dirty="0"/>
              <a:t>Diễn ra trên nền tảng Google Hangouts. </a:t>
            </a:r>
          </a:p>
          <a:p>
            <a:pPr lvl="2" indent="-342900" algn="just"/>
            <a:r>
              <a:rPr lang="vi-VN" dirty="0"/>
              <a:t>Để tham gia vào trò chuyện trực tuyến</a:t>
            </a:r>
            <a:r>
              <a:rPr lang="en-US" dirty="0"/>
              <a:t>,</a:t>
            </a:r>
            <a:r>
              <a:rPr lang="vi-VN" dirty="0"/>
              <a:t> các bên trò chuyện phải đăng nhập vào Gmail. </a:t>
            </a:r>
          </a:p>
          <a:p>
            <a:pPr lvl="2" indent="-342900" algn="just"/>
            <a:r>
              <a:rPr lang="vi-VN" dirty="0"/>
              <a:t>Một vòng tròn màu xanh lá cây trong danh sách trò chuyện cho biết rằng một số liên lạc đã được đăng nhập</a:t>
            </a:r>
          </a:p>
          <a:p>
            <a:pPr lvl="1" indent="-342900" algn="just"/>
            <a:endParaRPr lang="vi-VN" dirty="0"/>
          </a:p>
          <a:p>
            <a:pPr indent="-342900" algn="just"/>
            <a:endParaRPr lang="en-US" dirty="0"/>
          </a:p>
        </p:txBody>
      </p:sp>
      <p:pic>
        <p:nvPicPr>
          <p:cNvPr id="4" name="Picture 3">
            <a:extLst>
              <a:ext uri="{FF2B5EF4-FFF2-40B4-BE49-F238E27FC236}">
                <a16:creationId xmlns:a16="http://schemas.microsoft.com/office/drawing/2014/main" id="{0BD935DC-0234-4D76-B926-F0310C016D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9888" y="1933480"/>
            <a:ext cx="4534705" cy="2103120"/>
          </a:xfrm>
          <a:prstGeom prst="rect">
            <a:avLst/>
          </a:prstGeom>
          <a:ln>
            <a:solidFill>
              <a:schemeClr val="tx1"/>
            </a:solidFill>
          </a:ln>
        </p:spPr>
      </p:pic>
    </p:spTree>
    <p:extLst>
      <p:ext uri="{BB962C8B-B14F-4D97-AF65-F5344CB8AC3E}">
        <p14:creationId xmlns:p14="http://schemas.microsoft.com/office/powerpoint/2010/main" val="398265697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6" name="Content Placeholder 5">
            <a:extLst>
              <a:ext uri="{FF2B5EF4-FFF2-40B4-BE49-F238E27FC236}">
                <a16:creationId xmlns:a16="http://schemas.microsoft.com/office/drawing/2014/main" id="{23A4B605-A492-485F-BCA8-F7401DB10454}"/>
              </a:ext>
            </a:extLst>
          </p:cNvPr>
          <p:cNvSpPr>
            <a:spLocks noGrp="1"/>
          </p:cNvSpPr>
          <p:nvPr>
            <p:ph idx="1"/>
          </p:nvPr>
        </p:nvSpPr>
        <p:spPr/>
        <p:txBody>
          <a:bodyPr>
            <a:normAutofit/>
          </a:bodyPr>
          <a:lstStyle/>
          <a:p>
            <a:pPr algn="just"/>
            <a:r>
              <a:rPr lang="vi-VN" dirty="0"/>
              <a:t>Tin nhắn tức thời IM (Instant Messaging)</a:t>
            </a:r>
          </a:p>
          <a:p>
            <a:pPr lvl="1" algn="just"/>
            <a:r>
              <a:rPr lang="vi-VN" dirty="0"/>
              <a:t>Trò chuyện với nhau và trò chuyện theo nhóm trong thời gian thực (Real time) bằng cách nhập tin nhắn vào cửa sổ chương trình nhắn tin tức thời.</a:t>
            </a:r>
          </a:p>
          <a:p>
            <a:pPr lvl="1" algn="just"/>
            <a:r>
              <a:rPr lang="vi-VN" dirty="0"/>
              <a:t>Các chương trình nhắn tin tức thời (Skype, ICQ, Yahoo! Messenger) cho phép mọi người trò chuyện với nhau, bất kể họ đang ở đâu. </a:t>
            </a:r>
          </a:p>
          <a:p>
            <a:pPr lvl="1" algn="just"/>
            <a:r>
              <a:rPr lang="vi-VN" dirty="0"/>
              <a:t>Để sử dụng chương trình nhắn tin tức thì, người dùng phải tạo một tài khoản với tên người dùng và mật khẩu.</a:t>
            </a:r>
          </a:p>
          <a:p>
            <a:pPr algn="just"/>
            <a:endParaRPr lang="en-US" dirty="0"/>
          </a:p>
        </p:txBody>
      </p:sp>
    </p:spTree>
    <p:extLst>
      <p:ext uri="{BB962C8B-B14F-4D97-AF65-F5344CB8AC3E}">
        <p14:creationId xmlns:p14="http://schemas.microsoft.com/office/powerpoint/2010/main" val="18074603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6" name="Content Placeholder 5">
            <a:extLst>
              <a:ext uri="{FF2B5EF4-FFF2-40B4-BE49-F238E27FC236}">
                <a16:creationId xmlns:a16="http://schemas.microsoft.com/office/drawing/2014/main" id="{23A4B605-A492-485F-BCA8-F7401DB10454}"/>
              </a:ext>
            </a:extLst>
          </p:cNvPr>
          <p:cNvSpPr>
            <a:spLocks noGrp="1"/>
          </p:cNvSpPr>
          <p:nvPr>
            <p:ph idx="1"/>
          </p:nvPr>
        </p:nvSpPr>
        <p:spPr/>
        <p:txBody>
          <a:bodyPr>
            <a:normAutofit/>
          </a:bodyPr>
          <a:lstStyle/>
          <a:p>
            <a:pPr lvl="1" algn="just"/>
            <a:r>
              <a:rPr lang="vi-VN" dirty="0"/>
              <a:t>Sử dụng Skype</a:t>
            </a:r>
            <a:endParaRPr lang="en-US" dirty="0"/>
          </a:p>
          <a:p>
            <a:pPr lvl="2" algn="just"/>
            <a:r>
              <a:rPr lang="vi-VN" dirty="0"/>
              <a:t>Phiên bản doanh nghiệp</a:t>
            </a:r>
            <a:r>
              <a:rPr lang="en-US" dirty="0"/>
              <a:t> (Business)</a:t>
            </a:r>
            <a:r>
              <a:rPr lang="vi-VN" dirty="0"/>
              <a:t>:</a:t>
            </a:r>
          </a:p>
          <a:p>
            <a:pPr lvl="3" algn="just"/>
            <a:r>
              <a:rPr lang="vi-VN" dirty="0"/>
              <a:t>Cho phép tối đa 250 người vào một cuộc họp trực tuyến và được tích hợp vào các ứng dụng Microsoft Office, </a:t>
            </a:r>
          </a:p>
          <a:p>
            <a:pPr lvl="3" algn="just"/>
            <a:r>
              <a:rPr lang="vi-VN" dirty="0"/>
              <a:t>Cho phép lên lịch các cuộc họp trực tuyến từ Outlook. </a:t>
            </a:r>
          </a:p>
          <a:p>
            <a:pPr lvl="3" algn="just"/>
            <a:r>
              <a:rPr lang="vi-VN" dirty="0"/>
              <a:t>Chi phí dịch vụ là $ 2 mỗi tháng cho mỗi người dùng. </a:t>
            </a:r>
            <a:endParaRPr lang="en-US" dirty="0"/>
          </a:p>
          <a:p>
            <a:pPr lvl="2" algn="just"/>
            <a:r>
              <a:rPr lang="vi-VN" dirty="0"/>
              <a:t>Phiên bản người tiêu dùng</a:t>
            </a:r>
            <a:r>
              <a:rPr lang="en-US" dirty="0"/>
              <a:t> (Consumer)</a:t>
            </a:r>
            <a:r>
              <a:rPr lang="vi-VN" dirty="0"/>
              <a:t>: sử dụng miễn phí.</a:t>
            </a:r>
          </a:p>
          <a:p>
            <a:pPr lvl="2" algn="just"/>
            <a:endParaRPr lang="vi-VN" dirty="0"/>
          </a:p>
          <a:p>
            <a:pPr algn="just"/>
            <a:endParaRPr lang="en-US" dirty="0"/>
          </a:p>
        </p:txBody>
      </p:sp>
    </p:spTree>
    <p:extLst>
      <p:ext uri="{BB962C8B-B14F-4D97-AF65-F5344CB8AC3E}">
        <p14:creationId xmlns:p14="http://schemas.microsoft.com/office/powerpoint/2010/main" val="327804578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6" name="Content Placeholder 5">
            <a:extLst>
              <a:ext uri="{FF2B5EF4-FFF2-40B4-BE49-F238E27FC236}">
                <a16:creationId xmlns:a16="http://schemas.microsoft.com/office/drawing/2014/main" id="{23A4B605-A492-485F-BCA8-F7401DB10454}"/>
              </a:ext>
            </a:extLst>
          </p:cNvPr>
          <p:cNvSpPr>
            <a:spLocks noGrp="1"/>
          </p:cNvSpPr>
          <p:nvPr>
            <p:ph idx="1"/>
          </p:nvPr>
        </p:nvSpPr>
        <p:spPr/>
        <p:txBody>
          <a:bodyPr>
            <a:normAutofit/>
          </a:bodyPr>
          <a:lstStyle/>
          <a:p>
            <a:pPr lvl="2" algn="just"/>
            <a:r>
              <a:rPr lang="vi-VN" dirty="0"/>
              <a:t>Người dùng có thể đăng nhập vào Skype bằng tài khoản Microsoft và có thể mở các phiên tin nhắn tức thời từ hộp thư đến (Inbox) trong Outlook.com.</a:t>
            </a:r>
          </a:p>
          <a:p>
            <a:pPr lvl="2" algn="just"/>
            <a:r>
              <a:rPr lang="vi-VN" dirty="0"/>
              <a:t>Người dùng cũng có thể tạo tài khoản Skype độc lập với tài khoản Microsoft và có thể đăng nhập vào Skype bằng tên Skype của mình.</a:t>
            </a:r>
          </a:p>
          <a:p>
            <a:pPr algn="just"/>
            <a:endParaRPr lang="en-US" dirty="0"/>
          </a:p>
        </p:txBody>
      </p:sp>
    </p:spTree>
    <p:extLst>
      <p:ext uri="{BB962C8B-B14F-4D97-AF65-F5344CB8AC3E}">
        <p14:creationId xmlns:p14="http://schemas.microsoft.com/office/powerpoint/2010/main" val="266143374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6" name="Content Placeholder 5">
            <a:extLst>
              <a:ext uri="{FF2B5EF4-FFF2-40B4-BE49-F238E27FC236}">
                <a16:creationId xmlns:a16="http://schemas.microsoft.com/office/drawing/2014/main" id="{23A4B605-A492-485F-BCA8-F7401DB10454}"/>
              </a:ext>
            </a:extLst>
          </p:cNvPr>
          <p:cNvSpPr>
            <a:spLocks noGrp="1"/>
          </p:cNvSpPr>
          <p:nvPr>
            <p:ph idx="1"/>
          </p:nvPr>
        </p:nvSpPr>
        <p:spPr>
          <a:xfrm>
            <a:off x="628650" y="1268016"/>
            <a:ext cx="7886700" cy="3263504"/>
          </a:xfrm>
        </p:spPr>
        <p:txBody>
          <a:bodyPr>
            <a:normAutofit/>
          </a:bodyPr>
          <a:lstStyle/>
          <a:p>
            <a:pPr lvl="1" algn="just"/>
            <a:r>
              <a:rPr lang="vi-VN" dirty="0"/>
              <a:t>Thêm các liên hệ (Contacts)</a:t>
            </a:r>
          </a:p>
          <a:p>
            <a:pPr lvl="2" algn="just"/>
            <a:r>
              <a:rPr lang="vi-VN" dirty="0"/>
              <a:t>Dưới thanh công cụ, nhấp chọn New Contact,</a:t>
            </a:r>
          </a:p>
          <a:p>
            <a:pPr lvl="2" algn="just"/>
            <a:r>
              <a:rPr lang="vi-VN" dirty="0"/>
              <a:t>Trong hộp thoại Add a new contact, nhập Skype Name, Phone number, Email hoặc Full name vào hộp Find people </a:t>
            </a:r>
            <a:r>
              <a:rPr lang="vi-VN" dirty="0">
                <a:sym typeface="Symbol" panose="05050102010706020507" pitchFamily="18" charset="2"/>
              </a:rPr>
              <a:t></a:t>
            </a:r>
            <a:r>
              <a:rPr lang="vi-VN" dirty="0"/>
              <a:t> Chọn Add.</a:t>
            </a:r>
          </a:p>
          <a:p>
            <a:pPr lvl="2" algn="just"/>
            <a:endParaRPr lang="vi-VN" dirty="0"/>
          </a:p>
          <a:p>
            <a:pPr algn="just"/>
            <a:endParaRPr lang="en-US" dirty="0"/>
          </a:p>
        </p:txBody>
      </p:sp>
      <p:pic>
        <p:nvPicPr>
          <p:cNvPr id="4" name="Picture 3">
            <a:extLst>
              <a:ext uri="{FF2B5EF4-FFF2-40B4-BE49-F238E27FC236}">
                <a16:creationId xmlns:a16="http://schemas.microsoft.com/office/drawing/2014/main" id="{97343071-C9FE-4697-A679-4AB02494F82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26724" y="2899768"/>
            <a:ext cx="5163820" cy="1987550"/>
          </a:xfrm>
          <a:prstGeom prst="rect">
            <a:avLst/>
          </a:prstGeom>
          <a:noFill/>
        </p:spPr>
      </p:pic>
    </p:spTree>
    <p:extLst>
      <p:ext uri="{BB962C8B-B14F-4D97-AF65-F5344CB8AC3E}">
        <p14:creationId xmlns:p14="http://schemas.microsoft.com/office/powerpoint/2010/main" val="146258188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6" name="Content Placeholder 5">
            <a:extLst>
              <a:ext uri="{FF2B5EF4-FFF2-40B4-BE49-F238E27FC236}">
                <a16:creationId xmlns:a16="http://schemas.microsoft.com/office/drawing/2014/main" id="{23A4B605-A492-485F-BCA8-F7401DB10454}"/>
              </a:ext>
            </a:extLst>
          </p:cNvPr>
          <p:cNvSpPr>
            <a:spLocks noGrp="1"/>
          </p:cNvSpPr>
          <p:nvPr>
            <p:ph idx="1"/>
          </p:nvPr>
        </p:nvSpPr>
        <p:spPr>
          <a:xfrm>
            <a:off x="628650" y="1068320"/>
            <a:ext cx="5656536" cy="3263504"/>
          </a:xfrm>
        </p:spPr>
        <p:txBody>
          <a:bodyPr>
            <a:normAutofit lnSpcReduction="10000"/>
          </a:bodyPr>
          <a:lstStyle/>
          <a:p>
            <a:pPr lvl="2" algn="just"/>
            <a:r>
              <a:rPr lang="vi-VN" dirty="0"/>
              <a:t>Có thể thêm liên hệ mới bằng cách:</a:t>
            </a:r>
          </a:p>
          <a:p>
            <a:pPr lvl="3" algn="just"/>
            <a:r>
              <a:rPr lang="vi-VN" dirty="0"/>
              <a:t>Trong hộp thoại Add a new contact </a:t>
            </a:r>
            <a:r>
              <a:rPr lang="vi-VN" dirty="0">
                <a:sym typeface="Symbol" panose="05050102010706020507" pitchFamily="18" charset="2"/>
              </a:rPr>
              <a:t></a:t>
            </a:r>
            <a:r>
              <a:rPr lang="vi-VN" dirty="0"/>
              <a:t> Nhấp chọn Invite to Skype </a:t>
            </a:r>
            <a:r>
              <a:rPr lang="vi-VN" dirty="0">
                <a:sym typeface="Symbol" panose="05050102010706020507" pitchFamily="18" charset="2"/>
              </a:rPr>
              <a:t></a:t>
            </a:r>
            <a:r>
              <a:rPr lang="vi-VN" dirty="0"/>
              <a:t> Copy to Clipboard </a:t>
            </a:r>
            <a:r>
              <a:rPr lang="vi-VN" dirty="0">
                <a:sym typeface="Symbol" panose="05050102010706020507" pitchFamily="18" charset="2"/>
              </a:rPr>
              <a:t></a:t>
            </a:r>
            <a:r>
              <a:rPr lang="vi-VN" dirty="0"/>
              <a:t> Gửi đường link đến người được mời hoặc </a:t>
            </a:r>
          </a:p>
          <a:p>
            <a:pPr lvl="3" algn="just"/>
            <a:r>
              <a:rPr lang="vi-VN" dirty="0"/>
              <a:t>Nhấp chọn Email </a:t>
            </a:r>
            <a:r>
              <a:rPr lang="vi-VN" dirty="0">
                <a:sym typeface="Symbol" panose="05050102010706020507" pitchFamily="18" charset="2"/>
              </a:rPr>
              <a:t></a:t>
            </a:r>
            <a:r>
              <a:rPr lang="vi-VN" dirty="0"/>
              <a:t> Gửi email đến người được mời.</a:t>
            </a:r>
            <a:endParaRPr lang="en-US" dirty="0"/>
          </a:p>
          <a:p>
            <a:pPr lvl="3" algn="just"/>
            <a:r>
              <a:rPr lang="vi-VN" dirty="0"/>
              <a:t>Khi nhận được lời mời, người nhận mở Skype</a:t>
            </a:r>
            <a:r>
              <a:rPr lang="en-US" dirty="0"/>
              <a:t>,</a:t>
            </a:r>
            <a:r>
              <a:rPr lang="vi-VN" dirty="0"/>
              <a:t> chọn Accept, khi đó họ mới được thêm vào danh sách liên hệ và các giao tiếp trên Skype có thể được bắt đầu. </a:t>
            </a:r>
          </a:p>
          <a:p>
            <a:pPr lvl="2" algn="just"/>
            <a:endParaRPr lang="vi-VN" dirty="0"/>
          </a:p>
          <a:p>
            <a:pPr lvl="2" algn="just"/>
            <a:endParaRPr lang="vi-VN" dirty="0"/>
          </a:p>
          <a:p>
            <a:pPr algn="just"/>
            <a:endParaRPr lang="en-US" dirty="0"/>
          </a:p>
        </p:txBody>
      </p:sp>
      <p:pic>
        <p:nvPicPr>
          <p:cNvPr id="5" name="Picture 4">
            <a:extLst>
              <a:ext uri="{FF2B5EF4-FFF2-40B4-BE49-F238E27FC236}">
                <a16:creationId xmlns:a16="http://schemas.microsoft.com/office/drawing/2014/main" id="{9677B7F1-D3F7-4EFC-80D9-93690EC8F58A}"/>
              </a:ext>
            </a:extLst>
          </p:cNvPr>
          <p:cNvPicPr/>
          <p:nvPr/>
        </p:nvPicPr>
        <p:blipFill rotWithShape="1">
          <a:blip r:embed="rId2" cstate="print">
            <a:extLst>
              <a:ext uri="{28A0092B-C50C-407E-A947-70E740481C1C}">
                <a14:useLocalDpi xmlns:a14="http://schemas.microsoft.com/office/drawing/2010/main" val="0"/>
              </a:ext>
            </a:extLst>
          </a:blip>
          <a:srcRect l="4168" t="2693" r="9007" b="4031"/>
          <a:stretch/>
        </p:blipFill>
        <p:spPr bwMode="auto">
          <a:xfrm>
            <a:off x="6565024" y="1590737"/>
            <a:ext cx="2381250" cy="2637790"/>
          </a:xfrm>
          <a:prstGeom prst="rect">
            <a:avLst/>
          </a:prstGeom>
          <a:noFill/>
          <a:ln w="9525" cap="flat" cmpd="sng" algn="ctr">
            <a:solidFill>
              <a:sysClr val="windowText" lastClr="000000"/>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211493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sp>
        <p:nvSpPr>
          <p:cNvPr id="6" name="Content Placeholder 5">
            <a:extLst>
              <a:ext uri="{FF2B5EF4-FFF2-40B4-BE49-F238E27FC236}">
                <a16:creationId xmlns:a16="http://schemas.microsoft.com/office/drawing/2014/main" id="{23A4B605-A492-485F-BCA8-F7401DB10454}"/>
              </a:ext>
            </a:extLst>
          </p:cNvPr>
          <p:cNvSpPr>
            <a:spLocks noGrp="1"/>
          </p:cNvSpPr>
          <p:nvPr>
            <p:ph idx="1"/>
          </p:nvPr>
        </p:nvSpPr>
        <p:spPr>
          <a:xfrm>
            <a:off x="628650" y="1457203"/>
            <a:ext cx="8221060" cy="3263504"/>
          </a:xfrm>
        </p:spPr>
        <p:txBody>
          <a:bodyPr>
            <a:normAutofit/>
          </a:bodyPr>
          <a:lstStyle/>
          <a:p>
            <a:pPr lvl="1" algn="just"/>
            <a:r>
              <a:rPr lang="vi-VN" dirty="0"/>
              <a:t>Trao đổi tin nhắn tức thời với Skype</a:t>
            </a:r>
            <a:endParaRPr lang="en-US" dirty="0"/>
          </a:p>
          <a:p>
            <a:pPr lvl="2" algn="just"/>
            <a:r>
              <a:rPr lang="en-US" dirty="0"/>
              <a:t>S</a:t>
            </a:r>
            <a:r>
              <a:rPr lang="vi-VN" dirty="0"/>
              <a:t>ử dụng Skype có thể gửi tin nhắn văn bản</a:t>
            </a:r>
            <a:r>
              <a:rPr lang="en-US" dirty="0"/>
              <a:t>/</a:t>
            </a:r>
            <a:r>
              <a:rPr lang="vi-VN" dirty="0"/>
              <a:t>gọi đến Mobile, với điều kiện người gửi phải có Skype Credit.</a:t>
            </a:r>
            <a:endParaRPr lang="en-US" dirty="0"/>
          </a:p>
          <a:p>
            <a:pPr lvl="2" algn="just"/>
            <a:r>
              <a:rPr lang="vi-VN" dirty="0"/>
              <a:t>Sử dụng Skype để gửi hình ảnh, tập tin tài liệu, video, thẻ liên lạc và biểu tượng cảm xúc (emoticons) và Mojis. </a:t>
            </a:r>
          </a:p>
          <a:p>
            <a:pPr marL="685800" lvl="2" indent="0" algn="just">
              <a:buNone/>
            </a:pPr>
            <a:endParaRPr lang="vi-VN" dirty="0"/>
          </a:p>
          <a:p>
            <a:pPr algn="just"/>
            <a:endParaRPr lang="en-US" dirty="0"/>
          </a:p>
        </p:txBody>
      </p:sp>
    </p:spTree>
    <p:extLst>
      <p:ext uri="{BB962C8B-B14F-4D97-AF65-F5344CB8AC3E}">
        <p14:creationId xmlns:p14="http://schemas.microsoft.com/office/powerpoint/2010/main" val="366184330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93FE9-DEA9-4551-BB8D-88FA909C1391}"/>
              </a:ext>
            </a:extLst>
          </p:cNvPr>
          <p:cNvSpPr>
            <a:spLocks noGrp="1"/>
          </p:cNvSpPr>
          <p:nvPr>
            <p:ph type="title"/>
          </p:nvPr>
        </p:nvSpPr>
        <p:spPr/>
        <p:txBody>
          <a:bodyPr>
            <a:normAutofit/>
          </a:bodyPr>
          <a:lstStyle/>
          <a:p>
            <a:r>
              <a:rPr lang="vi-VN" dirty="0"/>
              <a:t>Các ứng dụng nhắn tin</a:t>
            </a:r>
            <a:endParaRPr lang="en-US" dirty="0"/>
          </a:p>
        </p:txBody>
      </p:sp>
      <p:pic>
        <p:nvPicPr>
          <p:cNvPr id="9" name="Picture 8">
            <a:extLst>
              <a:ext uri="{FF2B5EF4-FFF2-40B4-BE49-F238E27FC236}">
                <a16:creationId xmlns:a16="http://schemas.microsoft.com/office/drawing/2014/main" id="{302B98E4-C20C-4D92-813F-D33EA51F60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5968" y="1183933"/>
            <a:ext cx="5432063" cy="3607631"/>
          </a:xfrm>
          <a:prstGeom prst="rect">
            <a:avLst/>
          </a:prstGeom>
        </p:spPr>
      </p:pic>
      <p:sp>
        <p:nvSpPr>
          <p:cNvPr id="4" name="Arrow: Pentagon 3">
            <a:hlinkClick r:id="rId4" action="ppaction://hlinkpres?slideindex=105&amp;slidetitle=Software"/>
            <a:extLst>
              <a:ext uri="{FF2B5EF4-FFF2-40B4-BE49-F238E27FC236}">
                <a16:creationId xmlns:a16="http://schemas.microsoft.com/office/drawing/2014/main" id="{173ACC3C-31EC-4982-A5D2-00FC83227946}"/>
              </a:ext>
            </a:extLst>
          </p:cNvPr>
          <p:cNvSpPr/>
          <p:nvPr/>
        </p:nvSpPr>
        <p:spPr>
          <a:xfrm>
            <a:off x="7766614" y="4668524"/>
            <a:ext cx="1377386" cy="402264"/>
          </a:xfrm>
          <a:prstGeom prst="homePlat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err="1">
                <a:latin typeface="Times New Roman" panose="02020603050405020304" pitchFamily="18" charset="0"/>
                <a:cs typeface="Times New Roman" panose="02020603050405020304" pitchFamily="18" charset="0"/>
              </a:rPr>
              <a:t>Câu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hỏi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ôn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luyện</a:t>
            </a: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7226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title"/>
          </p:nvPr>
        </p:nvSpPr>
        <p:spPr>
          <a:xfrm>
            <a:off x="1143000" y="1676400"/>
            <a:ext cx="6858000" cy="1790700"/>
          </a:xfrm>
        </p:spPr>
        <p:txBody>
          <a:bodyPr anchor="b">
            <a:normAutofit/>
          </a:bodyPr>
          <a:lstStyle/>
          <a:p>
            <a:r>
              <a:rPr lang="en-US" sz="2400" dirty="0" err="1"/>
              <a:t>Bài</a:t>
            </a:r>
            <a:r>
              <a:rPr lang="en-US" sz="2400" dirty="0"/>
              <a:t> 6</a:t>
            </a:r>
            <a:br>
              <a:rPr lang="en-US" dirty="0"/>
            </a:br>
            <a:r>
              <a:rPr lang="en-US" dirty="0"/>
              <a:t>ĐIỆN TOÁN ĐÁM MÂY</a:t>
            </a:r>
            <a:br>
              <a:rPr lang="en-US" dirty="0"/>
            </a:br>
            <a:r>
              <a:rPr lang="en-US" dirty="0"/>
              <a:t>Cloud Computing</a:t>
            </a:r>
          </a:p>
        </p:txBody>
      </p:sp>
    </p:spTree>
    <p:extLst>
      <p:ext uri="{BB962C8B-B14F-4D97-AF65-F5344CB8AC3E}">
        <p14:creationId xmlns:p14="http://schemas.microsoft.com/office/powerpoint/2010/main" val="17740358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lstStyle/>
          <a:p>
            <a:r>
              <a:rPr lang="vi-VN" dirty="0"/>
              <a:t>Điện toán đám mây là cụm từ được sử dụng để chỉ một số tình huống khác nhau trong đó các tài nguyên điện toán, như vị trí lưu trữ hoặc phần mềm, được phân phối dưới dạng dịch vụ qua Internet.</a:t>
            </a:r>
            <a:endParaRPr lang="en-US" dirty="0"/>
          </a:p>
          <a:p>
            <a:r>
              <a:rPr lang="vi-VN" dirty="0"/>
              <a:t>Có ba mô hình cơ bản cho các dịch vụ lưu trữ</a:t>
            </a:r>
            <a:endParaRPr lang="en-US" dirty="0"/>
          </a:p>
          <a:p>
            <a:pPr lvl="1"/>
            <a:r>
              <a:rPr lang="vi-VN" dirty="0"/>
              <a:t>Phần mềm dưới dạng dịch vụ (SaaS)</a:t>
            </a:r>
            <a:endParaRPr lang="en-US" dirty="0"/>
          </a:p>
          <a:p>
            <a:pPr lvl="1"/>
            <a:r>
              <a:rPr lang="vi-VN" dirty="0"/>
              <a:t>Cơ sở hạ tầng dưới dạng dịch vụ (IaaS)</a:t>
            </a:r>
            <a:endParaRPr lang="en-US" dirty="0"/>
          </a:p>
          <a:p>
            <a:pPr lvl="1"/>
            <a:r>
              <a:rPr lang="en-US" dirty="0" err="1"/>
              <a:t>Nền</a:t>
            </a:r>
            <a:r>
              <a:rPr lang="en-US" dirty="0"/>
              <a:t> </a:t>
            </a:r>
            <a:r>
              <a:rPr lang="en-US" dirty="0" err="1"/>
              <a:t>tảng</a:t>
            </a:r>
            <a:r>
              <a:rPr lang="en-US" dirty="0"/>
              <a:t> </a:t>
            </a:r>
            <a:r>
              <a:rPr lang="en-US" dirty="0" err="1"/>
              <a:t>là</a:t>
            </a:r>
            <a:r>
              <a:rPr lang="en-US" dirty="0"/>
              <a:t> </a:t>
            </a:r>
            <a:r>
              <a:rPr lang="en-US" dirty="0" err="1"/>
              <a:t>một</a:t>
            </a:r>
            <a:r>
              <a:rPr lang="en-US" dirty="0"/>
              <a:t> </a:t>
            </a:r>
            <a:r>
              <a:rPr lang="en-US" dirty="0" err="1"/>
              <a:t>Dịch</a:t>
            </a:r>
            <a:r>
              <a:rPr lang="en-US" dirty="0"/>
              <a:t> </a:t>
            </a:r>
            <a:r>
              <a:rPr lang="en-US" dirty="0" err="1"/>
              <a:t>vụ</a:t>
            </a:r>
            <a:r>
              <a:rPr lang="en-US" dirty="0"/>
              <a:t> (PaaS)</a:t>
            </a:r>
          </a:p>
        </p:txBody>
      </p:sp>
    </p:spTree>
    <p:extLst>
      <p:ext uri="{BB962C8B-B14F-4D97-AF65-F5344CB8AC3E}">
        <p14:creationId xmlns:p14="http://schemas.microsoft.com/office/powerpoint/2010/main" val="31417041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normAutofit/>
          </a:bodyPr>
          <a:lstStyle/>
          <a:p>
            <a:r>
              <a:rPr lang="vi-VN" dirty="0"/>
              <a:t>Lợi ích của Điện toán đám mây</a:t>
            </a:r>
            <a:endParaRPr lang="en-US" dirty="0"/>
          </a:p>
          <a:p>
            <a:pPr lvl="1"/>
            <a:r>
              <a:rPr lang="vi-VN" dirty="0"/>
              <a:t>Giảm chi phí phần cứng.</a:t>
            </a:r>
          </a:p>
          <a:p>
            <a:pPr lvl="1"/>
            <a:r>
              <a:rPr lang="vi-VN" dirty="0"/>
              <a:t>Các phiên bản mới nhất</a:t>
            </a:r>
          </a:p>
          <a:p>
            <a:pPr lvl="1"/>
            <a:r>
              <a:rPr lang="vi-VN" dirty="0"/>
              <a:t>Truy cập 24/7</a:t>
            </a:r>
            <a:endParaRPr lang="en-US" dirty="0"/>
          </a:p>
          <a:p>
            <a:pPr lvl="1"/>
            <a:r>
              <a:rPr lang="vi-VN" dirty="0"/>
              <a:t>Dung lượng lưu trữ có thể mở rộng</a:t>
            </a:r>
            <a:endParaRPr lang="en-US" dirty="0"/>
          </a:p>
          <a:p>
            <a:pPr lvl="1"/>
            <a:r>
              <a:rPr lang="vi-VN" dirty="0"/>
              <a:t>Quyền truy cập cục bộ vào tập tin người dùng</a:t>
            </a:r>
            <a:endParaRPr lang="en-US" dirty="0"/>
          </a:p>
          <a:p>
            <a:pPr lvl="1"/>
            <a:r>
              <a:rPr lang="en-US" sz="2600" dirty="0"/>
              <a:t>Sao </a:t>
            </a:r>
            <a:r>
              <a:rPr lang="en-US" sz="2600" dirty="0" err="1"/>
              <a:t>lưu</a:t>
            </a:r>
            <a:r>
              <a:rPr lang="en-US" sz="2600" dirty="0"/>
              <a:t> </a:t>
            </a:r>
            <a:r>
              <a:rPr lang="en-US" sz="2600" dirty="0" err="1"/>
              <a:t>tích</a:t>
            </a:r>
            <a:r>
              <a:rPr lang="en-US" sz="2600" dirty="0"/>
              <a:t> </a:t>
            </a:r>
            <a:r>
              <a:rPr lang="en-US" sz="2600" dirty="0" err="1"/>
              <a:t>hợp</a:t>
            </a:r>
            <a:endParaRPr lang="en-US" sz="2600" dirty="0"/>
          </a:p>
          <a:p>
            <a:pPr lvl="1"/>
            <a:r>
              <a:rPr lang="en-US" sz="2600" dirty="0"/>
              <a:t>Bảo </a:t>
            </a:r>
            <a:r>
              <a:rPr lang="en-US" sz="2600" dirty="0" err="1"/>
              <a:t>mật</a:t>
            </a:r>
            <a:r>
              <a:rPr lang="en-US" sz="2600" dirty="0"/>
              <a:t> </a:t>
            </a:r>
            <a:r>
              <a:rPr lang="en-US" sz="2600" dirty="0" err="1"/>
              <a:t>cao</a:t>
            </a:r>
            <a:endParaRPr lang="en-US" dirty="0"/>
          </a:p>
        </p:txBody>
      </p:sp>
    </p:spTree>
    <p:extLst>
      <p:ext uri="{BB962C8B-B14F-4D97-AF65-F5344CB8AC3E}">
        <p14:creationId xmlns:p14="http://schemas.microsoft.com/office/powerpoint/2010/main" val="185587153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normAutofit/>
          </a:bodyPr>
          <a:lstStyle/>
          <a:p>
            <a:r>
              <a:rPr lang="vi-VN" dirty="0"/>
              <a:t>Truy cập dịch vụ lưu trữ (Accessing Hosted Services)</a:t>
            </a:r>
            <a:endParaRPr lang="en-US" dirty="0"/>
          </a:p>
          <a:p>
            <a:pPr lvl="1"/>
            <a:r>
              <a:rPr lang="vi-VN" dirty="0"/>
              <a:t>Để truy cập, mở ứng dụng và đăng nhập vào dịch vụ</a:t>
            </a:r>
            <a:endParaRPr lang="en-US" dirty="0"/>
          </a:p>
          <a:p>
            <a:pPr lvl="2"/>
            <a:r>
              <a:rPr lang="vi-VN" dirty="0"/>
              <a:t>Đăng nhập bằng ứng dụng cục bộ</a:t>
            </a:r>
            <a:endParaRPr lang="en-US" dirty="0"/>
          </a:p>
          <a:p>
            <a:pPr lvl="2"/>
            <a:r>
              <a:rPr lang="vi-VN" dirty="0"/>
              <a:t>Đăng nhập bằng ứng dụng web</a:t>
            </a:r>
          </a:p>
        </p:txBody>
      </p:sp>
    </p:spTree>
    <p:extLst>
      <p:ext uri="{BB962C8B-B14F-4D97-AF65-F5344CB8AC3E}">
        <p14:creationId xmlns:p14="http://schemas.microsoft.com/office/powerpoint/2010/main" val="28663598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normAutofit/>
          </a:bodyPr>
          <a:lstStyle/>
          <a:p>
            <a:pPr lvl="1" algn="just"/>
            <a:r>
              <a:rPr lang="vi-VN" dirty="0"/>
              <a:t>Các dịch vụ lưu trữ được truy cập từ nhiều nền tảng và thiết bị khác nhau:</a:t>
            </a:r>
          </a:p>
          <a:p>
            <a:pPr lvl="2"/>
            <a:r>
              <a:rPr lang="vi-VN" dirty="0"/>
              <a:t>Desktop apps</a:t>
            </a:r>
          </a:p>
          <a:p>
            <a:pPr lvl="2"/>
            <a:r>
              <a:rPr lang="vi-VN" dirty="0"/>
              <a:t>Browser apps (Web apps</a:t>
            </a:r>
            <a:r>
              <a:rPr lang="en-US" dirty="0"/>
              <a:t>)</a:t>
            </a:r>
            <a:endParaRPr lang="vi-VN" dirty="0"/>
          </a:p>
          <a:p>
            <a:pPr lvl="2"/>
            <a:r>
              <a:rPr lang="vi-VN" dirty="0"/>
              <a:t>Tablet apps</a:t>
            </a:r>
          </a:p>
          <a:p>
            <a:pPr lvl="2"/>
            <a:r>
              <a:rPr lang="vi-VN" dirty="0"/>
              <a:t>Smart Phone apps</a:t>
            </a:r>
          </a:p>
        </p:txBody>
      </p:sp>
    </p:spTree>
    <p:extLst>
      <p:ext uri="{BB962C8B-B14F-4D97-AF65-F5344CB8AC3E}">
        <p14:creationId xmlns:p14="http://schemas.microsoft.com/office/powerpoint/2010/main" val="160070779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err="1"/>
              <a:t>Khái</a:t>
            </a:r>
            <a:r>
              <a:rPr lang="en-US" dirty="0"/>
              <a:t> </a:t>
            </a:r>
            <a:r>
              <a:rPr lang="en-US" dirty="0" err="1"/>
              <a:t>niệm</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normAutofit lnSpcReduction="10000"/>
          </a:bodyPr>
          <a:lstStyle/>
          <a:p>
            <a:pPr lvl="1" algn="just"/>
            <a:r>
              <a:rPr lang="vi-VN" dirty="0"/>
              <a:t>Kết nối là chìa khóa</a:t>
            </a:r>
          </a:p>
          <a:p>
            <a:pPr lvl="2" algn="just"/>
            <a:r>
              <a:rPr lang="vi-VN" dirty="0"/>
              <a:t>Thành phần quan trọng nhất của điện toán đám mây là khả năng kết nối nhiều thiết bị với một tài khoản</a:t>
            </a:r>
          </a:p>
          <a:p>
            <a:pPr lvl="2" algn="just"/>
            <a:r>
              <a:rPr lang="vi-VN" dirty="0"/>
              <a:t>Khi các thiết bị được đặt trong chế độ tự động đồng bộ hóa và đồng bộ hóa với đám mây </a:t>
            </a:r>
            <a:r>
              <a:rPr lang="vi-VN" dirty="0">
                <a:sym typeface="Symbol" panose="05050102010706020507" pitchFamily="18" charset="2"/>
              </a:rPr>
              <a:t></a:t>
            </a:r>
            <a:r>
              <a:rPr lang="vi-VN" dirty="0"/>
              <a:t> dữ liệu được lưu trữ ở cả hai vị trí đám mây và thiết bị.</a:t>
            </a:r>
          </a:p>
          <a:p>
            <a:pPr lvl="2" algn="just"/>
            <a:r>
              <a:rPr lang="vi-VN" dirty="0"/>
              <a:t>Người dùng có thể sử dụng điện toán đám mây để giữ cho tất cả các thiết bị được kết nối và đồng bộ hóa với nhau và để luôn kết nối với dữ liệu vào bất kỳ lúc nào và ở bất cứ nơi đâu.</a:t>
            </a:r>
          </a:p>
          <a:p>
            <a:pPr lvl="2"/>
            <a:endParaRPr lang="vi-VN" dirty="0"/>
          </a:p>
        </p:txBody>
      </p:sp>
    </p:spTree>
    <p:extLst>
      <p:ext uri="{BB962C8B-B14F-4D97-AF65-F5344CB8AC3E}">
        <p14:creationId xmlns:p14="http://schemas.microsoft.com/office/powerpoint/2010/main" val="397555372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normAutofit/>
          </a:bodyPr>
          <a:lstStyle/>
          <a:p>
            <a:pPr algn="just"/>
            <a:r>
              <a:rPr lang="vi-VN" dirty="0"/>
              <a:t>Trong điện toán đám mây, tài nguyên và dịch vụ được lưu trữ trên đám. </a:t>
            </a:r>
            <a:endParaRPr lang="en-US" dirty="0"/>
          </a:p>
          <a:p>
            <a:pPr algn="just"/>
            <a:r>
              <a:rPr lang="vi-VN" dirty="0"/>
              <a:t>Để truy cập các tài nguyên và dịch vụ, người dùng cần có kết nối Internet và tài khoản đám mây.</a:t>
            </a:r>
            <a:endParaRPr lang="en-US" dirty="0"/>
          </a:p>
          <a:p>
            <a:pPr algn="just"/>
            <a:endParaRPr lang="en-US" dirty="0"/>
          </a:p>
          <a:p>
            <a:pPr marL="342900" lvl="1" indent="0" algn="just">
              <a:buNone/>
            </a:pPr>
            <a:r>
              <a:rPr lang="vi-VN" sz="2000" i="1" dirty="0"/>
              <a:t>Ví dụ: Tài khoản đám mây Google có thể truy cập dịch vụ lưu trữ Google Drive, và các ứng dụng như Google Map, Google Calendar, Google Play, Google Hangout,…cũng như cho phép chia sẻ các tập tin</a:t>
            </a:r>
            <a:endParaRPr lang="vi-VN" i="1" dirty="0"/>
          </a:p>
          <a:p>
            <a:pPr lvl="2"/>
            <a:endParaRPr lang="vi-VN" dirty="0"/>
          </a:p>
        </p:txBody>
      </p:sp>
    </p:spTree>
    <p:extLst>
      <p:ext uri="{BB962C8B-B14F-4D97-AF65-F5344CB8AC3E}">
        <p14:creationId xmlns:p14="http://schemas.microsoft.com/office/powerpoint/2010/main" val="116374163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normAutofit lnSpcReduction="10000"/>
          </a:bodyPr>
          <a:lstStyle/>
          <a:p>
            <a:pPr algn="just"/>
            <a:r>
              <a:rPr lang="vi-VN" dirty="0"/>
              <a:t>Hầu hết các nhà cung cấp dịch vụ lưu trữ cung cấp cả giải pháp lưu trữ cho người tiêu dùng và doanh nghiệp</a:t>
            </a:r>
            <a:endParaRPr lang="en-US" dirty="0"/>
          </a:p>
          <a:p>
            <a:pPr algn="just"/>
            <a:r>
              <a:rPr lang="en-US" dirty="0"/>
              <a:t>T</a:t>
            </a:r>
            <a:r>
              <a:rPr lang="vi-VN" dirty="0"/>
              <a:t>rong nhiều trường hợp, giải pháp người tiêu dùng được cung cấp miễn phí bao gồm:</a:t>
            </a:r>
          </a:p>
          <a:p>
            <a:pPr lvl="1" algn="just"/>
            <a:r>
              <a:rPr lang="vi-VN" dirty="0"/>
              <a:t>Không gian lưu trữ đám mây</a:t>
            </a:r>
          </a:p>
          <a:p>
            <a:pPr lvl="1" algn="just"/>
            <a:r>
              <a:rPr lang="vi-VN" dirty="0"/>
              <a:t>Ứng dụng kết nối nhiều thiết bị với tài khoản</a:t>
            </a:r>
          </a:p>
          <a:p>
            <a:pPr lvl="1" algn="just"/>
            <a:r>
              <a:rPr lang="vi-VN" dirty="0"/>
              <a:t>Ứng dụng để giữ cho tất cả các thiết bị được đồng bộ hóa</a:t>
            </a:r>
          </a:p>
          <a:p>
            <a:pPr lvl="1" algn="just"/>
            <a:r>
              <a:rPr lang="vi-VN" dirty="0"/>
              <a:t>Quyền truy cập ngoại tuyến</a:t>
            </a:r>
          </a:p>
          <a:p>
            <a:pPr lvl="1" algn="just"/>
            <a:r>
              <a:rPr lang="vi-VN" dirty="0"/>
              <a:t>Khả năng chia sẻ tập tin thông qua các liên kết web</a:t>
            </a:r>
          </a:p>
        </p:txBody>
      </p:sp>
    </p:spTree>
    <p:extLst>
      <p:ext uri="{BB962C8B-B14F-4D97-AF65-F5344CB8AC3E}">
        <p14:creationId xmlns:p14="http://schemas.microsoft.com/office/powerpoint/2010/main" val="29656041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normAutofit/>
          </a:bodyPr>
          <a:lstStyle/>
          <a:p>
            <a:pPr lvl="1" algn="just"/>
            <a:r>
              <a:rPr lang="vi-VN" dirty="0"/>
              <a:t>Khả năng tải lên/tải xuống vị trí lưu trữ</a:t>
            </a:r>
          </a:p>
          <a:p>
            <a:pPr lvl="1" algn="just"/>
            <a:r>
              <a:rPr lang="vi-VN" dirty="0"/>
              <a:t>Tính năng sao lưu tự động</a:t>
            </a:r>
          </a:p>
          <a:p>
            <a:pPr lvl="1" algn="just"/>
            <a:r>
              <a:rPr lang="vi-VN" dirty="0"/>
              <a:t>Tính năng tải lên hình ảnh và video tự động</a:t>
            </a:r>
          </a:p>
          <a:p>
            <a:pPr lvl="1" algn="just"/>
            <a:r>
              <a:rPr lang="vi-VN" dirty="0"/>
              <a:t>Ứng dụng web để làm việc với các tài liệu và thư mục</a:t>
            </a:r>
          </a:p>
          <a:p>
            <a:pPr lvl="1" algn="just"/>
            <a:r>
              <a:rPr lang="vi-VN" dirty="0"/>
              <a:t>Khả năng cộng tác trên các tập tin</a:t>
            </a:r>
          </a:p>
          <a:p>
            <a:pPr lvl="2"/>
            <a:endParaRPr lang="vi-VN" dirty="0"/>
          </a:p>
        </p:txBody>
      </p:sp>
    </p:spTree>
    <p:extLst>
      <p:ext uri="{BB962C8B-B14F-4D97-AF65-F5344CB8AC3E}">
        <p14:creationId xmlns:p14="http://schemas.microsoft.com/office/powerpoint/2010/main" val="106100899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CA3F4D68-CB42-4080-95E6-EED092FE8AF5}"/>
              </a:ext>
            </a:extLst>
          </p:cNvPr>
          <p:cNvSpPr>
            <a:spLocks noGrp="1"/>
          </p:cNvSpPr>
          <p:nvPr>
            <p:ph idx="1"/>
          </p:nvPr>
        </p:nvSpPr>
        <p:spPr/>
        <p:txBody>
          <a:bodyPr>
            <a:normAutofit lnSpcReduction="10000"/>
          </a:bodyPr>
          <a:lstStyle/>
          <a:p>
            <a:pPr algn="just"/>
            <a:r>
              <a:rPr lang="vi-VN" dirty="0"/>
              <a:t>Quản lý tài khoản đám mây</a:t>
            </a:r>
            <a:endParaRPr lang="en-US" dirty="0"/>
          </a:p>
          <a:p>
            <a:pPr lvl="1" algn="just"/>
            <a:r>
              <a:rPr lang="en-US" dirty="0"/>
              <a:t>H</a:t>
            </a:r>
            <a:r>
              <a:rPr lang="vi-VN" dirty="0"/>
              <a:t>ầu hết các nhà cung cấp đều cung cấp một vị trí trung tâm để người dùng có thể quản lý tài khoản của mình</a:t>
            </a:r>
            <a:r>
              <a:rPr lang="en-US" dirty="0"/>
              <a:t>:</a:t>
            </a:r>
          </a:p>
          <a:p>
            <a:pPr lvl="2" algn="just"/>
            <a:r>
              <a:rPr lang="vi-VN" dirty="0"/>
              <a:t>Theo dõi hoạt động đăng nhập,</a:t>
            </a:r>
          </a:p>
          <a:p>
            <a:pPr lvl="2" algn="just"/>
            <a:r>
              <a:rPr lang="vi-VN" dirty="0"/>
              <a:t>Kiểm soát các thiết bị được kết nối,</a:t>
            </a:r>
          </a:p>
          <a:p>
            <a:pPr lvl="2" algn="just"/>
            <a:r>
              <a:rPr lang="vi-VN" dirty="0"/>
              <a:t>Chỉnh sửa thông tin cá nhân,</a:t>
            </a:r>
          </a:p>
          <a:p>
            <a:pPr lvl="2" algn="just"/>
            <a:r>
              <a:rPr lang="vi-VN" dirty="0"/>
              <a:t>Thêm thông tin khôi phục tài khoản,</a:t>
            </a:r>
          </a:p>
          <a:p>
            <a:pPr lvl="2" algn="just"/>
            <a:r>
              <a:rPr lang="vi-VN" dirty="0"/>
              <a:t>Xem dung lượng lưu trữ được phân bổ đã sử dụng,</a:t>
            </a:r>
          </a:p>
          <a:p>
            <a:pPr lvl="2" algn="just"/>
            <a:r>
              <a:rPr lang="vi-VN" dirty="0"/>
              <a:t>Đặt các tùy chọn tài khoản,…</a:t>
            </a:r>
          </a:p>
          <a:p>
            <a:pPr lvl="2" algn="just"/>
            <a:endParaRPr lang="vi-VN" dirty="0"/>
          </a:p>
          <a:p>
            <a:pPr lvl="2"/>
            <a:endParaRPr lang="vi-VN" dirty="0"/>
          </a:p>
        </p:txBody>
      </p:sp>
    </p:spTree>
    <p:extLst>
      <p:ext uri="{BB962C8B-B14F-4D97-AF65-F5344CB8AC3E}">
        <p14:creationId xmlns:p14="http://schemas.microsoft.com/office/powerpoint/2010/main" val="21354878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7" name="Content Placeholder 6">
            <a:extLst>
              <a:ext uri="{FF2B5EF4-FFF2-40B4-BE49-F238E27FC236}">
                <a16:creationId xmlns:a16="http://schemas.microsoft.com/office/drawing/2014/main" id="{6219559A-D322-4824-BD9F-38AC3AF4A338}"/>
              </a:ext>
            </a:extLst>
          </p:cNvPr>
          <p:cNvSpPr>
            <a:spLocks noGrp="1"/>
          </p:cNvSpPr>
          <p:nvPr>
            <p:ph idx="1"/>
          </p:nvPr>
        </p:nvSpPr>
        <p:spPr/>
        <p:txBody>
          <a:bodyPr/>
          <a:lstStyle/>
          <a:p>
            <a:pPr lvl="1"/>
            <a:r>
              <a:rPr lang="en-US" dirty="0"/>
              <a:t>Trong Google, </a:t>
            </a:r>
            <a:r>
              <a:rPr lang="en-US" dirty="0" err="1"/>
              <a:t>vị</a:t>
            </a:r>
            <a:r>
              <a:rPr lang="en-US" dirty="0"/>
              <a:t> </a:t>
            </a:r>
            <a:r>
              <a:rPr lang="en-US" dirty="0" err="1"/>
              <a:t>trí</a:t>
            </a:r>
            <a:r>
              <a:rPr lang="en-US" dirty="0"/>
              <a:t> </a:t>
            </a:r>
            <a:r>
              <a:rPr lang="en-US" dirty="0" err="1"/>
              <a:t>trung</a:t>
            </a:r>
            <a:r>
              <a:rPr lang="en-US" dirty="0"/>
              <a:t> </a:t>
            </a:r>
            <a:r>
              <a:rPr lang="en-US" dirty="0" err="1"/>
              <a:t>tâm</a:t>
            </a:r>
            <a:r>
              <a:rPr lang="en-US" dirty="0"/>
              <a:t> </a:t>
            </a:r>
            <a:r>
              <a:rPr lang="en-US" dirty="0" err="1"/>
              <a:t>này</a:t>
            </a:r>
            <a:r>
              <a:rPr lang="en-US" dirty="0"/>
              <a:t> </a:t>
            </a:r>
            <a:r>
              <a:rPr lang="en-US" dirty="0" err="1"/>
              <a:t>là</a:t>
            </a:r>
            <a:r>
              <a:rPr lang="en-US" dirty="0"/>
              <a:t> My Account</a:t>
            </a:r>
          </a:p>
        </p:txBody>
      </p:sp>
      <p:pic>
        <p:nvPicPr>
          <p:cNvPr id="6" name="Picture 5">
            <a:extLst>
              <a:ext uri="{FF2B5EF4-FFF2-40B4-BE49-F238E27FC236}">
                <a16:creationId xmlns:a16="http://schemas.microsoft.com/office/drawing/2014/main" id="{4589C02C-1732-4082-B904-DFDA51E689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2773" y="1839610"/>
            <a:ext cx="6032704" cy="2713231"/>
          </a:xfrm>
          <a:prstGeom prst="rect">
            <a:avLst/>
          </a:prstGeom>
          <a:ln>
            <a:solidFill>
              <a:schemeClr val="tx1"/>
            </a:solidFill>
          </a:ln>
        </p:spPr>
      </p:pic>
    </p:spTree>
    <p:extLst>
      <p:ext uri="{BB962C8B-B14F-4D97-AF65-F5344CB8AC3E}">
        <p14:creationId xmlns:p14="http://schemas.microsoft.com/office/powerpoint/2010/main" val="2051270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7" name="Content Placeholder 6">
            <a:extLst>
              <a:ext uri="{FF2B5EF4-FFF2-40B4-BE49-F238E27FC236}">
                <a16:creationId xmlns:a16="http://schemas.microsoft.com/office/drawing/2014/main" id="{6219559A-D322-4824-BD9F-38AC3AF4A338}"/>
              </a:ext>
            </a:extLst>
          </p:cNvPr>
          <p:cNvSpPr>
            <a:spLocks noGrp="1"/>
          </p:cNvSpPr>
          <p:nvPr>
            <p:ph idx="1"/>
          </p:nvPr>
        </p:nvSpPr>
        <p:spPr/>
        <p:txBody>
          <a:bodyPr/>
          <a:lstStyle/>
          <a:p>
            <a:r>
              <a:rPr lang="vi-VN" dirty="0"/>
              <a:t>Lưu trữ đám mây trên Google Drive</a:t>
            </a:r>
            <a:endParaRPr lang="en-US" dirty="0"/>
          </a:p>
          <a:p>
            <a:pPr lvl="1"/>
            <a:r>
              <a:rPr lang="vi-VN" dirty="0"/>
              <a:t>Lưu trữ đám mây (còn được gọi là bộ nhớ đám mây) được liên kết với tài khoản Google là Google Drive</a:t>
            </a:r>
            <a:r>
              <a:rPr lang="en-US" dirty="0"/>
              <a:t>.</a:t>
            </a:r>
          </a:p>
          <a:p>
            <a:pPr lvl="1"/>
            <a:r>
              <a:rPr lang="en-US" dirty="0"/>
              <a:t>Đ</a:t>
            </a:r>
            <a:r>
              <a:rPr lang="vi-VN" dirty="0"/>
              <a:t>ược cung cấp miễn phí với dung lượng là 15GB</a:t>
            </a:r>
            <a:endParaRPr lang="en-US" dirty="0"/>
          </a:p>
          <a:p>
            <a:pPr lvl="1"/>
            <a:r>
              <a:rPr lang="vi-VN" dirty="0"/>
              <a:t>Truy cập vào ổ đĩa đám mây (Google Drive)</a:t>
            </a:r>
            <a:endParaRPr lang="en-US" dirty="0"/>
          </a:p>
          <a:p>
            <a:pPr marL="342900" lvl="1" indent="0">
              <a:buNone/>
            </a:pPr>
            <a:endParaRPr lang="vi-VN" dirty="0"/>
          </a:p>
          <a:p>
            <a:pPr marL="514350" lvl="2" indent="0">
              <a:buNone/>
            </a:pPr>
            <a:r>
              <a:rPr lang="vi-VN" dirty="0"/>
              <a:t>Đăng nhập vào tài khoản Google </a:t>
            </a:r>
            <a:r>
              <a:rPr lang="vi-VN" dirty="0">
                <a:sym typeface="Symbol" panose="05050102010706020507" pitchFamily="18" charset="2"/>
              </a:rPr>
              <a:t></a:t>
            </a:r>
            <a:r>
              <a:rPr lang="vi-VN" dirty="0"/>
              <a:t> Chọn biểu tượng Google apps  </a:t>
            </a:r>
            <a:r>
              <a:rPr lang="en-US" dirty="0"/>
              <a:t>  </a:t>
            </a:r>
            <a:r>
              <a:rPr lang="vi-VN" dirty="0"/>
              <a:t> </a:t>
            </a:r>
            <a:r>
              <a:rPr lang="en-US" dirty="0"/>
              <a:t> </a:t>
            </a:r>
            <a:r>
              <a:rPr lang="vi-VN" dirty="0">
                <a:sym typeface="Symbol" panose="05050102010706020507" pitchFamily="18" charset="2"/>
              </a:rPr>
              <a:t></a:t>
            </a:r>
            <a:r>
              <a:rPr lang="vi-VN" dirty="0"/>
              <a:t> Chọn Drive </a:t>
            </a:r>
            <a:r>
              <a:rPr lang="en-US" dirty="0"/>
              <a:t> </a:t>
            </a:r>
          </a:p>
        </p:txBody>
      </p:sp>
      <p:pic>
        <p:nvPicPr>
          <p:cNvPr id="9" name="Picture 8">
            <a:extLst>
              <a:ext uri="{FF2B5EF4-FFF2-40B4-BE49-F238E27FC236}">
                <a16:creationId xmlns:a16="http://schemas.microsoft.com/office/drawing/2014/main" id="{27A32C20-0460-43DE-9925-000CE15C9E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3835" y="4009934"/>
            <a:ext cx="274320" cy="274320"/>
          </a:xfrm>
          <a:prstGeom prst="rect">
            <a:avLst/>
          </a:prstGeom>
        </p:spPr>
      </p:pic>
      <p:pic>
        <p:nvPicPr>
          <p:cNvPr id="10" name="Picture 9">
            <a:extLst>
              <a:ext uri="{FF2B5EF4-FFF2-40B4-BE49-F238E27FC236}">
                <a16:creationId xmlns:a16="http://schemas.microsoft.com/office/drawing/2014/main" id="{F2785E2E-04BD-4A3B-AC37-2716D5F9E9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04492" y="4001435"/>
            <a:ext cx="279654" cy="274320"/>
          </a:xfrm>
          <a:prstGeom prst="rect">
            <a:avLst/>
          </a:prstGeom>
        </p:spPr>
      </p:pic>
    </p:spTree>
    <p:extLst>
      <p:ext uri="{BB962C8B-B14F-4D97-AF65-F5344CB8AC3E}">
        <p14:creationId xmlns:p14="http://schemas.microsoft.com/office/powerpoint/2010/main" val="17374381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7" name="Content Placeholder 6">
            <a:extLst>
              <a:ext uri="{FF2B5EF4-FFF2-40B4-BE49-F238E27FC236}">
                <a16:creationId xmlns:a16="http://schemas.microsoft.com/office/drawing/2014/main" id="{6219559A-D322-4824-BD9F-38AC3AF4A338}"/>
              </a:ext>
            </a:extLst>
          </p:cNvPr>
          <p:cNvSpPr>
            <a:spLocks noGrp="1"/>
          </p:cNvSpPr>
          <p:nvPr>
            <p:ph idx="1"/>
          </p:nvPr>
        </p:nvSpPr>
        <p:spPr/>
        <p:txBody>
          <a:bodyPr>
            <a:normAutofit/>
          </a:bodyPr>
          <a:lstStyle/>
          <a:p>
            <a:pPr lvl="1"/>
            <a:r>
              <a:rPr lang="vi-VN" dirty="0"/>
              <a:t>Tải nội dung lên Google Drive</a:t>
            </a:r>
          </a:p>
          <a:p>
            <a:pPr lvl="2"/>
            <a:r>
              <a:rPr lang="vi-VN" dirty="0"/>
              <a:t>Là quá trình di chuyển dữ liệu từ thiết bị cục bộ, qua mạng, đến máy chủ.</a:t>
            </a:r>
          </a:p>
          <a:p>
            <a:pPr lvl="2"/>
            <a:r>
              <a:rPr lang="vi-VN" dirty="0"/>
              <a:t>Để tải lên một/nhiều tập tin</a:t>
            </a:r>
            <a:r>
              <a:rPr lang="en-US" dirty="0"/>
              <a:t>:</a:t>
            </a:r>
          </a:p>
          <a:p>
            <a:pPr marL="685800" lvl="2" indent="0">
              <a:buNone/>
            </a:pPr>
            <a:endParaRPr lang="en-US" dirty="0"/>
          </a:p>
          <a:p>
            <a:pPr marL="862013" lvl="3" indent="0">
              <a:buNone/>
            </a:pPr>
            <a:r>
              <a:rPr lang="en-US" sz="2200" dirty="0"/>
              <a:t>B</a:t>
            </a:r>
            <a:r>
              <a:rPr lang="vi-VN" sz="2200" dirty="0"/>
              <a:t>ấm vào </a:t>
            </a:r>
            <a:r>
              <a:rPr lang="vi-VN" sz="2200" dirty="0">
                <a:sym typeface="Wingdings 3" panose="05040102010807070707" pitchFamily="18" charset="2"/>
              </a:rPr>
              <a:t></a:t>
            </a:r>
            <a:r>
              <a:rPr lang="vi-VN" sz="2200" dirty="0"/>
              <a:t> bên phải My Drive hoặc nhấp chuột phải trong vùng nội dung của Google Drive </a:t>
            </a:r>
            <a:r>
              <a:rPr lang="vi-VN" sz="2200" dirty="0">
                <a:sym typeface="Symbol" panose="05050102010706020507" pitchFamily="18" charset="2"/>
              </a:rPr>
              <a:t></a:t>
            </a:r>
            <a:r>
              <a:rPr lang="vi-VN" sz="2200" dirty="0"/>
              <a:t> Chọn Upload files </a:t>
            </a:r>
            <a:r>
              <a:rPr lang="vi-VN" sz="2200" dirty="0">
                <a:sym typeface="Symbol" panose="05050102010706020507" pitchFamily="18" charset="2"/>
              </a:rPr>
              <a:t></a:t>
            </a:r>
            <a:r>
              <a:rPr lang="vi-VN" sz="2200" dirty="0"/>
              <a:t> điều hướng đến nơi chứa tập tin trong hộp thoại Open </a:t>
            </a:r>
            <a:r>
              <a:rPr lang="vi-VN" sz="2200" dirty="0">
                <a:sym typeface="Symbol" panose="05050102010706020507" pitchFamily="18" charset="2"/>
              </a:rPr>
              <a:t></a:t>
            </a:r>
            <a:r>
              <a:rPr lang="vi-VN" sz="2200" dirty="0"/>
              <a:t> chọn một/nhiều tập tin </a:t>
            </a:r>
            <a:r>
              <a:rPr lang="vi-VN" sz="2200" dirty="0">
                <a:sym typeface="Symbol" panose="05050102010706020507" pitchFamily="18" charset="2"/>
              </a:rPr>
              <a:t></a:t>
            </a:r>
            <a:r>
              <a:rPr lang="vi-VN" sz="2200" dirty="0"/>
              <a:t> Chọn Open.</a:t>
            </a:r>
          </a:p>
        </p:txBody>
      </p:sp>
    </p:spTree>
    <p:extLst>
      <p:ext uri="{BB962C8B-B14F-4D97-AF65-F5344CB8AC3E}">
        <p14:creationId xmlns:p14="http://schemas.microsoft.com/office/powerpoint/2010/main" val="36615482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7" name="Content Placeholder 6">
            <a:extLst>
              <a:ext uri="{FF2B5EF4-FFF2-40B4-BE49-F238E27FC236}">
                <a16:creationId xmlns:a16="http://schemas.microsoft.com/office/drawing/2014/main" id="{6219559A-D322-4824-BD9F-38AC3AF4A338}"/>
              </a:ext>
            </a:extLst>
          </p:cNvPr>
          <p:cNvSpPr>
            <a:spLocks noGrp="1"/>
          </p:cNvSpPr>
          <p:nvPr>
            <p:ph idx="1"/>
          </p:nvPr>
        </p:nvSpPr>
        <p:spPr/>
        <p:txBody>
          <a:bodyPr>
            <a:normAutofit/>
          </a:bodyPr>
          <a:lstStyle/>
          <a:p>
            <a:pPr lvl="1"/>
            <a:r>
              <a:rPr lang="vi-VN" dirty="0"/>
              <a:t>Để tải lên một thư mục</a:t>
            </a:r>
            <a:r>
              <a:rPr lang="en-US" dirty="0"/>
              <a:t>:</a:t>
            </a:r>
          </a:p>
          <a:p>
            <a:pPr marL="342900" lvl="1" indent="0">
              <a:buNone/>
            </a:pPr>
            <a:endParaRPr lang="en-US" dirty="0"/>
          </a:p>
          <a:p>
            <a:pPr marL="342900" lvl="1" indent="0">
              <a:buNone/>
            </a:pPr>
            <a:r>
              <a:rPr lang="en-US" sz="2200" dirty="0"/>
              <a:t>B</a:t>
            </a:r>
            <a:r>
              <a:rPr lang="vi-VN" sz="2200" dirty="0"/>
              <a:t>ấm vào </a:t>
            </a:r>
            <a:r>
              <a:rPr lang="vi-VN" sz="2200" dirty="0">
                <a:sym typeface="Wingdings 3" panose="05040102010807070707" pitchFamily="18" charset="2"/>
              </a:rPr>
              <a:t></a:t>
            </a:r>
            <a:r>
              <a:rPr lang="vi-VN" sz="2200" dirty="0"/>
              <a:t> bên phải My Drive hoặc nhấp chuột phải trong vùng nội dung của Google Drive </a:t>
            </a:r>
            <a:r>
              <a:rPr lang="vi-VN" sz="2200" dirty="0">
                <a:sym typeface="Symbol" panose="05050102010706020507" pitchFamily="18" charset="2"/>
              </a:rPr>
              <a:t></a:t>
            </a:r>
            <a:r>
              <a:rPr lang="vi-VN" sz="2200" dirty="0"/>
              <a:t> Chọn Upload folder </a:t>
            </a:r>
            <a:r>
              <a:rPr lang="vi-VN" sz="2200" dirty="0">
                <a:sym typeface="Symbol" panose="05050102010706020507" pitchFamily="18" charset="2"/>
              </a:rPr>
              <a:t></a:t>
            </a:r>
            <a:r>
              <a:rPr lang="vi-VN" sz="2200" dirty="0"/>
              <a:t> điều hướng đến nơi chứa thư trong hộp thoại Select Folder to Upload </a:t>
            </a:r>
            <a:r>
              <a:rPr lang="vi-VN" sz="2200" dirty="0">
                <a:sym typeface="Symbol" panose="05050102010706020507" pitchFamily="18" charset="2"/>
              </a:rPr>
              <a:t></a:t>
            </a:r>
            <a:r>
              <a:rPr lang="vi-VN" sz="2200" dirty="0"/>
              <a:t> chọn thư mục </a:t>
            </a:r>
            <a:r>
              <a:rPr lang="vi-VN" sz="2200" dirty="0">
                <a:sym typeface="Symbol" panose="05050102010706020507" pitchFamily="18" charset="2"/>
              </a:rPr>
              <a:t></a:t>
            </a:r>
            <a:r>
              <a:rPr lang="vi-VN" sz="2200" dirty="0"/>
              <a:t> Chọn Upload</a:t>
            </a:r>
          </a:p>
        </p:txBody>
      </p:sp>
    </p:spTree>
    <p:extLst>
      <p:ext uri="{BB962C8B-B14F-4D97-AF65-F5344CB8AC3E}">
        <p14:creationId xmlns:p14="http://schemas.microsoft.com/office/powerpoint/2010/main" val="363069102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7" name="Content Placeholder 6">
            <a:extLst>
              <a:ext uri="{FF2B5EF4-FFF2-40B4-BE49-F238E27FC236}">
                <a16:creationId xmlns:a16="http://schemas.microsoft.com/office/drawing/2014/main" id="{6219559A-D322-4824-BD9F-38AC3AF4A338}"/>
              </a:ext>
            </a:extLst>
          </p:cNvPr>
          <p:cNvSpPr>
            <a:spLocks noGrp="1"/>
          </p:cNvSpPr>
          <p:nvPr>
            <p:ph idx="1"/>
          </p:nvPr>
        </p:nvSpPr>
        <p:spPr>
          <a:xfrm>
            <a:off x="628650" y="1369219"/>
            <a:ext cx="5362247" cy="3263504"/>
          </a:xfrm>
        </p:spPr>
        <p:txBody>
          <a:bodyPr>
            <a:normAutofit/>
          </a:bodyPr>
          <a:lstStyle/>
          <a:p>
            <a:pPr lvl="1" algn="just"/>
            <a:r>
              <a:rPr lang="vi-VN" dirty="0"/>
              <a:t>Có thể kéo thả tập tin/thư mục từ File Explorer vào Google Drive.</a:t>
            </a:r>
          </a:p>
          <a:p>
            <a:pPr lvl="1" algn="just"/>
            <a:r>
              <a:rPr lang="vi-VN" dirty="0"/>
              <a:t>Google Drive bao gồm các ứng dụng web tích hợp được sử dụng để tạo nội dung trực tiếp trên đám mây (New folder, Google Docs, Google Sheets, Google Slides, Google Forms,…)</a:t>
            </a:r>
          </a:p>
        </p:txBody>
      </p:sp>
      <p:pic>
        <p:nvPicPr>
          <p:cNvPr id="4" name="Picture 3">
            <a:extLst>
              <a:ext uri="{FF2B5EF4-FFF2-40B4-BE49-F238E27FC236}">
                <a16:creationId xmlns:a16="http://schemas.microsoft.com/office/drawing/2014/main" id="{36B59C1F-2EEF-4436-BC65-3F523CDFAEA9}"/>
              </a:ext>
            </a:extLst>
          </p:cNvPr>
          <p:cNvPicPr/>
          <p:nvPr/>
        </p:nvPicPr>
        <p:blipFill>
          <a:blip r:embed="rId3">
            <a:extLst>
              <a:ext uri="{28A0092B-C50C-407E-A947-70E740481C1C}">
                <a14:useLocalDpi xmlns:a14="http://schemas.microsoft.com/office/drawing/2010/main" val="0"/>
              </a:ext>
            </a:extLst>
          </a:blip>
          <a:stretch>
            <a:fillRect/>
          </a:stretch>
        </p:blipFill>
        <p:spPr>
          <a:xfrm>
            <a:off x="6227458" y="1502348"/>
            <a:ext cx="2396490" cy="2419350"/>
          </a:xfrm>
          <a:prstGeom prst="rect">
            <a:avLst/>
          </a:prstGeom>
          <a:ln>
            <a:solidFill>
              <a:schemeClr val="tx1"/>
            </a:solidFill>
          </a:ln>
        </p:spPr>
      </p:pic>
    </p:spTree>
    <p:extLst>
      <p:ext uri="{BB962C8B-B14F-4D97-AF65-F5344CB8AC3E}">
        <p14:creationId xmlns:p14="http://schemas.microsoft.com/office/powerpoint/2010/main" val="20677148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5" name="Content Placeholder 4">
            <a:extLst>
              <a:ext uri="{FF2B5EF4-FFF2-40B4-BE49-F238E27FC236}">
                <a16:creationId xmlns:a16="http://schemas.microsoft.com/office/drawing/2014/main" id="{78146703-3863-4C6B-A17A-D8C3937D96C8}"/>
              </a:ext>
            </a:extLst>
          </p:cNvPr>
          <p:cNvSpPr>
            <a:spLocks noGrp="1"/>
          </p:cNvSpPr>
          <p:nvPr>
            <p:ph idx="1"/>
          </p:nvPr>
        </p:nvSpPr>
        <p:spPr/>
        <p:txBody>
          <a:bodyPr/>
          <a:lstStyle/>
          <a:p>
            <a:pPr lvl="1"/>
            <a:r>
              <a:rPr lang="en-US" dirty="0" err="1"/>
              <a:t>Làm</a:t>
            </a:r>
            <a:r>
              <a:rPr lang="en-US" dirty="0"/>
              <a:t> </a:t>
            </a:r>
            <a:r>
              <a:rPr lang="en-US" dirty="0" err="1"/>
              <a:t>việc</a:t>
            </a:r>
            <a:r>
              <a:rPr lang="en-US" dirty="0"/>
              <a:t> </a:t>
            </a:r>
            <a:r>
              <a:rPr lang="en-US" dirty="0" err="1"/>
              <a:t>với</a:t>
            </a:r>
            <a:r>
              <a:rPr lang="en-US" dirty="0"/>
              <a:t> </a:t>
            </a:r>
            <a:r>
              <a:rPr lang="en-US" dirty="0" err="1"/>
              <a:t>nội</a:t>
            </a:r>
            <a:r>
              <a:rPr lang="en-US" dirty="0"/>
              <a:t> dung </a:t>
            </a:r>
            <a:r>
              <a:rPr lang="en-US" dirty="0" err="1"/>
              <a:t>trong</a:t>
            </a:r>
            <a:r>
              <a:rPr lang="en-US" dirty="0"/>
              <a:t> Google Drive</a:t>
            </a:r>
          </a:p>
          <a:p>
            <a:pPr lvl="2"/>
            <a:r>
              <a:rPr lang="en-US" dirty="0"/>
              <a:t>Thanh </a:t>
            </a:r>
            <a:r>
              <a:rPr lang="en-US" dirty="0" err="1"/>
              <a:t>lệnh</a:t>
            </a:r>
            <a:r>
              <a:rPr lang="en-US" dirty="0"/>
              <a:t> (Command Bar) </a:t>
            </a:r>
            <a:r>
              <a:rPr lang="en-US" dirty="0" err="1"/>
              <a:t>xuất</a:t>
            </a:r>
            <a:r>
              <a:rPr lang="en-US" dirty="0"/>
              <a:t> </a:t>
            </a:r>
            <a:r>
              <a:rPr lang="en-US" dirty="0" err="1"/>
              <a:t>hiện</a:t>
            </a:r>
            <a:r>
              <a:rPr lang="en-US" dirty="0"/>
              <a:t> </a:t>
            </a:r>
            <a:r>
              <a:rPr lang="en-US" dirty="0" err="1"/>
              <a:t>trên</a:t>
            </a:r>
            <a:r>
              <a:rPr lang="en-US" dirty="0"/>
              <a:t> </a:t>
            </a:r>
            <a:r>
              <a:rPr lang="en-US" dirty="0" err="1"/>
              <a:t>cùng</a:t>
            </a:r>
            <a:r>
              <a:rPr lang="en-US" dirty="0"/>
              <a:t> </a:t>
            </a:r>
            <a:r>
              <a:rPr lang="en-US" dirty="0" err="1"/>
              <a:t>trong</a:t>
            </a:r>
            <a:r>
              <a:rPr lang="en-US" dirty="0"/>
              <a:t> </a:t>
            </a:r>
            <a:r>
              <a:rPr lang="en-US" dirty="0" err="1"/>
              <a:t>giao</a:t>
            </a:r>
            <a:r>
              <a:rPr lang="en-US" dirty="0"/>
              <a:t> </a:t>
            </a:r>
            <a:r>
              <a:rPr lang="en-US" dirty="0" err="1"/>
              <a:t>diện</a:t>
            </a:r>
            <a:r>
              <a:rPr lang="en-US" dirty="0"/>
              <a:t> Google Drive </a:t>
            </a:r>
            <a:r>
              <a:rPr lang="en-US" dirty="0" err="1"/>
              <a:t>với</a:t>
            </a:r>
            <a:r>
              <a:rPr lang="en-US" dirty="0"/>
              <a:t> </a:t>
            </a:r>
            <a:r>
              <a:rPr lang="en-US" dirty="0" err="1"/>
              <a:t>các</a:t>
            </a:r>
            <a:r>
              <a:rPr lang="en-US" dirty="0"/>
              <a:t> </a:t>
            </a:r>
            <a:r>
              <a:rPr lang="en-US" dirty="0" err="1"/>
              <a:t>chức</a:t>
            </a:r>
            <a:r>
              <a:rPr lang="en-US" dirty="0"/>
              <a:t> </a:t>
            </a:r>
            <a:r>
              <a:rPr lang="en-US" dirty="0" err="1"/>
              <a:t>năng</a:t>
            </a:r>
            <a:endParaRPr lang="en-US" dirty="0"/>
          </a:p>
          <a:p>
            <a:pPr marL="685800" lvl="2" indent="0">
              <a:buNone/>
            </a:pPr>
            <a:endParaRPr lang="en-US" dirty="0"/>
          </a:p>
        </p:txBody>
      </p:sp>
      <p:pic>
        <p:nvPicPr>
          <p:cNvPr id="12" name="Picture 11">
            <a:extLst>
              <a:ext uri="{FF2B5EF4-FFF2-40B4-BE49-F238E27FC236}">
                <a16:creationId xmlns:a16="http://schemas.microsoft.com/office/drawing/2014/main" id="{CAEAC111-3A7D-4E13-9891-D2004D273E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6041" y="2515250"/>
            <a:ext cx="6189418" cy="2354406"/>
          </a:xfrm>
          <a:prstGeom prst="rect">
            <a:avLst/>
          </a:prstGeom>
        </p:spPr>
      </p:pic>
    </p:spTree>
    <p:extLst>
      <p:ext uri="{BB962C8B-B14F-4D97-AF65-F5344CB8AC3E}">
        <p14:creationId xmlns:p14="http://schemas.microsoft.com/office/powerpoint/2010/main" val="42341778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5" name="Content Placeholder 4">
            <a:extLst>
              <a:ext uri="{FF2B5EF4-FFF2-40B4-BE49-F238E27FC236}">
                <a16:creationId xmlns:a16="http://schemas.microsoft.com/office/drawing/2014/main" id="{78146703-3863-4C6B-A17A-D8C3937D96C8}"/>
              </a:ext>
            </a:extLst>
          </p:cNvPr>
          <p:cNvSpPr>
            <a:spLocks noGrp="1"/>
          </p:cNvSpPr>
          <p:nvPr>
            <p:ph idx="1"/>
          </p:nvPr>
        </p:nvSpPr>
        <p:spPr/>
        <p:txBody>
          <a:bodyPr/>
          <a:lstStyle/>
          <a:p>
            <a:pPr lvl="2"/>
            <a:r>
              <a:rPr lang="vi-VN" dirty="0"/>
              <a:t>Khi chọn một tập tin/thư mục, thanh lệnh xuất hiện thêm các chức năng</a:t>
            </a:r>
            <a:r>
              <a:rPr lang="en-US" dirty="0"/>
              <a:t>:</a:t>
            </a:r>
          </a:p>
          <a:p>
            <a:pPr marL="685800" lvl="2" indent="0">
              <a:buNone/>
            </a:pPr>
            <a:endParaRPr lang="en-US" dirty="0"/>
          </a:p>
        </p:txBody>
      </p:sp>
      <p:pic>
        <p:nvPicPr>
          <p:cNvPr id="14" name="Picture 13">
            <a:extLst>
              <a:ext uri="{FF2B5EF4-FFF2-40B4-BE49-F238E27FC236}">
                <a16:creationId xmlns:a16="http://schemas.microsoft.com/office/drawing/2014/main" id="{234A7BFA-9A37-4EAA-837C-28686BCC8B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1105" y="2288712"/>
            <a:ext cx="4601789" cy="1610626"/>
          </a:xfrm>
          <a:prstGeom prst="rect">
            <a:avLst/>
          </a:prstGeom>
        </p:spPr>
      </p:pic>
    </p:spTree>
    <p:extLst>
      <p:ext uri="{BB962C8B-B14F-4D97-AF65-F5344CB8AC3E}">
        <p14:creationId xmlns:p14="http://schemas.microsoft.com/office/powerpoint/2010/main" val="22884393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5" name="Content Placeholder 4">
            <a:extLst>
              <a:ext uri="{FF2B5EF4-FFF2-40B4-BE49-F238E27FC236}">
                <a16:creationId xmlns:a16="http://schemas.microsoft.com/office/drawing/2014/main" id="{78146703-3863-4C6B-A17A-D8C3937D96C8}"/>
              </a:ext>
            </a:extLst>
          </p:cNvPr>
          <p:cNvSpPr>
            <a:spLocks noGrp="1"/>
          </p:cNvSpPr>
          <p:nvPr>
            <p:ph idx="1"/>
          </p:nvPr>
        </p:nvSpPr>
        <p:spPr>
          <a:xfrm>
            <a:off x="315309" y="1145628"/>
            <a:ext cx="8534401" cy="3724027"/>
          </a:xfrm>
        </p:spPr>
        <p:txBody>
          <a:bodyPr>
            <a:normAutofit lnSpcReduction="10000"/>
          </a:bodyPr>
          <a:lstStyle/>
          <a:p>
            <a:pPr lvl="1"/>
            <a:r>
              <a:rPr lang="vi-VN" dirty="0"/>
              <a:t>Tổ chức nội dung trong Google Drive</a:t>
            </a:r>
            <a:endParaRPr lang="en-US" dirty="0"/>
          </a:p>
          <a:p>
            <a:pPr lvl="2"/>
            <a:r>
              <a:rPr lang="vi-VN" dirty="0"/>
              <a:t>Thư mục gốc trên Google Drive có tên là My Drive. </a:t>
            </a:r>
          </a:p>
          <a:p>
            <a:pPr lvl="2"/>
            <a:r>
              <a:rPr lang="vi-VN" dirty="0"/>
              <a:t>Người dùng có thể tạo các thư mục và di chuyển các tập tin vào các thư mục giống như trong File Explorer. </a:t>
            </a:r>
            <a:endParaRPr lang="en-US" dirty="0"/>
          </a:p>
          <a:p>
            <a:pPr marL="685800" lvl="2" indent="0">
              <a:buNone/>
            </a:pPr>
            <a:endParaRPr lang="vi-VN" dirty="0"/>
          </a:p>
          <a:p>
            <a:pPr marL="914400" lvl="2" indent="0">
              <a:buNone/>
            </a:pPr>
            <a:r>
              <a:rPr lang="vi-VN" dirty="0"/>
              <a:t>Nhấp chọn My Drive </a:t>
            </a:r>
            <a:r>
              <a:rPr lang="vi-VN" dirty="0">
                <a:sym typeface="Symbol" panose="05050102010706020507" pitchFamily="18" charset="2"/>
              </a:rPr>
              <a:t></a:t>
            </a:r>
            <a:r>
              <a:rPr lang="vi-VN" dirty="0"/>
              <a:t> Chọn New Folder </a:t>
            </a:r>
            <a:r>
              <a:rPr lang="vi-VN" dirty="0">
                <a:sym typeface="Symbol" panose="05050102010706020507" pitchFamily="18" charset="2"/>
              </a:rPr>
              <a:t></a:t>
            </a:r>
            <a:r>
              <a:rPr lang="vi-VN" dirty="0"/>
              <a:t> Nhập tên thư mục </a:t>
            </a:r>
            <a:r>
              <a:rPr lang="vi-VN" dirty="0">
                <a:sym typeface="Symbol" panose="05050102010706020507" pitchFamily="18" charset="2"/>
              </a:rPr>
              <a:t></a:t>
            </a:r>
            <a:r>
              <a:rPr lang="vi-VN" dirty="0"/>
              <a:t> Chọn Create.</a:t>
            </a:r>
            <a:endParaRPr lang="en-US" dirty="0"/>
          </a:p>
          <a:p>
            <a:pPr marL="914400" lvl="2" indent="0">
              <a:buNone/>
            </a:pPr>
            <a:endParaRPr lang="vi-VN" dirty="0"/>
          </a:p>
          <a:p>
            <a:pPr marL="914400" lvl="2" indent="0">
              <a:buNone/>
            </a:pPr>
            <a:r>
              <a:rPr lang="vi-VN" dirty="0"/>
              <a:t>Để di chuyển các tập tin/thư mục vào một thư mục khác, nhấp chuột phải vào các tập tin/thư mục đã chọn </a:t>
            </a:r>
            <a:r>
              <a:rPr lang="vi-VN" dirty="0">
                <a:sym typeface="Symbol" panose="05050102010706020507" pitchFamily="18" charset="2"/>
              </a:rPr>
              <a:t></a:t>
            </a:r>
            <a:r>
              <a:rPr lang="vi-VN" dirty="0"/>
              <a:t> Chọn Move to </a:t>
            </a:r>
            <a:r>
              <a:rPr lang="vi-VN" dirty="0">
                <a:sym typeface="Symbol" panose="05050102010706020507" pitchFamily="18" charset="2"/>
              </a:rPr>
              <a:t></a:t>
            </a:r>
            <a:r>
              <a:rPr lang="vi-VN" dirty="0"/>
              <a:t> Chọn thư mục đích </a:t>
            </a:r>
            <a:r>
              <a:rPr lang="vi-VN" dirty="0">
                <a:sym typeface="Symbol" panose="05050102010706020507" pitchFamily="18" charset="2"/>
              </a:rPr>
              <a:t></a:t>
            </a:r>
            <a:r>
              <a:rPr lang="vi-VN" dirty="0"/>
              <a:t> Chọn Move.</a:t>
            </a:r>
            <a:endParaRPr lang="en-US" dirty="0"/>
          </a:p>
        </p:txBody>
      </p:sp>
    </p:spTree>
    <p:extLst>
      <p:ext uri="{BB962C8B-B14F-4D97-AF65-F5344CB8AC3E}">
        <p14:creationId xmlns:p14="http://schemas.microsoft.com/office/powerpoint/2010/main" val="7704432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pic>
        <p:nvPicPr>
          <p:cNvPr id="6" name="Picture 5">
            <a:extLst>
              <a:ext uri="{FF2B5EF4-FFF2-40B4-BE49-F238E27FC236}">
                <a16:creationId xmlns:a16="http://schemas.microsoft.com/office/drawing/2014/main" id="{966193BB-81C6-43C4-8FF2-F27F994A4E1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8433" y="1268016"/>
            <a:ext cx="5229281" cy="3657600"/>
          </a:xfrm>
          <a:prstGeom prst="rect">
            <a:avLst/>
          </a:prstGeom>
          <a:noFill/>
        </p:spPr>
      </p:pic>
    </p:spTree>
    <p:extLst>
      <p:ext uri="{BB962C8B-B14F-4D97-AF65-F5344CB8AC3E}">
        <p14:creationId xmlns:p14="http://schemas.microsoft.com/office/powerpoint/2010/main" val="353446626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B0A42D24-1DA3-4345-827C-E0734BADD50B}"/>
              </a:ext>
            </a:extLst>
          </p:cNvPr>
          <p:cNvSpPr>
            <a:spLocks noGrp="1"/>
          </p:cNvSpPr>
          <p:nvPr>
            <p:ph idx="1"/>
          </p:nvPr>
        </p:nvSpPr>
        <p:spPr/>
        <p:txBody>
          <a:bodyPr/>
          <a:lstStyle/>
          <a:p>
            <a:pPr lvl="1"/>
            <a:r>
              <a:rPr lang="vi-VN" dirty="0"/>
              <a:t>Tải nội dung từ Google Drive</a:t>
            </a:r>
          </a:p>
          <a:p>
            <a:pPr lvl="2"/>
            <a:r>
              <a:rPr lang="vi-VN" dirty="0"/>
              <a:t>Chọn tập các tin/thư mục cần tải:</a:t>
            </a:r>
            <a:endParaRPr lang="en-US" dirty="0"/>
          </a:p>
          <a:p>
            <a:pPr lvl="2"/>
            <a:endParaRPr lang="vi-VN" dirty="0"/>
          </a:p>
          <a:p>
            <a:pPr marL="862013" lvl="3" indent="0">
              <a:buNone/>
            </a:pPr>
            <a:r>
              <a:rPr lang="vi-VN" sz="2200" dirty="0"/>
              <a:t>Nhấp chuột phải vào các tập tin/thư mục đã chọn </a:t>
            </a:r>
            <a:r>
              <a:rPr lang="vi-VN" sz="2200" dirty="0">
                <a:sym typeface="Symbol" panose="05050102010706020507" pitchFamily="18" charset="2"/>
              </a:rPr>
              <a:t></a:t>
            </a:r>
            <a:r>
              <a:rPr lang="vi-VN" sz="2200" dirty="0"/>
              <a:t> Chọn Download </a:t>
            </a:r>
            <a:endParaRPr lang="en-US" sz="2200" dirty="0"/>
          </a:p>
          <a:p>
            <a:pPr marL="862013" lvl="3" indent="0">
              <a:buNone/>
            </a:pPr>
            <a:r>
              <a:rPr lang="vi-VN" sz="2200" dirty="0"/>
              <a:t>hoặc</a:t>
            </a:r>
          </a:p>
          <a:p>
            <a:pPr marL="862013" lvl="2" indent="0">
              <a:buNone/>
            </a:pPr>
            <a:r>
              <a:rPr lang="vi-VN" dirty="0"/>
              <a:t>Nhấp chọn More Actions trên Command bar </a:t>
            </a:r>
            <a:r>
              <a:rPr lang="vi-VN" dirty="0">
                <a:sym typeface="Symbol" panose="05050102010706020507" pitchFamily="18" charset="2"/>
              </a:rPr>
              <a:t></a:t>
            </a:r>
            <a:r>
              <a:rPr lang="vi-VN" dirty="0"/>
              <a:t> Chọn Download.</a:t>
            </a:r>
          </a:p>
          <a:p>
            <a:pPr lvl="1"/>
            <a:endParaRPr lang="en-US" dirty="0"/>
          </a:p>
        </p:txBody>
      </p:sp>
    </p:spTree>
    <p:extLst>
      <p:ext uri="{BB962C8B-B14F-4D97-AF65-F5344CB8AC3E}">
        <p14:creationId xmlns:p14="http://schemas.microsoft.com/office/powerpoint/2010/main" val="33696324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B0A42D24-1DA3-4345-827C-E0734BADD50B}"/>
              </a:ext>
            </a:extLst>
          </p:cNvPr>
          <p:cNvSpPr>
            <a:spLocks noGrp="1"/>
          </p:cNvSpPr>
          <p:nvPr>
            <p:ph idx="1"/>
          </p:nvPr>
        </p:nvSpPr>
        <p:spPr>
          <a:xfrm>
            <a:off x="628650" y="1369218"/>
            <a:ext cx="7886700" cy="3500437"/>
          </a:xfrm>
        </p:spPr>
        <p:txBody>
          <a:bodyPr>
            <a:normAutofit/>
          </a:bodyPr>
          <a:lstStyle/>
          <a:p>
            <a:pPr lvl="1"/>
            <a:r>
              <a:rPr lang="vi-VN" dirty="0"/>
              <a:t>Các ứng dụng (Apps) cho thư mục cục bộ</a:t>
            </a:r>
          </a:p>
          <a:p>
            <a:pPr lvl="2" algn="just">
              <a:lnSpc>
                <a:spcPct val="100000"/>
              </a:lnSpc>
            </a:pPr>
            <a:r>
              <a:rPr lang="vi-VN" dirty="0"/>
              <a:t>Google Drive bao gồm một ứng dụng mà người dùng có thể tải xuống và cài đặt trên PC (Phone, Tablet) thành thư mục Google Drive cục bộ trong File Explorer. </a:t>
            </a:r>
            <a:endParaRPr lang="en-US" dirty="0"/>
          </a:p>
          <a:p>
            <a:pPr lvl="2" algn="just">
              <a:lnSpc>
                <a:spcPct val="100000"/>
              </a:lnSpc>
            </a:pPr>
            <a:r>
              <a:rPr lang="vi-VN" dirty="0"/>
              <a:t>Theo mặc định Google Drive cục bộ chứa trong thư mục This PC\OS (C:)\Users\&lt;your name&gt;\Google Drive. </a:t>
            </a:r>
            <a:endParaRPr lang="en-US" dirty="0"/>
          </a:p>
          <a:p>
            <a:pPr lvl="2" algn="just">
              <a:lnSpc>
                <a:spcPct val="100000"/>
              </a:lnSpc>
            </a:pPr>
            <a:r>
              <a:rPr lang="vi-VN" dirty="0"/>
              <a:t>Người dùng cũng có thể truy cập Google Drive cục bộ từ Quick Access của File Explorer.</a:t>
            </a:r>
          </a:p>
        </p:txBody>
      </p:sp>
    </p:spTree>
    <p:extLst>
      <p:ext uri="{BB962C8B-B14F-4D97-AF65-F5344CB8AC3E}">
        <p14:creationId xmlns:p14="http://schemas.microsoft.com/office/powerpoint/2010/main" val="393689154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B0A42D24-1DA3-4345-827C-E0734BADD50B}"/>
              </a:ext>
            </a:extLst>
          </p:cNvPr>
          <p:cNvSpPr>
            <a:spLocks noGrp="1"/>
          </p:cNvSpPr>
          <p:nvPr>
            <p:ph idx="1"/>
          </p:nvPr>
        </p:nvSpPr>
        <p:spPr/>
        <p:txBody>
          <a:bodyPr>
            <a:normAutofit/>
          </a:bodyPr>
          <a:lstStyle/>
          <a:p>
            <a:pPr lvl="2" algn="just"/>
            <a:r>
              <a:rPr lang="vi-VN" dirty="0"/>
              <a:t>Người dùng chỉ cần lưu các tập tin/thư mục vào thư mục Google Drive cục bộ trên PC, các tập tin/thư mục này sẽ được tự động tải lên thư mục My Drive.</a:t>
            </a:r>
            <a:endParaRPr lang="en-US" dirty="0"/>
          </a:p>
          <a:p>
            <a:pPr lvl="2" algn="just"/>
            <a:r>
              <a:rPr lang="en-US" dirty="0" err="1"/>
              <a:t>Quá</a:t>
            </a:r>
            <a:r>
              <a:rPr lang="en-US" dirty="0"/>
              <a:t> </a:t>
            </a:r>
            <a:r>
              <a:rPr lang="en-US" dirty="0" err="1"/>
              <a:t>trình</a:t>
            </a:r>
            <a:r>
              <a:rPr lang="en-US" dirty="0"/>
              <a:t> </a:t>
            </a:r>
            <a:r>
              <a:rPr lang="en-US" dirty="0" err="1"/>
              <a:t>tải</a:t>
            </a:r>
            <a:r>
              <a:rPr lang="en-US" dirty="0"/>
              <a:t> </a:t>
            </a:r>
            <a:r>
              <a:rPr lang="en-US" dirty="0" err="1"/>
              <a:t>và</a:t>
            </a:r>
            <a:r>
              <a:rPr lang="en-US" dirty="0"/>
              <a:t> </a:t>
            </a:r>
            <a:r>
              <a:rPr lang="en-US" dirty="0" err="1"/>
              <a:t>cài</a:t>
            </a:r>
            <a:r>
              <a:rPr lang="en-US" dirty="0"/>
              <a:t> </a:t>
            </a:r>
            <a:r>
              <a:rPr lang="en-US" dirty="0" err="1"/>
              <a:t>đặt</a:t>
            </a:r>
            <a:r>
              <a:rPr lang="en-US" dirty="0"/>
              <a:t> Google Drive </a:t>
            </a:r>
            <a:r>
              <a:rPr lang="en-US" dirty="0" err="1"/>
              <a:t>xuống</a:t>
            </a:r>
            <a:r>
              <a:rPr lang="en-US" dirty="0"/>
              <a:t> </a:t>
            </a:r>
            <a:r>
              <a:rPr lang="en-US" dirty="0" err="1"/>
              <a:t>vị</a:t>
            </a:r>
            <a:r>
              <a:rPr lang="en-US" dirty="0"/>
              <a:t> </a:t>
            </a:r>
            <a:r>
              <a:rPr lang="en-US" dirty="0" err="1"/>
              <a:t>trí</a:t>
            </a:r>
            <a:r>
              <a:rPr lang="en-US" dirty="0"/>
              <a:t> </a:t>
            </a:r>
            <a:r>
              <a:rPr lang="en-US" dirty="0" err="1"/>
              <a:t>cục</a:t>
            </a:r>
            <a:r>
              <a:rPr lang="en-US" dirty="0"/>
              <a:t> </a:t>
            </a:r>
            <a:r>
              <a:rPr lang="en-US" dirty="0" err="1"/>
              <a:t>bộ</a:t>
            </a:r>
            <a:r>
              <a:rPr lang="en-US" dirty="0"/>
              <a:t>, Google </a:t>
            </a:r>
            <a:r>
              <a:rPr lang="en-US" dirty="0" err="1"/>
              <a:t>cũng</a:t>
            </a:r>
            <a:r>
              <a:rPr lang="en-US" dirty="0"/>
              <a:t> </a:t>
            </a:r>
            <a:r>
              <a:rPr lang="en-US" dirty="0" err="1"/>
              <a:t>sẽ</a:t>
            </a:r>
            <a:r>
              <a:rPr lang="en-US" dirty="0"/>
              <a:t> </a:t>
            </a:r>
            <a:r>
              <a:rPr lang="en-US" dirty="0" err="1"/>
              <a:t>tự</a:t>
            </a:r>
            <a:r>
              <a:rPr lang="en-US" dirty="0"/>
              <a:t> </a:t>
            </a:r>
            <a:r>
              <a:rPr lang="en-US" dirty="0" err="1"/>
              <a:t>động</a:t>
            </a:r>
            <a:r>
              <a:rPr lang="en-US" dirty="0"/>
              <a:t> </a:t>
            </a:r>
            <a:r>
              <a:rPr lang="en-US" dirty="0" err="1"/>
              <a:t>tạo</a:t>
            </a:r>
            <a:r>
              <a:rPr lang="en-US" dirty="0"/>
              <a:t> </a:t>
            </a:r>
            <a:r>
              <a:rPr lang="en-US" dirty="0" err="1"/>
              <a:t>các</a:t>
            </a:r>
            <a:r>
              <a:rPr lang="en-US" dirty="0"/>
              <a:t> Shortcut </a:t>
            </a:r>
            <a:r>
              <a:rPr lang="en-US" dirty="0" err="1"/>
              <a:t>như</a:t>
            </a:r>
            <a:r>
              <a:rPr lang="en-US" dirty="0"/>
              <a:t> Google Docs, Google Drive, Google Sheets, Google Slides </a:t>
            </a:r>
            <a:r>
              <a:rPr lang="en-US" dirty="0" err="1"/>
              <a:t>trên</a:t>
            </a:r>
            <a:r>
              <a:rPr lang="en-US" dirty="0"/>
              <a:t> </a:t>
            </a:r>
            <a:r>
              <a:rPr lang="en-US" dirty="0" err="1"/>
              <a:t>màn</a:t>
            </a:r>
            <a:r>
              <a:rPr lang="en-US" dirty="0"/>
              <a:t> </a:t>
            </a:r>
            <a:r>
              <a:rPr lang="en-US" dirty="0" err="1"/>
              <a:t>hình</a:t>
            </a:r>
            <a:r>
              <a:rPr lang="en-US" dirty="0"/>
              <a:t> Desktop </a:t>
            </a:r>
            <a:r>
              <a:rPr lang="en-US" dirty="0" err="1"/>
              <a:t>và</a:t>
            </a:r>
            <a:r>
              <a:rPr lang="en-US" dirty="0"/>
              <a:t> </a:t>
            </a:r>
            <a:r>
              <a:rPr lang="en-US" dirty="0" err="1"/>
              <a:t>tạo</a:t>
            </a:r>
            <a:r>
              <a:rPr lang="en-US" dirty="0"/>
              <a:t> </a:t>
            </a:r>
            <a:r>
              <a:rPr lang="en-US" dirty="0" err="1"/>
              <a:t>một</a:t>
            </a:r>
            <a:r>
              <a:rPr lang="en-US" dirty="0"/>
              <a:t> </a:t>
            </a:r>
            <a:r>
              <a:rPr lang="en-US" dirty="0" err="1"/>
              <a:t>biểu</a:t>
            </a:r>
            <a:r>
              <a:rPr lang="en-US" dirty="0"/>
              <a:t> </a:t>
            </a:r>
            <a:r>
              <a:rPr lang="en-US" dirty="0" err="1"/>
              <a:t>tượng</a:t>
            </a:r>
            <a:r>
              <a:rPr lang="en-US" dirty="0"/>
              <a:t> Synchronize </a:t>
            </a:r>
            <a:r>
              <a:rPr lang="en-US" dirty="0" err="1"/>
              <a:t>trong</a:t>
            </a:r>
            <a:r>
              <a:rPr lang="en-US" dirty="0"/>
              <a:t> </a:t>
            </a:r>
            <a:r>
              <a:rPr lang="en-US" dirty="0" err="1"/>
              <a:t>vùng</a:t>
            </a:r>
            <a:r>
              <a:rPr lang="en-US" dirty="0"/>
              <a:t> </a:t>
            </a:r>
            <a:r>
              <a:rPr lang="en-US" dirty="0" err="1"/>
              <a:t>thông</a:t>
            </a:r>
            <a:r>
              <a:rPr lang="en-US" dirty="0"/>
              <a:t> </a:t>
            </a:r>
            <a:r>
              <a:rPr lang="en-US" dirty="0" err="1"/>
              <a:t>báo</a:t>
            </a:r>
            <a:r>
              <a:rPr lang="en-US" dirty="0"/>
              <a:t> (Notification) </a:t>
            </a:r>
            <a:r>
              <a:rPr lang="en-US" dirty="0" err="1"/>
              <a:t>cho</a:t>
            </a:r>
            <a:r>
              <a:rPr lang="en-US" dirty="0"/>
              <a:t> </a:t>
            </a:r>
            <a:r>
              <a:rPr lang="en-US" dirty="0" err="1"/>
              <a:t>biết</a:t>
            </a:r>
            <a:r>
              <a:rPr lang="en-US" dirty="0"/>
              <a:t> </a:t>
            </a:r>
            <a:r>
              <a:rPr lang="en-US" dirty="0" err="1"/>
              <a:t>trạng</a:t>
            </a:r>
            <a:r>
              <a:rPr lang="en-US" dirty="0"/>
              <a:t> </a:t>
            </a:r>
            <a:r>
              <a:rPr lang="en-US" dirty="0" err="1"/>
              <a:t>thái</a:t>
            </a:r>
            <a:r>
              <a:rPr lang="en-US" dirty="0"/>
              <a:t> </a:t>
            </a:r>
            <a:r>
              <a:rPr lang="en-US" dirty="0" err="1"/>
              <a:t>đồng</a:t>
            </a:r>
            <a:r>
              <a:rPr lang="en-US" dirty="0"/>
              <a:t> </a:t>
            </a:r>
            <a:r>
              <a:rPr lang="en-US" dirty="0" err="1"/>
              <a:t>bộ</a:t>
            </a:r>
            <a:r>
              <a:rPr lang="en-US" dirty="0"/>
              <a:t> </a:t>
            </a:r>
            <a:r>
              <a:rPr lang="en-US" dirty="0" err="1"/>
              <a:t>hóa</a:t>
            </a:r>
            <a:r>
              <a:rPr lang="en-US" dirty="0"/>
              <a:t> </a:t>
            </a:r>
            <a:r>
              <a:rPr lang="en-US" dirty="0" err="1"/>
              <a:t>giữa</a:t>
            </a:r>
            <a:r>
              <a:rPr lang="en-US" dirty="0"/>
              <a:t> Google Drive </a:t>
            </a:r>
            <a:r>
              <a:rPr lang="en-US" dirty="0" err="1"/>
              <a:t>cục</a:t>
            </a:r>
            <a:r>
              <a:rPr lang="en-US" dirty="0"/>
              <a:t> </a:t>
            </a:r>
            <a:r>
              <a:rPr lang="en-US" dirty="0" err="1"/>
              <a:t>bộ</a:t>
            </a:r>
            <a:r>
              <a:rPr lang="en-US" dirty="0"/>
              <a:t> </a:t>
            </a:r>
            <a:r>
              <a:rPr lang="en-US" dirty="0" err="1"/>
              <a:t>và</a:t>
            </a:r>
            <a:r>
              <a:rPr lang="en-US" dirty="0"/>
              <a:t> My Drive.</a:t>
            </a:r>
            <a:endParaRPr lang="vi-VN" dirty="0"/>
          </a:p>
          <a:p>
            <a:pPr lvl="1" algn="just"/>
            <a:endParaRPr lang="en-US" dirty="0"/>
          </a:p>
        </p:txBody>
      </p:sp>
    </p:spTree>
    <p:extLst>
      <p:ext uri="{BB962C8B-B14F-4D97-AF65-F5344CB8AC3E}">
        <p14:creationId xmlns:p14="http://schemas.microsoft.com/office/powerpoint/2010/main" val="25320477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pic>
        <p:nvPicPr>
          <p:cNvPr id="6" name="Picture 5">
            <a:extLst>
              <a:ext uri="{FF2B5EF4-FFF2-40B4-BE49-F238E27FC236}">
                <a16:creationId xmlns:a16="http://schemas.microsoft.com/office/drawing/2014/main" id="{D900996A-F0E8-4D7F-A040-B32CBE770C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32731" y="1787031"/>
            <a:ext cx="7681911" cy="2103120"/>
          </a:xfrm>
          <a:prstGeom prst="rect">
            <a:avLst/>
          </a:prstGeom>
          <a:noFill/>
        </p:spPr>
      </p:pic>
    </p:spTree>
    <p:extLst>
      <p:ext uri="{BB962C8B-B14F-4D97-AF65-F5344CB8AC3E}">
        <p14:creationId xmlns:p14="http://schemas.microsoft.com/office/powerpoint/2010/main" val="4732445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B0A42D24-1DA3-4345-827C-E0734BADD50B}"/>
              </a:ext>
            </a:extLst>
          </p:cNvPr>
          <p:cNvSpPr>
            <a:spLocks noGrp="1"/>
          </p:cNvSpPr>
          <p:nvPr>
            <p:ph idx="1"/>
          </p:nvPr>
        </p:nvSpPr>
        <p:spPr/>
        <p:txBody>
          <a:bodyPr>
            <a:normAutofit/>
          </a:bodyPr>
          <a:lstStyle/>
          <a:p>
            <a:pPr lvl="1" algn="just"/>
            <a:r>
              <a:rPr lang="en-US" dirty="0"/>
              <a:t>Chia </a:t>
            </a:r>
            <a:r>
              <a:rPr lang="en-US" dirty="0" err="1"/>
              <a:t>sẻ</a:t>
            </a:r>
            <a:r>
              <a:rPr lang="en-US" dirty="0"/>
              <a:t> </a:t>
            </a:r>
            <a:r>
              <a:rPr lang="en-US" dirty="0" err="1"/>
              <a:t>các</a:t>
            </a:r>
            <a:r>
              <a:rPr lang="en-US" dirty="0"/>
              <a:t> </a:t>
            </a:r>
            <a:r>
              <a:rPr lang="en-US" dirty="0" err="1"/>
              <a:t>tập</a:t>
            </a:r>
            <a:r>
              <a:rPr lang="en-US" dirty="0"/>
              <a:t> tin </a:t>
            </a:r>
            <a:r>
              <a:rPr lang="en-US" dirty="0" err="1"/>
              <a:t>đám</a:t>
            </a:r>
            <a:r>
              <a:rPr lang="en-US" dirty="0"/>
              <a:t> </a:t>
            </a:r>
            <a:r>
              <a:rPr lang="en-US" dirty="0" err="1"/>
              <a:t>mây</a:t>
            </a:r>
            <a:endParaRPr lang="en-US" dirty="0"/>
          </a:p>
          <a:p>
            <a:pPr lvl="2" algn="just"/>
            <a:r>
              <a:rPr lang="vi-VN" dirty="0"/>
              <a:t>Chia sẻ bằng liên kết Sharing link: Gửi link đến người cần chia sẻ thông qua việc gửi Email.</a:t>
            </a:r>
            <a:endParaRPr lang="en-US" dirty="0"/>
          </a:p>
          <a:p>
            <a:pPr lvl="2" algn="just"/>
            <a:r>
              <a:rPr lang="vi-VN" dirty="0"/>
              <a:t>Chia sẻ trực tiếp tập tin/thư mục qua Google Drive: </a:t>
            </a:r>
            <a:r>
              <a:rPr lang="en-US" dirty="0" err="1"/>
              <a:t>với</a:t>
            </a:r>
            <a:r>
              <a:rPr lang="vi-VN" dirty="0"/>
              <a:t> ba cấp độ chia sẻ</a:t>
            </a:r>
            <a:r>
              <a:rPr lang="en-US" dirty="0"/>
              <a:t>:</a:t>
            </a:r>
          </a:p>
          <a:p>
            <a:pPr lvl="3" algn="just"/>
            <a:r>
              <a:rPr lang="en-US" dirty="0"/>
              <a:t>Can edit</a:t>
            </a:r>
          </a:p>
          <a:p>
            <a:pPr lvl="3" algn="just"/>
            <a:r>
              <a:rPr lang="en-US" dirty="0"/>
              <a:t>Can comment</a:t>
            </a:r>
          </a:p>
          <a:p>
            <a:pPr lvl="3" algn="just"/>
            <a:r>
              <a:rPr lang="en-US" dirty="0"/>
              <a:t>Can view</a:t>
            </a:r>
          </a:p>
        </p:txBody>
      </p:sp>
    </p:spTree>
    <p:extLst>
      <p:ext uri="{BB962C8B-B14F-4D97-AF65-F5344CB8AC3E}">
        <p14:creationId xmlns:p14="http://schemas.microsoft.com/office/powerpoint/2010/main" val="346052080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B0A42D24-1DA3-4345-827C-E0734BADD50B}"/>
              </a:ext>
            </a:extLst>
          </p:cNvPr>
          <p:cNvSpPr>
            <a:spLocks noGrp="1"/>
          </p:cNvSpPr>
          <p:nvPr>
            <p:ph idx="1"/>
          </p:nvPr>
        </p:nvSpPr>
        <p:spPr/>
        <p:txBody>
          <a:bodyPr>
            <a:normAutofit/>
          </a:bodyPr>
          <a:lstStyle/>
          <a:p>
            <a:pPr lvl="2" algn="just"/>
            <a:r>
              <a:rPr lang="vi-VN" dirty="0"/>
              <a:t>Để chia sẻ tập tin/thư mục cho một người cụ thể:</a:t>
            </a:r>
          </a:p>
          <a:p>
            <a:pPr marL="862013" lvl="3" indent="0" algn="just">
              <a:buNone/>
            </a:pPr>
            <a:r>
              <a:rPr lang="vi-VN" sz="2200" dirty="0"/>
              <a:t>Chọn tập tin/thư mục </a:t>
            </a:r>
            <a:r>
              <a:rPr lang="vi-VN" sz="2200" dirty="0">
                <a:sym typeface="Symbol" panose="05050102010706020507" pitchFamily="18" charset="2"/>
              </a:rPr>
              <a:t></a:t>
            </a:r>
            <a:r>
              <a:rPr lang="vi-VN" sz="2200" dirty="0"/>
              <a:t> Chọn Share </a:t>
            </a:r>
            <a:r>
              <a:rPr lang="vi-VN" sz="2200" dirty="0">
                <a:sym typeface="Symbol" panose="05050102010706020507" pitchFamily="18" charset="2"/>
              </a:rPr>
              <a:t></a:t>
            </a:r>
            <a:r>
              <a:rPr lang="vi-VN" sz="2200" dirty="0"/>
              <a:t> Nhập địa chỉ email người nhận </a:t>
            </a:r>
            <a:r>
              <a:rPr lang="vi-VN" sz="2200" dirty="0">
                <a:sym typeface="Symbol" panose="05050102010706020507" pitchFamily="18" charset="2"/>
              </a:rPr>
              <a:t></a:t>
            </a:r>
            <a:r>
              <a:rPr lang="vi-VN" sz="2200" dirty="0"/>
              <a:t> Chọn Editor để quy định cấp độ chia sẻ </a:t>
            </a:r>
            <a:r>
              <a:rPr lang="vi-VN" sz="2200" dirty="0">
                <a:sym typeface="Symbol" panose="05050102010706020507" pitchFamily="18" charset="2"/>
              </a:rPr>
              <a:t></a:t>
            </a:r>
            <a:r>
              <a:rPr lang="vi-VN" sz="2200" dirty="0"/>
              <a:t> Send.</a:t>
            </a:r>
          </a:p>
          <a:p>
            <a:pPr lvl="3" algn="just"/>
            <a:endParaRPr lang="en-US" dirty="0"/>
          </a:p>
        </p:txBody>
      </p:sp>
      <p:pic>
        <p:nvPicPr>
          <p:cNvPr id="4" name="Picture 3">
            <a:extLst>
              <a:ext uri="{FF2B5EF4-FFF2-40B4-BE49-F238E27FC236}">
                <a16:creationId xmlns:a16="http://schemas.microsoft.com/office/drawing/2014/main" id="{3BB6347D-6341-448F-99E6-955E1D694D7E}"/>
              </a:ext>
            </a:extLst>
          </p:cNvPr>
          <p:cNvPicPr/>
          <p:nvPr/>
        </p:nvPicPr>
        <p:blipFill>
          <a:blip r:embed="rId3">
            <a:extLst>
              <a:ext uri="{28A0092B-C50C-407E-A947-70E740481C1C}">
                <a14:useLocalDpi xmlns:a14="http://schemas.microsoft.com/office/drawing/2010/main" val="0"/>
              </a:ext>
            </a:extLst>
          </a:blip>
          <a:stretch>
            <a:fillRect/>
          </a:stretch>
        </p:blipFill>
        <p:spPr>
          <a:xfrm>
            <a:off x="2710354" y="2571750"/>
            <a:ext cx="3953204" cy="2297906"/>
          </a:xfrm>
          <a:prstGeom prst="rect">
            <a:avLst/>
          </a:prstGeom>
          <a:ln>
            <a:solidFill>
              <a:schemeClr val="tx1"/>
            </a:solidFill>
          </a:ln>
        </p:spPr>
      </p:pic>
    </p:spTree>
    <p:extLst>
      <p:ext uri="{BB962C8B-B14F-4D97-AF65-F5344CB8AC3E}">
        <p14:creationId xmlns:p14="http://schemas.microsoft.com/office/powerpoint/2010/main" val="402585596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B0A42D24-1DA3-4345-827C-E0734BADD50B}"/>
              </a:ext>
            </a:extLst>
          </p:cNvPr>
          <p:cNvSpPr>
            <a:spLocks noGrp="1"/>
          </p:cNvSpPr>
          <p:nvPr>
            <p:ph idx="1"/>
          </p:nvPr>
        </p:nvSpPr>
        <p:spPr>
          <a:xfrm>
            <a:off x="154951" y="1268016"/>
            <a:ext cx="5131019" cy="3601640"/>
          </a:xfrm>
        </p:spPr>
        <p:txBody>
          <a:bodyPr>
            <a:normAutofit/>
          </a:bodyPr>
          <a:lstStyle/>
          <a:p>
            <a:pPr lvl="2" algn="just"/>
            <a:r>
              <a:rPr lang="en-US" dirty="0" err="1"/>
              <a:t>Để</a:t>
            </a:r>
            <a:r>
              <a:rPr lang="en-US" dirty="0"/>
              <a:t> chia </a:t>
            </a:r>
            <a:r>
              <a:rPr lang="en-US" dirty="0" err="1"/>
              <a:t>sẻ</a:t>
            </a:r>
            <a:r>
              <a:rPr lang="en-US" dirty="0"/>
              <a:t> Link (Sharing link)</a:t>
            </a:r>
            <a:r>
              <a:rPr lang="vi-VN" dirty="0"/>
              <a:t>:</a:t>
            </a:r>
          </a:p>
          <a:p>
            <a:pPr marL="862013" lvl="3" indent="0" algn="just">
              <a:buNone/>
            </a:pPr>
            <a:r>
              <a:rPr lang="vi-VN" sz="2200" dirty="0"/>
              <a:t>Chọn tập tin/thư mục </a:t>
            </a:r>
            <a:r>
              <a:rPr lang="vi-VN" sz="2200" dirty="0">
                <a:sym typeface="Symbol" panose="05050102010706020507" pitchFamily="18" charset="2"/>
              </a:rPr>
              <a:t></a:t>
            </a:r>
            <a:r>
              <a:rPr lang="vi-VN" sz="2200" dirty="0"/>
              <a:t> Chọn Share </a:t>
            </a:r>
            <a:r>
              <a:rPr lang="vi-VN" sz="2200" dirty="0">
                <a:sym typeface="Symbol" panose="05050102010706020507" pitchFamily="18" charset="2"/>
              </a:rPr>
              <a:t></a:t>
            </a:r>
            <a:r>
              <a:rPr lang="vi-VN" sz="2200" dirty="0"/>
              <a:t> Chọn Change to anyone with the link để xác định việc truy cập chỉ giới hạn cho người được gửi </a:t>
            </a:r>
            <a:r>
              <a:rPr lang="en-US" sz="2200" dirty="0"/>
              <a:t>(</a:t>
            </a:r>
            <a:r>
              <a:rPr lang="vi-VN" sz="2200" dirty="0"/>
              <a:t>Restricted) hay cho tất cả những ai có đường Link (Anyone with the link) </a:t>
            </a:r>
            <a:r>
              <a:rPr lang="vi-VN" sz="2200" dirty="0">
                <a:sym typeface="Symbol" panose="05050102010706020507" pitchFamily="18" charset="2"/>
              </a:rPr>
              <a:t></a:t>
            </a:r>
            <a:r>
              <a:rPr lang="vi-VN" sz="2200" dirty="0"/>
              <a:t> Chọn Viewer để xác định cấp độ chia sẻ </a:t>
            </a:r>
            <a:r>
              <a:rPr lang="vi-VN" sz="2200" dirty="0">
                <a:sym typeface="Symbol" panose="05050102010706020507" pitchFamily="18" charset="2"/>
              </a:rPr>
              <a:t></a:t>
            </a:r>
            <a:r>
              <a:rPr lang="vi-VN" sz="2200" dirty="0"/>
              <a:t> Chọn Copy Link </a:t>
            </a:r>
            <a:r>
              <a:rPr lang="vi-VN" sz="2200" dirty="0">
                <a:sym typeface="Symbol" panose="05050102010706020507" pitchFamily="18" charset="2"/>
              </a:rPr>
              <a:t></a:t>
            </a:r>
            <a:r>
              <a:rPr lang="vi-VN" sz="2200" dirty="0"/>
              <a:t> Chọn Done </a:t>
            </a:r>
            <a:r>
              <a:rPr lang="vi-VN" sz="2200" dirty="0">
                <a:sym typeface="Symbol" panose="05050102010706020507" pitchFamily="18" charset="2"/>
              </a:rPr>
              <a:t></a:t>
            </a:r>
            <a:r>
              <a:rPr lang="vi-VN" sz="2200" dirty="0"/>
              <a:t> Gửi Link cho người cần được chia sẻ.</a:t>
            </a:r>
          </a:p>
          <a:p>
            <a:pPr lvl="3" algn="just"/>
            <a:endParaRPr lang="en-US" dirty="0"/>
          </a:p>
        </p:txBody>
      </p:sp>
      <p:pic>
        <p:nvPicPr>
          <p:cNvPr id="5" name="Picture 4">
            <a:extLst>
              <a:ext uri="{FF2B5EF4-FFF2-40B4-BE49-F238E27FC236}">
                <a16:creationId xmlns:a16="http://schemas.microsoft.com/office/drawing/2014/main" id="{3A29B559-176D-4374-9E85-19705F890E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5029" y="2097544"/>
            <a:ext cx="3534020" cy="1463040"/>
          </a:xfrm>
          <a:prstGeom prst="rect">
            <a:avLst/>
          </a:prstGeom>
          <a:ln>
            <a:solidFill>
              <a:schemeClr val="tx1"/>
            </a:solidFill>
          </a:ln>
        </p:spPr>
      </p:pic>
    </p:spTree>
    <p:extLst>
      <p:ext uri="{BB962C8B-B14F-4D97-AF65-F5344CB8AC3E}">
        <p14:creationId xmlns:p14="http://schemas.microsoft.com/office/powerpoint/2010/main" val="40331349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Tài </a:t>
            </a:r>
            <a:r>
              <a:rPr lang="en-US" dirty="0" err="1"/>
              <a:t>khoản</a:t>
            </a:r>
            <a:r>
              <a:rPr lang="en-US" dirty="0"/>
              <a:t> </a:t>
            </a:r>
            <a:r>
              <a:rPr lang="en-US" dirty="0" err="1"/>
              <a:t>đám</a:t>
            </a:r>
            <a:r>
              <a:rPr lang="en-US" dirty="0"/>
              <a:t> </a:t>
            </a:r>
            <a:r>
              <a:rPr lang="en-US" dirty="0" err="1"/>
              <a:t>mây</a:t>
            </a:r>
            <a:r>
              <a:rPr lang="en-US" dirty="0"/>
              <a:t> (Cloud Accounts)</a:t>
            </a:r>
          </a:p>
        </p:txBody>
      </p:sp>
      <p:sp>
        <p:nvSpPr>
          <p:cNvPr id="3" name="Content Placeholder 2">
            <a:extLst>
              <a:ext uri="{FF2B5EF4-FFF2-40B4-BE49-F238E27FC236}">
                <a16:creationId xmlns:a16="http://schemas.microsoft.com/office/drawing/2014/main" id="{B0A42D24-1DA3-4345-827C-E0734BADD50B}"/>
              </a:ext>
            </a:extLst>
          </p:cNvPr>
          <p:cNvSpPr>
            <a:spLocks noGrp="1"/>
          </p:cNvSpPr>
          <p:nvPr>
            <p:ph idx="1"/>
          </p:nvPr>
        </p:nvSpPr>
        <p:spPr>
          <a:xfrm>
            <a:off x="628649" y="1268016"/>
            <a:ext cx="7748095" cy="3263504"/>
          </a:xfrm>
        </p:spPr>
        <p:txBody>
          <a:bodyPr>
            <a:normAutofit/>
          </a:bodyPr>
          <a:lstStyle/>
          <a:p>
            <a:pPr algn="just"/>
            <a:r>
              <a:rPr lang="en-US" dirty="0" err="1"/>
              <a:t>Ứng</a:t>
            </a:r>
            <a:r>
              <a:rPr lang="en-US" dirty="0"/>
              <a:t> </a:t>
            </a:r>
            <a:r>
              <a:rPr lang="en-US" dirty="0" err="1"/>
              <a:t>dụng</a:t>
            </a:r>
            <a:r>
              <a:rPr lang="en-US" dirty="0"/>
              <a:t> Google Drive </a:t>
            </a:r>
            <a:r>
              <a:rPr lang="en-US" dirty="0" err="1"/>
              <a:t>dành</a:t>
            </a:r>
            <a:r>
              <a:rPr lang="en-US" dirty="0"/>
              <a:t> </a:t>
            </a:r>
            <a:r>
              <a:rPr lang="en-US" dirty="0" err="1"/>
              <a:t>cho</a:t>
            </a:r>
            <a:r>
              <a:rPr lang="en-US" dirty="0"/>
              <a:t> </a:t>
            </a:r>
            <a:r>
              <a:rPr lang="en-US" dirty="0" err="1"/>
              <a:t>thiết</a:t>
            </a:r>
            <a:r>
              <a:rPr lang="en-US" dirty="0"/>
              <a:t> </a:t>
            </a:r>
            <a:r>
              <a:rPr lang="en-US" dirty="0" err="1"/>
              <a:t>bị</a:t>
            </a:r>
            <a:r>
              <a:rPr lang="en-US" dirty="0"/>
              <a:t> di </a:t>
            </a:r>
            <a:r>
              <a:rPr lang="en-US" dirty="0" err="1"/>
              <a:t>động</a:t>
            </a:r>
            <a:endParaRPr lang="en-US" dirty="0"/>
          </a:p>
          <a:p>
            <a:pPr lvl="1" algn="just"/>
            <a:r>
              <a:rPr lang="vi-VN" dirty="0"/>
              <a:t>Người dùng có thể tải xuống và cài đặt ứng dụng di động Google Drive cho Android và iOS. </a:t>
            </a:r>
            <a:endParaRPr lang="en-US" dirty="0"/>
          </a:p>
          <a:p>
            <a:pPr lvl="1" algn="just"/>
            <a:r>
              <a:rPr lang="vi-VN" dirty="0"/>
              <a:t>Cài đặt và đăng nhập trên thiết bị di động giúp thiết bị được đồng bộ hóa.</a:t>
            </a:r>
          </a:p>
          <a:p>
            <a:pPr lvl="1" algn="just"/>
            <a:r>
              <a:rPr lang="vi-VN" dirty="0"/>
              <a:t>Người dùng có thể bật tự động Upload ảnh/video được chụp trên thiết bị của mình bằng cách bật Auto Backup. Ảnh được tự động tải lên ứng dụng Google Photos </a:t>
            </a:r>
            <a:endParaRPr lang="en-US" dirty="0"/>
          </a:p>
        </p:txBody>
      </p:sp>
      <p:pic>
        <p:nvPicPr>
          <p:cNvPr id="6" name="Picture 5">
            <a:extLst>
              <a:ext uri="{FF2B5EF4-FFF2-40B4-BE49-F238E27FC236}">
                <a16:creationId xmlns:a16="http://schemas.microsoft.com/office/drawing/2014/main" id="{A5B4706A-6B0E-4004-B730-A7421D51A14E}"/>
              </a:ext>
            </a:extLst>
          </p:cNvPr>
          <p:cNvPicPr/>
          <p:nvPr/>
        </p:nvPicPr>
        <p:blipFill>
          <a:blip r:embed="rId3">
            <a:extLst>
              <a:ext uri="{BEBA8EAE-BF5A-486C-A8C5-ECC9F3942E4B}">
                <a14:imgProps xmlns:a14="http://schemas.microsoft.com/office/drawing/2010/main">
                  <a14:imgLayer r:embed="rId4">
                    <a14:imgEffect>
                      <a14:backgroundRemoval t="4082" b="91837" l="5769" r="90385">
                        <a14:foregroundMark x1="51923" y1="4082" x2="51923" y2="4082"/>
                        <a14:foregroundMark x1="90385" y1="55102" x2="90385" y2="55102"/>
                        <a14:foregroundMark x1="46154" y1="91837" x2="46154" y2="91837"/>
                      </a14:backgroundRemoval>
                    </a14:imgEffect>
                  </a14:imgLayer>
                </a14:imgProps>
              </a:ext>
              <a:ext uri="{28A0092B-C50C-407E-A947-70E740481C1C}">
                <a14:useLocalDpi xmlns:a14="http://schemas.microsoft.com/office/drawing/2010/main" val="0"/>
              </a:ext>
            </a:extLst>
          </a:blip>
          <a:stretch>
            <a:fillRect/>
          </a:stretch>
        </p:blipFill>
        <p:spPr>
          <a:xfrm>
            <a:off x="7462344" y="3795606"/>
            <a:ext cx="365760" cy="365760"/>
          </a:xfrm>
          <a:prstGeom prst="rect">
            <a:avLst/>
          </a:prstGeom>
        </p:spPr>
      </p:pic>
    </p:spTree>
    <p:extLst>
      <p:ext uri="{BB962C8B-B14F-4D97-AF65-F5344CB8AC3E}">
        <p14:creationId xmlns:p14="http://schemas.microsoft.com/office/powerpoint/2010/main" val="13133438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3" name="Content Placeholder 2">
            <a:extLst>
              <a:ext uri="{FF2B5EF4-FFF2-40B4-BE49-F238E27FC236}">
                <a16:creationId xmlns:a16="http://schemas.microsoft.com/office/drawing/2014/main" id="{B0A42D24-1DA3-4345-827C-E0734BADD50B}"/>
              </a:ext>
            </a:extLst>
          </p:cNvPr>
          <p:cNvSpPr>
            <a:spLocks noGrp="1"/>
          </p:cNvSpPr>
          <p:nvPr>
            <p:ph idx="1"/>
          </p:nvPr>
        </p:nvSpPr>
        <p:spPr>
          <a:xfrm>
            <a:off x="628649" y="1268016"/>
            <a:ext cx="7748095" cy="3263504"/>
          </a:xfrm>
        </p:spPr>
        <p:txBody>
          <a:bodyPr>
            <a:normAutofit/>
          </a:bodyPr>
          <a:lstStyle/>
          <a:p>
            <a:pPr algn="just"/>
            <a:r>
              <a:rPr lang="vi-VN" dirty="0"/>
              <a:t>Lưu trữ đám mây trên OneDrive</a:t>
            </a:r>
            <a:endParaRPr lang="en-US" dirty="0"/>
          </a:p>
          <a:p>
            <a:pPr lvl="1" algn="just"/>
            <a:r>
              <a:rPr lang="vi-VN" dirty="0"/>
              <a:t>OneDrive là sản phẩm lưu trữ đám mây của Microsoft, cung cấp dung lượng lưu trữ 5GB miễn phí cho người dùng. </a:t>
            </a:r>
          </a:p>
          <a:p>
            <a:pPr lvl="1" algn="just"/>
            <a:r>
              <a:rPr lang="vi-VN" dirty="0"/>
              <a:t>Thư mục OneDrive cục bộ được tạo sẵn trong File Explorer trong Windows 10.</a:t>
            </a:r>
          </a:p>
          <a:p>
            <a:pPr lvl="1" algn="just"/>
            <a:r>
              <a:rPr lang="vi-VN" dirty="0"/>
              <a:t>Người dùng truy cập OneDrive bằng cách đăng nhập tài khoản Microsoft trên https://onedrive.live.com </a:t>
            </a:r>
          </a:p>
          <a:p>
            <a:pPr lvl="1" algn="just"/>
            <a:endParaRPr lang="en-US" dirty="0"/>
          </a:p>
        </p:txBody>
      </p:sp>
    </p:spTree>
    <p:extLst>
      <p:ext uri="{BB962C8B-B14F-4D97-AF65-F5344CB8AC3E}">
        <p14:creationId xmlns:p14="http://schemas.microsoft.com/office/powerpoint/2010/main" val="78429753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pic>
        <p:nvPicPr>
          <p:cNvPr id="7" name="Picture 6">
            <a:extLst>
              <a:ext uri="{FF2B5EF4-FFF2-40B4-BE49-F238E27FC236}">
                <a16:creationId xmlns:a16="http://schemas.microsoft.com/office/drawing/2014/main" id="{0D1BD352-4028-49F1-A114-FDE778056D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5838" y="1467713"/>
            <a:ext cx="6532324" cy="3200400"/>
          </a:xfrm>
          <a:prstGeom prst="rect">
            <a:avLst/>
          </a:prstGeom>
        </p:spPr>
      </p:pic>
    </p:spTree>
    <p:extLst>
      <p:ext uri="{BB962C8B-B14F-4D97-AF65-F5344CB8AC3E}">
        <p14:creationId xmlns:p14="http://schemas.microsoft.com/office/powerpoint/2010/main" val="20718052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3" name="Content Placeholder 2">
            <a:extLst>
              <a:ext uri="{FF2B5EF4-FFF2-40B4-BE49-F238E27FC236}">
                <a16:creationId xmlns:a16="http://schemas.microsoft.com/office/drawing/2014/main" id="{2FA19AB9-6B1B-4E88-895A-231C96870E11}"/>
              </a:ext>
            </a:extLst>
          </p:cNvPr>
          <p:cNvSpPr>
            <a:spLocks noGrp="1"/>
          </p:cNvSpPr>
          <p:nvPr>
            <p:ph idx="1"/>
          </p:nvPr>
        </p:nvSpPr>
        <p:spPr>
          <a:xfrm>
            <a:off x="367863" y="1369218"/>
            <a:ext cx="8429296" cy="3391967"/>
          </a:xfrm>
        </p:spPr>
        <p:txBody>
          <a:bodyPr>
            <a:normAutofit/>
          </a:bodyPr>
          <a:lstStyle/>
          <a:p>
            <a:pPr lvl="1"/>
            <a:r>
              <a:rPr lang="en-US" dirty="0" err="1"/>
              <a:t>Tải</a:t>
            </a:r>
            <a:r>
              <a:rPr lang="en-US" dirty="0"/>
              <a:t> </a:t>
            </a:r>
            <a:r>
              <a:rPr lang="en-US" dirty="0" err="1"/>
              <a:t>lên</a:t>
            </a:r>
            <a:r>
              <a:rPr lang="en-US" dirty="0"/>
              <a:t>, </a:t>
            </a:r>
            <a:r>
              <a:rPr lang="en-US" dirty="0" err="1"/>
              <a:t>sắp</a:t>
            </a:r>
            <a:r>
              <a:rPr lang="en-US" dirty="0"/>
              <a:t> </a:t>
            </a:r>
            <a:r>
              <a:rPr lang="en-US" dirty="0" err="1"/>
              <a:t>xếp</a:t>
            </a:r>
            <a:r>
              <a:rPr lang="en-US" dirty="0"/>
              <a:t> </a:t>
            </a:r>
            <a:r>
              <a:rPr lang="en-US" dirty="0" err="1"/>
              <a:t>và</a:t>
            </a:r>
            <a:r>
              <a:rPr lang="en-US" dirty="0"/>
              <a:t> </a:t>
            </a:r>
            <a:r>
              <a:rPr lang="en-US" dirty="0" err="1"/>
              <a:t>tải</a:t>
            </a:r>
            <a:r>
              <a:rPr lang="en-US" dirty="0"/>
              <a:t> </a:t>
            </a:r>
            <a:r>
              <a:rPr lang="en-US" dirty="0" err="1"/>
              <a:t>xuống</a:t>
            </a:r>
            <a:r>
              <a:rPr lang="en-US" dirty="0"/>
              <a:t> </a:t>
            </a:r>
            <a:r>
              <a:rPr lang="en-US" dirty="0" err="1"/>
              <a:t>nội</a:t>
            </a:r>
            <a:r>
              <a:rPr lang="en-US" dirty="0"/>
              <a:t> dung</a:t>
            </a:r>
          </a:p>
          <a:p>
            <a:pPr marL="568325" lvl="2" indent="0">
              <a:buNone/>
            </a:pPr>
            <a:r>
              <a:rPr lang="vi-VN" dirty="0"/>
              <a:t>Tạo tập tin/thư mục mới: Nhấp chọn New </a:t>
            </a:r>
            <a:r>
              <a:rPr lang="vi-VN" dirty="0">
                <a:sym typeface="Symbol" panose="05050102010706020507" pitchFamily="18" charset="2"/>
              </a:rPr>
              <a:t></a:t>
            </a:r>
            <a:r>
              <a:rPr lang="vi-VN" dirty="0"/>
              <a:t> Chọn các mục thích hợp (Folder, Word Document, Excel Workbook, PowerPoint Presentation,…)</a:t>
            </a:r>
            <a:endParaRPr lang="en-US" dirty="0"/>
          </a:p>
          <a:p>
            <a:pPr marL="568325" lvl="2" indent="0">
              <a:buNone/>
            </a:pPr>
            <a:endParaRPr lang="vi-VN" dirty="0"/>
          </a:p>
          <a:p>
            <a:pPr marL="568325" lvl="2" indent="0">
              <a:buNone/>
            </a:pPr>
            <a:r>
              <a:rPr lang="vi-VN" dirty="0"/>
              <a:t>Tải lên các tập tin: Nhấp chọn Upload </a:t>
            </a:r>
            <a:r>
              <a:rPr lang="vi-VN" dirty="0">
                <a:sym typeface="Symbol" panose="05050102010706020507" pitchFamily="18" charset="2"/>
              </a:rPr>
              <a:t></a:t>
            </a:r>
            <a:r>
              <a:rPr lang="vi-VN" dirty="0"/>
              <a:t> Chọn Files </a:t>
            </a:r>
            <a:r>
              <a:rPr lang="vi-VN" dirty="0">
                <a:sym typeface="Symbol" panose="05050102010706020507" pitchFamily="18" charset="2"/>
              </a:rPr>
              <a:t></a:t>
            </a:r>
            <a:r>
              <a:rPr lang="vi-VN" dirty="0"/>
              <a:t> Điều hướng đến nơi các tập tin cần tải lên </a:t>
            </a:r>
            <a:r>
              <a:rPr lang="vi-VN" dirty="0">
                <a:sym typeface="Symbol" panose="05050102010706020507" pitchFamily="18" charset="2"/>
              </a:rPr>
              <a:t></a:t>
            </a:r>
            <a:r>
              <a:rPr lang="vi-VN" dirty="0"/>
              <a:t> Chọn các tập tin  </a:t>
            </a:r>
            <a:r>
              <a:rPr lang="vi-VN" dirty="0">
                <a:sym typeface="Symbol" panose="05050102010706020507" pitchFamily="18" charset="2"/>
              </a:rPr>
              <a:t></a:t>
            </a:r>
            <a:r>
              <a:rPr lang="vi-VN" dirty="0"/>
              <a:t> Chọn Open.</a:t>
            </a:r>
            <a:endParaRPr lang="en-US" dirty="0"/>
          </a:p>
          <a:p>
            <a:pPr marL="568325" lvl="2" indent="0">
              <a:buNone/>
            </a:pPr>
            <a:endParaRPr lang="vi-VN" dirty="0"/>
          </a:p>
          <a:p>
            <a:pPr marL="568325" lvl="2" indent="0">
              <a:buNone/>
            </a:pPr>
            <a:r>
              <a:rPr lang="vi-VN" dirty="0"/>
              <a:t>Tải lên thư mục: Nhấp chọn Upload </a:t>
            </a:r>
            <a:r>
              <a:rPr lang="vi-VN" dirty="0">
                <a:sym typeface="Symbol" panose="05050102010706020507" pitchFamily="18" charset="2"/>
              </a:rPr>
              <a:t></a:t>
            </a:r>
            <a:r>
              <a:rPr lang="vi-VN" dirty="0"/>
              <a:t> Chọn Folder </a:t>
            </a:r>
            <a:r>
              <a:rPr lang="vi-VN" dirty="0">
                <a:sym typeface="Symbol" panose="05050102010706020507" pitchFamily="18" charset="2"/>
              </a:rPr>
              <a:t></a:t>
            </a:r>
            <a:r>
              <a:rPr lang="vi-VN" dirty="0"/>
              <a:t> Điều hướng đến thư mục cần tải lên </a:t>
            </a:r>
            <a:r>
              <a:rPr lang="vi-VN" dirty="0">
                <a:sym typeface="Symbol" panose="05050102010706020507" pitchFamily="18" charset="2"/>
              </a:rPr>
              <a:t></a:t>
            </a:r>
            <a:r>
              <a:rPr lang="vi-VN" dirty="0"/>
              <a:t> Chọn thu mục </a:t>
            </a:r>
            <a:r>
              <a:rPr lang="vi-VN" dirty="0">
                <a:sym typeface="Symbol" panose="05050102010706020507" pitchFamily="18" charset="2"/>
              </a:rPr>
              <a:t></a:t>
            </a:r>
            <a:r>
              <a:rPr lang="vi-VN" dirty="0"/>
              <a:t> Chọn Upload.</a:t>
            </a:r>
          </a:p>
          <a:p>
            <a:pPr lvl="2"/>
            <a:endParaRPr lang="en-US" dirty="0"/>
          </a:p>
        </p:txBody>
      </p:sp>
    </p:spTree>
    <p:extLst>
      <p:ext uri="{BB962C8B-B14F-4D97-AF65-F5344CB8AC3E}">
        <p14:creationId xmlns:p14="http://schemas.microsoft.com/office/powerpoint/2010/main" val="27202703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3" name="Content Placeholder 2">
            <a:extLst>
              <a:ext uri="{FF2B5EF4-FFF2-40B4-BE49-F238E27FC236}">
                <a16:creationId xmlns:a16="http://schemas.microsoft.com/office/drawing/2014/main" id="{2FA19AB9-6B1B-4E88-895A-231C96870E11}"/>
              </a:ext>
            </a:extLst>
          </p:cNvPr>
          <p:cNvSpPr>
            <a:spLocks noGrp="1"/>
          </p:cNvSpPr>
          <p:nvPr>
            <p:ph idx="1"/>
          </p:nvPr>
        </p:nvSpPr>
        <p:spPr>
          <a:xfrm>
            <a:off x="628650" y="1369218"/>
            <a:ext cx="7886700" cy="3391967"/>
          </a:xfrm>
        </p:spPr>
        <p:txBody>
          <a:bodyPr>
            <a:normAutofit/>
          </a:bodyPr>
          <a:lstStyle/>
          <a:p>
            <a:pPr marL="568325" lvl="2" indent="0">
              <a:buNone/>
            </a:pPr>
            <a:r>
              <a:rPr lang="vi-VN" dirty="0"/>
              <a:t>Thay đổi giao diện xem trong của sổ OneDrive: Nhấp chọn các tùy chọn View </a:t>
            </a:r>
            <a:r>
              <a:rPr lang="vi-VN" dirty="0">
                <a:sym typeface="Symbol" panose="05050102010706020507" pitchFamily="18" charset="2"/>
              </a:rPr>
              <a:t></a:t>
            </a:r>
            <a:r>
              <a:rPr lang="vi-VN" dirty="0"/>
              <a:t> Chọn các kiều View mong muốn.</a:t>
            </a:r>
          </a:p>
          <a:p>
            <a:pPr marL="568325" lvl="2" indent="0">
              <a:buNone/>
            </a:pPr>
            <a:endParaRPr lang="en-US" dirty="0"/>
          </a:p>
          <a:p>
            <a:pPr marL="568325" lvl="2" indent="0">
              <a:buNone/>
            </a:pPr>
            <a:r>
              <a:rPr lang="vi-VN" dirty="0"/>
              <a:t>Sắp xếp tập tin và thư mục: Nhấp chọn Sort </a:t>
            </a:r>
            <a:r>
              <a:rPr lang="vi-VN" dirty="0">
                <a:sym typeface="Symbol" panose="05050102010706020507" pitchFamily="18" charset="2"/>
              </a:rPr>
              <a:t></a:t>
            </a:r>
            <a:r>
              <a:rPr lang="vi-VN" dirty="0"/>
              <a:t> Chọn các tiêu chí sắp xếp như mong muốn (Name, Modified, Size,…)</a:t>
            </a:r>
          </a:p>
          <a:p>
            <a:pPr marL="568325" lvl="2" indent="0">
              <a:buNone/>
            </a:pPr>
            <a:endParaRPr lang="en-US" dirty="0"/>
          </a:p>
          <a:p>
            <a:pPr marL="568325" lvl="2" indent="0">
              <a:buNone/>
            </a:pPr>
            <a:r>
              <a:rPr lang="vi-VN" dirty="0"/>
              <a:t>Thay đổi các cài đặt: Nhấp chọn Settings (bánh răng) </a:t>
            </a:r>
            <a:r>
              <a:rPr lang="vi-VN" dirty="0">
                <a:sym typeface="Symbol" panose="05050102010706020507" pitchFamily="18" charset="2"/>
              </a:rPr>
              <a:t></a:t>
            </a:r>
            <a:r>
              <a:rPr lang="vi-VN" dirty="0"/>
              <a:t> Chọn các cài đặt thích hợp.</a:t>
            </a:r>
          </a:p>
          <a:p>
            <a:pPr marL="568325" lvl="2" indent="0">
              <a:buNone/>
            </a:pPr>
            <a:endParaRPr lang="vi-VN" i="1" dirty="0"/>
          </a:p>
          <a:p>
            <a:pPr lvl="2"/>
            <a:endParaRPr lang="en-US" dirty="0"/>
          </a:p>
        </p:txBody>
      </p:sp>
    </p:spTree>
    <p:extLst>
      <p:ext uri="{BB962C8B-B14F-4D97-AF65-F5344CB8AC3E}">
        <p14:creationId xmlns:p14="http://schemas.microsoft.com/office/powerpoint/2010/main" val="2402701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3" name="Content Placeholder 2">
            <a:extLst>
              <a:ext uri="{FF2B5EF4-FFF2-40B4-BE49-F238E27FC236}">
                <a16:creationId xmlns:a16="http://schemas.microsoft.com/office/drawing/2014/main" id="{2FA19AB9-6B1B-4E88-895A-231C96870E11}"/>
              </a:ext>
            </a:extLst>
          </p:cNvPr>
          <p:cNvSpPr>
            <a:spLocks noGrp="1"/>
          </p:cNvSpPr>
          <p:nvPr>
            <p:ph idx="1"/>
          </p:nvPr>
        </p:nvSpPr>
        <p:spPr>
          <a:xfrm>
            <a:off x="628650" y="1369218"/>
            <a:ext cx="7886700" cy="3391967"/>
          </a:xfrm>
        </p:spPr>
        <p:txBody>
          <a:bodyPr>
            <a:normAutofit/>
          </a:bodyPr>
          <a:lstStyle/>
          <a:p>
            <a:pPr marL="568325" lvl="2" indent="0">
              <a:buNone/>
            </a:pPr>
            <a:r>
              <a:rPr lang="vi-VN" dirty="0"/>
              <a:t>Thông tin các sản phẩm Micrsoft và nâng cấp ứng dụng: Nhấp chọn thông tin các sản phẩm Microsoft.</a:t>
            </a:r>
          </a:p>
          <a:p>
            <a:pPr marL="568325" lvl="2" indent="0">
              <a:buNone/>
            </a:pPr>
            <a:endParaRPr lang="en-US" dirty="0"/>
          </a:p>
          <a:p>
            <a:pPr marL="568325" lvl="2" indent="0" algn="just">
              <a:buNone/>
            </a:pPr>
            <a:r>
              <a:rPr lang="vi-VN" dirty="0"/>
              <a:t>Thông tin chi tiết về tập tin/thư mục: Nhấp chọn tập tin/thư mục </a:t>
            </a:r>
            <a:r>
              <a:rPr lang="vi-VN" dirty="0">
                <a:sym typeface="Symbol" panose="05050102010706020507" pitchFamily="18" charset="2"/>
              </a:rPr>
              <a:t></a:t>
            </a:r>
            <a:r>
              <a:rPr lang="vi-VN" dirty="0"/>
              <a:t> Chọn thông tin chi tiết (Chọn lần hai để ẩn cửa sổ thông tin chi tiết).</a:t>
            </a:r>
          </a:p>
          <a:p>
            <a:pPr marL="568325" lvl="2" indent="0">
              <a:buNone/>
            </a:pPr>
            <a:endParaRPr lang="en-US" dirty="0"/>
          </a:p>
          <a:p>
            <a:pPr marL="568325" lvl="2" indent="0">
              <a:buNone/>
            </a:pPr>
            <a:r>
              <a:rPr lang="vi-VN" dirty="0"/>
              <a:t>Chọn ứng dụng: Nhấp chọn khởi tạo ứng dụng </a:t>
            </a:r>
            <a:r>
              <a:rPr lang="vi-VN" dirty="0">
                <a:sym typeface="Symbol" panose="05050102010706020507" pitchFamily="18" charset="2"/>
              </a:rPr>
              <a:t></a:t>
            </a:r>
            <a:r>
              <a:rPr lang="vi-VN" dirty="0"/>
              <a:t> Chọn các ứng dụng mong muốn.</a:t>
            </a:r>
          </a:p>
          <a:p>
            <a:pPr marL="568325" lvl="2" indent="0">
              <a:buNone/>
            </a:pPr>
            <a:endParaRPr lang="vi-VN" i="1" dirty="0"/>
          </a:p>
          <a:p>
            <a:pPr marL="568325" lvl="2" indent="0">
              <a:buNone/>
            </a:pPr>
            <a:endParaRPr lang="vi-VN" i="1" dirty="0"/>
          </a:p>
          <a:p>
            <a:pPr lvl="2"/>
            <a:endParaRPr lang="en-US" dirty="0"/>
          </a:p>
        </p:txBody>
      </p:sp>
    </p:spTree>
    <p:extLst>
      <p:ext uri="{BB962C8B-B14F-4D97-AF65-F5344CB8AC3E}">
        <p14:creationId xmlns:p14="http://schemas.microsoft.com/office/powerpoint/2010/main" val="37680694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5" name="Content Placeholder 4">
            <a:extLst>
              <a:ext uri="{FF2B5EF4-FFF2-40B4-BE49-F238E27FC236}">
                <a16:creationId xmlns:a16="http://schemas.microsoft.com/office/drawing/2014/main" id="{BC427E70-98BF-4C55-937B-A20258C83E29}"/>
              </a:ext>
            </a:extLst>
          </p:cNvPr>
          <p:cNvSpPr>
            <a:spLocks noGrp="1"/>
          </p:cNvSpPr>
          <p:nvPr>
            <p:ph idx="1"/>
          </p:nvPr>
        </p:nvSpPr>
        <p:spPr>
          <a:xfrm>
            <a:off x="628650" y="1156139"/>
            <a:ext cx="7886700" cy="1524000"/>
          </a:xfrm>
        </p:spPr>
        <p:txBody>
          <a:bodyPr>
            <a:normAutofit/>
          </a:bodyPr>
          <a:lstStyle/>
          <a:p>
            <a:r>
              <a:rPr lang="vi-VN" dirty="0"/>
              <a:t>Khi chọn tập tin/thư mục, một thanh công cụ xuất hiện trên cùng của cửa sổ nội dung với các chức năng</a:t>
            </a:r>
            <a:endParaRPr lang="en-US" dirty="0"/>
          </a:p>
          <a:p>
            <a:pPr marL="0" indent="0">
              <a:buNone/>
            </a:pPr>
            <a:endParaRPr lang="en-US" dirty="0"/>
          </a:p>
          <a:p>
            <a:pPr marL="0" indent="0">
              <a:buNone/>
            </a:pPr>
            <a:endParaRPr lang="en-US" dirty="0"/>
          </a:p>
        </p:txBody>
      </p:sp>
      <p:pic>
        <p:nvPicPr>
          <p:cNvPr id="6" name="Picture 5">
            <a:extLst>
              <a:ext uri="{FF2B5EF4-FFF2-40B4-BE49-F238E27FC236}">
                <a16:creationId xmlns:a16="http://schemas.microsoft.com/office/drawing/2014/main" id="{1F46BDBA-6F58-4A05-8DAE-97D1F8602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784" y="2222939"/>
            <a:ext cx="8695306" cy="457200"/>
          </a:xfrm>
          <a:prstGeom prst="rect">
            <a:avLst/>
          </a:prstGeom>
          <a:ln>
            <a:solidFill>
              <a:schemeClr val="tx1"/>
            </a:solidFill>
          </a:ln>
        </p:spPr>
      </p:pic>
      <p:pic>
        <p:nvPicPr>
          <p:cNvPr id="7" name="Picture 6">
            <a:extLst>
              <a:ext uri="{FF2B5EF4-FFF2-40B4-BE49-F238E27FC236}">
                <a16:creationId xmlns:a16="http://schemas.microsoft.com/office/drawing/2014/main" id="{110BDAA8-8AE1-4829-97B9-2CFB734977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595" y="2979110"/>
            <a:ext cx="8909685" cy="457200"/>
          </a:xfrm>
          <a:prstGeom prst="rect">
            <a:avLst/>
          </a:prstGeom>
          <a:ln>
            <a:solidFill>
              <a:schemeClr val="tx1"/>
            </a:solidFill>
          </a:ln>
        </p:spPr>
      </p:pic>
    </p:spTree>
    <p:extLst>
      <p:ext uri="{BB962C8B-B14F-4D97-AF65-F5344CB8AC3E}">
        <p14:creationId xmlns:p14="http://schemas.microsoft.com/office/powerpoint/2010/main" val="6327819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4" name="Content Placeholder 3">
            <a:extLst>
              <a:ext uri="{FF2B5EF4-FFF2-40B4-BE49-F238E27FC236}">
                <a16:creationId xmlns:a16="http://schemas.microsoft.com/office/drawing/2014/main" id="{DF65AE7A-C5BD-42DA-9442-D4B6F6DA736A}"/>
              </a:ext>
            </a:extLst>
          </p:cNvPr>
          <p:cNvSpPr>
            <a:spLocks noGrp="1"/>
          </p:cNvSpPr>
          <p:nvPr>
            <p:ph idx="1"/>
          </p:nvPr>
        </p:nvSpPr>
        <p:spPr>
          <a:xfrm>
            <a:off x="113479" y="1230310"/>
            <a:ext cx="6266136" cy="3344571"/>
          </a:xfrm>
        </p:spPr>
        <p:txBody>
          <a:bodyPr>
            <a:normAutofit fontScale="92500"/>
          </a:bodyPr>
          <a:lstStyle/>
          <a:p>
            <a:pPr algn="just"/>
            <a:r>
              <a:rPr lang="en-US" dirty="0" err="1"/>
              <a:t>Thư</a:t>
            </a:r>
            <a:r>
              <a:rPr lang="en-US" dirty="0"/>
              <a:t> </a:t>
            </a:r>
            <a:r>
              <a:rPr lang="en-US" dirty="0" err="1"/>
              <a:t>mục</a:t>
            </a:r>
            <a:r>
              <a:rPr lang="en-US" dirty="0"/>
              <a:t> OneDrive </a:t>
            </a:r>
            <a:r>
              <a:rPr lang="en-US" dirty="0" err="1"/>
              <a:t>cục</a:t>
            </a:r>
            <a:r>
              <a:rPr lang="en-US" dirty="0"/>
              <a:t> </a:t>
            </a:r>
            <a:r>
              <a:rPr lang="en-US" dirty="0" err="1"/>
              <a:t>bộ</a:t>
            </a:r>
            <a:endParaRPr lang="en-US" dirty="0"/>
          </a:p>
          <a:p>
            <a:pPr lvl="1" algn="just"/>
            <a:r>
              <a:rPr lang="vi-VN" dirty="0"/>
              <a:t>Thư mục OneDrive cục bộ được tự động tích hợp vào Windows 10. </a:t>
            </a:r>
          </a:p>
          <a:p>
            <a:pPr lvl="1" algn="just"/>
            <a:r>
              <a:rPr lang="vi-VN" dirty="0"/>
              <a:t>Khi thêm tập tin/thư mục vào OneDrive cục bộ, ngoài việc các tập tin/thư mục này tồn tại trên máy tính cục bộ, người dùng còn có thể truy cập chúng từ đám mây và từ các thiết bị khác.</a:t>
            </a:r>
          </a:p>
          <a:p>
            <a:pPr lvl="1" algn="just"/>
            <a:r>
              <a:rPr lang="vi-VN" dirty="0"/>
              <a:t>Lần đầu tiên truy cập thư mục OneDrive cục bộ trong File Explorer, người dùng được nhắc thiết lập OneDrive bằng cách đăng nhập.</a:t>
            </a:r>
          </a:p>
          <a:p>
            <a:pPr lvl="1" algn="just"/>
            <a:endParaRPr lang="en-US" dirty="0"/>
          </a:p>
        </p:txBody>
      </p:sp>
      <p:pic>
        <p:nvPicPr>
          <p:cNvPr id="8" name="Picture 7">
            <a:extLst>
              <a:ext uri="{FF2B5EF4-FFF2-40B4-BE49-F238E27FC236}">
                <a16:creationId xmlns:a16="http://schemas.microsoft.com/office/drawing/2014/main" id="{AD494C8A-9FC2-4224-B04B-F2AEA601CF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2724" y="1648801"/>
            <a:ext cx="2637797" cy="2926080"/>
          </a:xfrm>
          <a:prstGeom prst="rect">
            <a:avLst/>
          </a:prstGeom>
          <a:ln>
            <a:solidFill>
              <a:schemeClr val="tx1"/>
            </a:solidFill>
          </a:ln>
        </p:spPr>
      </p:pic>
    </p:spTree>
    <p:extLst>
      <p:ext uri="{BB962C8B-B14F-4D97-AF65-F5344CB8AC3E}">
        <p14:creationId xmlns:p14="http://schemas.microsoft.com/office/powerpoint/2010/main" val="272868163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4" name="Content Placeholder 3">
            <a:extLst>
              <a:ext uri="{FF2B5EF4-FFF2-40B4-BE49-F238E27FC236}">
                <a16:creationId xmlns:a16="http://schemas.microsoft.com/office/drawing/2014/main" id="{DF65AE7A-C5BD-42DA-9442-D4B6F6DA736A}"/>
              </a:ext>
            </a:extLst>
          </p:cNvPr>
          <p:cNvSpPr>
            <a:spLocks noGrp="1"/>
          </p:cNvSpPr>
          <p:nvPr>
            <p:ph idx="1"/>
          </p:nvPr>
        </p:nvSpPr>
        <p:spPr>
          <a:xfrm>
            <a:off x="819807" y="1230310"/>
            <a:ext cx="7577958" cy="3344571"/>
          </a:xfrm>
        </p:spPr>
        <p:txBody>
          <a:bodyPr>
            <a:normAutofit/>
          </a:bodyPr>
          <a:lstStyle/>
          <a:p>
            <a:pPr lvl="1" algn="just"/>
            <a:r>
              <a:rPr lang="vi-VN" dirty="0"/>
              <a:t>Vị trí mặc định của OneDrive cục bộ là C:\Users\&lt;your name&gt;\OneDrive. Người dùng có thể thay đổi vị trí của OneDrive cục bộ nếu cần.</a:t>
            </a:r>
          </a:p>
          <a:p>
            <a:pPr lvl="1" algn="just"/>
            <a:r>
              <a:rPr lang="vi-VN" dirty="0"/>
              <a:t>Người dùng có thể chọn các thư mục trong OneDrive cục bộ để OneDrive tự động đồng bộ hóa:</a:t>
            </a:r>
          </a:p>
          <a:p>
            <a:pPr marL="514350" lvl="2" indent="0" algn="just">
              <a:buNone/>
            </a:pPr>
            <a:endParaRPr lang="en-US" dirty="0"/>
          </a:p>
          <a:p>
            <a:pPr marL="514350" lvl="2" indent="0" algn="just">
              <a:buNone/>
            </a:pPr>
            <a:r>
              <a:rPr lang="vi-VN" dirty="0"/>
              <a:t>Nhấp chọn Show hiden icons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Nhấp chuột phải vào biểu tượng OneDrive </a:t>
            </a:r>
            <a:r>
              <a:rPr lang="vi-VN" dirty="0">
                <a:sym typeface="Symbol" panose="05050102010706020507" pitchFamily="18" charset="2"/>
              </a:rPr>
              <a:t></a:t>
            </a:r>
            <a:r>
              <a:rPr lang="vi-VN" dirty="0"/>
              <a:t> Nhấp chọn Settings </a:t>
            </a:r>
            <a:r>
              <a:rPr lang="vi-VN" dirty="0">
                <a:sym typeface="Symbol" panose="05050102010706020507" pitchFamily="18" charset="2"/>
              </a:rPr>
              <a:t></a:t>
            </a:r>
            <a:r>
              <a:rPr lang="vi-VN" dirty="0"/>
              <a:t> Chọn thẻ Account </a:t>
            </a:r>
            <a:r>
              <a:rPr lang="vi-VN" dirty="0">
                <a:sym typeface="Symbol" panose="05050102010706020507" pitchFamily="18" charset="2"/>
              </a:rPr>
              <a:t></a:t>
            </a:r>
            <a:r>
              <a:rPr lang="vi-VN" dirty="0"/>
              <a:t> Chọn nút Choose folders </a:t>
            </a:r>
            <a:r>
              <a:rPr lang="vi-VN" dirty="0">
                <a:sym typeface="Symbol" panose="05050102010706020507" pitchFamily="18" charset="2"/>
              </a:rPr>
              <a:t></a:t>
            </a:r>
            <a:r>
              <a:rPr lang="vi-VN" dirty="0"/>
              <a:t> Chọn thư mục </a:t>
            </a:r>
            <a:r>
              <a:rPr lang="vi-VN" dirty="0">
                <a:sym typeface="Symbol" panose="05050102010706020507" pitchFamily="18" charset="2"/>
              </a:rPr>
              <a:t></a:t>
            </a:r>
            <a:r>
              <a:rPr lang="vi-VN" dirty="0"/>
              <a:t> OK </a:t>
            </a:r>
            <a:r>
              <a:rPr lang="vi-VN" dirty="0">
                <a:sym typeface="Symbol" panose="05050102010706020507" pitchFamily="18" charset="2"/>
              </a:rPr>
              <a:t></a:t>
            </a:r>
            <a:r>
              <a:rPr lang="vi-VN" dirty="0"/>
              <a:t> OK</a:t>
            </a:r>
          </a:p>
          <a:p>
            <a:pPr lvl="1" algn="just"/>
            <a:endParaRPr lang="en-US" dirty="0"/>
          </a:p>
        </p:txBody>
      </p:sp>
    </p:spTree>
    <p:extLst>
      <p:ext uri="{BB962C8B-B14F-4D97-AF65-F5344CB8AC3E}">
        <p14:creationId xmlns:p14="http://schemas.microsoft.com/office/powerpoint/2010/main" val="131186617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4" name="Content Placeholder 3">
            <a:extLst>
              <a:ext uri="{FF2B5EF4-FFF2-40B4-BE49-F238E27FC236}">
                <a16:creationId xmlns:a16="http://schemas.microsoft.com/office/drawing/2014/main" id="{DF65AE7A-C5BD-42DA-9442-D4B6F6DA736A}"/>
              </a:ext>
            </a:extLst>
          </p:cNvPr>
          <p:cNvSpPr>
            <a:spLocks noGrp="1"/>
          </p:cNvSpPr>
          <p:nvPr>
            <p:ph idx="1"/>
          </p:nvPr>
        </p:nvSpPr>
        <p:spPr>
          <a:xfrm>
            <a:off x="157656" y="988283"/>
            <a:ext cx="6022428" cy="4018293"/>
          </a:xfrm>
        </p:spPr>
        <p:txBody>
          <a:bodyPr>
            <a:normAutofit/>
          </a:bodyPr>
          <a:lstStyle/>
          <a:p>
            <a:pPr lvl="1" algn="just"/>
            <a:r>
              <a:rPr lang="vi-VN" dirty="0"/>
              <a:t>Vị trí mặc định của OneDrive cục bộ là C:\Users\&lt;your name&gt;\OneDrive. Người dùng có thể thay đổi vị trí của OneDrive cục bộ nếu cần.</a:t>
            </a:r>
          </a:p>
          <a:p>
            <a:pPr lvl="1" algn="just"/>
            <a:r>
              <a:rPr lang="vi-VN" dirty="0"/>
              <a:t>Người dùng có thể chọn các thư mục trong OneDrive cục bộ để OneDrive tự động đồng bộ hóa:</a:t>
            </a:r>
          </a:p>
          <a:p>
            <a:pPr marL="514350" lvl="2" indent="0" algn="just">
              <a:buNone/>
            </a:pPr>
            <a:r>
              <a:rPr lang="vi-VN" dirty="0"/>
              <a:t>Nhấp chọn Show hiden icons </a:t>
            </a:r>
            <a:r>
              <a:rPr lang="vi-VN" dirty="0">
                <a:sym typeface="Symbol" panose="05050102010706020507" pitchFamily="18" charset="2"/>
              </a:rPr>
              <a:t></a:t>
            </a:r>
            <a:r>
              <a:rPr lang="vi-VN" dirty="0"/>
              <a:t> </a:t>
            </a:r>
            <a:r>
              <a:rPr lang="vi-VN" dirty="0">
                <a:sym typeface="Symbol" panose="05050102010706020507" pitchFamily="18" charset="2"/>
              </a:rPr>
              <a:t></a:t>
            </a:r>
            <a:r>
              <a:rPr lang="vi-VN" dirty="0"/>
              <a:t> Nhấp chuột phải vào biểu tượng OneDrive </a:t>
            </a:r>
            <a:r>
              <a:rPr lang="vi-VN" dirty="0">
                <a:sym typeface="Symbol" panose="05050102010706020507" pitchFamily="18" charset="2"/>
              </a:rPr>
              <a:t></a:t>
            </a:r>
            <a:r>
              <a:rPr lang="vi-VN" dirty="0"/>
              <a:t> Nhấp chọn Settings </a:t>
            </a:r>
            <a:r>
              <a:rPr lang="vi-VN" dirty="0">
                <a:sym typeface="Symbol" panose="05050102010706020507" pitchFamily="18" charset="2"/>
              </a:rPr>
              <a:t></a:t>
            </a:r>
            <a:r>
              <a:rPr lang="vi-VN" dirty="0"/>
              <a:t> Chọn thẻ Account </a:t>
            </a:r>
            <a:r>
              <a:rPr lang="vi-VN" dirty="0">
                <a:sym typeface="Symbol" panose="05050102010706020507" pitchFamily="18" charset="2"/>
              </a:rPr>
              <a:t></a:t>
            </a:r>
            <a:r>
              <a:rPr lang="vi-VN" dirty="0"/>
              <a:t> Chọn nút Choose folders </a:t>
            </a:r>
            <a:r>
              <a:rPr lang="vi-VN" dirty="0">
                <a:sym typeface="Symbol" panose="05050102010706020507" pitchFamily="18" charset="2"/>
              </a:rPr>
              <a:t></a:t>
            </a:r>
            <a:r>
              <a:rPr lang="vi-VN" dirty="0"/>
              <a:t> Chọn thư mục </a:t>
            </a:r>
            <a:r>
              <a:rPr lang="vi-VN" dirty="0">
                <a:sym typeface="Symbol" panose="05050102010706020507" pitchFamily="18" charset="2"/>
              </a:rPr>
              <a:t></a:t>
            </a:r>
            <a:r>
              <a:rPr lang="vi-VN" dirty="0"/>
              <a:t> OK </a:t>
            </a:r>
            <a:r>
              <a:rPr lang="vi-VN" dirty="0">
                <a:sym typeface="Symbol" panose="05050102010706020507" pitchFamily="18" charset="2"/>
              </a:rPr>
              <a:t></a:t>
            </a:r>
            <a:r>
              <a:rPr lang="vi-VN" dirty="0"/>
              <a:t> OK</a:t>
            </a:r>
          </a:p>
          <a:p>
            <a:pPr lvl="1" algn="just"/>
            <a:endParaRPr lang="en-US" dirty="0"/>
          </a:p>
        </p:txBody>
      </p:sp>
      <p:pic>
        <p:nvPicPr>
          <p:cNvPr id="5" name="Picture 4">
            <a:extLst>
              <a:ext uri="{FF2B5EF4-FFF2-40B4-BE49-F238E27FC236}">
                <a16:creationId xmlns:a16="http://schemas.microsoft.com/office/drawing/2014/main" id="{BD6291C3-3512-4168-B6EB-5D9B70ED74F6}"/>
              </a:ext>
            </a:extLst>
          </p:cNvPr>
          <p:cNvPicPr/>
          <p:nvPr/>
        </p:nvPicPr>
        <p:blipFill>
          <a:blip r:embed="rId3">
            <a:extLst>
              <a:ext uri="{28A0092B-C50C-407E-A947-70E740481C1C}">
                <a14:useLocalDpi xmlns:a14="http://schemas.microsoft.com/office/drawing/2010/main" val="0"/>
              </a:ext>
            </a:extLst>
          </a:blip>
          <a:stretch>
            <a:fillRect/>
          </a:stretch>
        </p:blipFill>
        <p:spPr>
          <a:xfrm>
            <a:off x="6240604" y="1445173"/>
            <a:ext cx="2745740" cy="3104515"/>
          </a:xfrm>
          <a:prstGeom prst="rect">
            <a:avLst/>
          </a:prstGeom>
          <a:ln>
            <a:solidFill>
              <a:schemeClr val="tx1"/>
            </a:solidFill>
          </a:ln>
        </p:spPr>
      </p:pic>
    </p:spTree>
    <p:extLst>
      <p:ext uri="{BB962C8B-B14F-4D97-AF65-F5344CB8AC3E}">
        <p14:creationId xmlns:p14="http://schemas.microsoft.com/office/powerpoint/2010/main" val="265850758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6" name="Content Placeholder 5">
            <a:extLst>
              <a:ext uri="{FF2B5EF4-FFF2-40B4-BE49-F238E27FC236}">
                <a16:creationId xmlns:a16="http://schemas.microsoft.com/office/drawing/2014/main" id="{B1B4870F-F308-47D5-A075-107FC5FC4E6B}"/>
              </a:ext>
            </a:extLst>
          </p:cNvPr>
          <p:cNvSpPr>
            <a:spLocks noGrp="1"/>
          </p:cNvSpPr>
          <p:nvPr>
            <p:ph idx="1"/>
          </p:nvPr>
        </p:nvSpPr>
        <p:spPr>
          <a:xfrm>
            <a:off x="628650" y="1369219"/>
            <a:ext cx="7886700" cy="3500438"/>
          </a:xfrm>
        </p:spPr>
        <p:txBody>
          <a:bodyPr>
            <a:normAutofit fontScale="92500" lnSpcReduction="10000"/>
          </a:bodyPr>
          <a:lstStyle/>
          <a:p>
            <a:pPr algn="just"/>
            <a:r>
              <a:rPr lang="en-US" dirty="0" err="1"/>
              <a:t>Ứng</a:t>
            </a:r>
            <a:r>
              <a:rPr lang="en-US" dirty="0"/>
              <a:t> </a:t>
            </a:r>
            <a:r>
              <a:rPr lang="en-US" dirty="0" err="1"/>
              <a:t>dụng</a:t>
            </a:r>
            <a:r>
              <a:rPr lang="en-US" dirty="0"/>
              <a:t> OneDrive </a:t>
            </a:r>
            <a:r>
              <a:rPr lang="en-US" dirty="0" err="1"/>
              <a:t>trên</a:t>
            </a:r>
            <a:r>
              <a:rPr lang="en-US" dirty="0"/>
              <a:t> Web</a:t>
            </a:r>
          </a:p>
          <a:p>
            <a:pPr lvl="1" algn="just"/>
            <a:r>
              <a:rPr lang="vi-VN" dirty="0"/>
              <a:t>Ứng dụng web là ứng dụng chạy trên World Wide Web. Các ứng dụng này không chạy trực tiếp trên thiết bị và không cần cài đặt và được truy cập qua Internet </a:t>
            </a:r>
          </a:p>
          <a:p>
            <a:pPr lvl="1" algn="just"/>
            <a:r>
              <a:rPr lang="vi-VN" dirty="0"/>
              <a:t>Ứng dụng web cung cấp một số chức năng tương tự như các phiên bản đã cài đặt trên máy. Microsoft gọi những ứng dụng này là Office Online.</a:t>
            </a:r>
          </a:p>
          <a:p>
            <a:pPr lvl="1" algn="just"/>
            <a:r>
              <a:rPr lang="vi-VN" dirty="0"/>
              <a:t>Khi làm việc với các tài liệu Online, tất cả các thay đổi đều được lưu tự động.</a:t>
            </a:r>
          </a:p>
          <a:p>
            <a:pPr lvl="1" algn="just"/>
            <a:r>
              <a:rPr lang="vi-VN" dirty="0"/>
              <a:t>Nhấp vào biểu tượng khởi chạy ứng dụng App launcher   để xem tất cả các dịch vụ được tích hợp với tài khoản Microsoft.</a:t>
            </a:r>
          </a:p>
        </p:txBody>
      </p:sp>
      <p:pic>
        <p:nvPicPr>
          <p:cNvPr id="7" name="Picture 6">
            <a:extLst>
              <a:ext uri="{FF2B5EF4-FFF2-40B4-BE49-F238E27FC236}">
                <a16:creationId xmlns:a16="http://schemas.microsoft.com/office/drawing/2014/main" id="{CB04863C-FF79-4D57-BDDD-AE609F5864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5652" y="4019550"/>
            <a:ext cx="252603" cy="274320"/>
          </a:xfrm>
          <a:prstGeom prst="rect">
            <a:avLst/>
          </a:prstGeom>
        </p:spPr>
      </p:pic>
    </p:spTree>
    <p:extLst>
      <p:ext uri="{BB962C8B-B14F-4D97-AF65-F5344CB8AC3E}">
        <p14:creationId xmlns:p14="http://schemas.microsoft.com/office/powerpoint/2010/main" val="245600637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6" name="Content Placeholder 5">
            <a:extLst>
              <a:ext uri="{FF2B5EF4-FFF2-40B4-BE49-F238E27FC236}">
                <a16:creationId xmlns:a16="http://schemas.microsoft.com/office/drawing/2014/main" id="{B1B4870F-F308-47D5-A075-107FC5FC4E6B}"/>
              </a:ext>
            </a:extLst>
          </p:cNvPr>
          <p:cNvSpPr>
            <a:spLocks noGrp="1"/>
          </p:cNvSpPr>
          <p:nvPr>
            <p:ph idx="1"/>
          </p:nvPr>
        </p:nvSpPr>
        <p:spPr>
          <a:xfrm>
            <a:off x="173103" y="1169153"/>
            <a:ext cx="5075313" cy="3367678"/>
          </a:xfrm>
        </p:spPr>
        <p:txBody>
          <a:bodyPr>
            <a:normAutofit/>
          </a:bodyPr>
          <a:lstStyle/>
          <a:p>
            <a:pPr lvl="1" algn="just"/>
            <a:r>
              <a:rPr lang="vi-VN" dirty="0"/>
              <a:t>Tích hợp với Desktop Apps</a:t>
            </a:r>
          </a:p>
          <a:p>
            <a:pPr lvl="2" algn="just">
              <a:lnSpc>
                <a:spcPct val="100000"/>
              </a:lnSpc>
            </a:pPr>
            <a:r>
              <a:rPr lang="vi-VN" dirty="0"/>
              <a:t>Các ứng dụng Online được thiết kế để tích hợp hoàn hảo với phiên bản Office được cài đặt cục bộ. </a:t>
            </a:r>
          </a:p>
          <a:p>
            <a:pPr lvl="2" algn="just">
              <a:lnSpc>
                <a:spcPct val="100000"/>
              </a:lnSpc>
            </a:pPr>
            <a:r>
              <a:rPr lang="vi-VN" dirty="0"/>
              <a:t>Mỗi ứng dụng Office Online cung cấp một lệnh cho phép người dùng mở tài liệu trong phiên bản Desktop App đã cài đặt. Khi lưu tài liệu, các thay đổi sẽ được lưu vào OneDrive</a:t>
            </a:r>
          </a:p>
        </p:txBody>
      </p:sp>
      <p:pic>
        <p:nvPicPr>
          <p:cNvPr id="5" name="Picture 4">
            <a:extLst>
              <a:ext uri="{FF2B5EF4-FFF2-40B4-BE49-F238E27FC236}">
                <a16:creationId xmlns:a16="http://schemas.microsoft.com/office/drawing/2014/main" id="{DF7AEBC9-B07A-4914-90AC-4B6BDC3B654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97834" y="1022764"/>
            <a:ext cx="3266933" cy="1946731"/>
          </a:xfrm>
          <a:prstGeom prst="rect">
            <a:avLst/>
          </a:prstGeom>
          <a:noFill/>
        </p:spPr>
      </p:pic>
      <p:pic>
        <p:nvPicPr>
          <p:cNvPr id="8" name="Picture 7">
            <a:extLst>
              <a:ext uri="{FF2B5EF4-FFF2-40B4-BE49-F238E27FC236}">
                <a16:creationId xmlns:a16="http://schemas.microsoft.com/office/drawing/2014/main" id="{2AB7511A-7448-49DB-A11D-EFD4D2AE53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22542" y="2969495"/>
            <a:ext cx="3217516" cy="2103120"/>
          </a:xfrm>
          <a:prstGeom prst="rect">
            <a:avLst/>
          </a:prstGeom>
          <a:ln>
            <a:solidFill>
              <a:schemeClr val="tx1"/>
            </a:solidFill>
          </a:ln>
        </p:spPr>
      </p:pic>
    </p:spTree>
    <p:extLst>
      <p:ext uri="{BB962C8B-B14F-4D97-AF65-F5344CB8AC3E}">
        <p14:creationId xmlns:p14="http://schemas.microsoft.com/office/powerpoint/2010/main" val="15979163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4" name="Content Placeholder 3">
            <a:extLst>
              <a:ext uri="{FF2B5EF4-FFF2-40B4-BE49-F238E27FC236}">
                <a16:creationId xmlns:a16="http://schemas.microsoft.com/office/drawing/2014/main" id="{1EC0F2DF-6F36-40C9-9C27-1476AFBCB9F0}"/>
              </a:ext>
            </a:extLst>
          </p:cNvPr>
          <p:cNvSpPr>
            <a:spLocks noGrp="1"/>
          </p:cNvSpPr>
          <p:nvPr>
            <p:ph idx="1"/>
          </p:nvPr>
        </p:nvSpPr>
        <p:spPr>
          <a:xfrm>
            <a:off x="628650" y="1369219"/>
            <a:ext cx="7979322" cy="3213292"/>
          </a:xfrm>
        </p:spPr>
        <p:txBody>
          <a:bodyPr>
            <a:normAutofit/>
          </a:bodyPr>
          <a:lstStyle/>
          <a:p>
            <a:pPr lvl="1"/>
            <a:r>
              <a:rPr lang="vi-VN" dirty="0"/>
              <a:t>Chia sẻ tài liệu trên OneDrive</a:t>
            </a:r>
          </a:p>
          <a:p>
            <a:pPr lvl="2"/>
            <a:r>
              <a:rPr lang="vi-VN" dirty="0"/>
              <a:t>Nhấp chọn tài liệu cần chia sẻ </a:t>
            </a:r>
            <a:r>
              <a:rPr lang="vi-VN" dirty="0">
                <a:sym typeface="Symbol" panose="05050102010706020507" pitchFamily="18" charset="2"/>
              </a:rPr>
              <a:t></a:t>
            </a:r>
            <a:r>
              <a:rPr lang="vi-VN" dirty="0"/>
              <a:t> Chọn Share </a:t>
            </a:r>
            <a:r>
              <a:rPr lang="vi-VN" dirty="0">
                <a:sym typeface="Symbol" panose="05050102010706020507" pitchFamily="18" charset="2"/>
              </a:rPr>
              <a:t></a:t>
            </a:r>
            <a:r>
              <a:rPr lang="vi-VN" dirty="0"/>
              <a:t> Chọn Anyone with the link can edit để thiết lập:</a:t>
            </a:r>
          </a:p>
          <a:p>
            <a:pPr lvl="3"/>
            <a:r>
              <a:rPr lang="vi-VN" dirty="0"/>
              <a:t>Những ai được quyền truy cập: Tất cả những người có được link (Anyone with the link) hay những người cụ thể (Specific people)</a:t>
            </a:r>
          </a:p>
          <a:p>
            <a:pPr lvl="3"/>
            <a:r>
              <a:rPr lang="vi-VN" dirty="0"/>
              <a:t>Quyền được chỉnh sửa hay không (Allow editing),</a:t>
            </a:r>
          </a:p>
          <a:p>
            <a:pPr lvl="3"/>
            <a:r>
              <a:rPr lang="vi-VN" dirty="0"/>
              <a:t>Ngày hết hạn truy cập (Set Expiration date) (Sử dụng trong Office 365),</a:t>
            </a:r>
          </a:p>
          <a:p>
            <a:pPr lvl="3"/>
            <a:r>
              <a:rPr lang="vi-VN" dirty="0"/>
              <a:t>Mật khẩu truy cập (Set password) (Sử dụng trong Office 365)</a:t>
            </a:r>
          </a:p>
        </p:txBody>
      </p:sp>
    </p:spTree>
    <p:extLst>
      <p:ext uri="{BB962C8B-B14F-4D97-AF65-F5344CB8AC3E}">
        <p14:creationId xmlns:p14="http://schemas.microsoft.com/office/powerpoint/2010/main" val="36966240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4" name="Content Placeholder 3">
            <a:extLst>
              <a:ext uri="{FF2B5EF4-FFF2-40B4-BE49-F238E27FC236}">
                <a16:creationId xmlns:a16="http://schemas.microsoft.com/office/drawing/2014/main" id="{1EC0F2DF-6F36-40C9-9C27-1476AFBCB9F0}"/>
              </a:ext>
            </a:extLst>
          </p:cNvPr>
          <p:cNvSpPr>
            <a:spLocks noGrp="1"/>
          </p:cNvSpPr>
          <p:nvPr>
            <p:ph idx="1"/>
          </p:nvPr>
        </p:nvSpPr>
        <p:spPr>
          <a:xfrm>
            <a:off x="628650" y="1369218"/>
            <a:ext cx="5719598" cy="3500437"/>
          </a:xfrm>
        </p:spPr>
        <p:txBody>
          <a:bodyPr>
            <a:normAutofit lnSpcReduction="10000"/>
          </a:bodyPr>
          <a:lstStyle/>
          <a:p>
            <a:pPr lvl="2" algn="just"/>
            <a:r>
              <a:rPr lang="vi-VN" dirty="0"/>
              <a:t>Chia sẻ bằng email: Nhấp chọn vùng Enter a name or email address để nhập địa chỉ email của những người được chia sẻ </a:t>
            </a:r>
            <a:r>
              <a:rPr lang="vi-VN" dirty="0">
                <a:sym typeface="Symbol" panose="05050102010706020507" pitchFamily="18" charset="2"/>
              </a:rPr>
              <a:t></a:t>
            </a:r>
            <a:r>
              <a:rPr lang="vi-VN" dirty="0"/>
              <a:t> Nhấp chọn Add a message nhập các thông điệp mong muốn (không bắt buộc) </a:t>
            </a:r>
            <a:r>
              <a:rPr lang="vi-VN" dirty="0">
                <a:sym typeface="Symbol" panose="05050102010706020507" pitchFamily="18" charset="2"/>
              </a:rPr>
              <a:t></a:t>
            </a:r>
            <a:r>
              <a:rPr lang="vi-VN" dirty="0"/>
              <a:t> Chọn Send.</a:t>
            </a:r>
          </a:p>
          <a:p>
            <a:pPr lvl="2"/>
            <a:endParaRPr lang="en-US" dirty="0"/>
          </a:p>
          <a:p>
            <a:pPr lvl="2" algn="just"/>
            <a:r>
              <a:rPr lang="vi-VN" dirty="0"/>
              <a:t>Chia sẻ bằng đường Link: Nhấp chọn Copy link </a:t>
            </a:r>
            <a:r>
              <a:rPr lang="vi-VN" dirty="0">
                <a:sym typeface="Symbol" panose="05050102010706020507" pitchFamily="18" charset="2"/>
              </a:rPr>
              <a:t></a:t>
            </a:r>
            <a:r>
              <a:rPr lang="vi-VN" dirty="0"/>
              <a:t> Chọn Copy </a:t>
            </a:r>
            <a:r>
              <a:rPr lang="vi-VN" dirty="0">
                <a:sym typeface="Symbol" panose="05050102010706020507" pitchFamily="18" charset="2"/>
              </a:rPr>
              <a:t></a:t>
            </a:r>
            <a:r>
              <a:rPr lang="vi-VN" dirty="0"/>
              <a:t> Close </a:t>
            </a:r>
            <a:r>
              <a:rPr lang="vi-VN" dirty="0">
                <a:sym typeface="Symbol" panose="05050102010706020507" pitchFamily="18" charset="2"/>
              </a:rPr>
              <a:t></a:t>
            </a:r>
            <a:r>
              <a:rPr lang="vi-VN" dirty="0"/>
              <a:t> Gửi Link qua email cho những người cần được chia sẻ</a:t>
            </a:r>
          </a:p>
          <a:p>
            <a:pPr lvl="3"/>
            <a:endParaRPr lang="vi-VN" dirty="0"/>
          </a:p>
        </p:txBody>
      </p:sp>
      <p:pic>
        <p:nvPicPr>
          <p:cNvPr id="5" name="Picture 4">
            <a:extLst>
              <a:ext uri="{FF2B5EF4-FFF2-40B4-BE49-F238E27FC236}">
                <a16:creationId xmlns:a16="http://schemas.microsoft.com/office/drawing/2014/main" id="{9AB9E361-90BD-44F0-9802-21144A599F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6693" y="1025369"/>
            <a:ext cx="1471961" cy="2011680"/>
          </a:xfrm>
          <a:prstGeom prst="rect">
            <a:avLst/>
          </a:prstGeom>
        </p:spPr>
      </p:pic>
      <p:pic>
        <p:nvPicPr>
          <p:cNvPr id="6" name="Picture 5">
            <a:extLst>
              <a:ext uri="{FF2B5EF4-FFF2-40B4-BE49-F238E27FC236}">
                <a16:creationId xmlns:a16="http://schemas.microsoft.com/office/drawing/2014/main" id="{63E884B3-8EE4-4E0D-9C72-639AE23630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35538" y="3112291"/>
            <a:ext cx="2314272" cy="1828800"/>
          </a:xfrm>
          <a:prstGeom prst="rect">
            <a:avLst/>
          </a:prstGeom>
        </p:spPr>
      </p:pic>
    </p:spTree>
    <p:extLst>
      <p:ext uri="{BB962C8B-B14F-4D97-AF65-F5344CB8AC3E}">
        <p14:creationId xmlns:p14="http://schemas.microsoft.com/office/powerpoint/2010/main" val="297499970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Microsoft OneDrive</a:t>
            </a:r>
          </a:p>
        </p:txBody>
      </p:sp>
      <p:sp>
        <p:nvSpPr>
          <p:cNvPr id="7" name="Content Placeholder 6">
            <a:extLst>
              <a:ext uri="{FF2B5EF4-FFF2-40B4-BE49-F238E27FC236}">
                <a16:creationId xmlns:a16="http://schemas.microsoft.com/office/drawing/2014/main" id="{E54D8239-5187-4D6F-AE21-DEB2240AC0B8}"/>
              </a:ext>
            </a:extLst>
          </p:cNvPr>
          <p:cNvSpPr>
            <a:spLocks noGrp="1"/>
          </p:cNvSpPr>
          <p:nvPr>
            <p:ph idx="1"/>
          </p:nvPr>
        </p:nvSpPr>
        <p:spPr/>
        <p:txBody>
          <a:bodyPr/>
          <a:lstStyle/>
          <a:p>
            <a:pPr algn="just"/>
            <a:r>
              <a:rPr lang="vi-VN" dirty="0"/>
              <a:t>Ứng dụng OneDrive trên Mobile</a:t>
            </a:r>
          </a:p>
          <a:p>
            <a:pPr lvl="1" algn="just"/>
            <a:r>
              <a:rPr lang="vi-VN" dirty="0"/>
              <a:t>Người dùng có thể tải xuống và cài đặt ứng dụng OneDrive cho Android, iOS và Windows 10 Mobile. </a:t>
            </a:r>
          </a:p>
          <a:p>
            <a:pPr lvl="1" algn="just"/>
            <a:r>
              <a:rPr lang="vi-VN" dirty="0"/>
              <a:t>Cài đặt và đăng nhập vào ứng dụng trên thiết bị di động giúp thiết bị được đồng bộ hóa và cho phép tự động tải lên ảnh/video được chụp trên thiết bị di động.</a:t>
            </a:r>
          </a:p>
          <a:p>
            <a:pPr lvl="1" algn="just"/>
            <a:r>
              <a:rPr lang="vi-VN" dirty="0"/>
              <a:t>Ảnh được tự động tải lên thư mục OneDrive\Camera roll.</a:t>
            </a:r>
          </a:p>
        </p:txBody>
      </p:sp>
    </p:spTree>
    <p:extLst>
      <p:ext uri="{BB962C8B-B14F-4D97-AF65-F5344CB8AC3E}">
        <p14:creationId xmlns:p14="http://schemas.microsoft.com/office/powerpoint/2010/main" val="370618083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iCloud</a:t>
            </a:r>
          </a:p>
        </p:txBody>
      </p:sp>
      <p:sp>
        <p:nvSpPr>
          <p:cNvPr id="7" name="Content Placeholder 6">
            <a:extLst>
              <a:ext uri="{FF2B5EF4-FFF2-40B4-BE49-F238E27FC236}">
                <a16:creationId xmlns:a16="http://schemas.microsoft.com/office/drawing/2014/main" id="{E54D8239-5187-4D6F-AE21-DEB2240AC0B8}"/>
              </a:ext>
            </a:extLst>
          </p:cNvPr>
          <p:cNvSpPr>
            <a:spLocks noGrp="1"/>
          </p:cNvSpPr>
          <p:nvPr>
            <p:ph idx="1"/>
          </p:nvPr>
        </p:nvSpPr>
        <p:spPr>
          <a:xfrm>
            <a:off x="628650" y="1183398"/>
            <a:ext cx="7886700" cy="3686258"/>
          </a:xfrm>
        </p:spPr>
        <p:txBody>
          <a:bodyPr>
            <a:normAutofit fontScale="92500" lnSpcReduction="10000"/>
          </a:bodyPr>
          <a:lstStyle/>
          <a:p>
            <a:pPr algn="just"/>
            <a:r>
              <a:rPr lang="vi-VN" dirty="0"/>
              <a:t>Được lưu trữ bởi Apple, iCloud tích hợp với iTunes và các dịch vụ khác của Apple được liên kết với ID Apple của người dùng.</a:t>
            </a:r>
          </a:p>
          <a:p>
            <a:pPr algn="just"/>
            <a:r>
              <a:rPr lang="vi-VN" dirty="0"/>
              <a:t>iCloud kết nối người dùng với tất cả các thiết bị Apple (iPad, iPhone, iPod touch và Mac) cho phép chia sẻ ảnh, video, tài liệu và iTunes Store, App Store và mua hàng trên iBooks Store.</a:t>
            </a:r>
          </a:p>
          <a:p>
            <a:pPr algn="just"/>
            <a:r>
              <a:rPr lang="vi-VN" dirty="0"/>
              <a:t>Khi thiết lập iCloud trên thiết bị iOS và máy Mac, người dùng luôn có phiên bản mới nhất của các tài liệu, ảnh, ghi chú và danh bạ quan trọng trên bất kỳ thiết bị Apple nào đang sử dụng.</a:t>
            </a:r>
          </a:p>
        </p:txBody>
      </p:sp>
    </p:spTree>
    <p:extLst>
      <p:ext uri="{BB962C8B-B14F-4D97-AF65-F5344CB8AC3E}">
        <p14:creationId xmlns:p14="http://schemas.microsoft.com/office/powerpoint/2010/main" val="32675407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iCloud</a:t>
            </a:r>
          </a:p>
        </p:txBody>
      </p:sp>
      <p:sp>
        <p:nvSpPr>
          <p:cNvPr id="7" name="Content Placeholder 6">
            <a:extLst>
              <a:ext uri="{FF2B5EF4-FFF2-40B4-BE49-F238E27FC236}">
                <a16:creationId xmlns:a16="http://schemas.microsoft.com/office/drawing/2014/main" id="{E54D8239-5187-4D6F-AE21-DEB2240AC0B8}"/>
              </a:ext>
            </a:extLst>
          </p:cNvPr>
          <p:cNvSpPr>
            <a:spLocks noGrp="1"/>
          </p:cNvSpPr>
          <p:nvPr>
            <p:ph idx="1"/>
          </p:nvPr>
        </p:nvSpPr>
        <p:spPr>
          <a:xfrm>
            <a:off x="628650" y="1337853"/>
            <a:ext cx="7886700" cy="3402313"/>
          </a:xfrm>
        </p:spPr>
        <p:txBody>
          <a:bodyPr>
            <a:normAutofit/>
          </a:bodyPr>
          <a:lstStyle/>
          <a:p>
            <a:pPr algn="just"/>
            <a:r>
              <a:rPr lang="vi-VN" sz="2400" dirty="0"/>
              <a:t>iCloud tự động sao lưu thiết bị iOS hàng ngày qua Wi-Fi khi thiết bị được bật, mở khóa và kết nối với nguồn điện. </a:t>
            </a:r>
          </a:p>
          <a:p>
            <a:pPr algn="just"/>
            <a:r>
              <a:rPr lang="vi-VN" sz="2400" dirty="0"/>
              <a:t>Người dùng có thể sử dụng bản sao lưu iCloud để khôi phục thiết bị iOS của mình hoặc để thiết lập một thiết bị mới.</a:t>
            </a:r>
          </a:p>
          <a:p>
            <a:pPr algn="just"/>
            <a:r>
              <a:rPr lang="vi-VN" sz="2400" dirty="0"/>
              <a:t>Pages, Numbers và Keynote là các ứng dụng web của Apple mà người dùng có thể sử dụng để tạo và làm việc với nội dung trong trình duyệt web.</a:t>
            </a:r>
            <a:endParaRPr lang="en-US" sz="2400" dirty="0"/>
          </a:p>
          <a:p>
            <a:pPr algn="just"/>
            <a:r>
              <a:rPr lang="vi-VN" sz="2400" dirty="0"/>
              <a:t>iCloud Drive là vị trí lưu trữ đám mây được tích hợp có dung lượng 5GB.</a:t>
            </a:r>
          </a:p>
          <a:p>
            <a:pPr algn="just"/>
            <a:endParaRPr lang="vi-VN" sz="2400" dirty="0"/>
          </a:p>
        </p:txBody>
      </p:sp>
    </p:spTree>
    <p:extLst>
      <p:ext uri="{BB962C8B-B14F-4D97-AF65-F5344CB8AC3E}">
        <p14:creationId xmlns:p14="http://schemas.microsoft.com/office/powerpoint/2010/main" val="19519225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iCloud</a:t>
            </a:r>
          </a:p>
        </p:txBody>
      </p:sp>
      <p:sp>
        <p:nvSpPr>
          <p:cNvPr id="5" name="Content Placeholder 4">
            <a:extLst>
              <a:ext uri="{FF2B5EF4-FFF2-40B4-BE49-F238E27FC236}">
                <a16:creationId xmlns:a16="http://schemas.microsoft.com/office/drawing/2014/main" id="{3FA3C70A-474A-4006-A2E6-AFF4A3FA8ED5}"/>
              </a:ext>
            </a:extLst>
          </p:cNvPr>
          <p:cNvSpPr>
            <a:spLocks noGrp="1"/>
          </p:cNvSpPr>
          <p:nvPr>
            <p:ph idx="1"/>
          </p:nvPr>
        </p:nvSpPr>
        <p:spPr>
          <a:xfrm>
            <a:off x="628650" y="1268016"/>
            <a:ext cx="7886700" cy="3263504"/>
          </a:xfrm>
        </p:spPr>
        <p:txBody>
          <a:bodyPr/>
          <a:lstStyle/>
          <a:p>
            <a:pPr algn="just"/>
            <a:r>
              <a:rPr lang="vi-VN" sz="2400" dirty="0"/>
              <a:t>Thư mục iCloud cục bộ được tích hợp vào thiết bị Mac OS X và iOS, và sẽ khả dụng khi tài khoản iCloud được thiết lập. Kéo, thả tập tin vào thư mục cục bộ, tập tin sẽ tự động được tải lên iCloud Drive.</a:t>
            </a:r>
            <a:endParaRPr lang="en-US" dirty="0"/>
          </a:p>
        </p:txBody>
      </p:sp>
      <p:pic>
        <p:nvPicPr>
          <p:cNvPr id="8" name="Picture 7">
            <a:extLst>
              <a:ext uri="{FF2B5EF4-FFF2-40B4-BE49-F238E27FC236}">
                <a16:creationId xmlns:a16="http://schemas.microsoft.com/office/drawing/2014/main" id="{5757402B-156D-4A0A-9D57-AB3DE49AAFA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10360" y="2732484"/>
            <a:ext cx="4323279" cy="2286000"/>
          </a:xfrm>
          <a:prstGeom prst="rect">
            <a:avLst/>
          </a:prstGeom>
          <a:noFill/>
          <a:ln>
            <a:noFill/>
          </a:ln>
        </p:spPr>
      </p:pic>
    </p:spTree>
    <p:extLst>
      <p:ext uri="{BB962C8B-B14F-4D97-AF65-F5344CB8AC3E}">
        <p14:creationId xmlns:p14="http://schemas.microsoft.com/office/powerpoint/2010/main" val="376425652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iCloud</a:t>
            </a:r>
          </a:p>
        </p:txBody>
      </p:sp>
      <p:sp>
        <p:nvSpPr>
          <p:cNvPr id="4" name="Content Placeholder 3">
            <a:extLst>
              <a:ext uri="{FF2B5EF4-FFF2-40B4-BE49-F238E27FC236}">
                <a16:creationId xmlns:a16="http://schemas.microsoft.com/office/drawing/2014/main" id="{FA981A23-4EA8-4028-A017-CB9A74165DA6}"/>
              </a:ext>
            </a:extLst>
          </p:cNvPr>
          <p:cNvSpPr>
            <a:spLocks noGrp="1"/>
          </p:cNvSpPr>
          <p:nvPr>
            <p:ph idx="1"/>
          </p:nvPr>
        </p:nvSpPr>
        <p:spPr/>
        <p:txBody>
          <a:bodyPr>
            <a:normAutofit/>
          </a:bodyPr>
          <a:lstStyle/>
          <a:p>
            <a:r>
              <a:rPr lang="vi-VN" dirty="0"/>
              <a:t>iCloud cho Hệ điều hành Windows</a:t>
            </a:r>
          </a:p>
          <a:p>
            <a:pPr lvl="1" algn="just"/>
            <a:r>
              <a:rPr lang="vi-VN" dirty="0"/>
              <a:t>Trong trường hợp sở hữu thiết bị iOS, nhưng sử dụng </a:t>
            </a:r>
            <a:r>
              <a:rPr lang="en-US" dirty="0"/>
              <a:t>HĐH</a:t>
            </a:r>
            <a:r>
              <a:rPr lang="vi-VN" dirty="0"/>
              <a:t> Windows, người dùng cũng có thể tải xuống và cài đặt ứng dụng iCloud cho Windows trên thiết bị của mình.</a:t>
            </a:r>
          </a:p>
          <a:p>
            <a:pPr lvl="1" algn="just"/>
            <a:r>
              <a:rPr lang="vi-VN" dirty="0"/>
              <a:t>Ảnh, video, email, tập tin, dấu trang, … có thể được truy cập trên tất cả các thiết bị của người dùng. iCloud lưu trữ và tự động cập nhật nội dung trên iPhone, iPad, iPod touch, Mac và PC.</a:t>
            </a:r>
          </a:p>
          <a:p>
            <a:endParaRPr lang="en-US" dirty="0"/>
          </a:p>
        </p:txBody>
      </p:sp>
    </p:spTree>
    <p:extLst>
      <p:ext uri="{BB962C8B-B14F-4D97-AF65-F5344CB8AC3E}">
        <p14:creationId xmlns:p14="http://schemas.microsoft.com/office/powerpoint/2010/main" val="21031555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iCloud</a:t>
            </a:r>
          </a:p>
        </p:txBody>
      </p:sp>
      <p:sp>
        <p:nvSpPr>
          <p:cNvPr id="4" name="Content Placeholder 3">
            <a:extLst>
              <a:ext uri="{FF2B5EF4-FFF2-40B4-BE49-F238E27FC236}">
                <a16:creationId xmlns:a16="http://schemas.microsoft.com/office/drawing/2014/main" id="{FA981A23-4EA8-4028-A017-CB9A74165DA6}"/>
              </a:ext>
            </a:extLst>
          </p:cNvPr>
          <p:cNvSpPr>
            <a:spLocks noGrp="1"/>
          </p:cNvSpPr>
          <p:nvPr>
            <p:ph idx="1"/>
          </p:nvPr>
        </p:nvSpPr>
        <p:spPr>
          <a:xfrm>
            <a:off x="628650" y="1369219"/>
            <a:ext cx="7886700" cy="3500438"/>
          </a:xfrm>
        </p:spPr>
        <p:txBody>
          <a:bodyPr>
            <a:normAutofit fontScale="92500"/>
          </a:bodyPr>
          <a:lstStyle/>
          <a:p>
            <a:pPr lvl="1"/>
            <a:r>
              <a:rPr lang="vi-VN" dirty="0"/>
              <a:t>Truy cập chỉ trên web (Web-Only) </a:t>
            </a:r>
          </a:p>
          <a:p>
            <a:pPr lvl="2" algn="just"/>
            <a:r>
              <a:rPr lang="vi-VN" dirty="0"/>
              <a:t>iCloud hoạt động chủ yếu trên các thiết bị của Apple. </a:t>
            </a:r>
            <a:endParaRPr lang="en-US" dirty="0"/>
          </a:p>
          <a:p>
            <a:pPr lvl="2" algn="just"/>
            <a:r>
              <a:rPr lang="en-US" dirty="0"/>
              <a:t>N</a:t>
            </a:r>
            <a:r>
              <a:rPr lang="vi-VN" dirty="0"/>
              <a:t>ếu không có thiết bị iOS hoặc máy Mac, người dùng vẫn có thể truy cập chỉ trên web để tạo và chia sẻ tài liệu bằng Pages, Numbers và Keynote bằng cách đăng nhập vào iCloud. </a:t>
            </a:r>
            <a:endParaRPr lang="en-US" dirty="0"/>
          </a:p>
          <a:p>
            <a:pPr lvl="2" algn="just"/>
            <a:r>
              <a:rPr lang="vi-VN" dirty="0"/>
              <a:t>1GB dung lượng lưu trữ được liên kết với một tài khoản miễn phí.</a:t>
            </a:r>
          </a:p>
          <a:p>
            <a:pPr lvl="2" algn="just"/>
            <a:r>
              <a:rPr lang="vi-VN" dirty="0"/>
              <a:t>Truy cập vào www.icloud.com và sử dụng một trong những địa chỉ email hiện có để tạo tài khoản nếu không có địa chỉ iCloud.com hoặc ID Apple.</a:t>
            </a:r>
          </a:p>
          <a:p>
            <a:pPr lvl="2" algn="just"/>
            <a:r>
              <a:rPr lang="vi-VN" dirty="0"/>
              <a:t>Trên trình duyệt nhập địa chỉ www.icloud.com </a:t>
            </a:r>
            <a:r>
              <a:rPr lang="vi-VN" dirty="0">
                <a:sym typeface="Symbol" panose="05050102010706020507" pitchFamily="18" charset="2"/>
              </a:rPr>
              <a:t></a:t>
            </a:r>
            <a:r>
              <a:rPr lang="vi-VN" dirty="0"/>
              <a:t> Nhấp chọn Create Apple ID </a:t>
            </a:r>
            <a:r>
              <a:rPr lang="vi-VN" dirty="0">
                <a:sym typeface="Symbol" panose="05050102010706020507" pitchFamily="18" charset="2"/>
              </a:rPr>
              <a:t></a:t>
            </a:r>
            <a:r>
              <a:rPr lang="vi-VN" dirty="0"/>
              <a:t> Nhập các thông tin theo yêu cầu.</a:t>
            </a:r>
          </a:p>
          <a:p>
            <a:pPr lvl="2"/>
            <a:endParaRPr lang="en-US" dirty="0"/>
          </a:p>
        </p:txBody>
      </p:sp>
    </p:spTree>
    <p:extLst>
      <p:ext uri="{BB962C8B-B14F-4D97-AF65-F5344CB8AC3E}">
        <p14:creationId xmlns:p14="http://schemas.microsoft.com/office/powerpoint/2010/main" val="45576081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iCloud</a:t>
            </a:r>
          </a:p>
        </p:txBody>
      </p:sp>
      <p:pic>
        <p:nvPicPr>
          <p:cNvPr id="6" name="Picture 5">
            <a:extLst>
              <a:ext uri="{FF2B5EF4-FFF2-40B4-BE49-F238E27FC236}">
                <a16:creationId xmlns:a16="http://schemas.microsoft.com/office/drawing/2014/main" id="{61268046-995C-40ED-AB3D-65D85EC0D7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6770" y="1411348"/>
            <a:ext cx="4193811" cy="2926080"/>
          </a:xfrm>
          <a:prstGeom prst="rect">
            <a:avLst/>
          </a:prstGeom>
          <a:noFill/>
        </p:spPr>
      </p:pic>
      <p:pic>
        <p:nvPicPr>
          <p:cNvPr id="7" name="Picture 6">
            <a:extLst>
              <a:ext uri="{FF2B5EF4-FFF2-40B4-BE49-F238E27FC236}">
                <a16:creationId xmlns:a16="http://schemas.microsoft.com/office/drawing/2014/main" id="{8B88EAE9-E543-4995-8A8A-98D830B807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0" y="1411348"/>
            <a:ext cx="4235230" cy="2926080"/>
          </a:xfrm>
          <a:prstGeom prst="rect">
            <a:avLst/>
          </a:prstGeom>
          <a:ln>
            <a:solidFill>
              <a:schemeClr val="tx1"/>
            </a:solidFill>
          </a:ln>
        </p:spPr>
      </p:pic>
    </p:spTree>
    <p:extLst>
      <p:ext uri="{BB962C8B-B14F-4D97-AF65-F5344CB8AC3E}">
        <p14:creationId xmlns:p14="http://schemas.microsoft.com/office/powerpoint/2010/main" val="3797902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iCloud</a:t>
            </a:r>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628649" y="1268016"/>
            <a:ext cx="8093319" cy="3601640"/>
          </a:xfrm>
        </p:spPr>
        <p:txBody>
          <a:bodyPr>
            <a:normAutofit/>
          </a:bodyPr>
          <a:lstStyle/>
          <a:p>
            <a:pPr lvl="1" algn="just"/>
            <a:r>
              <a:rPr lang="vi-VN" dirty="0"/>
              <a:t>Nếu có quyền truy cập chỉ trên web được liên kết với tài khoản iCloud miễn phí, các tính năng/ứng dụng sẽ có những hạn chế nhất định. Các thư mục trong iCloud Window</a:t>
            </a:r>
            <a:r>
              <a:rPr lang="en-US" dirty="0"/>
              <a:t>:</a:t>
            </a:r>
            <a:endParaRPr lang="vi-VN" dirty="0"/>
          </a:p>
          <a:p>
            <a:pPr lvl="2"/>
            <a:r>
              <a:rPr lang="vi-VN" dirty="0"/>
              <a:t>Thư mục Pages: Chứa các tập tin Word</a:t>
            </a:r>
          </a:p>
          <a:p>
            <a:pPr lvl="2"/>
            <a:r>
              <a:rPr lang="vi-VN" dirty="0"/>
              <a:t>Thư mục Numbers: Chưa các tập tin Excel</a:t>
            </a:r>
          </a:p>
          <a:p>
            <a:pPr lvl="2"/>
            <a:r>
              <a:rPr lang="vi-VN" dirty="0"/>
              <a:t>Thư mục Keynote: Chứa các tập tin PowerPoint</a:t>
            </a:r>
          </a:p>
          <a:p>
            <a:pPr lvl="2"/>
            <a:r>
              <a:rPr lang="vi-VN" dirty="0"/>
              <a:t>Thư mục Notes: Thư mục tạo và lưu các ghi chú</a:t>
            </a:r>
          </a:p>
          <a:p>
            <a:pPr lvl="2"/>
            <a:r>
              <a:rPr lang="vi-VN" dirty="0"/>
              <a:t>Thư mục iCloud Drive: Chứa các tập tin/thư mục</a:t>
            </a:r>
          </a:p>
          <a:p>
            <a:pPr lvl="2"/>
            <a:r>
              <a:rPr lang="vi-VN" dirty="0"/>
              <a:t>Thư mục Contacts: Chưa danh sách các liên hệ</a:t>
            </a:r>
          </a:p>
        </p:txBody>
      </p:sp>
    </p:spTree>
    <p:extLst>
      <p:ext uri="{BB962C8B-B14F-4D97-AF65-F5344CB8AC3E}">
        <p14:creationId xmlns:p14="http://schemas.microsoft.com/office/powerpoint/2010/main" val="384163767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Dropbox</a:t>
            </a:r>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283779" y="1268016"/>
            <a:ext cx="8744607" cy="3601640"/>
          </a:xfrm>
        </p:spPr>
        <p:txBody>
          <a:bodyPr>
            <a:normAutofit lnSpcReduction="10000"/>
          </a:bodyPr>
          <a:lstStyle/>
          <a:p>
            <a:pPr algn="just"/>
            <a:r>
              <a:rPr lang="vi-VN" dirty="0"/>
              <a:t>Được lưu trữ bởi Dropbox, Inc., Dropbox là nhà cung cấp lưu trữ đám mây phổ biến, có thể lưu trữ bất kỳ loại tập tin nào. </a:t>
            </a:r>
            <a:endParaRPr lang="en-US" dirty="0"/>
          </a:p>
          <a:p>
            <a:pPr algn="just"/>
            <a:r>
              <a:rPr lang="vi-VN" dirty="0"/>
              <a:t>Người dùng có thể tải lên/tải xuống các nội dung trong giao diện web, cài đặt ứng dụng trên máy tính và tạo thư mục </a:t>
            </a:r>
          </a:p>
          <a:p>
            <a:pPr algn="just"/>
            <a:r>
              <a:rPr lang="vi-VN" dirty="0"/>
              <a:t>Đồng bộ hóa được tự động giữa thư mục cục bộ và vị trí đám mây. </a:t>
            </a:r>
            <a:endParaRPr lang="en-US" dirty="0"/>
          </a:p>
          <a:p>
            <a:pPr algn="just"/>
            <a:r>
              <a:rPr lang="vi-VN" dirty="0"/>
              <a:t>Nếu cài đặt và định cấu hình ứng dụng trên các thiết bị khác thì nội dung sẽ được đồng bộ hóa trên tất cả các thiết bị khi đăng nhập.	</a:t>
            </a:r>
          </a:p>
        </p:txBody>
      </p:sp>
    </p:spTree>
    <p:extLst>
      <p:ext uri="{BB962C8B-B14F-4D97-AF65-F5344CB8AC3E}">
        <p14:creationId xmlns:p14="http://schemas.microsoft.com/office/powerpoint/2010/main" val="39152396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Dropbox</a:t>
            </a:r>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628649" y="1268016"/>
            <a:ext cx="8093319" cy="3601640"/>
          </a:xfrm>
        </p:spPr>
        <p:txBody>
          <a:bodyPr>
            <a:normAutofit/>
          </a:bodyPr>
          <a:lstStyle/>
          <a:p>
            <a:pPr algn="just"/>
            <a:r>
              <a:rPr lang="vi-VN" dirty="0"/>
              <a:t>Người dùng có thể chia sẻ các tập tin được lưu trữ trong Dropbox bằng cách tạo và phân phối các liên kết chia sẻ qua email, tin nhắn văn bản hoặc trò chuyện. </a:t>
            </a:r>
            <a:endParaRPr lang="en-US" dirty="0"/>
          </a:p>
          <a:p>
            <a:pPr algn="just"/>
            <a:r>
              <a:rPr lang="vi-VN" dirty="0"/>
              <a:t>Dropbox cũng có thể được tải xuống và cài đặt ứng dụng di động cho Android và iOS. </a:t>
            </a:r>
          </a:p>
          <a:p>
            <a:pPr algn="just"/>
            <a:r>
              <a:rPr lang="vi-VN" dirty="0"/>
              <a:t>Truy cập www.dropbox.com và chọn get Dropbox Basic để tạo tài khoản Dropbox miễn phí với dung lượng là 2GB . </a:t>
            </a:r>
          </a:p>
        </p:txBody>
      </p:sp>
    </p:spTree>
    <p:extLst>
      <p:ext uri="{BB962C8B-B14F-4D97-AF65-F5344CB8AC3E}">
        <p14:creationId xmlns:p14="http://schemas.microsoft.com/office/powerpoint/2010/main" val="21745669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Dropbox</a:t>
            </a:r>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215800" y="1131382"/>
            <a:ext cx="4784179" cy="3601640"/>
          </a:xfrm>
        </p:spPr>
        <p:txBody>
          <a:bodyPr>
            <a:normAutofit/>
          </a:bodyPr>
          <a:lstStyle/>
          <a:p>
            <a:pPr algn="just"/>
            <a:r>
              <a:rPr lang="vi-VN" dirty="0"/>
              <a:t>Nhấp chọn Sign up for free </a:t>
            </a:r>
            <a:r>
              <a:rPr lang="vi-VN" dirty="0">
                <a:sym typeface="Symbol" panose="05050102010706020507" pitchFamily="18" charset="2"/>
              </a:rPr>
              <a:t></a:t>
            </a:r>
            <a:r>
              <a:rPr lang="vi-VN" dirty="0"/>
              <a:t> Điền tên, địa chỉ email, mật khẩu và đồng ý với các điều khoản Dropbox hoặc đăng ký bằng tài khoản Google/Apple ID. </a:t>
            </a:r>
            <a:endParaRPr lang="en-US" dirty="0"/>
          </a:p>
          <a:p>
            <a:pPr algn="just"/>
            <a:r>
              <a:rPr lang="vi-VN" dirty="0"/>
              <a:t>Tài khoản được thiết lập và người dùng có thể tải xuống Dropbox App và cài đặt ứng dụng Dropbox trên đĩa cục bộ.</a:t>
            </a:r>
          </a:p>
        </p:txBody>
      </p:sp>
      <p:pic>
        <p:nvPicPr>
          <p:cNvPr id="4" name="Picture 3">
            <a:extLst>
              <a:ext uri="{FF2B5EF4-FFF2-40B4-BE49-F238E27FC236}">
                <a16:creationId xmlns:a16="http://schemas.microsoft.com/office/drawing/2014/main" id="{537599CB-6D41-4FB1-B7FC-2E6E142BD8A8}"/>
              </a:ext>
            </a:extLst>
          </p:cNvPr>
          <p:cNvPicPr/>
          <p:nvPr/>
        </p:nvPicPr>
        <p:blipFill>
          <a:blip r:embed="rId3">
            <a:extLst>
              <a:ext uri="{28A0092B-C50C-407E-A947-70E740481C1C}">
                <a14:useLocalDpi xmlns:a14="http://schemas.microsoft.com/office/drawing/2010/main" val="0"/>
              </a:ext>
            </a:extLst>
          </a:blip>
          <a:stretch>
            <a:fillRect/>
          </a:stretch>
        </p:blipFill>
        <p:spPr>
          <a:xfrm>
            <a:off x="6385342" y="1455901"/>
            <a:ext cx="1294765" cy="1288415"/>
          </a:xfrm>
          <a:prstGeom prst="rect">
            <a:avLst/>
          </a:prstGeom>
          <a:ln>
            <a:solidFill>
              <a:schemeClr val="tx1"/>
            </a:solidFill>
          </a:ln>
        </p:spPr>
      </p:pic>
      <p:pic>
        <p:nvPicPr>
          <p:cNvPr id="5" name="Picture 4">
            <a:extLst>
              <a:ext uri="{FF2B5EF4-FFF2-40B4-BE49-F238E27FC236}">
                <a16:creationId xmlns:a16="http://schemas.microsoft.com/office/drawing/2014/main" id="{08AB82AA-74BD-4410-85A8-899ED2DEC662}"/>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5137250" y="2932202"/>
            <a:ext cx="3790950" cy="1534795"/>
          </a:xfrm>
          <a:prstGeom prst="rect">
            <a:avLst/>
          </a:prstGeom>
        </p:spPr>
      </p:pic>
    </p:spTree>
    <p:extLst>
      <p:ext uri="{BB962C8B-B14F-4D97-AF65-F5344CB8AC3E}">
        <p14:creationId xmlns:p14="http://schemas.microsoft.com/office/powerpoint/2010/main" val="42059956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lstStyle/>
          <a:p>
            <a:r>
              <a:rPr lang="en-US" dirty="0"/>
              <a:t>Dropbox</a:t>
            </a:r>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628650" y="1131382"/>
            <a:ext cx="7769116" cy="3738274"/>
          </a:xfrm>
        </p:spPr>
        <p:txBody>
          <a:bodyPr>
            <a:normAutofit/>
          </a:bodyPr>
          <a:lstStyle/>
          <a:p>
            <a:pPr algn="just"/>
            <a:r>
              <a:rPr lang="vi-VN" dirty="0"/>
              <a:t>Thư mục Dropbox cục bộ cung cấp quyền truy cập ngoại tuyến (Offline). </a:t>
            </a:r>
            <a:endParaRPr lang="en-US" dirty="0"/>
          </a:p>
          <a:p>
            <a:pPr algn="just"/>
            <a:r>
              <a:rPr lang="vi-VN" dirty="0"/>
              <a:t>Khi kết nối trực tuyến, các thay đổi sẽ được đồng bộ hóa với đám mây và trên tất cả các thiết bị người dùng.</a:t>
            </a:r>
          </a:p>
          <a:p>
            <a:pPr algn="just"/>
            <a:r>
              <a:rPr lang="vi-VN" dirty="0"/>
              <a:t>Dropbox bao gồm lịch sử phiên bản 30 ngày; trong trường hợp người dùng vô tình xóa một tập tin hoặc muốn khôi phục một phiên bản trước đó. </a:t>
            </a:r>
            <a:endParaRPr lang="en-US" dirty="0"/>
          </a:p>
          <a:p>
            <a:pPr algn="just"/>
            <a:r>
              <a:rPr lang="vi-VN" dirty="0"/>
              <a:t>Dropbox cũng có tính năng tải ảnh tự động từ thư mục Camera roll lên Dropbox.</a:t>
            </a:r>
          </a:p>
        </p:txBody>
      </p:sp>
    </p:spTree>
    <p:extLst>
      <p:ext uri="{BB962C8B-B14F-4D97-AF65-F5344CB8AC3E}">
        <p14:creationId xmlns:p14="http://schemas.microsoft.com/office/powerpoint/2010/main" val="24818971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fontScale="90000"/>
          </a:bodyPr>
          <a:lstStyle/>
          <a:p>
            <a:r>
              <a:rPr lang="en-US" dirty="0" err="1"/>
              <a:t>Các</a:t>
            </a:r>
            <a:r>
              <a:rPr lang="en-US" dirty="0"/>
              <a:t> </a:t>
            </a:r>
            <a:r>
              <a:rPr lang="en-US" dirty="0" err="1"/>
              <a:t>ứng</a:t>
            </a:r>
            <a:r>
              <a:rPr lang="en-US" dirty="0"/>
              <a:t> </a:t>
            </a:r>
            <a:r>
              <a:rPr lang="en-US" dirty="0" err="1"/>
              <a:t>dụng</a:t>
            </a:r>
            <a:r>
              <a:rPr lang="en-US" dirty="0"/>
              <a:t> </a:t>
            </a:r>
            <a:r>
              <a:rPr lang="en-US" dirty="0" err="1"/>
              <a:t>dựa</a:t>
            </a:r>
            <a:r>
              <a:rPr lang="en-US" dirty="0"/>
              <a:t> </a:t>
            </a:r>
            <a:r>
              <a:rPr lang="en-US" dirty="0" err="1"/>
              <a:t>trên</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628650" y="1131382"/>
            <a:ext cx="7769116" cy="3738274"/>
          </a:xfrm>
        </p:spPr>
        <p:txBody>
          <a:bodyPr>
            <a:normAutofit/>
          </a:bodyPr>
          <a:lstStyle/>
          <a:p>
            <a:pPr algn="just"/>
            <a:r>
              <a:rPr lang="vi-VN" dirty="0"/>
              <a:t>Hệ thống quản lý học tập LMS (Learning Management System)</a:t>
            </a:r>
            <a:endParaRPr lang="en-US" dirty="0"/>
          </a:p>
          <a:p>
            <a:pPr lvl="1" algn="just"/>
            <a:r>
              <a:rPr lang="vi-VN" dirty="0"/>
              <a:t>Ứng dụng được thiết kế để cung cấp</a:t>
            </a:r>
            <a:r>
              <a:rPr lang="en-US" dirty="0"/>
              <a:t>:</a:t>
            </a:r>
          </a:p>
          <a:p>
            <a:pPr lvl="2" algn="just"/>
            <a:r>
              <a:rPr lang="en-US" dirty="0"/>
              <a:t>C</a:t>
            </a:r>
            <a:r>
              <a:rPr lang="vi-VN" dirty="0"/>
              <a:t>ác khóa đào tạo điện tử, </a:t>
            </a:r>
            <a:endParaRPr lang="en-US" dirty="0"/>
          </a:p>
          <a:p>
            <a:pPr lvl="2" algn="just"/>
            <a:r>
              <a:rPr lang="en-US" dirty="0"/>
              <a:t>T</a:t>
            </a:r>
            <a:r>
              <a:rPr lang="vi-VN" dirty="0"/>
              <a:t>heo dõi tiến trình học tập của người học, </a:t>
            </a:r>
            <a:endParaRPr lang="en-US" dirty="0"/>
          </a:p>
          <a:p>
            <a:pPr lvl="2" algn="just"/>
            <a:r>
              <a:rPr lang="en-US" dirty="0"/>
              <a:t>T</a:t>
            </a:r>
            <a:r>
              <a:rPr lang="vi-VN" dirty="0"/>
              <a:t>ạo ra các báo cáo về hiệu suất dạy và học. </a:t>
            </a:r>
            <a:endParaRPr lang="en-US" dirty="0"/>
          </a:p>
          <a:p>
            <a:pPr lvl="1" algn="just"/>
            <a:r>
              <a:rPr lang="vi-VN" dirty="0"/>
              <a:t>LMS thực chất là một công cụ hỗ trợ eLearning</a:t>
            </a:r>
          </a:p>
        </p:txBody>
      </p:sp>
    </p:spTree>
    <p:extLst>
      <p:ext uri="{BB962C8B-B14F-4D97-AF65-F5344CB8AC3E}">
        <p14:creationId xmlns:p14="http://schemas.microsoft.com/office/powerpoint/2010/main" val="398906730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fontScale="90000"/>
          </a:bodyPr>
          <a:lstStyle/>
          <a:p>
            <a:r>
              <a:rPr lang="en-US" dirty="0" err="1"/>
              <a:t>Các</a:t>
            </a:r>
            <a:r>
              <a:rPr lang="en-US" dirty="0"/>
              <a:t> </a:t>
            </a:r>
            <a:r>
              <a:rPr lang="en-US" dirty="0" err="1"/>
              <a:t>ứng</a:t>
            </a:r>
            <a:r>
              <a:rPr lang="en-US" dirty="0"/>
              <a:t> </a:t>
            </a:r>
            <a:r>
              <a:rPr lang="en-US" dirty="0" err="1"/>
              <a:t>dụng</a:t>
            </a:r>
            <a:r>
              <a:rPr lang="en-US" dirty="0"/>
              <a:t> </a:t>
            </a:r>
            <a:r>
              <a:rPr lang="en-US" dirty="0" err="1"/>
              <a:t>dựa</a:t>
            </a:r>
            <a:r>
              <a:rPr lang="en-US" dirty="0"/>
              <a:t> </a:t>
            </a:r>
            <a:r>
              <a:rPr lang="en-US" dirty="0" err="1"/>
              <a:t>trên</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628649" y="1131381"/>
            <a:ext cx="8179019" cy="3829501"/>
          </a:xfrm>
        </p:spPr>
        <p:txBody>
          <a:bodyPr>
            <a:normAutofit/>
          </a:bodyPr>
          <a:lstStyle/>
          <a:p>
            <a:pPr lvl="1" algn="just"/>
            <a:r>
              <a:rPr lang="vi-VN" dirty="0"/>
              <a:t>Một LMS cho phép:</a:t>
            </a:r>
          </a:p>
          <a:p>
            <a:pPr lvl="2" algn="just"/>
            <a:r>
              <a:rPr lang="vi-VN" dirty="0"/>
              <a:t>Tạo và phân phối nội dung giảng dạy trực tuyến, sắp xếp các khóa học. </a:t>
            </a:r>
          </a:p>
          <a:p>
            <a:pPr lvl="2" algn="just"/>
            <a:r>
              <a:rPr lang="vi-VN" dirty="0"/>
              <a:t>Đăng ký khóa học, theo dõi và đánh giá hiệu suất của người học.</a:t>
            </a:r>
          </a:p>
          <a:p>
            <a:pPr lvl="1" algn="just"/>
            <a:r>
              <a:rPr lang="en-US" dirty="0"/>
              <a:t>C</a:t>
            </a:r>
            <a:r>
              <a:rPr lang="vi-VN" dirty="0"/>
              <a:t>ác ứng dụng nhắn tin tức thời được liên kết với các dịch vụ trực tuyến như Gmail, Outlook.com cho phép giao tiếp/trao đổi dựa trên nền web từ trong hộp thư của người dùng. </a:t>
            </a:r>
            <a:endParaRPr lang="en-US" dirty="0"/>
          </a:p>
          <a:p>
            <a:pPr lvl="1" algn="just"/>
            <a:r>
              <a:rPr lang="vi-VN" dirty="0"/>
              <a:t>Các dịch vụ này còn cho phép gửi tin nhắn cho những người ngoại tuyến (Offline).</a:t>
            </a:r>
          </a:p>
        </p:txBody>
      </p:sp>
    </p:spTree>
    <p:extLst>
      <p:ext uri="{BB962C8B-B14F-4D97-AF65-F5344CB8AC3E}">
        <p14:creationId xmlns:p14="http://schemas.microsoft.com/office/powerpoint/2010/main" val="49831383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fontScale="90000"/>
          </a:bodyPr>
          <a:lstStyle/>
          <a:p>
            <a:r>
              <a:rPr lang="en-US" dirty="0" err="1"/>
              <a:t>Các</a:t>
            </a:r>
            <a:r>
              <a:rPr lang="en-US" dirty="0"/>
              <a:t> </a:t>
            </a:r>
            <a:r>
              <a:rPr lang="en-US" dirty="0" err="1"/>
              <a:t>ứng</a:t>
            </a:r>
            <a:r>
              <a:rPr lang="en-US" dirty="0"/>
              <a:t> </a:t>
            </a:r>
            <a:r>
              <a:rPr lang="en-US" dirty="0" err="1"/>
              <a:t>dụng</a:t>
            </a:r>
            <a:r>
              <a:rPr lang="en-US" dirty="0"/>
              <a:t> </a:t>
            </a:r>
            <a:r>
              <a:rPr lang="en-US" dirty="0" err="1"/>
              <a:t>dựa</a:t>
            </a:r>
            <a:r>
              <a:rPr lang="en-US" dirty="0"/>
              <a:t> </a:t>
            </a:r>
            <a:r>
              <a:rPr lang="en-US" dirty="0" err="1"/>
              <a:t>trên</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628649" y="1131381"/>
            <a:ext cx="8179019" cy="3829501"/>
          </a:xfrm>
        </p:spPr>
        <p:txBody>
          <a:bodyPr>
            <a:normAutofit/>
          </a:bodyPr>
          <a:lstStyle/>
          <a:p>
            <a:pPr lvl="1" algn="just"/>
            <a:r>
              <a:rPr lang="vi-VN" dirty="0"/>
              <a:t>Việc triển khai LMS phổ biến nhất bao gồm hai thành phần:</a:t>
            </a:r>
          </a:p>
          <a:p>
            <a:pPr lvl="2" algn="just"/>
            <a:r>
              <a:rPr lang="vi-VN" dirty="0"/>
              <a:t>Thành phần máy chủ</a:t>
            </a:r>
            <a:endParaRPr lang="en-US" dirty="0"/>
          </a:p>
          <a:p>
            <a:pPr lvl="2" algn="just"/>
            <a:r>
              <a:rPr lang="vi-VN" dirty="0"/>
              <a:t>Thành phần giao diện người dùng</a:t>
            </a:r>
            <a:endParaRPr lang="en-US" dirty="0"/>
          </a:p>
          <a:p>
            <a:pPr lvl="3" algn="just"/>
            <a:r>
              <a:rPr lang="en-US" dirty="0" err="1"/>
              <a:t>Mỗi</a:t>
            </a:r>
            <a:r>
              <a:rPr lang="en-US" dirty="0"/>
              <a:t> </a:t>
            </a:r>
            <a:r>
              <a:rPr lang="en-US" dirty="0" err="1"/>
              <a:t>người</a:t>
            </a:r>
            <a:r>
              <a:rPr lang="en-US" dirty="0"/>
              <a:t> </a:t>
            </a:r>
            <a:r>
              <a:rPr lang="en-US" dirty="0" err="1"/>
              <a:t>học</a:t>
            </a:r>
            <a:r>
              <a:rPr lang="en-US" dirty="0"/>
              <a:t> </a:t>
            </a:r>
            <a:r>
              <a:rPr lang="en-US" dirty="0" err="1"/>
              <a:t>có</a:t>
            </a:r>
            <a:r>
              <a:rPr lang="en-US" dirty="0"/>
              <a:t> </a:t>
            </a:r>
            <a:r>
              <a:rPr lang="en-US" dirty="0" err="1"/>
              <a:t>thể</a:t>
            </a:r>
            <a:r>
              <a:rPr lang="en-US" dirty="0"/>
              <a:t> </a:t>
            </a:r>
            <a:r>
              <a:rPr lang="en-US" dirty="0" err="1"/>
              <a:t>nghiên</a:t>
            </a:r>
            <a:r>
              <a:rPr lang="en-US" dirty="0"/>
              <a:t> </a:t>
            </a:r>
            <a:r>
              <a:rPr lang="en-US" dirty="0" err="1"/>
              <a:t>cứu</a:t>
            </a:r>
            <a:r>
              <a:rPr lang="en-US" dirty="0"/>
              <a:t> </a:t>
            </a:r>
            <a:r>
              <a:rPr lang="en-US" dirty="0" err="1"/>
              <a:t>tài</a:t>
            </a:r>
            <a:r>
              <a:rPr lang="en-US" dirty="0"/>
              <a:t> </a:t>
            </a:r>
            <a:r>
              <a:rPr lang="en-US" dirty="0" err="1"/>
              <a:t>liệu</a:t>
            </a:r>
            <a:r>
              <a:rPr lang="en-US" dirty="0"/>
              <a:t> </a:t>
            </a:r>
            <a:r>
              <a:rPr lang="en-US" dirty="0" err="1"/>
              <a:t>trực</a:t>
            </a:r>
            <a:r>
              <a:rPr lang="en-US" dirty="0"/>
              <a:t> </a:t>
            </a:r>
            <a:r>
              <a:rPr lang="en-US" dirty="0" err="1"/>
              <a:t>tuyến</a:t>
            </a:r>
            <a:r>
              <a:rPr lang="en-US" dirty="0"/>
              <a:t> </a:t>
            </a:r>
            <a:r>
              <a:rPr lang="en-US" dirty="0" err="1"/>
              <a:t>theo</a:t>
            </a:r>
            <a:r>
              <a:rPr lang="en-US" dirty="0"/>
              <a:t> </a:t>
            </a:r>
            <a:r>
              <a:rPr lang="en-US" dirty="0" err="1"/>
              <a:t>tốc</a:t>
            </a:r>
            <a:r>
              <a:rPr lang="en-US" dirty="0"/>
              <a:t> </a:t>
            </a:r>
            <a:r>
              <a:rPr lang="en-US" dirty="0" err="1"/>
              <a:t>độ</a:t>
            </a:r>
            <a:r>
              <a:rPr lang="en-US" dirty="0"/>
              <a:t> </a:t>
            </a:r>
            <a:r>
              <a:rPr lang="en-US" dirty="0" err="1"/>
              <a:t>của</a:t>
            </a:r>
            <a:r>
              <a:rPr lang="en-US" dirty="0"/>
              <a:t> </a:t>
            </a:r>
            <a:r>
              <a:rPr lang="en-US" dirty="0" err="1"/>
              <a:t>riêng</a:t>
            </a:r>
            <a:r>
              <a:rPr lang="en-US" dirty="0"/>
              <a:t> </a:t>
            </a:r>
            <a:r>
              <a:rPr lang="en-US" dirty="0" err="1"/>
              <a:t>họ</a:t>
            </a:r>
            <a:r>
              <a:rPr lang="en-US" dirty="0"/>
              <a:t>. </a:t>
            </a:r>
          </a:p>
          <a:p>
            <a:pPr lvl="3" algn="just"/>
            <a:r>
              <a:rPr lang="en-US" dirty="0" err="1"/>
              <a:t>Người</a:t>
            </a:r>
            <a:r>
              <a:rPr lang="en-US" dirty="0"/>
              <a:t> </a:t>
            </a:r>
            <a:r>
              <a:rPr lang="en-US" dirty="0" err="1"/>
              <a:t>học</a:t>
            </a:r>
            <a:r>
              <a:rPr lang="en-US" dirty="0"/>
              <a:t> </a:t>
            </a:r>
            <a:r>
              <a:rPr lang="en-US" dirty="0" err="1"/>
              <a:t>đăng</a:t>
            </a:r>
            <a:r>
              <a:rPr lang="en-US" dirty="0"/>
              <a:t> </a:t>
            </a:r>
            <a:r>
              <a:rPr lang="en-US" dirty="0" err="1"/>
              <a:t>nhập</a:t>
            </a:r>
            <a:r>
              <a:rPr lang="en-US" dirty="0"/>
              <a:t> </a:t>
            </a:r>
            <a:r>
              <a:rPr lang="en-US" dirty="0" err="1"/>
              <a:t>vào</a:t>
            </a:r>
            <a:r>
              <a:rPr lang="en-US" dirty="0"/>
              <a:t> LMS </a:t>
            </a:r>
            <a:r>
              <a:rPr lang="en-US" dirty="0" err="1"/>
              <a:t>thông</a:t>
            </a:r>
            <a:r>
              <a:rPr lang="en-US" dirty="0"/>
              <a:t> qua </a:t>
            </a:r>
            <a:r>
              <a:rPr lang="en-US" dirty="0" err="1"/>
              <a:t>trình</a:t>
            </a:r>
            <a:r>
              <a:rPr lang="en-US" dirty="0"/>
              <a:t> </a:t>
            </a:r>
            <a:r>
              <a:rPr lang="en-US" dirty="0" err="1"/>
              <a:t>duyệt</a:t>
            </a:r>
            <a:r>
              <a:rPr lang="en-US" dirty="0"/>
              <a:t>, </a:t>
            </a:r>
            <a:r>
              <a:rPr lang="en-US" dirty="0" err="1"/>
              <a:t>đọc</a:t>
            </a:r>
            <a:r>
              <a:rPr lang="en-US" dirty="0"/>
              <a:t> </a:t>
            </a:r>
            <a:r>
              <a:rPr lang="en-US" dirty="0" err="1"/>
              <a:t>và</a:t>
            </a:r>
            <a:r>
              <a:rPr lang="en-US" dirty="0"/>
              <a:t> </a:t>
            </a:r>
            <a:r>
              <a:rPr lang="en-US" dirty="0" err="1"/>
              <a:t>tương</a:t>
            </a:r>
            <a:r>
              <a:rPr lang="en-US" dirty="0"/>
              <a:t> </a:t>
            </a:r>
            <a:r>
              <a:rPr lang="en-US" dirty="0" err="1"/>
              <a:t>tác</a:t>
            </a:r>
            <a:r>
              <a:rPr lang="en-US" dirty="0"/>
              <a:t> </a:t>
            </a:r>
            <a:r>
              <a:rPr lang="en-US" dirty="0" err="1"/>
              <a:t>với</a:t>
            </a:r>
            <a:r>
              <a:rPr lang="en-US" dirty="0"/>
              <a:t> </a:t>
            </a:r>
            <a:r>
              <a:rPr lang="en-US" dirty="0" err="1"/>
              <a:t>tài</a:t>
            </a:r>
            <a:r>
              <a:rPr lang="en-US" dirty="0"/>
              <a:t> </a:t>
            </a:r>
            <a:r>
              <a:rPr lang="en-US" dirty="0" err="1"/>
              <a:t>liệu</a:t>
            </a:r>
            <a:r>
              <a:rPr lang="en-US" dirty="0"/>
              <a:t> </a:t>
            </a:r>
            <a:r>
              <a:rPr lang="en-US" dirty="0" err="1"/>
              <a:t>đào</a:t>
            </a:r>
            <a:r>
              <a:rPr lang="en-US" dirty="0"/>
              <a:t> </a:t>
            </a:r>
            <a:r>
              <a:rPr lang="en-US" dirty="0" err="1"/>
              <a:t>tạo</a:t>
            </a:r>
            <a:r>
              <a:rPr lang="en-US" dirty="0"/>
              <a:t> </a:t>
            </a:r>
            <a:r>
              <a:rPr lang="en-US" dirty="0" err="1"/>
              <a:t>trong</a:t>
            </a:r>
            <a:r>
              <a:rPr lang="en-US" dirty="0"/>
              <a:t> </a:t>
            </a:r>
            <a:r>
              <a:rPr lang="en-US" dirty="0" err="1"/>
              <a:t>trình</a:t>
            </a:r>
            <a:r>
              <a:rPr lang="en-US" dirty="0"/>
              <a:t> </a:t>
            </a:r>
            <a:r>
              <a:rPr lang="en-US" dirty="0" err="1"/>
              <a:t>duyệt</a:t>
            </a:r>
            <a:r>
              <a:rPr lang="en-US" dirty="0"/>
              <a:t>. </a:t>
            </a:r>
          </a:p>
          <a:p>
            <a:pPr lvl="3" algn="just"/>
            <a:r>
              <a:rPr lang="en-US" dirty="0" err="1"/>
              <a:t>Dữ</a:t>
            </a:r>
            <a:r>
              <a:rPr lang="en-US" dirty="0"/>
              <a:t> </a:t>
            </a:r>
            <a:r>
              <a:rPr lang="en-US" dirty="0" err="1"/>
              <a:t>liệu</a:t>
            </a:r>
            <a:r>
              <a:rPr lang="en-US" dirty="0"/>
              <a:t> </a:t>
            </a:r>
            <a:r>
              <a:rPr lang="en-US" dirty="0" err="1"/>
              <a:t>và</a:t>
            </a:r>
            <a:r>
              <a:rPr lang="en-US" dirty="0"/>
              <a:t> </a:t>
            </a:r>
            <a:r>
              <a:rPr lang="en-US" dirty="0" err="1"/>
              <a:t>tiến</a:t>
            </a:r>
            <a:r>
              <a:rPr lang="en-US" dirty="0"/>
              <a:t> </a:t>
            </a:r>
            <a:r>
              <a:rPr lang="en-US" dirty="0" err="1"/>
              <a:t>độ</a:t>
            </a:r>
            <a:r>
              <a:rPr lang="en-US" dirty="0"/>
              <a:t> </a:t>
            </a:r>
            <a:r>
              <a:rPr lang="en-US" dirty="0" err="1"/>
              <a:t>của</a:t>
            </a:r>
            <a:r>
              <a:rPr lang="en-US" dirty="0"/>
              <a:t> </a:t>
            </a:r>
            <a:r>
              <a:rPr lang="en-US" dirty="0" err="1"/>
              <a:t>người</a:t>
            </a:r>
            <a:r>
              <a:rPr lang="en-US" dirty="0"/>
              <a:t> </a:t>
            </a:r>
            <a:r>
              <a:rPr lang="en-US" dirty="0" err="1"/>
              <a:t>học</a:t>
            </a:r>
            <a:r>
              <a:rPr lang="en-US" dirty="0"/>
              <a:t> (</a:t>
            </a:r>
            <a:r>
              <a:rPr lang="en-US" dirty="0" err="1"/>
              <a:t>bài</a:t>
            </a:r>
            <a:r>
              <a:rPr lang="en-US" dirty="0"/>
              <a:t> </a:t>
            </a:r>
            <a:r>
              <a:rPr lang="en-US" dirty="0" err="1"/>
              <a:t>học</a:t>
            </a:r>
            <a:r>
              <a:rPr lang="en-US" dirty="0"/>
              <a:t> </a:t>
            </a:r>
            <a:r>
              <a:rPr lang="en-US" dirty="0" err="1"/>
              <a:t>nghiên</a:t>
            </a:r>
            <a:r>
              <a:rPr lang="en-US" dirty="0"/>
              <a:t> </a:t>
            </a:r>
            <a:r>
              <a:rPr lang="en-US" dirty="0" err="1"/>
              <a:t>cứu</a:t>
            </a:r>
            <a:r>
              <a:rPr lang="en-US" dirty="0"/>
              <a:t>, </a:t>
            </a:r>
            <a:r>
              <a:rPr lang="en-US" dirty="0" err="1"/>
              <a:t>bài</a:t>
            </a:r>
            <a:r>
              <a:rPr lang="en-US" dirty="0"/>
              <a:t> </a:t>
            </a:r>
            <a:r>
              <a:rPr lang="en-US" dirty="0" err="1"/>
              <a:t>kiểm</a:t>
            </a:r>
            <a:r>
              <a:rPr lang="en-US" dirty="0"/>
              <a:t> </a:t>
            </a:r>
            <a:r>
              <a:rPr lang="en-US" dirty="0" err="1"/>
              <a:t>tra</a:t>
            </a:r>
            <a:r>
              <a:rPr lang="en-US" dirty="0"/>
              <a:t> </a:t>
            </a:r>
            <a:r>
              <a:rPr lang="en-US" dirty="0" err="1"/>
              <a:t>và</a:t>
            </a:r>
            <a:r>
              <a:rPr lang="en-US" dirty="0"/>
              <a:t> </a:t>
            </a:r>
            <a:r>
              <a:rPr lang="en-US" dirty="0" err="1"/>
              <a:t>điểm</a:t>
            </a:r>
            <a:r>
              <a:rPr lang="en-US" dirty="0"/>
              <a:t> thi) </a:t>
            </a:r>
            <a:r>
              <a:rPr lang="en-US" dirty="0" err="1"/>
              <a:t>được</a:t>
            </a:r>
            <a:r>
              <a:rPr lang="en-US" dirty="0"/>
              <a:t> </a:t>
            </a:r>
            <a:r>
              <a:rPr lang="en-US" dirty="0" err="1"/>
              <a:t>lưu</a:t>
            </a:r>
            <a:r>
              <a:rPr lang="en-US" dirty="0"/>
              <a:t> </a:t>
            </a:r>
            <a:r>
              <a:rPr lang="en-US" dirty="0" err="1"/>
              <a:t>trữ</a:t>
            </a:r>
            <a:r>
              <a:rPr lang="en-US" dirty="0"/>
              <a:t> </a:t>
            </a:r>
            <a:r>
              <a:rPr lang="en-US" dirty="0" err="1"/>
              <a:t>trên</a:t>
            </a:r>
            <a:r>
              <a:rPr lang="en-US" dirty="0"/>
              <a:t> </a:t>
            </a:r>
            <a:r>
              <a:rPr lang="en-US" dirty="0" err="1"/>
              <a:t>máy</a:t>
            </a:r>
            <a:r>
              <a:rPr lang="en-US" dirty="0"/>
              <a:t> </a:t>
            </a:r>
            <a:r>
              <a:rPr lang="en-US" dirty="0" err="1"/>
              <a:t>chủ</a:t>
            </a:r>
            <a:r>
              <a:rPr lang="en-US" dirty="0"/>
              <a:t>.</a:t>
            </a:r>
          </a:p>
        </p:txBody>
      </p:sp>
    </p:spTree>
    <p:extLst>
      <p:ext uri="{BB962C8B-B14F-4D97-AF65-F5344CB8AC3E}">
        <p14:creationId xmlns:p14="http://schemas.microsoft.com/office/powerpoint/2010/main" val="5940929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fontScale="90000"/>
          </a:bodyPr>
          <a:lstStyle/>
          <a:p>
            <a:r>
              <a:rPr lang="en-US" dirty="0" err="1"/>
              <a:t>Các</a:t>
            </a:r>
            <a:r>
              <a:rPr lang="en-US" dirty="0"/>
              <a:t> </a:t>
            </a:r>
            <a:r>
              <a:rPr lang="en-US" dirty="0" err="1"/>
              <a:t>ứng</a:t>
            </a:r>
            <a:r>
              <a:rPr lang="en-US" dirty="0"/>
              <a:t> </a:t>
            </a:r>
            <a:r>
              <a:rPr lang="en-US" dirty="0" err="1"/>
              <a:t>dụng</a:t>
            </a:r>
            <a:r>
              <a:rPr lang="en-US" dirty="0"/>
              <a:t> </a:t>
            </a:r>
            <a:r>
              <a:rPr lang="en-US" dirty="0" err="1"/>
              <a:t>dựa</a:t>
            </a:r>
            <a:r>
              <a:rPr lang="en-US" dirty="0"/>
              <a:t> </a:t>
            </a:r>
            <a:r>
              <a:rPr lang="en-US" dirty="0" err="1"/>
              <a:t>trên</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482490" y="1057808"/>
            <a:ext cx="8179019" cy="4012119"/>
          </a:xfrm>
        </p:spPr>
        <p:txBody>
          <a:bodyPr>
            <a:normAutofit/>
          </a:bodyPr>
          <a:lstStyle/>
          <a:p>
            <a:pPr algn="just"/>
            <a:r>
              <a:rPr lang="vi-VN" dirty="0"/>
              <a:t>Phần mềm quản lý quan hệ khách hàng CRM (Customer Relationship Management)</a:t>
            </a:r>
            <a:endParaRPr lang="en-US" dirty="0"/>
          </a:p>
          <a:p>
            <a:pPr lvl="1" algn="just"/>
            <a:r>
              <a:rPr lang="vi-VN" dirty="0"/>
              <a:t>Quản lý quan hệ khách hàng là thực hành quản lý và phân tích các tương tác với khách hàng.</a:t>
            </a:r>
          </a:p>
          <a:p>
            <a:pPr lvl="1" algn="just"/>
            <a:r>
              <a:rPr lang="vi-VN" dirty="0"/>
              <a:t>Phần mềm CRM được sử dụng để ghi lại các tương tác của khách hàng với nhân viên (qua email, qua các cuộc gọi điện thoại hoặc phương tiện truyền thông xã hội).</a:t>
            </a:r>
          </a:p>
          <a:p>
            <a:pPr lvl="1" algn="just"/>
            <a:r>
              <a:rPr lang="vi-VN" dirty="0"/>
              <a:t>Thông tin thu được, được hợp nhất và lưu trữ trong cơ sở dữ liệu CRM. Nhân viên bán hàng/tiếp thị có thể truy cập cơ sở dữ liệu để xem thông tin chi tiết về khách hàng, lịch sử mua hàng, ưu đãi mua hàng,…</a:t>
            </a:r>
          </a:p>
          <a:p>
            <a:pPr lvl="1" algn="just"/>
            <a:endParaRPr lang="en-US" dirty="0"/>
          </a:p>
        </p:txBody>
      </p:sp>
    </p:spTree>
    <p:extLst>
      <p:ext uri="{BB962C8B-B14F-4D97-AF65-F5344CB8AC3E}">
        <p14:creationId xmlns:p14="http://schemas.microsoft.com/office/powerpoint/2010/main" val="33109819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fontScale="90000"/>
          </a:bodyPr>
          <a:lstStyle/>
          <a:p>
            <a:r>
              <a:rPr lang="en-US" dirty="0" err="1"/>
              <a:t>Các</a:t>
            </a:r>
            <a:r>
              <a:rPr lang="en-US" dirty="0"/>
              <a:t> </a:t>
            </a:r>
            <a:r>
              <a:rPr lang="en-US" dirty="0" err="1"/>
              <a:t>ứng</a:t>
            </a:r>
            <a:r>
              <a:rPr lang="en-US" dirty="0"/>
              <a:t> </a:t>
            </a:r>
            <a:r>
              <a:rPr lang="en-US" dirty="0" err="1"/>
              <a:t>dụng</a:t>
            </a:r>
            <a:r>
              <a:rPr lang="en-US" dirty="0"/>
              <a:t> </a:t>
            </a:r>
            <a:r>
              <a:rPr lang="en-US" dirty="0" err="1"/>
              <a:t>dựa</a:t>
            </a:r>
            <a:r>
              <a:rPr lang="en-US" dirty="0"/>
              <a:t> </a:t>
            </a:r>
            <a:r>
              <a:rPr lang="en-US" dirty="0" err="1"/>
              <a:t>trên</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482490" y="1057808"/>
            <a:ext cx="8179019" cy="4012119"/>
          </a:xfrm>
        </p:spPr>
        <p:txBody>
          <a:bodyPr>
            <a:normAutofit/>
          </a:bodyPr>
          <a:lstStyle/>
          <a:p>
            <a:pPr lvl="1" algn="just"/>
            <a:r>
              <a:rPr lang="vi-VN" dirty="0"/>
              <a:t>Các nhà cung cấp ứng dụng CRM phổ biến bao gồm:</a:t>
            </a:r>
          </a:p>
          <a:p>
            <a:pPr lvl="2" algn="just"/>
            <a:r>
              <a:rPr lang="vi-VN" dirty="0"/>
              <a:t>Salesforce.com: Cung cấp sản phẩm CRM hoàn toàn dựa trên đám mây.</a:t>
            </a:r>
          </a:p>
          <a:p>
            <a:pPr lvl="2" algn="just"/>
            <a:r>
              <a:rPr lang="vi-VN" dirty="0"/>
              <a:t>Oracle: Cung cấp các sản phẩm cơ sở dữ liệu quan hệ tinh vi và một số sản phẩm CRM dựa trên đám mây.</a:t>
            </a:r>
          </a:p>
          <a:p>
            <a:pPr lvl="2" algn="just"/>
            <a:r>
              <a:rPr lang="vi-VN" dirty="0"/>
              <a:t>Workfront (trước đây là AtTask): Cung cấp các ứng dụng CRM Marketing và giải pháp quản lý dự án dựa trên đám mây.</a:t>
            </a:r>
          </a:p>
          <a:p>
            <a:pPr lvl="1" algn="just"/>
            <a:endParaRPr lang="vi-VN" dirty="0"/>
          </a:p>
          <a:p>
            <a:pPr lvl="1" algn="just"/>
            <a:endParaRPr lang="en-US" dirty="0"/>
          </a:p>
        </p:txBody>
      </p:sp>
    </p:spTree>
    <p:extLst>
      <p:ext uri="{BB962C8B-B14F-4D97-AF65-F5344CB8AC3E}">
        <p14:creationId xmlns:p14="http://schemas.microsoft.com/office/powerpoint/2010/main" val="221591336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fontScale="90000"/>
          </a:bodyPr>
          <a:lstStyle/>
          <a:p>
            <a:r>
              <a:rPr lang="en-US" dirty="0" err="1"/>
              <a:t>Các</a:t>
            </a:r>
            <a:r>
              <a:rPr lang="en-US" dirty="0"/>
              <a:t> </a:t>
            </a:r>
            <a:r>
              <a:rPr lang="en-US" dirty="0" err="1"/>
              <a:t>ứng</a:t>
            </a:r>
            <a:r>
              <a:rPr lang="en-US" dirty="0"/>
              <a:t> </a:t>
            </a:r>
            <a:r>
              <a:rPr lang="en-US" dirty="0" err="1"/>
              <a:t>dụng</a:t>
            </a:r>
            <a:r>
              <a:rPr lang="en-US" dirty="0"/>
              <a:t> </a:t>
            </a:r>
            <a:r>
              <a:rPr lang="en-US" dirty="0" err="1"/>
              <a:t>dựa</a:t>
            </a:r>
            <a:r>
              <a:rPr lang="en-US" dirty="0"/>
              <a:t> </a:t>
            </a:r>
            <a:r>
              <a:rPr lang="en-US" dirty="0" err="1"/>
              <a:t>trên</a:t>
            </a:r>
            <a:r>
              <a:rPr lang="en-US" dirty="0"/>
              <a:t> </a:t>
            </a:r>
            <a:r>
              <a:rPr lang="en-US" dirty="0" err="1"/>
              <a:t>Điện</a:t>
            </a:r>
            <a:r>
              <a:rPr lang="en-US" dirty="0"/>
              <a:t> </a:t>
            </a:r>
            <a:r>
              <a:rPr lang="en-US" dirty="0" err="1"/>
              <a:t>toán</a:t>
            </a:r>
            <a:r>
              <a:rPr lang="en-US" dirty="0"/>
              <a:t> </a:t>
            </a:r>
            <a:r>
              <a:rPr lang="en-US" dirty="0" err="1"/>
              <a:t>đám</a:t>
            </a:r>
            <a:r>
              <a:rPr lang="en-US" dirty="0"/>
              <a:t> </a:t>
            </a:r>
            <a:r>
              <a:rPr lang="en-US" dirty="0" err="1"/>
              <a:t>mây</a:t>
            </a:r>
            <a:endParaRPr lang="en-US" dirty="0"/>
          </a:p>
        </p:txBody>
      </p:sp>
      <p:sp>
        <p:nvSpPr>
          <p:cNvPr id="3" name="Content Placeholder 2">
            <a:extLst>
              <a:ext uri="{FF2B5EF4-FFF2-40B4-BE49-F238E27FC236}">
                <a16:creationId xmlns:a16="http://schemas.microsoft.com/office/drawing/2014/main" id="{8FAF9914-708C-42C6-9880-26424BC24E78}"/>
              </a:ext>
            </a:extLst>
          </p:cNvPr>
          <p:cNvSpPr>
            <a:spLocks noGrp="1"/>
          </p:cNvSpPr>
          <p:nvPr>
            <p:ph idx="1"/>
          </p:nvPr>
        </p:nvSpPr>
        <p:spPr>
          <a:xfrm>
            <a:off x="482490" y="1057808"/>
            <a:ext cx="8179019" cy="4012119"/>
          </a:xfrm>
        </p:spPr>
        <p:txBody>
          <a:bodyPr>
            <a:normAutofit/>
          </a:bodyPr>
          <a:lstStyle/>
          <a:p>
            <a:pPr lvl="1" algn="just"/>
            <a:r>
              <a:rPr lang="vi-VN" dirty="0"/>
              <a:t>Ai sử dụng phần mềm CRM?</a:t>
            </a:r>
          </a:p>
          <a:p>
            <a:pPr lvl="2" algn="just"/>
            <a:r>
              <a:rPr lang="vi-VN" dirty="0"/>
              <a:t>Các doanh nghiệp có một đội ngũ nhân viên bán hàng.</a:t>
            </a:r>
          </a:p>
          <a:p>
            <a:pPr lvl="2" algn="just"/>
            <a:r>
              <a:rPr lang="vi-VN" dirty="0"/>
              <a:t>Các doanh nghiệp có đội ngũ tiếp thị.</a:t>
            </a:r>
          </a:p>
          <a:p>
            <a:pPr lvl="2" algn="just"/>
            <a:r>
              <a:rPr lang="vi-VN" dirty="0"/>
              <a:t>Các doanh nghiệp ra báo giá hoặc hóa đơn.</a:t>
            </a:r>
          </a:p>
          <a:p>
            <a:pPr lvl="1" algn="just"/>
            <a:r>
              <a:rPr lang="vi-VN" dirty="0"/>
              <a:t>Lợi ích của việc sử dụng phần mềm CRM</a:t>
            </a:r>
          </a:p>
          <a:p>
            <a:pPr lvl="2" algn="just"/>
            <a:r>
              <a:rPr lang="vi-VN" dirty="0"/>
              <a:t>Tăng hiệu quả</a:t>
            </a:r>
          </a:p>
          <a:p>
            <a:pPr lvl="2" algn="just"/>
            <a:r>
              <a:rPr lang="vi-VN" dirty="0"/>
              <a:t>Sử dụng tốt hơn dữ liệu khách hàng</a:t>
            </a:r>
            <a:endParaRPr lang="en-US" dirty="0"/>
          </a:p>
          <a:p>
            <a:pPr lvl="2" algn="just"/>
            <a:r>
              <a:rPr lang="en-US" dirty="0" err="1"/>
              <a:t>Hợp</a:t>
            </a:r>
            <a:r>
              <a:rPr lang="en-US" dirty="0"/>
              <a:t> </a:t>
            </a:r>
            <a:r>
              <a:rPr lang="en-US" dirty="0" err="1"/>
              <a:t>tác</a:t>
            </a:r>
            <a:endParaRPr lang="en-US" dirty="0"/>
          </a:p>
          <a:p>
            <a:pPr lvl="2" algn="just"/>
            <a:r>
              <a:rPr lang="en-US" dirty="0" err="1"/>
              <a:t>Trải</a:t>
            </a:r>
            <a:r>
              <a:rPr lang="en-US" dirty="0"/>
              <a:t> </a:t>
            </a:r>
            <a:r>
              <a:rPr lang="en-US" dirty="0" err="1"/>
              <a:t>nghiệm</a:t>
            </a:r>
            <a:r>
              <a:rPr lang="en-US" dirty="0"/>
              <a:t> </a:t>
            </a:r>
            <a:r>
              <a:rPr lang="en-US" dirty="0" err="1"/>
              <a:t>khách</a:t>
            </a:r>
            <a:r>
              <a:rPr lang="en-US" dirty="0"/>
              <a:t> </a:t>
            </a:r>
            <a:r>
              <a:rPr lang="en-US" dirty="0" err="1"/>
              <a:t>hàng</a:t>
            </a:r>
            <a:r>
              <a:rPr lang="en-US" dirty="0"/>
              <a:t> </a:t>
            </a:r>
            <a:r>
              <a:rPr lang="en-US" dirty="0" err="1"/>
              <a:t>tốt</a:t>
            </a:r>
            <a:r>
              <a:rPr lang="en-US" dirty="0"/>
              <a:t> </a:t>
            </a:r>
            <a:r>
              <a:rPr lang="en-US" dirty="0" err="1"/>
              <a:t>hơn</a:t>
            </a:r>
            <a:endParaRPr lang="vi-VN" dirty="0"/>
          </a:p>
          <a:p>
            <a:pPr lvl="1" algn="just"/>
            <a:endParaRPr lang="vi-VN" dirty="0"/>
          </a:p>
          <a:p>
            <a:pPr lvl="1" algn="just"/>
            <a:endParaRPr lang="en-US" dirty="0"/>
          </a:p>
        </p:txBody>
      </p:sp>
    </p:spTree>
    <p:extLst>
      <p:ext uri="{BB962C8B-B14F-4D97-AF65-F5344CB8AC3E}">
        <p14:creationId xmlns:p14="http://schemas.microsoft.com/office/powerpoint/2010/main" val="5582504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a:bodyPr>
          <a:lstStyle/>
          <a:p>
            <a:r>
              <a:rPr lang="en-US" dirty="0" err="1"/>
              <a:t>Các</a:t>
            </a:r>
            <a:r>
              <a:rPr lang="en-US" dirty="0"/>
              <a:t> </a:t>
            </a:r>
            <a:r>
              <a:rPr lang="en-US" dirty="0" err="1"/>
              <a:t>thông</a:t>
            </a:r>
            <a:r>
              <a:rPr lang="en-US" dirty="0"/>
              <a:t> </a:t>
            </a:r>
            <a:r>
              <a:rPr lang="en-US" dirty="0" err="1"/>
              <a:t>báo</a:t>
            </a:r>
            <a:r>
              <a:rPr lang="en-US" dirty="0"/>
              <a:t> di </a:t>
            </a:r>
            <a:r>
              <a:rPr lang="en-US" dirty="0" err="1"/>
              <a:t>động</a:t>
            </a:r>
            <a:endParaRPr lang="en-US" dirty="0"/>
          </a:p>
        </p:txBody>
      </p:sp>
      <p:sp>
        <p:nvSpPr>
          <p:cNvPr id="5" name="Content Placeholder 4">
            <a:extLst>
              <a:ext uri="{FF2B5EF4-FFF2-40B4-BE49-F238E27FC236}">
                <a16:creationId xmlns:a16="http://schemas.microsoft.com/office/drawing/2014/main" id="{C516C1EE-67C1-41EB-8B77-97AEE15255FB}"/>
              </a:ext>
            </a:extLst>
          </p:cNvPr>
          <p:cNvSpPr>
            <a:spLocks noGrp="1"/>
          </p:cNvSpPr>
          <p:nvPr>
            <p:ph idx="1"/>
          </p:nvPr>
        </p:nvSpPr>
        <p:spPr>
          <a:xfrm>
            <a:off x="628650" y="1369219"/>
            <a:ext cx="8147488" cy="3263504"/>
          </a:xfrm>
        </p:spPr>
        <p:txBody>
          <a:bodyPr/>
          <a:lstStyle/>
          <a:p>
            <a:r>
              <a:rPr lang="vi-VN" dirty="0"/>
              <a:t>Thông báo là thông tin cập nhật về một số loại hoạt động nhất định bao gồm:</a:t>
            </a:r>
          </a:p>
          <a:p>
            <a:pPr lvl="1"/>
            <a:r>
              <a:rPr lang="vi-VN" dirty="0"/>
              <a:t>Các bài đăng </a:t>
            </a:r>
            <a:r>
              <a:rPr lang="en-US" dirty="0"/>
              <a:t>t</a:t>
            </a:r>
            <a:r>
              <a:rPr lang="vi-VN" dirty="0"/>
              <a:t>rên mạng xã hội, </a:t>
            </a:r>
          </a:p>
          <a:p>
            <a:pPr lvl="1"/>
            <a:r>
              <a:rPr lang="vi-VN" dirty="0"/>
              <a:t>Tin nhắn mới nhận được, </a:t>
            </a:r>
          </a:p>
          <a:p>
            <a:pPr lvl="1"/>
            <a:r>
              <a:rPr lang="vi-VN" dirty="0"/>
              <a:t>Email mới vào Inbox </a:t>
            </a:r>
          </a:p>
          <a:p>
            <a:pPr lvl="1"/>
            <a:r>
              <a:rPr lang="vi-VN" dirty="0"/>
              <a:t>Lời nhắc các cuộc họp sắp tới đã được lên lịch trên Agenda.</a:t>
            </a:r>
          </a:p>
          <a:p>
            <a:endParaRPr lang="en-US" dirty="0"/>
          </a:p>
        </p:txBody>
      </p:sp>
    </p:spTree>
    <p:extLst>
      <p:ext uri="{BB962C8B-B14F-4D97-AF65-F5344CB8AC3E}">
        <p14:creationId xmlns:p14="http://schemas.microsoft.com/office/powerpoint/2010/main" val="122454625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a:bodyPr>
          <a:lstStyle/>
          <a:p>
            <a:r>
              <a:rPr lang="en-US" dirty="0" err="1"/>
              <a:t>Các</a:t>
            </a:r>
            <a:r>
              <a:rPr lang="en-US" dirty="0"/>
              <a:t> </a:t>
            </a:r>
            <a:r>
              <a:rPr lang="en-US" dirty="0" err="1"/>
              <a:t>thông</a:t>
            </a:r>
            <a:r>
              <a:rPr lang="en-US" dirty="0"/>
              <a:t> </a:t>
            </a:r>
            <a:r>
              <a:rPr lang="en-US" dirty="0" err="1"/>
              <a:t>báo</a:t>
            </a:r>
            <a:r>
              <a:rPr lang="en-US" dirty="0"/>
              <a:t> di </a:t>
            </a:r>
            <a:r>
              <a:rPr lang="en-US" dirty="0" err="1"/>
              <a:t>động</a:t>
            </a:r>
            <a:endParaRPr lang="en-US" dirty="0"/>
          </a:p>
        </p:txBody>
      </p:sp>
      <p:sp>
        <p:nvSpPr>
          <p:cNvPr id="5" name="Content Placeholder 4">
            <a:extLst>
              <a:ext uri="{FF2B5EF4-FFF2-40B4-BE49-F238E27FC236}">
                <a16:creationId xmlns:a16="http://schemas.microsoft.com/office/drawing/2014/main" id="{C516C1EE-67C1-41EB-8B77-97AEE15255FB}"/>
              </a:ext>
            </a:extLst>
          </p:cNvPr>
          <p:cNvSpPr>
            <a:spLocks noGrp="1"/>
          </p:cNvSpPr>
          <p:nvPr>
            <p:ph idx="1"/>
          </p:nvPr>
        </p:nvSpPr>
        <p:spPr>
          <a:xfrm>
            <a:off x="628650" y="1369219"/>
            <a:ext cx="8147488" cy="3263504"/>
          </a:xfrm>
        </p:spPr>
        <p:txBody>
          <a:bodyPr>
            <a:normAutofit/>
          </a:bodyPr>
          <a:lstStyle/>
          <a:p>
            <a:r>
              <a:rPr lang="vi-VN" dirty="0"/>
              <a:t>Cấu hình các thông báo trong ứng dụng</a:t>
            </a:r>
            <a:endParaRPr lang="en-US" dirty="0"/>
          </a:p>
          <a:p>
            <a:pPr lvl="1"/>
            <a:r>
              <a:rPr lang="en-US" dirty="0" err="1"/>
              <a:t>Cấu</a:t>
            </a:r>
            <a:r>
              <a:rPr lang="en-US" dirty="0"/>
              <a:t> </a:t>
            </a:r>
            <a:r>
              <a:rPr lang="en-US" dirty="0" err="1"/>
              <a:t>hình</a:t>
            </a:r>
            <a:r>
              <a:rPr lang="en-US" dirty="0"/>
              <a:t> </a:t>
            </a:r>
            <a:r>
              <a:rPr lang="en-US" dirty="0" err="1"/>
              <a:t>các</a:t>
            </a:r>
            <a:r>
              <a:rPr lang="en-US" dirty="0"/>
              <a:t> </a:t>
            </a:r>
            <a:r>
              <a:rPr lang="en-US" dirty="0" err="1"/>
              <a:t>thông</a:t>
            </a:r>
            <a:r>
              <a:rPr lang="en-US" dirty="0"/>
              <a:t> </a:t>
            </a:r>
            <a:r>
              <a:rPr lang="en-US" dirty="0" err="1"/>
              <a:t>báo</a:t>
            </a:r>
            <a:r>
              <a:rPr lang="en-US" dirty="0"/>
              <a:t> Gmail </a:t>
            </a:r>
            <a:r>
              <a:rPr lang="en-US" dirty="0" err="1"/>
              <a:t>trên</a:t>
            </a:r>
            <a:r>
              <a:rPr lang="en-US" dirty="0"/>
              <a:t> Android:</a:t>
            </a:r>
          </a:p>
          <a:p>
            <a:pPr lvl="1" indent="0" algn="just">
              <a:buNone/>
            </a:pPr>
            <a:r>
              <a:rPr lang="en-US" sz="2200" i="1" dirty="0" err="1"/>
              <a:t>Mở</a:t>
            </a:r>
            <a:r>
              <a:rPr lang="en-US" sz="2200" i="1" dirty="0"/>
              <a:t> </a:t>
            </a:r>
            <a:r>
              <a:rPr lang="en-US" sz="2200" i="1" dirty="0" err="1"/>
              <a:t>ứng</a:t>
            </a:r>
            <a:r>
              <a:rPr lang="en-US" sz="2200" i="1" dirty="0"/>
              <a:t> </a:t>
            </a:r>
            <a:r>
              <a:rPr lang="en-US" sz="2200" i="1" dirty="0" err="1"/>
              <a:t>dụng</a:t>
            </a:r>
            <a:r>
              <a:rPr lang="en-US" sz="2200" i="1" dirty="0"/>
              <a:t> Gmail </a:t>
            </a:r>
            <a:r>
              <a:rPr lang="en-US" sz="2200" i="1" dirty="0">
                <a:sym typeface="Symbol" panose="05050102010706020507" pitchFamily="18" charset="2"/>
              </a:rPr>
              <a:t></a:t>
            </a:r>
            <a:r>
              <a:rPr lang="en-US" sz="2200" i="1" dirty="0"/>
              <a:t> </a:t>
            </a:r>
            <a:r>
              <a:rPr lang="en-US" sz="2200" i="1" dirty="0" err="1"/>
              <a:t>Chọn</a:t>
            </a:r>
            <a:r>
              <a:rPr lang="en-US" sz="2200" i="1" dirty="0"/>
              <a:t> Menu   ở </a:t>
            </a:r>
            <a:r>
              <a:rPr lang="en-US" sz="2200" i="1" dirty="0" err="1"/>
              <a:t>góc</a:t>
            </a:r>
            <a:r>
              <a:rPr lang="en-US" sz="2200" i="1" dirty="0"/>
              <a:t> </a:t>
            </a:r>
            <a:r>
              <a:rPr lang="en-US" sz="2200" i="1" dirty="0" err="1"/>
              <a:t>trên</a:t>
            </a:r>
            <a:r>
              <a:rPr lang="en-US" sz="2200" i="1" dirty="0"/>
              <a:t> </a:t>
            </a:r>
            <a:r>
              <a:rPr lang="en-US" sz="2200" i="1" dirty="0" err="1"/>
              <a:t>cùng</a:t>
            </a:r>
            <a:r>
              <a:rPr lang="en-US" sz="2200" i="1" dirty="0"/>
              <a:t> </a:t>
            </a:r>
            <a:r>
              <a:rPr lang="en-US" sz="2200" i="1" dirty="0" err="1"/>
              <a:t>bên</a:t>
            </a:r>
            <a:r>
              <a:rPr lang="en-US" sz="2200" i="1" dirty="0"/>
              <a:t> </a:t>
            </a:r>
            <a:r>
              <a:rPr lang="en-US" sz="2200" i="1" dirty="0" err="1"/>
              <a:t>trái</a:t>
            </a:r>
            <a:r>
              <a:rPr lang="en-US" sz="2200" i="1" dirty="0"/>
              <a:t> </a:t>
            </a:r>
            <a:r>
              <a:rPr lang="en-US" sz="2200" i="1" dirty="0">
                <a:sym typeface="Symbol" panose="05050102010706020507" pitchFamily="18" charset="2"/>
              </a:rPr>
              <a:t></a:t>
            </a:r>
            <a:r>
              <a:rPr lang="en-US" sz="2200" i="1" dirty="0"/>
              <a:t> </a:t>
            </a:r>
            <a:r>
              <a:rPr lang="en-US" sz="2200" i="1" dirty="0" err="1"/>
              <a:t>Chọn</a:t>
            </a:r>
            <a:r>
              <a:rPr lang="en-US" sz="2200" i="1" dirty="0"/>
              <a:t> </a:t>
            </a:r>
            <a:r>
              <a:rPr lang="en-US" sz="2200" i="1" dirty="0" err="1"/>
              <a:t>Cài</a:t>
            </a:r>
            <a:r>
              <a:rPr lang="en-US" sz="2200" i="1" dirty="0"/>
              <a:t> </a:t>
            </a:r>
            <a:r>
              <a:rPr lang="en-US" sz="2200" i="1" dirty="0" err="1"/>
              <a:t>đặt</a:t>
            </a:r>
            <a:r>
              <a:rPr lang="en-US" sz="2200" i="1" dirty="0"/>
              <a:t>/Settings </a:t>
            </a:r>
            <a:r>
              <a:rPr lang="en-US" sz="2200" i="1" dirty="0">
                <a:sym typeface="Symbol" panose="05050102010706020507" pitchFamily="18" charset="2"/>
              </a:rPr>
              <a:t></a:t>
            </a:r>
            <a:r>
              <a:rPr lang="en-US" sz="2200" i="1" dirty="0"/>
              <a:t> </a:t>
            </a:r>
            <a:r>
              <a:rPr lang="en-US" sz="2200" i="1" dirty="0" err="1"/>
              <a:t>Chọn</a:t>
            </a:r>
            <a:r>
              <a:rPr lang="en-US" sz="2200" i="1" dirty="0"/>
              <a:t> Tài </a:t>
            </a:r>
            <a:r>
              <a:rPr lang="en-US" sz="2200" i="1" dirty="0" err="1"/>
              <a:t>khòn</a:t>
            </a:r>
            <a:r>
              <a:rPr lang="en-US" sz="2200" i="1" dirty="0"/>
              <a:t>/Account </a:t>
            </a:r>
            <a:r>
              <a:rPr lang="en-US" sz="2200" i="1" dirty="0">
                <a:sym typeface="Symbol" panose="05050102010706020507" pitchFamily="18" charset="2"/>
              </a:rPr>
              <a:t></a:t>
            </a:r>
            <a:r>
              <a:rPr lang="en-US" sz="2200" i="1" dirty="0"/>
              <a:t>  </a:t>
            </a:r>
            <a:r>
              <a:rPr lang="en-US" sz="2200" i="1" dirty="0" err="1"/>
              <a:t>Bỏ</a:t>
            </a:r>
            <a:r>
              <a:rPr lang="en-US" sz="2200" i="1" dirty="0"/>
              <a:t>/</a:t>
            </a:r>
            <a:r>
              <a:rPr lang="en-US" sz="2200" i="1" dirty="0" err="1"/>
              <a:t>chọn</a:t>
            </a:r>
            <a:r>
              <a:rPr lang="en-US" sz="2200" i="1" dirty="0"/>
              <a:t> </a:t>
            </a:r>
            <a:r>
              <a:rPr lang="en-US" sz="2200" i="1" dirty="0" err="1"/>
              <a:t>hộp</a:t>
            </a:r>
            <a:r>
              <a:rPr lang="en-US" sz="2200" i="1" dirty="0"/>
              <a:t> </a:t>
            </a:r>
            <a:r>
              <a:rPr lang="en-US" sz="2200" i="1" dirty="0" err="1"/>
              <a:t>kiểm</a:t>
            </a:r>
            <a:r>
              <a:rPr lang="en-US" sz="2200" i="1" dirty="0"/>
              <a:t> </a:t>
            </a:r>
            <a:r>
              <a:rPr lang="en-US" sz="2200" i="1" dirty="0" err="1"/>
              <a:t>để</a:t>
            </a:r>
            <a:r>
              <a:rPr lang="en-US" sz="2200" i="1" dirty="0"/>
              <a:t> </a:t>
            </a:r>
            <a:r>
              <a:rPr lang="en-US" sz="2200" i="1" dirty="0" err="1"/>
              <a:t>Tắt</a:t>
            </a:r>
            <a:r>
              <a:rPr lang="en-US" sz="2200" i="1" dirty="0"/>
              <a:t>/</a:t>
            </a:r>
            <a:r>
              <a:rPr lang="en-US" sz="2200" i="1" dirty="0" err="1"/>
              <a:t>Bật</a:t>
            </a:r>
            <a:r>
              <a:rPr lang="en-US" sz="2200" i="1" dirty="0"/>
              <a:t> </a:t>
            </a:r>
            <a:r>
              <a:rPr lang="en-US" sz="2200" i="1" dirty="0" err="1"/>
              <a:t>thông</a:t>
            </a:r>
            <a:r>
              <a:rPr lang="en-US" sz="2200" i="1" dirty="0"/>
              <a:t> </a:t>
            </a:r>
            <a:r>
              <a:rPr lang="en-US" sz="2200" i="1" dirty="0" err="1"/>
              <a:t>báo</a:t>
            </a:r>
            <a:r>
              <a:rPr lang="en-US" sz="2200" i="1" dirty="0"/>
              <a:t> </a:t>
            </a:r>
            <a:r>
              <a:rPr lang="en-US" sz="2200" i="1" dirty="0">
                <a:sym typeface="Symbol" panose="05050102010706020507" pitchFamily="18" charset="2"/>
              </a:rPr>
              <a:t></a:t>
            </a:r>
            <a:r>
              <a:rPr lang="en-US" sz="2200" i="1" dirty="0"/>
              <a:t> </a:t>
            </a:r>
            <a:r>
              <a:rPr lang="en-US" sz="2200" i="1" dirty="0" err="1"/>
              <a:t>Bỏ</a:t>
            </a:r>
            <a:r>
              <a:rPr lang="en-US" sz="2200" i="1" dirty="0"/>
              <a:t>/</a:t>
            </a:r>
            <a:r>
              <a:rPr lang="en-US" sz="2200" i="1" dirty="0" err="1"/>
              <a:t>chọn</a:t>
            </a:r>
            <a:r>
              <a:rPr lang="en-US" sz="2200" i="1" dirty="0"/>
              <a:t> </a:t>
            </a:r>
            <a:r>
              <a:rPr lang="en-US" sz="2200" i="1" dirty="0" err="1"/>
              <a:t>hộp</a:t>
            </a:r>
            <a:r>
              <a:rPr lang="en-US" sz="2200" i="1" dirty="0"/>
              <a:t> </a:t>
            </a:r>
            <a:r>
              <a:rPr lang="en-US" sz="2200" i="1" dirty="0" err="1"/>
              <a:t>kiểm</a:t>
            </a:r>
            <a:r>
              <a:rPr lang="en-US" sz="2200" i="1" dirty="0"/>
              <a:t> </a:t>
            </a:r>
            <a:r>
              <a:rPr lang="en-US" sz="2200" i="1" dirty="0" err="1"/>
              <a:t>để</a:t>
            </a:r>
            <a:r>
              <a:rPr lang="en-US" sz="2200" i="1" dirty="0"/>
              <a:t> </a:t>
            </a:r>
            <a:r>
              <a:rPr lang="en-US" sz="2200" i="1" dirty="0" err="1"/>
              <a:t>Tắt</a:t>
            </a:r>
            <a:r>
              <a:rPr lang="en-US" sz="2200" i="1" dirty="0"/>
              <a:t>/</a:t>
            </a:r>
            <a:r>
              <a:rPr lang="en-US" sz="2200" i="1" dirty="0" err="1"/>
              <a:t>Bật</a:t>
            </a:r>
            <a:r>
              <a:rPr lang="en-US" sz="2200" i="1" dirty="0"/>
              <a:t> </a:t>
            </a:r>
            <a:r>
              <a:rPr lang="en-US" sz="2200" i="1" dirty="0" err="1"/>
              <a:t>chế</a:t>
            </a:r>
            <a:r>
              <a:rPr lang="en-US" sz="2200" i="1" dirty="0"/>
              <a:t> </a:t>
            </a:r>
            <a:r>
              <a:rPr lang="en-US" sz="2200" i="1" dirty="0" err="1"/>
              <a:t>độ</a:t>
            </a:r>
            <a:r>
              <a:rPr lang="en-US" sz="2200" i="1" dirty="0"/>
              <a:t> rung </a:t>
            </a:r>
            <a:r>
              <a:rPr lang="en-US" sz="2200" i="1" dirty="0" err="1"/>
              <a:t>hoặc</a:t>
            </a:r>
            <a:r>
              <a:rPr lang="en-US" sz="2200" i="1" dirty="0"/>
              <a:t> </a:t>
            </a:r>
            <a:r>
              <a:rPr lang="en-US" sz="2200" i="1" dirty="0" err="1"/>
              <a:t>âm</a:t>
            </a:r>
            <a:r>
              <a:rPr lang="en-US" sz="2200" i="1" dirty="0"/>
              <a:t> </a:t>
            </a:r>
            <a:r>
              <a:rPr lang="en-US" sz="2200" i="1" dirty="0" err="1"/>
              <a:t>thanh</a:t>
            </a:r>
            <a:r>
              <a:rPr lang="en-US" sz="2200" i="1" dirty="0"/>
              <a:t>.</a:t>
            </a:r>
          </a:p>
          <a:p>
            <a:pPr lvl="1"/>
            <a:r>
              <a:rPr lang="en-US" dirty="0" err="1"/>
              <a:t>Cấu</a:t>
            </a:r>
            <a:r>
              <a:rPr lang="en-US" dirty="0"/>
              <a:t> </a:t>
            </a:r>
            <a:r>
              <a:rPr lang="en-US" dirty="0" err="1"/>
              <a:t>hình</a:t>
            </a:r>
            <a:r>
              <a:rPr lang="en-US" dirty="0"/>
              <a:t> </a:t>
            </a:r>
            <a:r>
              <a:rPr lang="en-US" dirty="0" err="1"/>
              <a:t>các</a:t>
            </a:r>
            <a:r>
              <a:rPr lang="en-US" dirty="0"/>
              <a:t> </a:t>
            </a:r>
            <a:r>
              <a:rPr lang="en-US" dirty="0" err="1"/>
              <a:t>thông</a:t>
            </a:r>
            <a:r>
              <a:rPr lang="en-US" dirty="0"/>
              <a:t> </a:t>
            </a:r>
            <a:r>
              <a:rPr lang="en-US" dirty="0" err="1"/>
              <a:t>báo</a:t>
            </a:r>
            <a:r>
              <a:rPr lang="en-US" dirty="0"/>
              <a:t> Gmail </a:t>
            </a:r>
            <a:r>
              <a:rPr lang="en-US" dirty="0" err="1"/>
              <a:t>trên</a:t>
            </a:r>
            <a:r>
              <a:rPr lang="en-US" dirty="0"/>
              <a:t> iOS:</a:t>
            </a:r>
            <a:endParaRPr lang="en-US" b="1" dirty="0"/>
          </a:p>
          <a:p>
            <a:pPr lvl="1" indent="0">
              <a:buNone/>
            </a:pPr>
            <a:r>
              <a:rPr lang="en-US" sz="2000" i="1" dirty="0" err="1"/>
              <a:t>Khởi</a:t>
            </a:r>
            <a:r>
              <a:rPr lang="en-US" sz="2000" i="1" dirty="0"/>
              <a:t> </a:t>
            </a:r>
            <a:r>
              <a:rPr lang="en-US" sz="2000" i="1" dirty="0" err="1"/>
              <a:t>chạy</a:t>
            </a:r>
            <a:r>
              <a:rPr lang="en-US" sz="2000" i="1" dirty="0"/>
              <a:t> </a:t>
            </a:r>
            <a:r>
              <a:rPr lang="en-US" sz="2000" i="1" dirty="0" err="1"/>
              <a:t>ứng</a:t>
            </a:r>
            <a:r>
              <a:rPr lang="en-US" sz="2000" i="1" dirty="0"/>
              <a:t> </a:t>
            </a:r>
            <a:r>
              <a:rPr lang="en-US" sz="2000" i="1" dirty="0" err="1"/>
              <a:t>dụng</a:t>
            </a:r>
            <a:r>
              <a:rPr lang="en-US" sz="2000" i="1" dirty="0"/>
              <a:t> Gmail </a:t>
            </a:r>
            <a:r>
              <a:rPr lang="en-US" sz="2000" i="1" dirty="0">
                <a:sym typeface="Symbol" panose="05050102010706020507" pitchFamily="18" charset="2"/>
              </a:rPr>
              <a:t></a:t>
            </a:r>
            <a:r>
              <a:rPr lang="en-US" sz="2000" i="1" dirty="0"/>
              <a:t> </a:t>
            </a:r>
            <a:r>
              <a:rPr lang="en-US" sz="2000" i="1" dirty="0" err="1"/>
              <a:t>Chạm</a:t>
            </a:r>
            <a:r>
              <a:rPr lang="en-US" sz="2000" i="1" dirty="0"/>
              <a:t> </a:t>
            </a:r>
            <a:r>
              <a:rPr lang="en-US" sz="2000" i="1" dirty="0" err="1"/>
              <a:t>vào</a:t>
            </a:r>
            <a:r>
              <a:rPr lang="en-US" sz="2000" i="1" dirty="0"/>
              <a:t> Menu </a:t>
            </a:r>
            <a:r>
              <a:rPr lang="en-US" sz="2000" i="1" dirty="0">
                <a:sym typeface="Symbol" panose="05050102010706020507" pitchFamily="18" charset="2"/>
              </a:rPr>
              <a:t></a:t>
            </a:r>
            <a:r>
              <a:rPr lang="en-US" sz="2000" i="1" dirty="0"/>
              <a:t> </a:t>
            </a:r>
            <a:r>
              <a:rPr lang="en-US" sz="2000" i="1" dirty="0" err="1"/>
              <a:t>Chạm</a:t>
            </a:r>
            <a:r>
              <a:rPr lang="en-US" sz="2000" i="1" dirty="0"/>
              <a:t> </a:t>
            </a:r>
            <a:r>
              <a:rPr lang="en-US" sz="2000" i="1" dirty="0" err="1"/>
              <a:t>vào</a:t>
            </a:r>
            <a:r>
              <a:rPr lang="en-US" sz="2000" i="1" dirty="0"/>
              <a:t> Settings </a:t>
            </a:r>
            <a:r>
              <a:rPr lang="en-US" sz="2000" i="1" dirty="0">
                <a:sym typeface="Symbol" panose="05050102010706020507" pitchFamily="18" charset="2"/>
              </a:rPr>
              <a:t></a:t>
            </a:r>
            <a:r>
              <a:rPr lang="en-US" sz="2000" i="1" dirty="0"/>
              <a:t> Trong </a:t>
            </a:r>
            <a:r>
              <a:rPr lang="en-US" sz="2000" i="1" dirty="0" err="1"/>
              <a:t>phần</a:t>
            </a:r>
            <a:r>
              <a:rPr lang="en-US" sz="2000" i="1" dirty="0"/>
              <a:t> notification </a:t>
            </a:r>
            <a:r>
              <a:rPr lang="en-US" sz="2000" i="1" dirty="0" err="1"/>
              <a:t>chọn</a:t>
            </a:r>
            <a:r>
              <a:rPr lang="en-US" sz="2000" i="1" dirty="0"/>
              <a:t> </a:t>
            </a:r>
            <a:r>
              <a:rPr lang="en-US" sz="2000" i="1" dirty="0" err="1"/>
              <a:t>các</a:t>
            </a:r>
            <a:r>
              <a:rPr lang="en-US" sz="2000" i="1" dirty="0"/>
              <a:t> </a:t>
            </a:r>
            <a:r>
              <a:rPr lang="en-US" sz="2000" i="1" dirty="0" err="1"/>
              <a:t>thiết</a:t>
            </a:r>
            <a:r>
              <a:rPr lang="en-US" sz="2000" i="1" dirty="0"/>
              <a:t> </a:t>
            </a:r>
            <a:r>
              <a:rPr lang="en-US" sz="2000" i="1" dirty="0" err="1"/>
              <a:t>lập</a:t>
            </a:r>
            <a:r>
              <a:rPr lang="en-US" sz="2000" i="1" dirty="0"/>
              <a:t> </a:t>
            </a:r>
            <a:r>
              <a:rPr lang="en-US" sz="2000" i="1" dirty="0" err="1"/>
              <a:t>khả</a:t>
            </a:r>
            <a:r>
              <a:rPr lang="en-US" sz="2000" i="1" dirty="0"/>
              <a:t> </a:t>
            </a:r>
            <a:r>
              <a:rPr lang="en-US" sz="2000" i="1" dirty="0" err="1"/>
              <a:t>dụng</a:t>
            </a:r>
            <a:endParaRPr lang="en-US" sz="2000" i="1" dirty="0"/>
          </a:p>
          <a:p>
            <a:pPr lvl="1" indent="0" algn="just">
              <a:buNone/>
            </a:pPr>
            <a:endParaRPr lang="en-US" sz="2200" i="1" dirty="0"/>
          </a:p>
        </p:txBody>
      </p:sp>
    </p:spTree>
    <p:extLst>
      <p:ext uri="{BB962C8B-B14F-4D97-AF65-F5344CB8AC3E}">
        <p14:creationId xmlns:p14="http://schemas.microsoft.com/office/powerpoint/2010/main" val="366308218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a:bodyPr>
          <a:lstStyle/>
          <a:p>
            <a:r>
              <a:rPr lang="en-US" dirty="0" err="1"/>
              <a:t>Các</a:t>
            </a:r>
            <a:r>
              <a:rPr lang="en-US" dirty="0"/>
              <a:t> </a:t>
            </a:r>
            <a:r>
              <a:rPr lang="en-US" dirty="0" err="1"/>
              <a:t>thông</a:t>
            </a:r>
            <a:r>
              <a:rPr lang="en-US" dirty="0"/>
              <a:t> </a:t>
            </a:r>
            <a:r>
              <a:rPr lang="en-US" dirty="0" err="1"/>
              <a:t>báo</a:t>
            </a:r>
            <a:r>
              <a:rPr lang="en-US" dirty="0"/>
              <a:t> di </a:t>
            </a:r>
            <a:r>
              <a:rPr lang="en-US" dirty="0" err="1"/>
              <a:t>động</a:t>
            </a:r>
            <a:endParaRPr lang="en-US" dirty="0"/>
          </a:p>
        </p:txBody>
      </p:sp>
      <p:pic>
        <p:nvPicPr>
          <p:cNvPr id="6" name="Picture 5" descr="Inspiration General Settings on Android by Gmail - UI Garage">
            <a:extLst>
              <a:ext uri="{FF2B5EF4-FFF2-40B4-BE49-F238E27FC236}">
                <a16:creationId xmlns:a16="http://schemas.microsoft.com/office/drawing/2014/main" id="{96F9EC07-534A-4E66-9461-C37C43A4879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83146" y="1057680"/>
            <a:ext cx="1814060" cy="3931920"/>
          </a:xfrm>
          <a:prstGeom prst="rect">
            <a:avLst/>
          </a:prstGeom>
          <a:noFill/>
          <a:ln>
            <a:solidFill>
              <a:schemeClr val="tx1"/>
            </a:solidFill>
          </a:ln>
        </p:spPr>
      </p:pic>
      <p:pic>
        <p:nvPicPr>
          <p:cNvPr id="7" name="Picture 6" descr="How to turn off notifications on an iPhone - Business Insider">
            <a:extLst>
              <a:ext uri="{FF2B5EF4-FFF2-40B4-BE49-F238E27FC236}">
                <a16:creationId xmlns:a16="http://schemas.microsoft.com/office/drawing/2014/main" id="{E3AA44F9-624E-4F46-996D-BA32CA02F9E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46397" y="1057680"/>
            <a:ext cx="2210609" cy="3931920"/>
          </a:xfrm>
          <a:prstGeom prst="rect">
            <a:avLst/>
          </a:prstGeom>
          <a:noFill/>
          <a:ln>
            <a:solidFill>
              <a:schemeClr val="tx1"/>
            </a:solidFill>
          </a:ln>
        </p:spPr>
      </p:pic>
    </p:spTree>
    <p:extLst>
      <p:ext uri="{BB962C8B-B14F-4D97-AF65-F5344CB8AC3E}">
        <p14:creationId xmlns:p14="http://schemas.microsoft.com/office/powerpoint/2010/main" val="215163988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8A1A6-C456-4662-8722-54E3E35FF702}"/>
              </a:ext>
            </a:extLst>
          </p:cNvPr>
          <p:cNvSpPr>
            <a:spLocks noGrp="1"/>
          </p:cNvSpPr>
          <p:nvPr>
            <p:ph type="title"/>
          </p:nvPr>
        </p:nvSpPr>
        <p:spPr/>
        <p:txBody>
          <a:bodyPr>
            <a:normAutofit/>
          </a:bodyPr>
          <a:lstStyle/>
          <a:p>
            <a:r>
              <a:rPr lang="en-US" dirty="0" err="1"/>
              <a:t>Các</a:t>
            </a:r>
            <a:r>
              <a:rPr lang="en-US" dirty="0"/>
              <a:t> </a:t>
            </a:r>
            <a:r>
              <a:rPr lang="en-US" dirty="0" err="1"/>
              <a:t>thông</a:t>
            </a:r>
            <a:r>
              <a:rPr lang="en-US" dirty="0"/>
              <a:t> </a:t>
            </a:r>
            <a:r>
              <a:rPr lang="en-US" dirty="0" err="1"/>
              <a:t>báo</a:t>
            </a:r>
            <a:r>
              <a:rPr lang="en-US" dirty="0"/>
              <a:t> di </a:t>
            </a:r>
            <a:r>
              <a:rPr lang="en-US" dirty="0" err="1"/>
              <a:t>động</a:t>
            </a:r>
            <a:endParaRPr lang="en-US" dirty="0"/>
          </a:p>
        </p:txBody>
      </p:sp>
      <p:sp>
        <p:nvSpPr>
          <p:cNvPr id="5" name="Content Placeholder 4">
            <a:extLst>
              <a:ext uri="{FF2B5EF4-FFF2-40B4-BE49-F238E27FC236}">
                <a16:creationId xmlns:a16="http://schemas.microsoft.com/office/drawing/2014/main" id="{C516C1EE-67C1-41EB-8B77-97AEE15255FB}"/>
              </a:ext>
            </a:extLst>
          </p:cNvPr>
          <p:cNvSpPr>
            <a:spLocks noGrp="1"/>
          </p:cNvSpPr>
          <p:nvPr>
            <p:ph idx="1"/>
          </p:nvPr>
        </p:nvSpPr>
        <p:spPr>
          <a:xfrm>
            <a:off x="498256" y="1268016"/>
            <a:ext cx="8147488" cy="3386046"/>
          </a:xfrm>
        </p:spPr>
        <p:txBody>
          <a:bodyPr>
            <a:normAutofit/>
          </a:bodyPr>
          <a:lstStyle/>
          <a:p>
            <a:r>
              <a:rPr lang="vi-VN" dirty="0"/>
              <a:t>Định Cấu hình các thông báo trong </a:t>
            </a:r>
            <a:r>
              <a:rPr lang="en-US" dirty="0"/>
              <a:t>HĐH</a:t>
            </a:r>
            <a:r>
              <a:rPr lang="vi-VN" dirty="0"/>
              <a:t> di động</a:t>
            </a:r>
            <a:endParaRPr lang="en-US" dirty="0"/>
          </a:p>
          <a:p>
            <a:pPr lvl="1"/>
            <a:r>
              <a:rPr lang="vi-VN" dirty="0"/>
              <a:t>Trên Hệ điều hành Android:</a:t>
            </a:r>
          </a:p>
          <a:p>
            <a:pPr marL="574675" lvl="1" indent="0" algn="just">
              <a:buNone/>
            </a:pPr>
            <a:r>
              <a:rPr lang="vi-VN" sz="2000" dirty="0"/>
              <a:t>Trên màn hình chính, Chọn Apps </a:t>
            </a:r>
            <a:r>
              <a:rPr lang="vi-VN" sz="2000" dirty="0">
                <a:sym typeface="Symbol" panose="05050102010706020507" pitchFamily="18" charset="2"/>
              </a:rPr>
              <a:t></a:t>
            </a:r>
            <a:r>
              <a:rPr lang="vi-VN" sz="2000" dirty="0"/>
              <a:t> Chọn Settings </a:t>
            </a:r>
            <a:r>
              <a:rPr lang="vi-VN" sz="2000" dirty="0">
                <a:sym typeface="Symbol" panose="05050102010706020507" pitchFamily="18" charset="2"/>
              </a:rPr>
              <a:t></a:t>
            </a:r>
            <a:r>
              <a:rPr lang="vi-VN" sz="2000" dirty="0"/>
              <a:t> Chọn Applications </a:t>
            </a:r>
            <a:r>
              <a:rPr lang="vi-VN" sz="2000" dirty="0">
                <a:sym typeface="Symbol" panose="05050102010706020507" pitchFamily="18" charset="2"/>
              </a:rPr>
              <a:t></a:t>
            </a:r>
            <a:r>
              <a:rPr lang="vi-VN" sz="2000" dirty="0"/>
              <a:t> Chọn Application manager </a:t>
            </a:r>
            <a:r>
              <a:rPr lang="vi-VN" sz="2000" dirty="0">
                <a:sym typeface="Symbol" panose="05050102010706020507" pitchFamily="18" charset="2"/>
              </a:rPr>
              <a:t></a:t>
            </a:r>
            <a:r>
              <a:rPr lang="vi-VN" sz="2000" dirty="0"/>
              <a:t> Cuộn danh sách ứng dụng </a:t>
            </a:r>
            <a:r>
              <a:rPr lang="vi-VN" sz="2000" dirty="0">
                <a:sym typeface="Symbol" panose="05050102010706020507" pitchFamily="18" charset="2"/>
              </a:rPr>
              <a:t></a:t>
            </a:r>
            <a:r>
              <a:rPr lang="vi-VN" sz="2000" dirty="0"/>
              <a:t> Chọn ứng dụng muốn định cấu hình </a:t>
            </a:r>
            <a:r>
              <a:rPr lang="vi-VN" sz="2000" dirty="0">
                <a:sym typeface="Symbol" panose="05050102010706020507" pitchFamily="18" charset="2"/>
              </a:rPr>
              <a:t></a:t>
            </a:r>
            <a:r>
              <a:rPr lang="vi-VN" sz="2000" dirty="0"/>
              <a:t> Chọn Notifications </a:t>
            </a:r>
            <a:r>
              <a:rPr lang="vi-VN" sz="2000" dirty="0">
                <a:sym typeface="Symbol" panose="05050102010706020507" pitchFamily="18" charset="2"/>
              </a:rPr>
              <a:t></a:t>
            </a:r>
            <a:r>
              <a:rPr lang="vi-VN" sz="2000" dirty="0"/>
              <a:t> Di chuyển thanh trượt tắt/mở Notifications </a:t>
            </a:r>
            <a:r>
              <a:rPr lang="vi-VN" sz="2000" dirty="0">
                <a:sym typeface="Symbol" panose="05050102010706020507" pitchFamily="18" charset="2"/>
              </a:rPr>
              <a:t></a:t>
            </a:r>
            <a:r>
              <a:rPr lang="vi-VN" sz="2000" dirty="0"/>
              <a:t> Chọn On/Off.</a:t>
            </a:r>
          </a:p>
          <a:p>
            <a:pPr lvl="1"/>
            <a:r>
              <a:rPr lang="vi-VN" dirty="0"/>
              <a:t>Trên Hệ điều hành iOS:</a:t>
            </a:r>
          </a:p>
          <a:p>
            <a:pPr marL="515938" lvl="1" indent="0">
              <a:buNone/>
            </a:pPr>
            <a:r>
              <a:rPr lang="vi-VN" sz="2000" dirty="0"/>
              <a:t>Chọn Notifications Center </a:t>
            </a:r>
            <a:r>
              <a:rPr lang="vi-VN" sz="2000" dirty="0">
                <a:sym typeface="Symbol" panose="05050102010706020507" pitchFamily="18" charset="2"/>
              </a:rPr>
              <a:t></a:t>
            </a:r>
            <a:r>
              <a:rPr lang="vi-VN" sz="2000" dirty="0"/>
              <a:t> Chọn Settings </a:t>
            </a:r>
            <a:r>
              <a:rPr lang="vi-VN" sz="2000" dirty="0">
                <a:sym typeface="Symbol" panose="05050102010706020507" pitchFamily="18" charset="2"/>
              </a:rPr>
              <a:t></a:t>
            </a:r>
            <a:r>
              <a:rPr lang="vi-VN" sz="2000" dirty="0"/>
              <a:t> Chọn Notifications </a:t>
            </a:r>
            <a:r>
              <a:rPr lang="vi-VN" sz="2000" dirty="0">
                <a:sym typeface="Symbol" panose="05050102010706020507" pitchFamily="18" charset="2"/>
              </a:rPr>
              <a:t></a:t>
            </a:r>
            <a:r>
              <a:rPr lang="vi-VN" sz="2000" dirty="0"/>
              <a:t> Tìm và chọn ứng dụng cần định cấu hình </a:t>
            </a:r>
            <a:r>
              <a:rPr lang="vi-VN" sz="2000" dirty="0">
                <a:sym typeface="Symbol" panose="05050102010706020507" pitchFamily="18" charset="2"/>
              </a:rPr>
              <a:t></a:t>
            </a:r>
            <a:r>
              <a:rPr lang="vi-VN" sz="2000" dirty="0"/>
              <a:t> Di chuyển thanh trượt tắt/mở Notifications </a:t>
            </a:r>
            <a:r>
              <a:rPr lang="vi-VN" sz="2000" dirty="0">
                <a:sym typeface="Symbol" panose="05050102010706020507" pitchFamily="18" charset="2"/>
              </a:rPr>
              <a:t></a:t>
            </a:r>
            <a:r>
              <a:rPr lang="vi-VN" sz="2000" dirty="0"/>
              <a:t> Chọn On/Off</a:t>
            </a:r>
          </a:p>
        </p:txBody>
      </p:sp>
      <p:sp>
        <p:nvSpPr>
          <p:cNvPr id="4" name="Arrow: Pentagon 3">
            <a:hlinkClick r:id="rId3" action="ppaction://hlinkpres?slideindex=118&amp;slidetitle=Cloud Computing"/>
            <a:extLst>
              <a:ext uri="{FF2B5EF4-FFF2-40B4-BE49-F238E27FC236}">
                <a16:creationId xmlns:a16="http://schemas.microsoft.com/office/drawing/2014/main" id="{45FCF5A5-2D16-449A-998F-8171AC311794}"/>
              </a:ext>
            </a:extLst>
          </p:cNvPr>
          <p:cNvSpPr/>
          <p:nvPr/>
        </p:nvSpPr>
        <p:spPr>
          <a:xfrm>
            <a:off x="7766614" y="4668524"/>
            <a:ext cx="1377386" cy="402264"/>
          </a:xfrm>
          <a:prstGeom prst="homePlat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err="1">
                <a:latin typeface="Times New Roman" panose="02020603050405020304" pitchFamily="18" charset="0"/>
                <a:cs typeface="Times New Roman" panose="02020603050405020304" pitchFamily="18" charset="0"/>
              </a:rPr>
              <a:t>Câu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hỏi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ôn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luyện</a:t>
            </a: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58722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DD4C-A7E5-47B3-8CED-4226D7E54B0E}"/>
              </a:ext>
            </a:extLst>
          </p:cNvPr>
          <p:cNvSpPr>
            <a:spLocks noGrp="1"/>
          </p:cNvSpPr>
          <p:nvPr>
            <p:ph type="title"/>
          </p:nvPr>
        </p:nvSpPr>
        <p:spPr>
          <a:xfrm>
            <a:off x="1143000" y="1676400"/>
            <a:ext cx="6858000" cy="1790700"/>
          </a:xfrm>
        </p:spPr>
        <p:txBody>
          <a:bodyPr anchor="ctr">
            <a:normAutofit/>
          </a:bodyPr>
          <a:lstStyle/>
          <a:p>
            <a:r>
              <a:rPr lang="en-US" sz="2400" dirty="0" err="1"/>
              <a:t>Bài</a:t>
            </a:r>
            <a:r>
              <a:rPr lang="en-US" sz="2400" dirty="0"/>
              <a:t> 7</a:t>
            </a:r>
            <a:br>
              <a:rPr lang="en-US" dirty="0"/>
            </a:br>
            <a:r>
              <a:rPr lang="en-US" dirty="0"/>
              <a:t>BẢO MẬT VÀ BẢO TRÌ</a:t>
            </a:r>
            <a:br>
              <a:rPr lang="en-US" dirty="0"/>
            </a:br>
            <a:r>
              <a:rPr lang="en-US" dirty="0"/>
              <a:t>Security and Maintenance</a:t>
            </a:r>
          </a:p>
        </p:txBody>
      </p:sp>
    </p:spTree>
    <p:extLst>
      <p:ext uri="{BB962C8B-B14F-4D97-AF65-F5344CB8AC3E}">
        <p14:creationId xmlns:p14="http://schemas.microsoft.com/office/powerpoint/2010/main" val="5945730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lstStyle/>
          <a:p>
            <a:r>
              <a:rPr lang="en-US" dirty="0" err="1"/>
              <a:t>Sự</a:t>
            </a:r>
            <a:r>
              <a:rPr lang="en-US" dirty="0"/>
              <a:t> </a:t>
            </a:r>
            <a:r>
              <a:rPr lang="en-US" dirty="0" err="1"/>
              <a:t>cần</a:t>
            </a:r>
            <a:r>
              <a:rPr lang="en-US" dirty="0"/>
              <a:t> </a:t>
            </a:r>
            <a:r>
              <a:rPr lang="en-US" dirty="0" err="1"/>
              <a:t>thiết</a:t>
            </a:r>
            <a:r>
              <a:rPr lang="en-US" dirty="0"/>
              <a:t> </a:t>
            </a:r>
            <a:r>
              <a:rPr lang="en-US" dirty="0" err="1"/>
              <a:t>của</a:t>
            </a:r>
            <a:r>
              <a:rPr lang="en-US" dirty="0"/>
              <a:t> </a:t>
            </a:r>
            <a:r>
              <a:rPr lang="en-US" dirty="0" err="1"/>
              <a:t>bảo</a:t>
            </a:r>
            <a:r>
              <a:rPr lang="en-US" dirty="0"/>
              <a:t> </a:t>
            </a:r>
            <a:r>
              <a:rPr lang="en-US" dirty="0" err="1"/>
              <a:t>mật</a:t>
            </a:r>
            <a:r>
              <a:rPr lang="en-US" dirty="0"/>
              <a:t> (Security)</a:t>
            </a:r>
          </a:p>
        </p:txBody>
      </p:sp>
      <p:sp>
        <p:nvSpPr>
          <p:cNvPr id="3" name="Content Placeholder 2">
            <a:extLst>
              <a:ext uri="{FF2B5EF4-FFF2-40B4-BE49-F238E27FC236}">
                <a16:creationId xmlns:a16="http://schemas.microsoft.com/office/drawing/2014/main" id="{5BF36732-1A4D-4E8F-BCA1-F17D45DF2F95}"/>
              </a:ext>
            </a:extLst>
          </p:cNvPr>
          <p:cNvSpPr>
            <a:spLocks noGrp="1"/>
          </p:cNvSpPr>
          <p:nvPr>
            <p:ph idx="1"/>
          </p:nvPr>
        </p:nvSpPr>
        <p:spPr/>
        <p:txBody>
          <a:bodyPr>
            <a:normAutofit fontScale="92500" lnSpcReduction="10000"/>
          </a:bodyPr>
          <a:lstStyle/>
          <a:p>
            <a:pPr algn="just"/>
            <a:r>
              <a:rPr lang="vi-VN" dirty="0"/>
              <a:t>Ngay khi kết nối máy tính với mạng, người dùng đã phơi bày hệ thống và thông tin được lưu trữ trên mạng đó trước các rủi ro tiềm ẩn liên quan đến mạng. </a:t>
            </a:r>
          </a:p>
          <a:p>
            <a:pPr algn="just"/>
            <a:r>
              <a:rPr lang="vi-VN" dirty="0"/>
              <a:t>Về mặt lý thuyết, thông tin được lưu trữ trên một máy tính có thể được truy cập bởi bất kỳ máy tính nào được kết nối với mạng. Nếu mạng cung cấp truy cập Internet, rủi ro càng tăng lên.</a:t>
            </a:r>
          </a:p>
          <a:p>
            <a:pPr algn="just"/>
            <a:r>
              <a:rPr lang="vi-VN" dirty="0"/>
              <a:t>Tin tặc sử dụng nhiều phương pháp khác nhau để có được những gì họ muốn. Do vậy, người dùng cần phải thực hiện các bước để bảo vệ máy tính và dữ liệu lưu trữ trên máy tính.</a:t>
            </a:r>
          </a:p>
          <a:p>
            <a:pPr algn="just"/>
            <a:endParaRPr lang="en-US" dirty="0"/>
          </a:p>
        </p:txBody>
      </p:sp>
    </p:spTree>
    <p:extLst>
      <p:ext uri="{BB962C8B-B14F-4D97-AF65-F5344CB8AC3E}">
        <p14:creationId xmlns:p14="http://schemas.microsoft.com/office/powerpoint/2010/main" val="242629671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Tên người dùng và mật khẩu</a:t>
            </a:r>
            <a:endParaRPr lang="en-US" dirty="0"/>
          </a:p>
        </p:txBody>
      </p:sp>
      <p:sp>
        <p:nvSpPr>
          <p:cNvPr id="3" name="Content Placeholder 2">
            <a:extLst>
              <a:ext uri="{FF2B5EF4-FFF2-40B4-BE49-F238E27FC236}">
                <a16:creationId xmlns:a16="http://schemas.microsoft.com/office/drawing/2014/main" id="{5BF36732-1A4D-4E8F-BCA1-F17D45DF2F95}"/>
              </a:ext>
            </a:extLst>
          </p:cNvPr>
          <p:cNvSpPr>
            <a:spLocks noGrp="1"/>
          </p:cNvSpPr>
          <p:nvPr>
            <p:ph idx="1"/>
          </p:nvPr>
        </p:nvSpPr>
        <p:spPr/>
        <p:txBody>
          <a:bodyPr>
            <a:normAutofit/>
          </a:bodyPr>
          <a:lstStyle/>
          <a:p>
            <a:pPr algn="just"/>
            <a:r>
              <a:rPr lang="vi-VN" dirty="0"/>
              <a:t>Tên người dùng và mật khẩu có tác dụng bảo vệ tài khoản của người dùng khỏi sự truy cập trái phép.</a:t>
            </a:r>
          </a:p>
          <a:p>
            <a:pPr algn="just"/>
            <a:r>
              <a:rPr lang="vi-VN" dirty="0"/>
              <a:t>Tài khoản người dùng được liên kết với các quyền và sự ủy quyền cụ thể cả trên hệ thống cục bộ và trên hệ thống mạng. </a:t>
            </a:r>
            <a:endParaRPr lang="en-US" dirty="0"/>
          </a:p>
          <a:p>
            <a:pPr algn="just"/>
            <a:r>
              <a:rPr lang="vi-VN" dirty="0"/>
              <a:t>Hầu hết các cuộc tấn công xảy ra khi những người không được ủy quyền đoán hoặc đánh cắp được danh tính và mật khẩu người dùng </a:t>
            </a:r>
          </a:p>
          <a:p>
            <a:pPr algn="just"/>
            <a:endParaRPr lang="en-US" dirty="0"/>
          </a:p>
        </p:txBody>
      </p:sp>
    </p:spTree>
    <p:extLst>
      <p:ext uri="{BB962C8B-B14F-4D97-AF65-F5344CB8AC3E}">
        <p14:creationId xmlns:p14="http://schemas.microsoft.com/office/powerpoint/2010/main" val="26570744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Tên người dùng và mật khẩu</a:t>
            </a:r>
            <a:endParaRPr lang="en-US" dirty="0"/>
          </a:p>
        </p:txBody>
      </p:sp>
      <p:sp>
        <p:nvSpPr>
          <p:cNvPr id="3" name="Content Placeholder 2">
            <a:extLst>
              <a:ext uri="{FF2B5EF4-FFF2-40B4-BE49-F238E27FC236}">
                <a16:creationId xmlns:a16="http://schemas.microsoft.com/office/drawing/2014/main" id="{5BF36732-1A4D-4E8F-BCA1-F17D45DF2F95}"/>
              </a:ext>
            </a:extLst>
          </p:cNvPr>
          <p:cNvSpPr>
            <a:spLocks noGrp="1"/>
          </p:cNvSpPr>
          <p:nvPr>
            <p:ph idx="1"/>
          </p:nvPr>
        </p:nvSpPr>
        <p:spPr/>
        <p:txBody>
          <a:bodyPr>
            <a:normAutofit lnSpcReduction="10000"/>
          </a:bodyPr>
          <a:lstStyle/>
          <a:p>
            <a:pPr algn="just"/>
            <a:r>
              <a:rPr lang="vi-VN" dirty="0"/>
              <a:t>Việc giữ bí mật tên người dùng và mật khẩu giúp bảo vệ dữ liệu cá nhân và dữ liệu trên mạng.</a:t>
            </a:r>
          </a:p>
          <a:p>
            <a:pPr algn="just"/>
            <a:r>
              <a:rPr lang="vi-VN" dirty="0"/>
              <a:t>Để vệ tài khoản, người dùng cần có một mật khẩu “mạnh”</a:t>
            </a:r>
            <a:r>
              <a:rPr lang="en-US" dirty="0"/>
              <a:t>. M</a:t>
            </a:r>
            <a:r>
              <a:rPr lang="vi-VN" dirty="0"/>
              <a:t>ật khẩu mạnh</a:t>
            </a:r>
            <a:r>
              <a:rPr lang="en-US" dirty="0"/>
              <a:t> </a:t>
            </a:r>
            <a:r>
              <a:rPr lang="en-US" dirty="0" err="1"/>
              <a:t>là</a:t>
            </a:r>
            <a:r>
              <a:rPr lang="en-US" dirty="0"/>
              <a:t> </a:t>
            </a:r>
            <a:r>
              <a:rPr lang="en-US" dirty="0" err="1"/>
              <a:t>mật</a:t>
            </a:r>
            <a:r>
              <a:rPr lang="en-US" dirty="0"/>
              <a:t> </a:t>
            </a:r>
            <a:r>
              <a:rPr lang="en-US" dirty="0" err="1"/>
              <a:t>khẩu</a:t>
            </a:r>
            <a:r>
              <a:rPr lang="en-US" dirty="0"/>
              <a:t> </a:t>
            </a:r>
            <a:r>
              <a:rPr lang="en-US" dirty="0" err="1"/>
              <a:t>tuân</a:t>
            </a:r>
            <a:r>
              <a:rPr lang="en-US" dirty="0"/>
              <a:t> </a:t>
            </a:r>
            <a:r>
              <a:rPr lang="en-US" dirty="0" err="1"/>
              <a:t>thủ</a:t>
            </a:r>
            <a:r>
              <a:rPr lang="en-US" dirty="0"/>
              <a:t> </a:t>
            </a:r>
            <a:r>
              <a:rPr lang="en-US" dirty="0" err="1"/>
              <a:t>các</a:t>
            </a:r>
            <a:r>
              <a:rPr lang="en-US" dirty="0"/>
              <a:t> </a:t>
            </a:r>
            <a:r>
              <a:rPr lang="en-US" dirty="0" err="1"/>
              <a:t>quy</a:t>
            </a:r>
            <a:r>
              <a:rPr lang="en-US" dirty="0"/>
              <a:t> </a:t>
            </a:r>
            <a:r>
              <a:rPr lang="en-US" dirty="0" err="1"/>
              <a:t>tắc</a:t>
            </a:r>
            <a:r>
              <a:rPr lang="vi-VN" dirty="0"/>
              <a:t>:</a:t>
            </a:r>
          </a:p>
          <a:p>
            <a:pPr lvl="1" algn="just"/>
            <a:r>
              <a:rPr lang="en-US" dirty="0" err="1"/>
              <a:t>Có</a:t>
            </a:r>
            <a:r>
              <a:rPr lang="en-US" dirty="0"/>
              <a:t> </a:t>
            </a:r>
            <a:r>
              <a:rPr lang="vi-VN" dirty="0"/>
              <a:t>tối thiểu </a:t>
            </a:r>
            <a:r>
              <a:rPr lang="en-US" dirty="0"/>
              <a:t>8</a:t>
            </a:r>
            <a:r>
              <a:rPr lang="vi-VN" dirty="0"/>
              <a:t> ký tự, với 15 ký tự được coi là an toàn nhất.</a:t>
            </a:r>
          </a:p>
          <a:p>
            <a:pPr lvl="1" algn="just"/>
            <a:r>
              <a:rPr lang="vi-VN" dirty="0"/>
              <a:t>Bao gồm hỗn hợp các số, chữ cái, ký hiệu và chữ in hoa.</a:t>
            </a:r>
          </a:p>
          <a:p>
            <a:pPr lvl="1" algn="just"/>
            <a:r>
              <a:rPr lang="vi-VN" dirty="0"/>
              <a:t>Chọn mật khẩu dễ nhớ đối với mình, nhưng khó đoán đối với người khác.</a:t>
            </a:r>
          </a:p>
          <a:p>
            <a:pPr algn="just"/>
            <a:endParaRPr lang="en-US" dirty="0"/>
          </a:p>
        </p:txBody>
      </p:sp>
    </p:spTree>
    <p:extLst>
      <p:ext uri="{BB962C8B-B14F-4D97-AF65-F5344CB8AC3E}">
        <p14:creationId xmlns:p14="http://schemas.microsoft.com/office/powerpoint/2010/main" val="305247801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Tên người dùng và mật khẩu</a:t>
            </a:r>
            <a:endParaRPr lang="en-US" dirty="0"/>
          </a:p>
        </p:txBody>
      </p:sp>
      <p:sp>
        <p:nvSpPr>
          <p:cNvPr id="3" name="Content Placeholder 2">
            <a:extLst>
              <a:ext uri="{FF2B5EF4-FFF2-40B4-BE49-F238E27FC236}">
                <a16:creationId xmlns:a16="http://schemas.microsoft.com/office/drawing/2014/main" id="{5BF36732-1A4D-4E8F-BCA1-F17D45DF2F95}"/>
              </a:ext>
            </a:extLst>
          </p:cNvPr>
          <p:cNvSpPr>
            <a:spLocks noGrp="1"/>
          </p:cNvSpPr>
          <p:nvPr>
            <p:ph idx="1"/>
          </p:nvPr>
        </p:nvSpPr>
        <p:spPr/>
        <p:txBody>
          <a:bodyPr>
            <a:normAutofit/>
          </a:bodyPr>
          <a:lstStyle/>
          <a:p>
            <a:pPr lvl="1" algn="just"/>
            <a:r>
              <a:rPr lang="vi-VN" dirty="0"/>
              <a:t>Tránh sử dụng tên của những người gần gũi (thành viên trong gia đình, tên thú cưng).</a:t>
            </a:r>
          </a:p>
          <a:p>
            <a:pPr lvl="1" algn="just"/>
            <a:r>
              <a:rPr lang="vi-VN" dirty="0"/>
              <a:t>Tránh sử dụng các biến thể của tên hoặc bao gồm tên, địa chỉ</a:t>
            </a:r>
            <a:r>
              <a:rPr lang="en-US" dirty="0"/>
              <a:t>,</a:t>
            </a:r>
            <a:r>
              <a:rPr lang="vi-VN" dirty="0"/>
              <a:t> ngày sinh trong mật khẩu.</a:t>
            </a:r>
          </a:p>
          <a:p>
            <a:pPr lvl="1" algn="just"/>
            <a:r>
              <a:rPr lang="vi-VN" dirty="0"/>
              <a:t>Tránh sử dụng một biến thể của mật khẩu có thể dễ đoán</a:t>
            </a:r>
            <a:r>
              <a:rPr lang="en-US" dirty="0"/>
              <a:t>.</a:t>
            </a:r>
          </a:p>
          <a:p>
            <a:pPr lvl="1" indent="0">
              <a:buNone/>
            </a:pPr>
            <a:r>
              <a:rPr lang="en-US" dirty="0" err="1"/>
              <a:t>Ví</a:t>
            </a:r>
            <a:r>
              <a:rPr lang="en-US" dirty="0"/>
              <a:t> </a:t>
            </a:r>
            <a:r>
              <a:rPr lang="en-US" dirty="0" err="1"/>
              <a:t>dụ</a:t>
            </a:r>
            <a:r>
              <a:rPr lang="en-US" dirty="0"/>
              <a:t>:</a:t>
            </a:r>
            <a:r>
              <a:rPr lang="vi-VN" dirty="0"/>
              <a:t> Password-Jan, Password-Feb, password001, password_003, DrewJ12, DrewF12, pa$$w0rd,…</a:t>
            </a:r>
          </a:p>
          <a:p>
            <a:pPr lvl="1" algn="just"/>
            <a:endParaRPr lang="vi-VN" dirty="0"/>
          </a:p>
          <a:p>
            <a:pPr algn="just"/>
            <a:endParaRPr lang="en-US" dirty="0"/>
          </a:p>
        </p:txBody>
      </p:sp>
    </p:spTree>
    <p:extLst>
      <p:ext uri="{BB962C8B-B14F-4D97-AF65-F5344CB8AC3E}">
        <p14:creationId xmlns:p14="http://schemas.microsoft.com/office/powerpoint/2010/main" val="325026176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Tên người dùng và mật khẩu</a:t>
            </a:r>
            <a:endParaRPr lang="en-US" dirty="0"/>
          </a:p>
        </p:txBody>
      </p:sp>
      <p:sp>
        <p:nvSpPr>
          <p:cNvPr id="3" name="Content Placeholder 2">
            <a:extLst>
              <a:ext uri="{FF2B5EF4-FFF2-40B4-BE49-F238E27FC236}">
                <a16:creationId xmlns:a16="http://schemas.microsoft.com/office/drawing/2014/main" id="{5BF36732-1A4D-4E8F-BCA1-F17D45DF2F95}"/>
              </a:ext>
            </a:extLst>
          </p:cNvPr>
          <p:cNvSpPr>
            <a:spLocks noGrp="1"/>
          </p:cNvSpPr>
          <p:nvPr>
            <p:ph idx="1"/>
          </p:nvPr>
        </p:nvSpPr>
        <p:spPr/>
        <p:txBody>
          <a:bodyPr>
            <a:normAutofit/>
          </a:bodyPr>
          <a:lstStyle/>
          <a:p>
            <a:pPr algn="just"/>
            <a:r>
              <a:rPr lang="vi-VN" dirty="0"/>
              <a:t>Giữ tài khoản an toàn</a:t>
            </a:r>
          </a:p>
          <a:p>
            <a:pPr lvl="1" algn="just"/>
            <a:r>
              <a:rPr lang="vi-VN" dirty="0"/>
              <a:t>Không bao giờ chia sẻ thông tin tài khoản cho người khác.</a:t>
            </a:r>
          </a:p>
          <a:p>
            <a:pPr lvl="1" algn="just"/>
            <a:r>
              <a:rPr lang="vi-VN" dirty="0"/>
              <a:t>Nếu vô tình chia sẻ thông tin đăng nhập, hãy thay đổi ngay lập tức.</a:t>
            </a:r>
          </a:p>
          <a:p>
            <a:pPr lvl="1" algn="just"/>
            <a:r>
              <a:rPr lang="vi-VN" dirty="0"/>
              <a:t>Đừng ẩn giấu mật khẩu gần máy tính (một tờ giấy dính dưới bàn phím, trong ngăn bàn,…).</a:t>
            </a:r>
          </a:p>
          <a:p>
            <a:pPr lvl="1" algn="just"/>
            <a:r>
              <a:rPr lang="vi-VN" dirty="0"/>
              <a:t>Không sử dụng cùng một mật khẩu cho tất cả các tài khoản.</a:t>
            </a:r>
          </a:p>
          <a:p>
            <a:pPr lvl="1" algn="just"/>
            <a:endParaRPr lang="vi-VN" dirty="0"/>
          </a:p>
          <a:p>
            <a:pPr algn="just"/>
            <a:endParaRPr lang="en-US" dirty="0"/>
          </a:p>
        </p:txBody>
      </p:sp>
    </p:spTree>
    <p:extLst>
      <p:ext uri="{BB962C8B-B14F-4D97-AF65-F5344CB8AC3E}">
        <p14:creationId xmlns:p14="http://schemas.microsoft.com/office/powerpoint/2010/main" val="170303797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Tên người dùng và mật khẩu</a:t>
            </a:r>
            <a:endParaRPr lang="en-US" dirty="0"/>
          </a:p>
        </p:txBody>
      </p:sp>
      <p:sp>
        <p:nvSpPr>
          <p:cNvPr id="3" name="Content Placeholder 2">
            <a:extLst>
              <a:ext uri="{FF2B5EF4-FFF2-40B4-BE49-F238E27FC236}">
                <a16:creationId xmlns:a16="http://schemas.microsoft.com/office/drawing/2014/main" id="{5BF36732-1A4D-4E8F-BCA1-F17D45DF2F95}"/>
              </a:ext>
            </a:extLst>
          </p:cNvPr>
          <p:cNvSpPr>
            <a:spLocks noGrp="1"/>
          </p:cNvSpPr>
          <p:nvPr>
            <p:ph idx="1"/>
          </p:nvPr>
        </p:nvSpPr>
        <p:spPr>
          <a:xfrm>
            <a:off x="143193" y="1244653"/>
            <a:ext cx="5320205" cy="3500437"/>
          </a:xfrm>
        </p:spPr>
        <p:txBody>
          <a:bodyPr>
            <a:normAutofit/>
          </a:bodyPr>
          <a:lstStyle/>
          <a:p>
            <a:pPr lvl="1" algn="just"/>
            <a:r>
              <a:rPr lang="vi-VN" dirty="0"/>
              <a:t>Thay đổi mật khẩu</a:t>
            </a:r>
          </a:p>
          <a:p>
            <a:pPr lvl="2" algn="just"/>
            <a:r>
              <a:rPr lang="vi-VN" dirty="0"/>
              <a:t>Cần thay đổi mật khẩu theo định kỳ.</a:t>
            </a:r>
          </a:p>
          <a:p>
            <a:pPr lvl="2" algn="just"/>
            <a:r>
              <a:rPr lang="vi-VN" dirty="0"/>
              <a:t>Các thao tác thay đổi mật khẩu trong Windows 10:</a:t>
            </a:r>
          </a:p>
          <a:p>
            <a:pPr marL="862013" lvl="2" indent="0" algn="just">
              <a:buNone/>
            </a:pPr>
            <a:r>
              <a:rPr lang="vi-VN" dirty="0"/>
              <a:t>Nhấp chọn Start </a:t>
            </a:r>
            <a:r>
              <a:rPr lang="vi-VN" dirty="0">
                <a:sym typeface="Symbol" panose="05050102010706020507" pitchFamily="18" charset="2"/>
              </a:rPr>
              <a:t></a:t>
            </a:r>
            <a:r>
              <a:rPr lang="vi-VN" dirty="0"/>
              <a:t> Settings </a:t>
            </a:r>
            <a:r>
              <a:rPr lang="vi-VN" dirty="0">
                <a:sym typeface="Symbol" panose="05050102010706020507" pitchFamily="18" charset="2"/>
              </a:rPr>
              <a:t></a:t>
            </a:r>
            <a:r>
              <a:rPr lang="vi-VN" dirty="0"/>
              <a:t> Accounts </a:t>
            </a:r>
            <a:r>
              <a:rPr lang="vi-VN" dirty="0">
                <a:sym typeface="Symbol" panose="05050102010706020507" pitchFamily="18" charset="2"/>
              </a:rPr>
              <a:t></a:t>
            </a:r>
            <a:r>
              <a:rPr lang="vi-VN" dirty="0"/>
              <a:t> Sign-in options </a:t>
            </a:r>
            <a:r>
              <a:rPr lang="vi-VN" dirty="0">
                <a:sym typeface="Symbol" panose="05050102010706020507" pitchFamily="18" charset="2"/>
              </a:rPr>
              <a:t></a:t>
            </a:r>
            <a:r>
              <a:rPr lang="vi-VN" dirty="0"/>
              <a:t> Chọn Password </a:t>
            </a:r>
            <a:r>
              <a:rPr lang="vi-VN" dirty="0">
                <a:sym typeface="Symbol" panose="05050102010706020507" pitchFamily="18" charset="2"/>
              </a:rPr>
              <a:t></a:t>
            </a:r>
            <a:r>
              <a:rPr lang="vi-VN" dirty="0"/>
              <a:t> Chọn Change </a:t>
            </a:r>
            <a:r>
              <a:rPr lang="vi-VN" dirty="0">
                <a:sym typeface="Symbol" panose="05050102010706020507" pitchFamily="18" charset="2"/>
              </a:rPr>
              <a:t></a:t>
            </a:r>
            <a:r>
              <a:rPr lang="vi-VN" dirty="0"/>
              <a:t> Nhập Password cũ </a:t>
            </a:r>
            <a:r>
              <a:rPr lang="vi-VN" dirty="0">
                <a:sym typeface="Symbol" panose="05050102010706020507" pitchFamily="18" charset="2"/>
              </a:rPr>
              <a:t></a:t>
            </a:r>
            <a:r>
              <a:rPr lang="vi-VN" dirty="0"/>
              <a:t> Nhập Password mới </a:t>
            </a:r>
            <a:r>
              <a:rPr lang="vi-VN" dirty="0">
                <a:sym typeface="Symbol" panose="05050102010706020507" pitchFamily="18" charset="2"/>
              </a:rPr>
              <a:t></a:t>
            </a:r>
            <a:r>
              <a:rPr lang="vi-VN" dirty="0"/>
              <a:t> Nhập xác nhận Password và gợi ý Password (Hint) </a:t>
            </a:r>
            <a:r>
              <a:rPr lang="vi-VN" dirty="0">
                <a:sym typeface="Symbol" panose="05050102010706020507" pitchFamily="18" charset="2"/>
              </a:rPr>
              <a:t></a:t>
            </a:r>
            <a:r>
              <a:rPr lang="vi-VN" dirty="0"/>
              <a:t> Next </a:t>
            </a:r>
            <a:r>
              <a:rPr lang="vi-VN" dirty="0">
                <a:sym typeface="Symbol" panose="05050102010706020507" pitchFamily="18" charset="2"/>
              </a:rPr>
              <a:t></a:t>
            </a:r>
            <a:r>
              <a:rPr lang="vi-VN" dirty="0"/>
              <a:t> Finish.</a:t>
            </a:r>
          </a:p>
          <a:p>
            <a:pPr lvl="1" algn="just"/>
            <a:endParaRPr lang="vi-VN" dirty="0"/>
          </a:p>
          <a:p>
            <a:pPr algn="just"/>
            <a:endParaRPr lang="en-US" dirty="0"/>
          </a:p>
        </p:txBody>
      </p:sp>
      <p:pic>
        <p:nvPicPr>
          <p:cNvPr id="4" name="Picture 3">
            <a:extLst>
              <a:ext uri="{FF2B5EF4-FFF2-40B4-BE49-F238E27FC236}">
                <a16:creationId xmlns:a16="http://schemas.microsoft.com/office/drawing/2014/main" id="{76ED8F9E-5644-4868-B3BB-965EDD82F9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6146" y="1655822"/>
            <a:ext cx="3291840" cy="2607111"/>
          </a:xfrm>
          <a:prstGeom prst="rect">
            <a:avLst/>
          </a:prstGeom>
          <a:ln>
            <a:solidFill>
              <a:schemeClr val="tx1"/>
            </a:solidFill>
          </a:ln>
        </p:spPr>
      </p:pic>
    </p:spTree>
    <p:extLst>
      <p:ext uri="{BB962C8B-B14F-4D97-AF65-F5344CB8AC3E}">
        <p14:creationId xmlns:p14="http://schemas.microsoft.com/office/powerpoint/2010/main" val="251238348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Tên người dùng và mật khẩu</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p:txBody>
          <a:bodyPr/>
          <a:lstStyle/>
          <a:p>
            <a:pPr lvl="2"/>
            <a:r>
              <a:rPr lang="vi-VN" dirty="0"/>
              <a:t>Nếu người dùng là thành viên của một miền trên mạng (Domain network), người dùng sẽ được yêu cầu thay đổi mật khẩu thường xuyên hơn. </a:t>
            </a:r>
            <a:endParaRPr lang="en-US" dirty="0"/>
          </a:p>
          <a:p>
            <a:pPr lvl="2"/>
            <a:r>
              <a:rPr lang="vi-VN" dirty="0"/>
              <a:t>Các bước thực hiện để thay đổi mật khẩu:</a:t>
            </a:r>
            <a:endParaRPr lang="en-US" dirty="0"/>
          </a:p>
          <a:p>
            <a:pPr marL="685800" lvl="2" indent="0">
              <a:buNone/>
            </a:pPr>
            <a:endParaRPr lang="vi-VN" dirty="0"/>
          </a:p>
          <a:p>
            <a:pPr marL="862013" lvl="2" indent="0">
              <a:buNone/>
            </a:pPr>
            <a:r>
              <a:rPr lang="vi-VN" dirty="0"/>
              <a:t>Nhấn Ctrl+Alt+Delete </a:t>
            </a:r>
            <a:r>
              <a:rPr lang="vi-VN" dirty="0">
                <a:sym typeface="Symbol" panose="05050102010706020507" pitchFamily="18" charset="2"/>
              </a:rPr>
              <a:t></a:t>
            </a:r>
            <a:r>
              <a:rPr lang="vi-VN" dirty="0"/>
              <a:t> Chọn Change a password </a:t>
            </a:r>
            <a:r>
              <a:rPr lang="vi-VN" dirty="0">
                <a:sym typeface="Symbol" panose="05050102010706020507" pitchFamily="18" charset="2"/>
              </a:rPr>
              <a:t></a:t>
            </a:r>
            <a:r>
              <a:rPr lang="vi-VN" dirty="0"/>
              <a:t> Nhập Password cũ </a:t>
            </a:r>
            <a:r>
              <a:rPr lang="vi-VN" dirty="0">
                <a:sym typeface="Symbol" panose="05050102010706020507" pitchFamily="18" charset="2"/>
              </a:rPr>
              <a:t></a:t>
            </a:r>
            <a:r>
              <a:rPr lang="vi-VN" dirty="0"/>
              <a:t> Nhập Password mới </a:t>
            </a:r>
            <a:r>
              <a:rPr lang="vi-VN" dirty="0">
                <a:sym typeface="Symbol" panose="05050102010706020507" pitchFamily="18" charset="2"/>
              </a:rPr>
              <a:t></a:t>
            </a:r>
            <a:r>
              <a:rPr lang="vi-VN" dirty="0"/>
              <a:t> Nhập Password xác nhận </a:t>
            </a:r>
            <a:r>
              <a:rPr lang="vi-VN" dirty="0">
                <a:sym typeface="Symbol" panose="05050102010706020507" pitchFamily="18" charset="2"/>
              </a:rPr>
              <a:t></a:t>
            </a:r>
            <a:r>
              <a:rPr lang="vi-VN" dirty="0"/>
              <a:t> Nhấn Enter.</a:t>
            </a:r>
          </a:p>
          <a:p>
            <a:pPr lvl="2"/>
            <a:endParaRPr lang="en-US" dirty="0"/>
          </a:p>
        </p:txBody>
      </p:sp>
    </p:spTree>
    <p:extLst>
      <p:ext uri="{BB962C8B-B14F-4D97-AF65-F5344CB8AC3E}">
        <p14:creationId xmlns:p14="http://schemas.microsoft.com/office/powerpoint/2010/main" val="358571589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Tên người dùng và mật khẩu</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p:txBody>
          <a:bodyPr>
            <a:normAutofit fontScale="92500" lnSpcReduction="10000"/>
          </a:bodyPr>
          <a:lstStyle/>
          <a:p>
            <a:pPr lvl="1" algn="just"/>
            <a:r>
              <a:rPr lang="vi-VN" dirty="0"/>
              <a:t>Khóa hệ thống (Locking the System)</a:t>
            </a:r>
          </a:p>
          <a:p>
            <a:pPr lvl="2" algn="just"/>
            <a:r>
              <a:rPr lang="en-US" dirty="0"/>
              <a:t>N</a:t>
            </a:r>
            <a:r>
              <a:rPr lang="vi-VN" dirty="0"/>
              <a:t>ên đăng xuất khỏi hệ thống nếu rời xa nó trong bất kỳ khoảng thời gian nào.</a:t>
            </a:r>
          </a:p>
          <a:p>
            <a:pPr lvl="2" algn="just"/>
            <a:r>
              <a:rPr lang="vi-VN" dirty="0"/>
              <a:t>Khi khóa hệ thống, tất cả các chương trình và tập tin vẫn mở và sẵn sàng tiếp tục hoạt động lại một cách nhanh chóng. </a:t>
            </a:r>
          </a:p>
          <a:p>
            <a:pPr lvl="2" algn="just"/>
            <a:r>
              <a:rPr lang="vi-VN" dirty="0"/>
              <a:t>Windows sẽ hiển thị một hình ảnh trên màn hình, người dùng phải nhập mật khẩu đăng nhập trước khi tiếp tục làm việc. Để khóa hệ thống:</a:t>
            </a:r>
          </a:p>
          <a:p>
            <a:pPr lvl="1" algn="just"/>
            <a:endParaRPr lang="vi-VN" dirty="0"/>
          </a:p>
          <a:p>
            <a:pPr marL="862013" lvl="2" indent="0" algn="just">
              <a:buNone/>
            </a:pPr>
            <a:r>
              <a:rPr lang="vi-VN" dirty="0"/>
              <a:t>Nhấp chọn Start </a:t>
            </a:r>
            <a:r>
              <a:rPr lang="vi-VN" dirty="0">
                <a:sym typeface="Symbol" panose="05050102010706020507" pitchFamily="18" charset="2"/>
              </a:rPr>
              <a:t></a:t>
            </a:r>
            <a:r>
              <a:rPr lang="vi-VN" dirty="0"/>
              <a:t> Chọn biểu tượng tài khoản người dùng ở góc trên bên phải của Start menu </a:t>
            </a:r>
            <a:r>
              <a:rPr lang="vi-VN" dirty="0">
                <a:sym typeface="Symbol" panose="05050102010706020507" pitchFamily="18" charset="2"/>
              </a:rPr>
              <a:t></a:t>
            </a:r>
            <a:r>
              <a:rPr lang="vi-VN" dirty="0"/>
              <a:t> Chọn Lock.</a:t>
            </a:r>
          </a:p>
          <a:p>
            <a:pPr lvl="2" algn="just"/>
            <a:endParaRPr lang="en-US" dirty="0"/>
          </a:p>
        </p:txBody>
      </p:sp>
    </p:spTree>
    <p:extLst>
      <p:ext uri="{BB962C8B-B14F-4D97-AF65-F5344CB8AC3E}">
        <p14:creationId xmlns:p14="http://schemas.microsoft.com/office/powerpoint/2010/main" val="335037221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Tên người dùng và mật khẩu</a:t>
            </a:r>
            <a:endParaRPr lang="en-US" dirty="0"/>
          </a:p>
        </p:txBody>
      </p:sp>
      <p:pic>
        <p:nvPicPr>
          <p:cNvPr id="7" name="Picture 6">
            <a:extLst>
              <a:ext uri="{FF2B5EF4-FFF2-40B4-BE49-F238E27FC236}">
                <a16:creationId xmlns:a16="http://schemas.microsoft.com/office/drawing/2014/main" id="{F3CE1782-5C10-4BD5-8B2B-B2BF57068E0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13574" y="1606280"/>
            <a:ext cx="6447917" cy="2834640"/>
          </a:xfrm>
          <a:prstGeom prst="rect">
            <a:avLst/>
          </a:prstGeom>
          <a:noFill/>
        </p:spPr>
      </p:pic>
    </p:spTree>
    <p:extLst>
      <p:ext uri="{BB962C8B-B14F-4D97-AF65-F5344CB8AC3E}">
        <p14:creationId xmlns:p14="http://schemas.microsoft.com/office/powerpoint/2010/main" val="21629805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p:txBody>
          <a:bodyPr>
            <a:normAutofit/>
          </a:bodyPr>
          <a:lstStyle/>
          <a:p>
            <a:pPr algn="just"/>
            <a:r>
              <a:rPr lang="vi-VN" dirty="0"/>
              <a:t>Virus (Viruses)</a:t>
            </a:r>
          </a:p>
          <a:p>
            <a:pPr lvl="1" algn="just"/>
            <a:r>
              <a:rPr lang="en-US" dirty="0"/>
              <a:t>L</a:t>
            </a:r>
            <a:r>
              <a:rPr lang="vi-VN" dirty="0"/>
              <a:t>à một chương trình độc hại được con người thiết kế để kiểm soát các hoạt động của hệ thống</a:t>
            </a:r>
            <a:r>
              <a:rPr lang="en-US" dirty="0"/>
              <a:t>,</a:t>
            </a:r>
            <a:r>
              <a:rPr lang="vi-VN" dirty="0"/>
              <a:t> làm hỏng hoặc phá hủy dữ liệu:</a:t>
            </a:r>
          </a:p>
          <a:p>
            <a:pPr lvl="2" algn="just"/>
            <a:r>
              <a:rPr lang="vi-VN" dirty="0"/>
              <a:t>Hiển thị tin nhắn vô hại trên màn hình.</a:t>
            </a:r>
          </a:p>
          <a:p>
            <a:pPr lvl="2" algn="just"/>
            <a:r>
              <a:rPr lang="vi-VN" dirty="0"/>
              <a:t>Chiếm dụng tất cả bộ nhớ khả dụng, làm chậm hoặc tạm dừng tất cả các quy trình khác.</a:t>
            </a:r>
          </a:p>
          <a:p>
            <a:pPr lvl="2" algn="just"/>
            <a:r>
              <a:rPr lang="vi-VN" dirty="0"/>
              <a:t>Làm hỏng hoặc phá hủy các tập tin dữ liệu.</a:t>
            </a:r>
          </a:p>
          <a:p>
            <a:pPr lvl="2" algn="just"/>
            <a:r>
              <a:rPr lang="vi-VN" dirty="0"/>
              <a:t>Xóa nội dung của toàn bộ đĩa cứng</a:t>
            </a:r>
          </a:p>
          <a:p>
            <a:pPr algn="just"/>
            <a:endParaRPr lang="vi-VN" i="1" dirty="0"/>
          </a:p>
          <a:p>
            <a:pPr lvl="2" algn="just"/>
            <a:endParaRPr lang="en-US" dirty="0"/>
          </a:p>
        </p:txBody>
      </p:sp>
    </p:spTree>
    <p:extLst>
      <p:ext uri="{BB962C8B-B14F-4D97-AF65-F5344CB8AC3E}">
        <p14:creationId xmlns:p14="http://schemas.microsoft.com/office/powerpoint/2010/main" val="303783601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p:txBody>
          <a:bodyPr>
            <a:normAutofit/>
          </a:bodyPr>
          <a:lstStyle/>
          <a:p>
            <a:pPr lvl="1" algn="just"/>
            <a:r>
              <a:rPr lang="vi-VN" dirty="0"/>
              <a:t>Virus được tải vào và hoạt động trong máy tính mà người dùng không hay biết. </a:t>
            </a:r>
          </a:p>
          <a:p>
            <a:pPr lvl="1" algn="just"/>
            <a:r>
              <a:rPr lang="vi-VN" dirty="0"/>
              <a:t>Tất cả các virus máy tính đều lây lan sang máy tính khác thông qua:</a:t>
            </a:r>
          </a:p>
          <a:p>
            <a:pPr lvl="2" algn="just"/>
            <a:r>
              <a:rPr lang="vi-VN" dirty="0"/>
              <a:t>Mạng </a:t>
            </a:r>
          </a:p>
          <a:p>
            <a:pPr lvl="2" algn="just"/>
            <a:r>
              <a:rPr lang="vi-VN" dirty="0"/>
              <a:t>Tập tin đính kèm email</a:t>
            </a:r>
          </a:p>
          <a:p>
            <a:pPr lvl="2" algn="just"/>
            <a:r>
              <a:rPr lang="vi-VN" dirty="0"/>
              <a:t>Các chương trình/tập tin tải xuống từ Internet</a:t>
            </a:r>
          </a:p>
          <a:p>
            <a:pPr lvl="2" algn="just"/>
            <a:r>
              <a:rPr lang="vi-VN" dirty="0"/>
              <a:t>Đĩa, đĩa CD hoặc ổ đĩa flash bị nhiễm.</a:t>
            </a:r>
          </a:p>
          <a:p>
            <a:pPr lvl="2" algn="just"/>
            <a:endParaRPr lang="vi-VN" dirty="0"/>
          </a:p>
          <a:p>
            <a:pPr algn="just"/>
            <a:endParaRPr lang="vi-VN" i="1" dirty="0"/>
          </a:p>
          <a:p>
            <a:pPr lvl="2" algn="just"/>
            <a:endParaRPr lang="en-US" dirty="0"/>
          </a:p>
        </p:txBody>
      </p:sp>
    </p:spTree>
    <p:extLst>
      <p:ext uri="{BB962C8B-B14F-4D97-AF65-F5344CB8AC3E}">
        <p14:creationId xmlns:p14="http://schemas.microsoft.com/office/powerpoint/2010/main" val="230076982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p:txBody>
          <a:bodyPr>
            <a:normAutofit lnSpcReduction="10000"/>
          </a:bodyPr>
          <a:lstStyle/>
          <a:p>
            <a:pPr algn="just"/>
            <a:r>
              <a:rPr lang="vi-VN" dirty="0"/>
              <a:t>Sâu máy tính (Worm)</a:t>
            </a:r>
          </a:p>
          <a:p>
            <a:pPr lvl="1" algn="just"/>
            <a:r>
              <a:rPr lang="en-US" dirty="0"/>
              <a:t>L</a:t>
            </a:r>
            <a:r>
              <a:rPr lang="vi-VN" dirty="0"/>
              <a:t>à loại chương trình tự sao chép, làm tiêu tốn nhiều tài nguyên hệ thống và mạng. </a:t>
            </a:r>
          </a:p>
          <a:p>
            <a:pPr lvl="1" algn="just"/>
            <a:r>
              <a:rPr lang="vi-VN" dirty="0"/>
              <a:t>Sự khác biệt </a:t>
            </a:r>
            <a:r>
              <a:rPr lang="en-US" dirty="0"/>
              <a:t>Worm </a:t>
            </a:r>
            <a:r>
              <a:rPr lang="vi-VN" dirty="0"/>
              <a:t>và virus là sâu tự động lây lan từ máy tính này sang máy tính khác, trong khi một loại virus đòi hỏi một số hình thức hành động (sao chép, tải về, tập tin đính kèm,…).</a:t>
            </a:r>
          </a:p>
          <a:p>
            <a:pPr lvl="1" algn="just"/>
            <a:r>
              <a:rPr lang="en-US" dirty="0"/>
              <a:t>Worm </a:t>
            </a:r>
            <a:r>
              <a:rPr lang="vi-VN" dirty="0"/>
              <a:t>có thể lây lan sang tất cả các máy tính được kết nối với mạng và thường lây lan qua Internet thông qua các tập tin đính kèm email.</a:t>
            </a:r>
          </a:p>
          <a:p>
            <a:pPr lvl="2" algn="just"/>
            <a:endParaRPr lang="vi-VN" dirty="0"/>
          </a:p>
          <a:p>
            <a:pPr lvl="2" algn="just"/>
            <a:endParaRPr lang="vi-VN" dirty="0"/>
          </a:p>
          <a:p>
            <a:pPr algn="just"/>
            <a:endParaRPr lang="vi-VN" i="1" dirty="0"/>
          </a:p>
          <a:p>
            <a:pPr lvl="2" algn="just"/>
            <a:endParaRPr lang="en-US" dirty="0"/>
          </a:p>
        </p:txBody>
      </p:sp>
    </p:spTree>
    <p:extLst>
      <p:ext uri="{BB962C8B-B14F-4D97-AF65-F5344CB8AC3E}">
        <p14:creationId xmlns:p14="http://schemas.microsoft.com/office/powerpoint/2010/main" val="34451753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4048124"/>
          </a:xfrm>
        </p:spPr>
        <p:txBody>
          <a:bodyPr>
            <a:normAutofit fontScale="70000" lnSpcReduction="20000"/>
          </a:bodyPr>
          <a:lstStyle/>
          <a:p>
            <a:pPr algn="just"/>
            <a:r>
              <a:rPr lang="vi-VN" sz="3400" dirty="0"/>
              <a:t>Trojans</a:t>
            </a:r>
            <a:endParaRPr lang="vi-VN" sz="3300" dirty="0"/>
          </a:p>
          <a:p>
            <a:pPr lvl="1" algn="just">
              <a:lnSpc>
                <a:spcPct val="120000"/>
              </a:lnSpc>
            </a:pPr>
            <a:r>
              <a:rPr lang="vi-VN" sz="3100" dirty="0"/>
              <a:t>Trojan (hay Trojan Horse) là loại chương trình được thiết kế để tin tặc truy cập từ xa vào hệ thống máy tính mục tiêu. </a:t>
            </a:r>
          </a:p>
          <a:p>
            <a:pPr lvl="1" algn="just">
              <a:lnSpc>
                <a:spcPct val="120000"/>
              </a:lnSpc>
            </a:pPr>
            <a:r>
              <a:rPr lang="vi-VN" sz="3100" dirty="0"/>
              <a:t>Mã Trojan ẩn bên trong các ứng dụng dường như vô hại</a:t>
            </a:r>
            <a:r>
              <a:rPr lang="en-US" sz="3100" dirty="0"/>
              <a:t>,</a:t>
            </a:r>
            <a:r>
              <a:rPr lang="vi-VN" sz="3100" dirty="0"/>
              <a:t> được cài đặt trên hệ thống đích khi người dùng chạy ứng dụng bị nhiễm. Trojans không tự sao chép.</a:t>
            </a:r>
          </a:p>
          <a:p>
            <a:pPr lvl="1" algn="just">
              <a:lnSpc>
                <a:spcPct val="120000"/>
              </a:lnSpc>
            </a:pPr>
            <a:r>
              <a:rPr lang="vi-VN" sz="3100" dirty="0"/>
              <a:t>Sau khi được cài đặt trên hệ thống đích, Trojan cho phép tin tặc kiểm soát hệ thống đích, đánh cắp thông tin, cài đặt phần mềm khác (bao gồm cả virus), tải xuống hoặc tải lên tập tin hoặc làm sập hệ thống.</a:t>
            </a:r>
          </a:p>
          <a:p>
            <a:pPr lvl="1" algn="just">
              <a:lnSpc>
                <a:spcPct val="120000"/>
              </a:lnSpc>
            </a:pPr>
            <a:r>
              <a:rPr lang="vi-VN" sz="3100" dirty="0"/>
              <a:t>Trojan bị nhiễm thông qua việc tải xuống phần mềm, qua các trang web có chứa các điều khiển ActiveX hoặc qua tập tin đính kèm emai</a:t>
            </a:r>
            <a:r>
              <a:rPr lang="en-US" sz="3100" dirty="0"/>
              <a:t>.</a:t>
            </a:r>
            <a:endParaRPr lang="vi-VN" sz="3100" i="1" dirty="0"/>
          </a:p>
          <a:p>
            <a:pPr lvl="2" algn="just"/>
            <a:endParaRPr lang="en-US" dirty="0"/>
          </a:p>
        </p:txBody>
      </p:sp>
    </p:spTree>
    <p:extLst>
      <p:ext uri="{BB962C8B-B14F-4D97-AF65-F5344CB8AC3E}">
        <p14:creationId xmlns:p14="http://schemas.microsoft.com/office/powerpoint/2010/main" val="8830382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71521"/>
          </a:xfrm>
        </p:spPr>
        <p:txBody>
          <a:bodyPr>
            <a:normAutofit/>
          </a:bodyPr>
          <a:lstStyle/>
          <a:p>
            <a:pPr algn="just"/>
            <a:r>
              <a:rPr lang="vi-VN" dirty="0"/>
              <a:t>Malware: Phần mềm gián điệp (Spyware), phần mềm quảng cáo (Adware)</a:t>
            </a:r>
          </a:p>
          <a:p>
            <a:pPr lvl="1" algn="just"/>
            <a:r>
              <a:rPr lang="en-US" dirty="0"/>
              <a:t>Spyware </a:t>
            </a:r>
            <a:r>
              <a:rPr lang="vi-VN" dirty="0"/>
              <a:t>là loại phần mềm được bí mật cài đặt trên hệ thống và thu thập thông tin cá nhân/riêng tư mà không có sự đồng ý hoặc hiểu biết của người dùng. </a:t>
            </a:r>
            <a:endParaRPr lang="en-US" dirty="0"/>
          </a:p>
          <a:p>
            <a:pPr lvl="1" algn="just"/>
            <a:r>
              <a:rPr lang="vi-VN" dirty="0"/>
              <a:t>Nhiều ứng dụng trên nền Internet có chứa phần mềm gián điệp.</a:t>
            </a:r>
          </a:p>
          <a:p>
            <a:pPr lvl="1" algn="just"/>
            <a:r>
              <a:rPr lang="en-US" dirty="0"/>
              <a:t>Adware</a:t>
            </a:r>
            <a:r>
              <a:rPr lang="vi-VN" dirty="0"/>
              <a:t> là loại phần mềm tự động hiển thị/tải xuống quảng cáo. </a:t>
            </a:r>
          </a:p>
          <a:p>
            <a:pPr lvl="1" algn="just"/>
            <a:r>
              <a:rPr lang="vi-VN" dirty="0"/>
              <a:t>Các công ty có cả danh tiếng tốt và xấu đã bao gồm mã phần mềm gián điệp trong phần mềm của họ.</a:t>
            </a:r>
          </a:p>
        </p:txBody>
      </p:sp>
    </p:spTree>
    <p:extLst>
      <p:ext uri="{BB962C8B-B14F-4D97-AF65-F5344CB8AC3E}">
        <p14:creationId xmlns:p14="http://schemas.microsoft.com/office/powerpoint/2010/main" val="21397855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71521"/>
          </a:xfrm>
        </p:spPr>
        <p:txBody>
          <a:bodyPr>
            <a:normAutofit/>
          </a:bodyPr>
          <a:lstStyle/>
          <a:p>
            <a:pPr lvl="1" algn="just"/>
            <a:r>
              <a:rPr lang="vi-VN" dirty="0"/>
              <a:t>Sau khi được cài đặt vào máy, phần mềm gián điệp giám sát hoạt động người dùng trên Internet và chuyển thông tin đến người khởi tạo phần mềm gián điệp. </a:t>
            </a:r>
            <a:endParaRPr lang="en-US" dirty="0"/>
          </a:p>
          <a:p>
            <a:pPr lvl="1" algn="just"/>
            <a:r>
              <a:rPr lang="vi-VN" dirty="0"/>
              <a:t>Người khởi tạo có thể thu thập thông tin về việc sử dụng trang web, email</a:t>
            </a:r>
            <a:r>
              <a:rPr lang="en-US" dirty="0"/>
              <a:t>,</a:t>
            </a:r>
            <a:r>
              <a:rPr lang="vi-VN" dirty="0"/>
              <a:t> mật khẩu từ hệ thống người dùng</a:t>
            </a:r>
            <a:r>
              <a:rPr lang="en-US" dirty="0"/>
              <a:t> </a:t>
            </a:r>
            <a:r>
              <a:rPr lang="en-US" dirty="0" err="1"/>
              <a:t>và</a:t>
            </a:r>
            <a:r>
              <a:rPr lang="en-US" dirty="0"/>
              <a:t> </a:t>
            </a:r>
            <a:r>
              <a:rPr lang="vi-VN" dirty="0"/>
              <a:t>sử dụng nó cho mục đích quảng cáo hoặc các hoạt động độc hại. </a:t>
            </a:r>
          </a:p>
        </p:txBody>
      </p:sp>
    </p:spTree>
    <p:extLst>
      <p:ext uri="{BB962C8B-B14F-4D97-AF65-F5344CB8AC3E}">
        <p14:creationId xmlns:p14="http://schemas.microsoft.com/office/powerpoint/2010/main" val="273651697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949590"/>
          </a:xfrm>
        </p:spPr>
        <p:txBody>
          <a:bodyPr>
            <a:normAutofit/>
          </a:bodyPr>
          <a:lstStyle/>
          <a:p>
            <a:pPr lvl="1" algn="just"/>
            <a:r>
              <a:rPr lang="vi-VN" dirty="0"/>
              <a:t>Ngoài ra, phần mềm gián điệp còn thực hiện các chức năng:</a:t>
            </a:r>
          </a:p>
          <a:p>
            <a:pPr lvl="2" algn="just"/>
            <a:r>
              <a:rPr lang="vi-VN" dirty="0"/>
              <a:t>Quét tập tin trên ổ cứng.</a:t>
            </a:r>
            <a:endParaRPr lang="en-US" dirty="0"/>
          </a:p>
          <a:p>
            <a:pPr lvl="2" algn="just"/>
            <a:r>
              <a:rPr lang="vi-VN" dirty="0"/>
              <a:t>Đọc cookie.</a:t>
            </a:r>
          </a:p>
          <a:p>
            <a:pPr lvl="2" algn="just"/>
            <a:r>
              <a:rPr lang="vi-VN" dirty="0"/>
              <a:t>Giám sát tổ hợp phím.</a:t>
            </a:r>
          </a:p>
          <a:p>
            <a:pPr lvl="2" algn="just"/>
            <a:r>
              <a:rPr lang="vi-VN" dirty="0"/>
              <a:t>Cài đặt các phần mềm gián điệp khác.</a:t>
            </a:r>
          </a:p>
          <a:p>
            <a:pPr lvl="2" algn="just"/>
            <a:r>
              <a:rPr lang="vi-VN" dirty="0"/>
              <a:t>Thay đổi trang chủ mặc định trong trình duyệt Web.</a:t>
            </a:r>
          </a:p>
          <a:p>
            <a:pPr lvl="2" algn="just"/>
            <a:r>
              <a:rPr lang="vi-VN" dirty="0"/>
              <a:t>Tự động gửi thông tin cho nhà phát triển phần mềm gián điệp.</a:t>
            </a:r>
            <a:endParaRPr lang="en-US" dirty="0"/>
          </a:p>
          <a:p>
            <a:pPr lvl="1" algn="just"/>
            <a:r>
              <a:rPr lang="en-US" dirty="0" err="1"/>
              <a:t>Người</a:t>
            </a:r>
            <a:r>
              <a:rPr lang="en-US" dirty="0"/>
              <a:t> </a:t>
            </a:r>
            <a:r>
              <a:rPr lang="en-US" dirty="0" err="1"/>
              <a:t>dùng</a:t>
            </a:r>
            <a:r>
              <a:rPr lang="en-US" dirty="0"/>
              <a:t> </a:t>
            </a:r>
            <a:r>
              <a:rPr lang="en-US" dirty="0" err="1"/>
              <a:t>có</a:t>
            </a:r>
            <a:r>
              <a:rPr lang="en-US" dirty="0"/>
              <a:t> </a:t>
            </a:r>
            <a:r>
              <a:rPr lang="en-US" dirty="0" err="1"/>
              <a:t>thể</a:t>
            </a:r>
            <a:r>
              <a:rPr lang="en-US" dirty="0"/>
              <a:t> </a:t>
            </a:r>
            <a:r>
              <a:rPr lang="en-US" dirty="0" err="1"/>
              <a:t>tải</a:t>
            </a:r>
            <a:r>
              <a:rPr lang="en-US" dirty="0"/>
              <a:t> </a:t>
            </a:r>
            <a:r>
              <a:rPr lang="en-US" dirty="0" err="1"/>
              <a:t>xuống</a:t>
            </a:r>
            <a:r>
              <a:rPr lang="en-US" dirty="0"/>
              <a:t> </a:t>
            </a:r>
            <a:r>
              <a:rPr lang="en-US" dirty="0" err="1"/>
              <a:t>và</a:t>
            </a:r>
            <a:r>
              <a:rPr lang="en-US" dirty="0"/>
              <a:t> </a:t>
            </a:r>
            <a:r>
              <a:rPr lang="en-US" dirty="0" err="1"/>
              <a:t>cài</a:t>
            </a:r>
            <a:r>
              <a:rPr lang="en-US" dirty="0"/>
              <a:t> </a:t>
            </a:r>
            <a:r>
              <a:rPr lang="en-US" dirty="0" err="1"/>
              <a:t>đặt</a:t>
            </a:r>
            <a:r>
              <a:rPr lang="en-US" dirty="0"/>
              <a:t> </a:t>
            </a:r>
            <a:r>
              <a:rPr lang="en-US" dirty="0" err="1"/>
              <a:t>các</a:t>
            </a:r>
            <a:r>
              <a:rPr lang="en-US" dirty="0"/>
              <a:t> </a:t>
            </a:r>
            <a:r>
              <a:rPr lang="en-US" dirty="0" err="1"/>
              <a:t>ứng</a:t>
            </a:r>
            <a:r>
              <a:rPr lang="en-US" dirty="0"/>
              <a:t> </a:t>
            </a:r>
            <a:r>
              <a:rPr lang="en-US" dirty="0" err="1"/>
              <a:t>dụng</a:t>
            </a:r>
            <a:r>
              <a:rPr lang="en-US" dirty="0"/>
              <a:t> </a:t>
            </a:r>
            <a:r>
              <a:rPr lang="en-US" dirty="0" err="1"/>
              <a:t>chống</a:t>
            </a:r>
            <a:r>
              <a:rPr lang="en-US" dirty="0"/>
              <a:t> </a:t>
            </a:r>
            <a:r>
              <a:rPr lang="en-US" dirty="0" err="1"/>
              <a:t>phần</a:t>
            </a:r>
            <a:r>
              <a:rPr lang="en-US" dirty="0"/>
              <a:t> </a:t>
            </a:r>
            <a:r>
              <a:rPr lang="en-US" dirty="0" err="1"/>
              <a:t>mềm</a:t>
            </a:r>
            <a:r>
              <a:rPr lang="en-US" dirty="0"/>
              <a:t> </a:t>
            </a:r>
            <a:r>
              <a:rPr lang="en-US" dirty="0" err="1"/>
              <a:t>gián</a:t>
            </a:r>
            <a:r>
              <a:rPr lang="en-US" dirty="0"/>
              <a:t> </a:t>
            </a:r>
            <a:r>
              <a:rPr lang="en-US" dirty="0" err="1"/>
              <a:t>điệp</a:t>
            </a:r>
            <a:r>
              <a:rPr lang="en-US" dirty="0"/>
              <a:t>/</a:t>
            </a:r>
            <a:r>
              <a:rPr lang="en-US" dirty="0" err="1"/>
              <a:t>phần</a:t>
            </a:r>
            <a:r>
              <a:rPr lang="en-US" dirty="0"/>
              <a:t> </a:t>
            </a:r>
            <a:r>
              <a:rPr lang="en-US" dirty="0" err="1"/>
              <a:t>mềm</a:t>
            </a:r>
            <a:r>
              <a:rPr lang="en-US" dirty="0"/>
              <a:t> </a:t>
            </a:r>
            <a:r>
              <a:rPr lang="en-US" dirty="0" err="1"/>
              <a:t>quảng</a:t>
            </a:r>
            <a:r>
              <a:rPr lang="en-US" dirty="0"/>
              <a:t> </a:t>
            </a:r>
            <a:r>
              <a:rPr lang="en-US" dirty="0" err="1"/>
              <a:t>cáo</a:t>
            </a:r>
            <a:r>
              <a:rPr lang="en-US" dirty="0"/>
              <a:t> </a:t>
            </a:r>
            <a:r>
              <a:rPr lang="en-US" dirty="0" err="1"/>
              <a:t>miễn</a:t>
            </a:r>
            <a:r>
              <a:rPr lang="en-US" dirty="0"/>
              <a:t> </a:t>
            </a:r>
            <a:r>
              <a:rPr lang="en-US" dirty="0" err="1"/>
              <a:t>phí</a:t>
            </a:r>
            <a:r>
              <a:rPr lang="en-US" dirty="0"/>
              <a:t> </a:t>
            </a:r>
            <a:r>
              <a:rPr lang="en-US" dirty="0" err="1"/>
              <a:t>hoặc</a:t>
            </a:r>
            <a:r>
              <a:rPr lang="en-US" dirty="0"/>
              <a:t> </a:t>
            </a:r>
            <a:r>
              <a:rPr lang="en-US" dirty="0" err="1"/>
              <a:t>có</a:t>
            </a:r>
            <a:r>
              <a:rPr lang="en-US" dirty="0"/>
              <a:t> </a:t>
            </a:r>
            <a:r>
              <a:rPr lang="en-US" dirty="0" err="1"/>
              <a:t>thể</a:t>
            </a:r>
            <a:r>
              <a:rPr lang="en-US" dirty="0"/>
              <a:t> </a:t>
            </a:r>
            <a:r>
              <a:rPr lang="en-US" dirty="0" err="1"/>
              <a:t>sử</a:t>
            </a:r>
            <a:r>
              <a:rPr lang="en-US" dirty="0"/>
              <a:t> </a:t>
            </a:r>
            <a:r>
              <a:rPr lang="en-US" dirty="0" err="1"/>
              <a:t>dụng</a:t>
            </a:r>
            <a:r>
              <a:rPr lang="en-US" dirty="0"/>
              <a:t> Windows Defender </a:t>
            </a:r>
            <a:r>
              <a:rPr lang="en-US" dirty="0" err="1"/>
              <a:t>để</a:t>
            </a:r>
            <a:r>
              <a:rPr lang="en-US" dirty="0"/>
              <a:t> </a:t>
            </a:r>
            <a:r>
              <a:rPr lang="en-US" dirty="0" err="1"/>
              <a:t>theo</a:t>
            </a:r>
            <a:r>
              <a:rPr lang="en-US" dirty="0"/>
              <a:t> </a:t>
            </a:r>
            <a:r>
              <a:rPr lang="en-US" dirty="0" err="1"/>
              <a:t>dõi</a:t>
            </a:r>
            <a:r>
              <a:rPr lang="en-US" dirty="0"/>
              <a:t> </a:t>
            </a:r>
            <a:r>
              <a:rPr lang="en-US" dirty="0" err="1"/>
              <a:t>hệ</a:t>
            </a:r>
            <a:r>
              <a:rPr lang="en-US" dirty="0"/>
              <a:t> </a:t>
            </a:r>
            <a:r>
              <a:rPr lang="en-US" dirty="0" err="1"/>
              <a:t>thống</a:t>
            </a:r>
            <a:r>
              <a:rPr lang="en-US" dirty="0"/>
              <a:t> </a:t>
            </a:r>
            <a:r>
              <a:rPr lang="en-US" dirty="0" err="1"/>
              <a:t>về</a:t>
            </a:r>
            <a:r>
              <a:rPr lang="en-US" dirty="0"/>
              <a:t> </a:t>
            </a:r>
            <a:r>
              <a:rPr lang="en-US" dirty="0" err="1"/>
              <a:t>phần</a:t>
            </a:r>
            <a:r>
              <a:rPr lang="en-US" dirty="0"/>
              <a:t> </a:t>
            </a:r>
            <a:r>
              <a:rPr lang="en-US" dirty="0" err="1"/>
              <a:t>mềm</a:t>
            </a:r>
            <a:r>
              <a:rPr lang="en-US" dirty="0"/>
              <a:t> </a:t>
            </a:r>
            <a:r>
              <a:rPr lang="en-US" dirty="0" err="1"/>
              <a:t>gián</a:t>
            </a:r>
            <a:r>
              <a:rPr lang="en-US" dirty="0"/>
              <a:t> </a:t>
            </a:r>
            <a:r>
              <a:rPr lang="en-US" dirty="0" err="1"/>
              <a:t>điệp</a:t>
            </a:r>
            <a:r>
              <a:rPr lang="en-US" dirty="0"/>
              <a:t>.</a:t>
            </a:r>
          </a:p>
        </p:txBody>
      </p:sp>
    </p:spTree>
    <p:extLst>
      <p:ext uri="{BB962C8B-B14F-4D97-AF65-F5344CB8AC3E}">
        <p14:creationId xmlns:p14="http://schemas.microsoft.com/office/powerpoint/2010/main" val="409334692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71521"/>
          </a:xfrm>
        </p:spPr>
        <p:txBody>
          <a:bodyPr>
            <a:normAutofit/>
          </a:bodyPr>
          <a:lstStyle/>
          <a:p>
            <a:pPr algn="just"/>
            <a:r>
              <a:rPr lang="vi-VN" dirty="0"/>
              <a:t>Kết nối mạng</a:t>
            </a:r>
            <a:endParaRPr lang="en-US" dirty="0"/>
          </a:p>
          <a:p>
            <a:pPr lvl="1" algn="just"/>
            <a:r>
              <a:rPr lang="vi-VN" dirty="0"/>
              <a:t>Kết nối có dây (Wired Connections)</a:t>
            </a:r>
          </a:p>
          <a:p>
            <a:pPr lvl="1" algn="just"/>
            <a:r>
              <a:rPr lang="en-US" dirty="0"/>
              <a:t>K</a:t>
            </a:r>
            <a:r>
              <a:rPr lang="vi-VN" dirty="0"/>
              <a:t>ết nối có dây là khá an toàn. </a:t>
            </a:r>
            <a:endParaRPr lang="en-US" dirty="0"/>
          </a:p>
          <a:p>
            <a:pPr lvl="1" algn="just"/>
            <a:r>
              <a:rPr lang="en-US" dirty="0"/>
              <a:t>S</a:t>
            </a:r>
            <a:r>
              <a:rPr lang="vi-VN" dirty="0"/>
              <a:t>ự bảo đảm này sẽ không được áp dụng khi kết vào mạng có dây công cộng</a:t>
            </a:r>
            <a:r>
              <a:rPr lang="en-US" dirty="0"/>
              <a:t> do </a:t>
            </a:r>
            <a:r>
              <a:rPr lang="en-US" dirty="0" err="1"/>
              <a:t>không</a:t>
            </a:r>
            <a:r>
              <a:rPr lang="vi-VN" dirty="0"/>
              <a:t> có gì đảm bảo rằng tất cả mọi người kết nối với mạng đều sử dụng phần mềm chống virus đã được cập nhật.</a:t>
            </a:r>
          </a:p>
          <a:p>
            <a:pPr lvl="1" algn="just"/>
            <a:endParaRPr lang="vi-VN" dirty="0"/>
          </a:p>
        </p:txBody>
      </p:sp>
    </p:spTree>
    <p:extLst>
      <p:ext uri="{BB962C8B-B14F-4D97-AF65-F5344CB8AC3E}">
        <p14:creationId xmlns:p14="http://schemas.microsoft.com/office/powerpoint/2010/main" val="248122021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71521"/>
          </a:xfrm>
        </p:spPr>
        <p:txBody>
          <a:bodyPr>
            <a:normAutofit/>
          </a:bodyPr>
          <a:lstStyle/>
          <a:p>
            <a:pPr lvl="1" algn="just"/>
            <a:r>
              <a:rPr lang="vi-VN" dirty="0"/>
              <a:t>Kết nối không dây (Wireless Connections)</a:t>
            </a:r>
          </a:p>
          <a:p>
            <a:pPr lvl="2" algn="just"/>
            <a:r>
              <a:rPr lang="vi-VN" dirty="0"/>
              <a:t>Những rủi ro có thể có từ kết nối có dây đều áp dụng cho các kết nối Wi-Fi. Ngay cả khi kết nối với một mạng được bảo mật. </a:t>
            </a:r>
            <a:endParaRPr lang="en-US" dirty="0"/>
          </a:p>
          <a:p>
            <a:pPr lvl="2" algn="just"/>
            <a:r>
              <a:rPr lang="vi-VN" dirty="0"/>
              <a:t>Không ai có thể đảm bảo rằng tất cả các hệ thống được kết nối đều không có virus/tin tặc.</a:t>
            </a:r>
          </a:p>
          <a:p>
            <a:pPr lvl="2" algn="just"/>
            <a:r>
              <a:rPr lang="vi-VN" dirty="0"/>
              <a:t>Tham gia vào các mạng ad-hoc là rất nguy hiểm do mạng ad-hoc không có điểm truy cập trung tâm cũng như không có yêu cầu xác thực</a:t>
            </a:r>
            <a:r>
              <a:rPr lang="en-US" dirty="0"/>
              <a:t>. B</a:t>
            </a:r>
            <a:r>
              <a:rPr lang="vi-VN" dirty="0"/>
              <a:t>ất kỳ ai trong phạm vi đều có thể kết nối</a:t>
            </a:r>
            <a:r>
              <a:rPr lang="en-US" dirty="0"/>
              <a:t>.</a:t>
            </a:r>
            <a:endParaRPr lang="vi-VN" dirty="0"/>
          </a:p>
          <a:p>
            <a:pPr marL="342900" lvl="1" indent="0" algn="just">
              <a:buNone/>
            </a:pPr>
            <a:endParaRPr lang="vi-VN" dirty="0"/>
          </a:p>
        </p:txBody>
      </p:sp>
    </p:spTree>
    <p:extLst>
      <p:ext uri="{BB962C8B-B14F-4D97-AF65-F5344CB8AC3E}">
        <p14:creationId xmlns:p14="http://schemas.microsoft.com/office/powerpoint/2010/main" val="257783837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71521"/>
          </a:xfrm>
        </p:spPr>
        <p:txBody>
          <a:bodyPr>
            <a:normAutofit/>
          </a:bodyPr>
          <a:lstStyle/>
          <a:p>
            <a:pPr lvl="1" algn="just"/>
            <a:r>
              <a:rPr lang="vi-VN" dirty="0"/>
              <a:t>Giảm thiểu rủi ro</a:t>
            </a:r>
          </a:p>
          <a:p>
            <a:pPr lvl="2" algn="just"/>
            <a:r>
              <a:rPr lang="vi-VN" dirty="0"/>
              <a:t>Bất cứ khi nào kết nối với mạng công cộng, hãy luôn xác định với </a:t>
            </a:r>
            <a:r>
              <a:rPr lang="en-US" dirty="0"/>
              <a:t>HĐH</a:t>
            </a:r>
            <a:r>
              <a:rPr lang="vi-VN" dirty="0"/>
              <a:t> là mạng Công cộng (Public). Windows </a:t>
            </a:r>
            <a:r>
              <a:rPr lang="en-US" dirty="0" err="1"/>
              <a:t>sẽ</a:t>
            </a:r>
            <a:r>
              <a:rPr lang="en-US" dirty="0"/>
              <a:t> </a:t>
            </a:r>
            <a:r>
              <a:rPr lang="vi-VN" dirty="0"/>
              <a:t>tự động giới hạn các kết nối đến từ một mạng công cộng nhưng vẫn cho phép truy cập Internet.</a:t>
            </a:r>
          </a:p>
          <a:p>
            <a:pPr lvl="2" algn="just"/>
            <a:r>
              <a:rPr lang="vi-VN" dirty="0"/>
              <a:t>Nếu sử dụng Wi-Fi, luôn kết nối với mạng cơ sở hạ tầng. Tránh tham gia vào các mạng ad-hoc.</a:t>
            </a:r>
          </a:p>
        </p:txBody>
      </p:sp>
    </p:spTree>
    <p:extLst>
      <p:ext uri="{BB962C8B-B14F-4D97-AF65-F5344CB8AC3E}">
        <p14:creationId xmlns:p14="http://schemas.microsoft.com/office/powerpoint/2010/main" val="339519310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71521"/>
          </a:xfrm>
        </p:spPr>
        <p:txBody>
          <a:bodyPr>
            <a:normAutofit/>
          </a:bodyPr>
          <a:lstStyle/>
          <a:p>
            <a:pPr algn="just"/>
            <a:r>
              <a:rPr lang="vi-VN" dirty="0"/>
              <a:t>Sử dụng máy tính công cộng</a:t>
            </a:r>
            <a:endParaRPr lang="en-US" dirty="0"/>
          </a:p>
          <a:p>
            <a:pPr lvl="1" algn="just"/>
            <a:r>
              <a:rPr lang="vi-VN" dirty="0"/>
              <a:t>Đăng xuất khỏi tài khoản trực tuyến</a:t>
            </a:r>
            <a:endParaRPr lang="en-US" dirty="0"/>
          </a:p>
          <a:p>
            <a:pPr lvl="1" algn="just"/>
            <a:r>
              <a:rPr lang="vi-VN" dirty="0"/>
              <a:t>Xóa bộ nhớ cache và cookie</a:t>
            </a:r>
            <a:endParaRPr lang="en-US" dirty="0"/>
          </a:p>
          <a:p>
            <a:pPr lvl="1" algn="just"/>
            <a:r>
              <a:rPr lang="vi-VN" dirty="0"/>
              <a:t>Đăng xuất (Log out) khỏi Hệ điều hành</a:t>
            </a:r>
          </a:p>
          <a:p>
            <a:pPr lvl="1" algn="just"/>
            <a:endParaRPr lang="vi-VN" dirty="0"/>
          </a:p>
          <a:p>
            <a:pPr lvl="1" algn="just"/>
            <a:endParaRPr lang="vi-VN" dirty="0"/>
          </a:p>
        </p:txBody>
      </p:sp>
    </p:spTree>
    <p:extLst>
      <p:ext uri="{BB962C8B-B14F-4D97-AF65-F5344CB8AC3E}">
        <p14:creationId xmlns:p14="http://schemas.microsoft.com/office/powerpoint/2010/main" val="340180415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71521"/>
          </a:xfrm>
        </p:spPr>
        <p:txBody>
          <a:bodyPr>
            <a:normAutofit/>
          </a:bodyPr>
          <a:lstStyle/>
          <a:p>
            <a:pPr algn="just"/>
            <a:r>
              <a:rPr lang="en-US" dirty="0" err="1"/>
              <a:t>Kỹ</a:t>
            </a:r>
            <a:r>
              <a:rPr lang="en-US" dirty="0"/>
              <a:t> </a:t>
            </a:r>
            <a:r>
              <a:rPr lang="en-US" dirty="0" err="1"/>
              <a:t>thuật</a:t>
            </a:r>
            <a:r>
              <a:rPr lang="en-US" dirty="0"/>
              <a:t> </a:t>
            </a:r>
            <a:r>
              <a:rPr lang="en-US" dirty="0" err="1"/>
              <a:t>tấn</a:t>
            </a:r>
            <a:r>
              <a:rPr lang="en-US" dirty="0"/>
              <a:t> </a:t>
            </a:r>
            <a:r>
              <a:rPr lang="en-US" dirty="0" err="1"/>
              <a:t>công</a:t>
            </a:r>
            <a:r>
              <a:rPr lang="en-US" dirty="0"/>
              <a:t> Social Engineering</a:t>
            </a:r>
            <a:endParaRPr lang="vi-VN" dirty="0"/>
          </a:p>
          <a:p>
            <a:pPr lvl="1" algn="just"/>
            <a:r>
              <a:rPr lang="en-US" dirty="0"/>
              <a:t>L</a:t>
            </a:r>
            <a:r>
              <a:rPr lang="vi-VN" dirty="0"/>
              <a:t>à quá trình đánh lừa người dùng hệ thống, nhằm phá vỡ hệ thống an ninh, lấy cắp dữ liệu hoặc tống tiền.</a:t>
            </a:r>
          </a:p>
          <a:p>
            <a:pPr lvl="1" algn="just"/>
            <a:r>
              <a:rPr lang="en-US" dirty="0"/>
              <a:t>L</a:t>
            </a:r>
            <a:r>
              <a:rPr lang="vi-VN" dirty="0"/>
              <a:t>à một trò lừa đảo rất tinh vi được thực hiện một cách vật lý hoặc qua internet với tỉ lệ thành công rất cao.</a:t>
            </a:r>
          </a:p>
          <a:p>
            <a:pPr lvl="1" algn="just"/>
            <a:r>
              <a:rPr lang="vi-VN" dirty="0"/>
              <a:t>Các mục tiêu tiêu biểu của Kỹ thuật </a:t>
            </a:r>
            <a:r>
              <a:rPr lang="en-US" dirty="0" err="1"/>
              <a:t>này</a:t>
            </a:r>
            <a:r>
              <a:rPr lang="vi-VN" dirty="0"/>
              <a:t> bao gồm bất kỳ ai có quyền truy cập thông tin về các hệ thống bao gồm: thư ký, người gác cổng, quản trị viên, nhân viên an ninh,…</a:t>
            </a:r>
          </a:p>
          <a:p>
            <a:pPr marL="342900" lvl="1" indent="0" algn="just">
              <a:buNone/>
            </a:pPr>
            <a:endParaRPr lang="vi-VN" dirty="0"/>
          </a:p>
        </p:txBody>
      </p:sp>
    </p:spTree>
    <p:extLst>
      <p:ext uri="{BB962C8B-B14F-4D97-AF65-F5344CB8AC3E}">
        <p14:creationId xmlns:p14="http://schemas.microsoft.com/office/powerpoint/2010/main" val="213372241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50500"/>
          </a:xfrm>
        </p:spPr>
        <p:txBody>
          <a:bodyPr>
            <a:normAutofit/>
          </a:bodyPr>
          <a:lstStyle/>
          <a:p>
            <a:pPr lvl="1" algn="just"/>
            <a:r>
              <a:rPr lang="en-US" dirty="0" err="1"/>
              <a:t>Giảm</a:t>
            </a:r>
            <a:r>
              <a:rPr lang="en-US" dirty="0"/>
              <a:t> </a:t>
            </a:r>
            <a:r>
              <a:rPr lang="en-US" dirty="0" err="1"/>
              <a:t>thiểu</a:t>
            </a:r>
            <a:r>
              <a:rPr lang="en-US" dirty="0"/>
              <a:t> </a:t>
            </a:r>
            <a:r>
              <a:rPr lang="en-US" dirty="0" err="1"/>
              <a:t>rủi</a:t>
            </a:r>
            <a:r>
              <a:rPr lang="en-US" dirty="0"/>
              <a:t> </a:t>
            </a:r>
            <a:r>
              <a:rPr lang="en-US" dirty="0" err="1"/>
              <a:t>ro</a:t>
            </a:r>
            <a:r>
              <a:rPr lang="en-US" dirty="0"/>
              <a:t> </a:t>
            </a:r>
            <a:r>
              <a:rPr lang="en-US" dirty="0" err="1"/>
              <a:t>của</a:t>
            </a:r>
            <a:r>
              <a:rPr lang="en-US" dirty="0"/>
              <a:t> </a:t>
            </a:r>
            <a:r>
              <a:rPr lang="en-US" dirty="0" err="1"/>
              <a:t>Kỹ</a:t>
            </a:r>
            <a:r>
              <a:rPr lang="en-US" dirty="0"/>
              <a:t> </a:t>
            </a:r>
            <a:r>
              <a:rPr lang="en-US" dirty="0" err="1"/>
              <a:t>thuật</a:t>
            </a:r>
            <a:r>
              <a:rPr lang="en-US" dirty="0"/>
              <a:t> </a:t>
            </a:r>
            <a:r>
              <a:rPr lang="en-US" dirty="0" err="1"/>
              <a:t>tấn</a:t>
            </a:r>
            <a:r>
              <a:rPr lang="en-US" dirty="0"/>
              <a:t> </a:t>
            </a:r>
            <a:r>
              <a:rPr lang="en-US" dirty="0" err="1"/>
              <a:t>công</a:t>
            </a:r>
            <a:r>
              <a:rPr lang="en-US" dirty="0"/>
              <a:t> Social Engineering</a:t>
            </a:r>
          </a:p>
          <a:p>
            <a:pPr lvl="2" algn="just"/>
            <a:r>
              <a:rPr lang="vi-VN" dirty="0"/>
              <a:t>Cách tốt nhất để không trở thành nạn nhân của Kỹ thuật tấn công Social Engineering là nhận ra các chiến lược kỹ thuật xã hội phổ biến. Các chiến lược này bao gồm:</a:t>
            </a:r>
          </a:p>
          <a:p>
            <a:pPr lvl="3" algn="just"/>
            <a:r>
              <a:rPr lang="vi-VN" dirty="0"/>
              <a:t>Đóng vai trò là một kỹ thuật viên và sử dụng thẩm quyền đó để khiến nhân viên tiết lộ thông tin, thay đổi cấu hình máy chủ,…</a:t>
            </a:r>
          </a:p>
          <a:p>
            <a:pPr lvl="3" algn="just"/>
            <a:r>
              <a:rPr lang="vi-VN" dirty="0"/>
              <a:t>Giả danh hoặc nhân danh người có thẩm quyền để dọa nhân viên hoặc người bảo vệ để được phép truy cập vật lý vào tòa nhà.</a:t>
            </a:r>
          </a:p>
          <a:p>
            <a:pPr lvl="3" algn="just"/>
            <a:r>
              <a:rPr lang="vi-VN" dirty="0"/>
              <a:t>Gửi tin email trông có vẽ chính thức/trang trọng cho tất cả nhân viên với các hướng dẫn khiến họ tiết lộ thông tin nhạy cảm</a:t>
            </a:r>
            <a:r>
              <a:rPr lang="en-US" dirty="0"/>
              <a:t> (Phishing)</a:t>
            </a:r>
            <a:r>
              <a:rPr lang="vi-VN" dirty="0"/>
              <a:t>.</a:t>
            </a:r>
          </a:p>
          <a:p>
            <a:pPr marL="342900" lvl="1" indent="0" algn="just">
              <a:buNone/>
            </a:pPr>
            <a:endParaRPr lang="vi-VN" dirty="0"/>
          </a:p>
        </p:txBody>
      </p:sp>
    </p:spTree>
    <p:extLst>
      <p:ext uri="{BB962C8B-B14F-4D97-AF65-F5344CB8AC3E}">
        <p14:creationId xmlns:p14="http://schemas.microsoft.com/office/powerpoint/2010/main" val="1113362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6"/>
            <a:ext cx="8576442" cy="3350500"/>
          </a:xfrm>
        </p:spPr>
        <p:txBody>
          <a:bodyPr>
            <a:normAutofit/>
          </a:bodyPr>
          <a:lstStyle/>
          <a:p>
            <a:pPr algn="just"/>
            <a:r>
              <a:rPr lang="vi-VN" dirty="0"/>
              <a:t>Lừa đảo (Phishing)</a:t>
            </a:r>
          </a:p>
          <a:p>
            <a:pPr lvl="1" algn="just"/>
            <a:r>
              <a:rPr lang="vi-VN" dirty="0"/>
              <a:t>Là quá trình cố gắng thu thập thông tin nhạy cảm (mật khẩu, chi tiết thẻ tín dụng) từ một nạn nhân bằng cách giả vờ là một thực thể đáng tin cậy.</a:t>
            </a:r>
          </a:p>
          <a:p>
            <a:pPr lvl="1" algn="just"/>
            <a:r>
              <a:rPr lang="vi-VN" dirty="0"/>
              <a:t>Thông thường, kẻ lừa đảo gửi một email hợp pháp có vẻ như đến từ một nguồn hợp pháp như ngân hàng hoặc công ty thẻ tín dụng.</a:t>
            </a:r>
          </a:p>
          <a:p>
            <a:pPr lvl="1" algn="just"/>
            <a:r>
              <a:rPr lang="vi-VN" dirty="0"/>
              <a:t>Thông báo email thường bao gồm một cảnh báo sai và hướng dẫn nạn nhân thực hiện một hành động cụ thể. </a:t>
            </a:r>
          </a:p>
          <a:p>
            <a:pPr lvl="2" algn="just"/>
            <a:endParaRPr lang="vi-VN" dirty="0"/>
          </a:p>
          <a:p>
            <a:pPr marL="342900" lvl="1" indent="0" algn="just">
              <a:buNone/>
            </a:pPr>
            <a:endParaRPr lang="vi-VN" dirty="0"/>
          </a:p>
        </p:txBody>
      </p:sp>
    </p:spTree>
    <p:extLst>
      <p:ext uri="{BB962C8B-B14F-4D97-AF65-F5344CB8AC3E}">
        <p14:creationId xmlns:p14="http://schemas.microsoft.com/office/powerpoint/2010/main" val="93955363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Xác định rủi ro (Identifying Risks)</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346841" y="1095375"/>
            <a:ext cx="8576442" cy="3182335"/>
          </a:xfrm>
        </p:spPr>
        <p:txBody>
          <a:bodyPr>
            <a:normAutofit/>
          </a:bodyPr>
          <a:lstStyle/>
          <a:p>
            <a:pPr lvl="1" algn="just">
              <a:lnSpc>
                <a:spcPct val="100000"/>
              </a:lnSpc>
            </a:pPr>
            <a:r>
              <a:rPr lang="vi-VN" dirty="0"/>
              <a:t>Để bảo vệ bản thân khỏi lừa đảo:</a:t>
            </a:r>
          </a:p>
          <a:p>
            <a:pPr lvl="2" algn="just">
              <a:lnSpc>
                <a:spcPct val="100000"/>
              </a:lnSpc>
            </a:pPr>
            <a:r>
              <a:rPr lang="vi-VN" dirty="0"/>
              <a:t>Kích hoạt các tính năng chống lừa đảo trong trình duyệt.</a:t>
            </a:r>
          </a:p>
          <a:p>
            <a:pPr lvl="2" algn="just">
              <a:lnSpc>
                <a:spcPct val="100000"/>
              </a:lnSpc>
            </a:pPr>
            <a:r>
              <a:rPr lang="vi-VN" dirty="0"/>
              <a:t>Kiểm tra một trang web không xác định: (trong Internet Explorer, chọn  Tools </a:t>
            </a:r>
            <a:r>
              <a:rPr lang="vi-VN" dirty="0">
                <a:sym typeface="Symbol" panose="05050102010706020507" pitchFamily="18" charset="2"/>
              </a:rPr>
              <a:t></a:t>
            </a:r>
            <a:r>
              <a:rPr lang="vi-VN" dirty="0"/>
              <a:t> Safety </a:t>
            </a:r>
            <a:r>
              <a:rPr lang="vi-VN" dirty="0">
                <a:sym typeface="Symbol" panose="05050102010706020507" pitchFamily="18" charset="2"/>
              </a:rPr>
              <a:t></a:t>
            </a:r>
            <a:r>
              <a:rPr lang="vi-VN" dirty="0"/>
              <a:t> nhấp chọn Check This Website)</a:t>
            </a:r>
          </a:p>
          <a:p>
            <a:pPr lvl="2" algn="just">
              <a:lnSpc>
                <a:spcPct val="100000"/>
              </a:lnSpc>
            </a:pPr>
            <a:r>
              <a:rPr lang="vi-VN" dirty="0"/>
              <a:t>Tránh nhấp vào liên kết trong email nếu email dường như đến từ ngân hàng, công ty thẻ tín dụng hoặc cơ quan chính phủ.</a:t>
            </a:r>
          </a:p>
          <a:p>
            <a:pPr lvl="2" algn="just">
              <a:lnSpc>
                <a:spcPct val="100000"/>
              </a:lnSpc>
            </a:pPr>
            <a:r>
              <a:rPr lang="vi-VN" dirty="0"/>
              <a:t>Trước khi đăng nhập vào một trang web, hãy kiểm tra thanh Địa chỉ để chắc chắn rằng địa chỉ bắt đầu bằng tên trang web hợp pháp</a:t>
            </a:r>
          </a:p>
        </p:txBody>
      </p:sp>
    </p:spTree>
    <p:extLst>
      <p:ext uri="{BB962C8B-B14F-4D97-AF65-F5344CB8AC3E}">
        <p14:creationId xmlns:p14="http://schemas.microsoft.com/office/powerpoint/2010/main" val="23818311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68947"/>
            <a:ext cx="8576442" cy="3613260"/>
          </a:xfrm>
        </p:spPr>
        <p:txBody>
          <a:bodyPr>
            <a:normAutofit/>
          </a:bodyPr>
          <a:lstStyle/>
          <a:p>
            <a:pPr algn="just">
              <a:lnSpc>
                <a:spcPct val="100000"/>
              </a:lnSpc>
            </a:pPr>
            <a:r>
              <a:rPr lang="vi-VN" dirty="0"/>
              <a:t>Phần mềm chống Virus (</a:t>
            </a:r>
            <a:r>
              <a:rPr lang="en-US" dirty="0"/>
              <a:t>`</a:t>
            </a:r>
            <a:r>
              <a:rPr lang="vi-VN" dirty="0"/>
              <a:t>Antivirus Software)</a:t>
            </a:r>
          </a:p>
          <a:p>
            <a:pPr lvl="1" algn="just">
              <a:lnSpc>
                <a:spcPct val="100000"/>
              </a:lnSpc>
            </a:pPr>
            <a:r>
              <a:rPr lang="vi-VN" dirty="0"/>
              <a:t>Antivirus Software thường bao gồm các tùy chọn để tự động quét tập tin đính kèm email, các tập tin tải xuống và các tập lệnh được thực thi trong các trình duyệt đã cài đặt.</a:t>
            </a:r>
          </a:p>
          <a:p>
            <a:pPr lvl="1" algn="just">
              <a:lnSpc>
                <a:spcPct val="100000"/>
              </a:lnSpc>
            </a:pPr>
            <a:r>
              <a:rPr lang="vi-VN" dirty="0"/>
              <a:t>Tất cả các </a:t>
            </a:r>
            <a:r>
              <a:rPr lang="en-US" dirty="0"/>
              <a:t>version</a:t>
            </a:r>
            <a:r>
              <a:rPr lang="vi-VN" dirty="0"/>
              <a:t> của Antivirus Software bao gồm các bản cập nhật miễn phí và thường xuyên cho các tập tin định nghĩa virus cho phép chương trình nhận biết và loại bỏ các virus mới nhất. </a:t>
            </a:r>
            <a:endParaRPr lang="en-US" dirty="0"/>
          </a:p>
          <a:p>
            <a:pPr lvl="1" algn="just">
              <a:lnSpc>
                <a:spcPct val="100000"/>
              </a:lnSpc>
            </a:pPr>
            <a:r>
              <a:rPr lang="vi-VN" dirty="0"/>
              <a:t>Người dùng có thể định cấu hình phần mềm để cập nhật tự động thông qua cài đặt ứng dụng.</a:t>
            </a:r>
          </a:p>
        </p:txBody>
      </p:sp>
    </p:spTree>
    <p:extLst>
      <p:ext uri="{BB962C8B-B14F-4D97-AF65-F5344CB8AC3E}">
        <p14:creationId xmlns:p14="http://schemas.microsoft.com/office/powerpoint/2010/main" val="64427886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76442" cy="3613261"/>
          </a:xfrm>
        </p:spPr>
        <p:txBody>
          <a:bodyPr>
            <a:normAutofit/>
          </a:bodyPr>
          <a:lstStyle/>
          <a:p>
            <a:pPr lvl="2" algn="just">
              <a:lnSpc>
                <a:spcPct val="100000"/>
              </a:lnSpc>
            </a:pPr>
            <a:r>
              <a:rPr lang="vi-VN" dirty="0"/>
              <a:t>Để tránh nhiễm virus:</a:t>
            </a:r>
          </a:p>
          <a:p>
            <a:pPr lvl="3" algn="just">
              <a:lnSpc>
                <a:spcPct val="100000"/>
              </a:lnSpc>
            </a:pPr>
            <a:r>
              <a:rPr lang="vi-VN" dirty="0"/>
              <a:t>Lưu và quét tất cả các tập tin tải xuống từ Internet.</a:t>
            </a:r>
          </a:p>
          <a:p>
            <a:pPr lvl="3" algn="just">
              <a:lnSpc>
                <a:spcPct val="100000"/>
              </a:lnSpc>
            </a:pPr>
            <a:r>
              <a:rPr lang="vi-VN" dirty="0"/>
              <a:t>Quét phương tiện lưu động (CD, DVD, ổ đĩa flash) trước khi sao chép hoặc mở các tập tin có trên phương tiện.</a:t>
            </a:r>
          </a:p>
          <a:p>
            <a:pPr lvl="3" algn="just">
              <a:lnSpc>
                <a:spcPct val="100000"/>
              </a:lnSpc>
            </a:pPr>
            <a:r>
              <a:rPr lang="vi-VN" dirty="0"/>
              <a:t>Nếu chia sẻ tập tin với người khác bằng thiết bị di động, hãy quét bất kỳ tập tin nào dự định cung cấp cho người khác để đảm bảo không vô tình truyền virus cho họ.</a:t>
            </a:r>
          </a:p>
          <a:p>
            <a:pPr lvl="3" algn="just">
              <a:lnSpc>
                <a:spcPct val="100000"/>
              </a:lnSpc>
            </a:pPr>
            <a:r>
              <a:rPr lang="vi-VN" dirty="0"/>
              <a:t>Định cấu hình </a:t>
            </a:r>
            <a:r>
              <a:rPr lang="en-US" dirty="0"/>
              <a:t>Antivirus Software</a:t>
            </a:r>
            <a:r>
              <a:rPr lang="vi-VN" dirty="0"/>
              <a:t> để quét tất cả các email đến và đi.</a:t>
            </a:r>
          </a:p>
          <a:p>
            <a:pPr lvl="3" algn="just">
              <a:lnSpc>
                <a:spcPct val="100000"/>
              </a:lnSpc>
            </a:pPr>
            <a:r>
              <a:rPr lang="vi-VN" dirty="0"/>
              <a:t>Luôn quét các tập tin đính kèm email trước khi mở chúng (ngay cả khi chúng đến từ những người quen biết).</a:t>
            </a:r>
          </a:p>
          <a:p>
            <a:pPr lvl="1" algn="just">
              <a:lnSpc>
                <a:spcPct val="100000"/>
              </a:lnSpc>
            </a:pPr>
            <a:endParaRPr lang="vi-VN" dirty="0"/>
          </a:p>
        </p:txBody>
      </p:sp>
    </p:spTree>
    <p:extLst>
      <p:ext uri="{BB962C8B-B14F-4D97-AF65-F5344CB8AC3E}">
        <p14:creationId xmlns:p14="http://schemas.microsoft.com/office/powerpoint/2010/main" val="45739870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76442" cy="3897040"/>
          </a:xfrm>
        </p:spPr>
        <p:txBody>
          <a:bodyPr>
            <a:normAutofit/>
          </a:bodyPr>
          <a:lstStyle/>
          <a:p>
            <a:pPr lvl="2" algn="just">
              <a:lnSpc>
                <a:spcPct val="100000"/>
              </a:lnSpc>
            </a:pPr>
            <a:r>
              <a:rPr lang="vi-VN" dirty="0"/>
              <a:t>Loại bỏ virus:</a:t>
            </a:r>
          </a:p>
          <a:p>
            <a:pPr lvl="3" algn="just">
              <a:lnSpc>
                <a:spcPct val="100000"/>
              </a:lnSpc>
            </a:pPr>
            <a:r>
              <a:rPr lang="vi-VN" dirty="0"/>
              <a:t>Khi phát hiện thấy virus</a:t>
            </a:r>
            <a:r>
              <a:rPr lang="en-US" dirty="0"/>
              <a:t>/</a:t>
            </a:r>
            <a:r>
              <a:rPr lang="vi-VN" dirty="0"/>
              <a:t>mối đe dọa, </a:t>
            </a:r>
            <a:r>
              <a:rPr lang="en-US" dirty="0"/>
              <a:t>Anti</a:t>
            </a:r>
            <a:r>
              <a:rPr lang="vi-VN" dirty="0"/>
              <a:t>virus </a:t>
            </a:r>
            <a:r>
              <a:rPr lang="en-US" dirty="0"/>
              <a:t>Software </a:t>
            </a:r>
            <a:r>
              <a:rPr lang="vi-VN" dirty="0"/>
              <a:t>sẽ cung cấp cho người dùng các tùy chọn: hoặc cách ly hoặc loại bỏ mối đe dọa.</a:t>
            </a:r>
          </a:p>
          <a:p>
            <a:pPr lvl="3" algn="just">
              <a:lnSpc>
                <a:spcPct val="100000"/>
              </a:lnSpc>
            </a:pPr>
            <a:r>
              <a:rPr lang="vi-VN" dirty="0"/>
              <a:t>Nếu chọn cách ly: các tập tin bị nhiễm sẽ được đặt vào khu vực cách ly nơi nó không thể lây nhiễm các tập tin khác. Các tập tin đã cách ly thường có thể bị xóa bất cứ lúc nào.</a:t>
            </a:r>
          </a:p>
          <a:p>
            <a:pPr lvl="3" algn="just">
              <a:lnSpc>
                <a:spcPct val="100000"/>
              </a:lnSpc>
            </a:pPr>
            <a:r>
              <a:rPr lang="vi-VN" dirty="0"/>
              <a:t>Nếu chọn loại bỏ: các tập tin bị nhiễm sẽ bị xóa khỏi hệ thống.</a:t>
            </a:r>
          </a:p>
          <a:p>
            <a:pPr lvl="3" algn="just">
              <a:lnSpc>
                <a:spcPct val="100000"/>
              </a:lnSpc>
            </a:pPr>
            <a:r>
              <a:rPr lang="vi-VN" dirty="0"/>
              <a:t>Nếu tìm thấy virus không thể loại bỏ, phần mềm chống virus sẽ vẫn cách ly các tập tin bị nhiễm. </a:t>
            </a:r>
            <a:endParaRPr lang="en-US" dirty="0"/>
          </a:p>
          <a:p>
            <a:pPr lvl="3" algn="just">
              <a:lnSpc>
                <a:spcPct val="100000"/>
              </a:lnSpc>
            </a:pPr>
            <a:r>
              <a:rPr lang="en-US" dirty="0"/>
              <a:t>N</a:t>
            </a:r>
            <a:r>
              <a:rPr lang="vi-VN" dirty="0"/>
              <a:t>gười dùng cũng cần nghiên cứu cách xóa các tập tin bị nhiễm theo cách thủ công.</a:t>
            </a:r>
          </a:p>
        </p:txBody>
      </p:sp>
    </p:spTree>
    <p:extLst>
      <p:ext uri="{BB962C8B-B14F-4D97-AF65-F5344CB8AC3E}">
        <p14:creationId xmlns:p14="http://schemas.microsoft.com/office/powerpoint/2010/main" val="15742803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76442" cy="3897040"/>
          </a:xfrm>
        </p:spPr>
        <p:txBody>
          <a:bodyPr>
            <a:normAutofit/>
          </a:bodyPr>
          <a:lstStyle/>
          <a:p>
            <a:pPr algn="just">
              <a:lnSpc>
                <a:spcPct val="100000"/>
              </a:lnSpc>
            </a:pPr>
            <a:r>
              <a:rPr lang="vi-VN" dirty="0"/>
              <a:t>Tường lửa (Firewalls)</a:t>
            </a:r>
          </a:p>
          <a:p>
            <a:pPr lvl="1" algn="just">
              <a:lnSpc>
                <a:spcPct val="100000"/>
              </a:lnSpc>
            </a:pPr>
            <a:r>
              <a:rPr lang="en-US" dirty="0"/>
              <a:t>L</a:t>
            </a:r>
            <a:r>
              <a:rPr lang="vi-VN" dirty="0"/>
              <a:t>à một rào cản bảo mật, giúp lọc và kiểm soát luồng thông tin vào</a:t>
            </a:r>
            <a:r>
              <a:rPr lang="en-US" dirty="0"/>
              <a:t>/</a:t>
            </a:r>
            <a:r>
              <a:rPr lang="vi-VN" dirty="0"/>
              <a:t>ra khỏi một mạng riêng. </a:t>
            </a:r>
          </a:p>
          <a:p>
            <a:pPr lvl="1" algn="just">
              <a:lnSpc>
                <a:spcPct val="100000"/>
              </a:lnSpc>
            </a:pPr>
            <a:r>
              <a:rPr lang="en-US" dirty="0"/>
              <a:t>B</a:t>
            </a:r>
            <a:r>
              <a:rPr lang="vi-VN" dirty="0"/>
              <a:t>ảo vệ hệ thống khỏi sự truy cập trái phép vào hệ thống mạng LAN hoặc máy tính người dùng. </a:t>
            </a:r>
          </a:p>
          <a:p>
            <a:pPr lvl="1" algn="just">
              <a:lnSpc>
                <a:spcPct val="100000"/>
              </a:lnSpc>
            </a:pPr>
            <a:r>
              <a:rPr lang="vi-VN" dirty="0"/>
              <a:t>Quản trị viên mạng có thể thiết lập và thực hiện các quy tắc bảo mật trên tường lửa nhằm kiểm soát cách người dùng kết nối với các trang web, cũng như các tập tin có được phép truyền qua mạng hay không.</a:t>
            </a:r>
          </a:p>
          <a:p>
            <a:pPr lvl="3" algn="just">
              <a:lnSpc>
                <a:spcPct val="100000"/>
              </a:lnSpc>
            </a:pPr>
            <a:endParaRPr lang="vi-VN" dirty="0"/>
          </a:p>
        </p:txBody>
      </p:sp>
    </p:spTree>
    <p:extLst>
      <p:ext uri="{BB962C8B-B14F-4D97-AF65-F5344CB8AC3E}">
        <p14:creationId xmlns:p14="http://schemas.microsoft.com/office/powerpoint/2010/main" val="4349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23890" cy="3308461"/>
          </a:xfrm>
        </p:spPr>
        <p:txBody>
          <a:bodyPr>
            <a:normAutofit/>
          </a:bodyPr>
          <a:lstStyle/>
          <a:p>
            <a:pPr lvl="1" algn="just">
              <a:lnSpc>
                <a:spcPct val="100000"/>
              </a:lnSpc>
            </a:pPr>
            <a:r>
              <a:rPr lang="vi-VN" dirty="0"/>
              <a:t>Tường lửa mạng được đặt giữa mạng LAN và Internet.</a:t>
            </a:r>
          </a:p>
          <a:p>
            <a:pPr lvl="1" algn="just">
              <a:lnSpc>
                <a:spcPct val="100000"/>
              </a:lnSpc>
            </a:pPr>
            <a:r>
              <a:rPr lang="vi-VN" dirty="0"/>
              <a:t>Tường lửa có thể là một hệ thống máy tính chuyên dụng, một thiết bị chuyên dụng hoặc được tích hợp trên một thiết bị mạng như bộ định tuyến. </a:t>
            </a:r>
          </a:p>
          <a:p>
            <a:pPr lvl="1" algn="just">
              <a:lnSpc>
                <a:spcPct val="100000"/>
              </a:lnSpc>
            </a:pPr>
            <a:r>
              <a:rPr lang="vi-VN" dirty="0"/>
              <a:t>Trong môi trường mạng gia đình hoặc văn phòng nhỏ tường lửa thường được tích hợp vào bộ định tuyến băng thông rộng.</a:t>
            </a:r>
          </a:p>
          <a:p>
            <a:pPr lvl="1" algn="just">
              <a:lnSpc>
                <a:spcPct val="100000"/>
              </a:lnSpc>
            </a:pPr>
            <a:r>
              <a:rPr lang="vi-VN" dirty="0"/>
              <a:t>Tường lửa giữ dữ liệu riêng tư, nhưng không mã hóa dữ liệu cũng như không bảo vệ chống lại virus.</a:t>
            </a:r>
          </a:p>
        </p:txBody>
      </p:sp>
    </p:spTree>
    <p:extLst>
      <p:ext uri="{BB962C8B-B14F-4D97-AF65-F5344CB8AC3E}">
        <p14:creationId xmlns:p14="http://schemas.microsoft.com/office/powerpoint/2010/main" val="101438565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23890" cy="3308461"/>
          </a:xfrm>
        </p:spPr>
        <p:txBody>
          <a:bodyPr>
            <a:normAutofit/>
          </a:bodyPr>
          <a:lstStyle/>
          <a:p>
            <a:pPr lvl="1" algn="just">
              <a:lnSpc>
                <a:spcPct val="100000"/>
              </a:lnSpc>
            </a:pPr>
            <a:r>
              <a:rPr lang="vi-VN" dirty="0"/>
              <a:t>Desktop Firewalls:</a:t>
            </a:r>
          </a:p>
          <a:p>
            <a:pPr lvl="2" algn="just">
              <a:lnSpc>
                <a:spcPct val="100000"/>
              </a:lnSpc>
            </a:pPr>
            <a:r>
              <a:rPr lang="vi-VN" dirty="0"/>
              <a:t>Tường lửa có thể được thực hiện thông qua phần mềm, còn được gọi là tường lửa cá nhân.</a:t>
            </a:r>
          </a:p>
          <a:p>
            <a:pPr lvl="2" algn="just">
              <a:lnSpc>
                <a:spcPct val="100000"/>
              </a:lnSpc>
            </a:pPr>
            <a:r>
              <a:rPr lang="vi-VN" dirty="0"/>
              <a:t>Nhiều H</a:t>
            </a:r>
            <a:r>
              <a:rPr lang="en-US" dirty="0"/>
              <a:t>ĐH</a:t>
            </a:r>
            <a:r>
              <a:rPr lang="vi-VN" dirty="0"/>
              <a:t> bao gồm phần mềm tường lửa:</a:t>
            </a:r>
          </a:p>
          <a:p>
            <a:pPr lvl="3" algn="just">
              <a:lnSpc>
                <a:spcPct val="100000"/>
              </a:lnSpc>
            </a:pPr>
            <a:r>
              <a:rPr lang="vi-VN" dirty="0"/>
              <a:t>Windows: Windows Firewall được bật theo mặc định</a:t>
            </a:r>
          </a:p>
          <a:p>
            <a:pPr lvl="3" algn="just">
              <a:lnSpc>
                <a:spcPct val="100000"/>
              </a:lnSpc>
            </a:pPr>
            <a:r>
              <a:rPr lang="vi-VN" dirty="0"/>
              <a:t>Mac OS X: Được bật từ thẻ Security &amp; Privacy trong System Settings</a:t>
            </a:r>
          </a:p>
        </p:txBody>
      </p:sp>
      <p:pic>
        <p:nvPicPr>
          <p:cNvPr id="4" name="Picture 3">
            <a:extLst>
              <a:ext uri="{FF2B5EF4-FFF2-40B4-BE49-F238E27FC236}">
                <a16:creationId xmlns:a16="http://schemas.microsoft.com/office/drawing/2014/main" id="{C1A78698-BD48-4BB7-9B7D-5B76668857D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829253" y="3589327"/>
            <a:ext cx="3695700" cy="877570"/>
          </a:xfrm>
          <a:prstGeom prst="rect">
            <a:avLst/>
          </a:prstGeom>
          <a:noFill/>
          <a:ln>
            <a:noFill/>
          </a:ln>
        </p:spPr>
      </p:pic>
    </p:spTree>
    <p:extLst>
      <p:ext uri="{BB962C8B-B14F-4D97-AF65-F5344CB8AC3E}">
        <p14:creationId xmlns:p14="http://schemas.microsoft.com/office/powerpoint/2010/main" val="20048620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23890" cy="3308461"/>
          </a:xfrm>
        </p:spPr>
        <p:txBody>
          <a:bodyPr>
            <a:normAutofit/>
          </a:bodyPr>
          <a:lstStyle/>
          <a:p>
            <a:pPr lvl="1" algn="just">
              <a:lnSpc>
                <a:spcPct val="100000"/>
              </a:lnSpc>
            </a:pPr>
            <a:r>
              <a:rPr lang="vi-VN" dirty="0"/>
              <a:t>Thách thức của tường lửa:</a:t>
            </a:r>
          </a:p>
          <a:p>
            <a:pPr lvl="2" algn="just">
              <a:lnSpc>
                <a:spcPct val="100000"/>
              </a:lnSpc>
            </a:pPr>
            <a:r>
              <a:rPr lang="vi-VN" dirty="0"/>
              <a:t>Các dịch vụ Internet</a:t>
            </a:r>
            <a:r>
              <a:rPr lang="en-US" dirty="0"/>
              <a:t>/</a:t>
            </a:r>
            <a:r>
              <a:rPr lang="vi-VN" dirty="0"/>
              <a:t>trang web người dùng truy cập có thể xung đột với chính sách an ninh/bảo mật của tổ chức</a:t>
            </a:r>
            <a:r>
              <a:rPr lang="en-US" dirty="0"/>
              <a:t>:</a:t>
            </a:r>
          </a:p>
          <a:p>
            <a:pPr lvl="3" algn="just">
              <a:lnSpc>
                <a:spcPct val="100000"/>
              </a:lnSpc>
            </a:pPr>
            <a:r>
              <a:rPr lang="en-US" dirty="0"/>
              <a:t>T</a:t>
            </a:r>
            <a:r>
              <a:rPr lang="vi-VN" dirty="0"/>
              <a:t>ường lửa có thể chặn việc truy cập vào các trang web</a:t>
            </a:r>
            <a:r>
              <a:rPr lang="en-US" dirty="0"/>
              <a:t>/</a:t>
            </a:r>
            <a:r>
              <a:rPr lang="vi-VN" dirty="0"/>
              <a:t>các dịch vụ Internet cụ thể</a:t>
            </a:r>
            <a:r>
              <a:rPr lang="en-US" dirty="0"/>
              <a:t>.</a:t>
            </a:r>
          </a:p>
          <a:p>
            <a:pPr lvl="3" algn="just">
              <a:lnSpc>
                <a:spcPct val="100000"/>
              </a:lnSpc>
            </a:pPr>
            <a:r>
              <a:rPr lang="en-US" dirty="0"/>
              <a:t>C</a:t>
            </a:r>
            <a:r>
              <a:rPr lang="vi-VN" dirty="0"/>
              <a:t>hặn Audio/Video phát trực tiếp vào mạng.</a:t>
            </a:r>
          </a:p>
        </p:txBody>
      </p:sp>
    </p:spTree>
    <p:extLst>
      <p:ext uri="{BB962C8B-B14F-4D97-AF65-F5344CB8AC3E}">
        <p14:creationId xmlns:p14="http://schemas.microsoft.com/office/powerpoint/2010/main" val="35169231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23890" cy="3308461"/>
          </a:xfrm>
        </p:spPr>
        <p:txBody>
          <a:bodyPr>
            <a:normAutofit/>
          </a:bodyPr>
          <a:lstStyle/>
          <a:p>
            <a:pPr algn="just">
              <a:lnSpc>
                <a:spcPct val="100000"/>
              </a:lnSpc>
            </a:pPr>
            <a:r>
              <a:rPr lang="vi-VN" dirty="0"/>
              <a:t>Phần mềm giám sát (Monitoring Software)</a:t>
            </a:r>
          </a:p>
          <a:p>
            <a:pPr lvl="1" algn="just">
              <a:lnSpc>
                <a:spcPct val="100000"/>
              </a:lnSpc>
            </a:pPr>
            <a:r>
              <a:rPr lang="vi-VN" dirty="0"/>
              <a:t>Hầu hết các quản trị viên bảo vệ mạng thông qua phần mềm giám sát mạng.</a:t>
            </a:r>
            <a:endParaRPr lang="en-US" dirty="0"/>
          </a:p>
          <a:p>
            <a:pPr lvl="1" algn="just">
              <a:lnSpc>
                <a:spcPct val="100000"/>
              </a:lnSpc>
            </a:pPr>
            <a:r>
              <a:rPr lang="vi-VN" dirty="0"/>
              <a:t>Các chương trình này theo dõi và ghi lại hoạt động mạng như đăng nhập người dùng, hiệu suất máy chủ và điều kiện lưu lượng mạng. </a:t>
            </a:r>
          </a:p>
          <a:p>
            <a:pPr lvl="1" algn="just">
              <a:lnSpc>
                <a:spcPct val="100000"/>
              </a:lnSpc>
            </a:pPr>
            <a:r>
              <a:rPr lang="vi-VN" dirty="0"/>
              <a:t>Trong một số tổ chức, quản trị viên thực hiện giám sát đến từng máy tính cá nhân (PC). </a:t>
            </a:r>
          </a:p>
          <a:p>
            <a:pPr lvl="3" algn="just">
              <a:lnSpc>
                <a:spcPct val="100000"/>
              </a:lnSpc>
            </a:pPr>
            <a:endParaRPr lang="vi-VN" dirty="0"/>
          </a:p>
        </p:txBody>
      </p:sp>
    </p:spTree>
    <p:extLst>
      <p:ext uri="{BB962C8B-B14F-4D97-AF65-F5344CB8AC3E}">
        <p14:creationId xmlns:p14="http://schemas.microsoft.com/office/powerpoint/2010/main" val="16900023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23890" cy="3308461"/>
          </a:xfrm>
        </p:spPr>
        <p:txBody>
          <a:bodyPr>
            <a:normAutofit/>
          </a:bodyPr>
          <a:lstStyle/>
          <a:p>
            <a:pPr algn="just">
              <a:lnSpc>
                <a:spcPct val="100000"/>
              </a:lnSpc>
            </a:pPr>
            <a:r>
              <a:rPr lang="vi-VN" dirty="0"/>
              <a:t>Thực hiện các giao dịch thương mại điện tử an toàn</a:t>
            </a:r>
            <a:endParaRPr lang="en-US" dirty="0"/>
          </a:p>
          <a:p>
            <a:pPr lvl="1" algn="just">
              <a:lnSpc>
                <a:spcPct val="100000"/>
              </a:lnSpc>
            </a:pPr>
            <a:r>
              <a:rPr lang="vi-VN" dirty="0"/>
              <a:t>Nhiều trang web đã thực hiện các bước thích hợp để đảm bảo an toàn cho khách hàng của họ trong các giao dịch thương mại điện tử (e-commerce). </a:t>
            </a:r>
            <a:endParaRPr lang="en-US" dirty="0"/>
          </a:p>
          <a:p>
            <a:pPr lvl="1" algn="just">
              <a:lnSpc>
                <a:spcPct val="100000"/>
              </a:lnSpc>
            </a:pPr>
            <a:r>
              <a:rPr lang="vi-VN" dirty="0"/>
              <a:t>Ngoài ra, còn có những bước bổ sung mà người dùng có thể thực hiện để bảo vệ chính mình.</a:t>
            </a:r>
          </a:p>
        </p:txBody>
      </p:sp>
    </p:spTree>
    <p:extLst>
      <p:ext uri="{BB962C8B-B14F-4D97-AF65-F5344CB8AC3E}">
        <p14:creationId xmlns:p14="http://schemas.microsoft.com/office/powerpoint/2010/main" val="173485442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23890" cy="3711220"/>
          </a:xfrm>
        </p:spPr>
        <p:txBody>
          <a:bodyPr>
            <a:normAutofit fontScale="92500" lnSpcReduction="10000"/>
          </a:bodyPr>
          <a:lstStyle/>
          <a:p>
            <a:pPr lvl="1" algn="just">
              <a:lnSpc>
                <a:spcPct val="100000"/>
              </a:lnSpc>
            </a:pPr>
            <a:r>
              <a:rPr lang="vi-VN" dirty="0"/>
              <a:t>Chọn lọc:</a:t>
            </a:r>
          </a:p>
          <a:p>
            <a:pPr lvl="2" algn="just">
              <a:lnSpc>
                <a:spcPct val="100000"/>
              </a:lnSpc>
            </a:pPr>
            <a:r>
              <a:rPr lang="vi-VN" dirty="0"/>
              <a:t>Hãy mua sắm trực tuyến từ các công ty có uy tín và nổi tiếng về việc cung cấp:</a:t>
            </a:r>
          </a:p>
          <a:p>
            <a:pPr lvl="3" algn="just">
              <a:lnSpc>
                <a:spcPct val="100000"/>
              </a:lnSpc>
            </a:pPr>
            <a:r>
              <a:rPr lang="vi-VN" dirty="0"/>
              <a:t>Dịch vụ khách hàng tốt,</a:t>
            </a:r>
          </a:p>
          <a:p>
            <a:pPr lvl="3" algn="just">
              <a:lnSpc>
                <a:spcPct val="100000"/>
              </a:lnSpc>
            </a:pPr>
            <a:r>
              <a:rPr lang="vi-VN" dirty="0"/>
              <a:t>Giao hàng đáng tin cậy,</a:t>
            </a:r>
          </a:p>
          <a:p>
            <a:pPr lvl="3" algn="just">
              <a:lnSpc>
                <a:spcPct val="100000"/>
              </a:lnSpc>
            </a:pPr>
            <a:r>
              <a:rPr lang="vi-VN" dirty="0"/>
              <a:t>Chính sách hoàn trả công bằng và dễ dàng.</a:t>
            </a:r>
          </a:p>
          <a:p>
            <a:pPr lvl="2" algn="just">
              <a:lnSpc>
                <a:spcPct val="100000"/>
              </a:lnSpc>
            </a:pPr>
            <a:r>
              <a:rPr lang="vi-VN" dirty="0"/>
              <a:t>Các trang web thương mại điện tử hợp pháp luôn hiển thị các liên kết đến chính sách quyền riêng tư, các điều khoản và điều kiện cũng như tuyên bố điều kiện trên trang web của họ. </a:t>
            </a:r>
          </a:p>
          <a:p>
            <a:pPr lvl="2" algn="just">
              <a:lnSpc>
                <a:spcPct val="100000"/>
              </a:lnSpc>
            </a:pPr>
            <a:r>
              <a:rPr lang="vi-VN" dirty="0"/>
              <a:t>Nếu quyết định giao dịch với nhà cung cấp, cần đọc và hiểu các tuyên bố,  các điều kiện hoặc các yêu cầu sẽ phải tuân theo </a:t>
            </a:r>
          </a:p>
        </p:txBody>
      </p:sp>
    </p:spTree>
    <p:extLst>
      <p:ext uri="{BB962C8B-B14F-4D97-AF65-F5344CB8AC3E}">
        <p14:creationId xmlns:p14="http://schemas.microsoft.com/office/powerpoint/2010/main" val="338711476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6"/>
            <a:ext cx="8523890" cy="3711220"/>
          </a:xfrm>
        </p:spPr>
        <p:txBody>
          <a:bodyPr>
            <a:normAutofit/>
          </a:bodyPr>
          <a:lstStyle/>
          <a:p>
            <a:pPr lvl="1" algn="just">
              <a:lnSpc>
                <a:spcPct val="100000"/>
              </a:lnSpc>
            </a:pPr>
            <a:r>
              <a:rPr lang="vi-VN" dirty="0"/>
              <a:t>Thực thi tính hoài nghi (Skepticism):</a:t>
            </a:r>
          </a:p>
          <a:p>
            <a:pPr lvl="2" algn="just">
              <a:lnSpc>
                <a:spcPct val="100000"/>
              </a:lnSpc>
            </a:pPr>
            <a:r>
              <a:rPr lang="vi-VN" dirty="0"/>
              <a:t>Nếu một công ty cung cấp một thỏa thuận có vẻ quá tốt, hãy nghiên cứu thỏa thuận đó. </a:t>
            </a:r>
          </a:p>
          <a:p>
            <a:pPr lvl="2" algn="just">
              <a:lnSpc>
                <a:spcPct val="100000"/>
              </a:lnSpc>
            </a:pPr>
            <a:r>
              <a:rPr lang="vi-VN" dirty="0"/>
              <a:t>Hãy chắc chắn nghiên cứu công ty trước khi mua bất cứ thứ gì trực tuyến từ công ty đó.</a:t>
            </a:r>
          </a:p>
        </p:txBody>
      </p:sp>
    </p:spTree>
    <p:extLst>
      <p:ext uri="{BB962C8B-B14F-4D97-AF65-F5344CB8AC3E}">
        <p14:creationId xmlns:p14="http://schemas.microsoft.com/office/powerpoint/2010/main" val="16544353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6" name="Content Placeholder 5">
            <a:extLst>
              <a:ext uri="{FF2B5EF4-FFF2-40B4-BE49-F238E27FC236}">
                <a16:creationId xmlns:a16="http://schemas.microsoft.com/office/drawing/2014/main" id="{2F6AB8BA-985E-4201-BF57-46910716A2FB}"/>
              </a:ext>
            </a:extLst>
          </p:cNvPr>
          <p:cNvSpPr>
            <a:spLocks noGrp="1"/>
          </p:cNvSpPr>
          <p:nvPr>
            <p:ph idx="1"/>
          </p:nvPr>
        </p:nvSpPr>
        <p:spPr>
          <a:xfrm>
            <a:off x="283779" y="1158435"/>
            <a:ext cx="6096000" cy="3711221"/>
          </a:xfrm>
        </p:spPr>
        <p:txBody>
          <a:bodyPr>
            <a:normAutofit lnSpcReduction="10000"/>
          </a:bodyPr>
          <a:lstStyle/>
          <a:p>
            <a:pPr lvl="1" algn="just">
              <a:lnSpc>
                <a:spcPct val="100000"/>
              </a:lnSpc>
            </a:pPr>
            <a:r>
              <a:rPr lang="vi-VN" dirty="0"/>
              <a:t>Luôn sử dụng giao dịch an toàn:</a:t>
            </a:r>
          </a:p>
          <a:p>
            <a:pPr lvl="2" algn="just">
              <a:lnSpc>
                <a:spcPct val="100000"/>
              </a:lnSpc>
            </a:pPr>
            <a:r>
              <a:rPr lang="vi-VN" dirty="0"/>
              <a:t>Để thực hiện các giao dịch an toàn qua Internet, các máy chủ web sử dụng giao thức https (Hypertext Transfer Protocol Secure).</a:t>
            </a:r>
            <a:endParaRPr lang="en-US" dirty="0"/>
          </a:p>
          <a:p>
            <a:pPr lvl="2" algn="just">
              <a:lnSpc>
                <a:spcPct val="100000"/>
              </a:lnSpc>
            </a:pPr>
            <a:r>
              <a:rPr lang="vi-VN" dirty="0"/>
              <a:t>Giao thức https và biểu tượng ổ khóa trong thanh địa chỉ cho biết người dùng đang ở trong khu vực an toàn của trang web của nhà cung cấp.</a:t>
            </a:r>
          </a:p>
          <a:p>
            <a:pPr lvl="2" algn="just">
              <a:lnSpc>
                <a:spcPct val="100000"/>
              </a:lnSpc>
            </a:pPr>
            <a:r>
              <a:rPr lang="vi-VN" dirty="0"/>
              <a:t>Nhấp vào biểu tượng ổ khóa để xem chi tiết liên quan đến chứng chỉ bảo mật của trang web.</a:t>
            </a:r>
          </a:p>
        </p:txBody>
      </p:sp>
      <p:pic>
        <p:nvPicPr>
          <p:cNvPr id="4" name="Picture 3">
            <a:extLst>
              <a:ext uri="{FF2B5EF4-FFF2-40B4-BE49-F238E27FC236}">
                <a16:creationId xmlns:a16="http://schemas.microsoft.com/office/drawing/2014/main" id="{C10BA926-CC16-456C-AE0E-A74E8BCBAE84}"/>
              </a:ext>
            </a:extLst>
          </p:cNvPr>
          <p:cNvPicPr/>
          <p:nvPr/>
        </p:nvPicPr>
        <p:blipFill>
          <a:blip r:embed="rId3">
            <a:extLst>
              <a:ext uri="{28A0092B-C50C-407E-A947-70E740481C1C}">
                <a14:useLocalDpi xmlns:a14="http://schemas.microsoft.com/office/drawing/2010/main" val="0"/>
              </a:ext>
            </a:extLst>
          </a:blip>
          <a:stretch>
            <a:fillRect/>
          </a:stretch>
        </p:blipFill>
        <p:spPr>
          <a:xfrm>
            <a:off x="6440871" y="1268016"/>
            <a:ext cx="2419350" cy="3312160"/>
          </a:xfrm>
          <a:prstGeom prst="rect">
            <a:avLst/>
          </a:prstGeom>
          <a:ln>
            <a:solidFill>
              <a:schemeClr val="tx1"/>
            </a:solidFill>
          </a:ln>
        </p:spPr>
      </p:pic>
    </p:spTree>
    <p:extLst>
      <p:ext uri="{BB962C8B-B14F-4D97-AF65-F5344CB8AC3E}">
        <p14:creationId xmlns:p14="http://schemas.microsoft.com/office/powerpoint/2010/main" val="151391359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369219"/>
            <a:ext cx="7886700" cy="3423498"/>
          </a:xfrm>
        </p:spPr>
        <p:txBody>
          <a:bodyPr>
            <a:normAutofit lnSpcReduction="10000"/>
          </a:bodyPr>
          <a:lstStyle/>
          <a:p>
            <a:r>
              <a:rPr lang="vi-VN" dirty="0"/>
              <a:t>Mạng riêng ảo VPNs (Virtual Private Networks)</a:t>
            </a:r>
          </a:p>
          <a:p>
            <a:pPr lvl="1" algn="just"/>
            <a:r>
              <a:rPr lang="vi-VN" dirty="0"/>
              <a:t>Trước đây, truy cập từ xa (Remote Access) được cung cấp thông qua các máy chủ truy cập từ xa, modem và đường dây điện thoại chuyên dụng.</a:t>
            </a:r>
          </a:p>
          <a:p>
            <a:pPr lvl="1" algn="just"/>
            <a:r>
              <a:rPr lang="vi-VN" dirty="0"/>
              <a:t>Trong hầu hết các mạng hiện đại, truy cập từ xa được thực hiện bằng kết nối mạng riêng ảo (VPN).</a:t>
            </a:r>
          </a:p>
          <a:p>
            <a:pPr lvl="1" algn="just"/>
            <a:r>
              <a:rPr lang="vi-VN" dirty="0"/>
              <a:t>VPN là một kết nối được mã hóa giữa hai máy tính, cho phép liên lạc riêng tư, an toàn trên một khoảng cách dài bằng cách sử dụng Internet thay vì sử dụng đường truyền riêng.</a:t>
            </a:r>
          </a:p>
        </p:txBody>
      </p:sp>
    </p:spTree>
    <p:extLst>
      <p:ext uri="{BB962C8B-B14F-4D97-AF65-F5344CB8AC3E}">
        <p14:creationId xmlns:p14="http://schemas.microsoft.com/office/powerpoint/2010/main" val="93032235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Bảo vệ chính mình</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369219"/>
            <a:ext cx="7886700" cy="3423498"/>
          </a:xfrm>
        </p:spPr>
        <p:txBody>
          <a:bodyPr>
            <a:normAutofit/>
          </a:bodyPr>
          <a:lstStyle/>
          <a:p>
            <a:pPr lvl="1"/>
            <a:r>
              <a:rPr lang="vi-VN" dirty="0"/>
              <a:t>Sử dụng VPN:</a:t>
            </a:r>
          </a:p>
          <a:p>
            <a:pPr lvl="2">
              <a:lnSpc>
                <a:spcPct val="100000"/>
              </a:lnSpc>
            </a:pPr>
            <a:r>
              <a:rPr lang="vi-VN" dirty="0"/>
              <a:t>Để tạo kết nối VPN từ một địa điểm từ xa, người dùng phải cài đặt và khởi chạy phần mềm máy khách VPN để mở kết nối với máy chủ VPN.</a:t>
            </a:r>
          </a:p>
          <a:p>
            <a:pPr lvl="2">
              <a:lnSpc>
                <a:spcPct val="100000"/>
              </a:lnSpc>
            </a:pPr>
            <a:r>
              <a:rPr lang="vi-VN" dirty="0"/>
              <a:t>Các phần mềm VPN phổ biến gồm có Teamviewer, Ultraviewer. </a:t>
            </a:r>
            <a:endParaRPr lang="en-US" dirty="0"/>
          </a:p>
          <a:p>
            <a:pPr lvl="2">
              <a:lnSpc>
                <a:spcPct val="100000"/>
              </a:lnSpc>
            </a:pPr>
            <a:r>
              <a:rPr lang="vi-VN" dirty="0"/>
              <a:t>Người dùng phải đăng nhập bằng tên người dùng và mật khẩu hợp lệ.</a:t>
            </a:r>
          </a:p>
        </p:txBody>
      </p:sp>
    </p:spTree>
    <p:extLst>
      <p:ext uri="{BB962C8B-B14F-4D97-AF65-F5344CB8AC3E}">
        <p14:creationId xmlns:p14="http://schemas.microsoft.com/office/powerpoint/2010/main" val="86496725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095375"/>
            <a:ext cx="7886700" cy="3774281"/>
          </a:xfrm>
        </p:spPr>
        <p:txBody>
          <a:bodyPr>
            <a:normAutofit fontScale="92500" lnSpcReduction="10000"/>
          </a:bodyPr>
          <a:lstStyle/>
          <a:p>
            <a:pPr algn="just"/>
            <a:r>
              <a:rPr lang="vi-VN" dirty="0"/>
              <a:t>Bản sao lưu là bản sao trùng lặp của chương trình, đĩa hoặc dữ liệu, được tạo ra cho mục đích lưu trữ hoặc bảo vệ các tập tin khỏi bị mất nếu bản nguồn bị hỏng hoặc bị phá hủy.</a:t>
            </a:r>
          </a:p>
          <a:p>
            <a:pPr algn="just"/>
            <a:r>
              <a:rPr lang="vi-VN" dirty="0"/>
              <a:t>Sao lưu nên được lưu trên phương tiện lưu trữ khác với nguồn của bản sao lưu. </a:t>
            </a:r>
          </a:p>
          <a:p>
            <a:pPr algn="just"/>
            <a:r>
              <a:rPr lang="vi-VN" dirty="0"/>
              <a:t>Giữ một bản sao lưu hiện tại của tất cả các tập tin quan trọng là điều cần thiết để đảm bảo dữ liệu có thể được phục hồi trong trường hợp xảy ra lỗi hoặc mất. </a:t>
            </a:r>
          </a:p>
          <a:p>
            <a:pPr algn="just"/>
            <a:r>
              <a:rPr lang="vi-VN" dirty="0"/>
              <a:t>Windows bao gồm các tính năng tích hợp giúp dễ dàng và thuận tiện để sao lưu cả dữ liệu hệ thống và các tập tin cá nhân của người dùng.</a:t>
            </a:r>
          </a:p>
        </p:txBody>
      </p:sp>
    </p:spTree>
    <p:extLst>
      <p:ext uri="{BB962C8B-B14F-4D97-AF65-F5344CB8AC3E}">
        <p14:creationId xmlns:p14="http://schemas.microsoft.com/office/powerpoint/2010/main" val="416291535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095375"/>
            <a:ext cx="7886700" cy="3774281"/>
          </a:xfrm>
        </p:spPr>
        <p:txBody>
          <a:bodyPr>
            <a:normAutofit/>
          </a:bodyPr>
          <a:lstStyle/>
          <a:p>
            <a:pPr algn="just"/>
            <a:r>
              <a:rPr lang="vi-VN" dirty="0"/>
              <a:t>Sao lưu các tập tin cá nhân</a:t>
            </a:r>
          </a:p>
          <a:p>
            <a:pPr lvl="1" algn="just"/>
            <a:r>
              <a:rPr lang="vi-VN" dirty="0"/>
              <a:t>H</a:t>
            </a:r>
            <a:r>
              <a:rPr lang="en-US" dirty="0"/>
              <a:t>ĐH</a:t>
            </a:r>
            <a:r>
              <a:rPr lang="vi-VN" dirty="0"/>
              <a:t>, trình điều khiển, cài đặt cá nhân hóa, các ứng dụng phần mềm khác có thể được cài đặt lại trên máy tính khá dễ dàng nếu chúng bị hỏng hoặc vô tình bị xóa. </a:t>
            </a:r>
          </a:p>
          <a:p>
            <a:pPr lvl="1" algn="just"/>
            <a:r>
              <a:rPr lang="vi-VN" dirty="0"/>
              <a:t>Các tập tin cá nhân (tài liệu, hình ảng, video,…) không thể dễ dàng thay thế hoặc tạo lại</a:t>
            </a:r>
            <a:r>
              <a:rPr lang="en-US" dirty="0"/>
              <a:t> </a:t>
            </a:r>
            <a:r>
              <a:rPr lang="vi-VN" dirty="0">
                <a:sym typeface="Symbol" panose="05050102010706020507" pitchFamily="18" charset="2"/>
              </a:rPr>
              <a:t></a:t>
            </a:r>
            <a:r>
              <a:rPr lang="en-US" dirty="0">
                <a:sym typeface="Symbol" panose="05050102010706020507" pitchFamily="18" charset="2"/>
              </a:rPr>
              <a:t> </a:t>
            </a:r>
            <a:r>
              <a:rPr lang="vi-VN" dirty="0"/>
              <a:t>các tập tin cá nhân là các mục quan trọng nhất để sao lưu trên máy tính.</a:t>
            </a:r>
          </a:p>
        </p:txBody>
      </p:sp>
    </p:spTree>
    <p:extLst>
      <p:ext uri="{BB962C8B-B14F-4D97-AF65-F5344CB8AC3E}">
        <p14:creationId xmlns:p14="http://schemas.microsoft.com/office/powerpoint/2010/main" val="129705052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095375"/>
            <a:ext cx="7886700" cy="3774281"/>
          </a:xfrm>
        </p:spPr>
        <p:txBody>
          <a:bodyPr>
            <a:normAutofit/>
          </a:bodyPr>
          <a:lstStyle/>
          <a:p>
            <a:pPr lvl="1" algn="just"/>
            <a:r>
              <a:rPr lang="vi-VN" dirty="0"/>
              <a:t>Các lựa chọn về cách sao lưu các tập tin cá nhân gồm có:</a:t>
            </a:r>
          </a:p>
          <a:p>
            <a:pPr lvl="2" algn="just"/>
            <a:r>
              <a:rPr lang="vi-VN" dirty="0"/>
              <a:t>Sao chép tập tin vào bộ nhớ đám mây. </a:t>
            </a:r>
          </a:p>
          <a:p>
            <a:pPr lvl="2" algn="just"/>
            <a:r>
              <a:rPr lang="vi-VN" dirty="0"/>
              <a:t>Sử dụng Lịch sử tập tin trong Windows 10.</a:t>
            </a:r>
          </a:p>
          <a:p>
            <a:pPr lvl="2" algn="just"/>
            <a:r>
              <a:rPr lang="vi-VN" dirty="0"/>
              <a:t>Sử dụng Windows Backup and Restore</a:t>
            </a:r>
            <a:r>
              <a:rPr lang="en-US" dirty="0"/>
              <a:t>.</a:t>
            </a:r>
            <a:endParaRPr lang="vi-VN" dirty="0"/>
          </a:p>
        </p:txBody>
      </p:sp>
    </p:spTree>
    <p:extLst>
      <p:ext uri="{BB962C8B-B14F-4D97-AF65-F5344CB8AC3E}">
        <p14:creationId xmlns:p14="http://schemas.microsoft.com/office/powerpoint/2010/main" val="51563347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095375"/>
            <a:ext cx="7886700" cy="3774281"/>
          </a:xfrm>
        </p:spPr>
        <p:txBody>
          <a:bodyPr>
            <a:normAutofit lnSpcReduction="10000"/>
          </a:bodyPr>
          <a:lstStyle/>
          <a:p>
            <a:pPr lvl="1" algn="just"/>
            <a:r>
              <a:rPr lang="vi-VN" dirty="0"/>
              <a:t>Lịch sử tập tin (File History):</a:t>
            </a:r>
          </a:p>
          <a:p>
            <a:pPr lvl="2" algn="just"/>
            <a:r>
              <a:rPr lang="en-US" dirty="0"/>
              <a:t>L</a:t>
            </a:r>
            <a:r>
              <a:rPr lang="vi-VN" dirty="0"/>
              <a:t>à công cụ sao lưu chính trong Windows 10 để sao lưu các tập tin cá nhân của người dùng. </a:t>
            </a:r>
          </a:p>
          <a:p>
            <a:pPr lvl="2" algn="just"/>
            <a:r>
              <a:rPr lang="en-US" dirty="0"/>
              <a:t>T</a:t>
            </a:r>
            <a:r>
              <a:rPr lang="vi-VN" dirty="0"/>
              <a:t>ự động lưu trữ lịch sử các phiên bản của các tập tin, cho phép người dùng khôi phục các phiên bản trước đó nếu cần.</a:t>
            </a:r>
          </a:p>
          <a:p>
            <a:pPr lvl="2" algn="just"/>
            <a:r>
              <a:rPr lang="vi-VN" dirty="0"/>
              <a:t>Để sử dụng </a:t>
            </a:r>
            <a:r>
              <a:rPr lang="en-US" dirty="0"/>
              <a:t>File History</a:t>
            </a:r>
            <a:r>
              <a:rPr lang="vi-VN" dirty="0"/>
              <a:t>, kết nối với phương tiện sao lưu đã chọn:</a:t>
            </a:r>
          </a:p>
          <a:p>
            <a:pPr marL="862013" lvl="2" indent="0" algn="just">
              <a:buNone/>
            </a:pPr>
            <a:r>
              <a:rPr lang="vi-VN" dirty="0"/>
              <a:t>Mở Settings app </a:t>
            </a:r>
            <a:r>
              <a:rPr lang="vi-VN" dirty="0">
                <a:sym typeface="Symbol" panose="05050102010706020507" pitchFamily="18" charset="2"/>
              </a:rPr>
              <a:t></a:t>
            </a:r>
            <a:r>
              <a:rPr lang="vi-VN" dirty="0"/>
              <a:t> Chọn Update &amp; Security </a:t>
            </a:r>
            <a:r>
              <a:rPr lang="vi-VN" dirty="0">
                <a:sym typeface="Symbol" panose="05050102010706020507" pitchFamily="18" charset="2"/>
              </a:rPr>
              <a:t></a:t>
            </a:r>
            <a:r>
              <a:rPr lang="vi-VN" dirty="0"/>
              <a:t> Chọn Back up </a:t>
            </a:r>
            <a:r>
              <a:rPr lang="vi-VN" dirty="0">
                <a:sym typeface="Symbol" panose="05050102010706020507" pitchFamily="18" charset="2"/>
              </a:rPr>
              <a:t></a:t>
            </a:r>
            <a:r>
              <a:rPr lang="vi-VN" dirty="0"/>
              <a:t> Chọn  Add a drive </a:t>
            </a:r>
            <a:r>
              <a:rPr lang="vi-VN" dirty="0">
                <a:sym typeface="Symbol" panose="05050102010706020507" pitchFamily="18" charset="2"/>
              </a:rPr>
              <a:t></a:t>
            </a:r>
            <a:r>
              <a:rPr lang="vi-VN" dirty="0"/>
              <a:t> Chọn ổ đĩa </a:t>
            </a:r>
            <a:r>
              <a:rPr lang="vi-VN" dirty="0">
                <a:sym typeface="Symbol" panose="05050102010706020507" pitchFamily="18" charset="2"/>
              </a:rPr>
              <a:t></a:t>
            </a:r>
            <a:r>
              <a:rPr lang="vi-VN" dirty="0"/>
              <a:t> Bật chế độ Automatically back up my files </a:t>
            </a:r>
            <a:r>
              <a:rPr lang="vi-VN" dirty="0">
                <a:sym typeface="Symbol" panose="05050102010706020507" pitchFamily="18" charset="2"/>
              </a:rPr>
              <a:t></a:t>
            </a:r>
            <a:r>
              <a:rPr lang="vi-VN" dirty="0"/>
              <a:t> Chọn More options </a:t>
            </a:r>
            <a:r>
              <a:rPr lang="vi-VN" dirty="0">
                <a:sym typeface="Symbol" panose="05050102010706020507" pitchFamily="18" charset="2"/>
              </a:rPr>
              <a:t></a:t>
            </a:r>
            <a:r>
              <a:rPr lang="vi-VN" dirty="0"/>
              <a:t> Chọn thời gian Back up định kỳ </a:t>
            </a:r>
            <a:r>
              <a:rPr lang="vi-VN" dirty="0">
                <a:sym typeface="Symbol" panose="05050102010706020507" pitchFamily="18" charset="2"/>
              </a:rPr>
              <a:t></a:t>
            </a:r>
            <a:r>
              <a:rPr lang="vi-VN" dirty="0"/>
              <a:t> Chọn các thư mục cần Back up </a:t>
            </a:r>
            <a:r>
              <a:rPr lang="vi-VN" dirty="0">
                <a:sym typeface="Symbol" panose="05050102010706020507" pitchFamily="18" charset="2"/>
              </a:rPr>
              <a:t></a:t>
            </a:r>
            <a:r>
              <a:rPr lang="vi-VN" dirty="0"/>
              <a:t> Ch</a:t>
            </a:r>
            <a:r>
              <a:rPr lang="en-US" dirty="0"/>
              <a:t>ọ</a:t>
            </a:r>
            <a:r>
              <a:rPr lang="vi-VN" dirty="0"/>
              <a:t>n Back up now.</a:t>
            </a:r>
          </a:p>
        </p:txBody>
      </p:sp>
    </p:spTree>
    <p:extLst>
      <p:ext uri="{BB962C8B-B14F-4D97-AF65-F5344CB8AC3E}">
        <p14:creationId xmlns:p14="http://schemas.microsoft.com/office/powerpoint/2010/main" val="166242609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095375"/>
            <a:ext cx="7886700" cy="3774281"/>
          </a:xfrm>
        </p:spPr>
        <p:txBody>
          <a:bodyPr>
            <a:normAutofit/>
          </a:bodyPr>
          <a:lstStyle/>
          <a:p>
            <a:pPr lvl="2" algn="just"/>
            <a:r>
              <a:rPr lang="vi-VN" dirty="0"/>
              <a:t>Theo mặc định, các thư mục Desktop, Documents, Downloads, Music, Pictures, Videos,…sẽ được sao lưu. Người dùng có thể thêm/bớt các thư mục mong muốn.</a:t>
            </a:r>
            <a:endParaRPr lang="vi-VN" i="1" dirty="0"/>
          </a:p>
        </p:txBody>
      </p:sp>
      <p:pic>
        <p:nvPicPr>
          <p:cNvPr id="4" name="Picture 3">
            <a:extLst>
              <a:ext uri="{FF2B5EF4-FFF2-40B4-BE49-F238E27FC236}">
                <a16:creationId xmlns:a16="http://schemas.microsoft.com/office/drawing/2014/main" id="{47569B1B-656F-4E18-B18C-03480A35C0C6}"/>
              </a:ext>
            </a:extLst>
          </p:cNvPr>
          <p:cNvPicPr/>
          <p:nvPr/>
        </p:nvPicPr>
        <p:blipFill>
          <a:blip r:embed="rId3">
            <a:extLst>
              <a:ext uri="{28A0092B-C50C-407E-A947-70E740481C1C}">
                <a14:useLocalDpi xmlns:a14="http://schemas.microsoft.com/office/drawing/2010/main" val="0"/>
              </a:ext>
            </a:extLst>
          </a:blip>
          <a:stretch>
            <a:fillRect/>
          </a:stretch>
        </p:blipFill>
        <p:spPr>
          <a:xfrm>
            <a:off x="1502272" y="2317920"/>
            <a:ext cx="3371850" cy="2015490"/>
          </a:xfrm>
          <a:prstGeom prst="rect">
            <a:avLst/>
          </a:prstGeom>
          <a:ln>
            <a:solidFill>
              <a:schemeClr val="tx1"/>
            </a:solidFill>
          </a:ln>
        </p:spPr>
      </p:pic>
      <p:pic>
        <p:nvPicPr>
          <p:cNvPr id="6" name="Picture 5">
            <a:extLst>
              <a:ext uri="{FF2B5EF4-FFF2-40B4-BE49-F238E27FC236}">
                <a16:creationId xmlns:a16="http://schemas.microsoft.com/office/drawing/2014/main" id="{EF450C56-B1B4-4D3C-90C6-45A7FA0A57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22278" y="2089547"/>
            <a:ext cx="2319450" cy="2834640"/>
          </a:xfrm>
          <a:prstGeom prst="rect">
            <a:avLst/>
          </a:prstGeom>
          <a:ln>
            <a:solidFill>
              <a:schemeClr val="tx1"/>
            </a:solidFill>
          </a:ln>
        </p:spPr>
      </p:pic>
    </p:spTree>
    <p:extLst>
      <p:ext uri="{BB962C8B-B14F-4D97-AF65-F5344CB8AC3E}">
        <p14:creationId xmlns:p14="http://schemas.microsoft.com/office/powerpoint/2010/main" val="108245700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095375"/>
            <a:ext cx="7886700" cy="3774281"/>
          </a:xfrm>
        </p:spPr>
        <p:txBody>
          <a:bodyPr>
            <a:normAutofit/>
          </a:bodyPr>
          <a:lstStyle/>
          <a:p>
            <a:pPr lvl="1" algn="just"/>
            <a:r>
              <a:rPr lang="vi-VN" dirty="0"/>
              <a:t>Sao lưu và phục hồi Windows (Windows Backup and Restore):</a:t>
            </a:r>
          </a:p>
          <a:p>
            <a:pPr lvl="2" algn="just"/>
            <a:r>
              <a:rPr lang="en-US" dirty="0"/>
              <a:t>C</a:t>
            </a:r>
            <a:r>
              <a:rPr lang="vi-VN" dirty="0"/>
              <a:t>ó thể sử dụng Windows Backup and Restore để sao lưu toàn bộ hệ thống hoặc chỉ các tập tin và thư mục được chọn.</a:t>
            </a:r>
          </a:p>
          <a:p>
            <a:pPr lvl="2" algn="just"/>
            <a:r>
              <a:rPr lang="vi-VN" dirty="0"/>
              <a:t>Theo mặc định, sao lưu được tạo theo lịch trình thường xuyên. </a:t>
            </a:r>
            <a:endParaRPr lang="en-US" dirty="0"/>
          </a:p>
          <a:p>
            <a:pPr lvl="2" algn="just"/>
            <a:r>
              <a:rPr lang="vi-VN" dirty="0"/>
              <a:t>Người dùng  có thể thay đổi lịch trình và có thể tạo bản sao lưu thủ công bất cứ lúc nào.</a:t>
            </a:r>
          </a:p>
          <a:p>
            <a:pPr lvl="1" algn="just"/>
            <a:endParaRPr lang="vi-VN" i="1" dirty="0"/>
          </a:p>
        </p:txBody>
      </p:sp>
    </p:spTree>
    <p:extLst>
      <p:ext uri="{BB962C8B-B14F-4D97-AF65-F5344CB8AC3E}">
        <p14:creationId xmlns:p14="http://schemas.microsoft.com/office/powerpoint/2010/main" val="38263623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5" name="Content Placeholder 4">
            <a:extLst>
              <a:ext uri="{FF2B5EF4-FFF2-40B4-BE49-F238E27FC236}">
                <a16:creationId xmlns:a16="http://schemas.microsoft.com/office/drawing/2014/main" id="{8632D948-8E43-4D95-9416-C4956BB86E43}"/>
              </a:ext>
            </a:extLst>
          </p:cNvPr>
          <p:cNvSpPr>
            <a:spLocks noGrp="1"/>
          </p:cNvSpPr>
          <p:nvPr>
            <p:ph idx="1"/>
          </p:nvPr>
        </p:nvSpPr>
        <p:spPr>
          <a:xfrm>
            <a:off x="628650" y="1095375"/>
            <a:ext cx="7886700" cy="3774281"/>
          </a:xfrm>
        </p:spPr>
        <p:txBody>
          <a:bodyPr>
            <a:normAutofit/>
          </a:bodyPr>
          <a:lstStyle/>
          <a:p>
            <a:pPr lvl="2" algn="just"/>
            <a:r>
              <a:rPr lang="vi-VN" dirty="0"/>
              <a:t>Để thực hiện Windows Backup and Restore lần đầu tiên, người dùng cần thực hiện các bước như sau:</a:t>
            </a:r>
          </a:p>
          <a:p>
            <a:pPr lvl="2" algn="just"/>
            <a:endParaRPr lang="vi-VN" dirty="0"/>
          </a:p>
          <a:p>
            <a:pPr marL="862013" lvl="3" indent="0" algn="just">
              <a:buNone/>
            </a:pPr>
            <a:r>
              <a:rPr lang="vi-VN" dirty="0"/>
              <a:t>Mở Control Panel </a:t>
            </a:r>
            <a:r>
              <a:rPr lang="vi-VN" dirty="0">
                <a:sym typeface="Symbol" panose="05050102010706020507" pitchFamily="18" charset="2"/>
              </a:rPr>
              <a:t></a:t>
            </a:r>
            <a:r>
              <a:rPr lang="vi-VN" dirty="0"/>
              <a:t> Chọn System and Security </a:t>
            </a:r>
            <a:r>
              <a:rPr lang="vi-VN" dirty="0">
                <a:sym typeface="Symbol" panose="05050102010706020507" pitchFamily="18" charset="2"/>
              </a:rPr>
              <a:t></a:t>
            </a:r>
            <a:r>
              <a:rPr lang="vi-VN" dirty="0"/>
              <a:t> Chọn Backup and Restore (Windows 7) </a:t>
            </a:r>
            <a:r>
              <a:rPr lang="vi-VN" dirty="0">
                <a:sym typeface="Symbol" panose="05050102010706020507" pitchFamily="18" charset="2"/>
              </a:rPr>
              <a:t></a:t>
            </a:r>
            <a:r>
              <a:rPr lang="vi-VN" dirty="0"/>
              <a:t> Chọn Set up backup </a:t>
            </a:r>
            <a:r>
              <a:rPr lang="vi-VN" dirty="0">
                <a:sym typeface="Symbol" panose="05050102010706020507" pitchFamily="18" charset="2"/>
              </a:rPr>
              <a:t></a:t>
            </a:r>
            <a:r>
              <a:rPr lang="vi-VN" dirty="0"/>
              <a:t> Chọn ổ đĩa </a:t>
            </a:r>
            <a:r>
              <a:rPr lang="vi-VN" dirty="0">
                <a:sym typeface="Symbol" panose="05050102010706020507" pitchFamily="18" charset="2"/>
              </a:rPr>
              <a:t></a:t>
            </a:r>
            <a:r>
              <a:rPr lang="vi-VN" dirty="0"/>
              <a:t> Next </a:t>
            </a:r>
            <a:r>
              <a:rPr lang="vi-VN" dirty="0">
                <a:sym typeface="Symbol" panose="05050102010706020507" pitchFamily="18" charset="2"/>
              </a:rPr>
              <a:t></a:t>
            </a:r>
            <a:r>
              <a:rPr lang="vi-VN" dirty="0"/>
              <a:t> Chọn Let me choose </a:t>
            </a:r>
            <a:r>
              <a:rPr lang="vi-VN" dirty="0">
                <a:sym typeface="Symbol" panose="05050102010706020507" pitchFamily="18" charset="2"/>
              </a:rPr>
              <a:t></a:t>
            </a:r>
            <a:r>
              <a:rPr lang="vi-VN" dirty="0"/>
              <a:t> Next </a:t>
            </a:r>
            <a:r>
              <a:rPr lang="vi-VN" dirty="0">
                <a:sym typeface="Symbol" panose="05050102010706020507" pitchFamily="18" charset="2"/>
              </a:rPr>
              <a:t></a:t>
            </a:r>
            <a:r>
              <a:rPr lang="vi-VN" dirty="0"/>
              <a:t> Chọn ổ đĩa và thư mục cần Backup </a:t>
            </a:r>
            <a:r>
              <a:rPr lang="vi-VN" dirty="0">
                <a:sym typeface="Symbol" panose="05050102010706020507" pitchFamily="18" charset="2"/>
              </a:rPr>
              <a:t></a:t>
            </a:r>
            <a:r>
              <a:rPr lang="vi-VN" dirty="0"/>
              <a:t>  Next </a:t>
            </a:r>
            <a:r>
              <a:rPr lang="vi-VN" dirty="0">
                <a:sym typeface="Symbol" panose="05050102010706020507" pitchFamily="18" charset="2"/>
              </a:rPr>
              <a:t></a:t>
            </a:r>
            <a:r>
              <a:rPr lang="vi-VN" dirty="0"/>
              <a:t> Chọn Change schedule </a:t>
            </a:r>
            <a:r>
              <a:rPr lang="vi-VN" dirty="0">
                <a:sym typeface="Symbol" panose="05050102010706020507" pitchFamily="18" charset="2"/>
              </a:rPr>
              <a:t></a:t>
            </a:r>
            <a:r>
              <a:rPr lang="vi-VN" dirty="0"/>
              <a:t> OK </a:t>
            </a:r>
            <a:r>
              <a:rPr lang="vi-VN" dirty="0">
                <a:sym typeface="Symbol" panose="05050102010706020507" pitchFamily="18" charset="2"/>
              </a:rPr>
              <a:t></a:t>
            </a:r>
            <a:r>
              <a:rPr lang="vi-VN" dirty="0"/>
              <a:t> Chọn Save settings and run backup</a:t>
            </a:r>
            <a:r>
              <a:rPr lang="en-US" dirty="0"/>
              <a:t>.</a:t>
            </a:r>
            <a:endParaRPr lang="vi-VN" dirty="0"/>
          </a:p>
        </p:txBody>
      </p:sp>
    </p:spTree>
    <p:extLst>
      <p:ext uri="{BB962C8B-B14F-4D97-AF65-F5344CB8AC3E}">
        <p14:creationId xmlns:p14="http://schemas.microsoft.com/office/powerpoint/2010/main" val="34744038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pic>
        <p:nvPicPr>
          <p:cNvPr id="6" name="Picture 5">
            <a:extLst>
              <a:ext uri="{FF2B5EF4-FFF2-40B4-BE49-F238E27FC236}">
                <a16:creationId xmlns:a16="http://schemas.microsoft.com/office/drawing/2014/main" id="{D4E729DC-10C3-4ACA-A4C5-D57F6B622BE3}"/>
              </a:ext>
            </a:extLst>
          </p:cNvPr>
          <p:cNvPicPr/>
          <p:nvPr/>
        </p:nvPicPr>
        <p:blipFill>
          <a:blip r:embed="rId3">
            <a:extLst>
              <a:ext uri="{28A0092B-C50C-407E-A947-70E740481C1C}">
                <a14:useLocalDpi xmlns:a14="http://schemas.microsoft.com/office/drawing/2010/main" val="0"/>
              </a:ext>
            </a:extLst>
          </a:blip>
          <a:stretch>
            <a:fillRect/>
          </a:stretch>
        </p:blipFill>
        <p:spPr>
          <a:xfrm>
            <a:off x="883359" y="1735390"/>
            <a:ext cx="3686175" cy="2240280"/>
          </a:xfrm>
          <a:prstGeom prst="rect">
            <a:avLst/>
          </a:prstGeom>
          <a:ln>
            <a:solidFill>
              <a:schemeClr val="tx1"/>
            </a:solidFill>
          </a:ln>
        </p:spPr>
      </p:pic>
      <p:pic>
        <p:nvPicPr>
          <p:cNvPr id="7" name="Picture 6">
            <a:extLst>
              <a:ext uri="{FF2B5EF4-FFF2-40B4-BE49-F238E27FC236}">
                <a16:creationId xmlns:a16="http://schemas.microsoft.com/office/drawing/2014/main" id="{4929B284-7CCE-47AC-8EA0-D3FB743CF0DB}"/>
              </a:ext>
            </a:extLst>
          </p:cNvPr>
          <p:cNvPicPr/>
          <p:nvPr/>
        </p:nvPicPr>
        <p:blipFill>
          <a:blip r:embed="rId4">
            <a:extLst>
              <a:ext uri="{28A0092B-C50C-407E-A947-70E740481C1C}">
                <a14:useLocalDpi xmlns:a14="http://schemas.microsoft.com/office/drawing/2010/main" val="0"/>
              </a:ext>
            </a:extLst>
          </a:blip>
          <a:stretch>
            <a:fillRect/>
          </a:stretch>
        </p:blipFill>
        <p:spPr>
          <a:xfrm>
            <a:off x="4736391" y="1302955"/>
            <a:ext cx="3524250" cy="3105150"/>
          </a:xfrm>
          <a:prstGeom prst="rect">
            <a:avLst/>
          </a:prstGeom>
          <a:ln>
            <a:solidFill>
              <a:schemeClr val="tx1"/>
            </a:solidFill>
          </a:ln>
        </p:spPr>
      </p:pic>
    </p:spTree>
    <p:extLst>
      <p:ext uri="{BB962C8B-B14F-4D97-AF65-F5344CB8AC3E}">
        <p14:creationId xmlns:p14="http://schemas.microsoft.com/office/powerpoint/2010/main" val="36758971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3" name="Content Placeholder 2">
            <a:extLst>
              <a:ext uri="{FF2B5EF4-FFF2-40B4-BE49-F238E27FC236}">
                <a16:creationId xmlns:a16="http://schemas.microsoft.com/office/drawing/2014/main" id="{228CA28C-96AC-43A5-A981-56DD0DA7C8B0}"/>
              </a:ext>
            </a:extLst>
          </p:cNvPr>
          <p:cNvSpPr>
            <a:spLocks noGrp="1"/>
          </p:cNvSpPr>
          <p:nvPr>
            <p:ph idx="1"/>
          </p:nvPr>
        </p:nvSpPr>
        <p:spPr/>
        <p:txBody>
          <a:bodyPr/>
          <a:lstStyle/>
          <a:p>
            <a:pPr lvl="1"/>
            <a:r>
              <a:rPr lang="vi-VN" dirty="0"/>
              <a:t>Phục hồi các tập tin cá nhân:</a:t>
            </a:r>
          </a:p>
          <a:p>
            <a:pPr lvl="2"/>
            <a:r>
              <a:rPr lang="vi-VN" dirty="0"/>
              <a:t>Nếu việc sao lưu trên OneDrive</a:t>
            </a:r>
            <a:r>
              <a:rPr lang="en-US" dirty="0"/>
              <a:t> </a:t>
            </a:r>
            <a:r>
              <a:rPr lang="vi-VN" dirty="0">
                <a:sym typeface="Symbol" panose="05050102010706020507" pitchFamily="18" charset="2"/>
              </a:rPr>
              <a:t></a:t>
            </a:r>
            <a:r>
              <a:rPr lang="en-US" dirty="0">
                <a:sym typeface="Symbol" panose="05050102010706020507" pitchFamily="18" charset="2"/>
              </a:rPr>
              <a:t> </a:t>
            </a:r>
            <a:r>
              <a:rPr lang="vi-VN" dirty="0"/>
              <a:t>sao chép các tập tin từ OneDrive vào thư mục trên đĩa cứng.</a:t>
            </a:r>
          </a:p>
          <a:p>
            <a:pPr lvl="2"/>
            <a:r>
              <a:rPr lang="vi-VN" dirty="0"/>
              <a:t>Nếu việc sao lưu được thực hiện bằng File History: </a:t>
            </a:r>
            <a:endParaRPr lang="en-US" dirty="0"/>
          </a:p>
          <a:p>
            <a:pPr marL="685800" lvl="2" indent="0">
              <a:buNone/>
            </a:pPr>
            <a:endParaRPr lang="en-US" dirty="0"/>
          </a:p>
          <a:p>
            <a:pPr marL="862013" lvl="3" indent="0">
              <a:buNone/>
            </a:pPr>
            <a:r>
              <a:rPr lang="vi-VN" dirty="0"/>
              <a:t>Mở Settings app </a:t>
            </a:r>
            <a:r>
              <a:rPr lang="vi-VN" dirty="0">
                <a:sym typeface="Symbol" panose="05050102010706020507" pitchFamily="18" charset="2"/>
              </a:rPr>
              <a:t></a:t>
            </a:r>
            <a:r>
              <a:rPr lang="vi-VN" dirty="0"/>
              <a:t> Chọn Update &amp; Security </a:t>
            </a:r>
            <a:r>
              <a:rPr lang="vi-VN" dirty="0">
                <a:sym typeface="Symbol" panose="05050102010706020507" pitchFamily="18" charset="2"/>
              </a:rPr>
              <a:t></a:t>
            </a:r>
            <a:r>
              <a:rPr lang="vi-VN" dirty="0"/>
              <a:t> Chọn Backup </a:t>
            </a:r>
            <a:r>
              <a:rPr lang="vi-VN" dirty="0">
                <a:sym typeface="Symbol" panose="05050102010706020507" pitchFamily="18" charset="2"/>
              </a:rPr>
              <a:t></a:t>
            </a:r>
            <a:r>
              <a:rPr lang="vi-VN" dirty="0"/>
              <a:t> Chọn More options </a:t>
            </a:r>
            <a:r>
              <a:rPr lang="vi-VN" dirty="0">
                <a:sym typeface="Symbol" panose="05050102010706020507" pitchFamily="18" charset="2"/>
              </a:rPr>
              <a:t></a:t>
            </a:r>
            <a:r>
              <a:rPr lang="vi-VN" dirty="0"/>
              <a:t> Restore files from a current </a:t>
            </a:r>
            <a:r>
              <a:rPr lang="vi-VN" dirty="0">
                <a:sym typeface="Symbol" panose="05050102010706020507" pitchFamily="18" charset="2"/>
              </a:rPr>
              <a:t></a:t>
            </a:r>
            <a:r>
              <a:rPr lang="vi-VN" dirty="0"/>
              <a:t> Chọn thư mục và tập tin </a:t>
            </a:r>
            <a:r>
              <a:rPr lang="vi-VN" dirty="0">
                <a:sym typeface="Symbol" panose="05050102010706020507" pitchFamily="18" charset="2"/>
              </a:rPr>
              <a:t></a:t>
            </a:r>
            <a:r>
              <a:rPr lang="vi-VN" dirty="0"/>
              <a:t> Chọn nút   để phục hồi các thư mục và tập tin về máy tính.</a:t>
            </a:r>
          </a:p>
          <a:p>
            <a:pPr lvl="1"/>
            <a:endParaRPr lang="en-US" dirty="0"/>
          </a:p>
        </p:txBody>
      </p:sp>
    </p:spTree>
    <p:extLst>
      <p:ext uri="{BB962C8B-B14F-4D97-AF65-F5344CB8AC3E}">
        <p14:creationId xmlns:p14="http://schemas.microsoft.com/office/powerpoint/2010/main" val="14601322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3" name="Content Placeholder 2">
            <a:extLst>
              <a:ext uri="{FF2B5EF4-FFF2-40B4-BE49-F238E27FC236}">
                <a16:creationId xmlns:a16="http://schemas.microsoft.com/office/drawing/2014/main" id="{228CA28C-96AC-43A5-A981-56DD0DA7C8B0}"/>
              </a:ext>
            </a:extLst>
          </p:cNvPr>
          <p:cNvSpPr>
            <a:spLocks noGrp="1"/>
          </p:cNvSpPr>
          <p:nvPr>
            <p:ph idx="1"/>
          </p:nvPr>
        </p:nvSpPr>
        <p:spPr>
          <a:xfrm>
            <a:off x="0" y="1243260"/>
            <a:ext cx="5696607" cy="3500437"/>
          </a:xfrm>
        </p:spPr>
        <p:txBody>
          <a:bodyPr>
            <a:normAutofit/>
          </a:bodyPr>
          <a:lstStyle/>
          <a:p>
            <a:pPr lvl="1"/>
            <a:r>
              <a:rPr lang="vi-VN" dirty="0"/>
              <a:t>Phục hồi các tập tin cá nhân:</a:t>
            </a:r>
          </a:p>
          <a:p>
            <a:pPr lvl="2"/>
            <a:r>
              <a:rPr lang="vi-VN" dirty="0"/>
              <a:t>Nếu việc sao lưu trên OneDrive</a:t>
            </a:r>
            <a:r>
              <a:rPr lang="en-US" dirty="0"/>
              <a:t> </a:t>
            </a:r>
            <a:r>
              <a:rPr lang="vi-VN" dirty="0">
                <a:sym typeface="Symbol" panose="05050102010706020507" pitchFamily="18" charset="2"/>
              </a:rPr>
              <a:t></a:t>
            </a:r>
            <a:r>
              <a:rPr lang="en-US" dirty="0">
                <a:sym typeface="Symbol" panose="05050102010706020507" pitchFamily="18" charset="2"/>
              </a:rPr>
              <a:t> </a:t>
            </a:r>
            <a:r>
              <a:rPr lang="vi-VN" dirty="0"/>
              <a:t>sao chép các tập tin từ OneDrive vào thư mục đĩa cứng.</a:t>
            </a:r>
          </a:p>
          <a:p>
            <a:pPr lvl="2"/>
            <a:r>
              <a:rPr lang="vi-VN" dirty="0"/>
              <a:t>Nếu sao lưu được thực hiện bằng File History: </a:t>
            </a:r>
            <a:endParaRPr lang="en-US" dirty="0"/>
          </a:p>
          <a:p>
            <a:pPr marL="862013" lvl="3" indent="0">
              <a:buNone/>
            </a:pPr>
            <a:r>
              <a:rPr lang="vi-VN" dirty="0"/>
              <a:t>Mở Settings app </a:t>
            </a:r>
            <a:r>
              <a:rPr lang="vi-VN" dirty="0">
                <a:sym typeface="Symbol" panose="05050102010706020507" pitchFamily="18" charset="2"/>
              </a:rPr>
              <a:t></a:t>
            </a:r>
            <a:r>
              <a:rPr lang="vi-VN" dirty="0"/>
              <a:t> Chọn Update &amp; Security </a:t>
            </a:r>
            <a:r>
              <a:rPr lang="vi-VN" dirty="0">
                <a:sym typeface="Symbol" panose="05050102010706020507" pitchFamily="18" charset="2"/>
              </a:rPr>
              <a:t></a:t>
            </a:r>
            <a:r>
              <a:rPr lang="vi-VN" dirty="0"/>
              <a:t> Chọn Backup </a:t>
            </a:r>
            <a:r>
              <a:rPr lang="vi-VN" dirty="0">
                <a:sym typeface="Symbol" panose="05050102010706020507" pitchFamily="18" charset="2"/>
              </a:rPr>
              <a:t></a:t>
            </a:r>
            <a:r>
              <a:rPr lang="vi-VN" dirty="0"/>
              <a:t> Chọn More options </a:t>
            </a:r>
            <a:r>
              <a:rPr lang="vi-VN" dirty="0">
                <a:sym typeface="Symbol" panose="05050102010706020507" pitchFamily="18" charset="2"/>
              </a:rPr>
              <a:t></a:t>
            </a:r>
            <a:r>
              <a:rPr lang="vi-VN" dirty="0"/>
              <a:t> Restore files from a current </a:t>
            </a:r>
            <a:r>
              <a:rPr lang="vi-VN" dirty="0">
                <a:sym typeface="Symbol" panose="05050102010706020507" pitchFamily="18" charset="2"/>
              </a:rPr>
              <a:t></a:t>
            </a:r>
            <a:r>
              <a:rPr lang="vi-VN" dirty="0"/>
              <a:t> Chọn thư mục và tập tin </a:t>
            </a:r>
            <a:r>
              <a:rPr lang="vi-VN" dirty="0">
                <a:sym typeface="Symbol" panose="05050102010706020507" pitchFamily="18" charset="2"/>
              </a:rPr>
              <a:t></a:t>
            </a:r>
            <a:r>
              <a:rPr lang="vi-VN" dirty="0"/>
              <a:t> Chọn nút </a:t>
            </a:r>
            <a:r>
              <a:rPr lang="en-US" dirty="0"/>
              <a:t> </a:t>
            </a:r>
            <a:r>
              <a:rPr lang="vi-VN" dirty="0"/>
              <a:t>  </a:t>
            </a:r>
            <a:r>
              <a:rPr lang="en-US" dirty="0"/>
              <a:t>  </a:t>
            </a:r>
            <a:r>
              <a:rPr lang="vi-VN" dirty="0"/>
              <a:t>để phục hồi các thư mục và tập tin về máy tính.</a:t>
            </a:r>
          </a:p>
        </p:txBody>
      </p:sp>
      <p:pic>
        <p:nvPicPr>
          <p:cNvPr id="4" name="Picture 3">
            <a:extLst>
              <a:ext uri="{FF2B5EF4-FFF2-40B4-BE49-F238E27FC236}">
                <a16:creationId xmlns:a16="http://schemas.microsoft.com/office/drawing/2014/main" id="{698D0C92-E57B-4DEA-9BD5-5327D8EE95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4829" y="4079819"/>
            <a:ext cx="274320" cy="274320"/>
          </a:xfrm>
          <a:prstGeom prst="rect">
            <a:avLst/>
          </a:prstGeom>
        </p:spPr>
      </p:pic>
      <p:pic>
        <p:nvPicPr>
          <p:cNvPr id="6" name="Picture 5" descr="How to Restore Files from File History in Windows 10 - dummies">
            <a:extLst>
              <a:ext uri="{FF2B5EF4-FFF2-40B4-BE49-F238E27FC236}">
                <a16:creationId xmlns:a16="http://schemas.microsoft.com/office/drawing/2014/main" id="{E0FC5B37-F682-4912-B085-8F142CD3966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696607" y="1850334"/>
            <a:ext cx="3181350" cy="2366645"/>
          </a:xfrm>
          <a:prstGeom prst="rect">
            <a:avLst/>
          </a:prstGeom>
          <a:noFill/>
          <a:ln>
            <a:solidFill>
              <a:schemeClr val="tx1"/>
            </a:solidFill>
          </a:ln>
        </p:spPr>
      </p:pic>
    </p:spTree>
    <p:extLst>
      <p:ext uri="{BB962C8B-B14F-4D97-AF65-F5344CB8AC3E}">
        <p14:creationId xmlns:p14="http://schemas.microsoft.com/office/powerpoint/2010/main" val="14090035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628650" y="1369218"/>
            <a:ext cx="7886700" cy="3265843"/>
          </a:xfrm>
        </p:spPr>
        <p:txBody>
          <a:bodyPr/>
          <a:lstStyle/>
          <a:p>
            <a:pPr lvl="2"/>
            <a:r>
              <a:rPr lang="vi-VN" dirty="0"/>
              <a:t>Nếu việc sao lưu được thực hiện bằng Backup and Restore (Windows 7): </a:t>
            </a:r>
            <a:endParaRPr lang="en-US" dirty="0"/>
          </a:p>
          <a:p>
            <a:pPr marL="862013" lvl="3" indent="0" algn="just">
              <a:buNone/>
            </a:pPr>
            <a:r>
              <a:rPr lang="vi-VN" dirty="0"/>
              <a:t>Mở Control Panel </a:t>
            </a:r>
            <a:r>
              <a:rPr lang="vi-VN" dirty="0">
                <a:sym typeface="Symbol" panose="05050102010706020507" pitchFamily="18" charset="2"/>
              </a:rPr>
              <a:t></a:t>
            </a:r>
            <a:r>
              <a:rPr lang="vi-VN" dirty="0"/>
              <a:t> Chọn Backup and Restore (Windows 7) </a:t>
            </a:r>
            <a:r>
              <a:rPr lang="vi-VN" dirty="0">
                <a:sym typeface="Symbol" panose="05050102010706020507" pitchFamily="18" charset="2"/>
              </a:rPr>
              <a:t></a:t>
            </a:r>
            <a:r>
              <a:rPr lang="vi-VN" dirty="0"/>
              <a:t> Chọn Restore my files </a:t>
            </a:r>
            <a:r>
              <a:rPr lang="vi-VN" dirty="0">
                <a:sym typeface="Symbol" panose="05050102010706020507" pitchFamily="18" charset="2"/>
              </a:rPr>
              <a:t></a:t>
            </a:r>
            <a:r>
              <a:rPr lang="vi-VN" dirty="0"/>
              <a:t> Chọn Thư mục và tập tin cần phục hồi </a:t>
            </a:r>
            <a:r>
              <a:rPr lang="vi-VN" dirty="0">
                <a:sym typeface="Symbol" panose="05050102010706020507" pitchFamily="18" charset="2"/>
              </a:rPr>
              <a:t></a:t>
            </a:r>
            <a:r>
              <a:rPr lang="vi-VN" dirty="0"/>
              <a:t> Next </a:t>
            </a:r>
            <a:r>
              <a:rPr lang="vi-VN" dirty="0">
                <a:sym typeface="Symbol" panose="05050102010706020507" pitchFamily="18" charset="2"/>
              </a:rPr>
              <a:t></a:t>
            </a:r>
            <a:r>
              <a:rPr lang="vi-VN" dirty="0"/>
              <a:t> Restore </a:t>
            </a:r>
            <a:r>
              <a:rPr lang="vi-VN" dirty="0">
                <a:sym typeface="Symbol" panose="05050102010706020507" pitchFamily="18" charset="2"/>
              </a:rPr>
              <a:t></a:t>
            </a:r>
            <a:r>
              <a:rPr lang="vi-VN" dirty="0"/>
              <a:t> Chọn Finish khi việc phục hồi hoàn tất.</a:t>
            </a:r>
            <a:endParaRPr lang="en-US" dirty="0"/>
          </a:p>
        </p:txBody>
      </p:sp>
    </p:spTree>
    <p:extLst>
      <p:ext uri="{BB962C8B-B14F-4D97-AF65-F5344CB8AC3E}">
        <p14:creationId xmlns:p14="http://schemas.microsoft.com/office/powerpoint/2010/main" val="364585812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628650" y="1369218"/>
            <a:ext cx="7886700" cy="3265843"/>
          </a:xfrm>
        </p:spPr>
        <p:txBody>
          <a:bodyPr/>
          <a:lstStyle/>
          <a:p>
            <a:pPr lvl="1"/>
            <a:r>
              <a:rPr lang="vi-VN" dirty="0"/>
              <a:t>Sao lưu an toàn (Secure Backups):</a:t>
            </a:r>
          </a:p>
          <a:p>
            <a:pPr lvl="2" algn="just"/>
            <a:r>
              <a:rPr lang="vi-VN" dirty="0"/>
              <a:t>Các đơn vị xử lý thông tin cá nhân của người khác (thông tin tài chính, thông tin y tế) được pháp luật yêu cầu duy trì và bảo mật các bản sao lưu trong một số năm cần thiết. </a:t>
            </a:r>
            <a:endParaRPr lang="en-US" dirty="0"/>
          </a:p>
          <a:p>
            <a:pPr lvl="2" algn="just"/>
            <a:r>
              <a:rPr lang="en-US" dirty="0"/>
              <a:t>D</a:t>
            </a:r>
            <a:r>
              <a:rPr lang="vi-VN" dirty="0"/>
              <a:t>ữ liệu phải truy cập được và phải được bảo vệ khỏi sự truy cập trái phép. Đó chính là sao lưu an toàn.</a:t>
            </a:r>
          </a:p>
        </p:txBody>
      </p:sp>
    </p:spTree>
    <p:extLst>
      <p:ext uri="{BB962C8B-B14F-4D97-AF65-F5344CB8AC3E}">
        <p14:creationId xmlns:p14="http://schemas.microsoft.com/office/powerpoint/2010/main" val="20905847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628650" y="1369218"/>
            <a:ext cx="8221060" cy="3013596"/>
          </a:xfrm>
        </p:spPr>
        <p:txBody>
          <a:bodyPr>
            <a:normAutofit/>
          </a:bodyPr>
          <a:lstStyle/>
          <a:p>
            <a:pPr lvl="3"/>
            <a:r>
              <a:rPr lang="vi-VN" sz="2200" dirty="0"/>
              <a:t>Duy trì sao lưu an toàn đòi hỏi phải tuân thủ các quy tắc sau:</a:t>
            </a:r>
          </a:p>
          <a:p>
            <a:pPr lvl="4"/>
            <a:r>
              <a:rPr lang="vi-VN" sz="2000" dirty="0"/>
              <a:t>Các bản sao lưu nên được dự phòng.</a:t>
            </a:r>
          </a:p>
          <a:p>
            <a:pPr lvl="4"/>
            <a:r>
              <a:rPr lang="vi-VN" sz="2000" dirty="0"/>
              <a:t>Ít nhất một bản sao lưu phải được lưu trữ ngoài trang web. </a:t>
            </a:r>
          </a:p>
          <a:p>
            <a:pPr lvl="4"/>
            <a:r>
              <a:rPr lang="vi-VN" sz="2000" dirty="0"/>
              <a:t>Các vị trí lưu trữ ngoài trang web phải được an toàn. Sao lưu phải được mã hóa. </a:t>
            </a:r>
          </a:p>
          <a:p>
            <a:pPr lvl="4"/>
            <a:r>
              <a:rPr lang="vi-VN" sz="2000" dirty="0"/>
              <a:t>Sao lưu cần được xác minh. </a:t>
            </a:r>
          </a:p>
        </p:txBody>
      </p:sp>
    </p:spTree>
    <p:extLst>
      <p:ext uri="{BB962C8B-B14F-4D97-AF65-F5344CB8AC3E}">
        <p14:creationId xmlns:p14="http://schemas.microsoft.com/office/powerpoint/2010/main" val="263776833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628650" y="1369218"/>
            <a:ext cx="7886700" cy="3265843"/>
          </a:xfrm>
        </p:spPr>
        <p:txBody>
          <a:bodyPr>
            <a:normAutofit/>
          </a:bodyPr>
          <a:lstStyle/>
          <a:p>
            <a:r>
              <a:rPr lang="vi-VN" dirty="0"/>
              <a:t>Sao lưu các tập tin hệ thống và các cài đặt hệ thống</a:t>
            </a:r>
          </a:p>
          <a:p>
            <a:pPr lvl="1"/>
            <a:r>
              <a:rPr lang="vi-VN" dirty="0"/>
              <a:t>Các tập tin hệ thống rất quan trọng đối với chức năng của H</a:t>
            </a:r>
            <a:r>
              <a:rPr lang="en-US" dirty="0"/>
              <a:t>ĐH</a:t>
            </a:r>
            <a:r>
              <a:rPr lang="vi-VN" dirty="0"/>
              <a:t> và chúng có thể bị hỏng theo thời gian.</a:t>
            </a:r>
          </a:p>
          <a:p>
            <a:pPr lvl="1" algn="just"/>
            <a:r>
              <a:rPr lang="en-US" dirty="0"/>
              <a:t>V</a:t>
            </a:r>
            <a:r>
              <a:rPr lang="vi-VN" dirty="0"/>
              <a:t>iệc cài đặt hệ thống có thể bị hỏng hoặc bị định cấu hình sai khi phần mềm, bản cập nhật, trình điều khiển và ứng dụng được cài đặt, dẫn đến các vấn đề khi sử dụng máy tính.</a:t>
            </a:r>
          </a:p>
          <a:p>
            <a:pPr lvl="2" algn="just"/>
            <a:endParaRPr lang="vi-VN" dirty="0"/>
          </a:p>
        </p:txBody>
      </p:sp>
    </p:spTree>
    <p:extLst>
      <p:ext uri="{BB962C8B-B14F-4D97-AF65-F5344CB8AC3E}">
        <p14:creationId xmlns:p14="http://schemas.microsoft.com/office/powerpoint/2010/main" val="45848333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628650" y="1369218"/>
            <a:ext cx="7886700" cy="3265843"/>
          </a:xfrm>
        </p:spPr>
        <p:txBody>
          <a:bodyPr>
            <a:normAutofit/>
          </a:bodyPr>
          <a:lstStyle/>
          <a:p>
            <a:pPr lvl="1"/>
            <a:r>
              <a:rPr lang="vi-VN" dirty="0"/>
              <a:t>Windows bao gồm một số công cụ tích hợp có thể sử dụng để sao lưu các tập tin hệ thống</a:t>
            </a:r>
            <a:r>
              <a:rPr lang="en-US" dirty="0"/>
              <a:t>:</a:t>
            </a:r>
            <a:endParaRPr lang="vi-VN" dirty="0"/>
          </a:p>
          <a:p>
            <a:pPr lvl="2"/>
            <a:r>
              <a:rPr lang="vi-VN" dirty="0"/>
              <a:t>Điểm khôi phục hệ thống (System Restore Points).</a:t>
            </a:r>
          </a:p>
          <a:p>
            <a:pPr lvl="2"/>
            <a:r>
              <a:rPr lang="vi-VN" dirty="0"/>
              <a:t>Tập tin hình ảnh hệ thống (System Image Files).</a:t>
            </a:r>
          </a:p>
          <a:p>
            <a:pPr lvl="1" algn="just"/>
            <a:endParaRPr lang="vi-VN" dirty="0"/>
          </a:p>
          <a:p>
            <a:pPr lvl="2" algn="just"/>
            <a:endParaRPr lang="vi-VN" dirty="0"/>
          </a:p>
        </p:txBody>
      </p:sp>
    </p:spTree>
    <p:extLst>
      <p:ext uri="{BB962C8B-B14F-4D97-AF65-F5344CB8AC3E}">
        <p14:creationId xmlns:p14="http://schemas.microsoft.com/office/powerpoint/2010/main" val="386100530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95415" y="1369216"/>
            <a:ext cx="4952343" cy="3265843"/>
          </a:xfrm>
        </p:spPr>
        <p:txBody>
          <a:bodyPr>
            <a:normAutofit/>
          </a:bodyPr>
          <a:lstStyle/>
          <a:p>
            <a:pPr lvl="1" algn="just"/>
            <a:r>
              <a:rPr lang="vi-VN" dirty="0"/>
              <a:t>System Restore Points</a:t>
            </a:r>
          </a:p>
          <a:p>
            <a:pPr lvl="2" algn="just"/>
            <a:r>
              <a:rPr lang="vi-VN" dirty="0"/>
              <a:t>Điểm khôi phục hệ thống là ảnh chụp nhanh đã lưu của máy tính bao gồm:  Các tập tin hệ thống Windows, các tập tin chương trình và các cài đặt đăng ký Windows tại một thời điểm cụ thể. </a:t>
            </a:r>
          </a:p>
          <a:p>
            <a:pPr lvl="2" algn="just"/>
            <a:r>
              <a:rPr lang="vi-VN" dirty="0"/>
              <a:t>Điểm khôi phục được đặt tên và lưu trữ theo ngày tạo của chúng.</a:t>
            </a:r>
          </a:p>
          <a:p>
            <a:pPr lvl="2" algn="just"/>
            <a:endParaRPr lang="vi-VN" dirty="0"/>
          </a:p>
          <a:p>
            <a:pPr lvl="1" algn="just"/>
            <a:endParaRPr lang="vi-VN" dirty="0"/>
          </a:p>
          <a:p>
            <a:pPr lvl="2" algn="just"/>
            <a:endParaRPr lang="vi-VN" dirty="0"/>
          </a:p>
        </p:txBody>
      </p:sp>
      <p:pic>
        <p:nvPicPr>
          <p:cNvPr id="4" name="Picture 3">
            <a:extLst>
              <a:ext uri="{FF2B5EF4-FFF2-40B4-BE49-F238E27FC236}">
                <a16:creationId xmlns:a16="http://schemas.microsoft.com/office/drawing/2014/main" id="{9745F910-449E-4A7D-AAB4-F5711D53DC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36740" y="1904857"/>
            <a:ext cx="3822052" cy="2194560"/>
          </a:xfrm>
          <a:prstGeom prst="rect">
            <a:avLst/>
          </a:prstGeom>
          <a:ln>
            <a:solidFill>
              <a:schemeClr val="tx1"/>
            </a:solidFill>
          </a:ln>
        </p:spPr>
      </p:pic>
    </p:spTree>
    <p:extLst>
      <p:ext uri="{BB962C8B-B14F-4D97-AF65-F5344CB8AC3E}">
        <p14:creationId xmlns:p14="http://schemas.microsoft.com/office/powerpoint/2010/main" val="290532113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628649" y="1369216"/>
            <a:ext cx="7886699" cy="3500440"/>
          </a:xfrm>
        </p:spPr>
        <p:txBody>
          <a:bodyPr>
            <a:normAutofit/>
          </a:bodyPr>
          <a:lstStyle/>
          <a:p>
            <a:pPr lvl="2" algn="just"/>
            <a:r>
              <a:rPr lang="vi-VN" dirty="0"/>
              <a:t>Khôi phục hệ thống là một tính năng bảo vệ được tích hợp trong Windows. </a:t>
            </a:r>
            <a:endParaRPr lang="en-US" dirty="0"/>
          </a:p>
          <a:p>
            <a:pPr lvl="2" algn="just"/>
            <a:r>
              <a:rPr lang="vi-VN" dirty="0"/>
              <a:t>Tính năng này phải được bật trước khi có thể tạo bất kỳ điểm khôi phục nào. </a:t>
            </a:r>
            <a:endParaRPr lang="en-US" dirty="0"/>
          </a:p>
          <a:p>
            <a:pPr lvl="2" algn="just"/>
            <a:r>
              <a:rPr lang="vi-VN" dirty="0"/>
              <a:t>Để đảm bảo tính năng bảo vệ này được bật trên hệ thống Windows 10, cần thực hiện các bước như sau:</a:t>
            </a:r>
          </a:p>
          <a:p>
            <a:pPr marL="862013" lvl="3" indent="0" algn="just">
              <a:buNone/>
            </a:pPr>
            <a:r>
              <a:rPr lang="vi-VN" dirty="0"/>
              <a:t>Trong hộp tìm kiếm (Search box) trên thanh tác vụ, nhập Restore</a:t>
            </a:r>
            <a:r>
              <a:rPr lang="en-US" dirty="0"/>
              <a:t> </a:t>
            </a:r>
            <a:r>
              <a:rPr lang="en-US" dirty="0">
                <a:sym typeface="Symbol" panose="05050102010706020507" pitchFamily="18" charset="2"/>
              </a:rPr>
              <a:t> </a:t>
            </a:r>
            <a:r>
              <a:rPr lang="vi-VN" dirty="0"/>
              <a:t>Chọn Create a restore poin</a:t>
            </a:r>
            <a:r>
              <a:rPr lang="en-US" dirty="0"/>
              <a:t> </a:t>
            </a:r>
            <a:r>
              <a:rPr lang="en-US" dirty="0">
                <a:sym typeface="Symbol" panose="05050102010706020507" pitchFamily="18" charset="2"/>
              </a:rPr>
              <a:t> </a:t>
            </a:r>
            <a:r>
              <a:rPr lang="vi-VN" dirty="0"/>
              <a:t>Chọn tên ổ đĩa,</a:t>
            </a:r>
            <a:r>
              <a:rPr lang="en-US" dirty="0"/>
              <a:t> n</a:t>
            </a:r>
            <a:r>
              <a:rPr lang="vi-VN" dirty="0"/>
              <a:t>ếu bảo vệ ổ cứng bị tắt (Off) </a:t>
            </a:r>
            <a:r>
              <a:rPr lang="en-US" dirty="0">
                <a:sym typeface="Symbol" panose="05050102010706020507" pitchFamily="18" charset="2"/>
              </a:rPr>
              <a:t></a:t>
            </a:r>
            <a:r>
              <a:rPr lang="vi-VN" dirty="0"/>
              <a:t> Chọn Configure </a:t>
            </a:r>
            <a:r>
              <a:rPr lang="en-US" dirty="0">
                <a:sym typeface="Symbol" panose="05050102010706020507" pitchFamily="18" charset="2"/>
              </a:rPr>
              <a:t></a:t>
            </a:r>
            <a:r>
              <a:rPr lang="vi-VN" dirty="0"/>
              <a:t> Chọn Turn on system protection</a:t>
            </a:r>
            <a:r>
              <a:rPr lang="en-US" dirty="0"/>
              <a:t> </a:t>
            </a:r>
            <a:r>
              <a:rPr lang="en-US" dirty="0">
                <a:sym typeface="Symbol" panose="05050102010706020507" pitchFamily="18" charset="2"/>
              </a:rPr>
              <a:t> </a:t>
            </a:r>
            <a:r>
              <a:rPr lang="vi-VN" dirty="0"/>
              <a:t>Kéo thanh trượt Max Usage khoảng 5%</a:t>
            </a:r>
            <a:r>
              <a:rPr lang="en-US" dirty="0"/>
              <a:t> </a:t>
            </a:r>
            <a:r>
              <a:rPr lang="en-US" dirty="0">
                <a:sym typeface="Symbol" panose="05050102010706020507" pitchFamily="18" charset="2"/>
              </a:rPr>
              <a:t> </a:t>
            </a:r>
            <a:r>
              <a:rPr lang="vi-VN" dirty="0"/>
              <a:t>Chọn Apply </a:t>
            </a:r>
            <a:r>
              <a:rPr lang="en-US" dirty="0">
                <a:sym typeface="Symbol" panose="05050102010706020507" pitchFamily="18" charset="2"/>
              </a:rPr>
              <a:t> </a:t>
            </a:r>
            <a:r>
              <a:rPr lang="vi-VN" dirty="0"/>
              <a:t>Chọn OK </a:t>
            </a:r>
            <a:r>
              <a:rPr lang="en-US" sz="2200" dirty="0">
                <a:sym typeface="Symbol" panose="05050102010706020507" pitchFamily="18" charset="2"/>
              </a:rPr>
              <a:t> </a:t>
            </a:r>
            <a:r>
              <a:rPr lang="vi-VN" dirty="0"/>
              <a:t>OK.</a:t>
            </a:r>
          </a:p>
          <a:p>
            <a:pPr lvl="2" algn="just"/>
            <a:endParaRPr lang="vi-VN" dirty="0"/>
          </a:p>
          <a:p>
            <a:pPr lvl="1" algn="just"/>
            <a:endParaRPr lang="vi-VN" dirty="0"/>
          </a:p>
          <a:p>
            <a:pPr lvl="2" algn="just"/>
            <a:endParaRPr lang="vi-VN" dirty="0"/>
          </a:p>
        </p:txBody>
      </p:sp>
    </p:spTree>
    <p:extLst>
      <p:ext uri="{BB962C8B-B14F-4D97-AF65-F5344CB8AC3E}">
        <p14:creationId xmlns:p14="http://schemas.microsoft.com/office/powerpoint/2010/main" val="201992883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628649" y="1369216"/>
            <a:ext cx="7886699" cy="3500440"/>
          </a:xfrm>
        </p:spPr>
        <p:txBody>
          <a:bodyPr>
            <a:normAutofit/>
          </a:bodyPr>
          <a:lstStyle/>
          <a:p>
            <a:pPr lvl="2" algn="just"/>
            <a:r>
              <a:rPr lang="vi-VN" dirty="0"/>
              <a:t>Khi được bật, System Restore sẽ tự động tạo các điểm khôi phục trên hệ thống mỗi tuần một lần và trước các sự kiện lớn của hệ thống như: cài đặt chương trình, trình điều khiển thiết bị hoặc cài đặt các bản cập nhật H</a:t>
            </a:r>
            <a:r>
              <a:rPr lang="en-US" dirty="0"/>
              <a:t>ĐH</a:t>
            </a:r>
            <a:r>
              <a:rPr lang="vi-VN" dirty="0"/>
              <a:t>.</a:t>
            </a:r>
          </a:p>
          <a:p>
            <a:pPr lvl="2" algn="just"/>
            <a:r>
              <a:rPr lang="vi-VN" dirty="0"/>
              <a:t>Người dùng cũng có thể tự tạo Restore Point bất cứ lúc nào theo các bước:</a:t>
            </a:r>
            <a:endParaRPr lang="en-US" dirty="0"/>
          </a:p>
          <a:p>
            <a:pPr marL="862013" lvl="3" indent="0" algn="just">
              <a:buNone/>
            </a:pPr>
            <a:r>
              <a:rPr lang="vi-VN" dirty="0"/>
              <a:t>Trong hộp tìm kiếm (Search box) trên thanh tác vụ, nhập Restore</a:t>
            </a:r>
            <a:r>
              <a:rPr lang="en-US" dirty="0"/>
              <a:t> </a:t>
            </a:r>
            <a:r>
              <a:rPr lang="en-US" dirty="0">
                <a:sym typeface="Symbol" panose="05050102010706020507" pitchFamily="18" charset="2"/>
              </a:rPr>
              <a:t> </a:t>
            </a:r>
            <a:r>
              <a:rPr lang="vi-VN" dirty="0"/>
              <a:t>Chọn Create a restore poin </a:t>
            </a:r>
            <a:r>
              <a:rPr lang="en-US" dirty="0">
                <a:sym typeface="Symbol" panose="05050102010706020507" pitchFamily="18" charset="2"/>
              </a:rPr>
              <a:t></a:t>
            </a:r>
            <a:r>
              <a:rPr lang="vi-VN" dirty="0"/>
              <a:t> Chọn thẻ System Protection</a:t>
            </a:r>
            <a:r>
              <a:rPr lang="en-US" dirty="0"/>
              <a:t> </a:t>
            </a:r>
            <a:r>
              <a:rPr lang="en-US" dirty="0">
                <a:sym typeface="Symbol" panose="05050102010706020507" pitchFamily="18" charset="2"/>
              </a:rPr>
              <a:t> </a:t>
            </a:r>
            <a:r>
              <a:rPr lang="vi-VN" dirty="0"/>
              <a:t>Chọn Create </a:t>
            </a:r>
            <a:r>
              <a:rPr lang="en-US" dirty="0">
                <a:sym typeface="Symbol" panose="05050102010706020507" pitchFamily="18" charset="2"/>
              </a:rPr>
              <a:t></a:t>
            </a:r>
            <a:r>
              <a:rPr lang="vi-VN" dirty="0"/>
              <a:t> Nhập tên cho Restore Point </a:t>
            </a:r>
            <a:r>
              <a:rPr lang="en-US" dirty="0">
                <a:sym typeface="Symbol" panose="05050102010706020507" pitchFamily="18" charset="2"/>
              </a:rPr>
              <a:t></a:t>
            </a:r>
            <a:r>
              <a:rPr lang="vi-VN" dirty="0"/>
              <a:t> Chọn Create</a:t>
            </a:r>
            <a:r>
              <a:rPr lang="en-US" dirty="0"/>
              <a:t> </a:t>
            </a:r>
            <a:r>
              <a:rPr lang="en-US" dirty="0">
                <a:sym typeface="Symbol" panose="05050102010706020507" pitchFamily="18" charset="2"/>
              </a:rPr>
              <a:t> </a:t>
            </a:r>
            <a:r>
              <a:rPr lang="vi-VN" dirty="0"/>
              <a:t>Chọn OK</a:t>
            </a:r>
          </a:p>
          <a:p>
            <a:pPr lvl="2" algn="just"/>
            <a:endParaRPr lang="vi-VN" dirty="0"/>
          </a:p>
          <a:p>
            <a:pPr lvl="1" algn="just"/>
            <a:endParaRPr lang="vi-VN" dirty="0"/>
          </a:p>
          <a:p>
            <a:pPr lvl="2" algn="just"/>
            <a:endParaRPr lang="vi-VN" dirty="0"/>
          </a:p>
        </p:txBody>
      </p:sp>
    </p:spTree>
    <p:extLst>
      <p:ext uri="{BB962C8B-B14F-4D97-AF65-F5344CB8AC3E}">
        <p14:creationId xmlns:p14="http://schemas.microsoft.com/office/powerpoint/2010/main" val="30825511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4F02AFC-9D0C-44C5-9762-AB52B8324EA3}"/>
              </a:ext>
            </a:extLst>
          </p:cNvPr>
          <p:cNvSpPr>
            <a:spLocks noGrp="1"/>
          </p:cNvSpPr>
          <p:nvPr>
            <p:ph idx="1"/>
          </p:nvPr>
        </p:nvSpPr>
        <p:spPr>
          <a:xfrm>
            <a:off x="103133" y="959312"/>
            <a:ext cx="5782660" cy="3654729"/>
          </a:xfrm>
        </p:spPr>
        <p:txBody>
          <a:bodyPr>
            <a:normAutofit/>
          </a:bodyPr>
          <a:lstStyle/>
          <a:p>
            <a:pPr lvl="2" algn="just"/>
            <a:r>
              <a:rPr lang="vi-VN" dirty="0"/>
              <a:t>Khi khôi phục, System Restore Points sẽ khôi phục các tập tin hệ thống, các tập tin chương trình và cài đặt đăng ký từ lúc tạo điểm khôi phục gần nhất vào máy tính</a:t>
            </a:r>
            <a:r>
              <a:rPr lang="en-US" dirty="0"/>
              <a:t>:</a:t>
            </a:r>
          </a:p>
          <a:p>
            <a:pPr marL="862013" lvl="3" indent="0" algn="just">
              <a:buNone/>
            </a:pPr>
            <a:r>
              <a:rPr lang="vi-VN" dirty="0"/>
              <a:t>Trong hộp tìm kiếm (Search box) trên thanh tác vụ, nhập Restore</a:t>
            </a:r>
            <a:r>
              <a:rPr lang="en-US" dirty="0"/>
              <a:t> </a:t>
            </a:r>
            <a:r>
              <a:rPr lang="en-US" dirty="0">
                <a:sym typeface="Symbol" panose="05050102010706020507" pitchFamily="18" charset="2"/>
              </a:rPr>
              <a:t> </a:t>
            </a:r>
            <a:r>
              <a:rPr lang="vi-VN" dirty="0"/>
              <a:t>Chọn Create a restore poin </a:t>
            </a:r>
            <a:r>
              <a:rPr lang="en-US" dirty="0">
                <a:sym typeface="Symbol" panose="05050102010706020507" pitchFamily="18" charset="2"/>
              </a:rPr>
              <a:t></a:t>
            </a:r>
            <a:r>
              <a:rPr lang="vi-VN" dirty="0"/>
              <a:t> Chọn thẻ System Protection</a:t>
            </a:r>
            <a:r>
              <a:rPr lang="en-US" dirty="0"/>
              <a:t> </a:t>
            </a:r>
            <a:r>
              <a:rPr lang="en-US" dirty="0">
                <a:sym typeface="Symbol" panose="05050102010706020507" pitchFamily="18" charset="2"/>
              </a:rPr>
              <a:t> </a:t>
            </a:r>
            <a:r>
              <a:rPr lang="vi-VN" dirty="0"/>
              <a:t>Chọn System Retore </a:t>
            </a:r>
            <a:r>
              <a:rPr lang="en-US" dirty="0">
                <a:sym typeface="Symbol" panose="05050102010706020507" pitchFamily="18" charset="2"/>
              </a:rPr>
              <a:t></a:t>
            </a:r>
            <a:r>
              <a:rPr lang="vi-VN" dirty="0"/>
              <a:t> Chọn Next</a:t>
            </a:r>
            <a:r>
              <a:rPr lang="en-US" dirty="0"/>
              <a:t> </a:t>
            </a:r>
            <a:r>
              <a:rPr lang="en-US" dirty="0">
                <a:sym typeface="Symbol" panose="05050102010706020507" pitchFamily="18" charset="2"/>
              </a:rPr>
              <a:t> C</a:t>
            </a:r>
            <a:r>
              <a:rPr lang="vi-VN" dirty="0"/>
              <a:t>họn hộp kiểm Show more restore points để hiện tất cả các điểm khôi phục </a:t>
            </a:r>
            <a:r>
              <a:rPr lang="en-US" dirty="0">
                <a:sym typeface="Symbol" panose="05050102010706020507" pitchFamily="18" charset="2"/>
              </a:rPr>
              <a:t></a:t>
            </a:r>
            <a:r>
              <a:rPr lang="vi-VN" dirty="0"/>
              <a:t> Chọn điểm khôi phục </a:t>
            </a:r>
            <a:r>
              <a:rPr lang="en-US" dirty="0">
                <a:sym typeface="Symbol" panose="05050102010706020507" pitchFamily="18" charset="2"/>
              </a:rPr>
              <a:t></a:t>
            </a:r>
            <a:r>
              <a:rPr lang="vi-VN" dirty="0"/>
              <a:t> Chọn Next</a:t>
            </a:r>
            <a:r>
              <a:rPr lang="en-US" dirty="0"/>
              <a:t> </a:t>
            </a:r>
            <a:r>
              <a:rPr lang="en-US" dirty="0">
                <a:sym typeface="Symbol" panose="05050102010706020507" pitchFamily="18" charset="2"/>
              </a:rPr>
              <a:t> </a:t>
            </a:r>
            <a:r>
              <a:rPr lang="vi-VN" dirty="0"/>
              <a:t>	Chọn Finish khi hệ thông báo đã hoàn tất.</a:t>
            </a:r>
          </a:p>
          <a:p>
            <a:pPr lvl="1" algn="just"/>
            <a:endParaRPr lang="vi-VN" dirty="0"/>
          </a:p>
          <a:p>
            <a:pPr lvl="2" algn="just"/>
            <a:endParaRPr lang="vi-VN" dirty="0"/>
          </a:p>
        </p:txBody>
      </p:sp>
      <p:pic>
        <p:nvPicPr>
          <p:cNvPr id="4" name="Picture 3">
            <a:extLst>
              <a:ext uri="{FF2B5EF4-FFF2-40B4-BE49-F238E27FC236}">
                <a16:creationId xmlns:a16="http://schemas.microsoft.com/office/drawing/2014/main" id="{4F1F4F15-86D8-442A-BC34-37F50E6363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5790" y="1059339"/>
            <a:ext cx="2468880" cy="1371398"/>
          </a:xfrm>
          <a:prstGeom prst="rect">
            <a:avLst/>
          </a:prstGeom>
          <a:ln>
            <a:solidFill>
              <a:schemeClr val="tx1"/>
            </a:solidFill>
          </a:ln>
        </p:spPr>
      </p:pic>
      <p:pic>
        <p:nvPicPr>
          <p:cNvPr id="5" name="Picture 4">
            <a:extLst>
              <a:ext uri="{FF2B5EF4-FFF2-40B4-BE49-F238E27FC236}">
                <a16:creationId xmlns:a16="http://schemas.microsoft.com/office/drawing/2014/main" id="{D9B00901-45E9-4674-90ED-2156A78F25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5790" y="2571750"/>
            <a:ext cx="2468880" cy="2004353"/>
          </a:xfrm>
          <a:prstGeom prst="rect">
            <a:avLst/>
          </a:prstGeom>
          <a:ln>
            <a:solidFill>
              <a:schemeClr val="tx1"/>
            </a:solidFill>
          </a:ln>
        </p:spPr>
      </p:pic>
    </p:spTree>
    <p:extLst>
      <p:ext uri="{BB962C8B-B14F-4D97-AF65-F5344CB8AC3E}">
        <p14:creationId xmlns:p14="http://schemas.microsoft.com/office/powerpoint/2010/main" val="17526652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6" name="Content Placeholder 5">
            <a:extLst>
              <a:ext uri="{FF2B5EF4-FFF2-40B4-BE49-F238E27FC236}">
                <a16:creationId xmlns:a16="http://schemas.microsoft.com/office/drawing/2014/main" id="{4E7FA6C4-7D88-4B3F-9E71-CEBD5B1E6354}"/>
              </a:ext>
            </a:extLst>
          </p:cNvPr>
          <p:cNvSpPr>
            <a:spLocks noGrp="1"/>
          </p:cNvSpPr>
          <p:nvPr>
            <p:ph idx="1"/>
          </p:nvPr>
        </p:nvSpPr>
        <p:spPr>
          <a:xfrm>
            <a:off x="628650" y="1369218"/>
            <a:ext cx="8021364" cy="3402479"/>
          </a:xfrm>
        </p:spPr>
        <p:txBody>
          <a:bodyPr>
            <a:normAutofit/>
          </a:bodyPr>
          <a:lstStyle/>
          <a:p>
            <a:pPr lvl="1" algn="just"/>
            <a:r>
              <a:rPr lang="vi-VN" dirty="0"/>
              <a:t>Ảnh hệ thống/Sửa đĩa (System Image/Repair Disc)</a:t>
            </a:r>
          </a:p>
          <a:p>
            <a:pPr lvl="2" algn="just"/>
            <a:r>
              <a:rPr lang="vi-VN" dirty="0"/>
              <a:t>Hình ảnh hệ thống (System Image) là hình ảnh chính xác của ổ cứng bao gồm Windows, các cài đặt hệ thống, chương trình và tập tin của người dùng.</a:t>
            </a:r>
          </a:p>
          <a:p>
            <a:pPr lvl="2" algn="just"/>
            <a:r>
              <a:rPr lang="vi-VN" dirty="0"/>
              <a:t>Người dùng có thể sử dụng System Image để khôi phục nội dung của máy tính nếu ổ cứng</a:t>
            </a:r>
            <a:r>
              <a:rPr lang="en-US" dirty="0"/>
              <a:t>/</a:t>
            </a:r>
            <a:r>
              <a:rPr lang="vi-VN" dirty="0"/>
              <a:t>máy tính ngừng hoạt động.</a:t>
            </a:r>
            <a:endParaRPr lang="en-US" dirty="0"/>
          </a:p>
          <a:p>
            <a:pPr lvl="2" algn="just"/>
            <a:r>
              <a:rPr lang="vi-VN" dirty="0"/>
              <a:t>Khi tạo bản sao lưu bằng Backup and Restore (Windows 7), Windows sẽ tạo một hình ảnh hệ thống</a:t>
            </a:r>
            <a:r>
              <a:rPr lang="en-US" dirty="0"/>
              <a:t> </a:t>
            </a:r>
            <a:r>
              <a:rPr lang="en-US" dirty="0" err="1"/>
              <a:t>và</a:t>
            </a:r>
            <a:r>
              <a:rPr lang="en-US" dirty="0"/>
              <a:t> </a:t>
            </a:r>
            <a:r>
              <a:rPr lang="vi-VN" dirty="0"/>
              <a:t>cung cấp tùy chọn để tạo Repai Disc dùng để khởi động máy tính và bắt đầu quá trình tạo lại hệ thống từ một hình ản</a:t>
            </a:r>
            <a:r>
              <a:rPr lang="en-US" dirty="0"/>
              <a:t>h</a:t>
            </a:r>
            <a:endParaRPr lang="vi-VN" dirty="0"/>
          </a:p>
        </p:txBody>
      </p:sp>
    </p:spTree>
    <p:extLst>
      <p:ext uri="{BB962C8B-B14F-4D97-AF65-F5344CB8AC3E}">
        <p14:creationId xmlns:p14="http://schemas.microsoft.com/office/powerpoint/2010/main" val="32681418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6" name="Content Placeholder 5">
            <a:extLst>
              <a:ext uri="{FF2B5EF4-FFF2-40B4-BE49-F238E27FC236}">
                <a16:creationId xmlns:a16="http://schemas.microsoft.com/office/drawing/2014/main" id="{4E7FA6C4-7D88-4B3F-9E71-CEBD5B1E6354}"/>
              </a:ext>
            </a:extLst>
          </p:cNvPr>
          <p:cNvSpPr>
            <a:spLocks noGrp="1"/>
          </p:cNvSpPr>
          <p:nvPr>
            <p:ph idx="1"/>
          </p:nvPr>
        </p:nvSpPr>
        <p:spPr>
          <a:xfrm>
            <a:off x="103133" y="1064418"/>
            <a:ext cx="5242590" cy="3402479"/>
          </a:xfrm>
        </p:spPr>
        <p:txBody>
          <a:bodyPr anchor="ctr">
            <a:normAutofit/>
          </a:bodyPr>
          <a:lstStyle/>
          <a:p>
            <a:pPr lvl="2" algn="just"/>
            <a:r>
              <a:rPr lang="vi-VN" dirty="0"/>
              <a:t>Các bước để tạo ảnh hệ thống:</a:t>
            </a:r>
          </a:p>
          <a:p>
            <a:pPr marL="862013" lvl="3" indent="0" algn="just">
              <a:buNone/>
            </a:pPr>
            <a:r>
              <a:rPr lang="vi-VN" dirty="0"/>
              <a:t>Nối ổ cứng ngoài/phương tiện lưu động khác có dung lượng lưu trữ lớn</a:t>
            </a:r>
            <a:r>
              <a:rPr lang="en-US" dirty="0"/>
              <a:t> </a:t>
            </a:r>
            <a:r>
              <a:rPr lang="en-US" dirty="0">
                <a:sym typeface="Symbol" panose="05050102010706020507" pitchFamily="18" charset="2"/>
              </a:rPr>
              <a:t> </a:t>
            </a:r>
            <a:r>
              <a:rPr lang="vi-VN" dirty="0"/>
              <a:t>Nhấp vào Search box trên thanh tác vụ </a:t>
            </a:r>
            <a:r>
              <a:rPr lang="vi-VN" dirty="0">
                <a:sym typeface="Symbol" panose="05050102010706020507" pitchFamily="18" charset="2"/>
              </a:rPr>
              <a:t></a:t>
            </a:r>
            <a:r>
              <a:rPr lang="vi-VN" dirty="0"/>
              <a:t> Nhập Backup </a:t>
            </a:r>
            <a:r>
              <a:rPr lang="vi-VN" dirty="0">
                <a:sym typeface="Symbol" panose="05050102010706020507" pitchFamily="18" charset="2"/>
              </a:rPr>
              <a:t></a:t>
            </a:r>
            <a:r>
              <a:rPr lang="vi-VN" dirty="0"/>
              <a:t> Chọn Go to Backup and Restore (Windows 7) </a:t>
            </a:r>
            <a:r>
              <a:rPr lang="vi-VN" dirty="0">
                <a:sym typeface="Symbol" panose="05050102010706020507" pitchFamily="18" charset="2"/>
              </a:rPr>
              <a:t></a:t>
            </a:r>
            <a:r>
              <a:rPr lang="vi-VN" dirty="0"/>
              <a:t> Chọn Create a system image</a:t>
            </a:r>
            <a:r>
              <a:rPr lang="en-US" dirty="0"/>
              <a:t> </a:t>
            </a:r>
            <a:r>
              <a:rPr lang="vi-VN" dirty="0">
                <a:sym typeface="Symbol" panose="05050102010706020507" pitchFamily="18" charset="2"/>
              </a:rPr>
              <a:t></a:t>
            </a:r>
            <a:r>
              <a:rPr lang="en-US" dirty="0">
                <a:sym typeface="Symbol" panose="05050102010706020507" pitchFamily="18" charset="2"/>
              </a:rPr>
              <a:t> </a:t>
            </a:r>
            <a:r>
              <a:rPr lang="vi-VN" dirty="0"/>
              <a:t>Chọn phương tiện để tạo hình ảnh </a:t>
            </a:r>
            <a:r>
              <a:rPr lang="vi-VN" dirty="0">
                <a:sym typeface="Symbol" panose="05050102010706020507" pitchFamily="18" charset="2"/>
              </a:rPr>
              <a:t></a:t>
            </a:r>
            <a:r>
              <a:rPr lang="vi-VN" dirty="0"/>
              <a:t> Chọn Next</a:t>
            </a:r>
            <a:r>
              <a:rPr lang="en-US" dirty="0"/>
              <a:t> </a:t>
            </a:r>
            <a:r>
              <a:rPr lang="vi-VN" dirty="0">
                <a:sym typeface="Symbol" panose="05050102010706020507" pitchFamily="18" charset="2"/>
              </a:rPr>
              <a:t></a:t>
            </a:r>
            <a:r>
              <a:rPr lang="en-US" dirty="0">
                <a:sym typeface="Symbol" panose="05050102010706020507" pitchFamily="18" charset="2"/>
              </a:rPr>
              <a:t> </a:t>
            </a:r>
            <a:r>
              <a:rPr lang="vi-VN" dirty="0"/>
              <a:t>Xác nhận cài đặt </a:t>
            </a:r>
            <a:r>
              <a:rPr lang="vi-VN" dirty="0">
                <a:sym typeface="Symbol" panose="05050102010706020507" pitchFamily="18" charset="2"/>
              </a:rPr>
              <a:t></a:t>
            </a:r>
            <a:r>
              <a:rPr lang="vi-VN" dirty="0"/>
              <a:t> Chọn Start Backup.</a:t>
            </a:r>
          </a:p>
        </p:txBody>
      </p:sp>
      <p:pic>
        <p:nvPicPr>
          <p:cNvPr id="4" name="Picture 3">
            <a:extLst>
              <a:ext uri="{FF2B5EF4-FFF2-40B4-BE49-F238E27FC236}">
                <a16:creationId xmlns:a16="http://schemas.microsoft.com/office/drawing/2014/main" id="{A6A454FB-E426-4623-8279-D9777C6701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7931" y="970633"/>
            <a:ext cx="3474720" cy="1979765"/>
          </a:xfrm>
          <a:prstGeom prst="rect">
            <a:avLst/>
          </a:prstGeom>
          <a:ln>
            <a:solidFill>
              <a:schemeClr val="tx1"/>
            </a:solidFill>
          </a:ln>
        </p:spPr>
      </p:pic>
      <p:pic>
        <p:nvPicPr>
          <p:cNvPr id="5" name="Picture 4">
            <a:extLst>
              <a:ext uri="{FF2B5EF4-FFF2-40B4-BE49-F238E27FC236}">
                <a16:creationId xmlns:a16="http://schemas.microsoft.com/office/drawing/2014/main" id="{F7BD05C3-0A3A-49DE-BFA7-F1BC02C479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17931" y="3044183"/>
            <a:ext cx="3474720" cy="1961994"/>
          </a:xfrm>
          <a:prstGeom prst="rect">
            <a:avLst/>
          </a:prstGeom>
          <a:ln>
            <a:solidFill>
              <a:schemeClr val="tx1"/>
            </a:solidFill>
          </a:ln>
        </p:spPr>
      </p:pic>
    </p:spTree>
    <p:extLst>
      <p:ext uri="{BB962C8B-B14F-4D97-AF65-F5344CB8AC3E}">
        <p14:creationId xmlns:p14="http://schemas.microsoft.com/office/powerpoint/2010/main" val="11871769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F745C53-564D-4DE2-8B70-FFA75DEAB0BE}"/>
              </a:ext>
            </a:extLst>
          </p:cNvPr>
          <p:cNvSpPr>
            <a:spLocks noGrp="1"/>
          </p:cNvSpPr>
          <p:nvPr>
            <p:ph idx="1"/>
          </p:nvPr>
        </p:nvSpPr>
        <p:spPr/>
        <p:txBody>
          <a:bodyPr/>
          <a:lstStyle/>
          <a:p>
            <a:r>
              <a:rPr lang="vi-VN" dirty="0"/>
              <a:t>Sao lưu dữ liệu di động</a:t>
            </a:r>
            <a:endParaRPr lang="en-US" dirty="0"/>
          </a:p>
          <a:p>
            <a:pPr lvl="1"/>
            <a:r>
              <a:rPr lang="en-US" dirty="0"/>
              <a:t>Android</a:t>
            </a:r>
          </a:p>
          <a:p>
            <a:pPr lvl="2"/>
            <a:r>
              <a:rPr lang="vi-VN" dirty="0"/>
              <a:t>Chuyển đến Settings </a:t>
            </a:r>
            <a:r>
              <a:rPr lang="vi-VN" dirty="0">
                <a:sym typeface="Symbol" panose="05050102010706020507" pitchFamily="18" charset="2"/>
              </a:rPr>
              <a:t></a:t>
            </a:r>
            <a:r>
              <a:rPr lang="vi-VN" dirty="0"/>
              <a:t> Personal </a:t>
            </a:r>
            <a:r>
              <a:rPr lang="vi-VN" dirty="0">
                <a:sym typeface="Symbol" panose="05050102010706020507" pitchFamily="18" charset="2"/>
              </a:rPr>
              <a:t></a:t>
            </a:r>
            <a:r>
              <a:rPr lang="vi-VN" dirty="0"/>
              <a:t> Backup and Reset,</a:t>
            </a:r>
          </a:p>
          <a:p>
            <a:pPr lvl="2"/>
            <a:r>
              <a:rPr lang="vi-VN" dirty="0"/>
              <a:t>Bật cả Back up my data và Automatic restore,</a:t>
            </a:r>
          </a:p>
          <a:p>
            <a:pPr lvl="2"/>
            <a:r>
              <a:rPr lang="vi-VN" dirty="0"/>
              <a:t>Đảm bảo rằng tài khoản sao lưu được đặt thành tài khoản Gmail.</a:t>
            </a:r>
          </a:p>
          <a:p>
            <a:pPr lvl="2"/>
            <a:endParaRPr lang="en-US" dirty="0"/>
          </a:p>
        </p:txBody>
      </p:sp>
    </p:spTree>
    <p:extLst>
      <p:ext uri="{BB962C8B-B14F-4D97-AF65-F5344CB8AC3E}">
        <p14:creationId xmlns:p14="http://schemas.microsoft.com/office/powerpoint/2010/main" val="238165618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F745C53-564D-4DE2-8B70-FFA75DEAB0BE}"/>
              </a:ext>
            </a:extLst>
          </p:cNvPr>
          <p:cNvSpPr>
            <a:spLocks noGrp="1"/>
          </p:cNvSpPr>
          <p:nvPr>
            <p:ph idx="1"/>
          </p:nvPr>
        </p:nvSpPr>
        <p:spPr/>
        <p:txBody>
          <a:bodyPr/>
          <a:lstStyle/>
          <a:p>
            <a:pPr lvl="1"/>
            <a:r>
              <a:rPr lang="vi-VN" dirty="0"/>
              <a:t>iPhone/iOS</a:t>
            </a:r>
            <a:endParaRPr lang="en-US" dirty="0"/>
          </a:p>
          <a:p>
            <a:pPr lvl="2"/>
            <a:r>
              <a:rPr lang="vi-VN" dirty="0"/>
              <a:t>Các thiết bị chạy iOS (iPhone, iPad, iPod touch) có thể được sao lưu bằng iCloud/iTunes. iCloud lưu trữ các bản sao lưu trên đám mây, trong khi iTunes lưu trữ các bản sao lưu trên máy Mac/PC. Để tạo bản sao lưu bằng iCloud</a:t>
            </a:r>
            <a:r>
              <a:rPr lang="en-US" dirty="0"/>
              <a:t>:</a:t>
            </a:r>
          </a:p>
          <a:p>
            <a:pPr lvl="3"/>
            <a:r>
              <a:rPr lang="vi-VN" dirty="0"/>
              <a:t>Kết nối với mạng Wi-Fi,</a:t>
            </a:r>
          </a:p>
          <a:p>
            <a:pPr lvl="3"/>
            <a:r>
              <a:rPr lang="vi-VN" dirty="0"/>
              <a:t>Nhấn Settings </a:t>
            </a:r>
            <a:r>
              <a:rPr lang="vi-VN" dirty="0">
                <a:sym typeface="Symbol" panose="05050102010706020507" pitchFamily="18" charset="2"/>
              </a:rPr>
              <a:t></a:t>
            </a:r>
            <a:r>
              <a:rPr lang="vi-VN" dirty="0"/>
              <a:t>, iCloud </a:t>
            </a:r>
            <a:r>
              <a:rPr lang="vi-VN" dirty="0">
                <a:sym typeface="Symbol" panose="05050102010706020507" pitchFamily="18" charset="2"/>
              </a:rPr>
              <a:t></a:t>
            </a:r>
            <a:r>
              <a:rPr lang="vi-VN" dirty="0"/>
              <a:t> Backup,</a:t>
            </a:r>
          </a:p>
          <a:p>
            <a:pPr lvl="3"/>
            <a:r>
              <a:rPr lang="vi-VN" dirty="0"/>
              <a:t>Đảm bảo iCloud Backup được bật,</a:t>
            </a:r>
          </a:p>
          <a:p>
            <a:pPr lvl="3"/>
            <a:r>
              <a:rPr lang="vi-VN" dirty="0"/>
              <a:t>Back Up Now.</a:t>
            </a:r>
          </a:p>
          <a:p>
            <a:pPr lvl="3"/>
            <a:endParaRPr lang="vi-VN" dirty="0"/>
          </a:p>
          <a:p>
            <a:pPr lvl="2"/>
            <a:endParaRPr lang="en-US" dirty="0"/>
          </a:p>
        </p:txBody>
      </p:sp>
    </p:spTree>
    <p:extLst>
      <p:ext uri="{BB962C8B-B14F-4D97-AF65-F5344CB8AC3E}">
        <p14:creationId xmlns:p14="http://schemas.microsoft.com/office/powerpoint/2010/main" val="273105797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7" name="Content Placeholder 6">
            <a:extLst>
              <a:ext uri="{FF2B5EF4-FFF2-40B4-BE49-F238E27FC236}">
                <a16:creationId xmlns:a16="http://schemas.microsoft.com/office/drawing/2014/main" id="{9F745C53-564D-4DE2-8B70-FFA75DEAB0BE}"/>
              </a:ext>
            </a:extLst>
          </p:cNvPr>
          <p:cNvSpPr>
            <a:spLocks noGrp="1"/>
          </p:cNvSpPr>
          <p:nvPr>
            <p:ph idx="1"/>
          </p:nvPr>
        </p:nvSpPr>
        <p:spPr/>
        <p:txBody>
          <a:bodyPr/>
          <a:lstStyle/>
          <a:p>
            <a:pPr lvl="1"/>
            <a:r>
              <a:rPr lang="vi-VN" dirty="0"/>
              <a:t>iPhone/iOS</a:t>
            </a:r>
            <a:endParaRPr lang="en-US" dirty="0"/>
          </a:p>
          <a:p>
            <a:pPr lvl="2"/>
            <a:r>
              <a:rPr lang="en-US" dirty="0" err="1"/>
              <a:t>Để</a:t>
            </a:r>
            <a:r>
              <a:rPr lang="en-US" dirty="0"/>
              <a:t> </a:t>
            </a:r>
            <a:r>
              <a:rPr lang="en-US" dirty="0" err="1"/>
              <a:t>tạo</a:t>
            </a:r>
            <a:r>
              <a:rPr lang="en-US" dirty="0"/>
              <a:t> Backup </a:t>
            </a:r>
            <a:r>
              <a:rPr lang="en-US" dirty="0" err="1"/>
              <a:t>sử</a:t>
            </a:r>
            <a:r>
              <a:rPr lang="en-US" dirty="0"/>
              <a:t> </a:t>
            </a:r>
            <a:r>
              <a:rPr lang="en-US" dirty="0" err="1"/>
              <a:t>dụng</a:t>
            </a:r>
            <a:r>
              <a:rPr lang="en-US" dirty="0"/>
              <a:t> </a:t>
            </a:r>
            <a:r>
              <a:rPr lang="en-US" dirty="0" err="1"/>
              <a:t>iTurns</a:t>
            </a:r>
            <a:r>
              <a:rPr lang="en-US" dirty="0"/>
              <a:t>:</a:t>
            </a:r>
          </a:p>
          <a:p>
            <a:pPr lvl="3"/>
            <a:r>
              <a:rPr lang="vi-VN" dirty="0"/>
              <a:t>Mở iTunes và kết nối thiết bị với máy tính,</a:t>
            </a:r>
          </a:p>
          <a:p>
            <a:pPr lvl="3"/>
            <a:r>
              <a:rPr lang="vi-VN" dirty="0"/>
              <a:t>Lưu nội dung đã tải xuống từ iTunes Store hoặc App Store bằng cách nhấp vào File </a:t>
            </a:r>
            <a:r>
              <a:rPr lang="vi-VN" dirty="0">
                <a:sym typeface="Symbol" panose="05050102010706020507" pitchFamily="18" charset="2"/>
              </a:rPr>
              <a:t></a:t>
            </a:r>
            <a:r>
              <a:rPr lang="vi-VN" dirty="0"/>
              <a:t> Devices </a:t>
            </a:r>
            <a:r>
              <a:rPr lang="vi-VN" dirty="0">
                <a:sym typeface="Symbol" panose="05050102010706020507" pitchFamily="18" charset="2"/>
              </a:rPr>
              <a:t></a:t>
            </a:r>
            <a:r>
              <a:rPr lang="vi-VN" dirty="0"/>
              <a:t> Transfer Purchases,</a:t>
            </a:r>
          </a:p>
          <a:p>
            <a:pPr lvl="3"/>
            <a:r>
              <a:rPr lang="vi-VN" dirty="0"/>
              <a:t>Để tạo bản sao lưu, nhấp vào Back Up Now.</a:t>
            </a:r>
          </a:p>
          <a:p>
            <a:pPr lvl="3"/>
            <a:endParaRPr lang="vi-VN" dirty="0"/>
          </a:p>
          <a:p>
            <a:pPr lvl="3"/>
            <a:endParaRPr lang="vi-VN" dirty="0"/>
          </a:p>
          <a:p>
            <a:pPr lvl="2"/>
            <a:endParaRPr lang="en-US" dirty="0"/>
          </a:p>
        </p:txBody>
      </p:sp>
    </p:spTree>
    <p:extLst>
      <p:ext uri="{BB962C8B-B14F-4D97-AF65-F5344CB8AC3E}">
        <p14:creationId xmlns:p14="http://schemas.microsoft.com/office/powerpoint/2010/main" val="287942859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p:txBody>
          <a:bodyPr>
            <a:normAutofit lnSpcReduction="10000"/>
          </a:bodyPr>
          <a:lstStyle/>
          <a:p>
            <a:r>
              <a:rPr lang="en-US" dirty="0" err="1"/>
              <a:t>Sử</a:t>
            </a:r>
            <a:r>
              <a:rPr lang="en-US" dirty="0"/>
              <a:t> </a:t>
            </a:r>
            <a:r>
              <a:rPr lang="en-US" dirty="0" err="1"/>
              <a:t>dụng</a:t>
            </a:r>
            <a:r>
              <a:rPr lang="en-US" dirty="0"/>
              <a:t> </a:t>
            </a:r>
            <a:r>
              <a:rPr lang="en-US" dirty="0" err="1"/>
              <a:t>tùy</a:t>
            </a:r>
            <a:r>
              <a:rPr lang="en-US" dirty="0"/>
              <a:t> </a:t>
            </a:r>
            <a:r>
              <a:rPr lang="en-US" dirty="0" err="1"/>
              <a:t>chọn</a:t>
            </a:r>
            <a:r>
              <a:rPr lang="en-US" dirty="0"/>
              <a:t> </a:t>
            </a:r>
            <a:r>
              <a:rPr lang="en-US" dirty="0" err="1"/>
              <a:t>khôi</a:t>
            </a:r>
            <a:r>
              <a:rPr lang="en-US" dirty="0"/>
              <a:t> </a:t>
            </a:r>
            <a:r>
              <a:rPr lang="en-US" dirty="0" err="1"/>
              <a:t>phục</a:t>
            </a:r>
            <a:r>
              <a:rPr lang="en-US" dirty="0"/>
              <a:t> </a:t>
            </a:r>
            <a:r>
              <a:rPr lang="en-US" dirty="0" err="1"/>
              <a:t>cài</a:t>
            </a:r>
            <a:r>
              <a:rPr lang="en-US" dirty="0"/>
              <a:t> </a:t>
            </a:r>
            <a:r>
              <a:rPr lang="en-US" dirty="0" err="1"/>
              <a:t>đặt</a:t>
            </a:r>
            <a:r>
              <a:rPr lang="en-US" dirty="0"/>
              <a:t> </a:t>
            </a:r>
            <a:r>
              <a:rPr lang="en-US" dirty="0" err="1"/>
              <a:t>gốc</a:t>
            </a:r>
            <a:r>
              <a:rPr lang="en-US" dirty="0"/>
              <a:t> </a:t>
            </a:r>
            <a:r>
              <a:rPr lang="en-US" dirty="0" err="1"/>
              <a:t>cho</a:t>
            </a:r>
            <a:r>
              <a:rPr lang="en-US" dirty="0"/>
              <a:t> PC</a:t>
            </a:r>
          </a:p>
          <a:p>
            <a:pPr lvl="1"/>
            <a:r>
              <a:rPr lang="vi-VN" dirty="0"/>
              <a:t>Khi khôi phục cài đặt gốc, thiết bị sẽ được đưa về trạng thái khi thiết bị vừa ra khỏi nhà máy: sạch sẽ, mới, sẵn sàng để được thiết lập.</a:t>
            </a:r>
          </a:p>
          <a:p>
            <a:pPr lvl="1"/>
            <a:r>
              <a:rPr lang="vi-VN" dirty="0"/>
              <a:t>Việc khôi phục cài đặt gốc được thực hiện khi:</a:t>
            </a:r>
          </a:p>
          <a:p>
            <a:pPr lvl="2"/>
            <a:r>
              <a:rPr lang="vi-VN" dirty="0"/>
              <a:t>Thiết bị chạy chậm hoặc không đúng cách,</a:t>
            </a:r>
          </a:p>
          <a:p>
            <a:pPr lvl="2"/>
            <a:r>
              <a:rPr lang="vi-VN" dirty="0"/>
              <a:t>Tặng hoặc chuyển giao cho người khác,</a:t>
            </a:r>
          </a:p>
          <a:p>
            <a:pPr lvl="1"/>
            <a:r>
              <a:rPr lang="vi-VN" dirty="0"/>
              <a:t>Luôn tạo bản sao lưu các tập tin cá nhân trước khi đặt lại thiết bị.</a:t>
            </a:r>
          </a:p>
          <a:p>
            <a:pPr lvl="1"/>
            <a:endParaRPr lang="en-US" dirty="0"/>
          </a:p>
        </p:txBody>
      </p:sp>
    </p:spTree>
    <p:extLst>
      <p:ext uri="{BB962C8B-B14F-4D97-AF65-F5344CB8AC3E}">
        <p14:creationId xmlns:p14="http://schemas.microsoft.com/office/powerpoint/2010/main" val="107823042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p:txBody>
          <a:bodyPr>
            <a:normAutofit/>
          </a:bodyPr>
          <a:lstStyle/>
          <a:p>
            <a:pPr lvl="1"/>
            <a:r>
              <a:rPr lang="en-US" dirty="0" err="1"/>
              <a:t>Làm</a:t>
            </a:r>
            <a:r>
              <a:rPr lang="en-US" dirty="0"/>
              <a:t> </a:t>
            </a:r>
            <a:r>
              <a:rPr lang="en-US" dirty="0" err="1"/>
              <a:t>mới</a:t>
            </a:r>
            <a:r>
              <a:rPr lang="en-US" dirty="0"/>
              <a:t> (Refresh) </a:t>
            </a:r>
            <a:r>
              <a:rPr lang="en-US" dirty="0" err="1"/>
              <a:t>và</a:t>
            </a:r>
            <a:r>
              <a:rPr lang="en-US" dirty="0"/>
              <a:t> </a:t>
            </a:r>
            <a:r>
              <a:rPr lang="en-US" dirty="0" err="1"/>
              <a:t>thiết</a:t>
            </a:r>
            <a:r>
              <a:rPr lang="en-US" dirty="0"/>
              <a:t> </a:t>
            </a:r>
            <a:r>
              <a:rPr lang="en-US" dirty="0" err="1"/>
              <a:t>lập</a:t>
            </a:r>
            <a:r>
              <a:rPr lang="en-US" dirty="0"/>
              <a:t> </a:t>
            </a:r>
            <a:r>
              <a:rPr lang="en-US" dirty="0" err="1"/>
              <a:t>lại</a:t>
            </a:r>
            <a:r>
              <a:rPr lang="en-US" dirty="0"/>
              <a:t> (Reset) Windows 10</a:t>
            </a:r>
          </a:p>
          <a:p>
            <a:pPr lvl="2"/>
            <a:r>
              <a:rPr lang="vi-VN" dirty="0"/>
              <a:t>Việc làm mới lại PC được thực hiện khi máy tính bị đóng băng hoặc ứng dụng không tải được.</a:t>
            </a:r>
          </a:p>
          <a:p>
            <a:pPr lvl="3"/>
            <a:r>
              <a:rPr lang="vi-VN" dirty="0"/>
              <a:t>Làm mới PC cung cấp bản cài đặt Windows mới mà không xóa các tập tin cá nhân (hình ảnh, tài liệu, video,…).</a:t>
            </a:r>
            <a:endParaRPr lang="en-US" dirty="0"/>
          </a:p>
          <a:p>
            <a:pPr lvl="3"/>
            <a:r>
              <a:rPr lang="en-US" dirty="0"/>
              <a:t>C</a:t>
            </a:r>
            <a:r>
              <a:rPr lang="vi-VN" dirty="0"/>
              <a:t>ác ứng dụng được cài đặt từ phương tiện cài đặt hoặc từ Internet sẽ bị xóa. </a:t>
            </a:r>
          </a:p>
          <a:p>
            <a:pPr lvl="2"/>
            <a:endParaRPr lang="vi-VN" dirty="0"/>
          </a:p>
          <a:p>
            <a:pPr lvl="1"/>
            <a:endParaRPr lang="en-US" dirty="0"/>
          </a:p>
        </p:txBody>
      </p:sp>
    </p:spTree>
    <p:extLst>
      <p:ext uri="{BB962C8B-B14F-4D97-AF65-F5344CB8AC3E}">
        <p14:creationId xmlns:p14="http://schemas.microsoft.com/office/powerpoint/2010/main" val="1173295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p:txBody>
          <a:bodyPr>
            <a:normAutofit/>
          </a:bodyPr>
          <a:lstStyle/>
          <a:p>
            <a:pPr lvl="2"/>
            <a:r>
              <a:rPr lang="vi-VN" dirty="0"/>
              <a:t>Việc sử dụng Reset để đặt máy tính  trở về trạng thái mặc định của nhà sản xuất khi cần dọn dẹp hoàn toàn ổ đĩa, tặng hoặc chuyển giao PC cho người dùng khác</a:t>
            </a:r>
          </a:p>
          <a:p>
            <a:pPr lvl="3" algn="just"/>
            <a:r>
              <a:rPr lang="vi-VN" dirty="0"/>
              <a:t>Đặt lại PC cung cấp cho bản cài đặt Windows mới miễn phí.</a:t>
            </a:r>
            <a:endParaRPr lang="en-US" dirty="0"/>
          </a:p>
          <a:p>
            <a:pPr lvl="3" algn="just"/>
            <a:r>
              <a:rPr lang="vi-VN" dirty="0"/>
              <a:t>Tất cả các tập tin cá nhân, cài đặt cá nhân hóa, Apps và Applications sẽ bị xóa và các cài đặt PC sẽ trở về mặc định (Default). </a:t>
            </a:r>
          </a:p>
          <a:p>
            <a:pPr lvl="3"/>
            <a:endParaRPr lang="vi-VN" dirty="0"/>
          </a:p>
          <a:p>
            <a:pPr lvl="2"/>
            <a:endParaRPr lang="vi-VN" dirty="0"/>
          </a:p>
          <a:p>
            <a:pPr lvl="1"/>
            <a:endParaRPr lang="en-US" dirty="0"/>
          </a:p>
        </p:txBody>
      </p:sp>
    </p:spTree>
    <p:extLst>
      <p:ext uri="{BB962C8B-B14F-4D97-AF65-F5344CB8AC3E}">
        <p14:creationId xmlns:p14="http://schemas.microsoft.com/office/powerpoint/2010/main" val="181029111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741483" y="1268016"/>
            <a:ext cx="7886701" cy="3263504"/>
          </a:xfrm>
        </p:spPr>
        <p:txBody>
          <a:bodyPr>
            <a:normAutofit/>
          </a:bodyPr>
          <a:lstStyle/>
          <a:p>
            <a:pPr lvl="2"/>
            <a:r>
              <a:rPr lang="vi-VN" dirty="0"/>
              <a:t>Để Refresh/Reset lại PC Windows 10:</a:t>
            </a:r>
          </a:p>
          <a:p>
            <a:pPr marL="862013" lvl="3" indent="0">
              <a:buNone/>
            </a:pPr>
            <a:r>
              <a:rPr lang="vi-VN" dirty="0"/>
              <a:t>Nhấp chọn Start </a:t>
            </a:r>
            <a:r>
              <a:rPr lang="vi-VN" dirty="0">
                <a:sym typeface="Symbol" panose="05050102010706020507" pitchFamily="18" charset="2"/>
              </a:rPr>
              <a:t></a:t>
            </a:r>
            <a:r>
              <a:rPr lang="vi-VN" dirty="0"/>
              <a:t> Settings </a:t>
            </a:r>
            <a:r>
              <a:rPr lang="vi-VN" dirty="0">
                <a:sym typeface="Symbol" panose="05050102010706020507" pitchFamily="18" charset="2"/>
              </a:rPr>
              <a:t></a:t>
            </a:r>
            <a:r>
              <a:rPr lang="vi-VN" dirty="0"/>
              <a:t> Update &amp; Security </a:t>
            </a:r>
            <a:r>
              <a:rPr lang="vi-VN" dirty="0">
                <a:sym typeface="Symbol" panose="05050102010706020507" pitchFamily="18" charset="2"/>
              </a:rPr>
              <a:t></a:t>
            </a:r>
            <a:r>
              <a:rPr lang="vi-VN" dirty="0"/>
              <a:t> Recovery </a:t>
            </a:r>
            <a:r>
              <a:rPr lang="vi-VN" dirty="0">
                <a:sym typeface="Symbol" panose="05050102010706020507" pitchFamily="18" charset="2"/>
              </a:rPr>
              <a:t></a:t>
            </a:r>
            <a:r>
              <a:rPr lang="vi-VN" dirty="0"/>
              <a:t> Get started </a:t>
            </a:r>
            <a:r>
              <a:rPr lang="vi-VN" dirty="0">
                <a:sym typeface="Symbol" panose="05050102010706020507" pitchFamily="18" charset="2"/>
              </a:rPr>
              <a:t></a:t>
            </a:r>
            <a:r>
              <a:rPr lang="vi-VN" dirty="0"/>
              <a:t> Trong hộp Choose an option </a:t>
            </a:r>
            <a:r>
              <a:rPr lang="vi-VN" dirty="0">
                <a:sym typeface="Symbol" panose="05050102010706020507" pitchFamily="18" charset="2"/>
              </a:rPr>
              <a:t></a:t>
            </a:r>
            <a:r>
              <a:rPr lang="vi-VN" dirty="0"/>
              <a:t> Chọn Keep my files hoặc Remove everything</a:t>
            </a:r>
          </a:p>
          <a:p>
            <a:pPr lvl="2"/>
            <a:endParaRPr lang="vi-VN" dirty="0"/>
          </a:p>
          <a:p>
            <a:pPr lvl="1"/>
            <a:endParaRPr lang="en-US" dirty="0"/>
          </a:p>
        </p:txBody>
      </p:sp>
      <p:pic>
        <p:nvPicPr>
          <p:cNvPr id="5" name="Picture 4">
            <a:extLst>
              <a:ext uri="{FF2B5EF4-FFF2-40B4-BE49-F238E27FC236}">
                <a16:creationId xmlns:a16="http://schemas.microsoft.com/office/drawing/2014/main" id="{2596A3C2-CE46-44EE-A92C-1B6E4DFC06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5872" y="2571750"/>
            <a:ext cx="3894757" cy="2377440"/>
          </a:xfrm>
          <a:prstGeom prst="rect">
            <a:avLst/>
          </a:prstGeom>
          <a:ln>
            <a:solidFill>
              <a:schemeClr val="tx1"/>
            </a:solidFill>
          </a:ln>
        </p:spPr>
      </p:pic>
    </p:spTree>
    <p:extLst>
      <p:ext uri="{BB962C8B-B14F-4D97-AF65-F5344CB8AC3E}">
        <p14:creationId xmlns:p14="http://schemas.microsoft.com/office/powerpoint/2010/main" val="91332998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268015"/>
            <a:ext cx="8581291" cy="3726015"/>
          </a:xfrm>
        </p:spPr>
        <p:txBody>
          <a:bodyPr>
            <a:normAutofit/>
          </a:bodyPr>
          <a:lstStyle/>
          <a:p>
            <a:r>
              <a:rPr lang="vi-VN" dirty="0"/>
              <a:t>Đặt lại thiết bị di động</a:t>
            </a:r>
            <a:endParaRPr lang="en-US" dirty="0"/>
          </a:p>
          <a:p>
            <a:pPr lvl="1"/>
            <a:r>
              <a:rPr lang="vi-VN" dirty="0"/>
              <a:t>Việc khôi phục cài đặt gốc cho điện thoại/máy tính bảng được thực hiện khi cần khắc phục sự cố, tặng hoặc chuyển giao thiết bị cho người khác. </a:t>
            </a:r>
          </a:p>
          <a:p>
            <a:pPr lvl="2"/>
            <a:r>
              <a:rPr lang="vi-VN" dirty="0"/>
              <a:t>Luôn tháo thẻ SIM trước khi tặng/chuyển giao thiết bị </a:t>
            </a:r>
            <a:endParaRPr lang="en-US" dirty="0"/>
          </a:p>
          <a:p>
            <a:pPr lvl="2"/>
            <a:r>
              <a:rPr lang="vi-VN" dirty="0"/>
              <a:t>Luôn sao lưu các tập tin cá nhân trước khi khôi phục cài đặt gốc.</a:t>
            </a:r>
          </a:p>
          <a:p>
            <a:pPr lvl="1"/>
            <a:r>
              <a:rPr lang="vi-VN" dirty="0"/>
              <a:t>Việc khôi phục cài đặt gốc đưa thiết bị về trạng thái khi thiết bị rời khỏi nhà máy. Việc khôi phục sẽ xóa các tập tin cá nhân, các ứng dụng, các tùy chỉnh (tài khoản cá nhân, nhạc chuông, trình bảo vệ màn hình, mật khẩu mạng,…)</a:t>
            </a:r>
          </a:p>
          <a:p>
            <a:pPr lvl="1"/>
            <a:endParaRPr lang="en-US" dirty="0"/>
          </a:p>
        </p:txBody>
      </p:sp>
    </p:spTree>
    <p:extLst>
      <p:ext uri="{BB962C8B-B14F-4D97-AF65-F5344CB8AC3E}">
        <p14:creationId xmlns:p14="http://schemas.microsoft.com/office/powerpoint/2010/main" val="28105723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fontScale="90000"/>
          </a:bodyPr>
          <a:lstStyle/>
          <a:p>
            <a:r>
              <a:rPr lang="vi-VN" dirty="0"/>
              <a:t>Sao lưu và phục hồi (Backup and Restore)</a:t>
            </a:r>
            <a:endParaRPr lang="en-US" dirty="0"/>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268015"/>
            <a:ext cx="8581291" cy="3726015"/>
          </a:xfrm>
        </p:spPr>
        <p:txBody>
          <a:bodyPr>
            <a:normAutofit/>
          </a:bodyPr>
          <a:lstStyle/>
          <a:p>
            <a:pPr lvl="1"/>
            <a:r>
              <a:rPr lang="vi-VN" dirty="0"/>
              <a:t>Android:</a:t>
            </a:r>
          </a:p>
          <a:p>
            <a:pPr marL="514350" lvl="2" indent="0">
              <a:buNone/>
            </a:pPr>
            <a:r>
              <a:rPr lang="vi-VN" dirty="0"/>
              <a:t>Chuyển đến Settings </a:t>
            </a:r>
            <a:r>
              <a:rPr lang="vi-VN" dirty="0">
                <a:sym typeface="Symbol" panose="05050102010706020507" pitchFamily="18" charset="2"/>
              </a:rPr>
              <a:t></a:t>
            </a:r>
            <a:r>
              <a:rPr lang="vi-VN" dirty="0"/>
              <a:t> Personal </a:t>
            </a:r>
            <a:r>
              <a:rPr lang="vi-VN" dirty="0">
                <a:sym typeface="Symbol" panose="05050102010706020507" pitchFamily="18" charset="2"/>
              </a:rPr>
              <a:t></a:t>
            </a:r>
            <a:r>
              <a:rPr lang="vi-VN" dirty="0"/>
              <a:t> Backup and reset </a:t>
            </a:r>
            <a:r>
              <a:rPr lang="vi-VN" dirty="0">
                <a:sym typeface="Symbol" panose="05050102010706020507" pitchFamily="18" charset="2"/>
              </a:rPr>
              <a:t></a:t>
            </a:r>
            <a:r>
              <a:rPr lang="vi-VN" dirty="0"/>
              <a:t> Factory data reset </a:t>
            </a:r>
            <a:r>
              <a:rPr lang="vi-VN" dirty="0">
                <a:sym typeface="Symbol" panose="05050102010706020507" pitchFamily="18" charset="2"/>
              </a:rPr>
              <a:t></a:t>
            </a:r>
            <a:r>
              <a:rPr lang="vi-VN" dirty="0"/>
              <a:t> Reset Phone.</a:t>
            </a:r>
          </a:p>
          <a:p>
            <a:pPr lvl="1"/>
            <a:r>
              <a:rPr lang="vi-VN" dirty="0"/>
              <a:t>iPhone/iOS:</a:t>
            </a:r>
          </a:p>
          <a:p>
            <a:pPr lvl="2"/>
            <a:r>
              <a:rPr lang="vi-VN" dirty="0"/>
              <a:t>Tắt Activation Lock bằng cách tắt iCloud/Find My iPhone như sau:</a:t>
            </a:r>
            <a:endParaRPr lang="en-US" dirty="0"/>
          </a:p>
          <a:p>
            <a:pPr marL="862013" lvl="2" indent="0">
              <a:buNone/>
            </a:pPr>
            <a:r>
              <a:rPr lang="en-US" dirty="0" err="1"/>
              <a:t>Chuyển</a:t>
            </a:r>
            <a:r>
              <a:rPr lang="en-US" dirty="0"/>
              <a:t> </a:t>
            </a:r>
            <a:r>
              <a:rPr lang="en-US" dirty="0" err="1"/>
              <a:t>đến</a:t>
            </a:r>
            <a:r>
              <a:rPr lang="en-US" dirty="0"/>
              <a:t> Settings </a:t>
            </a:r>
            <a:r>
              <a:rPr lang="en-US" dirty="0">
                <a:sym typeface="Symbol" panose="05050102010706020507" pitchFamily="18" charset="2"/>
              </a:rPr>
              <a:t></a:t>
            </a:r>
            <a:r>
              <a:rPr lang="en-US" dirty="0"/>
              <a:t> iCloud </a:t>
            </a:r>
            <a:r>
              <a:rPr lang="en-US" dirty="0">
                <a:sym typeface="Symbol" panose="05050102010706020507" pitchFamily="18" charset="2"/>
              </a:rPr>
              <a:t></a:t>
            </a:r>
            <a:r>
              <a:rPr lang="en-US" dirty="0"/>
              <a:t> Sign Out </a:t>
            </a:r>
            <a:r>
              <a:rPr lang="en-US" dirty="0">
                <a:sym typeface="Symbol" panose="05050102010706020507" pitchFamily="18" charset="2"/>
              </a:rPr>
              <a:t></a:t>
            </a:r>
            <a:r>
              <a:rPr lang="en-US" dirty="0"/>
              <a:t> </a:t>
            </a:r>
            <a:r>
              <a:rPr lang="en-US" dirty="0" err="1"/>
              <a:t>Nhập</a:t>
            </a:r>
            <a:r>
              <a:rPr lang="en-US" dirty="0"/>
              <a:t> Apple ID/iCloud </a:t>
            </a:r>
            <a:r>
              <a:rPr lang="en-US" dirty="0" err="1"/>
              <a:t>nếu</a:t>
            </a:r>
            <a:r>
              <a:rPr lang="en-US" dirty="0"/>
              <a:t> </a:t>
            </a:r>
            <a:r>
              <a:rPr lang="en-US" dirty="0" err="1"/>
              <a:t>được</a:t>
            </a:r>
            <a:r>
              <a:rPr lang="en-US" dirty="0"/>
              <a:t> </a:t>
            </a:r>
            <a:r>
              <a:rPr lang="en-US" dirty="0" err="1"/>
              <a:t>nhắc</a:t>
            </a:r>
            <a:endParaRPr lang="en-US" dirty="0"/>
          </a:p>
          <a:p>
            <a:pPr lvl="2"/>
            <a:r>
              <a:rPr lang="en-US" dirty="0" err="1"/>
              <a:t>Để</a:t>
            </a:r>
            <a:r>
              <a:rPr lang="en-US" dirty="0"/>
              <a:t> </a:t>
            </a:r>
            <a:r>
              <a:rPr lang="en-US" dirty="0" err="1"/>
              <a:t>khôi</a:t>
            </a:r>
            <a:r>
              <a:rPr lang="en-US" dirty="0"/>
              <a:t> </a:t>
            </a:r>
            <a:r>
              <a:rPr lang="en-US" dirty="0" err="1"/>
              <a:t>phục</a:t>
            </a:r>
            <a:r>
              <a:rPr lang="en-US" dirty="0"/>
              <a:t> </a:t>
            </a:r>
            <a:r>
              <a:rPr lang="en-US" dirty="0" err="1"/>
              <a:t>thiết</a:t>
            </a:r>
            <a:r>
              <a:rPr lang="en-US" dirty="0"/>
              <a:t> </a:t>
            </a:r>
            <a:r>
              <a:rPr lang="en-US" dirty="0" err="1"/>
              <a:t>bị</a:t>
            </a:r>
            <a:r>
              <a:rPr lang="en-US" dirty="0"/>
              <a:t> iOS </a:t>
            </a:r>
            <a:r>
              <a:rPr lang="en-US" dirty="0" err="1"/>
              <a:t>về</a:t>
            </a:r>
            <a:r>
              <a:rPr lang="en-US" dirty="0"/>
              <a:t> </a:t>
            </a:r>
            <a:r>
              <a:rPr lang="en-US" dirty="0" err="1"/>
              <a:t>cài</a:t>
            </a:r>
            <a:r>
              <a:rPr lang="en-US" dirty="0"/>
              <a:t> </a:t>
            </a:r>
            <a:r>
              <a:rPr lang="en-US" dirty="0" err="1"/>
              <a:t>đặt</a:t>
            </a:r>
            <a:r>
              <a:rPr lang="en-US" dirty="0"/>
              <a:t> </a:t>
            </a:r>
            <a:r>
              <a:rPr lang="en-US" dirty="0" err="1"/>
              <a:t>gốc</a:t>
            </a:r>
            <a:r>
              <a:rPr lang="en-US" dirty="0"/>
              <a:t> </a:t>
            </a:r>
            <a:r>
              <a:rPr lang="en-US" dirty="0" err="1"/>
              <a:t>của</a:t>
            </a:r>
            <a:r>
              <a:rPr lang="en-US" dirty="0"/>
              <a:t> </a:t>
            </a:r>
            <a:r>
              <a:rPr lang="en-US" dirty="0" err="1"/>
              <a:t>thiết</a:t>
            </a:r>
            <a:r>
              <a:rPr lang="en-US" dirty="0"/>
              <a:t> </a:t>
            </a:r>
            <a:r>
              <a:rPr lang="en-US" dirty="0" err="1"/>
              <a:t>bị</a:t>
            </a:r>
            <a:r>
              <a:rPr lang="en-US" dirty="0"/>
              <a:t>:</a:t>
            </a:r>
          </a:p>
          <a:p>
            <a:pPr marL="862013" lvl="2" indent="0">
              <a:buNone/>
            </a:pPr>
            <a:r>
              <a:rPr lang="en-US" dirty="0" err="1"/>
              <a:t>Chuyển</a:t>
            </a:r>
            <a:r>
              <a:rPr lang="en-US" dirty="0"/>
              <a:t> </a:t>
            </a:r>
            <a:r>
              <a:rPr lang="en-US" dirty="0" err="1"/>
              <a:t>đến</a:t>
            </a:r>
            <a:r>
              <a:rPr lang="en-US" dirty="0"/>
              <a:t> Settings </a:t>
            </a:r>
            <a:r>
              <a:rPr lang="en-US" dirty="0">
                <a:sym typeface="Symbol" panose="05050102010706020507" pitchFamily="18" charset="2"/>
              </a:rPr>
              <a:t></a:t>
            </a:r>
            <a:r>
              <a:rPr lang="en-US" dirty="0"/>
              <a:t> General </a:t>
            </a:r>
            <a:r>
              <a:rPr lang="en-US" dirty="0">
                <a:sym typeface="Symbol" panose="05050102010706020507" pitchFamily="18" charset="2"/>
              </a:rPr>
              <a:t></a:t>
            </a:r>
            <a:r>
              <a:rPr lang="en-US" dirty="0"/>
              <a:t> Reset </a:t>
            </a:r>
            <a:r>
              <a:rPr lang="en-US" dirty="0">
                <a:sym typeface="Symbol" panose="05050102010706020507" pitchFamily="18" charset="2"/>
              </a:rPr>
              <a:t></a:t>
            </a:r>
            <a:r>
              <a:rPr lang="en-US" dirty="0"/>
              <a:t> Erase All Content and Settings </a:t>
            </a:r>
            <a:r>
              <a:rPr lang="en-US" dirty="0">
                <a:sym typeface="Symbol" panose="05050102010706020507" pitchFamily="18" charset="2"/>
              </a:rPr>
              <a:t></a:t>
            </a:r>
            <a:r>
              <a:rPr lang="en-US" dirty="0"/>
              <a:t> </a:t>
            </a:r>
            <a:r>
              <a:rPr lang="en-US" dirty="0" err="1"/>
              <a:t>Nhập</a:t>
            </a:r>
            <a:r>
              <a:rPr lang="en-US" dirty="0"/>
              <a:t> Password </a:t>
            </a:r>
            <a:r>
              <a:rPr lang="en-US" dirty="0" err="1"/>
              <a:t>nếu</a:t>
            </a:r>
            <a:r>
              <a:rPr lang="en-US" dirty="0"/>
              <a:t> </a:t>
            </a:r>
            <a:r>
              <a:rPr lang="en-US" dirty="0" err="1"/>
              <a:t>được</a:t>
            </a:r>
            <a:r>
              <a:rPr lang="en-US" dirty="0"/>
              <a:t> </a:t>
            </a:r>
            <a:r>
              <a:rPr lang="en-US" dirty="0" err="1"/>
              <a:t>nhắc</a:t>
            </a:r>
            <a:r>
              <a:rPr lang="en-US" dirty="0"/>
              <a:t> </a:t>
            </a:r>
            <a:r>
              <a:rPr lang="en-US" dirty="0">
                <a:sym typeface="Symbol" panose="05050102010706020507" pitchFamily="18" charset="2"/>
              </a:rPr>
              <a:t></a:t>
            </a:r>
            <a:r>
              <a:rPr lang="en-US" dirty="0"/>
              <a:t> Erase.</a:t>
            </a:r>
          </a:p>
          <a:p>
            <a:pPr lvl="2"/>
            <a:endParaRPr lang="vi-VN" dirty="0"/>
          </a:p>
          <a:p>
            <a:pPr lvl="2"/>
            <a:endParaRPr lang="vi-VN" dirty="0"/>
          </a:p>
          <a:p>
            <a:pPr lvl="1"/>
            <a:endParaRPr lang="en-US" dirty="0"/>
          </a:p>
        </p:txBody>
      </p:sp>
    </p:spTree>
    <p:extLst>
      <p:ext uri="{BB962C8B-B14F-4D97-AF65-F5344CB8AC3E}">
        <p14:creationId xmlns:p14="http://schemas.microsoft.com/office/powerpoint/2010/main" val="242839174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268015"/>
            <a:ext cx="8581291" cy="3726015"/>
          </a:xfrm>
        </p:spPr>
        <p:txBody>
          <a:bodyPr>
            <a:normAutofit fontScale="92500" lnSpcReduction="10000"/>
          </a:bodyPr>
          <a:lstStyle/>
          <a:p>
            <a:pPr algn="just"/>
            <a:r>
              <a:rPr lang="en-US" dirty="0"/>
              <a:t>L</a:t>
            </a:r>
            <a:r>
              <a:rPr lang="vi-VN" dirty="0"/>
              <a:t>à một cách tiếp cận có hệ thống để giải quyết vấn đề. Về cơ bản, đó là một quá trình thử nghiệm khắc phục lỗi có tổ chức. </a:t>
            </a:r>
          </a:p>
          <a:p>
            <a:pPr algn="just"/>
            <a:r>
              <a:rPr lang="vi-VN" dirty="0"/>
              <a:t>Cần thử một vài cách tiếp cận khác nhau để loại suy và tìm ra giải pháp. Một số mẹo để khắc phục sự cố:</a:t>
            </a:r>
          </a:p>
          <a:p>
            <a:pPr lvl="1" algn="just"/>
            <a:r>
              <a:rPr lang="vi-VN" dirty="0"/>
              <a:t>Viết ra các bước sẽ giúp nhớ chính xác những gì đã làm nhằm tránh sự kiểm tra trùng lắp.</a:t>
            </a:r>
          </a:p>
          <a:p>
            <a:pPr lvl="1" algn="just"/>
            <a:r>
              <a:rPr lang="vi-VN" dirty="0"/>
              <a:t>Ghi chú chi tiết về bất kỳ thông báo lỗi nào nhìn thấy (sử dụng công cụ Snipping được tích hợp trong Windows để chụp màn hình thông báo lỗi).</a:t>
            </a:r>
          </a:p>
          <a:p>
            <a:pPr lvl="1" algn="just"/>
            <a:r>
              <a:rPr lang="vi-VN" dirty="0"/>
              <a:t>Có một bản ghi các thông báo lỗi sẽ giúp nghiên cứu chúng trực tuyến hoặc giúp mô tả chi tiết chúng cho chuyên gia khắc phục sự cố.</a:t>
            </a:r>
            <a:endParaRPr lang="en-US" i="1" dirty="0"/>
          </a:p>
        </p:txBody>
      </p:sp>
    </p:spTree>
    <p:extLst>
      <p:ext uri="{BB962C8B-B14F-4D97-AF65-F5344CB8AC3E}">
        <p14:creationId xmlns:p14="http://schemas.microsoft.com/office/powerpoint/2010/main" val="53126210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268015"/>
            <a:ext cx="8581291" cy="3726015"/>
          </a:xfrm>
        </p:spPr>
        <p:txBody>
          <a:bodyPr>
            <a:normAutofit/>
          </a:bodyPr>
          <a:lstStyle/>
          <a:p>
            <a:pPr algn="just"/>
            <a:r>
              <a:rPr lang="en-US" dirty="0" err="1"/>
              <a:t>Sự</a:t>
            </a:r>
            <a:r>
              <a:rPr lang="en-US" dirty="0"/>
              <a:t> </a:t>
            </a:r>
            <a:r>
              <a:rPr lang="en-US" dirty="0" err="1"/>
              <a:t>cố</a:t>
            </a:r>
            <a:r>
              <a:rPr lang="en-US" dirty="0"/>
              <a:t> </a:t>
            </a:r>
            <a:r>
              <a:rPr lang="en-US" dirty="0" err="1"/>
              <a:t>phần</a:t>
            </a:r>
            <a:r>
              <a:rPr lang="en-US" dirty="0"/>
              <a:t> </a:t>
            </a:r>
            <a:r>
              <a:rPr lang="en-US" dirty="0" err="1"/>
              <a:t>cứng</a:t>
            </a:r>
            <a:r>
              <a:rPr lang="en-US" dirty="0"/>
              <a:t> hay </a:t>
            </a:r>
            <a:r>
              <a:rPr lang="en-US" dirty="0" err="1"/>
              <a:t>phần</a:t>
            </a:r>
            <a:r>
              <a:rPr lang="en-US" dirty="0"/>
              <a:t> </a:t>
            </a:r>
            <a:r>
              <a:rPr lang="en-US" dirty="0" err="1"/>
              <a:t>mềm</a:t>
            </a:r>
            <a:r>
              <a:rPr lang="en-US" dirty="0"/>
              <a:t>?</a:t>
            </a:r>
          </a:p>
          <a:p>
            <a:pPr lvl="1" algn="just"/>
            <a:r>
              <a:rPr lang="vi-VN" dirty="0"/>
              <a:t>Phần cứng (Hardware):</a:t>
            </a:r>
          </a:p>
          <a:p>
            <a:pPr lvl="2" algn="just"/>
            <a:r>
              <a:rPr lang="vi-VN" dirty="0"/>
              <a:t>Có nguồn điện không?</a:t>
            </a:r>
          </a:p>
          <a:p>
            <a:pPr lvl="3" algn="just"/>
            <a:r>
              <a:rPr lang="vi-VN" dirty="0"/>
              <a:t>Thiết bị phần cứng có được cắm nối không?</a:t>
            </a:r>
          </a:p>
          <a:p>
            <a:pPr lvl="3" algn="just"/>
            <a:r>
              <a:rPr lang="vi-VN" dirty="0"/>
              <a:t>Nếu đã được cắm vào một bộ bảo vệ tăng áp, bộ bảo vệ tăng áp có được bật không?</a:t>
            </a:r>
          </a:p>
          <a:p>
            <a:pPr lvl="3" algn="just"/>
            <a:r>
              <a:rPr lang="vi-VN" dirty="0"/>
              <a:t>Thiết bị có được bật nguồn không?</a:t>
            </a:r>
          </a:p>
          <a:p>
            <a:pPr lvl="2" algn="just"/>
            <a:r>
              <a:rPr lang="vi-VN" dirty="0"/>
              <a:t>Nếu thiết bị sử dụng pin, pin có được lắp đặt không?</a:t>
            </a:r>
          </a:p>
          <a:p>
            <a:pPr lvl="3" algn="just"/>
            <a:r>
              <a:rPr lang="vi-VN" dirty="0"/>
              <a:t>Nếu pin đã được lắp đặt, chúng có được sạc đầy đủ không?</a:t>
            </a:r>
          </a:p>
        </p:txBody>
      </p:sp>
    </p:spTree>
    <p:extLst>
      <p:ext uri="{BB962C8B-B14F-4D97-AF65-F5344CB8AC3E}">
        <p14:creationId xmlns:p14="http://schemas.microsoft.com/office/powerpoint/2010/main" val="103554651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268015"/>
            <a:ext cx="8581291" cy="3726015"/>
          </a:xfrm>
        </p:spPr>
        <p:txBody>
          <a:bodyPr>
            <a:normAutofit/>
          </a:bodyPr>
          <a:lstStyle/>
          <a:p>
            <a:pPr lvl="2" algn="just"/>
            <a:r>
              <a:rPr lang="vi-VN" dirty="0"/>
              <a:t>Có kết nối tốt không?</a:t>
            </a:r>
          </a:p>
          <a:p>
            <a:pPr lvl="3" algn="just"/>
            <a:r>
              <a:rPr lang="vi-VN" dirty="0"/>
              <a:t>Nếu thiết bị được kết nối với máy tính bằng cáp, cáp có được kết nối an toàn với thiết bị và máy tính không?</a:t>
            </a:r>
          </a:p>
          <a:p>
            <a:pPr lvl="3" algn="just"/>
            <a:r>
              <a:rPr lang="vi-VN" dirty="0"/>
              <a:t>Nếu thiết bị và máy tính được kết nối an toàn, cáp có bị hỏng không?</a:t>
            </a:r>
            <a:endParaRPr lang="en-US" dirty="0"/>
          </a:p>
          <a:p>
            <a:pPr lvl="3" algn="just"/>
            <a:r>
              <a:rPr lang="vi-VN" dirty="0"/>
              <a:t>Nếu đang sử dụng kết nối không dây, bộ thu không dây có được kết nối không?</a:t>
            </a:r>
          </a:p>
          <a:p>
            <a:pPr lvl="3" algn="just"/>
            <a:r>
              <a:rPr lang="vi-VN" dirty="0"/>
              <a:t>Nếu đang sử dụng chuột/bàn phím không dây, chúng có pin tốt không và chúng có được bật không?</a:t>
            </a:r>
            <a:endParaRPr lang="en-US" dirty="0"/>
          </a:p>
          <a:p>
            <a:pPr lvl="2" algn="just"/>
            <a:r>
              <a:rPr lang="vi-VN" dirty="0"/>
              <a:t>Có các vấn đề dễ quan sát với thiết bị phần cứng cần được giải quyết trước khi thiết bị hoạt động không? </a:t>
            </a:r>
          </a:p>
          <a:p>
            <a:pPr lvl="3" algn="just"/>
            <a:endParaRPr lang="vi-VN" dirty="0"/>
          </a:p>
        </p:txBody>
      </p:sp>
    </p:spTree>
    <p:extLst>
      <p:ext uri="{BB962C8B-B14F-4D97-AF65-F5344CB8AC3E}">
        <p14:creationId xmlns:p14="http://schemas.microsoft.com/office/powerpoint/2010/main" val="38336023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268015"/>
            <a:ext cx="8581291" cy="3726015"/>
          </a:xfrm>
        </p:spPr>
        <p:txBody>
          <a:bodyPr>
            <a:normAutofit/>
          </a:bodyPr>
          <a:lstStyle/>
          <a:p>
            <a:pPr lvl="1" algn="just"/>
            <a:r>
              <a:rPr lang="vi-VN" dirty="0"/>
              <a:t>Phần mềm (Software):</a:t>
            </a:r>
          </a:p>
          <a:p>
            <a:pPr lvl="2" algn="just"/>
            <a:r>
              <a:rPr lang="vi-VN" dirty="0"/>
              <a:t>Sự cố phần mềm có thể khiến máy tính đóng bang</a:t>
            </a:r>
            <a:r>
              <a:rPr lang="en-US" dirty="0"/>
              <a:t>/</a:t>
            </a:r>
            <a:r>
              <a:rPr lang="vi-VN" dirty="0"/>
              <a:t>không khởi động đúng cách. Những điều cần xem xét các vấn đề phần mềm bao gồm:</a:t>
            </a:r>
          </a:p>
          <a:p>
            <a:pPr lvl="3" algn="just"/>
            <a:r>
              <a:rPr lang="vi-VN" dirty="0"/>
              <a:t>Bản </a:t>
            </a:r>
            <a:r>
              <a:rPr lang="en-US" dirty="0"/>
              <a:t>Update</a:t>
            </a:r>
            <a:r>
              <a:rPr lang="vi-VN" dirty="0"/>
              <a:t> gần đây có được cài đặt không? Đôi khi </a:t>
            </a:r>
            <a:r>
              <a:rPr lang="en-US" dirty="0"/>
              <a:t>Update</a:t>
            </a:r>
            <a:r>
              <a:rPr lang="vi-VN" dirty="0"/>
              <a:t> H</a:t>
            </a:r>
            <a:r>
              <a:rPr lang="en-US" dirty="0"/>
              <a:t>ĐH</a:t>
            </a:r>
            <a:r>
              <a:rPr lang="vi-VN" dirty="0"/>
              <a:t> có thể gây ra lỗi với một chương trình ứng dụng. Các câu hỏi tiếp theo</a:t>
            </a:r>
            <a:r>
              <a:rPr lang="en-US" dirty="0"/>
              <a:t> </a:t>
            </a:r>
            <a:r>
              <a:rPr lang="en-US" dirty="0" err="1"/>
              <a:t>có</a:t>
            </a:r>
            <a:r>
              <a:rPr lang="en-US" dirty="0"/>
              <a:t> </a:t>
            </a:r>
            <a:r>
              <a:rPr lang="en-US" dirty="0" err="1"/>
              <a:t>thể</a:t>
            </a:r>
            <a:r>
              <a:rPr lang="en-US" dirty="0"/>
              <a:t> </a:t>
            </a:r>
            <a:r>
              <a:rPr lang="en-US" dirty="0" err="1"/>
              <a:t>là</a:t>
            </a:r>
            <a:r>
              <a:rPr lang="en-US" dirty="0"/>
              <a:t>:</a:t>
            </a:r>
            <a:endParaRPr lang="vi-VN" dirty="0"/>
          </a:p>
          <a:p>
            <a:pPr lvl="4" algn="just"/>
            <a:r>
              <a:rPr lang="vi-VN" dirty="0"/>
              <a:t>Việc đóng và khởi động lại ứng dụng có giải quyết được vấn đề không?</a:t>
            </a:r>
          </a:p>
          <a:p>
            <a:pPr lvl="4" algn="just"/>
            <a:r>
              <a:rPr lang="vi-VN" dirty="0"/>
              <a:t>Việc khởi động lại máy tính và khởi chạy lại ứng dụng có giải quyết được vấn đề không?</a:t>
            </a:r>
          </a:p>
          <a:p>
            <a:pPr lvl="4" algn="just"/>
            <a:r>
              <a:rPr lang="vi-VN" dirty="0"/>
              <a:t>Ứng dụng có lỗi thời không? Có tìm và cài đặt bản cập nhật không?</a:t>
            </a:r>
          </a:p>
          <a:p>
            <a:pPr lvl="4" algn="just"/>
            <a:r>
              <a:rPr lang="vi-VN" dirty="0"/>
              <a:t>Ứng dụng có chạy trong chế độ tương thích không?</a:t>
            </a:r>
          </a:p>
          <a:p>
            <a:pPr lvl="3" algn="just"/>
            <a:endParaRPr lang="vi-VN" dirty="0"/>
          </a:p>
        </p:txBody>
      </p:sp>
    </p:spTree>
    <p:extLst>
      <p:ext uri="{BB962C8B-B14F-4D97-AF65-F5344CB8AC3E}">
        <p14:creationId xmlns:p14="http://schemas.microsoft.com/office/powerpoint/2010/main" val="68005891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268015"/>
            <a:ext cx="8581291" cy="3726015"/>
          </a:xfrm>
        </p:spPr>
        <p:txBody>
          <a:bodyPr>
            <a:normAutofit/>
          </a:bodyPr>
          <a:lstStyle/>
          <a:p>
            <a:pPr lvl="2" algn="just"/>
            <a:r>
              <a:rPr lang="vi-VN" dirty="0"/>
              <a:t>Nếu hệ thống bị đóng băng liên tục hoặc không khởi động chính xác sau khi cài đặt bản cập nhật, có thể sử dụng Restore Point để giải quyết vấn đề không?</a:t>
            </a:r>
          </a:p>
          <a:p>
            <a:pPr lvl="2" algn="just"/>
            <a:r>
              <a:rPr lang="vi-VN" dirty="0"/>
              <a:t>Hệ thống có thể bị nhiễm virus không? Chạy chương trình quét virus để đảm bảo các chương trình ứng dụng không bị nhiễm.</a:t>
            </a:r>
          </a:p>
          <a:p>
            <a:pPr lvl="3" algn="just"/>
            <a:endParaRPr lang="vi-VN" dirty="0"/>
          </a:p>
        </p:txBody>
      </p:sp>
    </p:spTree>
    <p:extLst>
      <p:ext uri="{BB962C8B-B14F-4D97-AF65-F5344CB8AC3E}">
        <p14:creationId xmlns:p14="http://schemas.microsoft.com/office/powerpoint/2010/main" val="15481867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152401"/>
            <a:ext cx="8581291" cy="3875485"/>
          </a:xfrm>
        </p:spPr>
        <p:txBody>
          <a:bodyPr>
            <a:normAutofit lnSpcReduction="10000"/>
          </a:bodyPr>
          <a:lstStyle/>
          <a:p>
            <a:pPr algn="just"/>
            <a:r>
              <a:rPr lang="vi-VN" dirty="0"/>
              <a:t>Khắc phục sự cố các vấn đề về kết nối</a:t>
            </a:r>
            <a:endParaRPr lang="en-US" dirty="0"/>
          </a:p>
          <a:p>
            <a:pPr lvl="1" algn="just"/>
            <a:r>
              <a:rPr lang="vi-VN" dirty="0"/>
              <a:t>Kiểm tra địa chỉ IP bằng cách sử dụng lệnh ipconfig hoặc Windows Network and Sharing Center. Hầu hết các địa chỉ IP LAN tương tự như 192.168.1.103.</a:t>
            </a:r>
          </a:p>
          <a:p>
            <a:pPr lvl="2" algn="just"/>
            <a:r>
              <a:rPr lang="vi-VN" dirty="0"/>
              <a:t>Nếu địa chỉ IP bắt đầu bằng 169.254 hoặc 0.0.0.0, nghĩa là hệ thống chưa nhận được địa chỉ IP hợp lệ. Hãy đảm bảo rằng cáp Ethernet được kết nối an toàn (nếu không, hãy ngắt kết nối và sau đó kết nối lại).</a:t>
            </a:r>
          </a:p>
          <a:p>
            <a:pPr lvl="2" algn="just"/>
            <a:r>
              <a:rPr lang="vi-VN" dirty="0"/>
              <a:t>Nếu điều này không giải quyết được vấn đề, hãy thử tắt bộ định tuyến băng thông rộng trong 20 giây, khởi động lại. Khi bộ định tuyến đã hoạt động đầy đủ, khởi động lại máy tính. Máy tính sẽ nhận được một địa chỉ IP mới từ bộ định tuyến và có thể kết nối với Internet</a:t>
            </a:r>
            <a:r>
              <a:rPr lang="en-US" dirty="0"/>
              <a:t>.</a:t>
            </a:r>
            <a:endParaRPr lang="vi-VN" dirty="0"/>
          </a:p>
        </p:txBody>
      </p:sp>
    </p:spTree>
    <p:extLst>
      <p:ext uri="{BB962C8B-B14F-4D97-AF65-F5344CB8AC3E}">
        <p14:creationId xmlns:p14="http://schemas.microsoft.com/office/powerpoint/2010/main" val="377780265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152401"/>
            <a:ext cx="8581291" cy="3875485"/>
          </a:xfrm>
        </p:spPr>
        <p:txBody>
          <a:bodyPr>
            <a:normAutofit/>
          </a:bodyPr>
          <a:lstStyle/>
          <a:p>
            <a:pPr lvl="1" algn="just"/>
            <a:r>
              <a:rPr lang="vi-VN" dirty="0"/>
              <a:t>Nếu hệ thống có địa chỉ IP hợp lệ, nhưng không thể kết nối với Internet, cần phải khởi động lại modem băng thông rộng. Đôi khi, ISP gửi các bản cập nhật phần mềm cho người dùng modem và thường thì modem yêu cầu khởi động lại.</a:t>
            </a:r>
          </a:p>
          <a:p>
            <a:pPr lvl="2" algn="just"/>
            <a:r>
              <a:rPr lang="vi-VN" dirty="0"/>
              <a:t>Tắt modem và bộ định tuyến băng thông rộng trong một phút.</a:t>
            </a:r>
          </a:p>
          <a:p>
            <a:pPr lvl="2" algn="just"/>
            <a:r>
              <a:rPr lang="vi-VN" dirty="0"/>
              <a:t>Khởi động lại modem. Khi modem hoạt động, hãy khởi động lại bộ định tuyến.</a:t>
            </a:r>
          </a:p>
          <a:p>
            <a:pPr lvl="2" algn="just"/>
            <a:r>
              <a:rPr lang="vi-VN" dirty="0"/>
              <a:t>Khi modem và bộ định tuyến được khởi động lại, hãy khởi động lại máy tính một lần nữa.</a:t>
            </a:r>
          </a:p>
        </p:txBody>
      </p:sp>
    </p:spTree>
    <p:extLst>
      <p:ext uri="{BB962C8B-B14F-4D97-AF65-F5344CB8AC3E}">
        <p14:creationId xmlns:p14="http://schemas.microsoft.com/office/powerpoint/2010/main" val="9739955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152401"/>
            <a:ext cx="8581291" cy="3875485"/>
          </a:xfrm>
        </p:spPr>
        <p:txBody>
          <a:bodyPr>
            <a:normAutofit/>
          </a:bodyPr>
          <a:lstStyle/>
          <a:p>
            <a:pPr lvl="1" algn="just"/>
            <a:r>
              <a:rPr lang="vi-VN" dirty="0"/>
              <a:t>Nếu khởi động lại thiết bị mạng không giải quyết được vấn đề, hãy gọi cho ISP. Họ có thể gặp sự cố ngừng dịch vụ hoặc họ có thể giúp khắc phục sự cố qua điện thoại.</a:t>
            </a:r>
          </a:p>
          <a:p>
            <a:pPr lvl="2" algn="just"/>
            <a:r>
              <a:rPr lang="vi-VN" dirty="0"/>
              <a:t>Nếu gọi cho ISP, hãy chuẩn bị cung cấp thông tin cho chuyên gia kỹ thuật  như địa chỉ IP, tốc độ kết nối,…</a:t>
            </a:r>
          </a:p>
        </p:txBody>
      </p:sp>
    </p:spTree>
    <p:extLst>
      <p:ext uri="{BB962C8B-B14F-4D97-AF65-F5344CB8AC3E}">
        <p14:creationId xmlns:p14="http://schemas.microsoft.com/office/powerpoint/2010/main" val="22674092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DAE55-8AF7-4633-A6FC-0F4C8F5A205A}"/>
              </a:ext>
            </a:extLst>
          </p:cNvPr>
          <p:cNvSpPr>
            <a:spLocks noGrp="1"/>
          </p:cNvSpPr>
          <p:nvPr>
            <p:ph type="title"/>
          </p:nvPr>
        </p:nvSpPr>
        <p:spPr/>
        <p:txBody>
          <a:bodyPr>
            <a:normAutofit/>
          </a:bodyPr>
          <a:lstStyle/>
          <a:p>
            <a:r>
              <a:rPr lang="vi-VN" dirty="0"/>
              <a:t>Xử lý sự cố (Troubleshooting</a:t>
            </a:r>
            <a:r>
              <a:rPr lang="en-US" dirty="0"/>
              <a:t>)</a:t>
            </a:r>
          </a:p>
        </p:txBody>
      </p:sp>
      <p:sp>
        <p:nvSpPr>
          <p:cNvPr id="4" name="Content Placeholder 3">
            <a:extLst>
              <a:ext uri="{FF2B5EF4-FFF2-40B4-BE49-F238E27FC236}">
                <a16:creationId xmlns:a16="http://schemas.microsoft.com/office/drawing/2014/main" id="{44C8EB67-380F-439D-831D-90E298554AD5}"/>
              </a:ext>
            </a:extLst>
          </p:cNvPr>
          <p:cNvSpPr>
            <a:spLocks noGrp="1"/>
          </p:cNvSpPr>
          <p:nvPr>
            <p:ph idx="1"/>
          </p:nvPr>
        </p:nvSpPr>
        <p:spPr>
          <a:xfrm>
            <a:off x="410308" y="1152401"/>
            <a:ext cx="8581291" cy="3875485"/>
          </a:xfrm>
        </p:spPr>
        <p:txBody>
          <a:bodyPr>
            <a:normAutofit/>
          </a:bodyPr>
          <a:lstStyle/>
          <a:p>
            <a:pPr lvl="1" algn="just"/>
            <a:r>
              <a:rPr lang="vi-VN" dirty="0"/>
              <a:t>Nếu gặp sự cố khi kết nối với mạng Wi-Fi, hãy kiểm tra các mục sau:</a:t>
            </a:r>
          </a:p>
          <a:p>
            <a:pPr lvl="2" algn="just"/>
            <a:r>
              <a:rPr lang="vi-VN" dirty="0"/>
              <a:t>Bộ điều hợp (Adapter) không dây đã được bật chưa? Đôi khi, bộ điều hợp không dây bị tắt bởi một thiết bị để tiết kiệm pin.</a:t>
            </a:r>
          </a:p>
          <a:p>
            <a:pPr lvl="2" algn="just"/>
            <a:r>
              <a:rPr lang="vi-VN" dirty="0"/>
              <a:t>Mật khẩu mạng Wi-Fi có thay đổi không?</a:t>
            </a:r>
          </a:p>
          <a:p>
            <a:pPr lvl="2" algn="just"/>
            <a:r>
              <a:rPr lang="vi-VN" dirty="0"/>
              <a:t>Thiết bị có đủ gần với điểm phát sóng Wi-Fi không? Các thiết bị WLAN có phạm vi giới hạn, đặc biệt nếu chúng đang sử dụng các tiêu chuẩn WLAN cũ hơn như 802.11b hoặc 802.11g.</a:t>
            </a:r>
          </a:p>
        </p:txBody>
      </p:sp>
      <p:sp>
        <p:nvSpPr>
          <p:cNvPr id="5" name="Arrow: Pentagon 4">
            <a:hlinkClick r:id="rId3" action="ppaction://hlinkpres?slideindex=130&amp;slidetitle=Security and Maintenance"/>
            <a:extLst>
              <a:ext uri="{FF2B5EF4-FFF2-40B4-BE49-F238E27FC236}">
                <a16:creationId xmlns:a16="http://schemas.microsoft.com/office/drawing/2014/main" id="{1A2CE734-2D10-419A-8AAB-50C95789879F}"/>
              </a:ext>
            </a:extLst>
          </p:cNvPr>
          <p:cNvSpPr/>
          <p:nvPr/>
        </p:nvSpPr>
        <p:spPr>
          <a:xfrm>
            <a:off x="7766614" y="4668524"/>
            <a:ext cx="1377386" cy="402264"/>
          </a:xfrm>
          <a:prstGeom prst="homePlat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err="1">
                <a:latin typeface="Times New Roman" panose="02020603050405020304" pitchFamily="18" charset="0"/>
                <a:cs typeface="Times New Roman" panose="02020603050405020304" pitchFamily="18" charset="0"/>
              </a:rPr>
              <a:t>Câu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hỏi</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ôn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luyện</a:t>
            </a:r>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44748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heme/theme1.xml><?xml version="1.0" encoding="utf-8"?>
<a:theme xmlns:a="http://schemas.openxmlformats.org/drawingml/2006/main" name="IC3 GS5">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C3 GS5" id="{06C3859C-70CD-4D59-A58B-4BDF67F44A56}" vid="{F0374417-150E-420C-A93C-99ED9DD1CD4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IC3 GS5</Template>
  <TotalTime>24647</TotalTime>
  <Words>41275</Words>
  <Application>Microsoft Office PowerPoint</Application>
  <PresentationFormat>On-screen Show (16:9)</PresentationFormat>
  <Paragraphs>3109</Paragraphs>
  <Slides>458</Slides>
  <Notes>346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458</vt:i4>
      </vt:variant>
    </vt:vector>
  </HeadingPairs>
  <TitlesOfParts>
    <vt:vector size="462" baseType="lpstr">
      <vt:lpstr>Arial</vt:lpstr>
      <vt:lpstr>Calibri</vt:lpstr>
      <vt:lpstr>Times New Roman</vt:lpstr>
      <vt:lpstr>IC3 GS5</vt:lpstr>
      <vt:lpstr>IC3 GS5 Computing Fundamentals</vt:lpstr>
      <vt:lpstr>Bài 1 HỆ ĐIỀU HÀNH Operating System</vt:lpstr>
      <vt:lpstr>Hệ điều hành là gì?</vt:lpstr>
      <vt:lpstr>Hệ điều hành là gì?</vt:lpstr>
      <vt:lpstr>Hệ điều hành là gì?</vt:lpstr>
      <vt:lpstr>Hệ điều hành là gì?</vt:lpstr>
      <vt:lpstr>Hệ điều hành là gì?</vt:lpstr>
      <vt:lpstr>Hệ điều hành Desktop</vt:lpstr>
      <vt:lpstr>Hệ điều hành Desktop</vt:lpstr>
      <vt:lpstr>Hệ điều hành Desktop</vt:lpstr>
      <vt:lpstr>Hệ điều hành Desktop</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Các tính năng chung của Hệ điều hành</vt:lpstr>
      <vt:lpstr>Hiểu các tùy chọn nguồn Windows</vt:lpstr>
      <vt:lpstr>Hiểu các tùy chọn nguồn Windows</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Nhìn vào màn hình Windows 10 Desktop</vt:lpstr>
      <vt:lpstr>Cài đặt chung và cài đặt riêng </vt:lpstr>
      <vt:lpstr>Cài đặt chung và cài đặt riêng </vt:lpstr>
      <vt:lpstr>Cài đặt chung và cài đặt riêng </vt:lpstr>
      <vt:lpstr>Cài đặt chung và cài đặt riêng </vt:lpstr>
      <vt:lpstr>Cài đặt chung và cài đặt riêng </vt:lpstr>
      <vt:lpstr>Thay đổi các cài đặt chung </vt:lpstr>
      <vt:lpstr>Thay đổi các cài đặt chung </vt:lpstr>
      <vt:lpstr>Thay đổi các cài đặt chung </vt:lpstr>
      <vt:lpstr>Thay đổi các cài đặt chung </vt:lpstr>
      <vt:lpstr>Thay đổi các cài đặt chung </vt:lpstr>
      <vt:lpstr>Thay đổi các cài đặt chung </vt:lpstr>
      <vt:lpstr>Tùy biến các cài đặt riêng</vt:lpstr>
      <vt:lpstr>Tùy biến các cài đặt riêng</vt:lpstr>
      <vt:lpstr>Tùy biến các cài đặt riêng</vt:lpstr>
      <vt:lpstr>Hệ điều hành di động</vt:lpstr>
      <vt:lpstr>Hệ điều hành di động</vt:lpstr>
      <vt:lpstr>Hệ điều hành di động</vt:lpstr>
      <vt:lpstr>Hệ điều hành di động</vt:lpstr>
      <vt:lpstr>Hệ điều hành di động</vt:lpstr>
      <vt:lpstr>Hệ điều hành di động</vt:lpstr>
      <vt:lpstr>Hệ điều hành di động</vt:lpstr>
      <vt:lpstr>Hệ điều hành di động</vt:lpstr>
      <vt:lpstr>Hệ điều hành di động</vt:lpstr>
      <vt:lpstr>Hệ điều hành di động</vt:lpstr>
      <vt:lpstr>Hệ điều hành di động</vt:lpstr>
      <vt:lpstr>Hệ điều hành di động</vt:lpstr>
      <vt:lpstr>Cập nhật Hệ điều hành</vt:lpstr>
      <vt:lpstr>Cập nhật Hệ điều hành</vt:lpstr>
      <vt:lpstr>Cập nhật Hệ điều hành</vt:lpstr>
      <vt:lpstr>Cập nhật Hệ điều hành</vt:lpstr>
      <vt:lpstr>Cập nhật Hệ điều hành</vt:lpstr>
      <vt:lpstr>Cập nhật Hệ điều hành</vt:lpstr>
      <vt:lpstr>Cập nhật Hệ điều hành</vt:lpstr>
      <vt:lpstr>Cập nhật Hệ điều hành</vt:lpstr>
      <vt:lpstr>Bài 2 PHẦN CỨNG MÁY TÍNH Hardware</vt:lpstr>
      <vt:lpstr>Điều gì tạo nên sự đánh dấu phần cứng?</vt:lpstr>
      <vt:lpstr>Điều gì tạo nên sự đánh dấu phần cứng?</vt:lpstr>
      <vt:lpstr>Điều gì tạo nên sự đánh dấu phần cứng?</vt:lpstr>
      <vt:lpstr>Điều gì tạo nên sự đánh dấu phần cứng?</vt:lpstr>
      <vt:lpstr>Về những con số</vt:lpstr>
      <vt:lpstr>Về những con số</vt:lpstr>
      <vt:lpstr>Về những con số</vt:lpstr>
      <vt:lpstr>Về những con số</vt:lpstr>
      <vt:lpstr>Về những con số</vt:lpstr>
      <vt:lpstr>Bên trong máy tính</vt:lpstr>
      <vt:lpstr>Bên trong máy tính</vt:lpstr>
      <vt:lpstr>Bên trong máy tính</vt:lpstr>
      <vt:lpstr>Bên trong máy tính</vt:lpstr>
      <vt:lpstr>Bộ nhớ (Memory) và bộ lưu trữ (Storage)</vt:lpstr>
      <vt:lpstr>Bộ nhớ (Memory) và bộ lưu trữ (Storage)</vt:lpstr>
      <vt:lpstr>Bộ nhớ (Memory) và bộ lưu trữ (Storage)</vt:lpstr>
      <vt:lpstr>Bộ nhớ (Memory) và bộ lưu trữ (Storage)</vt:lpstr>
      <vt:lpstr>Bộ nhớ (Memory) và bộ lưu trữ (Storage)</vt:lpstr>
      <vt:lpstr>Bộ nhớ (Memory) và bộ lưu trữ (Storage)</vt:lpstr>
      <vt:lpstr>Bộ nhớ (Memory) và bộ lưu trữ (Storage)</vt:lpstr>
      <vt:lpstr>Nhận dạng các loại máy tính</vt:lpstr>
      <vt:lpstr>Nhận dạng các loại máy tính</vt:lpstr>
      <vt:lpstr>Nhận dạng các loại máy tính</vt:lpstr>
      <vt:lpstr>Nhận dạng các loại máy tính</vt:lpstr>
      <vt:lpstr>Nhận dạng các loại máy tính</vt:lpstr>
      <vt:lpstr>Nhận dạng các loại máy tính</vt:lpstr>
      <vt:lpstr>Nhận dạng các loại máy tính</vt:lpstr>
      <vt:lpstr>Nhận dạng các loại máy tính</vt:lpstr>
      <vt:lpstr>Nhận dạng các loại máy tính</vt:lpstr>
      <vt:lpstr>Nhận dạng các loại máy tính</vt:lpstr>
      <vt:lpstr>Nhận dạng các loại máy tính</vt:lpstr>
      <vt:lpstr>Nhận dạng các loại máy tính</vt:lpstr>
      <vt:lpstr>Bàn phím, chuột, màn hình cảm ứng</vt:lpstr>
      <vt:lpstr>Bàn phím, chuột, màn hình cảm ứng</vt:lpstr>
      <vt:lpstr>Bàn phím, chuột, màn hình cảm ứng</vt:lpstr>
      <vt:lpstr>Bàn phím, chuột, màn hình cảm ứng</vt:lpstr>
      <vt:lpstr>Bàn phím, chuột, màn hình cảm ứng</vt:lpstr>
      <vt:lpstr>Bàn phím, chuột, màn hình cảm ứng</vt:lpstr>
      <vt:lpstr>Bàn phím, chuột, màn hình cảm ứng</vt:lpstr>
      <vt:lpstr>Bàn phím, chuột, màn hình cảm ứng</vt:lpstr>
      <vt:lpstr>Bàn phím, chuột, màn hình cảm ứng</vt:lpstr>
      <vt:lpstr>Phần cứng điện thoại thông minh điển hình</vt:lpstr>
      <vt:lpstr>Phần cứng điện thoại thông minh điển hình</vt:lpstr>
      <vt:lpstr>Phần cứng điện thoại thông minh điển hình</vt:lpstr>
      <vt:lpstr>Phần cứng điện thoại thông minh điển hình</vt:lpstr>
      <vt:lpstr>Phần cứng điện thoại thông minh điển hình</vt:lpstr>
      <vt:lpstr>Phần cứng điện thoại thông minh điển hình</vt:lpstr>
      <vt:lpstr>Kế hoạch năng lượng (Power Plans)</vt:lpstr>
      <vt:lpstr>Kế hoạch năng lượng (Power Plans)</vt:lpstr>
      <vt:lpstr>Kế hoạch năng lượng (Power Plans)</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Kết nối thiết bị ngoại vi</vt:lpstr>
      <vt:lpstr>Công nghệ kết nối không dây </vt:lpstr>
      <vt:lpstr>Công nghệ kết nối không dây </vt:lpstr>
      <vt:lpstr>Công nghệ kết nối không dây </vt:lpstr>
      <vt:lpstr>Công nghệ kết nối không dây </vt:lpstr>
      <vt:lpstr>Công nghệ kết nối không dây </vt:lpstr>
      <vt:lpstr>Bài 3 MẠNG VÀ THIẾT BỊ DI ĐỘNG Networks and Mobile Devices</vt:lpstr>
      <vt:lpstr>Mạng là gì?</vt:lpstr>
      <vt:lpstr>Mạng là gì?</vt:lpstr>
      <vt:lpstr>Tại sao phải sử dụng mạng?</vt:lpstr>
      <vt:lpstr>Tại sao phải sử dụng mạng?</vt:lpstr>
      <vt:lpstr>Tại sao phải sử dụng mạng?</vt:lpstr>
      <vt:lpstr>Công nghệ mạng cơ bản</vt:lpstr>
      <vt:lpstr>Công nghệ mạng cơ bản</vt:lpstr>
      <vt:lpstr>Công nghệ mạng cơ bản</vt:lpstr>
      <vt:lpstr>Công nghệ mạng cơ bản</vt:lpstr>
      <vt:lpstr>Công nghệ mạng cơ bản</vt:lpstr>
      <vt:lpstr>Công nghệ mạng cơ bản</vt:lpstr>
      <vt:lpstr>Công nghệ mạng cơ bản</vt:lpstr>
      <vt:lpstr>Công nghệ mạng cơ bản</vt:lpstr>
      <vt:lpstr>Làm thế nào để có được dịch vụ Internet?</vt:lpstr>
      <vt:lpstr>Làm thế nào để có được dịch vụ Internet?</vt:lpstr>
      <vt:lpstr>Làm thế nào để có được dịch vụ Internet?</vt:lpstr>
      <vt:lpstr>Làm thế nào để có được dịch vụ Internet?</vt:lpstr>
      <vt:lpstr>Làm thế nào để có được dịch vụ Internet?</vt:lpstr>
      <vt:lpstr>Làm thế nào để có được dịch vụ Internet?</vt:lpstr>
      <vt:lpstr>Kết nối Internet với mạng LAN</vt:lpstr>
      <vt:lpstr>Kết nối Internet với mạng LAN</vt:lpstr>
      <vt:lpstr>Kết nối Internet với mạng LAN</vt:lpstr>
      <vt:lpstr>Kết nối Internet với mạng LAN</vt:lpstr>
      <vt:lpstr>Kết nối có dây</vt:lpstr>
      <vt:lpstr>Kết nối có dây</vt:lpstr>
      <vt:lpstr>Kết nối có dây</vt:lpstr>
      <vt:lpstr>Kết nối có dây</vt:lpstr>
      <vt:lpstr>Kết nối có dây</vt:lpstr>
      <vt:lpstr>Kết nối có dây</vt:lpstr>
      <vt:lpstr>Kết nối có dây</vt:lpstr>
      <vt:lpstr>Kết nối có dây</vt:lpstr>
      <vt:lpstr>Kết nối có dây</vt:lpstr>
      <vt:lpstr>Kết nối có dây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Kết nối không dây - Wi-Fi (Wireless Fidelity)</vt:lpstr>
      <vt:lpstr>Mạng di động (Cellular Networks)</vt:lpstr>
      <vt:lpstr>Mạng di động (Cellular Networks)</vt:lpstr>
      <vt:lpstr>Mạng di động (Cellular Networks)</vt:lpstr>
      <vt:lpstr>Mạng di động (Cellular Networks)</vt:lpstr>
      <vt:lpstr>Mạng di động (Cellular Networks)</vt:lpstr>
      <vt:lpstr>Mạng di động (Cellular Networks)</vt:lpstr>
      <vt:lpstr>Mạng di động (Cellular Networks)</vt:lpstr>
      <vt:lpstr>Mạng di động (Cellular Networks)</vt:lpstr>
      <vt:lpstr>Mạng di động (Cellular Networks)</vt:lpstr>
      <vt:lpstr>Mạng di động (Cellular Networks)</vt:lpstr>
      <vt:lpstr>Để có được dịch vụ di động</vt:lpstr>
      <vt:lpstr>Để có được dịch vụ di động</vt:lpstr>
      <vt:lpstr>Các gói dịch vụ di động</vt:lpstr>
      <vt:lpstr>Các gói dịch vụ di động</vt:lpstr>
      <vt:lpstr>Các gói dịch vụ di động</vt:lpstr>
      <vt:lpstr>Các gói dịch vụ di động</vt:lpstr>
      <vt:lpstr>Các thiết bị di động</vt:lpstr>
      <vt:lpstr>Các thiết bị di động</vt:lpstr>
      <vt:lpstr>Các thiết bị di động</vt:lpstr>
      <vt:lpstr>Các thiết bị di động</vt:lpstr>
      <vt:lpstr>Các thiết bị di động</vt:lpstr>
      <vt:lpstr>Các thiết bị di động</vt:lpstr>
      <vt:lpstr>Các thiết bị di động</vt:lpstr>
      <vt:lpstr>Điện thoại hữu tuyến (Hard-Wired Phones)</vt:lpstr>
      <vt:lpstr>Điện thoại hữu tuyến (Hard-Wired Phones)</vt:lpstr>
      <vt:lpstr>Điện thoại hữu tuyến (Hard-Wired Phones)</vt:lpstr>
      <vt:lpstr>Điện thoại hữu tuyến (Hard-Wired Phones)</vt:lpstr>
      <vt:lpstr>Điện thoại hữu tuyến (Hard-Wired Phones)</vt:lpstr>
      <vt:lpstr>Thư thoại (Voice Mail)</vt:lpstr>
      <vt:lpstr>Thư thoại (Voice Mail)</vt:lpstr>
      <vt:lpstr>Thư thoại (Voice Mail)</vt:lpstr>
      <vt:lpstr>Thư thoại (Voice Mail)</vt:lpstr>
      <vt:lpstr>Thư thoại (Voice Mail)</vt:lpstr>
      <vt:lpstr>Thư thoại (Voice Mail)</vt:lpstr>
      <vt:lpstr>Thư thoại (Voice Mail)</vt:lpstr>
      <vt:lpstr>Thư thoại (Voice Mail)</vt:lpstr>
      <vt:lpstr>Thư thoại (Voice Mail)</vt:lpstr>
      <vt:lpstr>Thư thoại (Voice Mail)</vt:lpstr>
      <vt:lpstr>Bài 4 QUẢN LÝ TẬP TIN File Management</vt:lpstr>
      <vt:lpstr>Hiểu về Thư mục và Cấu trúc Thư mục</vt:lpstr>
      <vt:lpstr>Hiểu về Thư mục và Cấu trúc Thư mục</vt:lpstr>
      <vt:lpstr>Hiểu về Thư mục và Cấu trúc Thư mục</vt:lpstr>
      <vt:lpstr>Hiểu về Thư mục và Cấu trúc Thư mục</vt:lpstr>
      <vt:lpstr>Hiểu về Thư mục và Cấu trúc Thư mục</vt:lpstr>
      <vt:lpstr>Hiểu về Thư mục và Cấu trúc Thư mục</vt:lpstr>
      <vt:lpstr>Hiểu về Thư mục và Cấu trúc Thư mục</vt:lpstr>
      <vt:lpstr>Hiểu về Thư mục và Cấu trúc Thư mục</vt:lpstr>
      <vt:lpstr>Hiểu về Thư mục và Cấu trúc Thư mục</vt:lpstr>
      <vt:lpstr>Hiểu về Thư mục và Cấu trúc Thư mục</vt:lpstr>
      <vt:lpstr>Sử dụng File Explorer</vt:lpstr>
      <vt:lpstr>Sử dụng File Explorer</vt:lpstr>
      <vt:lpstr>Sử dụng File Explorer</vt:lpstr>
      <vt:lpstr>Sử dụng File Explorer</vt:lpstr>
      <vt:lpstr>Sử dụng File Explorer</vt:lpstr>
      <vt:lpstr>Sử dụng File Explorer</vt:lpstr>
      <vt:lpstr>Làm việc với tập tin và thư mục</vt:lpstr>
      <vt:lpstr>Làm việc với tập tin và thư mục</vt:lpstr>
      <vt:lpstr>Làm việc với tập tin và thư mục</vt:lpstr>
      <vt:lpstr>Làm việc với tập tin và thư mục</vt:lpstr>
      <vt:lpstr>Làm việc với tập tin và thư mục</vt:lpstr>
      <vt:lpstr>Làm việc với tập tin và thư mục</vt:lpstr>
      <vt:lpstr>Làm việc với tập tin và thư mục</vt:lpstr>
      <vt:lpstr>Hiểu về vị trí mặc định</vt:lpstr>
      <vt:lpstr>Hiểu về vị trí mặc định</vt:lpstr>
      <vt:lpstr>Hiểu về vị trí mặc định</vt:lpstr>
      <vt:lpstr>Hiểu về vị trí mặc định</vt:lpstr>
      <vt:lpstr>Hiểu về vị trí mặc định</vt:lpstr>
      <vt:lpstr>Quản lý phương tiện điện tử</vt:lpstr>
      <vt:lpstr>Quản lý phương tiện điện tử</vt:lpstr>
      <vt:lpstr>Chia sẻ tập tin (Sharing Files)</vt:lpstr>
      <vt:lpstr>Chia sẻ tập tin (Sharing Files)</vt:lpstr>
      <vt:lpstr>Chia sẻ tập tin (Sharing Files)</vt:lpstr>
      <vt:lpstr>Chia sẻ tập tin (Sharing Files)</vt:lpstr>
      <vt:lpstr>Chia sẻ tập tin (Sharing Files)</vt:lpstr>
      <vt:lpstr>Chia sẻ tập tin (Sharing Files)</vt:lpstr>
      <vt:lpstr>Bài 5 PHẦN MỀM Software</vt:lpstr>
      <vt:lpstr>Tại sao nên sử dụng phần mềm?</vt:lpstr>
      <vt:lpstr>Tại sao nên sử dụng phần mềm?</vt:lpstr>
      <vt:lpstr>Tại sao nên sử dụng phần mềm?</vt:lpstr>
      <vt:lpstr>Làm thế nào để có được phần mềm?</vt:lpstr>
      <vt:lpstr>Làm thế nào để có được phần mềm?</vt:lpstr>
      <vt:lpstr>Làm thế nào để có được phần mềm?</vt:lpstr>
      <vt:lpstr>Làm thế nào để có được phần mềm?</vt:lpstr>
      <vt:lpstr>Làm thế nào để có được phần mềm?</vt:lpstr>
      <vt:lpstr>Làm thế nào để có được phần mềm?</vt:lpstr>
      <vt:lpstr>Quản lý phần mềm</vt:lpstr>
      <vt:lpstr>Quản lý phần mềm</vt:lpstr>
      <vt:lpstr>Quản lý phần mềm</vt:lpstr>
      <vt:lpstr>Quản lý phần mềm</vt:lpstr>
      <vt:lpstr>Quản lý phần mềm</vt:lpstr>
      <vt:lpstr>Quản lý phần mềm</vt:lpstr>
      <vt:lpstr>Quản lý phần mềm</vt:lpstr>
      <vt:lpstr>Quản lý phần mềm</vt:lpstr>
      <vt:lpstr>Quản lý phần mềm</vt:lpstr>
      <vt:lpstr>Quản lý phần mềm</vt:lpstr>
      <vt:lpstr>Quản lý phần mềm</vt:lpstr>
      <vt:lpstr>Quản lý phần mềm</vt:lpstr>
      <vt:lpstr>Cấu hình phần mềm (Configuring Software)</vt:lpstr>
      <vt:lpstr>Cấu hình phần mềm (Configuring Software)</vt:lpstr>
      <vt:lpstr>Cấu hình phần mềm (Configuring Software)</vt:lpstr>
      <vt:lpstr>Cấu hình phần mềm (Configuring Software)</vt:lpstr>
      <vt:lpstr>Cấu hình phần mềm (Configuring Software)</vt:lpstr>
      <vt:lpstr>Cấu hình phần mềm (Configuring Software)</vt:lpstr>
      <vt:lpstr>Làm việc với các ứng dụng Windows</vt:lpstr>
      <vt:lpstr>Làm việc với các ứng dụng Windows</vt:lpstr>
      <vt:lpstr>Làm việc với các ứng dụng Windows</vt:lpstr>
      <vt:lpstr>Làm việc với các ứng dụng Windows</vt:lpstr>
      <vt:lpstr>Làm việc với các ứng dụng Windows</vt:lpstr>
      <vt:lpstr>Làm việc với các ứng dụng Windows</vt:lpstr>
      <vt:lpstr>Làm việc với các ứng dụng Windows</vt:lpstr>
      <vt:lpstr>Làm việc với các ứng dụng Windows</vt:lpstr>
      <vt:lpstr>Làm việc với các ứng dụng Windows</vt:lpstr>
      <vt:lpstr>Làm việc với các ứng dụng Windows</vt:lpstr>
      <vt:lpstr>Làm việc với các ứng dụng Windows</vt:lpstr>
      <vt:lpstr>Các ứng dụng nhắn tin</vt:lpstr>
      <vt:lpstr>Các ứng dụng nhắn tin</vt:lpstr>
      <vt:lpstr>Các ứng dụng nhắn tin</vt:lpstr>
      <vt:lpstr>Các ứng dụng nhắn tin</vt:lpstr>
      <vt:lpstr>Các ứng dụng nhắn tin</vt:lpstr>
      <vt:lpstr>Các ứng dụng nhắn tin</vt:lpstr>
      <vt:lpstr>Các ứng dụng nhắn tin</vt:lpstr>
      <vt:lpstr>Các ứng dụng nhắn tin</vt:lpstr>
      <vt:lpstr>Các ứng dụng nhắn tin</vt:lpstr>
      <vt:lpstr>Các ứng dụng nhắn tin</vt:lpstr>
      <vt:lpstr>Các ứng dụng nhắn tin</vt:lpstr>
      <vt:lpstr>Các ứng dụng nhắn tin</vt:lpstr>
      <vt:lpstr>Các ứng dụng nhắn tin</vt:lpstr>
      <vt:lpstr>Bài 6 ĐIỆN TOÁN ĐÁM MÂY Cloud Computing</vt:lpstr>
      <vt:lpstr>Khái niệm điện toán đám mây</vt:lpstr>
      <vt:lpstr>Khái niệm điện toán đám mây</vt:lpstr>
      <vt:lpstr>Khái niệm điện toán đám mây</vt:lpstr>
      <vt:lpstr>Khái niệm điện toán đám mây</vt:lpstr>
      <vt:lpstr>Khái niệm điện toán đám mây</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Tài khoản đám mây (Cloud Accounts)</vt:lpstr>
      <vt:lpstr>Microsoft OneDrive</vt:lpstr>
      <vt:lpstr>Microsoft OneDrive</vt:lpstr>
      <vt:lpstr>Microsoft OneDrive</vt:lpstr>
      <vt:lpstr>Microsoft OneDrive</vt:lpstr>
      <vt:lpstr>Microsoft OneDrive</vt:lpstr>
      <vt:lpstr>Microsoft OneDrive</vt:lpstr>
      <vt:lpstr>Microsoft OneDrive</vt:lpstr>
      <vt:lpstr>Microsoft OneDrive</vt:lpstr>
      <vt:lpstr>Microsoft OneDrive</vt:lpstr>
      <vt:lpstr>Microsoft OneDrive</vt:lpstr>
      <vt:lpstr>Microsoft OneDrive</vt:lpstr>
      <vt:lpstr>Microsoft OneDrive</vt:lpstr>
      <vt:lpstr>Microsoft OneDrive</vt:lpstr>
      <vt:lpstr>Microsoft OneDrive</vt:lpstr>
      <vt:lpstr>iCloud</vt:lpstr>
      <vt:lpstr>iCloud</vt:lpstr>
      <vt:lpstr>iCloud</vt:lpstr>
      <vt:lpstr>iCloud</vt:lpstr>
      <vt:lpstr>iCloud</vt:lpstr>
      <vt:lpstr>iCloud</vt:lpstr>
      <vt:lpstr>iCloud</vt:lpstr>
      <vt:lpstr>Dropbox</vt:lpstr>
      <vt:lpstr>Dropbox</vt:lpstr>
      <vt:lpstr>Dropbox</vt:lpstr>
      <vt:lpstr>Dropbox</vt:lpstr>
      <vt:lpstr>Các ứng dụng dựa trên Điện toán đám mây</vt:lpstr>
      <vt:lpstr>Các ứng dụng dựa trên Điện toán đám mây</vt:lpstr>
      <vt:lpstr>Các ứng dụng dựa trên Điện toán đám mây</vt:lpstr>
      <vt:lpstr>Các ứng dụng dựa trên Điện toán đám mây</vt:lpstr>
      <vt:lpstr>Các ứng dụng dựa trên Điện toán đám mây</vt:lpstr>
      <vt:lpstr>Các ứng dụng dựa trên Điện toán đám mây</vt:lpstr>
      <vt:lpstr>Các thông báo di động</vt:lpstr>
      <vt:lpstr>Các thông báo di động</vt:lpstr>
      <vt:lpstr>Các thông báo di động</vt:lpstr>
      <vt:lpstr>Các thông báo di động</vt:lpstr>
      <vt:lpstr>Bài 7 BẢO MẬT VÀ BẢO TRÌ Security and Maintenance</vt:lpstr>
      <vt:lpstr>Sự cần thiết của bảo mật (Security)</vt:lpstr>
      <vt:lpstr>Tên người dùng và mật khẩu</vt:lpstr>
      <vt:lpstr>Tên người dùng và mật khẩu</vt:lpstr>
      <vt:lpstr>Tên người dùng và mật khẩu</vt:lpstr>
      <vt:lpstr>Tên người dùng và mật khẩu</vt:lpstr>
      <vt:lpstr>Tên người dùng và mật khẩu</vt:lpstr>
      <vt:lpstr>Tên người dùng và mật khẩu</vt:lpstr>
      <vt:lpstr>Tên người dùng và mật khẩu</vt:lpstr>
      <vt:lpstr>Tên người dùng và mật khẩu</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Xác định rủi ro (Identifying Risks)</vt:lpstr>
      <vt:lpstr>Bảo vệ chính mình</vt:lpstr>
      <vt:lpstr>Bảo vệ chính mình</vt:lpstr>
      <vt:lpstr>Bảo vệ chính mình</vt:lpstr>
      <vt:lpstr>Bảo vệ chính mình</vt:lpstr>
      <vt:lpstr>Bảo vệ chính mình</vt:lpstr>
      <vt:lpstr>Bảo vệ chính mình</vt:lpstr>
      <vt:lpstr>Bảo vệ chính mình</vt:lpstr>
      <vt:lpstr>Bảo vệ chính mình</vt:lpstr>
      <vt:lpstr>Bảo vệ chính mình</vt:lpstr>
      <vt:lpstr>Bảo vệ chính mình</vt:lpstr>
      <vt:lpstr>Bảo vệ chính mình</vt:lpstr>
      <vt:lpstr>Bảo vệ chính mình</vt:lpstr>
      <vt:lpstr>Bảo vệ chính mình</vt:lpstr>
      <vt:lpstr>Bảo vệ chính mình</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Sao lưu và phục hồi (Backup and Restore)</vt:lpstr>
      <vt:lpstr>Xử lý sự cố (Troubleshooting)</vt:lpstr>
      <vt:lpstr>Xử lý sự cố (Troubleshooting)</vt:lpstr>
      <vt:lpstr>Xử lý sự cố (Troubleshooting)</vt:lpstr>
      <vt:lpstr>Xử lý sự cố (Troubleshooting)</vt:lpstr>
      <vt:lpstr>Xử lý sự cố (Troubleshooting)</vt:lpstr>
      <vt:lpstr>Xử lý sự cố (Troubleshooting)</vt:lpstr>
      <vt:lpstr>Xử lý sự cố (Troubleshooting)</vt:lpstr>
      <vt:lpstr>Xử lý sự cố (Troubleshooting)</vt:lpstr>
      <vt:lpstr>Xử lý sự cố (Troubleshooting)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PHATTAI-PC</dc:creator>
  <cp:lastModifiedBy>PHATTAI-PC</cp:lastModifiedBy>
  <cp:revision>257</cp:revision>
  <dcterms:created xsi:type="dcterms:W3CDTF">2020-06-03T02:21:40Z</dcterms:created>
  <dcterms:modified xsi:type="dcterms:W3CDTF">2020-10-19T04:07:52Z</dcterms:modified>
</cp:coreProperties>
</file>