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9" r:id="rId6"/>
    <p:sldId id="270" r:id="rId7"/>
    <p:sldId id="259" r:id="rId8"/>
    <p:sldId id="262" r:id="rId9"/>
    <p:sldId id="260" r:id="rId10"/>
    <p:sldId id="261" r:id="rId11"/>
    <p:sldId id="271" r:id="rId12"/>
    <p:sldId id="267" r:id="rId13"/>
    <p:sldId id="264" r:id="rId14"/>
    <p:sldId id="265" r:id="rId15"/>
    <p:sldId id="266" r:id="rId16"/>
    <p:sldId id="268" r:id="rId17"/>
    <p:sldId id="272" r:id="rId1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05B67-ED08-2D49-B847-CCC269698F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1F73DD-862F-9C4E-9E97-B1091DD14F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F88C4-522B-4445-B5D7-3E7873641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57B2C-BEE8-8A4C-BB44-A9AB0D0A5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3B5F1-6F8E-384D-9199-4A606006D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2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95584-222C-D241-8AE0-FE1E8CE1E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0D245-FB35-0A44-810F-ACCDA633F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99FF6-7FBE-3246-8DDD-E85865A75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F18AE-DA19-F741-8BAB-3A2740AC4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14605-DA20-B848-9CDE-5A36E54C4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20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5A4B6-90C6-944C-ACE9-C2BC98B19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0E463-A276-DC4C-9771-E3C4AA544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2D0EAA-36FD-ED48-B739-94A47AC9C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2498D-B639-8E47-BCF2-371993376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2059DF-7D36-4542-AF86-86F1D6505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390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99AE7-C7A7-EB42-9609-67CA7DE4E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8A37-544F-A348-90B7-6CA72E404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6CE314-6CD2-3C49-8D8B-DF3DF18C0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65CE0F-40FC-3647-9625-C1A02BD3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849373E-A492-7A4A-9F10-99458C545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6B9877-51FC-4949-875F-F17090088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552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85A8E-E8F8-3347-ACB5-6C226AE38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D95CA-1A26-0044-8E5B-3C118A427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6F8B7-D5BC-F249-AFC5-15BDA48D8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DFC2-D6EE-9B4B-B4E2-D234A88DAD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FCAFD7-4670-2149-A6BC-7E9848BB2D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B8CF213-9204-9D4C-B755-CD7E7BB1F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9856043-495D-B04E-B430-7752D4736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4DC303C-E3C6-DC41-9923-FDEF1C16E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493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E6FB2-E5BA-4E42-B137-D98F365CA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3FEF99D-3508-ED47-855C-AD49B302E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9E8FE-F3E8-8444-BD95-7FD0F0653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F3F7B9-F063-8D4D-8145-EB94A017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347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A278119-258C-184B-8FCD-45F6416DC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B766E75-49D5-E44B-9D45-915547B52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F7CFBF9-3124-F444-A5A5-CF172ADC0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616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E5D83-9CDC-8841-BBB6-FF625CE2F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18D49-3F2B-D046-844B-7D5F5EC531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8921A7-D2C5-564C-B1E9-94C1C61B8E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3405FA-7AD2-0142-AF66-AEB29BB5E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F086AE4-D9EF-C342-99A9-446CC14D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722533-E54D-B84C-B177-EB19A80D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690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1C641-00F1-BC4E-ABCD-AEAB37108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6539DB-4F23-3743-9A3F-D0FCFDA67D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D1C848-55E1-3445-BECF-31774B4564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70B19A9-D4DD-DD44-A7F9-9821F5037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CD6498F-CD18-2345-8DA9-C4A5903BD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6806C3-2CA3-2E45-AF49-E4D4A0A37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7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A390E-C419-A54B-8928-82BC2BDF8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2DA573-307D-8646-A627-8FFA9512C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F08C4-410E-4044-A730-78FC9862E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D0F20-8CE8-1043-AFB9-D92AB4C60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B68FE-05E5-3143-96EE-45BF7CB96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10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AB82C7-81A6-4E40-9C0D-F23B944B62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10E90-1382-0F4F-85B4-D68DF51CE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F0F41F-E7B6-8E46-AE52-6DA8EA03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DC9FC-9DF5-8544-9D20-38EA49A06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ADDF5-408B-214F-AB4C-E8280A2FA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131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5E75004-3ADF-2A40-8233-0557CE98F0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13F933B-205C-F84C-A902-67C10FCBDE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2B98A-2507-FA47-8368-7C63F96DDB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29F18E5-E81F-4E38-ACA1-942EF46FCBB9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88A77-FDF5-7142-A426-F22D24715E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E6CF-735F-254E-82A1-4A17185C70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F1F910A-8A63-4425-810D-7BF445A2A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16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59877"/>
          </a:xfrm>
        </p:spPr>
        <p:txBody>
          <a:bodyPr/>
          <a:lstStyle/>
          <a:p>
            <a:r>
              <a:rPr lang="en-GB" sz="2800" b="1" dirty="0">
                <a:latin typeface="+mn-lt"/>
              </a:rPr>
              <a:t>Application of Information Technology in high quality training in Smart </a:t>
            </a:r>
            <a:r>
              <a:rPr lang="en-GB" sz="2800" b="1" dirty="0" smtClean="0">
                <a:latin typeface="+mn-lt"/>
              </a:rPr>
              <a:t>Schools </a:t>
            </a:r>
            <a:r>
              <a:rPr lang="en-GB" sz="2800" b="1" dirty="0">
                <a:latin typeface="+mn-lt"/>
              </a:rPr>
              <a:t>in the context of industrial revolution 4.0: A Supply Chain Perspective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307080"/>
            <a:ext cx="9144000" cy="1950720"/>
          </a:xfrm>
        </p:spPr>
        <p:txBody>
          <a:bodyPr/>
          <a:lstStyle/>
          <a:p>
            <a:pPr algn="r"/>
            <a:r>
              <a:rPr lang="en-GB" sz="1800" dirty="0" err="1" smtClean="0"/>
              <a:t>Ranjith</a:t>
            </a:r>
            <a:r>
              <a:rPr lang="en-GB" sz="1800" dirty="0" smtClean="0"/>
              <a:t> </a:t>
            </a:r>
            <a:r>
              <a:rPr lang="en-GB" sz="1800" dirty="0" err="1" smtClean="0"/>
              <a:t>Sankar</a:t>
            </a:r>
            <a:r>
              <a:rPr lang="en-GB" sz="1800" dirty="0" smtClean="0"/>
              <a:t> </a:t>
            </a:r>
            <a:r>
              <a:rPr lang="en-GB" sz="1800" dirty="0" err="1" smtClean="0"/>
              <a:t>Sankaranarayanan</a:t>
            </a:r>
            <a:endParaRPr lang="en-GB" sz="1800" dirty="0" smtClean="0"/>
          </a:p>
          <a:p>
            <a:pPr algn="r"/>
            <a:r>
              <a:rPr lang="en-GB" sz="1800" dirty="0" smtClean="0"/>
              <a:t>Project Manager</a:t>
            </a:r>
          </a:p>
          <a:p>
            <a:pPr algn="r"/>
            <a:r>
              <a:rPr lang="en-GB" sz="1800" dirty="0" smtClean="0"/>
              <a:t> Associate Lecturer (Logistics &amp; Supply Chain)</a:t>
            </a:r>
          </a:p>
          <a:p>
            <a:pPr algn="r"/>
            <a:r>
              <a:rPr lang="en-GB" sz="1800" dirty="0" smtClean="0"/>
              <a:t>City of Glasgow College </a:t>
            </a:r>
          </a:p>
          <a:p>
            <a:pPr algn="r"/>
            <a:r>
              <a:rPr lang="en-GB" sz="1800" dirty="0" smtClean="0"/>
              <a:t>21 Thistle street </a:t>
            </a:r>
          </a:p>
          <a:p>
            <a:pPr algn="r"/>
            <a:r>
              <a:rPr lang="en-GB" sz="1800" dirty="0" smtClean="0"/>
              <a:t>Glasgow</a:t>
            </a:r>
          </a:p>
          <a:p>
            <a:pPr algn="r"/>
            <a:r>
              <a:rPr lang="en-GB" sz="1800" dirty="0" smtClean="0"/>
              <a:t>G5 9XB</a:t>
            </a:r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Table of Contents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040" y="1459865"/>
            <a:ext cx="10515600" cy="4351338"/>
          </a:xfrm>
        </p:spPr>
        <p:txBody>
          <a:bodyPr/>
          <a:lstStyle/>
          <a:p>
            <a:r>
              <a:rPr lang="en-GB" sz="1400" dirty="0" smtClean="0"/>
              <a:t>Supply Chain Management</a:t>
            </a:r>
          </a:p>
          <a:p>
            <a:r>
              <a:rPr lang="en-GB" sz="1400" dirty="0" smtClean="0"/>
              <a:t>Current Trends in Supply Chain</a:t>
            </a:r>
          </a:p>
          <a:p>
            <a:r>
              <a:rPr lang="en-GB" sz="1400" dirty="0"/>
              <a:t>Industry 4.0 and Supply Chain </a:t>
            </a:r>
            <a:r>
              <a:rPr lang="en-GB" sz="1400" dirty="0" smtClean="0"/>
              <a:t>Management</a:t>
            </a:r>
          </a:p>
          <a:p>
            <a:r>
              <a:rPr lang="en-GB" sz="1400" dirty="0" smtClean="0"/>
              <a:t>Software Technologies</a:t>
            </a:r>
          </a:p>
          <a:p>
            <a:r>
              <a:rPr lang="en-GB" sz="1400" dirty="0" smtClean="0"/>
              <a:t>Hardware </a:t>
            </a:r>
            <a:r>
              <a:rPr lang="en-GB" sz="1400" dirty="0" smtClean="0"/>
              <a:t>Technologies</a:t>
            </a:r>
          </a:p>
          <a:p>
            <a:r>
              <a:rPr lang="en-GB" sz="1400" dirty="0"/>
              <a:t>Industry 4.0 and Supply Chain </a:t>
            </a:r>
            <a:r>
              <a:rPr lang="en-GB" sz="1400" dirty="0" smtClean="0"/>
              <a:t>Management</a:t>
            </a:r>
          </a:p>
          <a:p>
            <a:r>
              <a:rPr lang="en-GB" sz="1400" dirty="0"/>
              <a:t>Employee Skills – Industry </a:t>
            </a:r>
            <a:r>
              <a:rPr lang="en-GB" sz="1400" dirty="0" smtClean="0"/>
              <a:t>4.0</a:t>
            </a:r>
          </a:p>
          <a:p>
            <a:r>
              <a:rPr lang="en-GB" sz="1400" dirty="0"/>
              <a:t>Global Talent Shortage in Supply Chain </a:t>
            </a:r>
            <a:endParaRPr lang="en-GB" sz="1400" dirty="0" smtClean="0"/>
          </a:p>
          <a:p>
            <a:r>
              <a:rPr lang="en-GB" sz="1400" dirty="0"/>
              <a:t>Industry 4.0 </a:t>
            </a:r>
            <a:r>
              <a:rPr lang="en-GB" sz="1400" dirty="0" smtClean="0"/>
              <a:t>Curriculum</a:t>
            </a:r>
          </a:p>
          <a:p>
            <a:r>
              <a:rPr lang="en-GB" sz="1400" dirty="0"/>
              <a:t>Traditional Methods of Teaching Supply </a:t>
            </a:r>
            <a:r>
              <a:rPr lang="en-GB" sz="1400" dirty="0" smtClean="0"/>
              <a:t>Chain</a:t>
            </a:r>
          </a:p>
          <a:p>
            <a:r>
              <a:rPr lang="en-GB" sz="1400" dirty="0" smtClean="0"/>
              <a:t>Games Technology</a:t>
            </a:r>
          </a:p>
          <a:p>
            <a:r>
              <a:rPr lang="en-GB" sz="1400" dirty="0" smtClean="0"/>
              <a:t>Augmented Reality</a:t>
            </a:r>
          </a:p>
          <a:p>
            <a:r>
              <a:rPr lang="en-GB" sz="1400" dirty="0" smtClean="0"/>
              <a:t>360 Degree Videos</a:t>
            </a:r>
          </a:p>
          <a:p>
            <a:r>
              <a:rPr lang="en-GB" sz="1400" dirty="0" smtClean="0"/>
              <a:t>Artificial Intelligence</a:t>
            </a:r>
            <a:endParaRPr lang="en-GB" sz="1400" dirty="0" smtClean="0"/>
          </a:p>
          <a:p>
            <a:endParaRPr lang="en-GB" sz="1400" dirty="0" smtClean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9106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 smtClean="0">
                <a:latin typeface="+mn-lt"/>
              </a:rPr>
              <a:t>Supply Chain Management</a:t>
            </a:r>
            <a:endParaRPr lang="en-GB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1"/>
            <a:ext cx="10515600" cy="3718559"/>
          </a:xfrm>
        </p:spPr>
        <p:txBody>
          <a:bodyPr/>
          <a:lstStyle/>
          <a:p>
            <a:r>
              <a:rPr lang="en-GB" i="1" dirty="0" smtClean="0"/>
              <a:t>“The </a:t>
            </a:r>
            <a:r>
              <a:rPr lang="en-GB" i="1" dirty="0"/>
              <a:t>management of upstream and downstream relationships with suppliers and customers to deliver superior customer value at less cost to the supply chain as </a:t>
            </a:r>
            <a:r>
              <a:rPr lang="en-GB" i="1" dirty="0" smtClean="0"/>
              <a:t>a </a:t>
            </a:r>
            <a:r>
              <a:rPr lang="en-GB" i="1" dirty="0"/>
              <a:t>whole</a:t>
            </a:r>
            <a:r>
              <a:rPr lang="en-GB" i="1" dirty="0" smtClean="0"/>
              <a:t>.”  </a:t>
            </a:r>
            <a:r>
              <a:rPr lang="en-GB" i="1" dirty="0" smtClean="0"/>
              <a:t>(</a:t>
            </a:r>
            <a:r>
              <a:rPr lang="en-GB" dirty="0" smtClean="0"/>
              <a:t>Christopher</a:t>
            </a:r>
            <a:r>
              <a:rPr lang="en-GB" dirty="0" smtClean="0"/>
              <a:t>, </a:t>
            </a:r>
            <a:r>
              <a:rPr lang="en-GB" dirty="0" smtClean="0"/>
              <a:t>2016, </a:t>
            </a:r>
            <a:r>
              <a:rPr lang="en-GB" dirty="0" smtClean="0"/>
              <a:t>pp. </a:t>
            </a:r>
            <a:r>
              <a:rPr lang="en-GB" dirty="0" smtClean="0"/>
              <a:t>5)</a:t>
            </a:r>
            <a:endParaRPr lang="en-GB" dirty="0" smtClean="0"/>
          </a:p>
          <a:p>
            <a:r>
              <a:rPr lang="en-GB" dirty="0"/>
              <a:t>Globalisation of </a:t>
            </a:r>
            <a:r>
              <a:rPr lang="en-GB" dirty="0" smtClean="0"/>
              <a:t>industry </a:t>
            </a:r>
            <a:r>
              <a:rPr lang="en-GB" dirty="0"/>
              <a:t>made supply chain inevitable.</a:t>
            </a:r>
          </a:p>
          <a:p>
            <a:r>
              <a:rPr lang="en-GB" dirty="0" smtClean="0"/>
              <a:t>The greater importance of this subject area is brought to the forefront by the current situation of </a:t>
            </a:r>
            <a:r>
              <a:rPr lang="en-GB" dirty="0" smtClean="0"/>
              <a:t>th</a:t>
            </a:r>
            <a:r>
              <a:rPr lang="en-GB" dirty="0" smtClean="0"/>
              <a:t>e </a:t>
            </a:r>
            <a:r>
              <a:rPr lang="en-GB" dirty="0" smtClean="0"/>
              <a:t>global </a:t>
            </a:r>
            <a:r>
              <a:rPr lang="en-GB" dirty="0" smtClean="0"/>
              <a:t>pandemic.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5394960"/>
            <a:ext cx="10515600" cy="609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Christopher, M., 2016. </a:t>
            </a:r>
            <a:r>
              <a:rPr lang="en-GB" i="1" dirty="0"/>
              <a:t>Logistics &amp; supply chain management</a:t>
            </a:r>
            <a:r>
              <a:rPr lang="en-GB" dirty="0"/>
              <a:t>. Pearson UK.</a:t>
            </a:r>
          </a:p>
        </p:txBody>
      </p:sp>
    </p:spTree>
    <p:extLst>
      <p:ext uri="{BB962C8B-B14F-4D97-AF65-F5344CB8AC3E}">
        <p14:creationId xmlns:p14="http://schemas.microsoft.com/office/powerpoint/2010/main" val="389491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>
                <a:latin typeface="+mn-lt"/>
              </a:rPr>
              <a:t>Current Trends in Supply 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Big Data</a:t>
            </a:r>
          </a:p>
          <a:p>
            <a:r>
              <a:rPr lang="en-GB" dirty="0" smtClean="0"/>
              <a:t>Cloud Computing</a:t>
            </a:r>
          </a:p>
          <a:p>
            <a:r>
              <a:rPr lang="en-GB" dirty="0" err="1" smtClean="0"/>
              <a:t>Blockchain</a:t>
            </a:r>
            <a:r>
              <a:rPr lang="en-GB" dirty="0" smtClean="0"/>
              <a:t> Technologies</a:t>
            </a:r>
          </a:p>
          <a:p>
            <a:r>
              <a:rPr lang="en-GB" dirty="0" smtClean="0"/>
              <a:t>Artificial Intelligence</a:t>
            </a:r>
          </a:p>
          <a:p>
            <a:r>
              <a:rPr lang="en-GB" dirty="0" smtClean="0"/>
              <a:t>Smart Supply Chain</a:t>
            </a:r>
          </a:p>
          <a:p>
            <a:r>
              <a:rPr lang="en-GB" dirty="0" smtClean="0"/>
              <a:t>Robotics</a:t>
            </a:r>
          </a:p>
          <a:p>
            <a:r>
              <a:rPr lang="en-GB" dirty="0" smtClean="0"/>
              <a:t>3D Printing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29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 smtClean="0">
                <a:latin typeface="+mn-lt"/>
              </a:rPr>
              <a:t>Software Technologies</a:t>
            </a:r>
            <a:endParaRPr lang="en-GB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1305"/>
            <a:ext cx="10515600" cy="4351338"/>
          </a:xfrm>
        </p:spPr>
        <p:txBody>
          <a:bodyPr/>
          <a:lstStyle/>
          <a:p>
            <a:r>
              <a:rPr lang="en-GB" sz="2400" dirty="0"/>
              <a:t>Analytics:</a:t>
            </a:r>
          </a:p>
          <a:p>
            <a:pPr lvl="1"/>
            <a:r>
              <a:rPr lang="en-GB" dirty="0"/>
              <a:t>Descriptive (explanation for success or failure in the past)</a:t>
            </a:r>
          </a:p>
          <a:p>
            <a:pPr lvl="1"/>
            <a:r>
              <a:rPr lang="en-GB" dirty="0"/>
              <a:t>Predictive (enable decisions through analysing ‘big data’ within and between connected devices) and</a:t>
            </a:r>
          </a:p>
          <a:p>
            <a:pPr lvl="1"/>
            <a:r>
              <a:rPr lang="en-GB" dirty="0"/>
              <a:t>Prescriptive (data supported options provided for evaluation and decision)</a:t>
            </a:r>
          </a:p>
          <a:p>
            <a:r>
              <a:rPr lang="en-GB" sz="2400" dirty="0"/>
              <a:t>Artificial Intelligence – decision-making enabled by using computers to learn in real-time from data provided by other digital technologies and human input</a:t>
            </a:r>
          </a:p>
          <a:p>
            <a:r>
              <a:rPr lang="en-GB" sz="2400" dirty="0"/>
              <a:t>Cloud computing and remote storage</a:t>
            </a:r>
          </a:p>
          <a:p>
            <a:r>
              <a:rPr lang="en-GB" sz="2400" dirty="0"/>
              <a:t>Distributed ledger applications (also called </a:t>
            </a:r>
            <a:r>
              <a:rPr lang="en-GB" sz="2400" dirty="0" err="1"/>
              <a:t>Blockchain</a:t>
            </a:r>
            <a:r>
              <a:rPr lang="en-GB" sz="2400" dirty="0"/>
              <a:t>)</a:t>
            </a:r>
          </a:p>
          <a:p>
            <a:r>
              <a:rPr lang="en-GB" sz="2400" dirty="0"/>
              <a:t>Optimisation tools for inventory and supply networks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24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4555"/>
          </a:xfrm>
        </p:spPr>
        <p:txBody>
          <a:bodyPr/>
          <a:lstStyle/>
          <a:p>
            <a:pPr algn="ctr"/>
            <a:r>
              <a:rPr lang="en-GB" sz="4000" b="1" dirty="0">
                <a:latin typeface="+mn-lt"/>
              </a:rPr>
              <a:t>Hardware</a:t>
            </a:r>
            <a:r>
              <a:rPr lang="en-GB" dirty="0" smtClean="0"/>
              <a:t> </a:t>
            </a:r>
            <a:r>
              <a:rPr lang="en-GB" sz="4000" b="1" dirty="0">
                <a:latin typeface="+mn-lt"/>
              </a:rPr>
              <a:t>Technologies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10515600" cy="4729163"/>
          </a:xfrm>
        </p:spPr>
        <p:txBody>
          <a:bodyPr/>
          <a:lstStyle/>
          <a:p>
            <a:r>
              <a:rPr lang="en-GB" sz="1600" dirty="0"/>
              <a:t>Additive manufacturing (also called 3D printing)</a:t>
            </a:r>
          </a:p>
          <a:p>
            <a:r>
              <a:rPr lang="en-GB" sz="1600" dirty="0"/>
              <a:t>Augmented and virtual reality</a:t>
            </a:r>
          </a:p>
          <a:p>
            <a:r>
              <a:rPr lang="en-GB" sz="1600" dirty="0"/>
              <a:t>Autonomous vehicles; automated guided vehicles (AGV) and drones</a:t>
            </a:r>
          </a:p>
          <a:p>
            <a:r>
              <a:rPr lang="en-GB" sz="1600" dirty="0"/>
              <a:t>Industrial Internet of Things (</a:t>
            </a:r>
            <a:r>
              <a:rPr lang="en-GB" sz="1600" dirty="0" err="1"/>
              <a:t>IIoT</a:t>
            </a:r>
            <a:r>
              <a:rPr lang="en-GB" sz="1600" dirty="0"/>
              <a:t>) – </a:t>
            </a:r>
            <a:r>
              <a:rPr lang="en-GB" sz="1600" dirty="0" smtClean="0"/>
              <a:t>enables </a:t>
            </a:r>
            <a:r>
              <a:rPr lang="en-GB" sz="1600" dirty="0"/>
              <a:t>operational data to be transmitted, normalised and structured for online analysis. In supply chains:</a:t>
            </a:r>
          </a:p>
          <a:p>
            <a:pPr lvl="1"/>
            <a:r>
              <a:rPr lang="en-GB" sz="1600" dirty="0" err="1"/>
              <a:t>eCommerce</a:t>
            </a:r>
            <a:r>
              <a:rPr lang="en-GB" sz="1600" dirty="0"/>
              <a:t> warehouses: </a:t>
            </a:r>
            <a:r>
              <a:rPr lang="en-GB" sz="1600" dirty="0" err="1"/>
              <a:t>IIoT</a:t>
            </a:r>
            <a:r>
              <a:rPr lang="en-GB" sz="1600" dirty="0"/>
              <a:t> is required to enable operations at speed</a:t>
            </a:r>
          </a:p>
          <a:p>
            <a:pPr lvl="1"/>
            <a:r>
              <a:rPr lang="en-GB" sz="1600" dirty="0"/>
              <a:t>Transport units: GPS used for vehicle tracking and sensors for refrigeration, heat and moisture content. Also driver behaviour alerts e.g. impacts that could damage the product, tyre wear and concentration in traffic:</a:t>
            </a:r>
          </a:p>
          <a:p>
            <a:pPr lvl="2"/>
            <a:r>
              <a:rPr lang="en-GB" sz="1600" dirty="0"/>
              <a:t>Sensors</a:t>
            </a:r>
          </a:p>
          <a:p>
            <a:pPr lvl="2"/>
            <a:r>
              <a:rPr lang="en-GB" sz="1600" dirty="0"/>
              <a:t>Instruments and programmable logic controllers (PLC)</a:t>
            </a:r>
          </a:p>
          <a:p>
            <a:pPr lvl="2"/>
            <a:r>
              <a:rPr lang="en-GB" sz="1600" dirty="0"/>
              <a:t>Materials handling equipment (MHE</a:t>
            </a:r>
            <a:r>
              <a:rPr lang="en-GB" sz="1600" dirty="0" smtClean="0"/>
              <a:t>)</a:t>
            </a:r>
          </a:p>
          <a:p>
            <a:pPr lvl="2"/>
            <a:r>
              <a:rPr lang="en-GB" sz="1600" dirty="0"/>
              <a:t>Wearable and mobile technology</a:t>
            </a:r>
          </a:p>
          <a:p>
            <a:pPr lvl="2"/>
            <a:r>
              <a:rPr lang="en-GB" sz="1600" dirty="0"/>
              <a:t>Automatic identification and data capture (AIDC), including: barcode scanners, optical character recognition (OCR), graphical user interface (GUI) and radio frequency identification devices (</a:t>
            </a:r>
            <a:r>
              <a:rPr lang="en-GB" sz="1600" dirty="0" smtClean="0"/>
              <a:t>RFID)</a:t>
            </a:r>
          </a:p>
          <a:p>
            <a:r>
              <a:rPr lang="en-GB" sz="1600" dirty="0" smtClean="0"/>
              <a:t>Robotics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6075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 smtClean="0">
                <a:latin typeface="+mn-lt"/>
              </a:rPr>
              <a:t>Industry 4.0 and Supply Chain Management</a:t>
            </a:r>
            <a:endParaRPr lang="en-GB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world has been moving towards a digital future over the years, and Industry 4.0 technologies are considered to be the way of </a:t>
            </a:r>
            <a:r>
              <a:rPr lang="en-GB" dirty="0" smtClean="0"/>
              <a:t>the future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rapid digitisation of industry or Industry 4.0 is trending in the supply chain management. </a:t>
            </a:r>
          </a:p>
          <a:p>
            <a:r>
              <a:rPr lang="en-GB" dirty="0" smtClean="0"/>
              <a:t>The opportunities surrounding digitisation have made it possible for supply chains to access, store and process a large amount </a:t>
            </a:r>
            <a:r>
              <a:rPr lang="en-GB" dirty="0" smtClean="0"/>
              <a:t>of data </a:t>
            </a:r>
            <a:r>
              <a:rPr lang="en-GB" dirty="0" smtClean="0"/>
              <a:t>both from within a firm and externally (</a:t>
            </a:r>
            <a:r>
              <a:rPr lang="en-GB" dirty="0" err="1" smtClean="0"/>
              <a:t>Schniederjans</a:t>
            </a:r>
            <a:r>
              <a:rPr lang="en-GB" dirty="0" smtClean="0"/>
              <a:t> et </a:t>
            </a:r>
            <a:r>
              <a:rPr lang="en-GB" dirty="0" smtClean="0"/>
              <a:t>al., </a:t>
            </a:r>
            <a:r>
              <a:rPr lang="en-GB" dirty="0" smtClean="0"/>
              <a:t>2020)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55320" y="5273040"/>
            <a:ext cx="10850880" cy="6248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/>
              <a:t>Schniederjans</a:t>
            </a:r>
            <a:r>
              <a:rPr lang="en-GB" dirty="0"/>
              <a:t>, D.G., </a:t>
            </a:r>
            <a:r>
              <a:rPr lang="en-GB" dirty="0" err="1"/>
              <a:t>Curado</a:t>
            </a:r>
            <a:r>
              <a:rPr lang="en-GB" dirty="0"/>
              <a:t>, C. and </a:t>
            </a:r>
            <a:r>
              <a:rPr lang="en-GB" dirty="0" err="1"/>
              <a:t>Khalajhedayati</a:t>
            </a:r>
            <a:r>
              <a:rPr lang="en-GB" dirty="0"/>
              <a:t>, M., 2020. Supply chain digitisation trends: An integration of knowledge management. </a:t>
            </a:r>
            <a:r>
              <a:rPr lang="en-GB" i="1" dirty="0"/>
              <a:t>International Journal of Production Economics</a:t>
            </a:r>
            <a:r>
              <a:rPr lang="en-GB" dirty="0"/>
              <a:t>, </a:t>
            </a:r>
            <a:r>
              <a:rPr lang="en-GB" i="1" dirty="0"/>
              <a:t>220</a:t>
            </a:r>
            <a:r>
              <a:rPr lang="en-GB" dirty="0"/>
              <a:t>, p.107439.</a:t>
            </a:r>
          </a:p>
        </p:txBody>
      </p:sp>
    </p:spTree>
    <p:extLst>
      <p:ext uri="{BB962C8B-B14F-4D97-AF65-F5344CB8AC3E}">
        <p14:creationId xmlns:p14="http://schemas.microsoft.com/office/powerpoint/2010/main" val="200047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9315"/>
          </a:xfrm>
        </p:spPr>
        <p:txBody>
          <a:bodyPr/>
          <a:lstStyle/>
          <a:p>
            <a:pPr algn="ctr"/>
            <a:r>
              <a:rPr lang="en-GB" sz="4000" b="1" dirty="0" smtClean="0">
                <a:latin typeface="+mn-lt"/>
              </a:rPr>
              <a:t>Employee Skills – Industry 4.0</a:t>
            </a:r>
            <a:endParaRPr lang="en-GB" sz="40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1234440"/>
            <a:ext cx="5882640" cy="4328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731520" y="5562600"/>
            <a:ext cx="10622280" cy="4114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Source: </a:t>
            </a:r>
            <a:r>
              <a:rPr lang="en-GB" dirty="0" err="1"/>
              <a:t>Umachandran</a:t>
            </a:r>
            <a:r>
              <a:rPr lang="en-GB" dirty="0"/>
              <a:t>, K. (2018a). Industry 4.0—people skills poster</a:t>
            </a:r>
          </a:p>
        </p:txBody>
      </p:sp>
    </p:spTree>
    <p:extLst>
      <p:ext uri="{BB962C8B-B14F-4D97-AF65-F5344CB8AC3E}">
        <p14:creationId xmlns:p14="http://schemas.microsoft.com/office/powerpoint/2010/main" val="160561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5800"/>
            <a:ext cx="10515600" cy="1004888"/>
          </a:xfrm>
        </p:spPr>
        <p:txBody>
          <a:bodyPr/>
          <a:lstStyle/>
          <a:p>
            <a:pPr algn="ctr"/>
            <a:r>
              <a:rPr lang="en-GB" sz="4000" b="1" dirty="0" smtClean="0">
                <a:latin typeface="+mn-lt"/>
              </a:rPr>
              <a:t>Global Talent Shortage in Supply Chain </a:t>
            </a:r>
            <a:endParaRPr lang="en-GB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Global supply chains are challenged with </a:t>
            </a:r>
            <a:r>
              <a:rPr lang="en-GB" dirty="0"/>
              <a:t>a severe shortage of talent at a time when the demands on the profession have never been </a:t>
            </a:r>
            <a:r>
              <a:rPr lang="en-GB" dirty="0" smtClean="0"/>
              <a:t>greater. </a:t>
            </a:r>
          </a:p>
          <a:p>
            <a:r>
              <a:rPr lang="en-GB" dirty="0" smtClean="0"/>
              <a:t>Some of the factors that contribute to the skills shortfall: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Globalisation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Market uncertainty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Shifting </a:t>
            </a:r>
            <a:r>
              <a:rPr lang="en-GB" dirty="0"/>
              <a:t>demographic patterns </a:t>
            </a: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The </a:t>
            </a:r>
            <a:r>
              <a:rPr lang="en-GB" dirty="0"/>
              <a:t>emergence of supply chain as a strategic </a:t>
            </a:r>
            <a:r>
              <a:rPr lang="en-GB" dirty="0" smtClean="0"/>
              <a:t>function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Increasing Automation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768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5800"/>
            <a:ext cx="10515600" cy="457200"/>
          </a:xfrm>
        </p:spPr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Industry 4.0 Curriculum</a:t>
            </a:r>
            <a:endParaRPr lang="en-GB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1143000"/>
            <a:ext cx="6704798" cy="47207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42998" y="5288280"/>
            <a:ext cx="3993682" cy="5755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Source: </a:t>
            </a:r>
            <a:r>
              <a:rPr lang="en-GB" sz="1200" dirty="0"/>
              <a:t>Li, L., 2020. Education supply chain in the era of Industry 4.0. </a:t>
            </a:r>
            <a:r>
              <a:rPr lang="en-GB" sz="1200" i="1" dirty="0"/>
              <a:t>Systems Research and </a:t>
            </a:r>
            <a:r>
              <a:rPr lang="en-GB" sz="1200" i="1" dirty="0" err="1"/>
              <a:t>Behavioral</a:t>
            </a:r>
            <a:r>
              <a:rPr lang="en-GB" sz="1200" i="1" dirty="0"/>
              <a:t> Science</a:t>
            </a:r>
            <a:r>
              <a:rPr lang="en-GB" sz="1200" dirty="0"/>
              <a:t>, </a:t>
            </a:r>
            <a:r>
              <a:rPr lang="en-GB" sz="1200" i="1" dirty="0"/>
              <a:t>37</a:t>
            </a:r>
            <a:r>
              <a:rPr lang="en-GB" sz="1200" dirty="0"/>
              <a:t>(4), pp.579-592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586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Traditional Methods of Teaching Supply Chain</a:t>
            </a:r>
            <a:endParaRPr lang="en-GB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Class lecture</a:t>
            </a:r>
          </a:p>
          <a:p>
            <a:r>
              <a:rPr lang="en-GB" dirty="0" smtClean="0"/>
              <a:t>Overhead projection</a:t>
            </a:r>
          </a:p>
          <a:p>
            <a:r>
              <a:rPr lang="en-GB" dirty="0" smtClean="0"/>
              <a:t>Text books</a:t>
            </a:r>
          </a:p>
          <a:p>
            <a:r>
              <a:rPr lang="en-GB" dirty="0" smtClean="0"/>
              <a:t>Role play</a:t>
            </a:r>
          </a:p>
          <a:p>
            <a:r>
              <a:rPr lang="en-GB" dirty="0" smtClean="0"/>
              <a:t>Case studies</a:t>
            </a:r>
          </a:p>
          <a:p>
            <a:r>
              <a:rPr lang="en-GB" dirty="0" smtClean="0"/>
              <a:t>Journal Articles</a:t>
            </a:r>
          </a:p>
          <a:p>
            <a:r>
              <a:rPr lang="en-GB" dirty="0" smtClean="0"/>
              <a:t>Tutorials</a:t>
            </a:r>
          </a:p>
          <a:p>
            <a:r>
              <a:rPr lang="en-GB" dirty="0" smtClean="0"/>
              <a:t>Group discussions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6143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+mn-lt"/>
              </a:rPr>
              <a:t>Games</a:t>
            </a:r>
            <a:r>
              <a:rPr lang="en-GB" dirty="0" smtClean="0"/>
              <a:t> </a:t>
            </a:r>
            <a:r>
              <a:rPr lang="en-GB" b="1" dirty="0">
                <a:latin typeface="+mn-lt"/>
              </a:rPr>
              <a:t>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Since 1960, the Beer game was used in the classrooms to teach the dynamics in the field of supply chain.</a:t>
            </a:r>
          </a:p>
          <a:p>
            <a:r>
              <a:rPr lang="en-GB" dirty="0" smtClean="0"/>
              <a:t>Web-based </a:t>
            </a:r>
            <a:r>
              <a:rPr lang="en-GB" dirty="0"/>
              <a:t>simulation and game technologies to produce an interactive, engaging educational tool that creates an enjoyable productive learning environment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Learners </a:t>
            </a:r>
            <a:r>
              <a:rPr lang="en-GB" dirty="0"/>
              <a:t>will have a good opportunity to apply their learning outcomes in terms of decision and analysis of business situations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Through </a:t>
            </a:r>
            <a:r>
              <a:rPr lang="en-GB" dirty="0"/>
              <a:t>the administrator role, various supply chain scenarios can be applied, then participants’ decisions can be collected for appraisal.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11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+mn-lt"/>
              </a:rPr>
              <a:t>Augmented </a:t>
            </a:r>
            <a:r>
              <a:rPr lang="en-GB" b="1" dirty="0" smtClean="0">
                <a:latin typeface="+mn-lt"/>
              </a:rPr>
              <a:t>Reality 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visual and interactive experience in a real world environment.</a:t>
            </a:r>
          </a:p>
          <a:p>
            <a:r>
              <a:rPr lang="en-GB" dirty="0" smtClean="0"/>
              <a:t>Augmented Reality </a:t>
            </a:r>
            <a:r>
              <a:rPr lang="en-GB" dirty="0"/>
              <a:t>supports the understanding of complex phenomena by providing unique visual and interactive experiences that combine real and virtual information and help communicate abstract problems to learners.</a:t>
            </a:r>
            <a:endParaRPr lang="en-GB" dirty="0" smtClean="0"/>
          </a:p>
          <a:p>
            <a:r>
              <a:rPr lang="en-GB" dirty="0" smtClean="0"/>
              <a:t>Some benefits:</a:t>
            </a:r>
          </a:p>
          <a:p>
            <a:pPr marL="0" indent="0">
              <a:buNone/>
            </a:pPr>
            <a:r>
              <a:rPr lang="en-GB" dirty="0" smtClean="0"/>
              <a:t>- Encourages collaboration</a:t>
            </a:r>
          </a:p>
          <a:p>
            <a:pPr marL="0" indent="0">
              <a:buNone/>
            </a:pPr>
            <a:r>
              <a:rPr lang="en-GB" dirty="0" smtClean="0"/>
              <a:t>- Learning key abilities such as problem solving</a:t>
            </a:r>
          </a:p>
          <a:p>
            <a:pPr marL="0" indent="0">
              <a:buNone/>
            </a:pPr>
            <a:r>
              <a:rPr lang="en-GB" dirty="0" smtClean="0"/>
              <a:t>- Increases Motivation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94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+mn-lt"/>
              </a:rPr>
              <a:t>360˚ </a:t>
            </a:r>
            <a:r>
              <a:rPr lang="en-GB" b="1" dirty="0" smtClean="0">
                <a:latin typeface="+mn-lt"/>
              </a:rPr>
              <a:t>V</a:t>
            </a:r>
            <a:r>
              <a:rPr lang="en-GB" b="1" dirty="0" smtClean="0">
                <a:latin typeface="+mn-lt"/>
              </a:rPr>
              <a:t>ideos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360˚ </a:t>
            </a:r>
            <a:r>
              <a:rPr lang="en-GB" dirty="0" smtClean="0"/>
              <a:t>videos involve a field trip.</a:t>
            </a:r>
          </a:p>
          <a:p>
            <a:r>
              <a:rPr lang="en-GB" dirty="0"/>
              <a:t>360˚ </a:t>
            </a:r>
            <a:r>
              <a:rPr lang="en-GB" dirty="0" smtClean="0"/>
              <a:t>videos </a:t>
            </a:r>
            <a:r>
              <a:rPr lang="en-GB" dirty="0"/>
              <a:t>allows learners to make better connections with their learning by providing concrete, visual explanations and examples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</a:t>
            </a:r>
            <a:r>
              <a:rPr lang="en-GB" dirty="0"/>
              <a:t>user is involved in a realistic and authentic situation without being physically present (Martín‐Gutiérrez et al</a:t>
            </a:r>
            <a:r>
              <a:rPr lang="en-GB" dirty="0" smtClean="0"/>
              <a:t>.,</a:t>
            </a:r>
            <a:r>
              <a:rPr lang="en-GB" dirty="0"/>
              <a:t> </a:t>
            </a:r>
            <a:r>
              <a:rPr lang="en-GB" dirty="0" smtClean="0"/>
              <a:t>2016).</a:t>
            </a:r>
            <a:r>
              <a:rPr lang="en-GB" dirty="0"/>
              <a:t> </a:t>
            </a:r>
            <a:endParaRPr lang="en-GB" dirty="0" smtClean="0"/>
          </a:p>
          <a:p>
            <a:r>
              <a:rPr lang="en-GB" dirty="0"/>
              <a:t>Watching </a:t>
            </a:r>
            <a:r>
              <a:rPr lang="en-GB" dirty="0"/>
              <a:t>360˚</a:t>
            </a:r>
            <a:r>
              <a:rPr lang="en-GB" dirty="0" smtClean="0"/>
              <a:t> </a:t>
            </a:r>
            <a:r>
              <a:rPr lang="en-GB" dirty="0"/>
              <a:t>videos with VR headsets appear to be more attractive to learners because of the immersive user </a:t>
            </a:r>
            <a:r>
              <a:rPr lang="en-GB" dirty="0" smtClean="0"/>
              <a:t>experience, which </a:t>
            </a:r>
            <a:r>
              <a:rPr lang="en-GB" dirty="0"/>
              <a:t>disconnects the user from (distracting factors of) the “real world” (Olmos‐Raya et al</a:t>
            </a:r>
            <a:r>
              <a:rPr lang="en-GB" dirty="0" smtClean="0"/>
              <a:t>., 2018).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535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+mn-lt"/>
              </a:rPr>
              <a:t>Artificial</a:t>
            </a:r>
            <a:r>
              <a:rPr lang="en-GB" dirty="0" smtClean="0"/>
              <a:t> </a:t>
            </a:r>
            <a:r>
              <a:rPr lang="en-GB" b="1" dirty="0">
                <a:latin typeface="+mn-lt"/>
              </a:rPr>
              <a:t>Intelligence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Voice assistants such as Amazon Alexa, Apple Siri, etc. </a:t>
            </a:r>
            <a:r>
              <a:rPr lang="en-GB" dirty="0" smtClean="0"/>
              <a:t>allows interacting </a:t>
            </a:r>
            <a:r>
              <a:rPr lang="en-GB" dirty="0"/>
              <a:t>with various learning materials without communication with a teacher</a:t>
            </a:r>
            <a:r>
              <a:rPr lang="en-GB" dirty="0" smtClean="0"/>
              <a:t>.</a:t>
            </a:r>
          </a:p>
          <a:p>
            <a:r>
              <a:rPr lang="en-GB" dirty="0"/>
              <a:t>Smart content </a:t>
            </a:r>
            <a:r>
              <a:rPr lang="en-GB" dirty="0" smtClean="0"/>
              <a:t>can be used </a:t>
            </a:r>
            <a:r>
              <a:rPr lang="en-GB" dirty="0"/>
              <a:t>for various learning materials, from </a:t>
            </a:r>
            <a:r>
              <a:rPr lang="en-GB" dirty="0" smtClean="0"/>
              <a:t>digitised </a:t>
            </a:r>
            <a:r>
              <a:rPr lang="en-GB" dirty="0"/>
              <a:t>textbooks to </a:t>
            </a:r>
            <a:r>
              <a:rPr lang="en-GB" dirty="0" smtClean="0"/>
              <a:t>customised </a:t>
            </a:r>
            <a:r>
              <a:rPr lang="en-GB" dirty="0"/>
              <a:t>interfaces.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92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Summary</a:t>
            </a:r>
            <a:endParaRPr lang="en-GB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above technologies will help the training provider and educators to improve classroom engagement and create interest in complex subjects.</a:t>
            </a:r>
          </a:p>
          <a:p>
            <a:r>
              <a:rPr lang="en-GB" dirty="0" smtClean="0"/>
              <a:t>Collaboration between educational institutions and technology developers will pave ways for innovative technologies being introduced to the classroom environment. </a:t>
            </a:r>
          </a:p>
          <a:p>
            <a:r>
              <a:rPr lang="en-GB" dirty="0" smtClean="0"/>
              <a:t>Situations such as the global pandemic pose more challenges in the education sector, applying innovative IT in remote teaching will be more interesting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337746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hank You - Wooden Tile Imag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170" y="731203"/>
            <a:ext cx="7734300" cy="5156200"/>
          </a:xfrm>
        </p:spPr>
      </p:pic>
    </p:spTree>
    <p:extLst>
      <p:ext uri="{BB962C8B-B14F-4D97-AF65-F5344CB8AC3E}">
        <p14:creationId xmlns:p14="http://schemas.microsoft.com/office/powerpoint/2010/main" val="2811095955"/>
      </p:ext>
    </p:extLst>
  </p:cSld>
  <p:clrMapOvr>
    <a:masterClrMapping/>
  </p:clrMapOvr>
</p:sld>
</file>

<file path=ppt/theme/theme1.xml><?xml version="1.0" encoding="utf-8"?>
<a:theme xmlns:a="http://schemas.openxmlformats.org/drawingml/2006/main" name="ExecOfficeTemplates_Aug2019_AL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ExecOfficeTemplates_Aug2019_ALL</Template>
  <TotalTime>435</TotalTime>
  <Words>1057</Words>
  <Application>Microsoft Office PowerPoint</Application>
  <PresentationFormat>Widescreen</PresentationFormat>
  <Paragraphs>108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ExecOfficeTemplates_Aug2019_ALL</vt:lpstr>
      <vt:lpstr>Application of Information Technology in high quality training in Smart Schools in the context of industrial revolution 4.0: A Supply Chain Perspective</vt:lpstr>
      <vt:lpstr>Table of Contents</vt:lpstr>
      <vt:lpstr>Supply Chain Management</vt:lpstr>
      <vt:lpstr>Current Trends in Supply Chain</vt:lpstr>
      <vt:lpstr>Software Technologies</vt:lpstr>
      <vt:lpstr>Hardware Technologies</vt:lpstr>
      <vt:lpstr>Industry 4.0 and Supply Chain Management</vt:lpstr>
      <vt:lpstr>Employee Skills – Industry 4.0</vt:lpstr>
      <vt:lpstr>Global Talent Shortage in Supply Chain </vt:lpstr>
      <vt:lpstr>Industry 4.0 Curriculum</vt:lpstr>
      <vt:lpstr>Traditional Methods of Teaching Supply Chain</vt:lpstr>
      <vt:lpstr>Games Technology</vt:lpstr>
      <vt:lpstr>Augmented Reality </vt:lpstr>
      <vt:lpstr>360˚ Videos</vt:lpstr>
      <vt:lpstr>Artificial Intelligence</vt:lpstr>
      <vt:lpstr>Summary</vt:lpstr>
      <vt:lpstr>PowerPoint Presentation</vt:lpstr>
    </vt:vector>
  </TitlesOfParts>
  <Company>City of Glasgow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Application of Information Technology in high quality training in Smart School in the context of industrial revolution 4.0: A Supply Chain Perspective</dc:title>
  <dc:creator>rsankaranarayanan</dc:creator>
  <cp:lastModifiedBy>rsankaranarayanan</cp:lastModifiedBy>
  <cp:revision>28</cp:revision>
  <dcterms:created xsi:type="dcterms:W3CDTF">2020-10-19T16:59:19Z</dcterms:created>
  <dcterms:modified xsi:type="dcterms:W3CDTF">2020-10-20T06:26:00Z</dcterms:modified>
</cp:coreProperties>
</file>