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57" r:id="rId1"/>
    <p:sldMasterId id="2147483705" r:id="rId2"/>
    <p:sldMasterId id="2147483717" r:id="rId3"/>
    <p:sldMasterId id="2147483729" r:id="rId4"/>
  </p:sldMasterIdLst>
  <p:notesMasterIdLst>
    <p:notesMasterId r:id="rId19"/>
  </p:notesMasterIdLst>
  <p:handoutMasterIdLst>
    <p:handoutMasterId r:id="rId20"/>
  </p:handoutMasterIdLst>
  <p:sldIdLst>
    <p:sldId id="302" r:id="rId5"/>
    <p:sldId id="311" r:id="rId6"/>
    <p:sldId id="310" r:id="rId7"/>
    <p:sldId id="349" r:id="rId8"/>
    <p:sldId id="350" r:id="rId9"/>
    <p:sldId id="351" r:id="rId10"/>
    <p:sldId id="365" r:id="rId11"/>
    <p:sldId id="366" r:id="rId12"/>
    <p:sldId id="352" r:id="rId13"/>
    <p:sldId id="361" r:id="rId14"/>
    <p:sldId id="360" r:id="rId15"/>
    <p:sldId id="362" r:id="rId16"/>
    <p:sldId id="363" r:id="rId17"/>
    <p:sldId id="364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90000"/>
      </a:lnSpc>
      <a:spcBef>
        <a:spcPct val="0"/>
      </a:spcBef>
      <a:spcAft>
        <a:spcPct val="0"/>
      </a:spcAft>
      <a:defRPr sz="30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0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0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0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0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68" autoAdjust="0"/>
    <p:restoredTop sz="94516" autoAdjust="0"/>
  </p:normalViewPr>
  <p:slideViewPr>
    <p:cSldViewPr>
      <p:cViewPr varScale="1">
        <p:scale>
          <a:sx n="64" d="100"/>
          <a:sy n="64" d="100"/>
        </p:scale>
        <p:origin x="1532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 b="0">
                <a:latin typeface="Times" pitchFamily="18" charset="0"/>
              </a:defRPr>
            </a:lvl1pPr>
          </a:lstStyle>
          <a:p>
            <a:pPr>
              <a:defRPr/>
            </a:pPr>
            <a:fld id="{B789FC8D-EAEB-4BB3-B47D-CCC29F5087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031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/>
            </a:lvl1pPr>
          </a:lstStyle>
          <a:p>
            <a:pPr>
              <a:defRPr/>
            </a:pPr>
            <a:fld id="{2E86D668-AD34-4D54-85AC-8C4154B6FE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826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1827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8494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797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201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951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926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330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31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146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7217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0113"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001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2DAAFE-C57A-464D-9318-E11112D0D5CA}" type="slidenum">
              <a:rPr kumimoji="0" lang="zh-CN" alt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001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zh-CN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3175" y="571500"/>
            <a:ext cx="4451350" cy="3338513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4713" y="4057650"/>
            <a:ext cx="5256212" cy="4373563"/>
          </a:xfrm>
          <a:noFill/>
        </p:spPr>
        <p:txBody>
          <a:bodyPr lIns="91294" tIns="45647" rIns="91294" bIns="45647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373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7985125" y="6672263"/>
            <a:ext cx="931863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v1.0—-6-</a:t>
            </a:r>
            <a:fld id="{6916F554-3D57-4A28-B281-F2DE02612F09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1576376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2355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4958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 userDrawn="1"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v1.0—1-</a:t>
            </a:r>
            <a:fld id="{27A81686-19BB-4BC2-B8B4-A048520DA847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/>
              <a:t>Module Title, Size 20</a:t>
            </a:r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tx1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Lesson Title,</a:t>
            </a:r>
            <a:br>
              <a:rPr lang="en-US" noProof="0"/>
            </a:br>
            <a:r>
              <a:rPr lang="en-US" noProof="0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2087698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66592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21166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504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3667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1010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4598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2531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08902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30241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87565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829733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EC19-48EA-4333-8B86-8C1C5653E11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D0D71-09E4-40D0-83B0-7FB6ADBB70D6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216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EC19-48EA-4333-8B86-8C1C5653E11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D0D71-09E4-40D0-83B0-7FB6ADBB70D6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9771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EC19-48EA-4333-8B86-8C1C5653E11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D0D71-09E4-40D0-83B0-7FB6ADBB70D6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0114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EC19-48EA-4333-8B86-8C1C5653E11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D0D71-09E4-40D0-83B0-7FB6ADBB70D6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0634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EC19-48EA-4333-8B86-8C1C5653E11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D0D71-09E4-40D0-83B0-7FB6ADBB70D6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1671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EC19-48EA-4333-8B86-8C1C5653E11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D0D71-09E4-40D0-83B0-7FB6ADBB70D6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9708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EC19-48EA-4333-8B86-8C1C5653E11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D0D71-09E4-40D0-83B0-7FB6ADBB70D6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508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32060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EC19-48EA-4333-8B86-8C1C5653E11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D0D71-09E4-40D0-83B0-7FB6ADBB70D6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743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EC19-48EA-4333-8B86-8C1C5653E11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D0D71-09E4-40D0-83B0-7FB6ADBB70D6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357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EC19-48EA-4333-8B86-8C1C5653E11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D0D71-09E4-40D0-83B0-7FB6ADBB70D6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1153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EC19-48EA-4333-8B86-8C1C5653E11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/>
              <a:t>22/09/2021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D0D71-09E4-40D0-83B0-7FB6ADBB70D6}" type="slidenum">
              <a:rPr lang="vi-VN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8903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5257800" cy="3144838"/>
          </a:xfrm>
          <a:prstGeom prst="rect">
            <a:avLst/>
          </a:prstGeom>
          <a:solidFill>
            <a:srgbClr val="015F8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3" descr="MAE0078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350" y="0"/>
            <a:ext cx="393065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 userDrawn="1"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 anchorCtr="1">
            <a:spAutoFit/>
          </a:bodyPr>
          <a:lstStyle>
            <a:lvl1pPr defTabSz="814388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700" b="0">
                <a:solidFill>
                  <a:srgbClr val="999999"/>
                </a:solidFill>
              </a:rPr>
              <a:t>© 2009 Cisco Systems, Inc. All rights reserved.</a:t>
            </a:r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7931150" y="6672263"/>
            <a:ext cx="985838" cy="188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SWITCH v1.0—1-</a:t>
            </a:r>
            <a:fld id="{EFC88305-1111-4C27-A683-026603698953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157700" name="Rectangle 4"/>
          <p:cNvSpPr>
            <a:spLocks noGrp="1" noChangeArrowheads="1"/>
          </p:cNvSpPr>
          <p:nvPr>
            <p:ph type="ctrTitle"/>
          </p:nvPr>
        </p:nvSpPr>
        <p:spPr bwMode="white">
          <a:xfrm>
            <a:off x="650875" y="3390900"/>
            <a:ext cx="6937375" cy="420688"/>
          </a:xfrm>
          <a:ln/>
        </p:spPr>
        <p:txBody>
          <a:bodyPr anchor="t"/>
          <a:lstStyle>
            <a:lvl1pPr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/>
              <a:t>Module Title, Size 20</a:t>
            </a:r>
          </a:p>
        </p:txBody>
      </p:sp>
      <p:sp>
        <p:nvSpPr>
          <p:cNvPr id="1577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50875" y="1312863"/>
            <a:ext cx="3546475" cy="841375"/>
          </a:xfrm>
          <a:ln/>
        </p:spPr>
        <p:txBody>
          <a:bodyPr anchor="ctr"/>
          <a:lstStyle>
            <a:lvl1pPr>
              <a:lnSpc>
                <a:spcPct val="90000"/>
              </a:lnSpc>
              <a:spcBef>
                <a:spcPct val="0"/>
              </a:spcBef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Lesson Title,</a:t>
            </a:r>
            <a:br>
              <a:rPr lang="en-US"/>
            </a:br>
            <a:r>
              <a:rPr lang="en-US"/>
              <a:t>Size 30</a:t>
            </a:r>
          </a:p>
        </p:txBody>
      </p:sp>
    </p:spTree>
    <p:extLst>
      <p:ext uri="{BB962C8B-B14F-4D97-AF65-F5344CB8AC3E}">
        <p14:creationId xmlns:p14="http://schemas.microsoft.com/office/powerpoint/2010/main" val="27351149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65410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70458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94604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28422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0991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638" y="1781175"/>
            <a:ext cx="3894137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781175"/>
            <a:ext cx="3894138" cy="3571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375957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55236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93074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31377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79249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5925" y="457200"/>
            <a:ext cx="2035175" cy="489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638" y="457200"/>
            <a:ext cx="5957887" cy="489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339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130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9558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40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1944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556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v1.0—6-</a:t>
            </a:r>
            <a:fld id="{C9EAFE10-2281-4290-8D2C-C7CB77A7AE93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183B7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677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7" name="Rectangle 5"/>
          <p:cNvSpPr>
            <a:spLocks noChangeArrowheads="1"/>
          </p:cNvSpPr>
          <p:nvPr userDrawn="1"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© 2007 Cisco Systems, Inc. All rights reserved.</a:t>
            </a:r>
          </a:p>
        </p:txBody>
      </p:sp>
      <p:sp>
        <p:nvSpPr>
          <p:cNvPr id="3078" name="Rectangle 6"/>
          <p:cNvSpPr>
            <a:spLocks noChangeArrowheads="1"/>
          </p:cNvSpPr>
          <p:nvPr userDrawn="1"/>
        </p:nvSpPr>
        <p:spPr bwMode="auto">
          <a:xfrm>
            <a:off x="8015288" y="6672263"/>
            <a:ext cx="901700" cy="18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ICND1 v1.0—1-</a:t>
            </a:r>
            <a:fld id="{CA2CD2BD-31E2-4077-BF8B-84F2468F90C0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46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160EEC19-48EA-4333-8B86-8C1C5653E110}" type="datetimeFigureOut">
              <a:rPr lang="vi-VN" b="0" smtClean="0">
                <a:solidFill>
                  <a:prstClr val="black">
                    <a:tint val="75000"/>
                  </a:prstClr>
                </a:solidFill>
                <a:latin typeface="Arial"/>
              </a:rPr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22/09/2021</a:t>
            </a:fld>
            <a:endParaRPr lang="vi-VN" b="0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vi-VN" b="0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fld id="{11BD0D71-09E4-40D0-83B0-7FB6ADBB70D6}" type="slidenum">
              <a:rPr lang="vi-VN" b="0" smtClean="0">
                <a:solidFill>
                  <a:prstClr val="black">
                    <a:tint val="75000"/>
                  </a:prstClr>
                </a:solidFill>
                <a:latin typeface="Arial"/>
              </a:rPr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vi-VN" b="0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6202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5638" y="457200"/>
            <a:ext cx="8145462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124" tIns="41061" rIns="82124" bIns="41061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Slide Title</a:t>
            </a: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177800"/>
          </a:xfrm>
          <a:prstGeom prst="rect">
            <a:avLst/>
          </a:prstGeom>
          <a:solidFill>
            <a:srgbClr val="015F8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5638" y="1781175"/>
            <a:ext cx="794067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124" tIns="41061" rIns="82124" bIns="410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Body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53" name="Rectangle 5"/>
          <p:cNvSpPr>
            <a:spLocks noChangeArrowheads="1"/>
          </p:cNvSpPr>
          <p:nvPr userDrawn="1"/>
        </p:nvSpPr>
        <p:spPr bwMode="auto">
          <a:xfrm>
            <a:off x="277813" y="6672263"/>
            <a:ext cx="2022475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 anchorCtr="1">
            <a:spAutoFit/>
          </a:bodyPr>
          <a:lstStyle>
            <a:lvl1pPr defTabSz="814388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4388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4388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4388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4388">
              <a:lnSpc>
                <a:spcPct val="90000"/>
              </a:lnSpc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sz="700" b="0">
                <a:solidFill>
                  <a:srgbClr val="999999"/>
                </a:solidFill>
              </a:rPr>
              <a:t>© 2009 Cisco Systems, Inc. All rights reserved.</a:t>
            </a:r>
          </a:p>
        </p:txBody>
      </p:sp>
      <p:sp>
        <p:nvSpPr>
          <p:cNvPr id="156678" name="Rectangle 6"/>
          <p:cNvSpPr>
            <a:spLocks noChangeArrowheads="1"/>
          </p:cNvSpPr>
          <p:nvPr userDrawn="1"/>
        </p:nvSpPr>
        <p:spPr bwMode="auto">
          <a:xfrm>
            <a:off x="7931150" y="6672263"/>
            <a:ext cx="985838" cy="188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700" b="0">
                <a:solidFill>
                  <a:srgbClr val="999999"/>
                </a:solidFill>
              </a:rPr>
              <a:t>SWITCH v1.0—1-</a:t>
            </a:r>
            <a:fld id="{6DCCF2A0-E171-4C60-ACA0-C058BAD89D4C}" type="slidenum">
              <a:rPr lang="en-US" sz="700" b="0">
                <a:solidFill>
                  <a:srgbClr val="999999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700" b="0">
              <a:solidFill>
                <a:srgbClr val="99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265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defTabSz="814388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defTabSz="814388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00000"/>
        <a:buFont typeface="Arial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3429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2pPr>
      <a:lvl3pPr marL="6858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3pPr>
      <a:lvl4pPr marL="10287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Wingdings" pitchFamily="2" charset="2"/>
        <a:buChar char="§"/>
        <a:defRPr sz="2000">
          <a:solidFill>
            <a:srgbClr val="000000"/>
          </a:solidFill>
          <a:latin typeface="+mn-lt"/>
        </a:defRPr>
      </a:lvl4pPr>
      <a:lvl5pPr marL="1371600" indent="-228600" algn="l" defTabSz="814388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5pPr>
      <a:lvl6pPr marL="18288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6pPr>
      <a:lvl7pPr marL="22860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7pPr>
      <a:lvl8pPr marL="27432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8pPr>
      <a:lvl9pPr marL="3200400" indent="-228600" algn="l" defTabSz="814388" rtl="0" fontAlgn="base">
        <a:lnSpc>
          <a:spcPct val="95000"/>
        </a:lnSpc>
        <a:spcBef>
          <a:spcPct val="35000"/>
        </a:spcBef>
        <a:spcAft>
          <a:spcPct val="0"/>
        </a:spcAft>
        <a:buClr>
          <a:srgbClr val="0183B7"/>
        </a:buClr>
        <a:buFont typeface="Arial" charset="0"/>
        <a:buChar char="–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2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emf"/><Relationship Id="rId7" Type="http://schemas.openxmlformats.org/officeDocument/2006/relationships/image" Target="../media/image2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4.emf"/><Relationship Id="rId7" Type="http://schemas.openxmlformats.org/officeDocument/2006/relationships/image" Target="../media/image2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9.png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9.png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9.png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9.png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anchor="t">
            <a:normAutofit/>
          </a:bodyPr>
          <a:lstStyle/>
          <a:p>
            <a:r>
              <a:rPr lang="vi-VN" sz="24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Cisco Discovery Protocol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56591" y="2850310"/>
            <a:ext cx="76200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f0/2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-25400" y="3853937"/>
            <a:ext cx="8178800" cy="25266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 lIns="82124" tIns="41061" rIns="82124" bIns="41061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Switch# </a:t>
            </a:r>
            <a:r>
              <a:rPr lang="en-US" sz="1600">
                <a:solidFill>
                  <a:srgbClr val="C00000"/>
                </a:solidFill>
                <a:latin typeface="Courier New" pitchFamily="49" charset="0"/>
              </a:rPr>
              <a:t>show cdp neighbors detail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-------------------------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Device ID: </a:t>
            </a:r>
            <a:r>
              <a:rPr lang="en-US" sz="1600">
                <a:solidFill>
                  <a:srgbClr val="C00000"/>
                </a:solidFill>
                <a:latin typeface="Courier New" pitchFamily="49" charset="0"/>
              </a:rPr>
              <a:t>Core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Entry address(es):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  IP address: </a:t>
            </a:r>
            <a:r>
              <a:rPr lang="en-US" sz="1600">
                <a:solidFill>
                  <a:srgbClr val="C00000"/>
                </a:solidFill>
                <a:latin typeface="Courier New" pitchFamily="49" charset="0"/>
              </a:rPr>
              <a:t>10.0.0.1</a:t>
            </a:r>
          </a:p>
          <a:p>
            <a:r>
              <a:rPr lang="en-US" sz="1600">
                <a:solidFill>
                  <a:srgbClr val="C00000"/>
                </a:solidFill>
                <a:latin typeface="Courier New" pitchFamily="49" charset="0"/>
              </a:rPr>
              <a:t>Platform</a:t>
            </a:r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: Cisco c2800,  </a:t>
            </a:r>
            <a:r>
              <a:rPr lang="en-US" sz="1600">
                <a:solidFill>
                  <a:srgbClr val="C00000"/>
                </a:solidFill>
                <a:latin typeface="Courier New" pitchFamily="49" charset="0"/>
              </a:rPr>
              <a:t>Capabilities</a:t>
            </a:r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: Router IGMP</a:t>
            </a:r>
          </a:p>
          <a:p>
            <a:r>
              <a:rPr lang="en-US" sz="1600">
                <a:solidFill>
                  <a:srgbClr val="C00000"/>
                </a:solidFill>
                <a:latin typeface="Courier New" pitchFamily="49" charset="0"/>
              </a:rPr>
              <a:t>Interface</a:t>
            </a:r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: FastEthernet0/2,  </a:t>
            </a:r>
            <a:r>
              <a:rPr lang="en-US" sz="1600">
                <a:solidFill>
                  <a:srgbClr val="C00000"/>
                </a:solidFill>
                <a:latin typeface="Courier New" pitchFamily="49" charset="0"/>
              </a:rPr>
              <a:t>Port ID </a:t>
            </a:r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(outgoing port): F0/1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Holdtime : 127 sec</a:t>
            </a:r>
          </a:p>
          <a:p>
            <a:endParaRPr lang="en-US" sz="1600">
              <a:solidFill>
                <a:srgbClr val="0070C0"/>
              </a:solidFill>
              <a:latin typeface="Courier New" pitchFamily="49" charset="0"/>
            </a:endParaRP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Version :</a:t>
            </a:r>
          </a:p>
          <a:p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Cisco IOS Software, 2800 Software (</a:t>
            </a:r>
            <a:r>
              <a:rPr lang="en-US" sz="1600">
                <a:solidFill>
                  <a:srgbClr val="C00000"/>
                </a:solidFill>
                <a:latin typeface="Courier New" pitchFamily="49" charset="0"/>
              </a:rPr>
              <a:t>c2800nm-ipbase-mz.124-5a.bin</a:t>
            </a:r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) </a:t>
            </a:r>
          </a:p>
        </p:txBody>
      </p:sp>
      <p:sp>
        <p:nvSpPr>
          <p:cNvPr id="27" name="TextBox 26"/>
          <p:cNvSpPr txBox="1"/>
          <p:nvPr/>
        </p:nvSpPr>
        <p:spPr>
          <a:xfrm flipH="1">
            <a:off x="3048001" y="3271606"/>
            <a:ext cx="622383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60s</a:t>
            </a:r>
            <a:endParaRPr lang="vi-VN" sz="160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834089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2766266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H="1">
            <a:off x="2800352" y="3011154"/>
            <a:ext cx="37528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469199" y="2850310"/>
            <a:ext cx="762000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f0/1</a:t>
            </a: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7152745" y="2847341"/>
            <a:ext cx="678391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Core</a:t>
            </a: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1676400" y="3200522"/>
            <a:ext cx="0" cy="653415"/>
          </a:xfrm>
          <a:prstGeom prst="line">
            <a:avLst/>
          </a:prstGeom>
          <a:ln w="28575"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1828800" y="2180674"/>
            <a:ext cx="0" cy="653415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-25400" y="762000"/>
            <a:ext cx="8178800" cy="14186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 lIns="82124" tIns="41061" rIns="82124" bIns="41061">
            <a:spAutoFit/>
          </a:bodyPr>
          <a:lstStyle>
            <a:lvl1pPr defTabSz="814388"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 defTabSz="814388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 defTabSz="814388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143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Switch# </a:t>
            </a:r>
            <a:r>
              <a:rPr lang="en-US" sz="1600" dirty="0">
                <a:solidFill>
                  <a:srgbClr val="C00000"/>
                </a:solidFill>
                <a:latin typeface="Courier New" pitchFamily="49" charset="0"/>
              </a:rPr>
              <a:t>show </a:t>
            </a:r>
            <a:r>
              <a:rPr lang="en-US" sz="1600" dirty="0" err="1">
                <a:solidFill>
                  <a:srgbClr val="C00000"/>
                </a:solidFill>
                <a:latin typeface="Courier New" pitchFamily="49" charset="0"/>
              </a:rPr>
              <a:t>cdp</a:t>
            </a:r>
            <a:r>
              <a:rPr lang="en-US" sz="1600" dirty="0">
                <a:solidFill>
                  <a:srgbClr val="C00000"/>
                </a:solidFill>
                <a:latin typeface="Courier New" pitchFamily="49" charset="0"/>
              </a:rPr>
              <a:t> neighbors</a:t>
            </a: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Capability Codes: R - Router, T - Trans Bridge, B - Route Bridge</a:t>
            </a:r>
          </a:p>
          <a:p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                  S - Switch, H - Host, I - IGMP, r - Repeater</a:t>
            </a:r>
          </a:p>
          <a:p>
            <a:endParaRPr lang="en-US" sz="1600" dirty="0">
              <a:solidFill>
                <a:srgbClr val="0070C0"/>
              </a:solidFill>
              <a:latin typeface="Courier New" pitchFamily="49" charset="0"/>
            </a:endParaRPr>
          </a:p>
          <a:p>
            <a:r>
              <a:rPr lang="en-US" sz="1600" dirty="0">
                <a:solidFill>
                  <a:srgbClr val="C00000"/>
                </a:solidFill>
                <a:latin typeface="Courier New" pitchFamily="49" charset="0"/>
              </a:rPr>
              <a:t>Device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 </a:t>
            </a:r>
            <a:r>
              <a:rPr lang="en-US" sz="1600" dirty="0">
                <a:solidFill>
                  <a:srgbClr val="C00000"/>
                </a:solidFill>
                <a:latin typeface="Courier New" pitchFamily="49" charset="0"/>
              </a:rPr>
              <a:t>ID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 Local </a:t>
            </a:r>
            <a:r>
              <a:rPr lang="en-US" sz="1600" dirty="0" err="1">
                <a:solidFill>
                  <a:srgbClr val="0070C0"/>
                </a:solidFill>
                <a:latin typeface="Courier New" pitchFamily="49" charset="0"/>
              </a:rPr>
              <a:t>Intrfce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   </a:t>
            </a:r>
            <a:r>
              <a:rPr lang="en-US" sz="1600" dirty="0" err="1">
                <a:solidFill>
                  <a:srgbClr val="0070C0"/>
                </a:solidFill>
                <a:latin typeface="Courier New" pitchFamily="49" charset="0"/>
              </a:rPr>
              <a:t>Holdtme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   Capability  Platform  </a:t>
            </a:r>
            <a:r>
              <a:rPr lang="en-US" sz="1600" dirty="0">
                <a:solidFill>
                  <a:srgbClr val="C00000"/>
                </a:solidFill>
                <a:latin typeface="Courier New" pitchFamily="49" charset="0"/>
              </a:rPr>
              <a:t>Port ID</a:t>
            </a:r>
          </a:p>
          <a:p>
            <a:r>
              <a:rPr lang="en-US" sz="1600">
                <a:solidFill>
                  <a:srgbClr val="C00000"/>
                </a:solidFill>
                <a:latin typeface="Courier New" pitchFamily="49" charset="0"/>
              </a:rPr>
              <a:t>Core</a:t>
            </a:r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          fa0/2         180        R </a:t>
            </a:r>
            <a:r>
              <a:rPr lang="en-US" sz="1600" dirty="0">
                <a:solidFill>
                  <a:srgbClr val="0070C0"/>
                </a:solidFill>
                <a:latin typeface="Courier New" pitchFamily="49" charset="0"/>
              </a:rPr>
              <a:t>I      </a:t>
            </a:r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2811      </a:t>
            </a:r>
            <a:r>
              <a:rPr lang="en-US" sz="1600">
                <a:solidFill>
                  <a:srgbClr val="C00000"/>
                </a:solidFill>
                <a:latin typeface="Courier New" pitchFamily="49" charset="0"/>
              </a:rPr>
              <a:t>f0/1</a:t>
            </a:r>
            <a:endParaRPr lang="en-US" sz="1600" dirty="0">
              <a:solidFill>
                <a:srgbClr val="C00000"/>
              </a:solidFill>
              <a:latin typeface="Courier New" pitchFamily="49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956131" y="2614866"/>
            <a:ext cx="1282869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10.0.0.1</a:t>
            </a:r>
          </a:p>
        </p:txBody>
      </p:sp>
      <p:sp>
        <p:nvSpPr>
          <p:cNvPr id="38" name="TextBox 37"/>
          <p:cNvSpPr txBox="1"/>
          <p:nvPr/>
        </p:nvSpPr>
        <p:spPr>
          <a:xfrm flipH="1">
            <a:off x="3909109" y="3271606"/>
            <a:ext cx="434292" cy="32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0s</a:t>
            </a:r>
            <a:endParaRPr lang="vi-VN" sz="160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2133600" y="3271606"/>
            <a:ext cx="698583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180s</a:t>
            </a:r>
            <a:endParaRPr lang="vi-VN" sz="160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2832184" y="3428572"/>
            <a:ext cx="1076925" cy="0"/>
          </a:xfrm>
          <a:prstGeom prst="line">
            <a:avLst/>
          </a:prstGeom>
          <a:ln w="19050">
            <a:solidFill>
              <a:srgbClr val="C0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2081264" y="6594851"/>
            <a:ext cx="4572000" cy="2631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rgbClr val="00B050"/>
                </a:solidFill>
                <a:latin typeface="Courier New" pitchFamily="49" charset="0"/>
              </a:rPr>
              <a:t>show cdp entry *</a:t>
            </a:r>
          </a:p>
        </p:txBody>
      </p:sp>
      <p:sp>
        <p:nvSpPr>
          <p:cNvPr id="20" name="Pentagon 19"/>
          <p:cNvSpPr/>
          <p:nvPr/>
        </p:nvSpPr>
        <p:spPr bwMode="auto">
          <a:xfrm flipH="1">
            <a:off x="5189295" y="3280738"/>
            <a:ext cx="811717" cy="304800"/>
          </a:xfrm>
          <a:prstGeom prst="homePlat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CDP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6001012" y="3559020"/>
            <a:ext cx="738352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001012" y="3356938"/>
            <a:ext cx="251550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018871" y="3433138"/>
            <a:ext cx="503099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43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7" grpId="0"/>
      <p:bldP spid="38" grpId="0"/>
      <p:bldP spid="39" grpId="0"/>
      <p:bldP spid="20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SSH: </a:t>
            </a:r>
            <a:r>
              <a:rPr lang="en-US" altLang="zh-CN" sz="2400" dirty="0">
                <a:ea typeface="宋体" panose="02010600030101010101" pitchFamily="2" charset="-122"/>
              </a:rPr>
              <a:t>Secure Shell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319212"/>
            <a:ext cx="5381625" cy="520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2566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SSH: </a:t>
            </a:r>
            <a:r>
              <a:rPr lang="en-US" altLang="zh-CN" sz="2400" dirty="0">
                <a:ea typeface="宋体" panose="02010600030101010101" pitchFamily="2" charset="-122"/>
              </a:rPr>
              <a:t>Secure Shell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H="1">
            <a:off x="4863306" y="3477544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391" y="3236535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0" name="Straight Connector 49"/>
          <p:cNvCxnSpPr/>
          <p:nvPr/>
        </p:nvCxnSpPr>
        <p:spPr>
          <a:xfrm flipH="1">
            <a:off x="1752600" y="3477544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558" y="3287044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" name="Picture 8" descr="Devices computer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63" y="3153777"/>
            <a:ext cx="850737" cy="85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5668530" y="3205187"/>
            <a:ext cx="182956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192.168.1.1/24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688557" y="3205187"/>
            <a:ext cx="182956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192.168.1.2/24</a:t>
            </a:r>
          </a:p>
        </p:txBody>
      </p:sp>
      <p:cxnSp>
        <p:nvCxnSpPr>
          <p:cNvPr id="56" name="Straight Connector 55"/>
          <p:cNvCxnSpPr/>
          <p:nvPr/>
        </p:nvCxnSpPr>
        <p:spPr>
          <a:xfrm flipH="1" flipV="1">
            <a:off x="7787084" y="2772801"/>
            <a:ext cx="1" cy="486535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3352800" y="1295400"/>
            <a:ext cx="5767569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username user1 password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abc</a:t>
            </a:r>
            <a:endParaRPr lang="en-US" sz="1800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line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vty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0 4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-line)#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transport input telnet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ssh</a:t>
            </a:r>
            <a:endParaRPr lang="en-US" sz="1800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-line)#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login local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enable password 123</a:t>
            </a: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4433" y="4182361"/>
            <a:ext cx="1371600" cy="2009775"/>
          </a:xfrm>
          <a:prstGeom prst="rect">
            <a:avLst/>
          </a:prstGeom>
        </p:spPr>
      </p:pic>
      <p:sp>
        <p:nvSpPr>
          <p:cNvPr id="64" name="TextBox 63"/>
          <p:cNvSpPr txBox="1"/>
          <p:nvPr/>
        </p:nvSpPr>
        <p:spPr>
          <a:xfrm>
            <a:off x="193865" y="4916404"/>
            <a:ext cx="1752599" cy="5416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150" noProof="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Username: </a:t>
            </a:r>
            <a:r>
              <a:rPr lang="en-US" sz="1600" spc="-150" noProof="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user1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  <a:p>
            <a:pPr marL="0" marR="0" lvl="0" indent="0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Password: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abc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 flipH="1">
            <a:off x="2070635" y="5187247"/>
            <a:ext cx="1891765" cy="0"/>
          </a:xfrm>
          <a:prstGeom prst="line">
            <a:avLst/>
          </a:prstGeom>
          <a:ln w="28575"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0329" y="3879374"/>
            <a:ext cx="1714500" cy="1276350"/>
          </a:xfrm>
          <a:prstGeom prst="rect">
            <a:avLst/>
          </a:prstGeom>
        </p:spPr>
      </p:pic>
      <p:cxnSp>
        <p:nvCxnSpPr>
          <p:cNvPr id="66" name="Straight Connector 65"/>
          <p:cNvCxnSpPr/>
          <p:nvPr/>
        </p:nvCxnSpPr>
        <p:spPr>
          <a:xfrm flipH="1">
            <a:off x="5376033" y="5187247"/>
            <a:ext cx="1891765" cy="0"/>
          </a:xfrm>
          <a:prstGeom prst="line">
            <a:avLst/>
          </a:prstGeom>
          <a:ln w="28575"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Picture 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4665" y="3879374"/>
            <a:ext cx="1714500" cy="1276350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7367770" y="4916404"/>
            <a:ext cx="1752599" cy="5416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 rtlCol="0" anchor="ctr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-150" noProof="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Username: </a:t>
            </a:r>
            <a:r>
              <a:rPr lang="en-US" sz="1600" spc="-150" noProof="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user1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  <a:p>
            <a:pPr marL="0" marR="0" lvl="0" indent="0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Password: </a:t>
            </a:r>
            <a:r>
              <a:rPr kumimoji="0" lang="en-US" sz="16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cs typeface="Courier New" pitchFamily="49" charset="0"/>
              </a:rPr>
              <a:t>abc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H="1">
            <a:off x="4004434" y="4004515"/>
            <a:ext cx="1253366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4302064" y="3718554"/>
            <a:ext cx="71996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RSA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470740" y="3264226"/>
            <a:ext cx="632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SSH Server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114066" y="3264226"/>
            <a:ext cx="632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SSH Client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654166" y="5155724"/>
            <a:ext cx="724701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AES</a:t>
            </a:r>
            <a:endParaRPr lang="en-US" sz="1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943600" y="5155724"/>
            <a:ext cx="724701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AES</a:t>
            </a:r>
            <a:endParaRPr lang="en-US" sz="1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61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10" y="3282366"/>
            <a:ext cx="1649991" cy="1236750"/>
          </a:xfrm>
          <a:prstGeom prst="rect">
            <a:avLst/>
          </a:prstGeom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SSH: </a:t>
            </a:r>
            <a:r>
              <a:rPr lang="en-US" altLang="zh-CN" sz="2400" dirty="0">
                <a:ea typeface="宋体" panose="02010600030101010101" pitchFamily="2" charset="-122"/>
              </a:rPr>
              <a:t>Asymmetric Key </a:t>
            </a:r>
            <a:r>
              <a:rPr lang="en-US" altLang="zh-CN" sz="2400" dirty="0" err="1">
                <a:ea typeface="宋体" panose="02010600030101010101" pitchFamily="2" charset="-122"/>
              </a:rPr>
              <a:t>Crytography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981" y="5008637"/>
            <a:ext cx="1714500" cy="1276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5940" y="3733800"/>
            <a:ext cx="4450353" cy="2819400"/>
          </a:xfrm>
          <a:prstGeom prst="rect">
            <a:avLst/>
          </a:prstGeom>
        </p:spPr>
      </p:pic>
      <p:cxnSp>
        <p:nvCxnSpPr>
          <p:cNvPr id="31" name="Straight Connector 30"/>
          <p:cNvCxnSpPr/>
          <p:nvPr/>
        </p:nvCxnSpPr>
        <p:spPr>
          <a:xfrm flipH="1">
            <a:off x="4863306" y="3477544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8" descr="Route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391" y="3236535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Straight Connector 32"/>
          <p:cNvCxnSpPr/>
          <p:nvPr/>
        </p:nvCxnSpPr>
        <p:spPr>
          <a:xfrm flipH="1">
            <a:off x="1752600" y="3477544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558" y="3287044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8" descr="Devices computer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63" y="3153777"/>
            <a:ext cx="850737" cy="85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5668530" y="3205187"/>
            <a:ext cx="182956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192.168.1.1/24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688557" y="3205187"/>
            <a:ext cx="182956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192.168.1.2/24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470740" y="3264226"/>
            <a:ext cx="632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SSH Server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14066" y="3264226"/>
            <a:ext cx="632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SSH Client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833" y="5008637"/>
            <a:ext cx="1714500" cy="12763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19600" y="1523999"/>
            <a:ext cx="4678724" cy="1374049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cxnSp>
        <p:nvCxnSpPr>
          <p:cNvPr id="42" name="Straight Connector 41"/>
          <p:cNvCxnSpPr/>
          <p:nvPr/>
        </p:nvCxnSpPr>
        <p:spPr>
          <a:xfrm flipH="1">
            <a:off x="1447800" y="1752600"/>
            <a:ext cx="3048000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 flipV="1">
            <a:off x="7787085" y="2743200"/>
            <a:ext cx="1" cy="516137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4004434" y="4004515"/>
            <a:ext cx="1253366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302064" y="3718554"/>
            <a:ext cx="71996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RSA</a:t>
            </a:r>
          </a:p>
        </p:txBody>
      </p:sp>
    </p:spTree>
    <p:extLst>
      <p:ext uri="{BB962C8B-B14F-4D97-AF65-F5344CB8AC3E}">
        <p14:creationId xmlns:p14="http://schemas.microsoft.com/office/powerpoint/2010/main" val="56911299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10" y="3282366"/>
            <a:ext cx="1649991" cy="1236750"/>
          </a:xfrm>
          <a:prstGeom prst="rect">
            <a:avLst/>
          </a:prstGeom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SSH: </a:t>
            </a:r>
            <a:r>
              <a:rPr lang="en-US" altLang="zh-CN" sz="2400" dirty="0">
                <a:ea typeface="宋体" panose="02010600030101010101" pitchFamily="2" charset="-122"/>
              </a:rPr>
              <a:t>Asymmetric Key </a:t>
            </a:r>
            <a:r>
              <a:rPr lang="en-US" altLang="zh-CN" sz="2400" dirty="0" err="1">
                <a:ea typeface="宋体" panose="02010600030101010101" pitchFamily="2" charset="-122"/>
              </a:rPr>
              <a:t>Crytography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981" y="5008637"/>
            <a:ext cx="1714500" cy="1276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5940" y="3733800"/>
            <a:ext cx="4450353" cy="2819400"/>
          </a:xfrm>
          <a:prstGeom prst="rect">
            <a:avLst/>
          </a:prstGeom>
        </p:spPr>
      </p:pic>
      <p:cxnSp>
        <p:nvCxnSpPr>
          <p:cNvPr id="31" name="Straight Connector 30"/>
          <p:cNvCxnSpPr/>
          <p:nvPr/>
        </p:nvCxnSpPr>
        <p:spPr>
          <a:xfrm flipH="1">
            <a:off x="4863306" y="3477544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8" descr="Route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391" y="3236535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Straight Connector 32"/>
          <p:cNvCxnSpPr/>
          <p:nvPr/>
        </p:nvCxnSpPr>
        <p:spPr>
          <a:xfrm flipH="1">
            <a:off x="1752600" y="3477544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558" y="3287044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8" descr="Devices computer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63" y="3153777"/>
            <a:ext cx="850737" cy="85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5668530" y="3205187"/>
            <a:ext cx="182956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192.168.1.1/24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688557" y="3205187"/>
            <a:ext cx="182956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192.168.1.2/24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470740" y="3264226"/>
            <a:ext cx="632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SSH Server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14066" y="3264226"/>
            <a:ext cx="632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SSH Client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833" y="5008637"/>
            <a:ext cx="1714500" cy="1276350"/>
          </a:xfrm>
          <a:prstGeom prst="rect">
            <a:avLst/>
          </a:prstGeom>
        </p:spPr>
      </p:pic>
      <p:cxnSp>
        <p:nvCxnSpPr>
          <p:cNvPr id="45" name="Straight Connector 44"/>
          <p:cNvCxnSpPr/>
          <p:nvPr/>
        </p:nvCxnSpPr>
        <p:spPr>
          <a:xfrm flipH="1" flipV="1">
            <a:off x="7787085" y="2743200"/>
            <a:ext cx="1" cy="516137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4004434" y="4004515"/>
            <a:ext cx="1253366" cy="0"/>
          </a:xfrm>
          <a:prstGeom prst="line">
            <a:avLst/>
          </a:prstGeom>
          <a:ln w="28575">
            <a:solidFill>
              <a:srgbClr val="C00000"/>
            </a:solidFill>
            <a:prstDash val="sys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302064" y="3718554"/>
            <a:ext cx="719967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RSA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342138" y="1877136"/>
            <a:ext cx="6801862" cy="8471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pPr marL="0" marR="0" lvl="0" indent="0" algn="l" defTabSz="10287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Router(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config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)#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hostname R1</a:t>
            </a:r>
          </a:p>
          <a:p>
            <a:pPr marL="0" marR="0" lvl="0" indent="0" algn="l" defTabSz="10287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R1(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config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)#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ip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domain-name </a:t>
            </a:r>
            <a:r>
              <a:rPr lang="en-US" sz="1800" dirty="0">
                <a:solidFill>
                  <a:srgbClr val="C00000"/>
                </a:solidFill>
                <a:latin typeface="Courier New" pitchFamily="49" charset="0"/>
              </a:rPr>
              <a:t>local.com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  <a:p>
            <a:pPr marL="0" marR="0" lvl="0" indent="0" algn="l" defTabSz="10287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R1(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config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)#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crypto key generate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rsa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modulus 2048</a:t>
            </a:r>
          </a:p>
        </p:txBody>
      </p:sp>
    </p:spTree>
    <p:extLst>
      <p:ext uri="{BB962C8B-B14F-4D97-AF65-F5344CB8AC3E}">
        <p14:creationId xmlns:p14="http://schemas.microsoft.com/office/powerpoint/2010/main" val="9180542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SSH: </a:t>
            </a:r>
            <a:r>
              <a:rPr lang="en-US" altLang="zh-CN" sz="2400" dirty="0">
                <a:ea typeface="宋体" panose="02010600030101010101" pitchFamily="2" charset="-122"/>
              </a:rPr>
              <a:t>Asymmetric Key </a:t>
            </a:r>
            <a:r>
              <a:rPr lang="en-US" altLang="zh-CN" sz="2400" dirty="0" err="1">
                <a:ea typeface="宋体" panose="02010600030101010101" pitchFamily="2" charset="-122"/>
              </a:rPr>
              <a:t>Crytography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flipH="1">
            <a:off x="4863306" y="3477544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391" y="3236535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" name="Straight Connector 32"/>
          <p:cNvCxnSpPr/>
          <p:nvPr/>
        </p:nvCxnSpPr>
        <p:spPr>
          <a:xfrm flipH="1">
            <a:off x="1752600" y="3477544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558" y="3287044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8" descr="Devices computer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63" y="3153777"/>
            <a:ext cx="850737" cy="85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5668530" y="3205187"/>
            <a:ext cx="182956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192.168.1.1/24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688557" y="3205187"/>
            <a:ext cx="182956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192.168.1.2/24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470740" y="3264226"/>
            <a:ext cx="632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SSH Server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14066" y="3264226"/>
            <a:ext cx="632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-15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SSH Client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H="1" flipV="1">
            <a:off x="7787085" y="2743200"/>
            <a:ext cx="1" cy="516137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7787085" y="3693879"/>
            <a:ext cx="1" cy="516137"/>
          </a:xfrm>
          <a:prstGeom prst="line">
            <a:avLst/>
          </a:prstGeom>
          <a:ln w="28575"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352800" y="4204123"/>
            <a:ext cx="5767569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ssh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version 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352800" y="1280975"/>
            <a:ext cx="5767569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username user1 password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abc</a:t>
            </a:r>
            <a:endParaRPr lang="en-US" sz="1800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line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vty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0 4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-line)#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transport input telnet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ssh</a:t>
            </a:r>
            <a:endParaRPr lang="en-US" sz="1800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-line)#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login local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enable password 123</a:t>
            </a: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94903" y="4677107"/>
            <a:ext cx="8725466" cy="10895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>
            <a:spAutoFit/>
          </a:bodyPr>
          <a:lstStyle>
            <a:defPPr>
              <a:defRPr lang="en-US"/>
            </a:defPPr>
            <a:lvl1pPr defTabSz="10287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1600" b="1">
                <a:solidFill>
                  <a:srgbClr val="0070C0"/>
                </a:solidFill>
                <a:latin typeface="Courier New" pitchFamily="49" charset="0"/>
              </a:defRPr>
            </a:lvl1pPr>
          </a:lstStyle>
          <a:p>
            <a:pPr marL="0" marR="0" lvl="0" indent="0" algn="l" defTabSz="10287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Router# </a:t>
            </a: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show </a:t>
            </a:r>
            <a:r>
              <a:rPr kumimoji="0" lang="en-US" sz="18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ssh</a:t>
            </a:r>
            <a:endParaRPr kumimoji="0" lang="en-US" sz="1800" b="1" i="0" u="none" strike="noStrike" kern="1200" cap="none" spc="-1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algn="l" defTabSz="10287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Connection  </a:t>
            </a: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Version</a:t>
            </a: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  Mode Encryption  </a:t>
            </a:r>
            <a:r>
              <a:rPr kumimoji="0" lang="en-US" sz="1800" b="1" i="0" u="none" strike="noStrike" kern="1200" cap="none" spc="-15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Hmac</a:t>
            </a: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 State        Username</a:t>
            </a:r>
          </a:p>
          <a:p>
            <a:pPr marL="0" marR="0" lvl="0" indent="0" algn="l" defTabSz="10287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67          </a:t>
            </a:r>
            <a:r>
              <a:rPr lang="en-US" sz="1800" spc="-150" dirty="0">
                <a:solidFill>
                  <a:srgbClr val="C00000"/>
                </a:solidFill>
              </a:rPr>
              <a:t>2</a:t>
            </a: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.0</a:t>
            </a: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      IN   aes128-cbc  hmac-sha1   Session Started  </a:t>
            </a:r>
            <a:r>
              <a:rPr lang="en-US" sz="1800" spc="-150" noProof="0" dirty="0">
                <a:solidFill>
                  <a:srgbClr val="C00000"/>
                </a:solidFill>
              </a:rPr>
              <a:t>user1</a:t>
            </a:r>
            <a:endParaRPr kumimoji="0" lang="en-US" sz="1800" b="1" i="0" u="none" strike="noStrike" kern="1200" cap="none" spc="-1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algn="l" defTabSz="10287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67          </a:t>
            </a:r>
            <a:r>
              <a:rPr lang="en-US" sz="1800" spc="-150" dirty="0">
                <a:solidFill>
                  <a:srgbClr val="C00000"/>
                </a:solidFill>
              </a:rPr>
              <a:t>2</a:t>
            </a: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.0  </a:t>
            </a: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</a:rPr>
              <a:t>    OUT  aes128-cbc  hmac-sha1   Session Started  </a:t>
            </a:r>
            <a:r>
              <a:rPr lang="en-US" sz="1800" spc="-150" noProof="0" dirty="0">
                <a:solidFill>
                  <a:srgbClr val="C00000"/>
                </a:solidFill>
              </a:rPr>
              <a:t>user1</a:t>
            </a:r>
            <a:endParaRPr kumimoji="0" lang="en-US" sz="1800" b="1" i="0" u="none" strike="noStrike" kern="1200" cap="none" spc="-1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94904" y="5867400"/>
            <a:ext cx="8725466" cy="5978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10287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Router# </a:t>
            </a: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show </a:t>
            </a:r>
            <a:r>
              <a:rPr kumimoji="0" lang="en-US" sz="18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ip</a:t>
            </a: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-15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ssh</a:t>
            </a:r>
            <a:endParaRPr kumimoji="0" lang="en-US" sz="1800" b="1" i="0" u="none" strike="noStrike" kern="1200" cap="none" spc="-15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urier New" pitchFamily="49" charset="0"/>
              <a:ea typeface="+mn-ea"/>
              <a:cs typeface="+mn-cs"/>
            </a:endParaRPr>
          </a:p>
          <a:p>
            <a:pPr marL="0" marR="0" lvl="0" indent="0" algn="l" defTabSz="10287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SSH Enabled – </a:t>
            </a:r>
            <a:r>
              <a:rPr kumimoji="0" lang="en-US" sz="1800" b="1" i="0" u="none" strike="noStrike" kern="1200" cap="none" spc="-15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urier New" pitchFamily="49" charset="0"/>
                <a:ea typeface="+mn-ea"/>
                <a:cs typeface="+mn-cs"/>
              </a:rPr>
              <a:t>version 2.0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90347" y="2879650"/>
            <a:ext cx="4560406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Switch#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ssh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–v 2 –l user1 192.168.1.1</a:t>
            </a:r>
          </a:p>
        </p:txBody>
      </p:sp>
    </p:spTree>
    <p:extLst>
      <p:ext uri="{BB962C8B-B14F-4D97-AF65-F5344CB8AC3E}">
        <p14:creationId xmlns:p14="http://schemas.microsoft.com/office/powerpoint/2010/main" val="996069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314" y="4315499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214" y="4247676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H="1">
            <a:off x="4970464" y="4492564"/>
            <a:ext cx="25717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7551209" y="4328751"/>
            <a:ext cx="678391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600">
                <a:solidFill>
                  <a:srgbClr val="FFFF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ourier New" pitchFamily="49" charset="0"/>
                <a:cs typeface="Courier New" pitchFamily="49" charset="0"/>
              </a:rPr>
              <a:t>Core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4038600" y="3810847"/>
            <a:ext cx="0" cy="653415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022" y="4137555"/>
            <a:ext cx="725642" cy="69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Straight Connector 23"/>
          <p:cNvCxnSpPr/>
          <p:nvPr/>
        </p:nvCxnSpPr>
        <p:spPr>
          <a:xfrm flipH="1">
            <a:off x="1595480" y="4492564"/>
            <a:ext cx="25717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entagon 24"/>
          <p:cNvSpPr/>
          <p:nvPr/>
        </p:nvSpPr>
        <p:spPr bwMode="auto">
          <a:xfrm flipH="1">
            <a:off x="2590800" y="4735816"/>
            <a:ext cx="811717" cy="304800"/>
          </a:xfrm>
          <a:prstGeom prst="homePlat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160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CDP</a:t>
            </a:r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3402517" y="5014098"/>
            <a:ext cx="738352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402517" y="4812016"/>
            <a:ext cx="251550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3420376" y="4888216"/>
            <a:ext cx="503099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entagon 29"/>
          <p:cNvSpPr/>
          <p:nvPr/>
        </p:nvSpPr>
        <p:spPr bwMode="auto">
          <a:xfrm>
            <a:off x="5665283" y="4735816"/>
            <a:ext cx="811717" cy="304800"/>
          </a:xfrm>
          <a:prstGeom prst="homePlate">
            <a:avLst/>
          </a:prstGeom>
          <a:ln>
            <a:headEnd type="none" w="med" len="med"/>
            <a:tailEnd type="triangle" w="med" len="me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82124" tIns="41061" rIns="82124" bIns="41061" numCol="1" rtlCol="0" anchor="ctr" anchorCtr="0" compatLnSpc="1">
            <a:prstTxWarp prst="textNoShape">
              <a:avLst/>
            </a:prstTxWarp>
          </a:bodyPr>
          <a:lstStyle/>
          <a:p>
            <a:pPr algn="ctr" defTabSz="814388"/>
            <a:r>
              <a:rPr lang="en-US" sz="160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CDP</a:t>
            </a:r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4893265" y="5014098"/>
            <a:ext cx="738352" cy="0"/>
          </a:xfrm>
          <a:prstGeom prst="line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5380067" y="4812016"/>
            <a:ext cx="251550" cy="0"/>
          </a:xfrm>
          <a:prstGeom prst="line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128518" y="4888216"/>
            <a:ext cx="503099" cy="0"/>
          </a:xfrm>
          <a:prstGeom prst="line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sp>
        <p:nvSpPr>
          <p:cNvPr id="43" name="Rectangle 42"/>
          <p:cNvSpPr/>
          <p:nvPr/>
        </p:nvSpPr>
        <p:spPr>
          <a:xfrm>
            <a:off x="609600" y="3492342"/>
            <a:ext cx="3733800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Sw(config-if)#</a:t>
            </a:r>
            <a:r>
              <a:rPr lang="en-US" sz="1600" b="0">
                <a:solidFill>
                  <a:srgbClr val="C00000"/>
                </a:solidFill>
                <a:latin typeface="Courier New" pitchFamily="49" charset="0"/>
              </a:rPr>
              <a:t> </a:t>
            </a:r>
            <a:r>
              <a:rPr lang="en-US" sz="1600">
                <a:solidFill>
                  <a:srgbClr val="C00000"/>
                </a:solidFill>
                <a:latin typeface="Courier New" pitchFamily="49" charset="0"/>
              </a:rPr>
              <a:t>no </a:t>
            </a:r>
            <a:r>
              <a:rPr lang="en-US" sz="1600" dirty="0" err="1">
                <a:solidFill>
                  <a:srgbClr val="C00000"/>
                </a:solidFill>
                <a:latin typeface="Courier New" pitchFamily="49" charset="0"/>
              </a:rPr>
              <a:t>cdp</a:t>
            </a:r>
            <a:r>
              <a:rPr lang="en-US" sz="1600" dirty="0">
                <a:solidFill>
                  <a:srgbClr val="C00000"/>
                </a:solidFill>
                <a:latin typeface="Courier New" pitchFamily="49" charset="0"/>
              </a:rPr>
              <a:t> enable</a:t>
            </a:r>
          </a:p>
        </p:txBody>
      </p:sp>
      <p:cxnSp>
        <p:nvCxnSpPr>
          <p:cNvPr id="44" name="Straight Connector 43"/>
          <p:cNvCxnSpPr/>
          <p:nvPr/>
        </p:nvCxnSpPr>
        <p:spPr>
          <a:xfrm flipV="1">
            <a:off x="4638678" y="3081610"/>
            <a:ext cx="0" cy="1233890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3166776" y="2743200"/>
            <a:ext cx="2943803" cy="3200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>
                <a:solidFill>
                  <a:srgbClr val="0070C0"/>
                </a:solidFill>
                <a:latin typeface="Courier New" pitchFamily="49" charset="0"/>
              </a:rPr>
              <a:t>Sw(config)# </a:t>
            </a:r>
            <a:r>
              <a:rPr lang="en-US" sz="1600">
                <a:solidFill>
                  <a:srgbClr val="C00000"/>
                </a:solidFill>
                <a:latin typeface="Courier New" pitchFamily="49" charset="0"/>
              </a:rPr>
              <a:t>no cdp run</a:t>
            </a:r>
          </a:p>
        </p:txBody>
      </p:sp>
      <p:sp>
        <p:nvSpPr>
          <p:cNvPr id="4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CDP</a:t>
            </a:r>
          </a:p>
        </p:txBody>
      </p:sp>
    </p:spTree>
    <p:extLst>
      <p:ext uri="{BB962C8B-B14F-4D97-AF65-F5344CB8AC3E}">
        <p14:creationId xmlns:p14="http://schemas.microsoft.com/office/powerpoint/2010/main" val="390134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4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 animBg="1"/>
      <p:bldP spid="43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81000" y="2925762"/>
            <a:ext cx="8382000" cy="240823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sz="1600">
                <a:solidFill>
                  <a:srgbClr val="000000"/>
                </a:solidFill>
                <a:latin typeface="Courier New" pitchFamily="49" charset="0"/>
              </a:rPr>
              <a:t>switch# </a:t>
            </a:r>
            <a:r>
              <a:rPr lang="en-GB" sz="1600">
                <a:solidFill>
                  <a:srgbClr val="FF0000"/>
                </a:solidFill>
                <a:latin typeface="Courier New" pitchFamily="49" charset="0"/>
              </a:rPr>
              <a:t>show lldp neighbor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endParaRPr lang="en-GB" sz="1600">
              <a:solidFill>
                <a:srgbClr val="FF0000"/>
              </a:solidFill>
              <a:latin typeface="Courier New" pitchFamily="49" charset="0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endParaRPr lang="en-GB" sz="1600">
              <a:solidFill>
                <a:srgbClr val="FF0000"/>
              </a:solidFill>
              <a:latin typeface="Courier New" pitchFamily="49" charset="0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endParaRPr lang="en-GB" sz="1600">
              <a:solidFill>
                <a:srgbClr val="FF0000"/>
              </a:solidFill>
              <a:latin typeface="Courier New" pitchFamily="49" charset="0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endParaRPr lang="en-GB" sz="1600">
              <a:solidFill>
                <a:srgbClr val="FF0000"/>
              </a:solidFill>
              <a:latin typeface="Courier New" pitchFamily="49" charset="0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endParaRPr lang="en-GB" sz="1600">
              <a:solidFill>
                <a:srgbClr val="FF0000"/>
              </a:solidFill>
              <a:latin typeface="Courier New" pitchFamily="49" charset="0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endParaRPr lang="en-GB" sz="1600">
              <a:solidFill>
                <a:srgbClr val="FF0000"/>
              </a:solidFill>
              <a:latin typeface="Courier New" pitchFamily="49" charset="0"/>
            </a:endParaRPr>
          </a:p>
          <a:p>
            <a:pPr>
              <a:lnSpc>
                <a:spcPct val="100000"/>
              </a:lnSpc>
              <a:spcBef>
                <a:spcPct val="20000"/>
              </a:spcBef>
            </a:pPr>
            <a:endParaRPr lang="en-GB" sz="160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143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LLDP Configuration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30362"/>
            <a:ext cx="72993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76600"/>
            <a:ext cx="789781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0082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Telnet</a:t>
            </a:r>
          </a:p>
        </p:txBody>
      </p:sp>
      <p:pic>
        <p:nvPicPr>
          <p:cNvPr id="1026" name="Picture 2" descr="Image result for telnet cisc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9144000" cy="361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-70730" y="3941973"/>
            <a:ext cx="1753493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0070C0"/>
                </a:solidFill>
                <a:latin typeface="+mj-lt"/>
                <a:cs typeface="Courier New" pitchFamily="49" charset="0"/>
              </a:rPr>
              <a:t>PuTTY</a:t>
            </a:r>
            <a:r>
              <a:rPr lang="en-US" sz="1600" dirty="0">
                <a:solidFill>
                  <a:srgbClr val="0070C0"/>
                </a:solidFill>
                <a:latin typeface="+mj-lt"/>
                <a:cs typeface="Courier New" pitchFamily="49" charset="0"/>
              </a:rPr>
              <a:t> Software</a:t>
            </a:r>
          </a:p>
        </p:txBody>
      </p:sp>
    </p:spTree>
    <p:extLst>
      <p:ext uri="{BB962C8B-B14F-4D97-AF65-F5344CB8AC3E}">
        <p14:creationId xmlns:p14="http://schemas.microsoft.com/office/powerpoint/2010/main" val="7816116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Telnet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323974"/>
            <a:ext cx="5372100" cy="520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0960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Telnet</a:t>
            </a: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4863306" y="4467866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391" y="4226857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 flipH="1">
            <a:off x="1752600" y="4467866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558" y="4277366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 descr="Devices computer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63" y="4144099"/>
            <a:ext cx="850737" cy="85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668530" y="4195509"/>
            <a:ext cx="182956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192.168.1.1/24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88557" y="4195509"/>
            <a:ext cx="182956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192.168.1.2/24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10001" y="2576899"/>
            <a:ext cx="5310368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line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vty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0 4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-line)#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password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abc</a:t>
            </a:r>
            <a:endParaRPr lang="en-US" sz="1800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-line)#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login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enable password 123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 flipV="1">
            <a:off x="7787084" y="3763123"/>
            <a:ext cx="1" cy="486535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2438400"/>
            <a:ext cx="2961269" cy="13388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PC\&gt;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telnet 192.168.1.1</a:t>
            </a:r>
          </a:p>
          <a:p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Password:</a:t>
            </a:r>
          </a:p>
          <a:p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Router&gt;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enable</a:t>
            </a:r>
          </a:p>
          <a:p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Password:</a:t>
            </a:r>
          </a:p>
          <a:p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Router#</a:t>
            </a:r>
          </a:p>
        </p:txBody>
      </p:sp>
      <p:cxnSp>
        <p:nvCxnSpPr>
          <p:cNvPr id="20" name="Straight Connector 19"/>
          <p:cNvCxnSpPr/>
          <p:nvPr/>
        </p:nvCxnSpPr>
        <p:spPr>
          <a:xfrm flipH="1" flipV="1">
            <a:off x="1410221" y="3763123"/>
            <a:ext cx="1" cy="486535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089186" y="5185337"/>
            <a:ext cx="7031182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show users	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Line		User	Host(s)	Idle		Location</a:t>
            </a:r>
          </a:p>
          <a:p>
            <a:pPr marL="6350" lvl="5"/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11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vty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0	idle		00:00:09	192.168.1.2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clear line 11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H="1" flipV="1">
            <a:off x="7787084" y="4691402"/>
            <a:ext cx="1" cy="486535"/>
          </a:xfrm>
          <a:prstGeom prst="line">
            <a:avLst/>
          </a:prstGeom>
          <a:ln w="28575"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30387" y="4933990"/>
            <a:ext cx="1359668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0070C0"/>
                </a:solidFill>
                <a:latin typeface="+mj-lt"/>
                <a:cs typeface="Courier New" pitchFamily="49" charset="0"/>
              </a:rPr>
              <a:t>cmd</a:t>
            </a:r>
            <a:r>
              <a:rPr lang="en-US" sz="1400" dirty="0">
                <a:solidFill>
                  <a:srgbClr val="0070C0"/>
                </a:solidFill>
                <a:latin typeface="+mj-lt"/>
                <a:cs typeface="Courier New" pitchFamily="49" charset="0"/>
              </a:rPr>
              <a:t> Software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810000" y="1314271"/>
            <a:ext cx="5310369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username user1 password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abc</a:t>
            </a:r>
            <a:endParaRPr lang="en-US" sz="1800" spc="-150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line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vty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0 4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-line)#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login local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enable password 123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10000" y="2576899"/>
            <a:ext cx="5310368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line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vty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0 4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-line)# no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password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-line)#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login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enable password 123</a:t>
            </a:r>
          </a:p>
        </p:txBody>
      </p:sp>
    </p:spTree>
    <p:extLst>
      <p:ext uri="{BB962C8B-B14F-4D97-AF65-F5344CB8AC3E}">
        <p14:creationId xmlns:p14="http://schemas.microsoft.com/office/powerpoint/2010/main" val="29972165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9" grpId="0" animBg="1"/>
      <p:bldP spid="21" grpId="0" animBg="1"/>
      <p:bldP spid="23" grpId="0"/>
      <p:bldP spid="24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Telnet</a:t>
            </a: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4863306" y="4467866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391" y="4226857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 flipH="1">
            <a:off x="1752600" y="4467866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558" y="4277366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 descr="Devices computer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63" y="4144099"/>
            <a:ext cx="850737" cy="85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668530" y="4195509"/>
            <a:ext cx="182956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192.168.1.1/24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88557" y="4195509"/>
            <a:ext cx="182956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192.168.1.2/24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10001" y="2576899"/>
            <a:ext cx="5310368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line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vty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0 4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-line)# no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password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-line)# no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login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enable password 123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 flipV="1">
            <a:off x="7787084" y="3763123"/>
            <a:ext cx="1" cy="486535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2438400"/>
            <a:ext cx="2961269" cy="13388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PC\&gt;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telnet 192.168.1.1</a:t>
            </a:r>
          </a:p>
          <a:p>
            <a:r>
              <a:rPr lang="en-US" sz="1800" spc="-150" dirty="0">
                <a:solidFill>
                  <a:schemeClr val="bg1">
                    <a:lumMod val="65000"/>
                  </a:schemeClr>
                </a:solidFill>
                <a:latin typeface="Courier New" pitchFamily="49" charset="0"/>
                <a:cs typeface="Courier New" pitchFamily="49" charset="0"/>
              </a:rPr>
              <a:t>Password:</a:t>
            </a:r>
          </a:p>
          <a:p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Router&gt;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enable</a:t>
            </a:r>
          </a:p>
          <a:p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Password:</a:t>
            </a:r>
          </a:p>
          <a:p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Router#</a:t>
            </a:r>
          </a:p>
        </p:txBody>
      </p:sp>
      <p:cxnSp>
        <p:nvCxnSpPr>
          <p:cNvPr id="20" name="Straight Connector 19"/>
          <p:cNvCxnSpPr/>
          <p:nvPr/>
        </p:nvCxnSpPr>
        <p:spPr>
          <a:xfrm flipH="1" flipV="1">
            <a:off x="1410221" y="3763123"/>
            <a:ext cx="1" cy="486535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30387" y="4933990"/>
            <a:ext cx="1359668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0070C0"/>
                </a:solidFill>
                <a:latin typeface="+mj-lt"/>
                <a:cs typeface="Courier New" pitchFamily="49" charset="0"/>
              </a:rPr>
              <a:t>cmd</a:t>
            </a:r>
            <a:r>
              <a:rPr lang="en-US" sz="1400" dirty="0">
                <a:solidFill>
                  <a:srgbClr val="0070C0"/>
                </a:solidFill>
                <a:latin typeface="+mj-lt"/>
                <a:cs typeface="Courier New" pitchFamily="49" charset="0"/>
              </a:rPr>
              <a:t> Software</a:t>
            </a:r>
          </a:p>
        </p:txBody>
      </p:sp>
    </p:spTree>
    <p:extLst>
      <p:ext uri="{BB962C8B-B14F-4D97-AF65-F5344CB8AC3E}">
        <p14:creationId xmlns:p14="http://schemas.microsoft.com/office/powerpoint/2010/main" val="13471262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9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Telnet</a:t>
            </a: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4863306" y="4467866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8" descr="Rou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391" y="4226857"/>
            <a:ext cx="687386" cy="48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 flipH="1">
            <a:off x="1752600" y="4467866"/>
            <a:ext cx="258008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558" y="4277366"/>
            <a:ext cx="89535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8" descr="Devices computer ic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63" y="4144099"/>
            <a:ext cx="850737" cy="85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668530" y="4195509"/>
            <a:ext cx="1829560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192.168.1.1/24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88557" y="4195509"/>
            <a:ext cx="1829560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spc="-150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192.168.1.2/24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10001" y="2576899"/>
            <a:ext cx="5310368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line </a:t>
            </a:r>
            <a:r>
              <a:rPr lang="en-US" sz="1800" spc="-150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vty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0 4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-line)#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privilege level 15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-line)# no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login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marL="6350" lvl="5"/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Router(</a:t>
            </a:r>
            <a:r>
              <a:rPr lang="en-US" sz="1800" spc="-15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config</a:t>
            </a:r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)#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enable password 123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 flipV="1">
            <a:off x="7787084" y="3763123"/>
            <a:ext cx="1" cy="486535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2438400"/>
            <a:ext cx="2961269" cy="13388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PC\&gt; </a:t>
            </a:r>
            <a:r>
              <a:rPr lang="en-US" sz="1800" spc="-150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telnet 192.168.1.1</a:t>
            </a:r>
          </a:p>
          <a:p>
            <a:r>
              <a:rPr lang="en-US" sz="1800" spc="-150" dirty="0">
                <a:solidFill>
                  <a:schemeClr val="bg1">
                    <a:lumMod val="65000"/>
                  </a:schemeClr>
                </a:solidFill>
                <a:latin typeface="Courier New" pitchFamily="49" charset="0"/>
                <a:cs typeface="Courier New" pitchFamily="49" charset="0"/>
              </a:rPr>
              <a:t>Password:</a:t>
            </a:r>
          </a:p>
          <a:p>
            <a:r>
              <a:rPr lang="en-US" sz="1800" spc="-150" dirty="0">
                <a:solidFill>
                  <a:schemeClr val="bg1">
                    <a:lumMod val="65000"/>
                  </a:schemeClr>
                </a:solidFill>
                <a:latin typeface="Courier New" pitchFamily="49" charset="0"/>
                <a:cs typeface="Courier New" pitchFamily="49" charset="0"/>
              </a:rPr>
              <a:t>Router&gt; enable</a:t>
            </a:r>
          </a:p>
          <a:p>
            <a:r>
              <a:rPr lang="en-US" sz="1800" spc="-150" dirty="0">
                <a:solidFill>
                  <a:schemeClr val="bg1">
                    <a:lumMod val="65000"/>
                  </a:schemeClr>
                </a:solidFill>
                <a:latin typeface="Courier New" pitchFamily="49" charset="0"/>
                <a:cs typeface="Courier New" pitchFamily="49" charset="0"/>
              </a:rPr>
              <a:t>Password:</a:t>
            </a:r>
          </a:p>
          <a:p>
            <a:r>
              <a:rPr lang="en-US" sz="1800" spc="-15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Router#</a:t>
            </a:r>
          </a:p>
        </p:txBody>
      </p:sp>
      <p:cxnSp>
        <p:nvCxnSpPr>
          <p:cNvPr id="20" name="Straight Connector 19"/>
          <p:cNvCxnSpPr/>
          <p:nvPr/>
        </p:nvCxnSpPr>
        <p:spPr>
          <a:xfrm flipH="1" flipV="1">
            <a:off x="1410221" y="3763123"/>
            <a:ext cx="1" cy="486535"/>
          </a:xfrm>
          <a:prstGeom prst="line">
            <a:avLst/>
          </a:prstGeom>
          <a:ln w="28575"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30387" y="4933990"/>
            <a:ext cx="1359668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0070C0"/>
                </a:solidFill>
                <a:latin typeface="+mj-lt"/>
                <a:cs typeface="Courier New" pitchFamily="49" charset="0"/>
              </a:rPr>
              <a:t>cmd</a:t>
            </a:r>
            <a:r>
              <a:rPr lang="en-US" sz="1400" dirty="0">
                <a:solidFill>
                  <a:srgbClr val="0070C0"/>
                </a:solidFill>
                <a:latin typeface="+mj-lt"/>
                <a:cs typeface="Courier New" pitchFamily="49" charset="0"/>
              </a:rPr>
              <a:t> Software</a:t>
            </a:r>
          </a:p>
        </p:txBody>
      </p:sp>
    </p:spTree>
    <p:extLst>
      <p:ext uri="{BB962C8B-B14F-4D97-AF65-F5344CB8AC3E}">
        <p14:creationId xmlns:p14="http://schemas.microsoft.com/office/powerpoint/2010/main" val="4066712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9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宋体" panose="02010600030101010101" pitchFamily="2" charset="-122"/>
              </a:rPr>
              <a:t>SSH: </a:t>
            </a:r>
            <a:r>
              <a:rPr lang="en-US" altLang="zh-CN" sz="2400" dirty="0">
                <a:ea typeface="宋体" panose="02010600030101010101" pitchFamily="2" charset="-122"/>
              </a:rPr>
              <a:t>Secure Shell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85460"/>
            <a:ext cx="8686800" cy="526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53339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TMP-DEV-PPT-v8.1">
  <a:themeElements>
    <a:clrScheme name="">
      <a:dk1>
        <a:srgbClr val="000000"/>
      </a:dk1>
      <a:lt1>
        <a:srgbClr val="FFFFFF"/>
      </a:lt1>
      <a:dk2>
        <a:srgbClr val="0183B7"/>
      </a:dk2>
      <a:lt2>
        <a:srgbClr val="000000"/>
      </a:lt2>
      <a:accent1>
        <a:srgbClr val="0183B7"/>
      </a:accent1>
      <a:accent2>
        <a:srgbClr val="B21A1A"/>
      </a:accent2>
      <a:accent3>
        <a:srgbClr val="FFFFFF"/>
      </a:accent3>
      <a:accent4>
        <a:srgbClr val="000000"/>
      </a:accent4>
      <a:accent5>
        <a:srgbClr val="AAC1D8"/>
      </a:accent5>
      <a:accent6>
        <a:srgbClr val="A11616"/>
      </a:accent6>
      <a:hlink>
        <a:srgbClr val="83A2CF"/>
      </a:hlink>
      <a:folHlink>
        <a:srgbClr val="EFB525"/>
      </a:folHlink>
    </a:clrScheme>
    <a:fontScheme name="TMP-DEV-PPT-v8.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82124" tIns="41061" rIns="82124" bIns="41061" numCol="1" anchor="t" anchorCtr="0" compatLnSpc="1">
        <a:prstTxWarp prst="textNoShape">
          <a:avLst/>
        </a:prstTxWarp>
      </a:bodyPr>
      <a:lstStyle>
        <a:defPPr marL="0" marR="0" indent="0" algn="l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MP-DEV-PPT-v8.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MP-DEV-PPT-v8.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8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FF99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9">
        <a:dk1>
          <a:srgbClr val="000000"/>
        </a:dk1>
        <a:lt1>
          <a:srgbClr val="FFFFFF"/>
        </a:lt1>
        <a:dk2>
          <a:srgbClr val="FFFFFF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0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1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39999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CACA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2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9999CC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3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336599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4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306774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DB8BC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5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92B38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72632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MP-DEV-PPT-v8.1 16">
        <a:dk1>
          <a:srgbClr val="000000"/>
        </a:dk1>
        <a:lt1>
          <a:srgbClr val="FFFFFF"/>
        </a:lt1>
        <a:dk2>
          <a:srgbClr val="0183B7"/>
        </a:dk2>
        <a:lt2>
          <a:srgbClr val="000000"/>
        </a:lt2>
        <a:accent1>
          <a:srgbClr val="0183B7"/>
        </a:accent1>
        <a:accent2>
          <a:srgbClr val="B21A1A"/>
        </a:accent2>
        <a:accent3>
          <a:srgbClr val="FFFFFF"/>
        </a:accent3>
        <a:accent4>
          <a:srgbClr val="000000"/>
        </a:accent4>
        <a:accent5>
          <a:srgbClr val="AAC1D8"/>
        </a:accent5>
        <a:accent6>
          <a:srgbClr val="A11616"/>
        </a:accent6>
        <a:hlink>
          <a:srgbClr val="4B87C3"/>
        </a:hlink>
        <a:folHlink>
          <a:srgbClr val="EEB30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3027</TotalTime>
  <Words>614</Words>
  <Application>Microsoft Office PowerPoint</Application>
  <PresentationFormat>On-screen Show (4:3)</PresentationFormat>
  <Paragraphs>157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Calibri</vt:lpstr>
      <vt:lpstr>Courier New</vt:lpstr>
      <vt:lpstr>Times</vt:lpstr>
      <vt:lpstr>Times New Roman</vt:lpstr>
      <vt:lpstr>Wingdings</vt:lpstr>
      <vt:lpstr>TMP-DEV-PPT-v8.1</vt:lpstr>
      <vt:lpstr>1_TMP-DEV-PPT-v8.1</vt:lpstr>
      <vt:lpstr>Office Theme</vt:lpstr>
      <vt:lpstr>2_TMP-DEV-PPT-v8.1</vt:lpstr>
      <vt:lpstr>Cisco Discovery Protocol</vt:lpstr>
      <vt:lpstr>CDP</vt:lpstr>
      <vt:lpstr>LLDP Configuration</vt:lpstr>
      <vt:lpstr>Telnet</vt:lpstr>
      <vt:lpstr>Telnet</vt:lpstr>
      <vt:lpstr>Telnet</vt:lpstr>
      <vt:lpstr>Telnet</vt:lpstr>
      <vt:lpstr>Telnet</vt:lpstr>
      <vt:lpstr>SSH: Secure Shell</vt:lpstr>
      <vt:lpstr>SSH: Secure Shell</vt:lpstr>
      <vt:lpstr>SSH: Secure Shell</vt:lpstr>
      <vt:lpstr>SSH: Asymmetric Key Crytography</vt:lpstr>
      <vt:lpstr>SSH: Asymmetric Key Crytography</vt:lpstr>
      <vt:lpstr>SSH: Asymmetric Key Crytography</vt:lpstr>
    </vt:vector>
  </TitlesOfParts>
  <Company>Cisco Systems,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ILT-MA-ModuleSumm-v3.1.ppt</dc:title>
  <dc:creator>CLS Production and Editing QA Services</dc:creator>
  <dc:description>04/04, v3.1, Libby Goga_x000d_
applied new ILSG learning design_x000d_
04/24/04, v3.1, Erin Stanley_x000d_
prepared for production</dc:description>
  <cp:lastModifiedBy>Vọng</cp:lastModifiedBy>
  <cp:revision>139</cp:revision>
  <dcterms:created xsi:type="dcterms:W3CDTF">2003-04-02T15:29:42Z</dcterms:created>
  <dcterms:modified xsi:type="dcterms:W3CDTF">2021-09-22T09:20:26Z</dcterms:modified>
</cp:coreProperties>
</file>