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81" r:id="rId2"/>
    <p:sldMasterId id="2147483693" r:id="rId3"/>
    <p:sldMasterId id="2147483706" r:id="rId4"/>
    <p:sldMasterId id="2147483718" r:id="rId5"/>
    <p:sldMasterId id="2147483730" r:id="rId6"/>
    <p:sldMasterId id="2147483743" r:id="rId7"/>
  </p:sldMasterIdLst>
  <p:notesMasterIdLst>
    <p:notesMasterId r:id="rId25"/>
  </p:notesMasterIdLst>
  <p:handoutMasterIdLst>
    <p:handoutMasterId r:id="rId26"/>
  </p:handoutMasterIdLst>
  <p:sldIdLst>
    <p:sldId id="418" r:id="rId8"/>
    <p:sldId id="419" r:id="rId9"/>
    <p:sldId id="433" r:id="rId10"/>
    <p:sldId id="420" r:id="rId11"/>
    <p:sldId id="421" r:id="rId12"/>
    <p:sldId id="437" r:id="rId13"/>
    <p:sldId id="434" r:id="rId14"/>
    <p:sldId id="431" r:id="rId15"/>
    <p:sldId id="432" r:id="rId16"/>
    <p:sldId id="422" r:id="rId17"/>
    <p:sldId id="428" r:id="rId18"/>
    <p:sldId id="429" r:id="rId19"/>
    <p:sldId id="430" r:id="rId20"/>
    <p:sldId id="427" r:id="rId21"/>
    <p:sldId id="350" r:id="rId22"/>
    <p:sldId id="403" r:id="rId23"/>
    <p:sldId id="352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ry Pfitzer" initials="" lastIdx="2" clrIdx="0"/>
  <p:cmAuthor id="1" name="Cisco Systems, Inc." initials="" lastIdx="1" clrIdx="1"/>
  <p:cmAuthor id="2" name="Kayce M. Clark" initials="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C566"/>
    <a:srgbClr val="F4CB66"/>
    <a:srgbClr val="07ADB1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57" autoAdjust="0"/>
    <p:restoredTop sz="99467" autoAdjust="0"/>
  </p:normalViewPr>
  <p:slideViewPr>
    <p:cSldViewPr snapToGrid="0">
      <p:cViewPr varScale="1">
        <p:scale>
          <a:sx n="75" d="100"/>
          <a:sy n="75" d="100"/>
        </p:scale>
        <p:origin x="79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08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FC0221-18AF-4C51-AD28-93FECEB2F2CE}" type="doc">
      <dgm:prSet loTypeId="urn:microsoft.com/office/officeart/2009/layout/CircleArrowProcess" loCatId="cycle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1A77071-B5CF-40B2-AF0C-DCE76A8464D2}">
      <dgm:prSet phldrT="[Text]" custT="1"/>
      <dgm:spPr/>
      <dgm:t>
        <a:bodyPr/>
        <a:lstStyle/>
        <a:p>
          <a:r>
            <a:rPr lang="en-US" sz="1400" b="1" smtClean="0">
              <a:solidFill>
                <a:schemeClr val="accent2"/>
              </a:solidFill>
              <a:latin typeface="Courier New" pitchFamily="49" charset="0"/>
              <a:cs typeface="Courier New" pitchFamily="49" charset="0"/>
            </a:rPr>
            <a:t>Change to mode Transparent</a:t>
          </a:r>
          <a:endParaRPr lang="en-US" sz="1400" b="1">
            <a:solidFill>
              <a:schemeClr val="accent2"/>
            </a:solidFill>
            <a:latin typeface="Courier New" pitchFamily="49" charset="0"/>
            <a:cs typeface="Courier New" pitchFamily="49" charset="0"/>
          </a:endParaRPr>
        </a:p>
      </dgm:t>
    </dgm:pt>
    <dgm:pt modelId="{D350366E-EC3F-4BBF-AC18-D82F539236AA}" type="parTrans" cxnId="{578039B2-31C1-4F64-89DD-7FE4C56CB806}">
      <dgm:prSet/>
      <dgm:spPr/>
      <dgm:t>
        <a:bodyPr/>
        <a:lstStyle/>
        <a:p>
          <a:endParaRPr lang="en-US" sz="2800" b="1">
            <a:solidFill>
              <a:schemeClr val="accent2"/>
            </a:solidFill>
            <a:latin typeface="Courier New" pitchFamily="49" charset="0"/>
            <a:cs typeface="Courier New" pitchFamily="49" charset="0"/>
          </a:endParaRPr>
        </a:p>
      </dgm:t>
    </dgm:pt>
    <dgm:pt modelId="{A28EA8F9-1D69-4C1D-966E-EF41813987E6}" type="sibTrans" cxnId="{578039B2-31C1-4F64-89DD-7FE4C56CB806}">
      <dgm:prSet/>
      <dgm:spPr/>
      <dgm:t>
        <a:bodyPr/>
        <a:lstStyle/>
        <a:p>
          <a:endParaRPr lang="en-US" sz="2800" b="1">
            <a:solidFill>
              <a:schemeClr val="accent2"/>
            </a:solidFill>
            <a:latin typeface="Courier New" pitchFamily="49" charset="0"/>
            <a:cs typeface="Courier New" pitchFamily="49" charset="0"/>
          </a:endParaRPr>
        </a:p>
      </dgm:t>
    </dgm:pt>
    <dgm:pt modelId="{780C40D8-AE60-491E-9DA5-3AD9582EEAFB}">
      <dgm:prSet phldrT="[Text]" custT="1"/>
      <dgm:spPr/>
      <dgm:t>
        <a:bodyPr/>
        <a:lstStyle/>
        <a:p>
          <a:r>
            <a:rPr lang="en-US" sz="1400" b="1" smtClean="0">
              <a:solidFill>
                <a:schemeClr val="accent2"/>
              </a:solidFill>
              <a:latin typeface="Courier New" pitchFamily="49" charset="0"/>
              <a:cs typeface="Courier New" pitchFamily="49" charset="0"/>
            </a:rPr>
            <a:t>Change VTP domain</a:t>
          </a:r>
          <a:endParaRPr lang="en-US" sz="1400" b="1">
            <a:solidFill>
              <a:schemeClr val="accent2"/>
            </a:solidFill>
            <a:latin typeface="Courier New" pitchFamily="49" charset="0"/>
            <a:cs typeface="Courier New" pitchFamily="49" charset="0"/>
          </a:endParaRPr>
        </a:p>
      </dgm:t>
    </dgm:pt>
    <dgm:pt modelId="{0297CB1D-3767-4836-928E-F23DF10B5F25}" type="parTrans" cxnId="{7DF2C917-9140-4766-97F8-24F972D99C44}">
      <dgm:prSet/>
      <dgm:spPr/>
      <dgm:t>
        <a:bodyPr/>
        <a:lstStyle/>
        <a:p>
          <a:endParaRPr lang="en-US" sz="2800" b="1">
            <a:solidFill>
              <a:schemeClr val="accent2"/>
            </a:solidFill>
            <a:latin typeface="Courier New" pitchFamily="49" charset="0"/>
            <a:cs typeface="Courier New" pitchFamily="49" charset="0"/>
          </a:endParaRPr>
        </a:p>
      </dgm:t>
    </dgm:pt>
    <dgm:pt modelId="{CA03525E-BA34-46EF-85DA-DBA4B614CF14}" type="sibTrans" cxnId="{7DF2C917-9140-4766-97F8-24F972D99C44}">
      <dgm:prSet/>
      <dgm:spPr/>
      <dgm:t>
        <a:bodyPr/>
        <a:lstStyle/>
        <a:p>
          <a:endParaRPr lang="en-US" sz="2800" b="1">
            <a:solidFill>
              <a:schemeClr val="accent2"/>
            </a:solidFill>
            <a:latin typeface="Courier New" pitchFamily="49" charset="0"/>
            <a:cs typeface="Courier New" pitchFamily="49" charset="0"/>
          </a:endParaRPr>
        </a:p>
      </dgm:t>
    </dgm:pt>
    <dgm:pt modelId="{40224950-0D61-4F21-B327-F0E2FD830296}">
      <dgm:prSet phldrT="[Text]" custT="1"/>
      <dgm:spPr/>
      <dgm:t>
        <a:bodyPr/>
        <a:lstStyle/>
        <a:p>
          <a:r>
            <a:rPr lang="en-US" sz="1400" b="1" smtClean="0">
              <a:solidFill>
                <a:schemeClr val="accent2"/>
              </a:solidFill>
              <a:latin typeface="Courier New" pitchFamily="49" charset="0"/>
              <a:cs typeface="Courier New" pitchFamily="49" charset="0"/>
            </a:rPr>
            <a:t>Erase startup &amp; Reload</a:t>
          </a:r>
          <a:endParaRPr lang="en-US" sz="1400" b="1">
            <a:solidFill>
              <a:schemeClr val="accent2"/>
            </a:solidFill>
            <a:latin typeface="Courier New" pitchFamily="49" charset="0"/>
            <a:cs typeface="Courier New" pitchFamily="49" charset="0"/>
          </a:endParaRPr>
        </a:p>
      </dgm:t>
    </dgm:pt>
    <dgm:pt modelId="{7CDE32B3-9043-488C-AF03-94B48019765D}" type="parTrans" cxnId="{AC97B7B1-CE28-4396-899C-6B1AB0260B24}">
      <dgm:prSet/>
      <dgm:spPr/>
      <dgm:t>
        <a:bodyPr/>
        <a:lstStyle/>
        <a:p>
          <a:endParaRPr lang="en-US" sz="2800" b="1">
            <a:solidFill>
              <a:schemeClr val="accent2"/>
            </a:solidFill>
            <a:latin typeface="Courier New" pitchFamily="49" charset="0"/>
            <a:cs typeface="Courier New" pitchFamily="49" charset="0"/>
          </a:endParaRPr>
        </a:p>
      </dgm:t>
    </dgm:pt>
    <dgm:pt modelId="{38E10531-92F1-4743-A849-E155DABE7D31}" type="sibTrans" cxnId="{AC97B7B1-CE28-4396-899C-6B1AB0260B24}">
      <dgm:prSet/>
      <dgm:spPr/>
      <dgm:t>
        <a:bodyPr/>
        <a:lstStyle/>
        <a:p>
          <a:endParaRPr lang="en-US" sz="2800" b="1">
            <a:solidFill>
              <a:schemeClr val="accent2"/>
            </a:solidFill>
            <a:latin typeface="Courier New" pitchFamily="49" charset="0"/>
            <a:cs typeface="Courier New" pitchFamily="49" charset="0"/>
          </a:endParaRPr>
        </a:p>
      </dgm:t>
    </dgm:pt>
    <dgm:pt modelId="{1D49105C-441E-4ED2-92E3-DF72C743FC2D}" type="pres">
      <dgm:prSet presAssocID="{B5FC0221-18AF-4C51-AD28-93FECEB2F2CE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655AD8AB-2946-41AE-A699-72381EA80E4C}" type="pres">
      <dgm:prSet presAssocID="{81A77071-B5CF-40B2-AF0C-DCE76A8464D2}" presName="Accent1" presStyleCnt="0"/>
      <dgm:spPr/>
    </dgm:pt>
    <dgm:pt modelId="{12618269-FDBA-4A83-807D-7DA5439882A2}" type="pres">
      <dgm:prSet presAssocID="{81A77071-B5CF-40B2-AF0C-DCE76A8464D2}" presName="Accent" presStyleLbl="node1" presStyleIdx="0" presStyleCnt="3"/>
      <dgm:spPr>
        <a:solidFill>
          <a:schemeClr val="bg2"/>
        </a:solidFill>
      </dgm:spPr>
    </dgm:pt>
    <dgm:pt modelId="{991B0557-AD4A-47B0-B374-B256950AEA66}" type="pres">
      <dgm:prSet presAssocID="{81A77071-B5CF-40B2-AF0C-DCE76A8464D2}" presName="Parent1" presStyleLbl="revTx" presStyleIdx="0" presStyleCnt="3" custScaleX="13448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1C81B5-4160-4C5C-B465-10CE9D2BEA17}" type="pres">
      <dgm:prSet presAssocID="{780C40D8-AE60-491E-9DA5-3AD9582EEAFB}" presName="Accent2" presStyleCnt="0"/>
      <dgm:spPr/>
    </dgm:pt>
    <dgm:pt modelId="{D45CAB24-5E7A-45E2-95E3-05F3992357B9}" type="pres">
      <dgm:prSet presAssocID="{780C40D8-AE60-491E-9DA5-3AD9582EEAFB}" presName="Accent" presStyleLbl="node1" presStyleIdx="1" presStyleCnt="3"/>
      <dgm:spPr/>
    </dgm:pt>
    <dgm:pt modelId="{E6592399-E0AC-4BD0-9E53-153F49D9511C}" type="pres">
      <dgm:prSet presAssocID="{780C40D8-AE60-491E-9DA5-3AD9582EEAFB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345D88-16E9-4072-B38E-9164D62A522A}" type="pres">
      <dgm:prSet presAssocID="{40224950-0D61-4F21-B327-F0E2FD830296}" presName="Accent3" presStyleCnt="0"/>
      <dgm:spPr/>
    </dgm:pt>
    <dgm:pt modelId="{9D766E60-F75F-481A-A21D-622C6F098563}" type="pres">
      <dgm:prSet presAssocID="{40224950-0D61-4F21-B327-F0E2FD830296}" presName="Accent" presStyleLbl="node1" presStyleIdx="2" presStyleCnt="3"/>
      <dgm:spPr/>
    </dgm:pt>
    <dgm:pt modelId="{6DAF61ED-B6AA-43CA-BA22-8F94514F1D23}" type="pres">
      <dgm:prSet presAssocID="{40224950-0D61-4F21-B327-F0E2FD830296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C17AE5-BD75-42A1-8D8F-0B4D7605B370}" type="presOf" srcId="{81A77071-B5CF-40B2-AF0C-DCE76A8464D2}" destId="{991B0557-AD4A-47B0-B374-B256950AEA66}" srcOrd="0" destOrd="0" presId="urn:microsoft.com/office/officeart/2009/layout/CircleArrowProcess"/>
    <dgm:cxn modelId="{553ABE9B-3398-4A0D-ADC2-B9D97E54504A}" type="presOf" srcId="{B5FC0221-18AF-4C51-AD28-93FECEB2F2CE}" destId="{1D49105C-441E-4ED2-92E3-DF72C743FC2D}" srcOrd="0" destOrd="0" presId="urn:microsoft.com/office/officeart/2009/layout/CircleArrowProcess"/>
    <dgm:cxn modelId="{AC97B7B1-CE28-4396-899C-6B1AB0260B24}" srcId="{B5FC0221-18AF-4C51-AD28-93FECEB2F2CE}" destId="{40224950-0D61-4F21-B327-F0E2FD830296}" srcOrd="2" destOrd="0" parTransId="{7CDE32B3-9043-488C-AF03-94B48019765D}" sibTransId="{38E10531-92F1-4743-A849-E155DABE7D31}"/>
    <dgm:cxn modelId="{578039B2-31C1-4F64-89DD-7FE4C56CB806}" srcId="{B5FC0221-18AF-4C51-AD28-93FECEB2F2CE}" destId="{81A77071-B5CF-40B2-AF0C-DCE76A8464D2}" srcOrd="0" destOrd="0" parTransId="{D350366E-EC3F-4BBF-AC18-D82F539236AA}" sibTransId="{A28EA8F9-1D69-4C1D-966E-EF41813987E6}"/>
    <dgm:cxn modelId="{03DB6597-5343-41B9-8C6C-E43E074724D7}" type="presOf" srcId="{780C40D8-AE60-491E-9DA5-3AD9582EEAFB}" destId="{E6592399-E0AC-4BD0-9E53-153F49D9511C}" srcOrd="0" destOrd="0" presId="urn:microsoft.com/office/officeart/2009/layout/CircleArrowProcess"/>
    <dgm:cxn modelId="{80E049CC-45C7-49A4-9ECE-830086AB60BE}" type="presOf" srcId="{40224950-0D61-4F21-B327-F0E2FD830296}" destId="{6DAF61ED-B6AA-43CA-BA22-8F94514F1D23}" srcOrd="0" destOrd="0" presId="urn:microsoft.com/office/officeart/2009/layout/CircleArrowProcess"/>
    <dgm:cxn modelId="{7DF2C917-9140-4766-97F8-24F972D99C44}" srcId="{B5FC0221-18AF-4C51-AD28-93FECEB2F2CE}" destId="{780C40D8-AE60-491E-9DA5-3AD9582EEAFB}" srcOrd="1" destOrd="0" parTransId="{0297CB1D-3767-4836-928E-F23DF10B5F25}" sibTransId="{CA03525E-BA34-46EF-85DA-DBA4B614CF14}"/>
    <dgm:cxn modelId="{110E5BBD-F15B-433B-B668-7832765D0E81}" type="presParOf" srcId="{1D49105C-441E-4ED2-92E3-DF72C743FC2D}" destId="{655AD8AB-2946-41AE-A699-72381EA80E4C}" srcOrd="0" destOrd="0" presId="urn:microsoft.com/office/officeart/2009/layout/CircleArrowProcess"/>
    <dgm:cxn modelId="{9BE2539B-352A-453B-996A-B0935813CA11}" type="presParOf" srcId="{655AD8AB-2946-41AE-A699-72381EA80E4C}" destId="{12618269-FDBA-4A83-807D-7DA5439882A2}" srcOrd="0" destOrd="0" presId="urn:microsoft.com/office/officeart/2009/layout/CircleArrowProcess"/>
    <dgm:cxn modelId="{E20D4265-E823-40FA-9001-3C23682FEE14}" type="presParOf" srcId="{1D49105C-441E-4ED2-92E3-DF72C743FC2D}" destId="{991B0557-AD4A-47B0-B374-B256950AEA66}" srcOrd="1" destOrd="0" presId="urn:microsoft.com/office/officeart/2009/layout/CircleArrowProcess"/>
    <dgm:cxn modelId="{DCCB67C4-DECD-433E-A6C0-77A04CE27759}" type="presParOf" srcId="{1D49105C-441E-4ED2-92E3-DF72C743FC2D}" destId="{641C81B5-4160-4C5C-B465-10CE9D2BEA17}" srcOrd="2" destOrd="0" presId="urn:microsoft.com/office/officeart/2009/layout/CircleArrowProcess"/>
    <dgm:cxn modelId="{7D3FD44E-A217-4BF2-BCE6-BCA16C7E012A}" type="presParOf" srcId="{641C81B5-4160-4C5C-B465-10CE9D2BEA17}" destId="{D45CAB24-5E7A-45E2-95E3-05F3992357B9}" srcOrd="0" destOrd="0" presId="urn:microsoft.com/office/officeart/2009/layout/CircleArrowProcess"/>
    <dgm:cxn modelId="{5292FD48-917F-42C4-A2E3-0E7A860E39DC}" type="presParOf" srcId="{1D49105C-441E-4ED2-92E3-DF72C743FC2D}" destId="{E6592399-E0AC-4BD0-9E53-153F49D9511C}" srcOrd="3" destOrd="0" presId="urn:microsoft.com/office/officeart/2009/layout/CircleArrowProcess"/>
    <dgm:cxn modelId="{6F610FF8-3F3A-4A15-86D3-D7EEFDD8D749}" type="presParOf" srcId="{1D49105C-441E-4ED2-92E3-DF72C743FC2D}" destId="{1F345D88-16E9-4072-B38E-9164D62A522A}" srcOrd="4" destOrd="0" presId="urn:microsoft.com/office/officeart/2009/layout/CircleArrowProcess"/>
    <dgm:cxn modelId="{AB5DFD0C-01C4-4382-9E83-1C5948F4A4AC}" type="presParOf" srcId="{1F345D88-16E9-4072-B38E-9164D62A522A}" destId="{9D766E60-F75F-481A-A21D-622C6F098563}" srcOrd="0" destOrd="0" presId="urn:microsoft.com/office/officeart/2009/layout/CircleArrowProcess"/>
    <dgm:cxn modelId="{53906CB2-A8DC-4D48-941D-D4B751F0655C}" type="presParOf" srcId="{1D49105C-441E-4ED2-92E3-DF72C743FC2D}" destId="{6DAF61ED-B6AA-43CA-BA22-8F94514F1D23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618269-FDBA-4A83-807D-7DA5439882A2}">
      <dsp:nvSpPr>
        <dsp:cNvPr id="0" name=""/>
        <dsp:cNvSpPr/>
      </dsp:nvSpPr>
      <dsp:spPr>
        <a:xfrm>
          <a:off x="1125216" y="0"/>
          <a:ext cx="1901095" cy="1901385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bg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91B0557-AD4A-47B0-B374-B256950AEA66}">
      <dsp:nvSpPr>
        <dsp:cNvPr id="0" name=""/>
        <dsp:cNvSpPr/>
      </dsp:nvSpPr>
      <dsp:spPr>
        <a:xfrm>
          <a:off x="1363249" y="686457"/>
          <a:ext cx="1420744" cy="528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smtClean="0">
              <a:solidFill>
                <a:schemeClr val="accent2"/>
              </a:solidFill>
              <a:latin typeface="Courier New" pitchFamily="49" charset="0"/>
              <a:cs typeface="Courier New" pitchFamily="49" charset="0"/>
            </a:rPr>
            <a:t>Change to mode Transparent</a:t>
          </a:r>
          <a:endParaRPr lang="en-US" sz="1400" b="1" kern="1200">
            <a:solidFill>
              <a:schemeClr val="accent2"/>
            </a:solidFill>
            <a:latin typeface="Courier New" pitchFamily="49" charset="0"/>
            <a:cs typeface="Courier New" pitchFamily="49" charset="0"/>
          </a:endParaRPr>
        </a:p>
      </dsp:txBody>
      <dsp:txXfrm>
        <a:off x="1363249" y="686457"/>
        <a:ext cx="1420744" cy="528074"/>
      </dsp:txXfrm>
    </dsp:sp>
    <dsp:sp modelId="{D45CAB24-5E7A-45E2-95E3-05F3992357B9}">
      <dsp:nvSpPr>
        <dsp:cNvPr id="0" name=""/>
        <dsp:cNvSpPr/>
      </dsp:nvSpPr>
      <dsp:spPr>
        <a:xfrm>
          <a:off x="597193" y="1092486"/>
          <a:ext cx="1901095" cy="1901385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592399-E0AC-4BD0-9E53-153F49D9511C}">
      <dsp:nvSpPr>
        <dsp:cNvPr id="0" name=""/>
        <dsp:cNvSpPr/>
      </dsp:nvSpPr>
      <dsp:spPr>
        <a:xfrm>
          <a:off x="1019540" y="1785263"/>
          <a:ext cx="1056402" cy="528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smtClean="0">
              <a:solidFill>
                <a:schemeClr val="accent2"/>
              </a:solidFill>
              <a:latin typeface="Courier New" pitchFamily="49" charset="0"/>
              <a:cs typeface="Courier New" pitchFamily="49" charset="0"/>
            </a:rPr>
            <a:t>Change VTP domain</a:t>
          </a:r>
          <a:endParaRPr lang="en-US" sz="1400" b="1" kern="1200">
            <a:solidFill>
              <a:schemeClr val="accent2"/>
            </a:solidFill>
            <a:latin typeface="Courier New" pitchFamily="49" charset="0"/>
            <a:cs typeface="Courier New" pitchFamily="49" charset="0"/>
          </a:endParaRPr>
        </a:p>
      </dsp:txBody>
      <dsp:txXfrm>
        <a:off x="1019540" y="1785263"/>
        <a:ext cx="1056402" cy="528074"/>
      </dsp:txXfrm>
    </dsp:sp>
    <dsp:sp modelId="{9D766E60-F75F-481A-A21D-622C6F098563}">
      <dsp:nvSpPr>
        <dsp:cNvPr id="0" name=""/>
        <dsp:cNvSpPr/>
      </dsp:nvSpPr>
      <dsp:spPr>
        <a:xfrm>
          <a:off x="1260524" y="2315708"/>
          <a:ext cx="1633335" cy="1633990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DAF61ED-B6AA-43CA-BA22-8F94514F1D23}">
      <dsp:nvSpPr>
        <dsp:cNvPr id="0" name=""/>
        <dsp:cNvSpPr/>
      </dsp:nvSpPr>
      <dsp:spPr>
        <a:xfrm>
          <a:off x="1547920" y="2885650"/>
          <a:ext cx="1056402" cy="528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smtClean="0">
              <a:solidFill>
                <a:schemeClr val="accent2"/>
              </a:solidFill>
              <a:latin typeface="Courier New" pitchFamily="49" charset="0"/>
              <a:cs typeface="Courier New" pitchFamily="49" charset="0"/>
            </a:rPr>
            <a:t>Erase startup &amp; Reload</a:t>
          </a:r>
          <a:endParaRPr lang="en-US" sz="1400" b="1" kern="1200">
            <a:solidFill>
              <a:schemeClr val="accent2"/>
            </a:solidFill>
            <a:latin typeface="Courier New" pitchFamily="49" charset="0"/>
            <a:cs typeface="Courier New" pitchFamily="49" charset="0"/>
          </a:endParaRPr>
        </a:p>
      </dsp:txBody>
      <dsp:txXfrm>
        <a:off x="1547920" y="2885650"/>
        <a:ext cx="1056402" cy="5280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 b="1"/>
            </a:lvl1pPr>
          </a:lstStyle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1"/>
            </a:lvl1pPr>
          </a:lstStyle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 b="1"/>
            </a:lvl1pPr>
          </a:lstStyle>
          <a:p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1"/>
            </a:lvl1pPr>
          </a:lstStyle>
          <a:p>
            <a:fld id="{57E581BE-8EA7-4C2D-BA65-F4B3A7FA4E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9151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 b="1"/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1"/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 b="1"/>
            </a:lvl1pPr>
          </a:lstStyle>
          <a:p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 b="1"/>
            </a:lvl1pPr>
          </a:lstStyle>
          <a:p>
            <a:fld id="{2E51FF40-9CE4-41BE-805E-A09EDD7802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953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62819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4792658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0C84C75-F3ED-4FA5-8F91-C66DB3C49A94}" type="slidenum"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3313" y="301625"/>
            <a:ext cx="4700587" cy="3525838"/>
          </a:xfrm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3875" y="4052888"/>
            <a:ext cx="5835650" cy="4579937"/>
          </a:xfrm>
        </p:spPr>
        <p:txBody>
          <a:bodyPr/>
          <a:lstStyle/>
          <a:p>
            <a:r>
              <a:rPr lang="en-US" b="1"/>
              <a:t>Emphasize: </a:t>
            </a:r>
            <a:r>
              <a:rPr lang="en-US"/>
              <a:t>Default VTP mode on the Catalyst switches is server. Be careful when adding new switches into an existing network. This is covered in more detail later.</a:t>
            </a:r>
          </a:p>
        </p:txBody>
      </p:sp>
    </p:spTree>
    <p:extLst>
      <p:ext uri="{BB962C8B-B14F-4D97-AF65-F5344CB8AC3E}">
        <p14:creationId xmlns:p14="http://schemas.microsoft.com/office/powerpoint/2010/main" val="38841920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999491-2078-4BC0-9D4E-833DF4E3D977}" type="slidenum">
              <a:rPr lang="en-US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3313" y="301625"/>
            <a:ext cx="4700587" cy="3525838"/>
          </a:xfrm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3875" y="4052888"/>
            <a:ext cx="5835650" cy="4579937"/>
          </a:xfrm>
        </p:spPr>
        <p:txBody>
          <a:bodyPr/>
          <a:lstStyle/>
          <a:p>
            <a:r>
              <a:rPr lang="en-US" b="1"/>
              <a:t>Layer 2 of 2 </a:t>
            </a:r>
          </a:p>
          <a:p>
            <a:r>
              <a:rPr lang="en-US" b="1"/>
              <a:t>Note: </a:t>
            </a:r>
            <a:r>
              <a:rPr lang="en-US"/>
              <a:t>In the lab, we will only be configuring static VLAN membership.</a:t>
            </a:r>
            <a:endParaRPr lang="en-US" b="1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999491-2078-4BC0-9D4E-833DF4E3D977}" type="slidenum">
              <a:rPr lang="en-US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3313" y="301625"/>
            <a:ext cx="4700587" cy="3525838"/>
          </a:xfrm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3875" y="4052888"/>
            <a:ext cx="5835650" cy="4579937"/>
          </a:xfrm>
        </p:spPr>
        <p:txBody>
          <a:bodyPr/>
          <a:lstStyle/>
          <a:p>
            <a:r>
              <a:rPr lang="en-US" b="1"/>
              <a:t>Layer 2 of 2 </a:t>
            </a:r>
          </a:p>
          <a:p>
            <a:r>
              <a:rPr lang="en-US" b="1"/>
              <a:t>Note: </a:t>
            </a:r>
            <a:r>
              <a:rPr lang="en-US"/>
              <a:t>In the lab, we will only be configuring static VLAN membership.</a:t>
            </a:r>
            <a:endParaRPr lang="en-US" b="1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AEC9C2-F82A-4BDD-B613-42B28B3DB071}" type="slidenum">
              <a:rPr lang="en-US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3313" y="301625"/>
            <a:ext cx="4700587" cy="3525838"/>
          </a:xfrm>
          <a:ln/>
        </p:spPr>
      </p:sp>
      <p:sp>
        <p:nvSpPr>
          <p:cNvPr id="226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3875" y="4052888"/>
            <a:ext cx="5835650" cy="4579937"/>
          </a:xfrm>
        </p:spPr>
        <p:txBody>
          <a:bodyPr/>
          <a:lstStyle/>
          <a:p>
            <a:r>
              <a:rPr lang="en-US" b="1"/>
              <a:t>Layer 2 of 2 </a:t>
            </a:r>
          </a:p>
          <a:p>
            <a:r>
              <a:rPr lang="en-US" b="1"/>
              <a:t>Note: </a:t>
            </a:r>
            <a:r>
              <a:rPr lang="en-US"/>
              <a:t>In the lab, we will only be configuring static VLAN membership.</a:t>
            </a:r>
            <a:endParaRPr lang="en-US" b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682091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734701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39290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623278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70465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865852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469150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zh-CN" sz="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27171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98307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ICND2 v1.0—2-</a:t>
            </a:r>
            <a:fld id="{028B1A1A-E74E-4F10-843C-C1835E569FC0}" type="slidenum">
              <a:rPr lang="en-US" sz="70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9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2064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1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ICND1 v1.0—2-</a:t>
            </a:r>
            <a:fld id="{57143FDA-6B4B-4080-B009-50003BE69011}" type="slidenum">
              <a:rPr lang="en-US" sz="70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748549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74855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198166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0120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233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5376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229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00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453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4936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60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62219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795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141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1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 userDrawn="1"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ICND1 v1.0—1-</a:t>
            </a:r>
            <a:fld id="{02E38833-E308-4120-BA86-07C6A1F066D4}" type="slidenum">
              <a:rPr lang="en-US" sz="70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7246853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2041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85612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1842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7322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746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7287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49495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63416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0843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3485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480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379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1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 userDrawn="1"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ICND1 v1.0—1-</a:t>
            </a:r>
            <a:fld id="{27A81686-19BB-4BC2-B8B4-A048520DA847}" type="slidenum">
              <a:rPr lang="en-US" sz="70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Module Title, Size 20</a:t>
            </a:r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Lesson Title,</a:t>
            </a:r>
            <a:br>
              <a:rPr lang="en-US" noProof="0" smtClean="0"/>
            </a:br>
            <a:r>
              <a:rPr lang="en-US" noProof="0" smtClean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1212090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4877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4793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3438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221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0903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1206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7517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08694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6043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0665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0606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CBCC5-E02B-41B2-BE24-5891F43F5A5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26/06/2017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1010A-58BE-4FA7-AAFA-B47B9C457AA3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2542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CBCC5-E02B-41B2-BE24-5891F43F5A5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26/06/2017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1010A-58BE-4FA7-AAFA-B47B9C457AA3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5038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CBCC5-E02B-41B2-BE24-5891F43F5A5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26/06/2017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1010A-58BE-4FA7-AAFA-B47B9C457AA3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1291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CBCC5-E02B-41B2-BE24-5891F43F5A5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26/06/2017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1010A-58BE-4FA7-AAFA-B47B9C457AA3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685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160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CBCC5-E02B-41B2-BE24-5891F43F5A5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26/06/2017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1010A-58BE-4FA7-AAFA-B47B9C457AA3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971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CBCC5-E02B-41B2-BE24-5891F43F5A5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26/06/2017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1010A-58BE-4FA7-AAFA-B47B9C457AA3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3750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CBCC5-E02B-41B2-BE24-5891F43F5A5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26/06/2017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1010A-58BE-4FA7-AAFA-B47B9C457AA3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4864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CBCC5-E02B-41B2-BE24-5891F43F5A5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26/06/2017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1010A-58BE-4FA7-AAFA-B47B9C457AA3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70750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CBCC5-E02B-41B2-BE24-5891F43F5A5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26/06/2017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1010A-58BE-4FA7-AAFA-B47B9C457AA3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40268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CBCC5-E02B-41B2-BE24-5891F43F5A5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26/06/2017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1010A-58BE-4FA7-AAFA-B47B9C457AA3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0955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CBCC5-E02B-41B2-BE24-5891F43F5A5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26/06/2017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1010A-58BE-4FA7-AAFA-B47B9C457AA3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7886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043863" y="6634163"/>
            <a:ext cx="852487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8143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BSCI v3.0—2-</a:t>
            </a:r>
            <a:fld id="{9D2A9B13-C079-4E60-99B0-37BC0CA1C608}" type="slidenum">
              <a:rPr kumimoji="0" lang="en-US" altLang="zh-CN" sz="700" b="1" i="0" u="none" strike="noStrike" kern="1200" cap="none" spc="0" normalizeH="0" baseline="0" noProof="0" smtClean="0">
                <a:ln>
                  <a:noFill/>
                </a:ln>
                <a:solidFill>
                  <a:srgbClr val="C0C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814388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zh-CN" sz="700" b="1" i="0" u="none" strike="noStrike" kern="1200" cap="none" spc="0" normalizeH="0" baseline="0" noProof="0" smtClean="0">
              <a:ln>
                <a:noFill/>
              </a:ln>
              <a:solidFill>
                <a:srgbClr val="C0C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2454275"/>
            <a:ext cx="9144000" cy="41116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7" name="Picture 8" descr="MAD00558_j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0" b="64130"/>
          <a:stretch>
            <a:fillRect/>
          </a:stretch>
        </p:blipFill>
        <p:spPr bwMode="auto">
          <a:xfrm>
            <a:off x="0" y="0"/>
            <a:ext cx="91408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2406" name="Rectangle 6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655638" y="2951163"/>
            <a:ext cx="7797800" cy="50482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ctr"/>
          <a:lstStyle>
            <a:lvl1pPr>
              <a:defRPr sz="2000"/>
            </a:lvl1pPr>
          </a:lstStyle>
          <a:p>
            <a:pPr lvl="0"/>
            <a:r>
              <a:rPr lang="en-US" altLang="zh-CN" noProof="0" smtClean="0"/>
              <a:t>Module Title (Size 20)</a:t>
            </a:r>
          </a:p>
        </p:txBody>
      </p:sp>
      <p:sp>
        <p:nvSpPr>
          <p:cNvPr id="742407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55638" y="3606800"/>
            <a:ext cx="7802562" cy="533400"/>
          </a:xfrm>
        </p:spPr>
        <p:txBody>
          <a:bodyPr lIns="91440" tIns="45720" rIns="91440" bIns="45720"/>
          <a:lstStyle>
            <a:lvl1pPr>
              <a:lnSpc>
                <a:spcPct val="90000"/>
              </a:lnSpc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Lesson Title (Size 28)</a:t>
            </a:r>
          </a:p>
        </p:txBody>
      </p:sp>
    </p:spTree>
    <p:extLst>
      <p:ext uri="{BB962C8B-B14F-4D97-AF65-F5344CB8AC3E}">
        <p14:creationId xmlns:p14="http://schemas.microsoft.com/office/powerpoint/2010/main" val="30492868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7093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1471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6429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636713"/>
            <a:ext cx="3894137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636713"/>
            <a:ext cx="3894138" cy="35718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5130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7419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04433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99287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511708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562358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0441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225425"/>
            <a:ext cx="2035175" cy="4983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225425"/>
            <a:ext cx="5957887" cy="4983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1980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21594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A10D1F-EDF4-4A4B-9C2F-F8E02C9B93B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6/26/2017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C06D8-52F7-419C-8FFC-C272448AFB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7417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230605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A10D1F-EDF4-4A4B-9C2F-F8E02C9B93B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6/26/2017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C06D8-52F7-419C-8FFC-C272448AFB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421046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A10D1F-EDF4-4A4B-9C2F-F8E02C9B93B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6/26/2017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C06D8-52F7-419C-8FFC-C272448AFB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328567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A10D1F-EDF4-4A4B-9C2F-F8E02C9B93B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6/26/2017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C06D8-52F7-419C-8FFC-C272448AFB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59648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A10D1F-EDF4-4A4B-9C2F-F8E02C9B93B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6/26/2017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C06D8-52F7-419C-8FFC-C272448AFB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25990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A10D1F-EDF4-4A4B-9C2F-F8E02C9B93B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6/26/2017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C06D8-52F7-419C-8FFC-C272448AFB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389393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A10D1F-EDF4-4A4B-9C2F-F8E02C9B93B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6/26/2017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C06D8-52F7-419C-8FFC-C272448AFB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716592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A10D1F-EDF4-4A4B-9C2F-F8E02C9B93B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6/26/2017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C06D8-52F7-419C-8FFC-C272448AFB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60900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A10D1F-EDF4-4A4B-9C2F-F8E02C9B93B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6/26/2017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C06D8-52F7-419C-8FFC-C272448AFB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225104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A10D1F-EDF4-4A4B-9C2F-F8E02C9B93B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6/26/2017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C06D8-52F7-419C-8FFC-C272448AFB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473483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8A10D1F-EDF4-4A4B-9C2F-F8E02C9B93B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6/26/2017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C06D8-52F7-419C-8FFC-C272448AFB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0036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847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1286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ICND2 v1.0—2-</a:t>
            </a:r>
            <a:fld id="{812BE921-DF6B-40CE-9424-0416D8D354E5}" type="slidenum">
              <a:rPr lang="en-US" sz="70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1">
              <a:solidFill>
                <a:srgbClr val="00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ICND1 v1.0—2-</a:t>
            </a:r>
            <a:fld id="{586112FD-683D-4C5D-A983-5C427FD476D5}" type="slidenum">
              <a:rPr lang="en-US" sz="70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1244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1">
              <a:solidFill>
                <a:srgbClr val="000000"/>
              </a:solidFill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ChangeArrowheads="1"/>
          </p:cNvSpPr>
          <p:nvPr userDrawn="1"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2054" name="Rectangle 6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ICND1 v1.0—1-</a:t>
            </a:r>
            <a:fld id="{3E688D72-18B2-4ECB-BCFC-D5F62FBEC11E}" type="slidenum">
              <a:rPr lang="en-US" sz="70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775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1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7" name="Rectangle 5"/>
          <p:cNvSpPr>
            <a:spLocks noChangeArrowheads="1"/>
          </p:cNvSpPr>
          <p:nvPr userDrawn="1"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078" name="Rectangle 6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>
                <a:solidFill>
                  <a:srgbClr val="999999"/>
                </a:solidFill>
              </a:rPr>
              <a:t>ICND1 v1.0—1-</a:t>
            </a:r>
            <a:fld id="{CA2CD2BD-31E2-4077-BF8B-84F2468F90C0}" type="slidenum">
              <a:rPr lang="en-US" sz="70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>
              <a:solidFill>
                <a:srgbClr val="99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793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D29CBCC5-E02B-41B2-BE24-5891F43F5A5B}" type="datetimeFigureOut">
              <a:rPr lang="vi-VN" smtClean="0">
                <a:solidFill>
                  <a:prstClr val="black">
                    <a:tint val="75000"/>
                  </a:prstClr>
                </a:solidFill>
                <a:latin typeface="Arial"/>
              </a:rPr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26/06/2017</a:t>
            </a:fld>
            <a:endParaRPr lang="vi-VN" smtClean="0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vi-VN" smtClean="0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DAB1010A-58BE-4FA7-AAFA-B47B9C457AA3}" type="slidenum">
              <a:rPr lang="vi-VN" smtClean="0">
                <a:solidFill>
                  <a:prstClr val="black">
                    <a:tint val="75000"/>
                  </a:prstClr>
                </a:solidFill>
                <a:latin typeface="Arial"/>
              </a:rPr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vi-VN" smtClean="0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7166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1228725"/>
          </a:xfrm>
          <a:prstGeom prst="rect">
            <a:avLst/>
          </a:prstGeom>
          <a:solidFill>
            <a:srgbClr val="3067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white">
          <a:xfrm>
            <a:off x="655638" y="225425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Slide Title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636713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Body Text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9" name="AutoShape 6"/>
          <p:cNvSpPr>
            <a:spLocks noChangeArrowheads="1"/>
          </p:cNvSpPr>
          <p:nvPr/>
        </p:nvSpPr>
        <p:spPr bwMode="white">
          <a:xfrm rot="10800000">
            <a:off x="8756650" y="-9525"/>
            <a:ext cx="387350" cy="377825"/>
          </a:xfrm>
          <a:prstGeom prst="rtTriangl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6564313"/>
            <a:ext cx="9144000" cy="298450"/>
          </a:xfrm>
          <a:prstGeom prst="rect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0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020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iming>
    <p:tnLst>
      <p:par>
        <p:cTn id="1" dur="indefinite" restart="never" nodeType="tmRoot"/>
      </p:par>
    </p:tnLst>
  </p:timing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A10D1F-EDF4-4A4B-9C2F-F8E02C9B93B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6/26/2017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BC06D8-52F7-419C-8FFC-C272448AFB0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550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9.png"/><Relationship Id="rId4" Type="http://schemas.openxmlformats.org/officeDocument/2006/relationships/image" Target="../media/image5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VLAN: </a:t>
            </a:r>
            <a:r>
              <a:rPr lang="en-US" altLang="zh-CN" sz="2400" dirty="0" smtClean="0">
                <a:ea typeface="宋体" panose="02010600030101010101" pitchFamily="2" charset="-122"/>
              </a:rPr>
              <a:t>Virtual LAN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62713" y="3837141"/>
            <a:ext cx="7209858" cy="14938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Physical Switch</a:t>
            </a:r>
            <a:endParaRPr lang="en-US" sz="2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066800" y="4302303"/>
            <a:ext cx="3500842" cy="9236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VLAN 1</a:t>
            </a:r>
            <a:endParaRPr lang="en-US" sz="2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73576" y="4767464"/>
            <a:ext cx="678391" cy="320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0/1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43901" y="4767464"/>
            <a:ext cx="678391" cy="320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f0/2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914226" y="4767464"/>
            <a:ext cx="678391" cy="320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f0/3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791688" y="4767464"/>
            <a:ext cx="678391" cy="320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f0/4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570633" y="4302303"/>
            <a:ext cx="3500842" cy="9236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VLAN 2</a:t>
            </a:r>
            <a:endParaRPr lang="en-US" sz="2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570633" y="4306926"/>
            <a:ext cx="1750421" cy="9236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VLAN 2</a:t>
            </a:r>
            <a:endParaRPr lang="en-US" sz="2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321054" y="4306926"/>
            <a:ext cx="1750421" cy="9236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VLAN 3</a:t>
            </a:r>
            <a:endParaRPr lang="en-US" sz="2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66167" y="4767464"/>
            <a:ext cx="678391" cy="320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f0/5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36492" y="4767464"/>
            <a:ext cx="678391" cy="320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f0/6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13954" y="4767464"/>
            <a:ext cx="678391" cy="320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f0/7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284279" y="4767464"/>
            <a:ext cx="678391" cy="320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 anchor="ctr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f0/8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1513574" y="5087552"/>
            <a:ext cx="0" cy="882174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049" y="5969726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8" name="Straight Connector 47"/>
          <p:cNvCxnSpPr/>
          <p:nvPr/>
        </p:nvCxnSpPr>
        <p:spPr>
          <a:xfrm>
            <a:off x="2383096" y="5087552"/>
            <a:ext cx="0" cy="541442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253421" y="5087552"/>
            <a:ext cx="0" cy="541442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4130883" y="5087552"/>
            <a:ext cx="0" cy="541442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005362" y="5087552"/>
            <a:ext cx="0" cy="882174"/>
          </a:xfrm>
          <a:prstGeom prst="line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837" y="5969726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1426344" y="5726276"/>
            <a:ext cx="1061042" cy="3200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spc="-150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10.0.0.1</a:t>
            </a:r>
            <a:endParaRPr lang="vi-VN" sz="1600" b="1" spc="-15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991220" y="5726276"/>
            <a:ext cx="1057786" cy="3200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spc="-150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20.0.0.2</a:t>
            </a:r>
            <a:endParaRPr lang="vi-VN" sz="1600" b="1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379550" y="1271857"/>
            <a:ext cx="4381845" cy="24255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mac address-table</a:t>
            </a:r>
          </a:p>
          <a:p>
            <a:pPr algn="ctr"/>
            <a:endParaRPr lang="en-US" sz="1600" b="1" smtClean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VLAN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	     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MAC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Port</a:t>
            </a:r>
          </a:p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1	0800.0000.000A		f0/1</a:t>
            </a:r>
          </a:p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1	0800.0000.000B		f0/2</a:t>
            </a:r>
          </a:p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1	0800.0000.000C		f0/3</a:t>
            </a:r>
          </a:p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1	0800.0000.000D		f0/4</a:t>
            </a:r>
          </a:p>
          <a:p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2	0800.0000.000E		f0/5</a:t>
            </a:r>
          </a:p>
          <a:p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2	0800.0000.000F		f0/6</a:t>
            </a:r>
          </a:p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3	0800.0000.000G		f0/7</a:t>
            </a:r>
          </a:p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3	0800.0000.000H		f0/8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>
            <a:off x="1515849" y="5087552"/>
            <a:ext cx="0" cy="882174"/>
          </a:xfrm>
          <a:prstGeom prst="line">
            <a:avLst/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>
            <a:spLocks noChangeArrowheads="1"/>
          </p:cNvSpPr>
          <p:nvPr/>
        </p:nvSpPr>
        <p:spPr bwMode="auto">
          <a:xfrm>
            <a:off x="1403175" y="6021360"/>
            <a:ext cx="1234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</a:rPr>
              <a:t>A</a:t>
            </a:r>
          </a:p>
        </p:txBody>
      </p: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4891709" y="6021360"/>
            <a:ext cx="1234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</a:rPr>
              <a:t>E</a:t>
            </a:r>
            <a:endParaRPr lang="en-US" sz="1600" b="1" smtClean="0"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328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1" animBg="1"/>
      <p:bldP spid="34" grpId="0" animBg="1"/>
      <p:bldP spid="39" grpId="0" animBg="1"/>
      <p:bldP spid="39" grpId="1" animBg="1"/>
      <p:bldP spid="40" grpId="0" animBg="1"/>
      <p:bldP spid="41" grpId="0" animBg="1"/>
      <p:bldP spid="53" grpId="0"/>
      <p:bldP spid="54" grpId="1"/>
      <p:bldP spid="56" grpId="0" animBg="1"/>
      <p:bldP spid="58" grpId="0"/>
      <p:bldP spid="5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VTP: </a:t>
            </a:r>
            <a:r>
              <a:rPr lang="en-US" altLang="zh-CN" sz="2400" dirty="0" smtClean="0">
                <a:ea typeface="宋体" panose="02010600030101010101" pitchFamily="2" charset="-122"/>
              </a:rPr>
              <a:t>VLAN </a:t>
            </a:r>
            <a:r>
              <a:rPr lang="en-US" altLang="zh-CN" sz="2400" dirty="0" err="1" smtClean="0">
                <a:ea typeface="宋体" panose="02010600030101010101" pitchFamily="2" charset="-122"/>
              </a:rPr>
              <a:t>Trunking</a:t>
            </a:r>
            <a:r>
              <a:rPr lang="en-US" altLang="zh-CN" sz="2400" dirty="0" smtClean="0">
                <a:ea typeface="宋体" panose="02010600030101010101" pitchFamily="2" charset="-122"/>
              </a:rPr>
              <a:t> Protocol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348" y="4328049"/>
            <a:ext cx="939927" cy="48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73391"/>
            <a:ext cx="939927" cy="48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328049"/>
            <a:ext cx="939927" cy="48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6" name="Straight Connector 75"/>
          <p:cNvCxnSpPr/>
          <p:nvPr/>
        </p:nvCxnSpPr>
        <p:spPr>
          <a:xfrm>
            <a:off x="2755964" y="1901324"/>
            <a:ext cx="0" cy="860842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77" name="Straight Connector 76"/>
          <p:cNvCxnSpPr/>
          <p:nvPr/>
        </p:nvCxnSpPr>
        <p:spPr>
          <a:xfrm>
            <a:off x="2729676" y="4802872"/>
            <a:ext cx="0" cy="922069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78" name="Straight Connector 77"/>
          <p:cNvCxnSpPr/>
          <p:nvPr/>
        </p:nvCxnSpPr>
        <p:spPr>
          <a:xfrm>
            <a:off x="6390310" y="4769758"/>
            <a:ext cx="0" cy="1041906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857" y="5724941"/>
            <a:ext cx="725642" cy="69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491" y="5724941"/>
            <a:ext cx="725642" cy="69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1" name="Straight Connector 80"/>
          <p:cNvCxnSpPr/>
          <p:nvPr/>
        </p:nvCxnSpPr>
        <p:spPr>
          <a:xfrm flipH="1" flipV="1">
            <a:off x="2962423" y="1915697"/>
            <a:ext cx="738164" cy="619367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82" name="TextBox 81"/>
          <p:cNvSpPr txBox="1"/>
          <p:nvPr/>
        </p:nvSpPr>
        <p:spPr>
          <a:xfrm rot="16200000">
            <a:off x="2351987" y="2926278"/>
            <a:ext cx="785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trunk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 rot="2313484">
            <a:off x="3591702" y="2589192"/>
            <a:ext cx="785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trunk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514600" y="4769758"/>
            <a:ext cx="893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0070C0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VL2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298762" y="5876449"/>
            <a:ext cx="8618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959396" y="5876449"/>
            <a:ext cx="8618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B21A1A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PC2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B21A1A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87" name="Straight Connector 86"/>
          <p:cNvCxnSpPr/>
          <p:nvPr/>
        </p:nvCxnSpPr>
        <p:spPr>
          <a:xfrm>
            <a:off x="2755964" y="3389509"/>
            <a:ext cx="0" cy="93854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88" name="Straight Connector 87"/>
          <p:cNvCxnSpPr/>
          <p:nvPr/>
        </p:nvCxnSpPr>
        <p:spPr>
          <a:xfrm flipH="1" flipV="1">
            <a:off x="4244569" y="2992264"/>
            <a:ext cx="1731326" cy="1452692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89" name="Straight Connector 88"/>
          <p:cNvCxnSpPr/>
          <p:nvPr/>
        </p:nvCxnSpPr>
        <p:spPr>
          <a:xfrm>
            <a:off x="2590924" y="4802872"/>
            <a:ext cx="0" cy="922069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cxnSp>
        <p:nvCxnSpPr>
          <p:cNvPr id="90" name="Straight Connector 89"/>
          <p:cNvCxnSpPr/>
          <p:nvPr/>
        </p:nvCxnSpPr>
        <p:spPr>
          <a:xfrm>
            <a:off x="2590924" y="1915697"/>
            <a:ext cx="0" cy="2412352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sp>
        <p:nvSpPr>
          <p:cNvPr id="91" name="TextBox 90"/>
          <p:cNvSpPr txBox="1"/>
          <p:nvPr/>
        </p:nvSpPr>
        <p:spPr>
          <a:xfrm>
            <a:off x="2403504" y="1429850"/>
            <a:ext cx="679268" cy="541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2</a:t>
            </a:r>
            <a:endParaRPr kumimoji="0" lang="vi-VN" sz="1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403504" y="4299454"/>
            <a:ext cx="679268" cy="541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2</a:t>
            </a:r>
            <a:endParaRPr kumimoji="0" lang="vi-VN" sz="1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063624" y="4299454"/>
            <a:ext cx="679268" cy="541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2</a:t>
            </a:r>
            <a:endParaRPr kumimoji="0" lang="vi-VN" sz="1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183388" y="4769758"/>
            <a:ext cx="893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0070C0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VL2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 flipH="1" flipV="1">
            <a:off x="2743200" y="1915698"/>
            <a:ext cx="3177148" cy="2665830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cxnSp>
        <p:nvCxnSpPr>
          <p:cNvPr id="97" name="Straight Connector 96"/>
          <p:cNvCxnSpPr/>
          <p:nvPr/>
        </p:nvCxnSpPr>
        <p:spPr>
          <a:xfrm>
            <a:off x="2755964" y="1891522"/>
            <a:ext cx="0" cy="860842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ysDash"/>
            <a:headEnd type="none" w="med" len="med"/>
            <a:tailEnd type="arrow" w="med" len="med"/>
          </a:ln>
          <a:effectLst/>
        </p:spPr>
      </p:cxnSp>
      <p:cxnSp>
        <p:nvCxnSpPr>
          <p:cNvPr id="98" name="Straight Connector 97"/>
          <p:cNvCxnSpPr/>
          <p:nvPr/>
        </p:nvCxnSpPr>
        <p:spPr>
          <a:xfrm flipH="1" flipV="1">
            <a:off x="2962423" y="1905895"/>
            <a:ext cx="738164" cy="619367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ysDash"/>
            <a:headEnd type="arrow" w="med" len="med"/>
            <a:tailEnd type="none" w="med" len="med"/>
          </a:ln>
          <a:effectLst/>
        </p:spPr>
      </p:cxnSp>
      <p:sp>
        <p:nvSpPr>
          <p:cNvPr id="99" name="TextBox 98"/>
          <p:cNvSpPr txBox="1"/>
          <p:nvPr/>
        </p:nvSpPr>
        <p:spPr>
          <a:xfrm rot="16200000">
            <a:off x="2329563" y="2926278"/>
            <a:ext cx="785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 rot="2313484">
            <a:off x="3569278" y="2589192"/>
            <a:ext cx="785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117647" y="1546315"/>
            <a:ext cx="3224062" cy="3163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ts val="650"/>
              </a:spcAft>
              <a:buClr>
                <a:srgbClr val="4F81BD"/>
              </a:buClr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Sw(config)#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domain </a:t>
            </a: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VnPro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1117647" y="4411572"/>
            <a:ext cx="3224062" cy="3163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ts val="650"/>
              </a:spcAft>
              <a:buClr>
                <a:srgbClr val="4F81BD"/>
              </a:buClr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Sw(config)#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domain </a:t>
            </a: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VnPro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4757275" y="4411572"/>
            <a:ext cx="3224062" cy="3163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ts val="650"/>
              </a:spcAft>
              <a:buClr>
                <a:srgbClr val="4F81BD"/>
              </a:buClr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Sw(config)#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domain </a:t>
            </a: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VnPro</a:t>
            </a:r>
          </a:p>
        </p:txBody>
      </p:sp>
    </p:spTree>
    <p:extLst>
      <p:ext uri="{BB962C8B-B14F-4D97-AF65-F5344CB8AC3E}">
        <p14:creationId xmlns:p14="http://schemas.microsoft.com/office/powerpoint/2010/main" val="22613328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91" grpId="0"/>
      <p:bldP spid="91" grpId="1"/>
      <p:bldP spid="92" grpId="0"/>
      <p:bldP spid="92" grpId="1"/>
      <p:bldP spid="94" grpId="0"/>
      <p:bldP spid="94" grpId="1"/>
      <p:bldP spid="99" grpId="0"/>
      <p:bldP spid="100" grpId="0"/>
      <p:bldP spid="101" grpId="0" animBg="1"/>
      <p:bldP spid="102" grpId="0" animBg="1"/>
      <p:bldP spid="10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VTP: </a:t>
            </a:r>
            <a:r>
              <a:rPr lang="en-US" altLang="zh-CN" sz="2400" dirty="0" smtClean="0">
                <a:ea typeface="宋体" panose="02010600030101010101" pitchFamily="2" charset="-122"/>
              </a:rPr>
              <a:t>VTP Mode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348" y="1473391"/>
            <a:ext cx="939927" cy="48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348" y="4328049"/>
            <a:ext cx="939927" cy="48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73391"/>
            <a:ext cx="939927" cy="48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328049"/>
            <a:ext cx="939927" cy="48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Connector 7"/>
          <p:cNvCxnSpPr/>
          <p:nvPr/>
        </p:nvCxnSpPr>
        <p:spPr>
          <a:xfrm flipH="1">
            <a:off x="3034480" y="1779443"/>
            <a:ext cx="1070103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9" name="Straight Connector 8"/>
          <p:cNvCxnSpPr/>
          <p:nvPr/>
        </p:nvCxnSpPr>
        <p:spPr>
          <a:xfrm>
            <a:off x="2755964" y="1901324"/>
            <a:ext cx="0" cy="860842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10" name="Straight Connector 9"/>
          <p:cNvCxnSpPr/>
          <p:nvPr/>
        </p:nvCxnSpPr>
        <p:spPr>
          <a:xfrm>
            <a:off x="2755076" y="4802872"/>
            <a:ext cx="0" cy="922069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11" name="Straight Connector 10"/>
          <p:cNvCxnSpPr/>
          <p:nvPr/>
        </p:nvCxnSpPr>
        <p:spPr>
          <a:xfrm>
            <a:off x="6415710" y="4769758"/>
            <a:ext cx="0" cy="1041906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2" name="Straight Connector 11"/>
          <p:cNvCxnSpPr>
            <a:stCxn id="16" idx="1"/>
          </p:cNvCxnSpPr>
          <p:nvPr/>
        </p:nvCxnSpPr>
        <p:spPr>
          <a:xfrm flipH="1">
            <a:off x="3160594" y="3018812"/>
            <a:ext cx="1706968" cy="1426142"/>
          </a:xfrm>
          <a:prstGeom prst="line">
            <a:avLst/>
          </a:prstGeom>
          <a:noFill/>
          <a:ln w="28575" cap="flat" cmpd="sng" algn="ctr">
            <a:solidFill>
              <a:schemeClr val="bg1">
                <a:lumMod val="95000"/>
              </a:schemeClr>
            </a:solidFill>
            <a:prstDash val="solid"/>
          </a:ln>
          <a:effectLst/>
        </p:spPr>
      </p:cxnSp>
      <p:cxnSp>
        <p:nvCxnSpPr>
          <p:cNvPr id="13" name="Straight Connector 12"/>
          <p:cNvCxnSpPr/>
          <p:nvPr/>
        </p:nvCxnSpPr>
        <p:spPr>
          <a:xfrm flipH="1" flipV="1">
            <a:off x="2962423" y="1915697"/>
            <a:ext cx="738164" cy="619367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14" name="TextBox 13"/>
          <p:cNvSpPr txBox="1"/>
          <p:nvPr/>
        </p:nvSpPr>
        <p:spPr>
          <a:xfrm rot="16200000">
            <a:off x="2351987" y="2926278"/>
            <a:ext cx="785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trunk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2313484">
            <a:off x="3591702" y="2589192"/>
            <a:ext cx="785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trunk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9151466">
            <a:off x="4772093" y="2608278"/>
            <a:ext cx="785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trunk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04583" y="1617687"/>
            <a:ext cx="785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trunk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8" name="Multiply 17"/>
          <p:cNvSpPr/>
          <p:nvPr/>
        </p:nvSpPr>
        <p:spPr bwMode="auto">
          <a:xfrm rot="2281544">
            <a:off x="3290215" y="4017094"/>
            <a:ext cx="392701" cy="343346"/>
          </a:xfrm>
          <a:prstGeom prst="mathMultiply">
            <a:avLst/>
          </a:prstGeom>
          <a:ln>
            <a:solidFill>
              <a:schemeClr val="bg1">
                <a:lumMod val="95000"/>
              </a:schemeClr>
            </a:solidFill>
            <a:headEnd type="none" w="med" len="med"/>
            <a:tailEnd type="triangl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2755964" y="3389509"/>
            <a:ext cx="0" cy="93854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20" name="TextBox 19"/>
          <p:cNvSpPr txBox="1"/>
          <p:nvPr/>
        </p:nvSpPr>
        <p:spPr>
          <a:xfrm rot="16200000">
            <a:off x="5976605" y="2926278"/>
            <a:ext cx="785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trunk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6380582" y="3389509"/>
            <a:ext cx="0" cy="938540"/>
          </a:xfrm>
          <a:prstGeom prst="line">
            <a:avLst/>
          </a:prstGeom>
          <a:noFill/>
          <a:ln w="28575" cap="flat" cmpd="sng" algn="ctr">
            <a:solidFill>
              <a:schemeClr val="bg1">
                <a:lumMod val="95000"/>
              </a:schemeClr>
            </a:solidFill>
            <a:prstDash val="solid"/>
          </a:ln>
          <a:effectLst/>
        </p:spPr>
      </p:cxnSp>
      <p:cxnSp>
        <p:nvCxnSpPr>
          <p:cNvPr id="22" name="Straight Connector 21"/>
          <p:cNvCxnSpPr/>
          <p:nvPr/>
        </p:nvCxnSpPr>
        <p:spPr>
          <a:xfrm>
            <a:off x="6380582" y="1901324"/>
            <a:ext cx="0" cy="860842"/>
          </a:xfrm>
          <a:prstGeom prst="line">
            <a:avLst/>
          </a:prstGeom>
          <a:noFill/>
          <a:ln w="28575" cap="flat" cmpd="sng" algn="ctr">
            <a:solidFill>
              <a:schemeClr val="bg1">
                <a:lumMod val="95000"/>
              </a:schemeClr>
            </a:solidFill>
            <a:prstDash val="solid"/>
          </a:ln>
          <a:effectLst/>
        </p:spPr>
      </p:cxnSp>
      <p:cxnSp>
        <p:nvCxnSpPr>
          <p:cNvPr id="23" name="Straight Connector 22"/>
          <p:cNvCxnSpPr/>
          <p:nvPr/>
        </p:nvCxnSpPr>
        <p:spPr>
          <a:xfrm flipH="1">
            <a:off x="4863006" y="1779443"/>
            <a:ext cx="1070105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olid"/>
          </a:ln>
          <a:effectLst/>
        </p:spPr>
      </p:cxnSp>
      <p:cxnSp>
        <p:nvCxnSpPr>
          <p:cNvPr id="24" name="Straight Connector 23"/>
          <p:cNvCxnSpPr/>
          <p:nvPr/>
        </p:nvCxnSpPr>
        <p:spPr>
          <a:xfrm flipH="1" flipV="1">
            <a:off x="4244569" y="2992264"/>
            <a:ext cx="1731326" cy="1452692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25" name="Multiply 24"/>
          <p:cNvSpPr/>
          <p:nvPr/>
        </p:nvSpPr>
        <p:spPr bwMode="auto">
          <a:xfrm rot="2281544">
            <a:off x="6206908" y="4017094"/>
            <a:ext cx="392701" cy="343346"/>
          </a:xfrm>
          <a:prstGeom prst="mathMultiply">
            <a:avLst/>
          </a:prstGeom>
          <a:ln>
            <a:solidFill>
              <a:schemeClr val="bg1">
                <a:lumMod val="95000"/>
              </a:schemeClr>
            </a:solidFill>
            <a:headEnd type="none" w="med" len="med"/>
            <a:tailEnd type="triangl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5453079" y="1925464"/>
            <a:ext cx="729640" cy="609600"/>
          </a:xfrm>
          <a:prstGeom prst="line">
            <a:avLst/>
          </a:prstGeom>
          <a:noFill/>
          <a:ln w="28575" cap="flat" cmpd="sng" algn="ctr">
            <a:solidFill>
              <a:schemeClr val="bg1">
                <a:lumMod val="95000"/>
              </a:schemeClr>
            </a:solidFill>
            <a:prstDash val="solid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2298762" y="1455250"/>
            <a:ext cx="86183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Server</a:t>
            </a:r>
            <a:endParaRPr kumimoji="0" lang="vi-VN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98762" y="4307898"/>
            <a:ext cx="86183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Client</a:t>
            </a:r>
            <a:endParaRPr kumimoji="0" lang="vi-VN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48788" y="4307898"/>
            <a:ext cx="86183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Client</a:t>
            </a:r>
            <a:endParaRPr kumimoji="0" lang="vi-VN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48788" y="1455250"/>
            <a:ext cx="86183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Server</a:t>
            </a:r>
            <a:endParaRPr kumimoji="0" lang="vi-VN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461167" y="1278597"/>
            <a:ext cx="1600887" cy="87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169863" indent="-169863" defTabSz="102870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51435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02870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54305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marL="342900" marR="0" lvl="0" indent="-342900" algn="l" defTabSz="1028700" rtl="0" eaLnBrk="0" fontAlgn="base" latinLnBrk="0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4F81BD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Create	VLAN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" pitchFamily="18" charset="0"/>
              <a:ea typeface="+mn-ea"/>
              <a:cs typeface="Times" pitchFamily="18" charset="0"/>
            </a:endParaRPr>
          </a:p>
          <a:p>
            <a:pPr marL="342900" marR="0" lvl="0" indent="-342900" algn="l" defTabSz="1028700" rtl="0" eaLnBrk="0" fontAlgn="base" latinLnBrk="0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4F81BD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Delete	VLAN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" pitchFamily="18" charset="0"/>
              <a:ea typeface="+mn-ea"/>
              <a:cs typeface="Times" pitchFamily="18" charset="0"/>
            </a:endParaRPr>
          </a:p>
          <a:p>
            <a:pPr marL="342900" marR="0" lvl="0" indent="-342900" algn="l" defTabSz="1028700" rtl="0" eaLnBrk="0" fontAlgn="base" latinLnBrk="0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4F81BD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Modify	VLAN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" pitchFamily="18" charset="0"/>
              <a:ea typeface="+mn-ea"/>
              <a:cs typeface="Times" pitchFamily="18" charset="0"/>
            </a:endParaRPr>
          </a:p>
        </p:txBody>
      </p: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457200" y="4110920"/>
            <a:ext cx="1607812" cy="87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169863" indent="-169863" defTabSz="102870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51435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02870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54305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marL="342900" marR="0" lvl="0" indent="-342900" algn="l" defTabSz="1028700" rtl="0" eaLnBrk="0" fontAlgn="base" latinLnBrk="0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4F81BD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Cannot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 Create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" pitchFamily="18" charset="0"/>
              <a:ea typeface="+mn-ea"/>
              <a:cs typeface="Times" pitchFamily="18" charset="0"/>
            </a:endParaRPr>
          </a:p>
          <a:p>
            <a:pPr marL="342900" marR="0" lvl="0" indent="-342900" algn="l" defTabSz="1028700" rtl="0" eaLnBrk="0" fontAlgn="base" latinLnBrk="0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4F81BD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Cannot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Modify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" pitchFamily="18" charset="0"/>
              <a:ea typeface="+mn-ea"/>
              <a:cs typeface="Times" pitchFamily="18" charset="0"/>
            </a:endParaRPr>
          </a:p>
          <a:p>
            <a:pPr marL="342900" marR="0" lvl="0" indent="-342900" algn="l" defTabSz="1028700" rtl="0" eaLnBrk="0" fontAlgn="base" latinLnBrk="0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4F81BD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Cannot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 </a:t>
            </a: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Delete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" pitchFamily="18" charset="0"/>
              <a:ea typeface="+mn-ea"/>
              <a:cs typeface="Times" pitchFamily="18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2590924" y="1915697"/>
            <a:ext cx="0" cy="2412352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none" w="med" len="med"/>
            <a:tailEnd type="arrow" w="med" len="med"/>
          </a:ln>
          <a:effectLst/>
        </p:spPr>
      </p:cxnSp>
      <p:cxnSp>
        <p:nvCxnSpPr>
          <p:cNvPr id="34" name="Straight Connector 33"/>
          <p:cNvCxnSpPr/>
          <p:nvPr/>
        </p:nvCxnSpPr>
        <p:spPr>
          <a:xfrm flipH="1">
            <a:off x="3226140" y="1619824"/>
            <a:ext cx="2706972" cy="0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none" w="med" len="med"/>
            <a:tailEnd type="arrow" w="med" len="med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3492991" y="1387538"/>
            <a:ext cx="2228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Send Advertisement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H="1" flipV="1">
            <a:off x="2743200" y="1915698"/>
            <a:ext cx="3177148" cy="2665830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sp>
        <p:nvSpPr>
          <p:cNvPr id="37" name="TextBox 36"/>
          <p:cNvSpPr txBox="1"/>
          <p:nvPr/>
        </p:nvSpPr>
        <p:spPr>
          <a:xfrm rot="16200000">
            <a:off x="1944087" y="2904973"/>
            <a:ext cx="1045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Forward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573748" y="4490333"/>
            <a:ext cx="1512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Synchronize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99835" y="1167717"/>
            <a:ext cx="1512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Synchronize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729741"/>
            <a:ext cx="939927" cy="48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1974435" y="5709590"/>
            <a:ext cx="148673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Transparent</a:t>
            </a:r>
            <a:endParaRPr kumimoji="0" lang="vi-VN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348" y="5730215"/>
            <a:ext cx="939927" cy="48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5948788" y="5710064"/>
            <a:ext cx="86183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Client</a:t>
            </a:r>
            <a:endParaRPr kumimoji="0" lang="vi-VN" sz="14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2671294" y="4802872"/>
            <a:ext cx="0" cy="922069"/>
          </a:xfrm>
          <a:prstGeom prst="line">
            <a:avLst/>
          </a:prstGeom>
          <a:noFill/>
          <a:ln w="28575" cap="flat" cmpd="sng" algn="ctr">
            <a:solidFill>
              <a:schemeClr val="accent1"/>
            </a:solidFill>
            <a:prstDash val="solid"/>
          </a:ln>
          <a:effectLst/>
        </p:spPr>
      </p:cxnSp>
      <p:cxnSp>
        <p:nvCxnSpPr>
          <p:cNvPr id="45" name="Straight Connector 44"/>
          <p:cNvCxnSpPr/>
          <p:nvPr/>
        </p:nvCxnSpPr>
        <p:spPr>
          <a:xfrm>
            <a:off x="6331928" y="4769758"/>
            <a:ext cx="0" cy="960457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6" name="Oval 45"/>
          <p:cNvSpPr/>
          <p:nvPr/>
        </p:nvSpPr>
        <p:spPr>
          <a:xfrm>
            <a:off x="2561110" y="5208818"/>
            <a:ext cx="307777" cy="1064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6215418" y="5208818"/>
            <a:ext cx="307777" cy="1064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2590924" y="4769758"/>
            <a:ext cx="0" cy="959983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none" w="med" len="med"/>
            <a:tailEnd type="arrow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>
          <a:xfrm>
            <a:off x="6242313" y="4769758"/>
            <a:ext cx="0" cy="938540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none" w="med" len="med"/>
            <a:tailEnd type="arrow" w="med" len="med"/>
          </a:ln>
          <a:effectLst/>
        </p:spPr>
      </p:cxnSp>
      <p:sp>
        <p:nvSpPr>
          <p:cNvPr id="50" name="TextBox 49"/>
          <p:cNvSpPr txBox="1"/>
          <p:nvPr/>
        </p:nvSpPr>
        <p:spPr>
          <a:xfrm>
            <a:off x="5296458" y="5110017"/>
            <a:ext cx="10176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Forward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676236" y="5110017"/>
            <a:ext cx="10176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Forward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000480" y="4490333"/>
            <a:ext cx="1512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Synchronize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802348" y="5505375"/>
            <a:ext cx="1512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Synchronize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717863" y="5505375"/>
            <a:ext cx="1790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Not</a:t>
            </a: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Synchronize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5" name="Text Box 4"/>
          <p:cNvSpPr txBox="1">
            <a:spLocks noChangeArrowheads="1"/>
          </p:cNvSpPr>
          <p:nvPr/>
        </p:nvSpPr>
        <p:spPr bwMode="auto">
          <a:xfrm>
            <a:off x="461167" y="5535421"/>
            <a:ext cx="1600887" cy="87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169863" indent="-169863" defTabSz="102870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51435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02870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54305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marL="342900" marR="0" lvl="0" indent="-342900" algn="l" defTabSz="1028700" rtl="0" eaLnBrk="0" fontAlgn="base" latinLnBrk="0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4F81BD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Create	VLAN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" pitchFamily="18" charset="0"/>
              <a:ea typeface="+mn-ea"/>
              <a:cs typeface="Times" pitchFamily="18" charset="0"/>
            </a:endParaRPr>
          </a:p>
          <a:p>
            <a:pPr marL="342900" marR="0" lvl="0" indent="-342900" algn="l" defTabSz="1028700" rtl="0" eaLnBrk="0" fontAlgn="base" latinLnBrk="0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4F81BD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Delete	VLAN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" pitchFamily="18" charset="0"/>
              <a:ea typeface="+mn-ea"/>
              <a:cs typeface="Times" pitchFamily="18" charset="0"/>
            </a:endParaRPr>
          </a:p>
          <a:p>
            <a:pPr marL="342900" marR="0" lvl="0" indent="-342900" algn="l" defTabSz="1028700" rtl="0" eaLnBrk="0" fontAlgn="base" latinLnBrk="0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4F81BD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Modify	VLAN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" pitchFamily="18" charset="0"/>
              <a:ea typeface="+mn-ea"/>
              <a:cs typeface="Times" pitchFamily="18" charset="0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2840132" y="5024628"/>
            <a:ext cx="0" cy="705113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arrow" w="med" len="med"/>
            <a:tailEnd type="none" w="med" len="med"/>
          </a:ln>
          <a:effectLst/>
        </p:spPr>
      </p:cxnSp>
      <p:sp>
        <p:nvSpPr>
          <p:cNvPr id="57" name="TextBox 56"/>
          <p:cNvSpPr txBox="1"/>
          <p:nvPr/>
        </p:nvSpPr>
        <p:spPr>
          <a:xfrm>
            <a:off x="2717863" y="4765729"/>
            <a:ext cx="103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Not</a:t>
            </a: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Send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58" name="Straight Connector 57"/>
          <p:cNvCxnSpPr/>
          <p:nvPr/>
        </p:nvCxnSpPr>
        <p:spPr>
          <a:xfrm>
            <a:off x="2590924" y="6189721"/>
            <a:ext cx="0" cy="332124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lgDashDotDot"/>
            <a:headEnd type="none" w="med" len="med"/>
            <a:tailEnd type="arrow" w="med" len="med"/>
          </a:ln>
          <a:effectLst/>
        </p:spPr>
      </p:cxnSp>
      <p:sp>
        <p:nvSpPr>
          <p:cNvPr id="59" name="TextBox 58"/>
          <p:cNvSpPr txBox="1"/>
          <p:nvPr/>
        </p:nvSpPr>
        <p:spPr>
          <a:xfrm>
            <a:off x="2551879" y="6367957"/>
            <a:ext cx="10176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Forward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939846" y="1546855"/>
            <a:ext cx="3649343" cy="3163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ts val="650"/>
              </a:spcAft>
              <a:buClr>
                <a:srgbClr val="4F81BD"/>
              </a:buClr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Sw(config)#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</a:t>
            </a: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mode server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939846" y="4389777"/>
            <a:ext cx="3649343" cy="3163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ts val="650"/>
              </a:spcAft>
              <a:buClr>
                <a:srgbClr val="4F81BD"/>
              </a:buClr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Sw(config)#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</a:t>
            </a: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mode client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39846" y="5791944"/>
            <a:ext cx="3649343" cy="3163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4000"/>
              </a:lnSpc>
              <a:spcBef>
                <a:spcPct val="0"/>
              </a:spcBef>
              <a:spcAft>
                <a:spcPts val="650"/>
              </a:spcAft>
              <a:buClr>
                <a:srgbClr val="4F81BD"/>
              </a:buClr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Sw(config)#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</a:t>
            </a: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mode transparent</a:t>
            </a:r>
          </a:p>
        </p:txBody>
      </p:sp>
      <p:sp>
        <p:nvSpPr>
          <p:cNvPr id="63" name="Rectangle 62"/>
          <p:cNvSpPr>
            <a:spLocks noChangeArrowheads="1"/>
          </p:cNvSpPr>
          <p:nvPr/>
        </p:nvSpPr>
        <p:spPr bwMode="auto">
          <a:xfrm>
            <a:off x="3356905" y="6045453"/>
            <a:ext cx="936398" cy="307742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  <a:effectLst/>
          <a:extLst/>
        </p:spPr>
        <p:txBody>
          <a:bodyPr wrap="none" lIns="91402" tIns="45703" rIns="91402" bIns="45703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Times New Roman" pitchFamily="18" charset="0"/>
              </a:rPr>
              <a:t>VTP off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Times New Roman" pitchFamily="18" charset="0"/>
            </a:endParaRPr>
          </a:p>
        </p:txBody>
      </p:sp>
      <p:sp>
        <p:nvSpPr>
          <p:cNvPr id="64" name="Text Box 4"/>
          <p:cNvSpPr txBox="1">
            <a:spLocks noChangeArrowheads="1"/>
          </p:cNvSpPr>
          <p:nvPr/>
        </p:nvSpPr>
        <p:spPr bwMode="auto">
          <a:xfrm>
            <a:off x="6888715" y="1537665"/>
            <a:ext cx="1498295" cy="233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169863" indent="-169863" defTabSz="102870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51435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02870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54305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defTabSz="10287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defTabSz="10287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marL="342900" marR="0" lvl="0" indent="-342900" algn="l" defTabSz="1028700" rtl="0" eaLnBrk="0" fontAlgn="base" latinLnBrk="0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4F81BD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Create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" pitchFamily="18" charset="0"/>
                <a:ea typeface="+mn-ea"/>
                <a:cs typeface="Times" pitchFamily="18" charset="0"/>
              </a:rPr>
              <a:t>VLAN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" pitchFamily="18" charset="0"/>
              <a:ea typeface="+mn-ea"/>
              <a:cs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6430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32" grpId="0"/>
      <p:bldP spid="32" grpId="1"/>
      <p:bldP spid="35" grpId="0"/>
      <p:bldP spid="37" grpId="0"/>
      <p:bldP spid="38" grpId="0"/>
      <p:bldP spid="39" grpId="0"/>
      <p:bldP spid="39" grpId="1"/>
      <p:bldP spid="41" grpId="0"/>
      <p:bldP spid="43" grpId="0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7" grpId="0"/>
      <p:bldP spid="59" grpId="0"/>
      <p:bldP spid="60" grpId="0" animBg="1"/>
      <p:bldP spid="61" grpId="0" animBg="1"/>
      <p:bldP spid="62" grpId="0" animBg="1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VTP: </a:t>
            </a:r>
            <a:r>
              <a:rPr lang="en-US" altLang="zh-CN" sz="2400" dirty="0" smtClean="0">
                <a:ea typeface="宋体" panose="02010600030101010101" pitchFamily="2" charset="-122"/>
              </a:rPr>
              <a:t>VTP Operation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542" y="2482929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4577217" y="2863929"/>
            <a:ext cx="0" cy="2040952"/>
          </a:xfrm>
          <a:prstGeom prst="line">
            <a:avLst/>
          </a:prstGeom>
          <a:noFill/>
          <a:ln w="28575">
            <a:solidFill>
              <a:schemeClr val="accent5">
                <a:lumMod val="75000"/>
              </a:schemeClr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61370" y="2513385"/>
            <a:ext cx="2649486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Sw(config)#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 10</a:t>
            </a: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542" y="4904881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099639" y="2513385"/>
            <a:ext cx="925253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Server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99639" y="4965793"/>
            <a:ext cx="925253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Client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61370" y="4935337"/>
            <a:ext cx="2649486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Sw(config)#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 10</a:t>
            </a: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>
            <a:off x="7224882" y="2973113"/>
            <a:ext cx="0" cy="1808853"/>
          </a:xfrm>
          <a:prstGeom prst="line">
            <a:avLst/>
          </a:prstGeom>
          <a:noFill/>
          <a:ln w="28575">
            <a:solidFill>
              <a:srgbClr val="C00000"/>
            </a:solidFill>
            <a:prstDash val="sysDash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01034" y="4349052"/>
            <a:ext cx="1923848" cy="320088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0100.0CCC.CCCC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90132" y="3717495"/>
            <a:ext cx="630041" cy="320088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4" name="Line 6"/>
          <p:cNvSpPr>
            <a:spLocks noChangeShapeType="1"/>
          </p:cNvSpPr>
          <p:nvPr/>
        </p:nvSpPr>
        <p:spPr bwMode="auto">
          <a:xfrm>
            <a:off x="4281994" y="2973113"/>
            <a:ext cx="0" cy="1808853"/>
          </a:xfrm>
          <a:prstGeom prst="line">
            <a:avLst/>
          </a:prstGeom>
          <a:noFill/>
          <a:ln w="28575">
            <a:solidFill>
              <a:srgbClr val="C00000"/>
            </a:solidFill>
            <a:prstDash val="sysDash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31420" y="3608311"/>
            <a:ext cx="630041" cy="541687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5’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62981" y="3608311"/>
            <a:ext cx="2519013" cy="53553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Revision Number: 8</a:t>
            </a:r>
            <a:endParaRPr kumimoji="0" lang="en-US" sz="1600" b="1" i="0" u="none" strike="noStrike" kern="1200" cap="none" spc="-15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62981" y="4827615"/>
            <a:ext cx="2519013" cy="53553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</a:p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Revision Number: 8</a:t>
            </a:r>
            <a:endParaRPr kumimoji="0" lang="en-US" sz="1600" b="1" i="0" u="none" strike="noStrike" kern="1200" cap="none" spc="-15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42058" y="1431880"/>
            <a:ext cx="1295547" cy="3139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 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42058" y="1801212"/>
            <a:ext cx="1295547" cy="3139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 2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42058" y="2175337"/>
            <a:ext cx="1295547" cy="3139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 3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42057" y="2544669"/>
            <a:ext cx="1295547" cy="32008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no </a:t>
            </a:r>
            <a:r>
              <a:rPr lang="en-US" sz="1600" b="1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vlan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05295" y="1431880"/>
            <a:ext cx="1048684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Rev = 0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05295" y="1801212"/>
            <a:ext cx="1048684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Rev = 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05295" y="2175337"/>
            <a:ext cx="1048684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Rev = 2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05296" y="2544669"/>
            <a:ext cx="1048684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Rev = 3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62981" y="5349074"/>
            <a:ext cx="2519013" cy="320088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32 bit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4043301" y="1634298"/>
            <a:ext cx="3764172" cy="7632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  <a:extLst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)#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domain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VnPro 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)#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mode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server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)#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password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pwd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25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1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47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47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4" presetClass="exit" presetSubtype="1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/>
      <p:bldP spid="13" grpId="0"/>
      <p:bldP spid="14" grpId="0" animBg="1"/>
      <p:bldP spid="14" grpId="1" animBg="1"/>
      <p:bldP spid="14" grpId="2" animBg="1"/>
      <p:bldP spid="14" grpId="3" animBg="1"/>
      <p:bldP spid="14" grpId="4" animBg="1"/>
      <p:bldP spid="14" grpId="5" animBg="1"/>
      <p:bldP spid="14" grpId="6" animBg="1"/>
      <p:bldP spid="15" grpId="0"/>
      <p:bldP spid="15" grpId="1"/>
      <p:bldP spid="15" grpId="2"/>
      <p:bldP spid="15" grpId="3"/>
      <p:bldP spid="15" grpId="4"/>
      <p:bldP spid="15" grpId="5"/>
      <p:bldP spid="15" grpId="6"/>
      <p:bldP spid="15" grpId="7"/>
      <p:bldP spid="16" grpId="0"/>
      <p:bldP spid="16" grpId="1"/>
      <p:bldP spid="17" grpId="0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8" grpId="0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VTP: </a:t>
            </a:r>
            <a:r>
              <a:rPr lang="en-US" altLang="zh-CN" sz="2400" dirty="0" smtClean="0">
                <a:ea typeface="宋体" panose="02010600030101010101" pitchFamily="2" charset="-122"/>
              </a:rPr>
              <a:t>Configuration Revision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28469" y="2470634"/>
            <a:ext cx="7837402" cy="31947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  <a:ex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Switch#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show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status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Version                     :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2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Configuration Revision          : </a:t>
            </a:r>
            <a:r>
              <a:rPr lang="en-US" noProof="0" dirty="0">
                <a:solidFill>
                  <a:srgbClr val="C00000"/>
                </a:solidFill>
              </a:rPr>
              <a:t>8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Maximum VLANs supported locally :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64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Number of existing VLANs        : 17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Operating Mode              :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Transparent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Domain Name                 :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VnPro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Pruning Mode                : Disabled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V2 Mode                     : Disabled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Traps Generation            : Disabled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MD5 digest                      : 0x7D 0x6E 0x5E 0x3D 0xAF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Configuration last modified by 10.1.1.4 at 3-3-93 20:08:05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Switch#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show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password</a:t>
            </a:r>
          </a:p>
          <a:p>
            <a:r>
              <a:rPr lang="en-US" dirty="0" smtClean="0"/>
              <a:t>Switch# </a:t>
            </a:r>
            <a:r>
              <a:rPr lang="en-US" dirty="0">
                <a:solidFill>
                  <a:srgbClr val="C00000"/>
                </a:solidFill>
              </a:rPr>
              <a:t>show </a:t>
            </a:r>
            <a:r>
              <a:rPr lang="en-US" dirty="0" err="1">
                <a:solidFill>
                  <a:srgbClr val="C00000"/>
                </a:solidFill>
              </a:rPr>
              <a:t>vlan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brief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9573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067448" y="2073015"/>
            <a:ext cx="2857689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694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8382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Revision </a:t>
            </a:r>
            <a:r>
              <a:rPr lang="en-US" sz="32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Number</a:t>
            </a:r>
          </a:p>
        </p:txBody>
      </p:sp>
      <p:sp>
        <p:nvSpPr>
          <p:cNvPr id="9" name="TextBox 29"/>
          <p:cNvSpPr txBox="1">
            <a:spLocks noChangeArrowheads="1"/>
          </p:cNvSpPr>
          <p:nvPr/>
        </p:nvSpPr>
        <p:spPr bwMode="auto">
          <a:xfrm>
            <a:off x="1975482" y="1683011"/>
            <a:ext cx="1258678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Server</a:t>
            </a:r>
          </a:p>
        </p:txBody>
      </p:sp>
      <p:sp>
        <p:nvSpPr>
          <p:cNvPr id="18" name="TextBox 29"/>
          <p:cNvSpPr txBox="1">
            <a:spLocks noChangeArrowheads="1"/>
          </p:cNvSpPr>
          <p:nvPr/>
        </p:nvSpPr>
        <p:spPr bwMode="auto">
          <a:xfrm>
            <a:off x="5758424" y="1683011"/>
            <a:ext cx="1258678" cy="291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Server</a:t>
            </a:r>
          </a:p>
        </p:txBody>
      </p:sp>
      <p:sp>
        <p:nvSpPr>
          <p:cNvPr id="17" name="TextBox 29"/>
          <p:cNvSpPr txBox="1">
            <a:spLocks noChangeArrowheads="1"/>
          </p:cNvSpPr>
          <p:nvPr/>
        </p:nvSpPr>
        <p:spPr bwMode="auto">
          <a:xfrm>
            <a:off x="93022" y="1980257"/>
            <a:ext cx="203613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Revision No = 5</a:t>
            </a:r>
          </a:p>
        </p:txBody>
      </p:sp>
      <p:sp>
        <p:nvSpPr>
          <p:cNvPr id="19" name="TextBox 29"/>
          <p:cNvSpPr txBox="1">
            <a:spLocks noChangeArrowheads="1"/>
          </p:cNvSpPr>
          <p:nvPr/>
        </p:nvSpPr>
        <p:spPr bwMode="auto">
          <a:xfrm>
            <a:off x="6881166" y="1993700"/>
            <a:ext cx="203613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Revision No =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3</a:t>
            </a:r>
            <a:endParaRPr kumimoji="0" lang="en-US" sz="1600" b="1" i="0" u="none" strike="noStrike" kern="120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3" name="TextBox 29"/>
          <p:cNvSpPr txBox="1">
            <a:spLocks noChangeArrowheads="1"/>
          </p:cNvSpPr>
          <p:nvPr/>
        </p:nvSpPr>
        <p:spPr bwMode="auto">
          <a:xfrm>
            <a:off x="6881166" y="1979549"/>
            <a:ext cx="2036135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Revision No =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5</a:t>
            </a:r>
            <a:endParaRPr kumimoji="0" lang="en-US" sz="1600" b="1" i="0" u="none" strike="noStrike" kern="120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4" name="TextBox 29"/>
          <p:cNvSpPr txBox="1">
            <a:spLocks noChangeArrowheads="1"/>
          </p:cNvSpPr>
          <p:nvPr/>
        </p:nvSpPr>
        <p:spPr bwMode="auto">
          <a:xfrm>
            <a:off x="6881166" y="1990622"/>
            <a:ext cx="2036135" cy="32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Revision No = 8</a:t>
            </a:r>
          </a:p>
        </p:txBody>
      </p:sp>
      <p:sp>
        <p:nvSpPr>
          <p:cNvPr id="50" name="TextBox 29"/>
          <p:cNvSpPr txBox="1">
            <a:spLocks noChangeArrowheads="1"/>
          </p:cNvSpPr>
          <p:nvPr/>
        </p:nvSpPr>
        <p:spPr bwMode="auto">
          <a:xfrm>
            <a:off x="2142195" y="1976471"/>
            <a:ext cx="925253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/>
            <a:tailEnd/>
          </a:ln>
          <a:extLst/>
        </p:spPr>
        <p:txBody>
          <a:bodyPr wrap="none" anchor="ctr">
            <a:spAutoFit/>
          </a:bodyPr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 1-3</a:t>
            </a:r>
          </a:p>
        </p:txBody>
      </p:sp>
      <p:sp>
        <p:nvSpPr>
          <p:cNvPr id="55" name="TextBox 29"/>
          <p:cNvSpPr txBox="1">
            <a:spLocks noChangeArrowheads="1"/>
          </p:cNvSpPr>
          <p:nvPr/>
        </p:nvSpPr>
        <p:spPr bwMode="auto">
          <a:xfrm>
            <a:off x="5925137" y="1980257"/>
            <a:ext cx="925253" cy="320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/>
            <a:tailEnd/>
          </a:ln>
          <a:extLst/>
        </p:spPr>
        <p:txBody>
          <a:bodyPr wrap="none" anchor="ctr">
            <a:spAutoFit/>
          </a:bodyPr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 1-9</a:t>
            </a:r>
          </a:p>
        </p:txBody>
      </p:sp>
      <p:sp>
        <p:nvSpPr>
          <p:cNvPr id="56" name="TextBox 29"/>
          <p:cNvSpPr txBox="1">
            <a:spLocks noChangeArrowheads="1"/>
          </p:cNvSpPr>
          <p:nvPr/>
        </p:nvSpPr>
        <p:spPr bwMode="auto">
          <a:xfrm>
            <a:off x="5925137" y="1980257"/>
            <a:ext cx="925253" cy="320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/>
            <a:tailEnd/>
          </a:ln>
          <a:extLst/>
        </p:spPr>
        <p:txBody>
          <a:bodyPr wrap="none" anchor="ctr">
            <a:spAutoFit/>
          </a:bodyPr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 1-3</a:t>
            </a:r>
          </a:p>
        </p:txBody>
      </p:sp>
      <p:sp>
        <p:nvSpPr>
          <p:cNvPr id="63" name="TextBox 29"/>
          <p:cNvSpPr txBox="1">
            <a:spLocks noChangeArrowheads="1"/>
          </p:cNvSpPr>
          <p:nvPr/>
        </p:nvSpPr>
        <p:spPr bwMode="auto">
          <a:xfrm>
            <a:off x="5758425" y="1675478"/>
            <a:ext cx="1258678" cy="291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VTP Client</a:t>
            </a:r>
          </a:p>
        </p:txBody>
      </p:sp>
      <p:cxnSp>
        <p:nvCxnSpPr>
          <p:cNvPr id="64" name="Straight Connector 63"/>
          <p:cNvCxnSpPr/>
          <p:nvPr/>
        </p:nvCxnSpPr>
        <p:spPr>
          <a:xfrm>
            <a:off x="3067448" y="2207496"/>
            <a:ext cx="2857689" cy="0"/>
          </a:xfrm>
          <a:prstGeom prst="line">
            <a:avLst/>
          </a:prstGeom>
          <a:ln w="28575">
            <a:solidFill>
              <a:srgbClr val="0070C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29"/>
          <p:cNvSpPr txBox="1">
            <a:spLocks noChangeArrowheads="1"/>
          </p:cNvSpPr>
          <p:nvPr/>
        </p:nvSpPr>
        <p:spPr bwMode="auto">
          <a:xfrm>
            <a:off x="2142195" y="1984327"/>
            <a:ext cx="925253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/>
            <a:tailEnd/>
          </a:ln>
          <a:extLst/>
        </p:spPr>
        <p:txBody>
          <a:bodyPr wrap="none" anchor="ctr">
            <a:spAutoFit/>
          </a:bodyPr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 1-9</a:t>
            </a:r>
          </a:p>
        </p:txBody>
      </p:sp>
      <p:sp>
        <p:nvSpPr>
          <p:cNvPr id="66" name="TextBox 29"/>
          <p:cNvSpPr txBox="1">
            <a:spLocks noChangeArrowheads="1"/>
          </p:cNvSpPr>
          <p:nvPr/>
        </p:nvSpPr>
        <p:spPr bwMode="auto">
          <a:xfrm>
            <a:off x="5925137" y="1980257"/>
            <a:ext cx="925253" cy="3200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/>
            <a:tailEnd/>
          </a:ln>
          <a:extLst/>
        </p:spPr>
        <p:txBody>
          <a:bodyPr wrap="square" anchor="ctr">
            <a:spAutoFit/>
          </a:bodyPr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 1</a:t>
            </a:r>
          </a:p>
        </p:txBody>
      </p:sp>
      <p:sp>
        <p:nvSpPr>
          <p:cNvPr id="67" name="TextBox 29"/>
          <p:cNvSpPr txBox="1">
            <a:spLocks noChangeArrowheads="1"/>
          </p:cNvSpPr>
          <p:nvPr/>
        </p:nvSpPr>
        <p:spPr bwMode="auto">
          <a:xfrm>
            <a:off x="2142195" y="1980257"/>
            <a:ext cx="925253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/>
            <a:tailEnd/>
          </a:ln>
          <a:extLst/>
        </p:spPr>
        <p:txBody>
          <a:bodyPr wrap="square" anchor="ctr">
            <a:spAutoFit/>
          </a:bodyPr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4F81BD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 1</a:t>
            </a:r>
          </a:p>
        </p:txBody>
      </p:sp>
      <p:graphicFrame>
        <p:nvGraphicFramePr>
          <p:cNvPr id="68" name="Diagram 67"/>
          <p:cNvGraphicFramePr/>
          <p:nvPr>
            <p:extLst/>
          </p:nvPr>
        </p:nvGraphicFramePr>
        <p:xfrm>
          <a:off x="4233110" y="2565400"/>
          <a:ext cx="3623506" cy="3949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9" name="Striped Right Arrow 68"/>
          <p:cNvSpPr/>
          <p:nvPr/>
        </p:nvSpPr>
        <p:spPr bwMode="auto">
          <a:xfrm>
            <a:off x="1669125" y="3822700"/>
            <a:ext cx="2130056" cy="1423570"/>
          </a:xfrm>
          <a:prstGeom prst="stripedRightArrow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Revision 0</a:t>
            </a:r>
          </a:p>
        </p:txBody>
      </p:sp>
    </p:spTree>
    <p:extLst>
      <p:ext uri="{BB962C8B-B14F-4D97-AF65-F5344CB8AC3E}">
        <p14:creationId xmlns:p14="http://schemas.microsoft.com/office/powerpoint/2010/main" val="30979771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3" grpId="0"/>
      <p:bldP spid="33" grpId="1"/>
      <p:bldP spid="44" grpId="0"/>
      <p:bldP spid="50" grpId="0" animBg="1"/>
      <p:bldP spid="55" grpId="0" animBg="1"/>
      <p:bldP spid="55" grpId="1" animBg="1"/>
      <p:bldP spid="55" grpId="2" animBg="1"/>
      <p:bldP spid="56" grpId="0" animBg="1"/>
      <p:bldP spid="56" grpId="1" animBg="1"/>
      <p:bldP spid="63" grpId="0"/>
      <p:bldP spid="65" grpId="0" animBg="1"/>
      <p:bldP spid="65" grpId="1" animBg="1"/>
      <p:bldP spid="66" grpId="0" animBg="1"/>
      <p:bldP spid="67" grpId="0" animBg="1"/>
      <p:bldGraphic spid="68" grpId="0">
        <p:bldAsOne/>
      </p:bldGraphic>
      <p:bldP spid="6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9387" y="3001105"/>
            <a:ext cx="8884087" cy="24406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lIns="91402" tIns="45703" rIns="91402" bIns="45703">
            <a:spAutoFit/>
          </a:bodyPr>
          <a:lstStyle/>
          <a:p>
            <a:pPr>
              <a:lnSpc>
                <a:spcPct val="100000"/>
              </a:lnSpc>
              <a:tabLst>
                <a:tab pos="736600" algn="l"/>
                <a:tab pos="3030538" algn="l"/>
                <a:tab pos="4516438" algn="l"/>
              </a:tabLst>
            </a:pPr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</a:rPr>
              <a:t>Sw# </a:t>
            </a:r>
            <a:r>
              <a:rPr lang="en-US" sz="1400" b="1">
                <a:solidFill>
                  <a:srgbClr val="C00000"/>
                </a:solidFill>
                <a:latin typeface="Courier New" pitchFamily="49" charset="0"/>
                <a:cs typeface="Times New Roman" pitchFamily="18" charset="0"/>
              </a:rPr>
              <a:t>show vlan brief</a:t>
            </a:r>
          </a:p>
          <a:p>
            <a:pPr>
              <a:tabLst>
                <a:tab pos="736600" algn="l"/>
                <a:tab pos="3030538" algn="l"/>
                <a:tab pos="4516438" algn="l"/>
              </a:tabLst>
            </a:pPr>
            <a:r>
              <a:rPr lang="en-US" sz="1400" b="1">
                <a:solidFill>
                  <a:srgbClr val="0070C0"/>
                </a:solidFill>
                <a:latin typeface="Courier New" pitchFamily="49" charset="0"/>
              </a:rPr>
              <a:t>VLAN Name                             Status    Ports</a:t>
            </a:r>
          </a:p>
          <a:p>
            <a:pPr>
              <a:tabLst>
                <a:tab pos="736600" algn="l"/>
                <a:tab pos="3030538" algn="l"/>
                <a:tab pos="4516438" algn="l"/>
              </a:tabLst>
            </a:pPr>
            <a:r>
              <a:rPr lang="en-US" sz="1400" b="1">
                <a:solidFill>
                  <a:srgbClr val="0070C0"/>
                </a:solidFill>
                <a:latin typeface="Courier New" pitchFamily="49" charset="0"/>
              </a:rPr>
              <a:t>---- -------------------------------- --------- -------------------------------</a:t>
            </a:r>
          </a:p>
          <a:p>
            <a:pPr>
              <a:tabLst>
                <a:tab pos="736600" algn="l"/>
                <a:tab pos="3030538" algn="l"/>
                <a:tab pos="4516438" algn="l"/>
              </a:tabLst>
            </a:pPr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</a:rPr>
              <a:t>1    default                          </a:t>
            </a:r>
            <a:r>
              <a:rPr lang="en-US" sz="1400" b="1">
                <a:solidFill>
                  <a:srgbClr val="0070C0"/>
                </a:solidFill>
                <a:latin typeface="Courier New" pitchFamily="49" charset="0"/>
              </a:rPr>
              <a:t>active    </a:t>
            </a:r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</a:rPr>
              <a:t>Fa0/1-24</a:t>
            </a:r>
            <a:endParaRPr lang="en-US" sz="1400" b="1">
              <a:solidFill>
                <a:srgbClr val="0070C0"/>
              </a:solidFill>
              <a:latin typeface="Courier New" pitchFamily="49" charset="0"/>
            </a:endParaRPr>
          </a:p>
          <a:p>
            <a:pPr>
              <a:tabLst>
                <a:tab pos="736600" algn="l"/>
                <a:tab pos="3030538" algn="l"/>
                <a:tab pos="4516438" algn="l"/>
              </a:tabLst>
            </a:pPr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</a:rPr>
              <a:t>1002 </a:t>
            </a:r>
            <a:r>
              <a:rPr lang="en-US" sz="1400" b="1">
                <a:solidFill>
                  <a:srgbClr val="0070C0"/>
                </a:solidFill>
                <a:latin typeface="Courier New" pitchFamily="49" charset="0"/>
              </a:rPr>
              <a:t>fddi-default                     act/unsup</a:t>
            </a:r>
          </a:p>
          <a:p>
            <a:pPr>
              <a:tabLst>
                <a:tab pos="736600" algn="l"/>
                <a:tab pos="3030538" algn="l"/>
                <a:tab pos="4516438" algn="l"/>
              </a:tabLst>
            </a:pPr>
            <a:r>
              <a:rPr lang="en-US" sz="1400" b="1">
                <a:solidFill>
                  <a:srgbClr val="0070C0"/>
                </a:solidFill>
                <a:latin typeface="Courier New" pitchFamily="49" charset="0"/>
              </a:rPr>
              <a:t>1003 token-ring-default               act/unsup</a:t>
            </a:r>
          </a:p>
          <a:p>
            <a:pPr>
              <a:tabLst>
                <a:tab pos="736600" algn="l"/>
                <a:tab pos="3030538" algn="l"/>
                <a:tab pos="4516438" algn="l"/>
              </a:tabLst>
            </a:pPr>
            <a:endParaRPr lang="en-US" sz="1400" b="1">
              <a:solidFill>
                <a:srgbClr val="0070C0"/>
              </a:solidFill>
              <a:latin typeface="Courier New" pitchFamily="49" charset="0"/>
            </a:endParaRPr>
          </a:p>
          <a:p>
            <a:pPr>
              <a:tabLst>
                <a:tab pos="736600" algn="l"/>
                <a:tab pos="3030538" algn="l"/>
                <a:tab pos="4516438" algn="l"/>
              </a:tabLst>
            </a:pPr>
            <a:r>
              <a:rPr lang="en-US" sz="1400" b="1">
                <a:solidFill>
                  <a:srgbClr val="0070C0"/>
                </a:solidFill>
                <a:latin typeface="Courier New" pitchFamily="49" charset="0"/>
              </a:rPr>
              <a:t>VLAN Name                             Status    Ports</a:t>
            </a:r>
          </a:p>
          <a:p>
            <a:pPr>
              <a:tabLst>
                <a:tab pos="736600" algn="l"/>
                <a:tab pos="3030538" algn="l"/>
                <a:tab pos="4516438" algn="l"/>
              </a:tabLst>
            </a:pPr>
            <a:r>
              <a:rPr lang="en-US" sz="1400" b="1">
                <a:solidFill>
                  <a:srgbClr val="0070C0"/>
                </a:solidFill>
                <a:latin typeface="Courier New" pitchFamily="49" charset="0"/>
              </a:rPr>
              <a:t>---- -------------------------------- --------- -------------------------------</a:t>
            </a:r>
          </a:p>
          <a:p>
            <a:pPr>
              <a:tabLst>
                <a:tab pos="736600" algn="l"/>
                <a:tab pos="3030538" algn="l"/>
                <a:tab pos="4516438" algn="l"/>
              </a:tabLst>
            </a:pPr>
            <a:r>
              <a:rPr lang="en-US" sz="1400" b="1">
                <a:solidFill>
                  <a:srgbClr val="0070C0"/>
                </a:solidFill>
                <a:latin typeface="Courier New" pitchFamily="49" charset="0"/>
              </a:rPr>
              <a:t>1004 fddinet-default                  act/unsup</a:t>
            </a:r>
          </a:p>
          <a:p>
            <a:pPr>
              <a:tabLst>
                <a:tab pos="736600" algn="l"/>
                <a:tab pos="3030538" algn="l"/>
                <a:tab pos="4516438" algn="l"/>
              </a:tabLst>
            </a:pPr>
            <a:r>
              <a:rPr lang="en-US" sz="1400" b="1">
                <a:solidFill>
                  <a:srgbClr val="0070C0"/>
                </a:solidFill>
                <a:latin typeface="Courier New" pitchFamily="49" charset="0"/>
              </a:rPr>
              <a:t>1005 trnet-default                    act/unsup</a:t>
            </a:r>
          </a:p>
          <a:p>
            <a:pPr>
              <a:tabLst>
                <a:tab pos="736600" algn="l"/>
                <a:tab pos="3030538" algn="l"/>
                <a:tab pos="4516438" algn="l"/>
              </a:tabLst>
            </a:pPr>
            <a:endParaRPr lang="en-US" sz="1400" b="1">
              <a:solidFill>
                <a:srgbClr val="0070C0"/>
              </a:solidFill>
              <a:latin typeface="Courier New" pitchFamily="49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3086564" y="630282"/>
            <a:ext cx="2893533" cy="5824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lIns="91402" tIns="45703" rIns="91402" bIns="45703" anchor="ctr"/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</a:rPr>
              <a:t>R#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</a:rPr>
              <a:t>vlan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</a:rPr>
              <a:t>database</a:t>
            </a:r>
            <a:endParaRPr lang="en-US" sz="1600" b="1">
              <a:solidFill>
                <a:srgbClr val="C00000"/>
              </a:solidFill>
              <a:latin typeface="Courier New" pitchFamily="49" charset="0"/>
            </a:endParaRPr>
          </a:p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</a:rPr>
              <a:t>R(config-vlan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)#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</a:rPr>
              <a:t>vlan 2</a:t>
            </a:r>
            <a:endParaRPr lang="en-US" sz="1600" b="1">
              <a:solidFill>
                <a:srgbClr val="C00000"/>
              </a:solidFill>
              <a:latin typeface="Courier New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13215" y="2033252"/>
            <a:ext cx="5116429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Sw#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show running-config int f0/11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13215" y="1576052"/>
            <a:ext cx="5116429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Sw(config)#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default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int range f0/11 - 15</a:t>
            </a:r>
          </a:p>
        </p:txBody>
      </p:sp>
    </p:spTree>
    <p:extLst>
      <p:ext uri="{BB962C8B-B14F-4D97-AF65-F5344CB8AC3E}">
        <p14:creationId xmlns:p14="http://schemas.microsoft.com/office/powerpoint/2010/main" val="6062244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8382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Interface VLAN</a:t>
            </a: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1976064" y="3923193"/>
            <a:ext cx="1674922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1" y="3537769"/>
            <a:ext cx="725642" cy="69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3215272" y="3101995"/>
            <a:ext cx="276804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</a:rPr>
              <a:t>int vlan 1: 10.0.0.3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866866" y="3791469"/>
            <a:ext cx="98745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</a:rPr>
              <a:t>10.0.0.1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98635" y="3778769"/>
            <a:ext cx="37029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</a:rPr>
              <a:t>PC1</a:t>
            </a: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619" y="3711380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753544" y="3791469"/>
            <a:ext cx="37029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</a:rPr>
              <a:t>VL1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5085069" y="3791469"/>
            <a:ext cx="37029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</a:rPr>
              <a:t>VL2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5508326" y="3923193"/>
            <a:ext cx="1674922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7221348" y="3791469"/>
            <a:ext cx="98745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2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</a:rPr>
              <a:t>0.0.0.1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761" y="3537769"/>
            <a:ext cx="725642" cy="69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8477435" y="3778769"/>
            <a:ext cx="37029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</a:rPr>
              <a:t>PC2</a:t>
            </a:r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3215272" y="3348216"/>
            <a:ext cx="276804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</a:rPr>
              <a:t>int vlan 2: 20.0.0.3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4535541" y="4346635"/>
            <a:ext cx="0" cy="1349089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4350394" y="4064507"/>
            <a:ext cx="37029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</a:rPr>
              <a:t>VL1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720" y="5977084"/>
            <a:ext cx="725642" cy="69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4350394" y="6218084"/>
            <a:ext cx="37029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</a:rPr>
              <a:t>PC3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4041816" y="5695724"/>
            <a:ext cx="98745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</a:rPr>
              <a:t>10.0.0.2</a:t>
            </a:r>
          </a:p>
        </p:txBody>
      </p:sp>
      <p:pic>
        <p:nvPicPr>
          <p:cNvPr id="32" name="Picture 8" descr="Rout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362" y="1269634"/>
            <a:ext cx="914399" cy="641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Straight Connector 32"/>
          <p:cNvCxnSpPr/>
          <p:nvPr/>
        </p:nvCxnSpPr>
        <p:spPr>
          <a:xfrm flipV="1">
            <a:off x="4661811" y="2157063"/>
            <a:ext cx="0" cy="1554317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34" name="Straight Connector 33"/>
          <p:cNvCxnSpPr/>
          <p:nvPr/>
        </p:nvCxnSpPr>
        <p:spPr>
          <a:xfrm flipV="1">
            <a:off x="4462414" y="2157063"/>
            <a:ext cx="0" cy="1554317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3247064" y="1910842"/>
            <a:ext cx="123431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</a:rPr>
              <a:t>10.0.0.254</a:t>
            </a: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4643938" y="1910842"/>
            <a:ext cx="123431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2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</a:rPr>
              <a:t>0.0.0.254</a:t>
            </a: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60351" y="3283840"/>
            <a:ext cx="24686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</a:rPr>
              <a:t>GW</a:t>
            </a:r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8539151" y="3283840"/>
            <a:ext cx="24686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20000"/>
              </a:spcBef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</a:rPr>
              <a:t>GW</a:t>
            </a:r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719729" y="2131663"/>
            <a:ext cx="2442571" cy="1177014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 flipV="1">
            <a:off x="6000062" y="2131663"/>
            <a:ext cx="2442571" cy="1177014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27696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6" grpId="0"/>
      <p:bldP spid="35" grpId="0"/>
      <p:bldP spid="36" grpId="0"/>
      <p:bldP spid="37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8382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VLAN </a:t>
            </a:r>
            <a:r>
              <a:rPr lang="en-US" sz="32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Membership</a:t>
            </a:r>
          </a:p>
        </p:txBody>
      </p:sp>
      <p:sp>
        <p:nvSpPr>
          <p:cNvPr id="225289" name="Rectangle 9"/>
          <p:cNvSpPr>
            <a:spLocks noChangeArrowheads="1"/>
          </p:cNvSpPr>
          <p:nvPr/>
        </p:nvSpPr>
        <p:spPr bwMode="auto">
          <a:xfrm>
            <a:off x="762000" y="4892675"/>
            <a:ext cx="4191000" cy="228600"/>
          </a:xfrm>
          <a:prstGeom prst="rect">
            <a:avLst/>
          </a:prstGeom>
          <a:solidFill>
            <a:srgbClr val="F0C5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25290" name="Rectangle 10"/>
          <p:cNvSpPr>
            <a:spLocks noChangeArrowheads="1"/>
          </p:cNvSpPr>
          <p:nvPr/>
        </p:nvSpPr>
        <p:spPr bwMode="auto">
          <a:xfrm>
            <a:off x="762000" y="2512475"/>
            <a:ext cx="7586663" cy="26701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/>
          <a:lstStyle/>
          <a:p>
            <a:pPr marL="381000" indent="-381000">
              <a:lnSpc>
                <a:spcPct val="95000"/>
              </a:lnSpc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</a:rPr>
              <a:t>Sw#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</a:rPr>
              <a:t>show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</a:rPr>
              <a:t>int f0/2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</a:rPr>
              <a:t>switchport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Name: Fa0/2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Switchport: Enabled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Administrative Mode: dynamic auto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Operational Mode: static access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Administrative Trunking Encapsulation: dot1q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Operational Trunking Encapsulation: native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Negotiation of Trunking: On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Access Mode VLAN: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</a:rPr>
              <a:t>2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</a:rPr>
              <a:t>(Ke_Toan)</a:t>
            </a:r>
            <a:endParaRPr lang="en-US" sz="1600" b="1">
              <a:solidFill>
                <a:srgbClr val="C00000"/>
              </a:solidFill>
              <a:latin typeface="Courier New" pitchFamily="49" charset="0"/>
            </a:endParaRPr>
          </a:p>
          <a:p>
            <a:pPr marL="381000" indent="-381000">
              <a:lnSpc>
                <a:spcPct val="95000"/>
              </a:lnSpc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Trunking Native Mode VLAN: 1 (default)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>
                <a:solidFill>
                  <a:srgbClr val="0070C0"/>
                </a:solidFill>
                <a:latin typeface="Courier New" pitchFamily="49" charset="0"/>
              </a:rPr>
              <a:t>--- output omitted ----</a:t>
            </a:r>
          </a:p>
        </p:txBody>
      </p:sp>
    </p:spTree>
    <p:extLst>
      <p:ext uri="{BB962C8B-B14F-4D97-AF65-F5344CB8AC3E}">
        <p14:creationId xmlns:p14="http://schemas.microsoft.com/office/powerpoint/2010/main" val="1700034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VLAN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627" y="2201588"/>
            <a:ext cx="9141372" cy="3770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TextBox 29"/>
          <p:cNvSpPr txBox="1"/>
          <p:nvPr/>
        </p:nvSpPr>
        <p:spPr>
          <a:xfrm>
            <a:off x="2627" y="2201588"/>
            <a:ext cx="327546" cy="3770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0</a:t>
            </a:r>
            <a:endParaRPr lang="vi-VN" sz="2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97839" y="2201588"/>
            <a:ext cx="846160" cy="3770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4095</a:t>
            </a:r>
            <a:endParaRPr lang="vi-VN" sz="20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554639" y="2244293"/>
            <a:ext cx="2743200" cy="29161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Exteded VL: 1006 </a:t>
            </a:r>
            <a:r>
              <a:rPr lang="en-US" sz="14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- 4094</a:t>
            </a:r>
            <a:endParaRPr lang="vi-VN" sz="14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821374" y="2215823"/>
            <a:ext cx="1733266" cy="3485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1002 - 1005</a:t>
            </a:r>
            <a:endParaRPr lang="vi-VN" sz="18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657718" y="2244291"/>
            <a:ext cx="3163655" cy="29161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Normal VLAN: 2 </a:t>
            </a:r>
            <a:r>
              <a:rPr lang="en-US" sz="14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- 1001</a:t>
            </a:r>
            <a:endParaRPr lang="vi-VN" sz="14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30173" y="2201588"/>
            <a:ext cx="327546" cy="3770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</a:t>
            </a:r>
            <a:endParaRPr lang="vi-VN" sz="20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554639" y="2578614"/>
            <a:ext cx="2743200" cy="2916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urier New" pitchFamily="49" charset="0"/>
                <a:cs typeface="Courier New" pitchFamily="49" charset="0"/>
              </a:rPr>
              <a:t>VTP mode transparent</a:t>
            </a:r>
            <a:endParaRPr lang="vi-VN" sz="1400" b="1">
              <a:solidFill>
                <a:schemeClr val="accent6">
                  <a:lumMod val="40000"/>
                  <a:lumOff val="6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3821373" y="2578614"/>
            <a:ext cx="1733265" cy="2916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Token ring/bus</a:t>
            </a:r>
            <a:endParaRPr lang="vi-VN" sz="14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942997" y="3216664"/>
            <a:ext cx="1201002" cy="2916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4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reserved</a:t>
            </a:r>
            <a:endParaRPr lang="vi-VN" sz="14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0" y="3216664"/>
            <a:ext cx="1201002" cy="2916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4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reserved</a:t>
            </a:r>
            <a:endParaRPr lang="vi-VN" sz="14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66" name="Straight Arrow Connector 65"/>
          <p:cNvCxnSpPr/>
          <p:nvPr/>
        </p:nvCxnSpPr>
        <p:spPr>
          <a:xfrm>
            <a:off x="166400" y="2578614"/>
            <a:ext cx="0" cy="638050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8764489" y="2578614"/>
            <a:ext cx="0" cy="638050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212542" y="2969838"/>
            <a:ext cx="6726521" cy="5355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Sw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vlan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2</a:t>
            </a:r>
          </a:p>
          <a:p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</a:rPr>
              <a:t>Sw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(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</a:rPr>
              <a:t>config-vlan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)# 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</a:rPr>
              <a:t>name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</a:rPr>
              <a:t>VLAN0002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867945" y="2578614"/>
            <a:ext cx="2743200" cy="2916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smtClean="0">
                <a:solidFill>
                  <a:schemeClr val="accent6">
                    <a:lumMod val="40000"/>
                    <a:lumOff val="60000"/>
                  </a:schemeClr>
                </a:solidFill>
                <a:latin typeface="Courier New" pitchFamily="49" charset="0"/>
                <a:cs typeface="Courier New" pitchFamily="49" charset="0"/>
              </a:rPr>
              <a:t>VTP mode server</a:t>
            </a:r>
            <a:endParaRPr lang="vi-VN" sz="1400" b="1">
              <a:solidFill>
                <a:schemeClr val="accent6">
                  <a:lumMod val="40000"/>
                  <a:lumOff val="60000"/>
                </a:schemeClr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12542" y="3554207"/>
            <a:ext cx="6726521" cy="7632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Sw(config)#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int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f0/5</a:t>
            </a:r>
            <a:endParaRPr lang="en-US" sz="1600" b="1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Sw(config-if)#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switchport mode access</a:t>
            </a:r>
          </a:p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Sw(config-if)#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switchport access vlan 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212543" y="3554207"/>
            <a:ext cx="6730454" cy="7571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Sw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 dirty="0" err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range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f0/5 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– 6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f0/8 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f0/10 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-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12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Sw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-if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switchport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mode access</a:t>
            </a:r>
          </a:p>
          <a:p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Sw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-if)# </a:t>
            </a:r>
            <a:r>
              <a:rPr lang="en-US" sz="1600" b="1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switchport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access </a:t>
            </a:r>
            <a:r>
              <a:rPr lang="en-US" sz="1600" b="1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vlan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2</a:t>
            </a:r>
          </a:p>
        </p:txBody>
      </p:sp>
      <p:sp>
        <p:nvSpPr>
          <p:cNvPr id="72" name="Rectangle 10"/>
          <p:cNvSpPr>
            <a:spLocks noChangeArrowheads="1"/>
          </p:cNvSpPr>
          <p:nvPr/>
        </p:nvSpPr>
        <p:spPr bwMode="auto">
          <a:xfrm>
            <a:off x="1201002" y="4769807"/>
            <a:ext cx="6738061" cy="1569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/>
          <a:lstStyle/>
          <a:p>
            <a:pPr marL="381000" indent="-381000"/>
            <a:r>
              <a:rPr lang="it-IT" sz="1600" b="1" spc="-150" dirty="0" smtClean="0">
                <a:solidFill>
                  <a:srgbClr val="0070C0"/>
                </a:solidFill>
                <a:latin typeface="Courier New" pitchFamily="49" charset="0"/>
              </a:rPr>
              <a:t>Switch# </a:t>
            </a:r>
            <a:r>
              <a:rPr lang="it-IT" sz="1600" b="1" spc="-150" dirty="0">
                <a:solidFill>
                  <a:srgbClr val="C00000"/>
                </a:solidFill>
                <a:latin typeface="Courier New" pitchFamily="49" charset="0"/>
              </a:rPr>
              <a:t>show </a:t>
            </a:r>
            <a:r>
              <a:rPr lang="it-IT" sz="1600" b="1" spc="-150" dirty="0" smtClean="0">
                <a:solidFill>
                  <a:srgbClr val="C00000"/>
                </a:solidFill>
                <a:latin typeface="Courier New" pitchFamily="49" charset="0"/>
              </a:rPr>
              <a:t>vlan brief</a:t>
            </a:r>
            <a:endParaRPr lang="it-IT" sz="1600" b="1" spc="-150" dirty="0">
              <a:solidFill>
                <a:srgbClr val="C00000"/>
              </a:solidFill>
              <a:latin typeface="Courier New" pitchFamily="49" charset="0"/>
            </a:endParaRPr>
          </a:p>
          <a:p>
            <a:pPr marL="381000" indent="-381000"/>
            <a:endParaRPr lang="it-IT" sz="1600" b="1" spc="-150" dirty="0">
              <a:solidFill>
                <a:srgbClr val="0070C0"/>
              </a:solidFill>
              <a:latin typeface="Courier New" pitchFamily="49" charset="0"/>
            </a:endParaRPr>
          </a:p>
          <a:p>
            <a:pPr marL="381000" indent="-381000"/>
            <a:r>
              <a:rPr lang="it-IT" sz="1600" b="1" spc="-150" dirty="0">
                <a:solidFill>
                  <a:srgbClr val="0070C0"/>
                </a:solidFill>
                <a:latin typeface="Courier New" pitchFamily="49" charset="0"/>
              </a:rPr>
              <a:t>VLAN Name                             Status    Ports</a:t>
            </a:r>
          </a:p>
          <a:p>
            <a:pPr marL="381000" indent="-381000"/>
            <a:r>
              <a:rPr lang="it-IT" sz="1600" b="1" spc="-150" dirty="0">
                <a:solidFill>
                  <a:srgbClr val="0070C0"/>
                </a:solidFill>
                <a:latin typeface="Courier New" pitchFamily="49" charset="0"/>
              </a:rPr>
              <a:t>---- -------------------------------- --------- </a:t>
            </a:r>
            <a:r>
              <a:rPr lang="it-IT" sz="1600" b="1" spc="-150" dirty="0" smtClean="0">
                <a:solidFill>
                  <a:srgbClr val="0070C0"/>
                </a:solidFill>
                <a:latin typeface="Courier New" pitchFamily="49" charset="0"/>
              </a:rPr>
              <a:t>-------------</a:t>
            </a:r>
          </a:p>
          <a:p>
            <a:pPr marL="381000" indent="-381000"/>
            <a:r>
              <a:rPr lang="it-IT" sz="1600" b="1" spc="-150" dirty="0" smtClean="0">
                <a:solidFill>
                  <a:srgbClr val="0070C0"/>
                </a:solidFill>
                <a:latin typeface="Courier New" pitchFamily="49" charset="0"/>
              </a:rPr>
              <a:t>1    </a:t>
            </a:r>
            <a:r>
              <a:rPr lang="it-IT" sz="1600" b="1" spc="-150" dirty="0">
                <a:solidFill>
                  <a:srgbClr val="0070C0"/>
                </a:solidFill>
                <a:latin typeface="Courier New" pitchFamily="49" charset="0"/>
              </a:rPr>
              <a:t>default                           active    </a:t>
            </a:r>
            <a:r>
              <a:rPr lang="it-IT" sz="1600" b="1" spc="-150" dirty="0" smtClean="0">
                <a:solidFill>
                  <a:srgbClr val="0070C0"/>
                </a:solidFill>
                <a:latin typeface="Courier New" pitchFamily="49" charset="0"/>
              </a:rPr>
              <a:t>Fa0/1 </a:t>
            </a:r>
            <a:endParaRPr lang="it-IT" sz="1600" b="1" spc="-150" dirty="0">
              <a:solidFill>
                <a:srgbClr val="0070C0"/>
              </a:solidFill>
              <a:latin typeface="Courier New" pitchFamily="49" charset="0"/>
            </a:endParaRPr>
          </a:p>
          <a:p>
            <a:pPr marL="381000" indent="-381000"/>
            <a:r>
              <a:rPr lang="it-IT" sz="1600" b="1" spc="-150" dirty="0" smtClean="0">
                <a:solidFill>
                  <a:srgbClr val="C00000"/>
                </a:solidFill>
                <a:latin typeface="Courier New" pitchFamily="49" charset="0"/>
              </a:rPr>
              <a:t>2</a:t>
            </a:r>
            <a:r>
              <a:rPr lang="it-IT" sz="1600" b="1" spc="-150" dirty="0" smtClean="0">
                <a:solidFill>
                  <a:srgbClr val="0070C0"/>
                </a:solidFill>
                <a:latin typeface="Courier New" pitchFamily="49" charset="0"/>
              </a:rPr>
              <a:t>    VLAN0002                          active    </a:t>
            </a:r>
            <a:r>
              <a:rPr lang="it-IT" sz="1600" b="1" spc="-150" dirty="0" smtClean="0">
                <a:solidFill>
                  <a:srgbClr val="C00000"/>
                </a:solidFill>
                <a:latin typeface="Courier New" pitchFamily="49" charset="0"/>
              </a:rPr>
              <a:t>Fa0/5</a:t>
            </a:r>
            <a:r>
              <a:rPr lang="it-IT" sz="1600" b="1" spc="-150" dirty="0" smtClean="0">
                <a:solidFill>
                  <a:srgbClr val="0070C0"/>
                </a:solidFill>
                <a:latin typeface="Courier New" pitchFamily="49" charset="0"/>
              </a:rPr>
              <a:t>, </a:t>
            </a:r>
            <a:r>
              <a:rPr lang="it-IT" sz="1600" b="1" spc="-150" dirty="0" smtClean="0">
                <a:solidFill>
                  <a:srgbClr val="C00000"/>
                </a:solidFill>
                <a:latin typeface="Courier New" pitchFamily="49" charset="0"/>
              </a:rPr>
              <a:t>Fa0/6</a:t>
            </a:r>
            <a:endParaRPr lang="en-US" sz="1600" b="1" spc="-150" dirty="0">
              <a:solidFill>
                <a:srgbClr val="C00000"/>
              </a:solidFill>
              <a:latin typeface="Courier New" pitchFamily="49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212542" y="2969838"/>
            <a:ext cx="6726521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Sw(config)# </a:t>
            </a:r>
            <a:r>
              <a:rPr lang="en-US" sz="1600" b="1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no vlan 2-10,12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4988283" y="1656086"/>
            <a:ext cx="61715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177800" indent="-17780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600" b="1" smtClean="0">
                <a:solidFill>
                  <a:srgbClr val="B21A1A"/>
                </a:solidFill>
                <a:latin typeface="Courier New" pitchFamily="49" charset="0"/>
                <a:cs typeface="Courier New" pitchFamily="49" charset="0"/>
              </a:rPr>
              <a:t>trunk</a:t>
            </a:r>
            <a:endParaRPr lang="en-US" sz="1600" b="1">
              <a:solidFill>
                <a:srgbClr val="B21A1A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657" y="1588697"/>
            <a:ext cx="895350" cy="381000"/>
          </a:xfrm>
          <a:prstGeom prst="rect">
            <a:avLst/>
          </a:prstGeom>
          <a:noFill/>
          <a:ln>
            <a:noFill/>
          </a:ln>
          <a:effectLst/>
          <a:extLst/>
        </p:spPr>
      </p:pic>
      <p:cxnSp>
        <p:nvCxnSpPr>
          <p:cNvPr id="24" name="Straight Connector 23"/>
          <p:cNvCxnSpPr/>
          <p:nvPr/>
        </p:nvCxnSpPr>
        <p:spPr>
          <a:xfrm flipH="1">
            <a:off x="5726519" y="1781301"/>
            <a:ext cx="1675970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pic>
        <p:nvPicPr>
          <p:cNvPr id="2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489" y="1588697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18" y="1538822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3312490" y="1656086"/>
            <a:ext cx="74058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177800" indent="-17780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access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1188024" y="1781301"/>
            <a:ext cx="2061066" cy="0"/>
          </a:xfrm>
          <a:prstGeom prst="line">
            <a:avLst/>
          </a:prstGeom>
          <a:noFill/>
          <a:ln w="28575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3684571" y="1328242"/>
            <a:ext cx="156292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177800" indent="-17780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600" b="1" spc="-150" dirty="0" smtClean="0">
                <a:solidFill>
                  <a:srgbClr val="B21A1A"/>
                </a:solidFill>
                <a:latin typeface="Courier New" pitchFamily="49" charset="0"/>
                <a:cs typeface="Courier New" pitchFamily="49" charset="0"/>
              </a:rPr>
              <a:t>flash: vlan.dat</a:t>
            </a:r>
            <a:endParaRPr lang="en-US" sz="1600" b="1" spc="-150" dirty="0">
              <a:solidFill>
                <a:srgbClr val="B21A1A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12542" y="4383606"/>
            <a:ext cx="6726521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Sw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# 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show running-</a:t>
            </a:r>
            <a:r>
              <a:rPr lang="en-US" sz="1600" b="1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f0/5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7195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 animBg="1"/>
      <p:bldP spid="55" grpId="0"/>
      <p:bldP spid="60" grpId="0" animBg="1"/>
      <p:bldP spid="61" grpId="0"/>
      <p:bldP spid="62" grpId="0"/>
      <p:bldP spid="63" grpId="0"/>
      <p:bldP spid="64" grpId="0"/>
      <p:bldP spid="65" grpId="0"/>
      <p:bldP spid="68" grpId="0" animBg="1"/>
      <p:bldP spid="68" grpId="1" animBg="1"/>
      <p:bldP spid="69" grpId="0"/>
      <p:bldP spid="70" grpId="0" animBg="1"/>
      <p:bldP spid="70" grpId="1" animBg="1"/>
      <p:bldP spid="71" grpId="0" animBg="1"/>
      <p:bldP spid="72" grpId="0" animBg="1"/>
      <p:bldP spid="73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-1224" y="0"/>
            <a:ext cx="9145224" cy="121276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VLAN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1751988" y="2512476"/>
            <a:ext cx="5638800" cy="241222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/>
          <a:lstStyle/>
          <a:p>
            <a:pPr marL="381000" indent="-381000">
              <a:lnSpc>
                <a:spcPct val="95000"/>
              </a:lnSpc>
            </a:pP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</a:rPr>
              <a:t>Switch# 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</a:rPr>
              <a:t>show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</a:rPr>
              <a:t>interface f0/2 </a:t>
            </a:r>
            <a:r>
              <a:rPr lang="en-US" sz="1600" b="1" dirty="0" err="1">
                <a:solidFill>
                  <a:srgbClr val="C00000"/>
                </a:solidFill>
                <a:latin typeface="Courier New" pitchFamily="49" charset="0"/>
              </a:rPr>
              <a:t>switchport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</a:endParaRPr>
          </a:p>
          <a:p>
            <a:pPr marL="381000" indent="-381000">
              <a:lnSpc>
                <a:spcPct val="95000"/>
              </a:lnSpc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Name: Fa0/2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</a:rPr>
              <a:t>Switchport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: Enabled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Administrative Mode: dynamic auto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Operational Mode: static access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Administrative 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</a:rPr>
              <a:t>Trunking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 Encapsulation: dot1q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Operational 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</a:rPr>
              <a:t>Trunking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 Encapsulation: native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Negotiation of </a:t>
            </a: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</a:rPr>
              <a:t>Trunking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: On</a:t>
            </a:r>
          </a:p>
          <a:p>
            <a:pPr marL="381000" indent="-381000">
              <a:lnSpc>
                <a:spcPct val="95000"/>
              </a:lnSpc>
            </a:pP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Access Mode VLAN: </a:t>
            </a:r>
            <a:r>
              <a:rPr lang="en-US" sz="1600" b="1" dirty="0">
                <a:solidFill>
                  <a:srgbClr val="C00000"/>
                </a:solidFill>
                <a:latin typeface="Courier New" pitchFamily="49" charset="0"/>
              </a:rPr>
              <a:t>2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</a:rPr>
              <a:t>(VLAN0002)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</a:endParaRPr>
          </a:p>
          <a:p>
            <a:pPr marL="381000" indent="-381000">
              <a:lnSpc>
                <a:spcPct val="95000"/>
              </a:lnSpc>
            </a:pPr>
            <a:r>
              <a:rPr lang="en-US" sz="1600" b="1" dirty="0" err="1">
                <a:solidFill>
                  <a:srgbClr val="0070C0"/>
                </a:solidFill>
                <a:latin typeface="Courier New" pitchFamily="49" charset="0"/>
              </a:rPr>
              <a:t>Trunking</a:t>
            </a:r>
            <a:r>
              <a:rPr lang="en-US" sz="1600" b="1" dirty="0">
                <a:solidFill>
                  <a:srgbClr val="0070C0"/>
                </a:solidFill>
                <a:latin typeface="Courier New" pitchFamily="49" charset="0"/>
              </a:rPr>
              <a:t> Native Mode VLAN: 1 (default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</a:rPr>
              <a:t>)</a:t>
            </a:r>
            <a:endParaRPr lang="en-US" sz="1600" b="1" dirty="0">
              <a:solidFill>
                <a:srgbClr val="0070C0"/>
              </a:solidFill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55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Trunk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3" name="Picture 2" descr="http://www.technologuepro.com/reseaux/Configuration-d-un-switch/images/Configuration-des-VLAN-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4499"/>
            <a:ext cx="9144000" cy="367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100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Straight Connector 68"/>
          <p:cNvCxnSpPr/>
          <p:nvPr/>
        </p:nvCxnSpPr>
        <p:spPr>
          <a:xfrm flipV="1">
            <a:off x="3170093" y="3023515"/>
            <a:ext cx="0" cy="834536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Trunk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06" y="2422808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31532" y="2474442"/>
            <a:ext cx="1234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+mn-cs"/>
              </a:rPr>
              <a:t>A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594876" y="2688373"/>
            <a:ext cx="151314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2422808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574126" y="2474442"/>
            <a:ext cx="1234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+mn-cs"/>
              </a:rPr>
              <a:t>B</a:t>
            </a:r>
            <a:endParaRPr kumimoji="0" lang="en-US" sz="16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6935385" y="2688373"/>
            <a:ext cx="151836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033275" y="2684961"/>
            <a:ext cx="10815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061012" y="2503310"/>
            <a:ext cx="9252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access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4928607" y="2684961"/>
            <a:ext cx="10815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108022" y="2503310"/>
            <a:ext cx="925253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 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0132" y="2503310"/>
            <a:ext cx="925253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 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06" y="2761362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941132" y="2812996"/>
            <a:ext cx="1234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+mn-cs"/>
              </a:rPr>
              <a:t>C</a:t>
            </a: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1219200" y="3026927"/>
            <a:ext cx="888822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700" y="2761362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7951826" y="2812996"/>
            <a:ext cx="1234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+mn-cs"/>
              </a:rPr>
              <a:t>D</a:t>
            </a:r>
            <a:endParaRPr kumimoji="0" lang="en-US" sz="16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3033275" y="3023515"/>
            <a:ext cx="10815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061012" y="2841864"/>
            <a:ext cx="9252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access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4928607" y="3023515"/>
            <a:ext cx="10815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108022" y="2841864"/>
            <a:ext cx="925253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 2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10132" y="2841864"/>
            <a:ext cx="925253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 2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6935385" y="3026927"/>
            <a:ext cx="888822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06" y="3100439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331532" y="3152073"/>
            <a:ext cx="1234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+mn-cs"/>
              </a:rPr>
              <a:t>E</a:t>
            </a:r>
            <a:endParaRPr kumimoji="0" lang="en-US" sz="16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594876" y="3366004"/>
            <a:ext cx="151314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3100439"/>
            <a:ext cx="609600" cy="50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8574126" y="3152073"/>
            <a:ext cx="1234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+mn-cs"/>
              </a:rPr>
              <a:t>F</a:t>
            </a:r>
            <a:endParaRPr kumimoji="0" lang="en-US" sz="16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6935385" y="3366004"/>
            <a:ext cx="1518367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3033275" y="3362592"/>
            <a:ext cx="10815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061012" y="3180941"/>
            <a:ext cx="9252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access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4928607" y="3362592"/>
            <a:ext cx="10815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108022" y="3180941"/>
            <a:ext cx="925253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 3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10132" y="3180941"/>
            <a:ext cx="925253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VLAN 3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61012" y="2841864"/>
            <a:ext cx="9252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trunk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11357" y="2534087"/>
            <a:ext cx="64953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frame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760894" y="2534087"/>
            <a:ext cx="4635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VL1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9437" y="2534087"/>
            <a:ext cx="64953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frame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19832" y="2534087"/>
            <a:ext cx="64953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frame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69369" y="2534087"/>
            <a:ext cx="4635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VL1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362031" y="2534087"/>
            <a:ext cx="64953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frame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111357" y="2512876"/>
            <a:ext cx="64953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frame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111357" y="2885016"/>
            <a:ext cx="64953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frame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760894" y="2885016"/>
            <a:ext cx="4635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VL2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111357" y="3257156"/>
            <a:ext cx="64953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frame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760894" y="3257156"/>
            <a:ext cx="4635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VL3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50" name="Straight Connector 49"/>
          <p:cNvCxnSpPr>
            <a:endCxn id="51" idx="1"/>
          </p:cNvCxnSpPr>
          <p:nvPr/>
        </p:nvCxnSpPr>
        <p:spPr>
          <a:xfrm flipH="1">
            <a:off x="3760894" y="2651376"/>
            <a:ext cx="2146663" cy="0"/>
          </a:xfrm>
          <a:prstGeom prst="line">
            <a:avLst/>
          </a:prstGeom>
          <a:ln w="28575">
            <a:solidFill>
              <a:srgbClr val="C00000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3760894" y="2512876"/>
            <a:ext cx="4635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VL1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4224482" y="3023515"/>
            <a:ext cx="1683075" cy="0"/>
          </a:xfrm>
          <a:prstGeom prst="line">
            <a:avLst/>
          </a:prstGeom>
          <a:ln w="28575">
            <a:solidFill>
              <a:srgbClr val="C00000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endCxn id="49" idx="3"/>
          </p:cNvCxnSpPr>
          <p:nvPr/>
        </p:nvCxnSpPr>
        <p:spPr>
          <a:xfrm flipH="1">
            <a:off x="4224482" y="3395656"/>
            <a:ext cx="1672155" cy="0"/>
          </a:xfrm>
          <a:prstGeom prst="line">
            <a:avLst/>
          </a:prstGeom>
          <a:ln w="28575">
            <a:solidFill>
              <a:srgbClr val="C00000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Tab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597142"/>
              </p:ext>
            </p:extLst>
          </p:nvPr>
        </p:nvGraphicFramePr>
        <p:xfrm>
          <a:off x="2519054" y="1282412"/>
          <a:ext cx="4224646" cy="826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2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0014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Courier New" pitchFamily="49" charset="0"/>
                          <a:cs typeface="Courier New" pitchFamily="49" charset="0"/>
                        </a:rPr>
                        <a:t> dot1Q</a:t>
                      </a:r>
                      <a:r>
                        <a:rPr lang="en-US" sz="1600" b="1" baseline="0" dirty="0" smtClean="0">
                          <a:latin typeface="Courier New" pitchFamily="49" charset="0"/>
                          <a:cs typeface="Courier New" pitchFamily="49" charset="0"/>
                        </a:rPr>
                        <a:t> / 802.1Q</a:t>
                      </a:r>
                      <a:endParaRPr lang="en-US" sz="1600" b="1" dirty="0" smtClean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smtClean="0">
                          <a:latin typeface="Courier New" pitchFamily="49" charset="0"/>
                          <a:cs typeface="Courier New" pitchFamily="49" charset="0"/>
                        </a:rPr>
                        <a:t>ISL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9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ourier New" pitchFamily="49" charset="0"/>
                          <a:cs typeface="Courier New" pitchFamily="49" charset="0"/>
                        </a:rPr>
                        <a:t> </a:t>
                      </a:r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Native</a:t>
                      </a:r>
                      <a:r>
                        <a:rPr lang="en-US" sz="1600" b="1" baseline="0" dirty="0" smtClean="0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 </a:t>
                      </a:r>
                      <a:r>
                        <a:rPr lang="en-US" sz="1600" b="1" baseline="0" dirty="0" err="1" smtClean="0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Vlan</a:t>
                      </a:r>
                      <a:endParaRPr lang="en-US" sz="1600" b="1" dirty="0" smtClean="0">
                        <a:solidFill>
                          <a:srgbClr val="C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ourier New" pitchFamily="49" charset="0"/>
                          <a:cs typeface="Courier New" pitchFamily="49" charset="0"/>
                        </a:rPr>
                        <a:t> </a:t>
                      </a:r>
                      <a:endParaRPr lang="en-US" sz="1600" b="1" dirty="0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5" name="Rectangle 54"/>
          <p:cNvSpPr/>
          <p:nvPr/>
        </p:nvSpPr>
        <p:spPr bwMode="auto">
          <a:xfrm>
            <a:off x="192989" y="5500445"/>
            <a:ext cx="1034529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Dest</a:t>
            </a:r>
          </a:p>
        </p:txBody>
      </p:sp>
      <p:sp>
        <p:nvSpPr>
          <p:cNvPr id="56" name="Rectangle 55"/>
          <p:cNvSpPr/>
          <p:nvPr/>
        </p:nvSpPr>
        <p:spPr bwMode="auto">
          <a:xfrm>
            <a:off x="1227518" y="5500443"/>
            <a:ext cx="955963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Src</a:t>
            </a:r>
          </a:p>
        </p:txBody>
      </p:sp>
      <p:sp>
        <p:nvSpPr>
          <p:cNvPr id="57" name="Rectangle 56"/>
          <p:cNvSpPr/>
          <p:nvPr/>
        </p:nvSpPr>
        <p:spPr bwMode="auto">
          <a:xfrm>
            <a:off x="8040726" y="5500443"/>
            <a:ext cx="896593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FCS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3135101" y="5500443"/>
            <a:ext cx="1560052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Len/Type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4697503" y="5500443"/>
            <a:ext cx="3343223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Data</a:t>
            </a:r>
          </a:p>
        </p:txBody>
      </p:sp>
      <p:sp>
        <p:nvSpPr>
          <p:cNvPr id="60" name="Rectangle 59"/>
          <p:cNvSpPr/>
          <p:nvPr/>
        </p:nvSpPr>
        <p:spPr bwMode="auto">
          <a:xfrm>
            <a:off x="2183482" y="5500443"/>
            <a:ext cx="955963" cy="402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Tag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926985" y="5958975"/>
            <a:ext cx="1034529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Dest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2961514" y="5958973"/>
            <a:ext cx="955963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Src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7011707" y="5958973"/>
            <a:ext cx="896593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FCS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917477" y="5958973"/>
            <a:ext cx="1560052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Len/Type</a:t>
            </a:r>
          </a:p>
        </p:txBody>
      </p:sp>
      <p:sp>
        <p:nvSpPr>
          <p:cNvPr id="65" name="Rectangle 64"/>
          <p:cNvSpPr/>
          <p:nvPr/>
        </p:nvSpPr>
        <p:spPr bwMode="auto">
          <a:xfrm>
            <a:off x="5477529" y="5958973"/>
            <a:ext cx="1534178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Data</a:t>
            </a:r>
          </a:p>
        </p:txBody>
      </p:sp>
      <p:sp>
        <p:nvSpPr>
          <p:cNvPr id="66" name="Rectangle 65"/>
          <p:cNvSpPr/>
          <p:nvPr/>
        </p:nvSpPr>
        <p:spPr bwMode="auto">
          <a:xfrm>
            <a:off x="192989" y="5958973"/>
            <a:ext cx="1733996" cy="402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ISL Header</a:t>
            </a:r>
          </a:p>
        </p:txBody>
      </p:sp>
      <p:sp>
        <p:nvSpPr>
          <p:cNvPr id="67" name="Rectangle 66"/>
          <p:cNvSpPr/>
          <p:nvPr/>
        </p:nvSpPr>
        <p:spPr bwMode="auto">
          <a:xfrm>
            <a:off x="7908300" y="5958973"/>
            <a:ext cx="1030496" cy="402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CRC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49006" y="3858049"/>
            <a:ext cx="4875053" cy="7632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interface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f0/1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switchport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trunk encapsulation dot1q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switchport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mode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trunk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48347" y="4707134"/>
            <a:ext cx="4875712" cy="3139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Switch#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show interface trunk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71" name="Text Box 10"/>
          <p:cNvSpPr txBox="1">
            <a:spLocks noChangeArrowheads="1"/>
          </p:cNvSpPr>
          <p:nvPr/>
        </p:nvSpPr>
        <p:spPr bwMode="auto">
          <a:xfrm>
            <a:off x="5735207" y="4116581"/>
            <a:ext cx="283891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177800" indent="-17780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marL="177800" marR="0" lvl="0" indent="-177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2900 only support dot1q</a:t>
            </a:r>
          </a:p>
        </p:txBody>
      </p:sp>
      <p:sp>
        <p:nvSpPr>
          <p:cNvPr id="72" name="Text Box 10"/>
          <p:cNvSpPr txBox="1">
            <a:spLocks noChangeArrowheads="1"/>
          </p:cNvSpPr>
          <p:nvPr/>
        </p:nvSpPr>
        <p:spPr bwMode="auto">
          <a:xfrm>
            <a:off x="3534418" y="2327423"/>
            <a:ext cx="2500685" cy="246221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marL="177800" indent="-17780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marL="177800" marR="0" lvl="0" indent="-1778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CDP, STP, UDLD, VTP, DTP</a:t>
            </a:r>
            <a:endParaRPr kumimoji="0" lang="en-US" sz="1600" b="0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48347" y="5092525"/>
            <a:ext cx="4875712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Sw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6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6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default interface f0/1</a:t>
            </a:r>
            <a:endParaRPr lang="en-US" sz="16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746053" y="6461865"/>
            <a:ext cx="4314506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</a:t>
            </a: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w(config</a:t>
            </a:r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600" b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vlan dot1q tag native</a:t>
            </a:r>
          </a:p>
        </p:txBody>
      </p:sp>
    </p:spTree>
    <p:extLst>
      <p:ext uri="{BB962C8B-B14F-4D97-AF65-F5344CB8AC3E}">
        <p14:creationId xmlns:p14="http://schemas.microsoft.com/office/powerpoint/2010/main" val="27130273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0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32916 0.0002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0.1875 0.00023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75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1875 0.00023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7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0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38715 0.00023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34" grpId="0"/>
      <p:bldP spid="38" grpId="0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1" grpId="0" animBg="1"/>
      <p:bldP spid="51" grpId="1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0" grpId="0" animBg="1"/>
      <p:bldP spid="71" grpId="0"/>
      <p:bldP spid="72" grpId="0"/>
      <p:bldP spid="7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-1224" y="0"/>
            <a:ext cx="9145224" cy="121276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DTP: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Dynamic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Trunking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Protocol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8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38" y="2015046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0" name="Straight Connector 39"/>
          <p:cNvCxnSpPr/>
          <p:nvPr/>
        </p:nvCxnSpPr>
        <p:spPr>
          <a:xfrm flipH="1">
            <a:off x="3033275" y="2221332"/>
            <a:ext cx="10815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132" y="2015046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4114800" y="2060539"/>
            <a:ext cx="8018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trunk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4928607" y="2221332"/>
            <a:ext cx="10815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563227" y="1791957"/>
            <a:ext cx="5549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DTP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 flipH="1">
            <a:off x="4876800" y="1961234"/>
            <a:ext cx="684716" cy="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3033275" y="2217920"/>
            <a:ext cx="10815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4928607" y="2217920"/>
            <a:ext cx="10815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3623" y="2528666"/>
            <a:ext cx="3633977" cy="5416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interface f0/1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 </a:t>
            </a:r>
            <a:r>
              <a:rPr kumimoji="0" lang="en-US" sz="1600" b="1" i="0" u="none" strike="noStrike" kern="1200" cap="none" spc="-15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switchport</a:t>
            </a: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mode dynamic </a:t>
            </a: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auto</a:t>
            </a:r>
            <a:endParaRPr kumimoji="0" lang="vi-VN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901452" y="2184022"/>
            <a:ext cx="601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F0/1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466226" y="2184022"/>
            <a:ext cx="601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F0/1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340740" y="2528666"/>
            <a:ext cx="3803260" cy="5355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interface f0/1</a:t>
            </a:r>
          </a:p>
          <a:p>
            <a:pPr lvl="0"/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 </a:t>
            </a:r>
            <a:r>
              <a:rPr kumimoji="0" lang="en-US" sz="1600" b="1" i="0" u="none" strike="noStrike" kern="1200" cap="none" spc="-15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switchport</a:t>
            </a: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mode dynamic </a:t>
            </a:r>
            <a:r>
              <a:rPr lang="en-US" sz="1600" b="1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desirable</a:t>
            </a:r>
            <a:endParaRPr kumimoji="0" lang="vi-VN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66" name="Rectangle 10"/>
          <p:cNvSpPr>
            <a:spLocks noChangeArrowheads="1"/>
          </p:cNvSpPr>
          <p:nvPr/>
        </p:nvSpPr>
        <p:spPr bwMode="auto">
          <a:xfrm>
            <a:off x="2252639" y="3229282"/>
            <a:ext cx="6891361" cy="9738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none"/>
          <a:lstStyle/>
          <a:p>
            <a:pPr marL="0" marR="0" lvl="0" indent="0" algn="l" defTabSz="67786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Switch# 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show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int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f0/1 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trunk</a:t>
            </a:r>
          </a:p>
          <a:p>
            <a:pPr marL="0" marR="0" lvl="0" indent="0" algn="l" defTabSz="67786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  <a:p>
            <a:pPr marL="0" marR="0" lvl="0" indent="0" algn="l" defTabSz="67786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Port        Mode         Encapsulation  Status        Native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vlan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  <a:p>
            <a:pPr marL="0" marR="0" lvl="0" indent="0" algn="l" defTabSz="677863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Fa0/1       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desirable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  802.1q        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trunking</a:t>
            </a: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    </a:t>
            </a:r>
            <a:r>
              <a:rPr kumimoji="0" lang="en-US" sz="1600" b="1" i="0" u="none" strike="noStrike" kern="1200" cap="none" spc="-15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1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graphicFrame>
        <p:nvGraphicFramePr>
          <p:cNvPr id="67" name="Table 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611856"/>
              </p:ext>
            </p:extLst>
          </p:nvPr>
        </p:nvGraphicFramePr>
        <p:xfrm>
          <a:off x="865752" y="4706121"/>
          <a:ext cx="7298475" cy="18542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459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9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96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96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96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600" b="1"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Access</a:t>
                      </a:r>
                      <a:endParaRPr lang="en-US" b="1">
                        <a:solidFill>
                          <a:srgbClr val="C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Trunk</a:t>
                      </a:r>
                      <a:endParaRPr lang="en-US" sz="1600" b="1">
                        <a:solidFill>
                          <a:srgbClr val="C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Desirable</a:t>
                      </a:r>
                      <a:endParaRPr lang="en-US" sz="1600" b="1">
                        <a:solidFill>
                          <a:srgbClr val="C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Auto</a:t>
                      </a:r>
                      <a:endParaRPr lang="en-US" sz="1600" b="1">
                        <a:solidFill>
                          <a:srgbClr val="C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Access</a:t>
                      </a:r>
                      <a:endParaRPr lang="en-US" sz="1600" b="1">
                        <a:solidFill>
                          <a:srgbClr val="C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access</a:t>
                      </a:r>
                      <a:endParaRPr lang="en-US" sz="1600" b="1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access</a:t>
                      </a:r>
                      <a:endParaRPr lang="en-US" sz="1600" b="1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access</a:t>
                      </a:r>
                      <a:endParaRPr lang="en-US" sz="1600" b="1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Trunk</a:t>
                      </a:r>
                      <a:endParaRPr lang="en-US" sz="1600" b="1">
                        <a:solidFill>
                          <a:srgbClr val="C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access</a:t>
                      </a:r>
                      <a:endParaRPr lang="en-US" sz="1600" b="1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trunk</a:t>
                      </a:r>
                      <a:endParaRPr lang="en-US" sz="1600" b="1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trunk</a:t>
                      </a:r>
                      <a:endParaRPr lang="en-US" sz="1600" b="1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trunk</a:t>
                      </a:r>
                      <a:endParaRPr lang="en-US" sz="1600" b="1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Desirable</a:t>
                      </a:r>
                      <a:endParaRPr lang="en-US" sz="1600" b="1">
                        <a:solidFill>
                          <a:srgbClr val="C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access</a:t>
                      </a:r>
                      <a:endParaRPr lang="en-US" sz="1600" b="1" dirty="0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trunk</a:t>
                      </a:r>
                      <a:endParaRPr lang="en-US" sz="1600" b="1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trunk</a:t>
                      </a:r>
                      <a:endParaRPr lang="en-US" sz="1600" b="1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trunk</a:t>
                      </a:r>
                      <a:endParaRPr lang="en-US" sz="1600" b="1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Auto</a:t>
                      </a:r>
                      <a:endParaRPr lang="en-US" sz="1600" b="1" dirty="0">
                        <a:solidFill>
                          <a:srgbClr val="C0000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access</a:t>
                      </a:r>
                      <a:endParaRPr lang="en-US" sz="1600" b="1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trunk</a:t>
                      </a:r>
                      <a:endParaRPr lang="en-US" sz="1600" b="1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trunk</a:t>
                      </a:r>
                      <a:endParaRPr lang="en-US" sz="1600" b="1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0070C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access</a:t>
                      </a:r>
                      <a:endParaRPr lang="en-US" sz="1600" b="1" dirty="0">
                        <a:solidFill>
                          <a:srgbClr val="0070C0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053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-1224" y="0"/>
            <a:ext cx="9145224" cy="121276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Trunk: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dot1q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vs ISL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2"/>
          <p:cNvSpPr/>
          <p:nvPr/>
        </p:nvSpPr>
        <p:spPr bwMode="auto">
          <a:xfrm>
            <a:off x="374853" y="1982770"/>
            <a:ext cx="8467114" cy="990224"/>
          </a:xfrm>
          <a:custGeom>
            <a:avLst/>
            <a:gdLst>
              <a:gd name="connsiteX0" fmla="*/ 0 w 8467114"/>
              <a:gd name="connsiteY0" fmla="*/ 0 h 1003872"/>
              <a:gd name="connsiteX1" fmla="*/ 8467114 w 8467114"/>
              <a:gd name="connsiteY1" fmla="*/ 0 h 1003872"/>
              <a:gd name="connsiteX2" fmla="*/ 8467114 w 8467114"/>
              <a:gd name="connsiteY2" fmla="*/ 1003872 h 1003872"/>
              <a:gd name="connsiteX3" fmla="*/ 0 w 8467114"/>
              <a:gd name="connsiteY3" fmla="*/ 1003872 h 1003872"/>
              <a:gd name="connsiteX4" fmla="*/ 0 w 8467114"/>
              <a:gd name="connsiteY4" fmla="*/ 0 h 1003872"/>
              <a:gd name="connsiteX0" fmla="*/ 1965278 w 8467114"/>
              <a:gd name="connsiteY0" fmla="*/ 13648 h 1003872"/>
              <a:gd name="connsiteX1" fmla="*/ 8467114 w 8467114"/>
              <a:gd name="connsiteY1" fmla="*/ 0 h 1003872"/>
              <a:gd name="connsiteX2" fmla="*/ 8467114 w 8467114"/>
              <a:gd name="connsiteY2" fmla="*/ 1003872 h 1003872"/>
              <a:gd name="connsiteX3" fmla="*/ 0 w 8467114"/>
              <a:gd name="connsiteY3" fmla="*/ 1003872 h 1003872"/>
              <a:gd name="connsiteX4" fmla="*/ 1965278 w 8467114"/>
              <a:gd name="connsiteY4" fmla="*/ 13648 h 1003872"/>
              <a:gd name="connsiteX0" fmla="*/ 1965278 w 8467114"/>
              <a:gd name="connsiteY0" fmla="*/ 0 h 990224"/>
              <a:gd name="connsiteX1" fmla="*/ 2912475 w 8467114"/>
              <a:gd name="connsiteY1" fmla="*/ 0 h 990224"/>
              <a:gd name="connsiteX2" fmla="*/ 8467114 w 8467114"/>
              <a:gd name="connsiteY2" fmla="*/ 990224 h 990224"/>
              <a:gd name="connsiteX3" fmla="*/ 0 w 8467114"/>
              <a:gd name="connsiteY3" fmla="*/ 990224 h 990224"/>
              <a:gd name="connsiteX4" fmla="*/ 1965278 w 8467114"/>
              <a:gd name="connsiteY4" fmla="*/ 0 h 990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7114" h="990224">
                <a:moveTo>
                  <a:pt x="1965278" y="0"/>
                </a:moveTo>
                <a:lnTo>
                  <a:pt x="2912475" y="0"/>
                </a:lnTo>
                <a:lnTo>
                  <a:pt x="8467114" y="990224"/>
                </a:lnTo>
                <a:lnTo>
                  <a:pt x="0" y="990224"/>
                </a:lnTo>
                <a:lnTo>
                  <a:pt x="1965278" y="0"/>
                </a:lnTo>
                <a:close/>
              </a:path>
            </a:pathLst>
          </a:custGeom>
          <a:ln>
            <a:noFill/>
            <a:headEnd type="none" w="med" len="med"/>
            <a:tailEnd type="triangle" w="med" len="med"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74853" y="1566720"/>
            <a:ext cx="1034529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Dest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409382" y="1566718"/>
            <a:ext cx="955963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Src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7945374" y="1566718"/>
            <a:ext cx="896593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FCS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316965" y="1566718"/>
            <a:ext cx="1560052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Len/Type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4877016" y="1566718"/>
            <a:ext cx="3068357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cs typeface="Courier New" pitchFamily="49" charset="0"/>
              </a:rPr>
              <a:t>Data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365346" y="1566718"/>
            <a:ext cx="955963" cy="402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Tag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74854" y="2972996"/>
            <a:ext cx="2946456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EtherType (0x8100)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5706696" y="2972994"/>
            <a:ext cx="3135272" cy="4024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VLAN ID</a:t>
            </a:r>
            <a:endParaRPr kumimoji="0" lang="en-US" sz="16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321310" y="2972994"/>
            <a:ext cx="615943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Pri</a:t>
            </a:r>
            <a:endParaRPr kumimoji="0" lang="en-US" sz="1600" b="1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937253" y="2972994"/>
            <a:ext cx="1769442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Token ring </a:t>
            </a:r>
          </a:p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flag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11629" y="2031563"/>
            <a:ext cx="1048685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4 bytes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11705" y="3367368"/>
            <a:ext cx="925253" cy="32008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12 bit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" name="Rectangle 1"/>
          <p:cNvSpPr/>
          <p:nvPr/>
        </p:nvSpPr>
        <p:spPr bwMode="auto">
          <a:xfrm>
            <a:off x="154383" y="4799209"/>
            <a:ext cx="8811490" cy="924143"/>
          </a:xfrm>
          <a:custGeom>
            <a:avLst/>
            <a:gdLst>
              <a:gd name="connsiteX0" fmla="*/ 0 w 8811490"/>
              <a:gd name="connsiteY0" fmla="*/ 0 h 923558"/>
              <a:gd name="connsiteX1" fmla="*/ 8811490 w 8811490"/>
              <a:gd name="connsiteY1" fmla="*/ 0 h 923558"/>
              <a:gd name="connsiteX2" fmla="*/ 8811490 w 8811490"/>
              <a:gd name="connsiteY2" fmla="*/ 923558 h 923558"/>
              <a:gd name="connsiteX3" fmla="*/ 0 w 8811490"/>
              <a:gd name="connsiteY3" fmla="*/ 923558 h 923558"/>
              <a:gd name="connsiteX4" fmla="*/ 0 w 8811490"/>
              <a:gd name="connsiteY4" fmla="*/ 0 h 923558"/>
              <a:gd name="connsiteX0" fmla="*/ 532263 w 8811490"/>
              <a:gd name="connsiteY0" fmla="*/ 0 h 937206"/>
              <a:gd name="connsiteX1" fmla="*/ 8811490 w 8811490"/>
              <a:gd name="connsiteY1" fmla="*/ 13648 h 937206"/>
              <a:gd name="connsiteX2" fmla="*/ 8811490 w 8811490"/>
              <a:gd name="connsiteY2" fmla="*/ 937206 h 937206"/>
              <a:gd name="connsiteX3" fmla="*/ 0 w 8811490"/>
              <a:gd name="connsiteY3" fmla="*/ 937206 h 937206"/>
              <a:gd name="connsiteX4" fmla="*/ 532263 w 8811490"/>
              <a:gd name="connsiteY4" fmla="*/ 0 h 937206"/>
              <a:gd name="connsiteX0" fmla="*/ 532263 w 8811490"/>
              <a:gd name="connsiteY0" fmla="*/ 0 h 937206"/>
              <a:gd name="connsiteX1" fmla="*/ 2410690 w 8811490"/>
              <a:gd name="connsiteY1" fmla="*/ 0 h 937206"/>
              <a:gd name="connsiteX2" fmla="*/ 8811490 w 8811490"/>
              <a:gd name="connsiteY2" fmla="*/ 937206 h 937206"/>
              <a:gd name="connsiteX3" fmla="*/ 0 w 8811490"/>
              <a:gd name="connsiteY3" fmla="*/ 937206 h 937206"/>
              <a:gd name="connsiteX4" fmla="*/ 532263 w 8811490"/>
              <a:gd name="connsiteY4" fmla="*/ 0 h 937206"/>
              <a:gd name="connsiteX0" fmla="*/ 88126 w 8811490"/>
              <a:gd name="connsiteY0" fmla="*/ 13063 h 937206"/>
              <a:gd name="connsiteX1" fmla="*/ 2410690 w 8811490"/>
              <a:gd name="connsiteY1" fmla="*/ 0 h 937206"/>
              <a:gd name="connsiteX2" fmla="*/ 8811490 w 8811490"/>
              <a:gd name="connsiteY2" fmla="*/ 937206 h 937206"/>
              <a:gd name="connsiteX3" fmla="*/ 0 w 8811490"/>
              <a:gd name="connsiteY3" fmla="*/ 937206 h 937206"/>
              <a:gd name="connsiteX4" fmla="*/ 88126 w 8811490"/>
              <a:gd name="connsiteY4" fmla="*/ 13063 h 937206"/>
              <a:gd name="connsiteX0" fmla="*/ 88126 w 8811490"/>
              <a:gd name="connsiteY0" fmla="*/ 0 h 924143"/>
              <a:gd name="connsiteX1" fmla="*/ 1822862 w 8811490"/>
              <a:gd name="connsiteY1" fmla="*/ 0 h 924143"/>
              <a:gd name="connsiteX2" fmla="*/ 8811490 w 8811490"/>
              <a:gd name="connsiteY2" fmla="*/ 924143 h 924143"/>
              <a:gd name="connsiteX3" fmla="*/ 0 w 8811490"/>
              <a:gd name="connsiteY3" fmla="*/ 924143 h 924143"/>
              <a:gd name="connsiteX4" fmla="*/ 88126 w 8811490"/>
              <a:gd name="connsiteY4" fmla="*/ 0 h 92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1490" h="924143">
                <a:moveTo>
                  <a:pt x="88126" y="0"/>
                </a:moveTo>
                <a:lnTo>
                  <a:pt x="1822862" y="0"/>
                </a:lnTo>
                <a:lnTo>
                  <a:pt x="8811490" y="924143"/>
                </a:lnTo>
                <a:lnTo>
                  <a:pt x="0" y="924143"/>
                </a:lnTo>
                <a:lnTo>
                  <a:pt x="88126" y="0"/>
                </a:lnTo>
                <a:close/>
              </a:path>
            </a:pathLst>
          </a:custGeom>
          <a:ln>
            <a:noFill/>
            <a:headEnd type="none" w="med" len="med"/>
            <a:tailEnd type="triangle" w="med" len="med"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4383" y="5723352"/>
            <a:ext cx="534390" cy="3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DA</a:t>
            </a:r>
            <a:endParaRPr kumimoji="0" lang="en-US" sz="1600" b="1" i="0" u="none" strike="noStrike" cap="none" normalizeH="0" smtClean="0">
              <a:ln>
                <a:noFill/>
              </a:ln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688773" y="5723352"/>
            <a:ext cx="748147" cy="3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Type </a:t>
            </a:r>
            <a:endParaRPr kumimoji="0" lang="en-US" sz="1600" b="1" i="0" u="none" strike="noStrike" cap="none" normalizeH="0" smtClean="0">
              <a:ln>
                <a:noFill/>
              </a:ln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1436920" y="5723352"/>
            <a:ext cx="712519" cy="3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User</a:t>
            </a:r>
            <a:endParaRPr kumimoji="0" lang="en-US" sz="1600" b="1" i="0" u="none" strike="noStrike" cap="none" normalizeH="0" smtClean="0">
              <a:ln>
                <a:noFill/>
              </a:ln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149439" y="5723352"/>
            <a:ext cx="617513" cy="3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SA</a:t>
            </a:r>
            <a:endParaRPr kumimoji="0" lang="en-US" sz="1600" b="1" i="0" u="none" strike="noStrike" cap="none" normalizeH="0" smtClean="0">
              <a:ln>
                <a:noFill/>
              </a:ln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2766952" y="5723352"/>
            <a:ext cx="736272" cy="3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LEN</a:t>
            </a:r>
            <a:endParaRPr kumimoji="0" lang="en-US" sz="1600" b="1" i="0" u="none" strike="noStrike" cap="none" normalizeH="0" smtClean="0">
              <a:ln>
                <a:noFill/>
              </a:ln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503224" y="5723352"/>
            <a:ext cx="1187535" cy="3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AAAA03</a:t>
            </a:r>
            <a:endParaRPr kumimoji="0" lang="en-US" sz="1600" b="1" i="0" u="none" strike="noStrike" cap="none" normalizeH="0" smtClean="0">
              <a:ln>
                <a:noFill/>
              </a:ln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4690759" y="5723352"/>
            <a:ext cx="688769" cy="3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HSA</a:t>
            </a:r>
            <a:endParaRPr kumimoji="0" lang="en-US" sz="1600" b="1" i="0" u="none" strike="noStrike" cap="none" normalizeH="0" smtClean="0">
              <a:ln>
                <a:noFill/>
              </a:ln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5379528" y="5723353"/>
            <a:ext cx="902526" cy="3325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VLAN</a:t>
            </a:r>
            <a:endParaRPr kumimoji="0" lang="en-US" sz="1600" b="1" i="0" u="none" strike="noStrike" cap="none" normalizeH="0" smtClean="0">
              <a:ln>
                <a:noFill/>
              </a:ln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282054" y="5723353"/>
            <a:ext cx="950027" cy="3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BPDU</a:t>
            </a:r>
            <a:endParaRPr kumimoji="0" lang="en-US" sz="1600" b="1" i="0" u="none" strike="noStrike" cap="none" normalizeH="0" smtClean="0">
              <a:ln>
                <a:noFill/>
              </a:ln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7232081" y="5723354"/>
            <a:ext cx="950027" cy="3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INDEX</a:t>
            </a:r>
            <a:endParaRPr kumimoji="0" lang="en-US" sz="1600" b="1" i="0" u="none" strike="noStrike" cap="none" normalizeH="0" smtClean="0">
              <a:ln>
                <a:noFill/>
              </a:ln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8182108" y="5723354"/>
            <a:ext cx="783765" cy="3325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RES</a:t>
            </a:r>
            <a:endParaRPr kumimoji="0" lang="en-US" sz="1600" b="1" i="0" u="none" strike="noStrike" cap="none" normalizeH="0" smtClean="0">
              <a:ln>
                <a:noFill/>
              </a:ln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68164" y="6053450"/>
            <a:ext cx="925253" cy="32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12 bit</a:t>
            </a:r>
            <a:endParaRPr lang="en-US" sz="1600" b="1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964421" y="4383746"/>
            <a:ext cx="1034529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Dest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2998950" y="4383744"/>
            <a:ext cx="955963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Src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7049143" y="4383744"/>
            <a:ext cx="896593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FCS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3954913" y="4383744"/>
            <a:ext cx="1560052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Len/Type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5514965" y="4383744"/>
            <a:ext cx="1534178" cy="402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ourier New" pitchFamily="49" charset="0"/>
                <a:cs typeface="Courier New" pitchFamily="49" charset="0"/>
              </a:rPr>
              <a:t>Data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230425" y="4383744"/>
            <a:ext cx="1733996" cy="402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ISL Header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7945736" y="4383744"/>
            <a:ext cx="1030496" cy="402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med"/>
          </a:ln>
          <a:effectLst/>
          <a:ex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16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CRC</a:t>
            </a:r>
          </a:p>
        </p:txBody>
      </p:sp>
    </p:spTree>
    <p:extLst>
      <p:ext uri="{BB962C8B-B14F-4D97-AF65-F5344CB8AC3E}">
        <p14:creationId xmlns:p14="http://schemas.microsoft.com/office/powerpoint/2010/main" val="39484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>
                <a:ea typeface="宋体" panose="02010600030101010101" pitchFamily="2" charset="-122"/>
              </a:rPr>
              <a:t>InterVLAN</a:t>
            </a:r>
            <a:r>
              <a:rPr lang="en-US" altLang="zh-CN" dirty="0">
                <a:ea typeface="宋体" panose="02010600030101010101" pitchFamily="2" charset="-122"/>
              </a:rPr>
              <a:t>: </a:t>
            </a:r>
            <a:r>
              <a:rPr lang="en-US" altLang="zh-CN" sz="2400" dirty="0">
                <a:ea typeface="宋体" panose="02010600030101010101" pitchFamily="2" charset="-122"/>
              </a:rPr>
              <a:t>Router on a Stick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4051176" y="2447662"/>
            <a:ext cx="0" cy="285325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ysDot"/>
            <a:headEnd type="none" w="med" len="med"/>
            <a:tailEnd type="arrow" w="med" len="med"/>
          </a:ln>
          <a:effectLst/>
        </p:spPr>
      </p:cxn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626" y="5877272"/>
            <a:ext cx="725642" cy="69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>
            <a:stCxn id="5" idx="0"/>
          </p:cNvCxnSpPr>
          <p:nvPr/>
        </p:nvCxnSpPr>
        <p:spPr>
          <a:xfrm flipV="1">
            <a:off x="3603447" y="4125133"/>
            <a:ext cx="546407" cy="1752139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487" y="5877272"/>
            <a:ext cx="725642" cy="69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51920" y="3900810"/>
            <a:ext cx="59822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VL3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2716" y="6051154"/>
            <a:ext cx="59822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PC3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99903" y="6051154"/>
            <a:ext cx="59822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PC5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3175443" y="2447662"/>
            <a:ext cx="354545" cy="3453367"/>
          </a:xfrm>
          <a:custGeom>
            <a:avLst/>
            <a:gdLst>
              <a:gd name="connsiteX0" fmla="*/ 623863 w 945835"/>
              <a:gd name="connsiteY0" fmla="*/ 2975020 h 2975020"/>
              <a:gd name="connsiteX1" fmla="*/ 5677 w 945835"/>
              <a:gd name="connsiteY1" fmla="*/ 1287887 h 2975020"/>
              <a:gd name="connsiteX2" fmla="*/ 945835 w 945835"/>
              <a:gd name="connsiteY2" fmla="*/ 0 h 297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5835" h="2975020">
                <a:moveTo>
                  <a:pt x="623863" y="2975020"/>
                </a:moveTo>
                <a:cubicBezTo>
                  <a:pt x="287939" y="2379372"/>
                  <a:pt x="-47985" y="1783724"/>
                  <a:pt x="5677" y="1287887"/>
                </a:cubicBezTo>
                <a:cubicBezTo>
                  <a:pt x="59339" y="792050"/>
                  <a:pt x="502587" y="396025"/>
                  <a:pt x="945835" y="0"/>
                </a:cubicBezTo>
              </a:path>
            </a:pathLst>
          </a:cu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rtlCol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 rot="17152641">
            <a:off x="2808791" y="2728377"/>
            <a:ext cx="960013" cy="286220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gateway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 flipV="1">
            <a:off x="4862550" y="4148890"/>
            <a:ext cx="546408" cy="175214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14" name="Freeform 13"/>
          <p:cNvSpPr/>
          <p:nvPr/>
        </p:nvSpPr>
        <p:spPr>
          <a:xfrm flipH="1">
            <a:off x="5436093" y="2447662"/>
            <a:ext cx="354545" cy="3453367"/>
          </a:xfrm>
          <a:custGeom>
            <a:avLst/>
            <a:gdLst>
              <a:gd name="connsiteX0" fmla="*/ 623863 w 945835"/>
              <a:gd name="connsiteY0" fmla="*/ 2975020 h 2975020"/>
              <a:gd name="connsiteX1" fmla="*/ 5677 w 945835"/>
              <a:gd name="connsiteY1" fmla="*/ 1287887 h 2975020"/>
              <a:gd name="connsiteX2" fmla="*/ 945835 w 945835"/>
              <a:gd name="connsiteY2" fmla="*/ 0 h 297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5835" h="2975020">
                <a:moveTo>
                  <a:pt x="623863" y="2975020"/>
                </a:moveTo>
                <a:cubicBezTo>
                  <a:pt x="287939" y="2379372"/>
                  <a:pt x="-47985" y="1783724"/>
                  <a:pt x="5677" y="1287887"/>
                </a:cubicBezTo>
                <a:cubicBezTo>
                  <a:pt x="59339" y="792050"/>
                  <a:pt x="502587" y="396025"/>
                  <a:pt x="945835" y="0"/>
                </a:cubicBezTo>
              </a:path>
            </a:pathLst>
          </a:custGeom>
          <a:ln w="28575">
            <a:solidFill>
              <a:srgbClr val="0070C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rtlCol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4555232" y="1916642"/>
            <a:ext cx="0" cy="1159238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3583550" y="1916642"/>
            <a:ext cx="92634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f0/0.3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62245" y="1916642"/>
            <a:ext cx="92634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f0/0.5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67944" y="1668562"/>
            <a:ext cx="926349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f0/0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99792" y="2178774"/>
            <a:ext cx="1872208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30.0.0.1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99992" y="2178774"/>
            <a:ext cx="1872208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50.0.0.1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4447359" flipH="1">
            <a:off x="5188585" y="2725684"/>
            <a:ext cx="960013" cy="291606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gateway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93478" y="3016736"/>
            <a:ext cx="737534" cy="291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trunk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pic>
        <p:nvPicPr>
          <p:cNvPr id="23" name="Picture 70" descr="multilayer switc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673" y="3262179"/>
            <a:ext cx="671250" cy="67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8" descr="Rout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281" y="1218599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0" y="1253615"/>
            <a:ext cx="3442467" cy="7632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square" lIns="91428" tIns="45714" rIns="91428" bIns="45714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int f0/0</a:t>
            </a: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.3</a:t>
            </a:r>
            <a:endParaRPr kumimoji="0" lang="en-US" sz="1600" b="1" i="0" u="none" strike="noStrike" kern="1200" cap="none" spc="-15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encapsulation </a:t>
            </a:r>
            <a:r>
              <a:rPr kumimoji="0" lang="en-US" sz="1600" b="1" i="0" u="none" strike="noStrike" kern="1200" cap="none" spc="-15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dot1q </a:t>
            </a: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3</a:t>
            </a:r>
            <a:endParaRPr kumimoji="0" lang="en-US" sz="1600" b="1" i="0" u="none" strike="noStrike" kern="1200" cap="none" spc="-15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ip </a:t>
            </a:r>
            <a:r>
              <a:rPr kumimoji="0" lang="en-US" sz="1600" b="1" i="0" u="none" strike="noStrike" kern="1200" cap="none" spc="-15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address </a:t>
            </a: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30.0.0.1 255.0.0.0</a:t>
            </a:r>
            <a:endParaRPr kumimoji="0" lang="en-US" sz="1600" b="1" i="0" u="none" strike="noStrike" kern="1200" cap="none" spc="-15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685718" y="1253615"/>
            <a:ext cx="3442467" cy="7632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square" lIns="91428" tIns="45714" rIns="91428" bIns="45714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int f0/0</a:t>
            </a: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.5</a:t>
            </a:r>
            <a:endParaRPr kumimoji="0" lang="en-US" sz="1600" b="1" i="0" u="none" strike="noStrike" kern="1200" cap="none" spc="-15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encapsulation </a:t>
            </a:r>
            <a:r>
              <a:rPr kumimoji="0" lang="en-US" sz="1600" b="1" i="0" u="none" strike="noStrike" kern="1200" cap="none" spc="-15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dot1q 5</a:t>
            </a:r>
          </a:p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ip </a:t>
            </a:r>
            <a:r>
              <a:rPr kumimoji="0" lang="en-US" sz="1600" b="1" i="0" u="none" strike="noStrike" kern="1200" cap="none" spc="-15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address 5</a:t>
            </a: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0.0.0.1 255.0.0.0</a:t>
            </a:r>
            <a:endParaRPr kumimoji="0" lang="en-US" sz="1600" b="1" i="0" u="none" strike="noStrike" kern="1200" cap="none" spc="-15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49374" y="3900810"/>
            <a:ext cx="59822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97187" y="2732987"/>
            <a:ext cx="64953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frame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46724" y="2732987"/>
            <a:ext cx="4635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VL3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37870" y="3437760"/>
            <a:ext cx="59822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686" y="3292556"/>
            <a:ext cx="725642" cy="69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6926102" y="3466438"/>
            <a:ext cx="59822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5378536" y="3597803"/>
            <a:ext cx="1616650" cy="1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5685718" y="2089662"/>
            <a:ext cx="3442467" cy="7632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square" lIns="91428" tIns="45714" rIns="91428" bIns="45714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int f0/0</a:t>
            </a: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.1</a:t>
            </a:r>
            <a:endParaRPr kumimoji="0" lang="en-US" sz="1600" b="1" i="0" u="none" strike="noStrike" kern="1200" cap="none" spc="-15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encapsulation </a:t>
            </a:r>
            <a:r>
              <a:rPr kumimoji="0" lang="en-US" sz="1600" b="1" i="0" u="none" strike="noStrike" kern="1200" cap="none" spc="-15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dot1q </a:t>
            </a: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1 </a:t>
            </a: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native</a:t>
            </a:r>
            <a:endParaRPr kumimoji="0" lang="en-US" sz="1600" b="1" i="0" u="none" strike="noStrike" kern="1200" cap="none" spc="-15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ip </a:t>
            </a:r>
            <a:r>
              <a:rPr kumimoji="0" lang="en-US" sz="1600" b="1" i="0" u="none" strike="noStrike" kern="1200" cap="none" spc="-15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address 1</a:t>
            </a: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0.0.0.1 255.0.0.0</a:t>
            </a:r>
            <a:endParaRPr kumimoji="0" lang="en-US" sz="1600" b="1" i="0" u="none" strike="noStrike" kern="1200" cap="none" spc="-15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0" y="4424802"/>
            <a:ext cx="9144000" cy="12003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rgbClr val="0070C0"/>
            </a:solidFill>
            <a:miter lim="800000"/>
            <a:headEnd/>
            <a:tailEnd/>
          </a:ln>
          <a:effectLst/>
          <a:extLst/>
        </p:spPr>
        <p:txBody>
          <a:bodyPr wrap="square" lIns="91428" tIns="45714" rIns="91428" bIns="45714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Router#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show vlans</a:t>
            </a:r>
          </a:p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Virtual LAN ID: 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3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(IEEE 802.1Q Encapsulation)</a:t>
            </a:r>
          </a:p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VLAN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Trunk Interface:  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FastEthernet0/0.3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</a:t>
            </a:r>
          </a:p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Protocols Configured:   Address:          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Received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:        Transmitted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:</a:t>
            </a:r>
          </a:p>
          <a:p>
            <a:pPr marL="0" marR="0" lvl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        IP             30.0.0.1                  16              92129 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326925" y="5864598"/>
            <a:ext cx="1276522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30.0.0.3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480743" y="5720306"/>
            <a:ext cx="127652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50.0.0.5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880971" y="3350982"/>
            <a:ext cx="1195743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10.0.0.2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0575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/>
      <p:bldP spid="12" grpId="1"/>
      <p:bldP spid="14" grpId="0" animBg="1"/>
      <p:bldP spid="14" grpId="1" animBg="1"/>
      <p:bldP spid="16" grpId="0"/>
      <p:bldP spid="17" grpId="0"/>
      <p:bldP spid="19" grpId="0"/>
      <p:bldP spid="20" grpId="0"/>
      <p:bldP spid="21" grpId="0"/>
      <p:bldP spid="21" grpId="1"/>
      <p:bldP spid="25" grpId="0" animBg="1"/>
      <p:bldP spid="26" grpId="0" animBg="1"/>
      <p:bldP spid="28" grpId="0" animBg="1"/>
      <p:bldP spid="28" grpId="1" animBg="1"/>
      <p:bldP spid="29" grpId="0" animBg="1"/>
      <p:bldP spid="29" grpId="1" animBg="1"/>
      <p:bldP spid="32" grpId="0"/>
      <p:bldP spid="34" grpId="0"/>
      <p:bldP spid="37" grpId="0" animBg="1"/>
      <p:bldP spid="38" grpId="0" animBg="1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>
                <a:ea typeface="宋体" panose="02010600030101010101" pitchFamily="2" charset="-122"/>
              </a:rPr>
              <a:t>InterVLAN</a:t>
            </a:r>
            <a:r>
              <a:rPr lang="en-US" altLang="zh-CN" dirty="0">
                <a:ea typeface="宋体" panose="02010600030101010101" pitchFamily="2" charset="-122"/>
              </a:rPr>
              <a:t>: </a:t>
            </a:r>
            <a:r>
              <a:rPr lang="en-US" altLang="zh-CN" sz="2400" dirty="0" smtClean="0">
                <a:ea typeface="宋体" panose="02010600030101010101" pitchFamily="2" charset="-122"/>
              </a:rPr>
              <a:t>Switch Virtual Interface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626" y="5589240"/>
            <a:ext cx="725642" cy="69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3" name="Straight Connector 42"/>
          <p:cNvCxnSpPr>
            <a:stCxn id="42" idx="0"/>
          </p:cNvCxnSpPr>
          <p:nvPr/>
        </p:nvCxnSpPr>
        <p:spPr>
          <a:xfrm flipV="1">
            <a:off x="3603447" y="4188843"/>
            <a:ext cx="436716" cy="1400397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487" y="5589240"/>
            <a:ext cx="725642" cy="69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3851920" y="3940762"/>
            <a:ext cx="59822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VL3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352716" y="5763122"/>
            <a:ext cx="59822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PC3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199903" y="5763122"/>
            <a:ext cx="59822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PC5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H="1" flipV="1">
            <a:off x="4862550" y="4188843"/>
            <a:ext cx="490942" cy="1574279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9" name="Straight Connector 48"/>
          <p:cNvCxnSpPr/>
          <p:nvPr/>
        </p:nvCxnSpPr>
        <p:spPr>
          <a:xfrm flipV="1">
            <a:off x="4555232" y="1956594"/>
            <a:ext cx="0" cy="1328040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50" name="TextBox 49"/>
          <p:cNvSpPr txBox="1"/>
          <p:nvPr/>
        </p:nvSpPr>
        <p:spPr>
          <a:xfrm>
            <a:off x="3893380" y="1708514"/>
            <a:ext cx="1342464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10.0.0.1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pic>
        <p:nvPicPr>
          <p:cNvPr id="51" name="Picture 70" descr="multilayer switc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673" y="3302131"/>
            <a:ext cx="671250" cy="67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8" descr="Rout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281" y="1258551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4549374" y="3940762"/>
            <a:ext cx="59822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VL5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445074" y="3477712"/>
            <a:ext cx="276278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int vlan 3: 30.0.0.1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862551" y="3477712"/>
            <a:ext cx="2733785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int vlan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5: 50.0.0.1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029558" y="3284634"/>
            <a:ext cx="59822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SVI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364088" y="3284634"/>
            <a:ext cx="59822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SVI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58" name="Freeform 57"/>
          <p:cNvSpPr/>
          <p:nvPr/>
        </p:nvSpPr>
        <p:spPr>
          <a:xfrm>
            <a:off x="3103435" y="3765904"/>
            <a:ext cx="354545" cy="1863531"/>
          </a:xfrm>
          <a:custGeom>
            <a:avLst/>
            <a:gdLst>
              <a:gd name="connsiteX0" fmla="*/ 623863 w 945835"/>
              <a:gd name="connsiteY0" fmla="*/ 2975020 h 2975020"/>
              <a:gd name="connsiteX1" fmla="*/ 5677 w 945835"/>
              <a:gd name="connsiteY1" fmla="*/ 1287887 h 2975020"/>
              <a:gd name="connsiteX2" fmla="*/ 945835 w 945835"/>
              <a:gd name="connsiteY2" fmla="*/ 0 h 297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5835" h="2975020">
                <a:moveTo>
                  <a:pt x="623863" y="2975020"/>
                </a:moveTo>
                <a:cubicBezTo>
                  <a:pt x="287939" y="2379372"/>
                  <a:pt x="-47985" y="1783724"/>
                  <a:pt x="5677" y="1287887"/>
                </a:cubicBezTo>
                <a:cubicBezTo>
                  <a:pt x="59339" y="792050"/>
                  <a:pt x="502587" y="396025"/>
                  <a:pt x="945835" y="0"/>
                </a:cubicBezTo>
              </a:path>
            </a:pathLst>
          </a:cu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rtlCol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Freeform 58"/>
          <p:cNvSpPr/>
          <p:nvPr/>
        </p:nvSpPr>
        <p:spPr>
          <a:xfrm flipH="1">
            <a:off x="5580110" y="3765904"/>
            <a:ext cx="354545" cy="1863531"/>
          </a:xfrm>
          <a:custGeom>
            <a:avLst/>
            <a:gdLst>
              <a:gd name="connsiteX0" fmla="*/ 623863 w 945835"/>
              <a:gd name="connsiteY0" fmla="*/ 2975020 h 2975020"/>
              <a:gd name="connsiteX1" fmla="*/ 5677 w 945835"/>
              <a:gd name="connsiteY1" fmla="*/ 1287887 h 2975020"/>
              <a:gd name="connsiteX2" fmla="*/ 945835 w 945835"/>
              <a:gd name="connsiteY2" fmla="*/ 0 h 297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5835" h="2975020">
                <a:moveTo>
                  <a:pt x="623863" y="2975020"/>
                </a:moveTo>
                <a:cubicBezTo>
                  <a:pt x="287939" y="2379372"/>
                  <a:pt x="-47985" y="1783724"/>
                  <a:pt x="5677" y="1287887"/>
                </a:cubicBezTo>
                <a:cubicBezTo>
                  <a:pt x="59339" y="792050"/>
                  <a:pt x="502587" y="396025"/>
                  <a:pt x="945835" y="0"/>
                </a:cubicBezTo>
              </a:path>
            </a:pathLst>
          </a:custGeom>
          <a:ln w="28575">
            <a:solidFill>
              <a:srgbClr val="0070C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rtlCol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 rot="4312487" flipH="1">
            <a:off x="5453425" y="4123495"/>
            <a:ext cx="960013" cy="286220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gateway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 rot="17287513">
            <a:off x="2620062" y="4120800"/>
            <a:ext cx="960013" cy="291606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gateway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094127" y="3487882"/>
            <a:ext cx="2937694" cy="320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Sw(config)#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ip routing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502992" y="3004658"/>
            <a:ext cx="1295137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10.0.0.2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64" name="Freeform 63"/>
          <p:cNvSpPr/>
          <p:nvPr/>
        </p:nvSpPr>
        <p:spPr>
          <a:xfrm flipH="1">
            <a:off x="4745007" y="1956594"/>
            <a:ext cx="249286" cy="1048064"/>
          </a:xfrm>
          <a:custGeom>
            <a:avLst/>
            <a:gdLst>
              <a:gd name="connsiteX0" fmla="*/ 623863 w 945835"/>
              <a:gd name="connsiteY0" fmla="*/ 2975020 h 2975020"/>
              <a:gd name="connsiteX1" fmla="*/ 5677 w 945835"/>
              <a:gd name="connsiteY1" fmla="*/ 1287887 h 2975020"/>
              <a:gd name="connsiteX2" fmla="*/ 945835 w 945835"/>
              <a:gd name="connsiteY2" fmla="*/ 0 h 297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5835" h="2975020">
                <a:moveTo>
                  <a:pt x="623863" y="2975020"/>
                </a:moveTo>
                <a:cubicBezTo>
                  <a:pt x="287939" y="2379372"/>
                  <a:pt x="-47985" y="1783724"/>
                  <a:pt x="5677" y="1287887"/>
                </a:cubicBezTo>
                <a:cubicBezTo>
                  <a:pt x="59339" y="792050"/>
                  <a:pt x="502587" y="396025"/>
                  <a:pt x="945835" y="0"/>
                </a:cubicBezTo>
              </a:path>
            </a:pathLst>
          </a:cu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28" tIns="45714" rIns="91428" bIns="45714" rtlCol="0" anchor="ctr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860032" y="2356586"/>
            <a:ext cx="441868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ip route 0.0.0.0 0.0.0.0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10.0.0.1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062" y="2460650"/>
            <a:ext cx="4355976" cy="7632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int f0/1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no switchport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ip address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10.0.0.2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255.0.0.0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265499" y="1339516"/>
            <a:ext cx="598226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NAT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72578" y="2228598"/>
            <a:ext cx="3627414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ip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dhcp pool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LAN3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 network 30.0.0.0 255.0.0.0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 default-router 30.0.0.1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609824" y="2228598"/>
            <a:ext cx="363458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ip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dhcp pool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LAN5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 network 50.0.0.0 255.0.0.0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  default-router 50.0.0.1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876817" y="6285563"/>
            <a:ext cx="1342464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30.0.0.2/8</a:t>
            </a:r>
            <a:endParaRPr kumimoji="0" lang="en-US" sz="1600" b="1" i="0" u="none" strike="noStrike" kern="1200" cap="none" spc="-15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770337" y="6285563"/>
            <a:ext cx="1342464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5</a:t>
            </a:r>
            <a:r>
              <a:rPr kumimoji="0" lang="en-US" sz="1600" b="1" i="0" u="none" strike="noStrike" kern="1200" cap="none" spc="-15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0.0.0.2/8</a:t>
            </a:r>
            <a:endParaRPr kumimoji="0" lang="en-US" sz="1600" b="1" i="0" u="none" strike="noStrike" kern="1200" cap="none" spc="-15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 New" pitchFamily="49" charset="0"/>
              <a:ea typeface="+mn-ea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6354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/>
      <p:bldP spid="61" grpId="0"/>
      <p:bldP spid="62" grpId="0" animBg="1"/>
      <p:bldP spid="63" grpId="0"/>
      <p:bldP spid="63" grpId="1"/>
      <p:bldP spid="64" grpId="0" animBg="1"/>
      <p:bldP spid="64" grpId="1" animBg="1"/>
      <p:bldP spid="65" grpId="0"/>
      <p:bldP spid="65" grpId="1"/>
      <p:bldP spid="66" grpId="0" animBg="1"/>
      <p:bldP spid="66" grpId="1" animBg="1"/>
      <p:bldP spid="68" grpId="0" animBg="1"/>
      <p:bldP spid="69" grpId="0" animBg="1"/>
    </p:bldLst>
  </p:timing>
</p:sld>
</file>

<file path=ppt/theme/theme1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CLS_PPT_v6.0">
  <a:themeElements>
    <a:clrScheme name="CLS_PPT_v6.0 12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06774"/>
      </a:accent1>
      <a:accent2>
        <a:srgbClr val="B92B38"/>
      </a:accent2>
      <a:accent3>
        <a:srgbClr val="FFFFFF"/>
      </a:accent3>
      <a:accent4>
        <a:srgbClr val="000000"/>
      </a:accent4>
      <a:accent5>
        <a:srgbClr val="ADB8BC"/>
      </a:accent5>
      <a:accent6>
        <a:srgbClr val="A72632"/>
      </a:accent6>
      <a:hlink>
        <a:srgbClr val="9999CC"/>
      </a:hlink>
      <a:folHlink>
        <a:srgbClr val="EEB30E"/>
      </a:folHlink>
    </a:clrScheme>
    <a:fontScheme name="CLS_PPT_v6.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LS_PPT_v6.0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S_PPT_v6.0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S_PPT_v6.0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TMP-DEV-PPT-v8.0</Template>
  <TotalTime>7797</TotalTime>
  <Words>1112</Words>
  <Application>Microsoft Office PowerPoint</Application>
  <PresentationFormat>On-screen Show (4:3)</PresentationFormat>
  <Paragraphs>440</Paragraphs>
  <Slides>17</Slides>
  <Notes>14</Notes>
  <HiddenSlides>2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17</vt:i4>
      </vt:variant>
    </vt:vector>
  </HeadingPairs>
  <TitlesOfParts>
    <vt:vector size="31" baseType="lpstr">
      <vt:lpstr>宋体</vt:lpstr>
      <vt:lpstr>Arial</vt:lpstr>
      <vt:lpstr>Calibri</vt:lpstr>
      <vt:lpstr>Courier New</vt:lpstr>
      <vt:lpstr>Times</vt:lpstr>
      <vt:lpstr>Times New Roman</vt:lpstr>
      <vt:lpstr>Wingdings</vt:lpstr>
      <vt:lpstr>TMP-DEV-PPT-v8.1</vt:lpstr>
      <vt:lpstr>1_TMP-DEV-PPT-v8.1</vt:lpstr>
      <vt:lpstr>2_TMP-DEV-PPT-v8.1</vt:lpstr>
      <vt:lpstr>3_TMP-DEV-PPT-v8.1</vt:lpstr>
      <vt:lpstr>Office Theme</vt:lpstr>
      <vt:lpstr>1_CLS_PPT_v6.0</vt:lpstr>
      <vt:lpstr>3_Office Theme</vt:lpstr>
      <vt:lpstr>VLAN: Virtual LAN</vt:lpstr>
      <vt:lpstr>VLAN</vt:lpstr>
      <vt:lpstr>PowerPoint Presentation</vt:lpstr>
      <vt:lpstr>Trunk</vt:lpstr>
      <vt:lpstr>Trunk</vt:lpstr>
      <vt:lpstr>PowerPoint Presentation</vt:lpstr>
      <vt:lpstr>PowerPoint Presentation</vt:lpstr>
      <vt:lpstr>InterVLAN: Router on a Stick</vt:lpstr>
      <vt:lpstr>InterVLAN: Switch Virtual Interface</vt:lpstr>
      <vt:lpstr>VTP: VLAN Trunking Protocol</vt:lpstr>
      <vt:lpstr>VTP: VTP Mode</vt:lpstr>
      <vt:lpstr>VTP: VTP Operation</vt:lpstr>
      <vt:lpstr>VTP: Configuration Revision</vt:lpstr>
      <vt:lpstr>Revision Number</vt:lpstr>
      <vt:lpstr>PowerPoint Presentation</vt:lpstr>
      <vt:lpstr>Interface VLAN</vt:lpstr>
      <vt:lpstr>VLAN Membership</vt:lpstr>
    </vt:vector>
  </TitlesOfParts>
  <Manager>Erin Stanley</Manager>
  <Company>Cisco Systems,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MA-ILT-Lesson-v4.2.ppt</dc:title>
  <dc:creator>Editorial, Production, and Graphics Services (EPGS)</dc:creator>
  <dc:description>04/04, v3.1, Libby Goga_x000d_
applied new ILSG learning design_x000d_
04/24/04, v3.1, Erin Stanley_x000d_
prepared for production_x000d_
Updated; dmachado:  01.04.05_x000d_
04.07.06: jbangloy: Applied Template QACS-PPT-v7.0_x000d_
04.10.06: kayclark: DTP Check_x000d_
Edit: Michele Gilfether: 04.24.06</dc:description>
  <cp:lastModifiedBy>Windows User</cp:lastModifiedBy>
  <cp:revision>571</cp:revision>
  <dcterms:created xsi:type="dcterms:W3CDTF">2003-04-02T15:29:42Z</dcterms:created>
  <dcterms:modified xsi:type="dcterms:W3CDTF">2017-06-26T09:20:19Z</dcterms:modified>
  <cp:category>Masters</cp:category>
</cp:coreProperties>
</file>