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notesMasterIdLst>
    <p:notesMasterId r:id="rId20"/>
  </p:notesMasterIdLst>
  <p:handoutMasterIdLst>
    <p:handoutMasterId r:id="rId21"/>
  </p:handoutMasterIdLst>
  <p:sldIdLst>
    <p:sldId id="256" r:id="rId2"/>
    <p:sldId id="257" r:id="rId3"/>
    <p:sldId id="270" r:id="rId4"/>
    <p:sldId id="271" r:id="rId5"/>
    <p:sldId id="272" r:id="rId6"/>
    <p:sldId id="258" r:id="rId7"/>
    <p:sldId id="259" r:id="rId8"/>
    <p:sldId id="260" r:id="rId9"/>
    <p:sldId id="263" r:id="rId10"/>
    <p:sldId id="264" r:id="rId11"/>
    <p:sldId id="265" r:id="rId12"/>
    <p:sldId id="266" r:id="rId13"/>
    <p:sldId id="267" r:id="rId14"/>
    <p:sldId id="268" r:id="rId15"/>
    <p:sldId id="261" r:id="rId16"/>
    <p:sldId id="273" r:id="rId17"/>
    <p:sldId id="262" r:id="rId18"/>
    <p:sldId id="269"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64" d="100"/>
          <a:sy n="64" d="100"/>
        </p:scale>
        <p:origin x="56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88CE0B-839B-4C6E-9BB1-C49457E21C4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F0C3578-3D08-4DAB-85DB-77FAB8B2278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AC4B458-631F-4B76-90C4-3D0C2F43E1A7}" type="datetimeFigureOut">
              <a:rPr lang="en-US" smtClean="0"/>
              <a:t>9/15/2021</a:t>
            </a:fld>
            <a:endParaRPr lang="en-US"/>
          </a:p>
        </p:txBody>
      </p:sp>
      <p:sp>
        <p:nvSpPr>
          <p:cNvPr id="4" name="Footer Placeholder 3">
            <a:extLst>
              <a:ext uri="{FF2B5EF4-FFF2-40B4-BE49-F238E27FC236}">
                <a16:creationId xmlns:a16="http://schemas.microsoft.com/office/drawing/2014/main" id="{2231FFEE-27B0-4B5F-B4AD-6A936BE0935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TRANG </a:t>
            </a:r>
          </a:p>
        </p:txBody>
      </p:sp>
      <p:sp>
        <p:nvSpPr>
          <p:cNvPr id="5" name="Slide Number Placeholder 4">
            <a:extLst>
              <a:ext uri="{FF2B5EF4-FFF2-40B4-BE49-F238E27FC236}">
                <a16:creationId xmlns:a16="http://schemas.microsoft.com/office/drawing/2014/main" id="{6E04C7E7-6D9D-4E96-B02C-BF1547308E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3C869F-0EB9-4DDC-8225-8D88D9B62BAB}" type="slidenum">
              <a:rPr lang="en-US" smtClean="0"/>
              <a:t>‹#›</a:t>
            </a:fld>
            <a:endParaRPr lang="en-US"/>
          </a:p>
        </p:txBody>
      </p:sp>
    </p:spTree>
    <p:extLst>
      <p:ext uri="{BB962C8B-B14F-4D97-AF65-F5344CB8AC3E}">
        <p14:creationId xmlns:p14="http://schemas.microsoft.com/office/powerpoint/2010/main" val="32910295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2200F-1237-4799-AB91-5C6A67254CDA}" type="datetimeFigureOut">
              <a:rPr lang="en-US" smtClean="0"/>
              <a:t>9/15/2021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a:t>TRANG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B8C9C7-CEB1-4184-BE7D-59E50DBC0ED3}" type="slidenum">
              <a:rPr lang="en-US" smtClean="0"/>
              <a:t>‹#›</a:t>
            </a:fld>
            <a:endParaRPr lang="en-US"/>
          </a:p>
        </p:txBody>
      </p:sp>
    </p:spTree>
    <p:extLst>
      <p:ext uri="{BB962C8B-B14F-4D97-AF65-F5344CB8AC3E}">
        <p14:creationId xmlns:p14="http://schemas.microsoft.com/office/powerpoint/2010/main" val="326202184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E502321-EE29-45E8-B399-B57CA283AE84}" type="datetime1">
              <a:rPr lang="en-US" smtClean="0"/>
              <a:t>9/15/2021</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F2719C21-EC42-461A-B158-5AD094131C16}"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43788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8EF9075-1DCB-4E66-8D14-8056F67C605D}" type="datetime1">
              <a:rPr lang="en-US" smtClean="0"/>
              <a:t>9/15/2021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19713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53F9BF-269E-4BAC-97C8-AFA58A9A8415}" type="datetime1">
              <a:rPr lang="en-US" smtClean="0"/>
              <a:t>9/15/2021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28567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F036CE-AA31-430A-ADCA-9DBCB0AAC5ED}" type="datetime1">
              <a:rPr lang="en-US" smtClean="0"/>
              <a:t>9/15/2021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27801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23CE0C-104A-4C73-85D5-16622B4FA45A}" type="datetime1">
              <a:rPr lang="en-US" smtClean="0"/>
              <a:t>9/15/2021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719C21-EC42-461A-B158-5AD094131C16}"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49100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4089E3-D857-40E6-AA17-0E4ECE210F95}" type="datetime1">
              <a:rPr lang="en-US" smtClean="0"/>
              <a:t>9/15/2021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719C21-EC42-461A-B158-5AD094131C16}"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27325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4992D12-7A38-41AA-8170-CE90BBCE3D9B}" type="datetime1">
              <a:rPr lang="en-US" smtClean="0"/>
              <a:t>9/15/2021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719C21-EC42-461A-B158-5AD094131C16}"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82844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6774510-F4D8-4174-A6E0-40DED5B1489A}" type="datetime1">
              <a:rPr lang="en-US" smtClean="0"/>
              <a:t>9/15/2021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719C21-EC42-461A-B158-5AD094131C16}"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49200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ACCB0F-3C06-4A9A-8FFD-178C7B40FDCA}" type="datetime1">
              <a:rPr lang="en-US" smtClean="0"/>
              <a:t>9/15/2021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719C21-EC42-461A-B158-5AD094131C16}" type="slidenum">
              <a:rPr lang="en-US" smtClean="0"/>
              <a:t>‹#›</a:t>
            </a:fld>
            <a:endParaRPr lang="en-US"/>
          </a:p>
        </p:txBody>
      </p:sp>
    </p:spTree>
    <p:extLst>
      <p:ext uri="{BB962C8B-B14F-4D97-AF65-F5344CB8AC3E}">
        <p14:creationId xmlns:p14="http://schemas.microsoft.com/office/powerpoint/2010/main" val="1310644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0442187-2A20-4503-8699-575382B9551A}" type="datetime1">
              <a:rPr lang="en-US" smtClean="0"/>
              <a:t>9/15/2021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719C21-EC42-461A-B158-5AD094131C16}"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128238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A2D840E9-322E-485A-8D37-C0C148DCAA22}" type="datetime1">
              <a:rPr lang="en-US" smtClean="0"/>
              <a:t>9/15/2021</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F2719C21-EC42-461A-B158-5AD094131C16}"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66305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9BC90C4D-D061-45ED-B90D-4FEEE524E99C}" type="datetime1">
              <a:rPr lang="en-US" smtClean="0"/>
              <a:t>9/15/2021</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F2719C21-EC42-461A-B158-5AD094131C16}" type="slidenum">
              <a:rPr lang="en-US" smtClean="0"/>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3689849"/>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sldNum="0" hdr="0" ftr="0" dt="0"/>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hocmangmaytinh.com/tag/wa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8F219-9437-4879-8995-EB12E5D34827}"/>
              </a:ext>
            </a:extLst>
          </p:cNvPr>
          <p:cNvSpPr>
            <a:spLocks noGrp="1"/>
          </p:cNvSpPr>
          <p:nvPr>
            <p:ph type="ctrTitle"/>
          </p:nvPr>
        </p:nvSpPr>
        <p:spPr>
          <a:xfrm>
            <a:off x="2287656" y="2779959"/>
            <a:ext cx="9144000" cy="2747060"/>
          </a:xfrm>
        </p:spPr>
        <p:txBody>
          <a:bodyPr>
            <a:noAutofit/>
          </a:bodyPr>
          <a:lstStyle/>
          <a:p>
            <a:pPr algn="l"/>
            <a:br>
              <a:rPr lang="en-US" sz="18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2. </a:t>
            </a:r>
            <a:r>
              <a:rPr lang="en-US" sz="2400" dirty="0" err="1">
                <a:latin typeface="Arial" panose="020B0604020202020204" pitchFamily="34" charset="0"/>
                <a:cs typeface="Arial" panose="020B0604020202020204" pitchFamily="34" charset="0"/>
              </a:rPr>
              <a:t>Nội</a:t>
            </a:r>
            <a:r>
              <a:rPr lang="en-US" sz="2400" dirty="0">
                <a:latin typeface="Arial" panose="020B0604020202020204" pitchFamily="34" charset="0"/>
                <a:cs typeface="Arial" panose="020B0604020202020204" pitchFamily="34" charset="0"/>
              </a:rPr>
              <a:t> dung </a:t>
            </a:r>
            <a:r>
              <a:rPr lang="en-US" sz="2400" dirty="0" err="1">
                <a:latin typeface="Arial" panose="020B0604020202020204" pitchFamily="34" charset="0"/>
                <a:cs typeface="Arial" panose="020B0604020202020204" pitchFamily="34" charset="0"/>
              </a:rPr>
              <a:t>chương</a:t>
            </a:r>
            <a:r>
              <a:rPr lang="en-US" sz="2400" dirty="0">
                <a:latin typeface="Arial" panose="020B0604020202020204" pitchFamily="34" charset="0"/>
                <a:cs typeface="Arial" panose="020B0604020202020204" pitchFamily="34" charset="0"/>
              </a:rPr>
              <a:t>:</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2.1. WAN</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2.1.1 </a:t>
            </a:r>
            <a:r>
              <a:rPr lang="en-US" sz="1800" dirty="0" err="1">
                <a:latin typeface="Arial" panose="020B0604020202020204" pitchFamily="34" charset="0"/>
                <a:cs typeface="Arial" panose="020B0604020202020204" pitchFamily="34" charset="0"/>
              </a:rPr>
              <a:t>Giới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thiệu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về</a:t>
            </a:r>
            <a:r>
              <a:rPr lang="en-US" sz="1800" dirty="0">
                <a:latin typeface="Arial" panose="020B0604020202020204" pitchFamily="34" charset="0"/>
                <a:cs typeface="Arial" panose="020B0604020202020204" pitchFamily="34" charset="0"/>
              </a:rPr>
              <a:t> WAN</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2.1.2 </a:t>
            </a:r>
            <a:r>
              <a:rPr lang="en-US" sz="1800" dirty="0" err="1">
                <a:latin typeface="Arial" panose="020B0604020202020204" pitchFamily="34" charset="0"/>
                <a:cs typeface="Arial" panose="020B0604020202020204" pitchFamily="34" charset="0"/>
              </a:rPr>
              <a:t>Giới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thiệu</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về</a:t>
            </a:r>
            <a:r>
              <a:rPr lang="en-US" sz="1800" dirty="0">
                <a:latin typeface="Arial" panose="020B0604020202020204" pitchFamily="34" charset="0"/>
                <a:cs typeface="Arial" panose="020B0604020202020204" pitchFamily="34" charset="0"/>
              </a:rPr>
              <a:t> router </a:t>
            </a:r>
            <a:r>
              <a:rPr lang="en-US" sz="1800" dirty="0" err="1">
                <a:latin typeface="Arial" panose="020B0604020202020204" pitchFamily="34" charset="0"/>
                <a:cs typeface="Arial" panose="020B0604020202020204" pitchFamily="34" charset="0"/>
              </a:rPr>
              <a:t>trong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mạng</a:t>
            </a:r>
            <a:r>
              <a:rPr lang="en-US" sz="1800" dirty="0">
                <a:latin typeface="Arial" panose="020B0604020202020204" pitchFamily="34" charset="0"/>
                <a:cs typeface="Arial" panose="020B0604020202020204" pitchFamily="34" charset="0"/>
              </a:rPr>
              <a:t> WAN</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2.1.3 </a:t>
            </a:r>
            <a:r>
              <a:rPr lang="en-US" sz="1800" dirty="0" err="1">
                <a:latin typeface="Arial" panose="020B0604020202020204" pitchFamily="34" charset="0"/>
                <a:cs typeface="Arial" panose="020B0604020202020204" pitchFamily="34" charset="0"/>
              </a:rPr>
              <a:t>Vai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trò</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của</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các</a:t>
            </a:r>
            <a:r>
              <a:rPr lang="en-US" sz="1800" dirty="0">
                <a:latin typeface="Arial" panose="020B0604020202020204" pitchFamily="34" charset="0"/>
                <a:cs typeface="Arial" panose="020B0604020202020204" pitchFamily="34" charset="0"/>
              </a:rPr>
              <a:t> router </a:t>
            </a:r>
            <a:r>
              <a:rPr lang="en-US" sz="1800" dirty="0" err="1">
                <a:latin typeface="Arial" panose="020B0604020202020204" pitchFamily="34" charset="0"/>
                <a:cs typeface="Arial" panose="020B0604020202020204" pitchFamily="34" charset="0"/>
              </a:rPr>
              <a:t>trong</a:t>
            </a:r>
            <a:r>
              <a:rPr lang="en-US" sz="1800" dirty="0">
                <a:latin typeface="Arial" panose="020B0604020202020204" pitchFamily="34" charset="0"/>
                <a:cs typeface="Arial" panose="020B0604020202020204" pitchFamily="34" charset="0"/>
              </a:rPr>
              <a:t>  WAN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2.2. Router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2.2.1 </a:t>
            </a:r>
            <a:r>
              <a:rPr lang="en-US" sz="1800" dirty="0" err="1">
                <a:latin typeface="Arial" panose="020B0604020202020204" pitchFamily="34" charset="0"/>
                <a:cs typeface="Arial" panose="020B0604020202020204" pitchFamily="34" charset="0"/>
              </a:rPr>
              <a:t>Các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thành</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phần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bên</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trong</a:t>
            </a:r>
            <a:r>
              <a:rPr lang="en-US" sz="1800" dirty="0">
                <a:latin typeface="Arial" panose="020B0604020202020204" pitchFamily="34" charset="0"/>
                <a:cs typeface="Arial" panose="020B0604020202020204" pitchFamily="34" charset="0"/>
              </a:rPr>
              <a:t> router</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2.2.2 </a:t>
            </a:r>
            <a:r>
              <a:rPr lang="en-US" sz="1800" dirty="0" err="1">
                <a:latin typeface="Arial" panose="020B0604020202020204" pitchFamily="34" charset="0"/>
                <a:cs typeface="Arial" panose="020B0604020202020204" pitchFamily="34" charset="0"/>
              </a:rPr>
              <a:t>Đặc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điểm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vật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lý</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của</a:t>
            </a:r>
            <a:r>
              <a:rPr lang="en-US" sz="1800" dirty="0">
                <a:latin typeface="Arial" panose="020B0604020202020204" pitchFamily="34" charset="0"/>
                <a:cs typeface="Arial" panose="020B0604020202020204" pitchFamily="34" charset="0"/>
              </a:rPr>
              <a:t> router</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2.2.3 </a:t>
            </a:r>
            <a:r>
              <a:rPr lang="en-US" sz="1800" dirty="0" err="1">
                <a:latin typeface="Arial" panose="020B0604020202020204" pitchFamily="34" charset="0"/>
                <a:cs typeface="Arial" panose="020B0604020202020204" pitchFamily="34" charset="0"/>
              </a:rPr>
              <a:t>Các</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loại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cáp</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và</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cổng</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kết</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nối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vào</a:t>
            </a:r>
            <a:r>
              <a:rPr lang="en-US" sz="1800" dirty="0">
                <a:latin typeface="Arial" panose="020B0604020202020204" pitchFamily="34" charset="0"/>
                <a:cs typeface="Arial" panose="020B0604020202020204" pitchFamily="34" charset="0"/>
              </a:rPr>
              <a:t> router</a:t>
            </a:r>
          </a:p>
        </p:txBody>
      </p:sp>
      <p:sp>
        <p:nvSpPr>
          <p:cNvPr id="4" name="Rectangle 3">
            <a:extLst>
              <a:ext uri="{FF2B5EF4-FFF2-40B4-BE49-F238E27FC236}">
                <a16:creationId xmlns:a16="http://schemas.microsoft.com/office/drawing/2014/main" id="{FD154520-DF06-46F4-900D-8610ED436EAC}"/>
              </a:ext>
            </a:extLst>
          </p:cNvPr>
          <p:cNvSpPr/>
          <p:nvPr/>
        </p:nvSpPr>
        <p:spPr>
          <a:xfrm>
            <a:off x="2077277" y="963234"/>
            <a:ext cx="9425609" cy="1938992"/>
          </a:xfrm>
          <a:prstGeom prst="rect">
            <a:avLst/>
          </a:prstGeom>
        </p:spPr>
        <p:txBody>
          <a:bodyPr wrap="square">
            <a:spAutoFit/>
          </a:bodyPr>
          <a:lstStyle/>
          <a:p>
            <a:r>
              <a:rPr lang="en-US" sz="2400" b="1" dirty="0" err="1"/>
              <a:t>Chương</a:t>
            </a:r>
            <a:r>
              <a:rPr lang="en-US" sz="2400" b="1" dirty="0"/>
              <a:t> 1: ROUTER VÀ WAN	T</a:t>
            </a:r>
            <a:r>
              <a:rPr lang="pt-BR" sz="2400" dirty="0"/>
              <a:t>hời gian: 3 giờ (LT: 3 giờ)</a:t>
            </a:r>
            <a:br>
              <a:rPr lang="en-US" sz="2400" dirty="0"/>
            </a:br>
            <a:r>
              <a:rPr lang="en-US" sz="2400" dirty="0"/>
              <a:t>1. </a:t>
            </a:r>
            <a:r>
              <a:rPr lang="en-US" sz="2400" dirty="0" err="1"/>
              <a:t>Mục</a:t>
            </a:r>
            <a:r>
              <a:rPr lang="en-US" sz="2400" dirty="0"/>
              <a:t> </a:t>
            </a:r>
            <a:r>
              <a:rPr lang="en-US" sz="2400" dirty="0" err="1"/>
              <a:t>tiêu</a:t>
            </a:r>
            <a:r>
              <a:rPr lang="en-US" sz="2400" dirty="0"/>
              <a:t>:</a:t>
            </a:r>
            <a:br>
              <a:rPr lang="en-US" sz="2400" dirty="0"/>
            </a:br>
            <a:r>
              <a:rPr lang="en-US" sz="2400" dirty="0"/>
              <a:t>- </a:t>
            </a:r>
            <a:r>
              <a:rPr lang="en-US" sz="2400" dirty="0" err="1"/>
              <a:t>Trình</a:t>
            </a:r>
            <a:r>
              <a:rPr lang="en-US" sz="2400" dirty="0"/>
              <a:t> </a:t>
            </a:r>
            <a:r>
              <a:rPr lang="en-US" sz="2400" dirty="0" err="1"/>
              <a:t>bày</a:t>
            </a:r>
            <a:r>
              <a:rPr lang="en-US" sz="2400" dirty="0"/>
              <a:t> </a:t>
            </a:r>
            <a:r>
              <a:rPr lang="en-US" sz="2400" dirty="0" err="1"/>
              <a:t>được</a:t>
            </a:r>
            <a:r>
              <a:rPr lang="en-US" sz="2400" dirty="0"/>
              <a:t> </a:t>
            </a:r>
            <a:r>
              <a:rPr lang="en-US" sz="2400" dirty="0" err="1"/>
              <a:t>các</a:t>
            </a:r>
            <a:r>
              <a:rPr lang="en-US" sz="2400" dirty="0"/>
              <a:t> </a:t>
            </a:r>
            <a:r>
              <a:rPr lang="en-US" sz="2400" dirty="0" err="1"/>
              <a:t>khái</a:t>
            </a:r>
            <a:r>
              <a:rPr lang="en-US" sz="2400" dirty="0"/>
              <a:t> </a:t>
            </a:r>
            <a:r>
              <a:rPr lang="en-US" sz="2400" dirty="0" err="1"/>
              <a:t>niệm</a:t>
            </a:r>
            <a:r>
              <a:rPr lang="en-US" sz="2400" dirty="0"/>
              <a:t> </a:t>
            </a:r>
            <a:r>
              <a:rPr lang="en-US" sz="2400" dirty="0" err="1"/>
              <a:t>về</a:t>
            </a:r>
            <a:r>
              <a:rPr lang="en-US" sz="2400" dirty="0"/>
              <a:t> WAN </a:t>
            </a:r>
            <a:r>
              <a:rPr lang="en-US" sz="2400" dirty="0" err="1"/>
              <a:t>và</a:t>
            </a:r>
            <a:r>
              <a:rPr lang="en-US" sz="2400" dirty="0"/>
              <a:t> router</a:t>
            </a:r>
            <a:br>
              <a:rPr lang="en-US" sz="2400" dirty="0"/>
            </a:br>
            <a:r>
              <a:rPr lang="en-US" sz="2400" dirty="0"/>
              <a:t>- </a:t>
            </a:r>
            <a:r>
              <a:rPr lang="en-US" sz="2400" dirty="0" err="1"/>
              <a:t>Trình</a:t>
            </a:r>
            <a:r>
              <a:rPr lang="en-US" sz="2400" dirty="0"/>
              <a:t> </a:t>
            </a:r>
            <a:r>
              <a:rPr lang="en-US" sz="2400" dirty="0" err="1"/>
              <a:t>bày</a:t>
            </a:r>
            <a:r>
              <a:rPr lang="en-US" sz="2400" dirty="0"/>
              <a:t> </a:t>
            </a:r>
            <a:r>
              <a:rPr lang="en-US" sz="2400" dirty="0" err="1"/>
              <a:t>được</a:t>
            </a:r>
            <a:r>
              <a:rPr lang="en-US" sz="2400" dirty="0"/>
              <a:t> </a:t>
            </a:r>
            <a:r>
              <a:rPr lang="en-US" sz="2400" dirty="0" err="1"/>
              <a:t>vai</a:t>
            </a:r>
            <a:r>
              <a:rPr lang="en-US" sz="2400" dirty="0"/>
              <a:t> </a:t>
            </a:r>
            <a:r>
              <a:rPr lang="en-US" sz="2400" dirty="0" err="1"/>
              <a:t>trò</a:t>
            </a:r>
            <a:r>
              <a:rPr lang="en-US" sz="2400" dirty="0"/>
              <a:t> </a:t>
            </a:r>
            <a:r>
              <a:rPr lang="en-US" sz="2400" dirty="0" err="1"/>
              <a:t>của</a:t>
            </a:r>
            <a:r>
              <a:rPr lang="en-US" sz="2400" dirty="0"/>
              <a:t> router </a:t>
            </a:r>
            <a:r>
              <a:rPr lang="en-US" sz="2400" dirty="0" err="1"/>
              <a:t>trong</a:t>
            </a:r>
            <a:r>
              <a:rPr lang="en-US" sz="2400" dirty="0"/>
              <a:t> WAN</a:t>
            </a:r>
            <a:br>
              <a:rPr lang="en-US" sz="2400" dirty="0"/>
            </a:br>
            <a:r>
              <a:rPr lang="en-US" sz="2400" dirty="0"/>
              <a:t>- </a:t>
            </a:r>
            <a:r>
              <a:rPr lang="en-US" sz="2400" dirty="0" err="1"/>
              <a:t>Có</a:t>
            </a:r>
            <a:r>
              <a:rPr lang="en-US" sz="2400" dirty="0"/>
              <a:t> ý </a:t>
            </a:r>
            <a:r>
              <a:rPr lang="en-US" sz="2400" dirty="0" err="1"/>
              <a:t>thức</a:t>
            </a:r>
            <a:r>
              <a:rPr lang="en-US" sz="2400" dirty="0"/>
              <a:t> </a:t>
            </a:r>
            <a:r>
              <a:rPr lang="en-US" sz="2400" dirty="0" err="1"/>
              <a:t>tự</a:t>
            </a:r>
            <a:r>
              <a:rPr lang="en-US" sz="2400" dirty="0"/>
              <a:t> </a:t>
            </a:r>
            <a:r>
              <a:rPr lang="en-US" sz="2400" dirty="0" err="1"/>
              <a:t>giác</a:t>
            </a:r>
            <a:r>
              <a:rPr lang="en-US" sz="2400" dirty="0"/>
              <a:t>, </a:t>
            </a:r>
            <a:r>
              <a:rPr lang="en-US" sz="2400" dirty="0" err="1"/>
              <a:t>tính</a:t>
            </a:r>
            <a:r>
              <a:rPr lang="en-US" sz="2400" dirty="0"/>
              <a:t> </a:t>
            </a:r>
            <a:r>
              <a:rPr lang="en-US" sz="2400" dirty="0" err="1"/>
              <a:t>kỷ</a:t>
            </a:r>
            <a:r>
              <a:rPr lang="en-US" sz="2400" dirty="0"/>
              <a:t> </a:t>
            </a:r>
            <a:r>
              <a:rPr lang="en-US" sz="2400" dirty="0" err="1"/>
              <a:t>luật</a:t>
            </a:r>
            <a:r>
              <a:rPr lang="en-US" sz="2400" dirty="0"/>
              <a:t> </a:t>
            </a:r>
            <a:r>
              <a:rPr lang="en-US" sz="2400" dirty="0" err="1"/>
              <a:t>cao</a:t>
            </a:r>
            <a:r>
              <a:rPr lang="en-US" sz="2400" dirty="0"/>
              <a:t>, </a:t>
            </a:r>
            <a:r>
              <a:rPr lang="en-US" sz="2400" dirty="0" err="1"/>
              <a:t>tinh</a:t>
            </a:r>
            <a:r>
              <a:rPr lang="en-US" sz="2400" dirty="0"/>
              <a:t> </a:t>
            </a:r>
            <a:r>
              <a:rPr lang="en-US" sz="2400" dirty="0" err="1"/>
              <a:t>thần</a:t>
            </a:r>
            <a:r>
              <a:rPr lang="en-US" sz="2400" dirty="0"/>
              <a:t> </a:t>
            </a:r>
            <a:r>
              <a:rPr lang="en-US" sz="2400" dirty="0" err="1"/>
              <a:t>trách</a:t>
            </a:r>
            <a:r>
              <a:rPr lang="en-US" sz="2400" dirty="0"/>
              <a:t> </a:t>
            </a:r>
            <a:r>
              <a:rPr lang="en-US" sz="2400" dirty="0" err="1"/>
              <a:t>nhiệm</a:t>
            </a:r>
            <a:r>
              <a:rPr lang="en-US" sz="2400" dirty="0"/>
              <a:t> </a:t>
            </a:r>
            <a:r>
              <a:rPr lang="en-US" sz="2400" dirty="0" err="1"/>
              <a:t>trong</a:t>
            </a:r>
            <a:r>
              <a:rPr lang="en-US" sz="2400" dirty="0"/>
              <a:t> </a:t>
            </a:r>
            <a:r>
              <a:rPr lang="en-US" sz="2400" dirty="0" err="1"/>
              <a:t>công</a:t>
            </a:r>
            <a:r>
              <a:rPr lang="en-US" sz="2400" dirty="0"/>
              <a:t> </a:t>
            </a:r>
            <a:r>
              <a:rPr lang="en-US" sz="2400" dirty="0" err="1"/>
              <a:t>việc</a:t>
            </a:r>
            <a:endParaRPr lang="en-US" sz="2400" dirty="0"/>
          </a:p>
        </p:txBody>
      </p:sp>
      <p:sp>
        <p:nvSpPr>
          <p:cNvPr id="5" name="TextBox 4">
            <a:extLst>
              <a:ext uri="{FF2B5EF4-FFF2-40B4-BE49-F238E27FC236}">
                <a16:creationId xmlns:a16="http://schemas.microsoft.com/office/drawing/2014/main" id="{9BD312FF-D4FA-4108-8B9A-11A454D2E6DE}"/>
              </a:ext>
            </a:extLst>
          </p:cNvPr>
          <p:cNvSpPr txBox="1"/>
          <p:nvPr/>
        </p:nvSpPr>
        <p:spPr>
          <a:xfrm>
            <a:off x="0" y="0"/>
            <a:ext cx="12192000" cy="707886"/>
          </a:xfrm>
          <a:prstGeom prst="rect">
            <a:avLst/>
          </a:prstGeom>
          <a:solidFill>
            <a:srgbClr val="7030A0"/>
          </a:solidFill>
        </p:spPr>
        <p:txBody>
          <a:bodyPr wrap="square" rtlCol="0">
            <a:spAutoFit/>
          </a:bodyPr>
          <a:lstStyle/>
          <a:p>
            <a:pPr algn="ctr"/>
            <a:r>
              <a:rPr lang="en-US" sz="4000" b="1" dirty="0">
                <a:solidFill>
                  <a:schemeClr val="bg1"/>
                </a:solidFill>
              </a:rPr>
              <a:t>THIẾT BỊ MẠNG</a:t>
            </a:r>
          </a:p>
        </p:txBody>
      </p:sp>
    </p:spTree>
    <p:extLst>
      <p:ext uri="{BB962C8B-B14F-4D97-AF65-F5344CB8AC3E}">
        <p14:creationId xmlns:p14="http://schemas.microsoft.com/office/powerpoint/2010/main" val="2976043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088BD-F953-44D2-80B5-FAF0BE2AD08B}"/>
              </a:ext>
            </a:extLst>
          </p:cNvPr>
          <p:cNvSpPr>
            <a:spLocks noGrp="1"/>
          </p:cNvSpPr>
          <p:nvPr>
            <p:ph type="title"/>
          </p:nvPr>
        </p:nvSpPr>
        <p:spPr/>
        <p:txBody>
          <a:bodyPr>
            <a:normAutofit fontScale="90000"/>
          </a:bodyPr>
          <a:lstStyle/>
          <a:p>
            <a:r>
              <a:rPr lang="en-US" sz="6700" dirty="0" err="1"/>
              <a:t>Bộ</a:t>
            </a:r>
            <a:r>
              <a:rPr lang="en-US" sz="6700" dirty="0"/>
              <a:t> </a:t>
            </a:r>
            <a:r>
              <a:rPr lang="en-US" sz="6700" dirty="0" err="1"/>
              <a:t>nhớ</a:t>
            </a:r>
            <a:r>
              <a:rPr lang="en-US" sz="6700" dirty="0"/>
              <a:t> flash Memory</a:t>
            </a:r>
            <a:br>
              <a:rPr lang="en-US" sz="9600" dirty="0"/>
            </a:br>
            <a:endParaRPr lang="en-US" dirty="0"/>
          </a:p>
        </p:txBody>
      </p:sp>
      <p:sp>
        <p:nvSpPr>
          <p:cNvPr id="3" name="Content Placeholder 2">
            <a:extLst>
              <a:ext uri="{FF2B5EF4-FFF2-40B4-BE49-F238E27FC236}">
                <a16:creationId xmlns:a16="http://schemas.microsoft.com/office/drawing/2014/main" id="{5D3B8509-580A-4C12-80AF-986B84A1BA87}"/>
              </a:ext>
            </a:extLst>
          </p:cNvPr>
          <p:cNvSpPr>
            <a:spLocks noGrp="1"/>
          </p:cNvSpPr>
          <p:nvPr>
            <p:ph idx="1"/>
          </p:nvPr>
        </p:nvSpPr>
        <p:spPr/>
        <p:txBody>
          <a:bodyPr>
            <a:normAutofit/>
          </a:bodyPr>
          <a:lstStyle/>
          <a:p>
            <a:r>
              <a:rPr lang="vi-VN" sz="3600" b="1" dirty="0"/>
              <a:t>Bộ nhớ Flash: </a:t>
            </a:r>
            <a:r>
              <a:rPr lang="vi-VN" sz="3600" dirty="0"/>
              <a:t>là nơi hệ điều hành được lưu trữ, và về mặt này, giống như ổ đĩa cứng trong máy tính của bạn. Nếu bạn sử dụng Ổ đĩa thể rắn (SSD), thì máy tính của bạn sử dụng Flash RAM, giống như bộ định tuyến. </a:t>
            </a:r>
            <a:endParaRPr lang="en-US" sz="3600" dirty="0"/>
          </a:p>
        </p:txBody>
      </p:sp>
      <p:sp>
        <p:nvSpPr>
          <p:cNvPr id="5" name="TextBox 4">
            <a:extLst>
              <a:ext uri="{FF2B5EF4-FFF2-40B4-BE49-F238E27FC236}">
                <a16:creationId xmlns:a16="http://schemas.microsoft.com/office/drawing/2014/main" id="{0E0DB26B-46F8-42DE-8A4B-8A27F074229F}"/>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3120597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7756-3542-4755-BDE0-A9500C45C404}"/>
              </a:ext>
            </a:extLst>
          </p:cNvPr>
          <p:cNvSpPr>
            <a:spLocks noGrp="1"/>
          </p:cNvSpPr>
          <p:nvPr>
            <p:ph type="title"/>
          </p:nvPr>
        </p:nvSpPr>
        <p:spPr>
          <a:xfrm>
            <a:off x="1451579" y="1145868"/>
            <a:ext cx="9603275" cy="707886"/>
          </a:xfrm>
        </p:spPr>
        <p:txBody>
          <a:bodyPr>
            <a:normAutofit fontScale="90000"/>
          </a:bodyPr>
          <a:lstStyle/>
          <a:p>
            <a:r>
              <a:rPr lang="en-US" sz="4900" dirty="0"/>
              <a:t>Non-</a:t>
            </a:r>
            <a:r>
              <a:rPr lang="en-US" sz="4900" dirty="0" err="1"/>
              <a:t>Volitile</a:t>
            </a:r>
            <a:r>
              <a:rPr lang="en-US" sz="4900" dirty="0"/>
              <a:t> RAM</a:t>
            </a:r>
            <a:br>
              <a:rPr lang="en-US" sz="9600" dirty="0"/>
            </a:br>
            <a:endParaRPr lang="en-US" dirty="0"/>
          </a:p>
        </p:txBody>
      </p:sp>
      <p:sp>
        <p:nvSpPr>
          <p:cNvPr id="3" name="Content Placeholder 2">
            <a:extLst>
              <a:ext uri="{FF2B5EF4-FFF2-40B4-BE49-F238E27FC236}">
                <a16:creationId xmlns:a16="http://schemas.microsoft.com/office/drawing/2014/main" id="{0A340DCE-680A-470C-B4B2-B3FBA5C21165}"/>
              </a:ext>
            </a:extLst>
          </p:cNvPr>
          <p:cNvSpPr>
            <a:spLocks noGrp="1"/>
          </p:cNvSpPr>
          <p:nvPr>
            <p:ph idx="1"/>
          </p:nvPr>
        </p:nvSpPr>
        <p:spPr/>
        <p:txBody>
          <a:bodyPr>
            <a:normAutofit/>
          </a:bodyPr>
          <a:lstStyle/>
          <a:p>
            <a:r>
              <a:rPr lang="vi-VN" sz="3600" b="1" dirty="0"/>
              <a:t>Non-Volitile RAM</a:t>
            </a:r>
            <a:r>
              <a:rPr lang="vi-VN" sz="3600" dirty="0"/>
              <a:t>:  Đây là bộ nhớ bổ sung để lưu trữ bản sao lưu hoặc phiên bản khởi động của hệ điều hành đang được sử dụng. Router sẽ khởi động từ bộ nhớ này và tải tất cả các chương trình của nó từ đây.</a:t>
            </a:r>
            <a:endParaRPr lang="en-US" sz="3600" dirty="0"/>
          </a:p>
        </p:txBody>
      </p:sp>
      <p:sp>
        <p:nvSpPr>
          <p:cNvPr id="5" name="TextBox 4">
            <a:extLst>
              <a:ext uri="{FF2B5EF4-FFF2-40B4-BE49-F238E27FC236}">
                <a16:creationId xmlns:a16="http://schemas.microsoft.com/office/drawing/2014/main" id="{6BD67E59-209B-4494-BB34-8DF14359A2E7}"/>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1147515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D86F8-BC7B-44E1-8A45-C2A095764F3A}"/>
              </a:ext>
            </a:extLst>
          </p:cNvPr>
          <p:cNvSpPr>
            <a:spLocks noGrp="1"/>
          </p:cNvSpPr>
          <p:nvPr>
            <p:ph type="title"/>
          </p:nvPr>
        </p:nvSpPr>
        <p:spPr/>
        <p:txBody>
          <a:bodyPr>
            <a:normAutofit fontScale="90000"/>
          </a:bodyPr>
          <a:lstStyle/>
          <a:p>
            <a:r>
              <a:rPr lang="en-US" sz="9600" dirty="0"/>
              <a:t>RAM</a:t>
            </a:r>
            <a:br>
              <a:rPr lang="en-US" sz="9600" dirty="0"/>
            </a:br>
            <a:endParaRPr lang="en-US" dirty="0"/>
          </a:p>
        </p:txBody>
      </p:sp>
      <p:sp>
        <p:nvSpPr>
          <p:cNvPr id="3" name="Content Placeholder 2">
            <a:extLst>
              <a:ext uri="{FF2B5EF4-FFF2-40B4-BE49-F238E27FC236}">
                <a16:creationId xmlns:a16="http://schemas.microsoft.com/office/drawing/2014/main" id="{B5D40470-C63D-42D7-B643-3B30A34F15DA}"/>
              </a:ext>
            </a:extLst>
          </p:cNvPr>
          <p:cNvSpPr>
            <a:spLocks noGrp="1"/>
          </p:cNvSpPr>
          <p:nvPr>
            <p:ph idx="1"/>
          </p:nvPr>
        </p:nvSpPr>
        <p:spPr/>
        <p:txBody>
          <a:bodyPr>
            <a:normAutofit fontScale="92500" lnSpcReduction="20000"/>
          </a:bodyPr>
          <a:lstStyle/>
          <a:p>
            <a:r>
              <a:rPr lang="vi-VN" sz="2800" b="1" dirty="0"/>
              <a:t>RAM:</a:t>
            </a:r>
            <a:r>
              <a:rPr lang="vi-VN" sz="2800" dirty="0"/>
              <a:t> Khi bộ định tuyến Router Cisco khởi động, hệ điều hành được nạp vào RAM. Khi Router Cisco kết thúc khởi động, nó bắt đầu tính toán các tuyến riêng của nó và, nếu được cấu hình để làm như vậy, hãy tìm hiểu các tuyến mạng từ các router khác thông qua RIP (v1 và v2), OSPF, EIGRP, IS-IS hoặc BGP. RAM cũng được sử dụng để lưu trữ các bảng ARP, các bảng định tuyến, các chỉ số định tuyến và các dữ liệu khác có thể tăng tốc quá trình chuyển tiếp các gói.</a:t>
            </a:r>
            <a:endParaRPr lang="en-US" sz="2800" dirty="0"/>
          </a:p>
        </p:txBody>
      </p:sp>
      <p:sp>
        <p:nvSpPr>
          <p:cNvPr id="5" name="TextBox 4">
            <a:extLst>
              <a:ext uri="{FF2B5EF4-FFF2-40B4-BE49-F238E27FC236}">
                <a16:creationId xmlns:a16="http://schemas.microsoft.com/office/drawing/2014/main" id="{BCC2FF71-69CB-4153-BDD8-04B1331F1AE5}"/>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756224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4FA99-C4F7-443A-9258-368BDE8A9FB8}"/>
              </a:ext>
            </a:extLst>
          </p:cNvPr>
          <p:cNvSpPr>
            <a:spLocks noGrp="1"/>
          </p:cNvSpPr>
          <p:nvPr>
            <p:ph type="title"/>
          </p:nvPr>
        </p:nvSpPr>
        <p:spPr>
          <a:xfrm>
            <a:off x="1451579" y="966497"/>
            <a:ext cx="9603275" cy="1049235"/>
          </a:xfrm>
        </p:spPr>
        <p:txBody>
          <a:bodyPr>
            <a:normAutofit fontScale="90000"/>
          </a:bodyPr>
          <a:lstStyle/>
          <a:p>
            <a:r>
              <a:rPr lang="en-US" sz="6000" dirty="0"/>
              <a:t>Network Interfaces</a:t>
            </a:r>
            <a:br>
              <a:rPr lang="en-US" sz="9600" dirty="0"/>
            </a:br>
            <a:endParaRPr lang="en-US" dirty="0"/>
          </a:p>
        </p:txBody>
      </p:sp>
      <p:sp>
        <p:nvSpPr>
          <p:cNvPr id="3" name="Content Placeholder 2">
            <a:extLst>
              <a:ext uri="{FF2B5EF4-FFF2-40B4-BE49-F238E27FC236}">
                <a16:creationId xmlns:a16="http://schemas.microsoft.com/office/drawing/2014/main" id="{0762EBAC-9EF5-48C5-AAA9-BBBC41AFD2E5}"/>
              </a:ext>
            </a:extLst>
          </p:cNvPr>
          <p:cNvSpPr>
            <a:spLocks noGrp="1"/>
          </p:cNvSpPr>
          <p:nvPr>
            <p:ph idx="1"/>
          </p:nvPr>
        </p:nvSpPr>
        <p:spPr/>
        <p:txBody>
          <a:bodyPr>
            <a:normAutofit fontScale="92500" lnSpcReduction="20000"/>
          </a:bodyPr>
          <a:lstStyle/>
          <a:p>
            <a:r>
              <a:rPr lang="vi-VN" sz="2600" b="1" dirty="0"/>
              <a:t>Network Interfaces:</a:t>
            </a:r>
            <a:r>
              <a:rPr lang="vi-VN" sz="2600" dirty="0"/>
              <a:t> Các bộ định tuyến Router Cisco luôn có nhiều giao diện mạng. Hệ điều hành chứa 'trình điều khiển' cho phép sytem hoạt động truy cập phần cứng mạng trong các mô-đun giao diện. Các bộ định tuyến sẽ tìm hiểu các mạng nào được cấu hình trên các cổng nào khi chúng khởi động. Sau đó, họ sẽ 'tìm hiểu' các tuyến từ các router khác mà chúng được kết nối tới, và tìm hiểu giao diện nào để truyền các gói dữ liệu trên để đến đích đến từ xa của mạng.</a:t>
            </a:r>
            <a:br>
              <a:rPr lang="vi-VN" dirty="0"/>
            </a:br>
            <a:endParaRPr lang="en-US" dirty="0"/>
          </a:p>
        </p:txBody>
      </p:sp>
      <p:sp>
        <p:nvSpPr>
          <p:cNvPr id="5" name="TextBox 4">
            <a:extLst>
              <a:ext uri="{FF2B5EF4-FFF2-40B4-BE49-F238E27FC236}">
                <a16:creationId xmlns:a16="http://schemas.microsoft.com/office/drawing/2014/main" id="{1C780B47-D677-4EC9-885E-B3A7422327A5}"/>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1294467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21B03-A170-409F-9D60-F8417041448C}"/>
              </a:ext>
            </a:extLst>
          </p:cNvPr>
          <p:cNvSpPr>
            <a:spLocks noGrp="1"/>
          </p:cNvSpPr>
          <p:nvPr>
            <p:ph type="title"/>
          </p:nvPr>
        </p:nvSpPr>
        <p:spPr/>
        <p:txBody>
          <a:bodyPr>
            <a:normAutofit fontScale="90000"/>
          </a:bodyPr>
          <a:lstStyle/>
          <a:p>
            <a:r>
              <a:rPr lang="en-US" sz="6700" dirty="0"/>
              <a:t>Console</a:t>
            </a:r>
            <a:br>
              <a:rPr lang="en-US" sz="9600" dirty="0"/>
            </a:br>
            <a:endParaRPr lang="en-US" dirty="0"/>
          </a:p>
        </p:txBody>
      </p:sp>
      <p:sp>
        <p:nvSpPr>
          <p:cNvPr id="3" name="Content Placeholder 2">
            <a:extLst>
              <a:ext uri="{FF2B5EF4-FFF2-40B4-BE49-F238E27FC236}">
                <a16:creationId xmlns:a16="http://schemas.microsoft.com/office/drawing/2014/main" id="{CC9CB330-FEC2-43FB-97A7-DF470997D0FB}"/>
              </a:ext>
            </a:extLst>
          </p:cNvPr>
          <p:cNvSpPr>
            <a:spLocks noGrp="1"/>
          </p:cNvSpPr>
          <p:nvPr>
            <p:ph idx="1"/>
          </p:nvPr>
        </p:nvSpPr>
        <p:spPr/>
        <p:txBody>
          <a:bodyPr>
            <a:normAutofit fontScale="92500" lnSpcReduction="10000"/>
          </a:bodyPr>
          <a:lstStyle/>
          <a:p>
            <a:r>
              <a:rPr lang="vi-VN" sz="2400" b="1" dirty="0"/>
              <a:t>Console: </a:t>
            </a:r>
            <a:r>
              <a:rPr lang="vi-VN" sz="2400" dirty="0"/>
              <a:t>Cuối cùng, nhưng không kém phần quan trọng, là điều khiển console. Trong "Ye Olden Days", việc quản lý và định cấu hình bộ định tuyến được thực hiện tại bảng điều khiển của từng thiết bị, cũng như hầu hết các khắc phục sự cố và chẩn đoán. Bài kiểm tra giấy chứng nhận mạng sẽ chứa một số lượng lớn các câu hỏi về cấu hình và các lệnh khắc phục sự cố mà bạn có thể phát hành từ bảng điều khiển. Tuy nhiên, các nhà sản xuất đang nhanh chóng loại bỏ một bảng điều khiển trên mỗi thiết bị và các hệ thống quản lý tòa nhà để quản lý số lượng lớn các thiết bị mạng từ một vị trí tập trung.</a:t>
            </a:r>
            <a:endParaRPr lang="en-US" sz="2400" dirty="0"/>
          </a:p>
        </p:txBody>
      </p:sp>
      <p:sp>
        <p:nvSpPr>
          <p:cNvPr id="5" name="TextBox 4">
            <a:extLst>
              <a:ext uri="{FF2B5EF4-FFF2-40B4-BE49-F238E27FC236}">
                <a16:creationId xmlns:a16="http://schemas.microsoft.com/office/drawing/2014/main" id="{74A67A9A-0062-4B28-955C-2CD75CCA1D57}"/>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2818500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EF6F5-CC89-4F50-B3FA-E9B01C94A19F}"/>
              </a:ext>
            </a:extLst>
          </p:cNvPr>
          <p:cNvSpPr>
            <a:spLocks noGrp="1"/>
          </p:cNvSpPr>
          <p:nvPr>
            <p:ph type="title"/>
          </p:nvPr>
        </p:nvSpPr>
        <p:spPr>
          <a:xfrm>
            <a:off x="1419872" y="1258683"/>
            <a:ext cx="9352256" cy="507446"/>
          </a:xfrm>
        </p:spPr>
        <p:txBody>
          <a:bodyPr>
            <a:normAutofit fontScale="90000"/>
          </a:bodyPr>
          <a:lstStyle/>
          <a:p>
            <a:r>
              <a:rPr lang="en-US" dirty="0"/>
              <a:t>2.2.2 </a:t>
            </a:r>
            <a:r>
              <a:rPr lang="en-US" dirty="0" err="1"/>
              <a:t>Đặc</a:t>
            </a:r>
            <a:r>
              <a:rPr lang="en-US" dirty="0"/>
              <a:t> </a:t>
            </a:r>
            <a:r>
              <a:rPr lang="en-US" err="1"/>
              <a:t>điểm</a:t>
            </a:r>
            <a:r>
              <a:rPr lang="en-US"/>
              <a:t>  vật </a:t>
            </a:r>
            <a:r>
              <a:rPr lang="en-US" dirty="0" err="1"/>
              <a:t>lý</a:t>
            </a:r>
            <a:r>
              <a:rPr lang="en-US" dirty="0"/>
              <a:t> </a:t>
            </a:r>
            <a:r>
              <a:rPr lang="en-US" dirty="0" err="1"/>
              <a:t>của</a:t>
            </a:r>
            <a:r>
              <a:rPr lang="en-US" dirty="0"/>
              <a:t> router</a:t>
            </a:r>
          </a:p>
        </p:txBody>
      </p:sp>
      <p:sp>
        <p:nvSpPr>
          <p:cNvPr id="3" name="Content Placeholder 2">
            <a:extLst>
              <a:ext uri="{FF2B5EF4-FFF2-40B4-BE49-F238E27FC236}">
                <a16:creationId xmlns:a16="http://schemas.microsoft.com/office/drawing/2014/main" id="{EBA4EA0B-C7DF-4C59-BCB8-E1E87675153E}"/>
              </a:ext>
            </a:extLst>
          </p:cNvPr>
          <p:cNvSpPr>
            <a:spLocks noGrp="1"/>
          </p:cNvSpPr>
          <p:nvPr>
            <p:ph idx="1"/>
          </p:nvPr>
        </p:nvSpPr>
        <p:spPr>
          <a:xfrm>
            <a:off x="1451579" y="2015732"/>
            <a:ext cx="9603275" cy="707887"/>
          </a:xfrm>
        </p:spPr>
        <p:txBody>
          <a:bodyPr>
            <a:normAutofit/>
          </a:bodyPr>
          <a:lstStyle/>
          <a:p>
            <a:r>
              <a:rPr lang="en-US" sz="3200"/>
              <a:t>CẤU TRÚC BÊN TRONG ROUTER</a:t>
            </a:r>
            <a:endParaRPr lang="vi-VN" sz="3200" dirty="0"/>
          </a:p>
          <a:p>
            <a:endParaRPr lang="en-US" dirty="0"/>
          </a:p>
        </p:txBody>
      </p:sp>
      <p:sp>
        <p:nvSpPr>
          <p:cNvPr id="5" name="TextBox 4">
            <a:extLst>
              <a:ext uri="{FF2B5EF4-FFF2-40B4-BE49-F238E27FC236}">
                <a16:creationId xmlns:a16="http://schemas.microsoft.com/office/drawing/2014/main" id="{E411D74F-651B-47FA-A510-1028435859FE}"/>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pic>
        <p:nvPicPr>
          <p:cNvPr id="6" name="Picture 5">
            <a:extLst>
              <a:ext uri="{FF2B5EF4-FFF2-40B4-BE49-F238E27FC236}">
                <a16:creationId xmlns:a16="http://schemas.microsoft.com/office/drawing/2014/main" id="{F692FCFC-F0A8-426E-98A3-2C9707E28BC1}"/>
              </a:ext>
            </a:extLst>
          </p:cNvPr>
          <p:cNvPicPr>
            <a:picLocks noChangeAspect="1"/>
          </p:cNvPicPr>
          <p:nvPr/>
        </p:nvPicPr>
        <p:blipFill>
          <a:blip r:embed="rId2"/>
          <a:stretch>
            <a:fillRect/>
          </a:stretch>
        </p:blipFill>
        <p:spPr>
          <a:xfrm>
            <a:off x="1620079" y="2644105"/>
            <a:ext cx="6291470" cy="3138575"/>
          </a:xfrm>
          <a:prstGeom prst="rect">
            <a:avLst/>
          </a:prstGeom>
        </p:spPr>
      </p:pic>
      <p:pic>
        <p:nvPicPr>
          <p:cNvPr id="8" name="Picture 7">
            <a:extLst>
              <a:ext uri="{FF2B5EF4-FFF2-40B4-BE49-F238E27FC236}">
                <a16:creationId xmlns:a16="http://schemas.microsoft.com/office/drawing/2014/main" id="{64EA6873-7075-4673-83F6-73A5DE587B05}"/>
              </a:ext>
            </a:extLst>
          </p:cNvPr>
          <p:cNvPicPr>
            <a:picLocks noChangeAspect="1"/>
          </p:cNvPicPr>
          <p:nvPr/>
        </p:nvPicPr>
        <p:blipFill rotWithShape="1">
          <a:blip r:embed="rId3"/>
          <a:srcRect t="39408"/>
          <a:stretch/>
        </p:blipFill>
        <p:spPr>
          <a:xfrm>
            <a:off x="7911549" y="3139445"/>
            <a:ext cx="4280451" cy="1956115"/>
          </a:xfrm>
          <a:prstGeom prst="rect">
            <a:avLst/>
          </a:prstGeom>
        </p:spPr>
      </p:pic>
    </p:spTree>
    <p:extLst>
      <p:ext uri="{BB962C8B-B14F-4D97-AF65-F5344CB8AC3E}">
        <p14:creationId xmlns:p14="http://schemas.microsoft.com/office/powerpoint/2010/main" val="649397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EF6F5-CC89-4F50-B3FA-E9B01C94A19F}"/>
              </a:ext>
            </a:extLst>
          </p:cNvPr>
          <p:cNvSpPr>
            <a:spLocks noGrp="1"/>
          </p:cNvSpPr>
          <p:nvPr>
            <p:ph type="title"/>
          </p:nvPr>
        </p:nvSpPr>
        <p:spPr>
          <a:xfrm>
            <a:off x="1419872" y="1258683"/>
            <a:ext cx="9352256" cy="507446"/>
          </a:xfrm>
        </p:spPr>
        <p:txBody>
          <a:bodyPr>
            <a:normAutofit fontScale="90000"/>
          </a:bodyPr>
          <a:lstStyle/>
          <a:p>
            <a:r>
              <a:rPr lang="en-US" dirty="0">
                <a:latin typeface="Times New Roman" panose="02020603050405020304" pitchFamily="18" charset="0"/>
                <a:cs typeface="Times New Roman" panose="02020603050405020304" pitchFamily="18" charset="0"/>
              </a:rPr>
              <a:t>2.2.2 </a:t>
            </a:r>
            <a:r>
              <a:rPr lang="en-US" dirty="0" err="1">
                <a:latin typeface="Times New Roman" panose="02020603050405020304" pitchFamily="18" charset="0"/>
                <a:cs typeface="Times New Roman" panose="02020603050405020304" pitchFamily="18" charset="0"/>
              </a:rPr>
              <a:t>Đặc</a:t>
            </a:r>
            <a:r>
              <a:rPr lang="en-US" dirty="0">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điểm</a:t>
            </a:r>
            <a:r>
              <a:rPr lang="en-US">
                <a:latin typeface="Times New Roman" panose="02020603050405020304" pitchFamily="18" charset="0"/>
                <a:cs typeface="Times New Roman" panose="02020603050405020304" pitchFamily="18" charset="0"/>
              </a:rPr>
              <a:t>  vật </a:t>
            </a:r>
            <a:r>
              <a:rPr lang="en-US" dirty="0" err="1">
                <a:latin typeface="Times New Roman" panose="02020603050405020304" pitchFamily="18" charset="0"/>
                <a:cs typeface="Times New Roman" panose="02020603050405020304" pitchFamily="18" charset="0"/>
              </a:rPr>
              <a:t>lý</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router</a:t>
            </a:r>
          </a:p>
        </p:txBody>
      </p:sp>
      <p:sp>
        <p:nvSpPr>
          <p:cNvPr id="3" name="Content Placeholder 2">
            <a:extLst>
              <a:ext uri="{FF2B5EF4-FFF2-40B4-BE49-F238E27FC236}">
                <a16:creationId xmlns:a16="http://schemas.microsoft.com/office/drawing/2014/main" id="{EBA4EA0B-C7DF-4C59-BCB8-E1E87675153E}"/>
              </a:ext>
            </a:extLst>
          </p:cNvPr>
          <p:cNvSpPr>
            <a:spLocks noGrp="1"/>
          </p:cNvSpPr>
          <p:nvPr>
            <p:ph idx="1"/>
          </p:nvPr>
        </p:nvSpPr>
        <p:spPr>
          <a:xfrm>
            <a:off x="1451579" y="2015732"/>
            <a:ext cx="9603275" cy="707887"/>
          </a:xfrm>
        </p:spPr>
        <p:txBody>
          <a:bodyPr>
            <a:normAutofit/>
          </a:bodyPr>
          <a:lstStyle/>
          <a:p>
            <a:r>
              <a:rPr lang="en-US" sz="3200"/>
              <a:t>CẤU TRÚC BÊN NGOÀI ROUTER</a:t>
            </a:r>
            <a:endParaRPr lang="vi-VN" sz="3200" dirty="0"/>
          </a:p>
          <a:p>
            <a:endParaRPr lang="en-US" dirty="0"/>
          </a:p>
        </p:txBody>
      </p:sp>
      <p:sp>
        <p:nvSpPr>
          <p:cNvPr id="5" name="TextBox 4">
            <a:extLst>
              <a:ext uri="{FF2B5EF4-FFF2-40B4-BE49-F238E27FC236}">
                <a16:creationId xmlns:a16="http://schemas.microsoft.com/office/drawing/2014/main" id="{E411D74F-651B-47FA-A510-1028435859FE}"/>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pic>
        <p:nvPicPr>
          <p:cNvPr id="7" name="Picture 6">
            <a:extLst>
              <a:ext uri="{FF2B5EF4-FFF2-40B4-BE49-F238E27FC236}">
                <a16:creationId xmlns:a16="http://schemas.microsoft.com/office/drawing/2014/main" id="{5039F9AE-CCCA-4AAC-A0FF-49A2FC1353F4}"/>
              </a:ext>
            </a:extLst>
          </p:cNvPr>
          <p:cNvPicPr>
            <a:picLocks noChangeAspect="1"/>
          </p:cNvPicPr>
          <p:nvPr/>
        </p:nvPicPr>
        <p:blipFill>
          <a:blip r:embed="rId2"/>
          <a:stretch>
            <a:fillRect/>
          </a:stretch>
        </p:blipFill>
        <p:spPr>
          <a:xfrm>
            <a:off x="1738312" y="2723619"/>
            <a:ext cx="9194731" cy="3160346"/>
          </a:xfrm>
          <a:prstGeom prst="rect">
            <a:avLst/>
          </a:prstGeom>
        </p:spPr>
      </p:pic>
    </p:spTree>
    <p:extLst>
      <p:ext uri="{BB962C8B-B14F-4D97-AF65-F5344CB8AC3E}">
        <p14:creationId xmlns:p14="http://schemas.microsoft.com/office/powerpoint/2010/main" val="1536626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69025-7D62-4B5C-99DB-6650D4080916}"/>
              </a:ext>
            </a:extLst>
          </p:cNvPr>
          <p:cNvSpPr>
            <a:spLocks noGrp="1"/>
          </p:cNvSpPr>
          <p:nvPr>
            <p:ph type="title"/>
          </p:nvPr>
        </p:nvSpPr>
        <p:spPr/>
        <p:txBody>
          <a:bodyPr>
            <a:normAutofit/>
          </a:bodyPr>
          <a:lstStyle/>
          <a:p>
            <a:r>
              <a:rPr lang="en-US" sz="2800" dirty="0"/>
              <a:t>2.2.3 </a:t>
            </a:r>
            <a:r>
              <a:rPr lang="en-US" sz="2800" dirty="0" err="1"/>
              <a:t>Các</a:t>
            </a:r>
            <a:r>
              <a:rPr lang="en-US" sz="2800" dirty="0"/>
              <a:t> </a:t>
            </a:r>
            <a:r>
              <a:rPr lang="en-US" sz="2800" dirty="0" err="1"/>
              <a:t>loại</a:t>
            </a:r>
            <a:r>
              <a:rPr lang="en-US" sz="2800" dirty="0"/>
              <a:t> </a:t>
            </a:r>
            <a:r>
              <a:rPr lang="en-US" sz="2800" dirty="0" err="1"/>
              <a:t>cáp</a:t>
            </a:r>
            <a:r>
              <a:rPr lang="en-US" sz="2800" dirty="0"/>
              <a:t>  </a:t>
            </a:r>
            <a:r>
              <a:rPr lang="en-US" sz="2800" dirty="0" err="1"/>
              <a:t>và</a:t>
            </a:r>
            <a:r>
              <a:rPr lang="en-US" sz="2800" dirty="0"/>
              <a:t> </a:t>
            </a:r>
            <a:r>
              <a:rPr lang="en-US" sz="2800" dirty="0" err="1"/>
              <a:t>cổng</a:t>
            </a:r>
            <a:r>
              <a:rPr lang="en-US" sz="2800" dirty="0"/>
              <a:t> </a:t>
            </a:r>
            <a:r>
              <a:rPr lang="en-US" sz="2800" dirty="0" err="1"/>
              <a:t>kết</a:t>
            </a:r>
            <a:r>
              <a:rPr lang="en-US" sz="2800" dirty="0"/>
              <a:t> </a:t>
            </a:r>
            <a:r>
              <a:rPr lang="en-US" sz="2800" dirty="0" err="1"/>
              <a:t>nối</a:t>
            </a:r>
            <a:r>
              <a:rPr lang="en-US" sz="2800" dirty="0"/>
              <a:t> </a:t>
            </a:r>
            <a:r>
              <a:rPr lang="en-US" sz="2800" dirty="0" err="1"/>
              <a:t>vào</a:t>
            </a:r>
            <a:r>
              <a:rPr lang="en-US" sz="2800" dirty="0"/>
              <a:t> router</a:t>
            </a:r>
          </a:p>
        </p:txBody>
      </p:sp>
      <p:sp>
        <p:nvSpPr>
          <p:cNvPr id="3" name="Content Placeholder 2">
            <a:extLst>
              <a:ext uri="{FF2B5EF4-FFF2-40B4-BE49-F238E27FC236}">
                <a16:creationId xmlns:a16="http://schemas.microsoft.com/office/drawing/2014/main" id="{9CF04F76-DAC5-4587-A794-2D7AC63FF987}"/>
              </a:ext>
            </a:extLst>
          </p:cNvPr>
          <p:cNvSpPr>
            <a:spLocks noGrp="1"/>
          </p:cNvSpPr>
          <p:nvPr>
            <p:ph idx="1"/>
          </p:nvPr>
        </p:nvSpPr>
        <p:spPr/>
        <p:txBody>
          <a:bodyPr/>
          <a:lstStyle/>
          <a:p>
            <a:r>
              <a:rPr lang="en-US" dirty="0" err="1"/>
              <a:t>Sinh</a:t>
            </a:r>
            <a:r>
              <a:rPr lang="en-US" dirty="0"/>
              <a:t> </a:t>
            </a:r>
            <a:r>
              <a:rPr lang="en-US" dirty="0" err="1"/>
              <a:t>viên</a:t>
            </a:r>
            <a:r>
              <a:rPr lang="en-US" dirty="0"/>
              <a:t> </a:t>
            </a:r>
            <a:r>
              <a:rPr lang="en-US" dirty="0" err="1"/>
              <a:t>tự</a:t>
            </a:r>
            <a:r>
              <a:rPr lang="en-US" dirty="0"/>
              <a:t> </a:t>
            </a:r>
            <a:r>
              <a:rPr lang="en-US" dirty="0" err="1"/>
              <a:t>xem</a:t>
            </a:r>
            <a:r>
              <a:rPr lang="en-US" dirty="0"/>
              <a:t> </a:t>
            </a:r>
            <a:r>
              <a:rPr lang="en-US" dirty="0" err="1"/>
              <a:t>lại</a:t>
            </a:r>
            <a:r>
              <a:rPr lang="en-US" dirty="0"/>
              <a:t> </a:t>
            </a:r>
            <a:r>
              <a:rPr lang="en-US" dirty="0" err="1"/>
              <a:t>kiến</a:t>
            </a:r>
            <a:r>
              <a:rPr lang="en-US" dirty="0"/>
              <a:t> </a:t>
            </a:r>
            <a:r>
              <a:rPr lang="en-US" dirty="0" err="1"/>
              <a:t>thức</a:t>
            </a:r>
            <a:r>
              <a:rPr lang="en-US" dirty="0"/>
              <a:t> </a:t>
            </a:r>
            <a:r>
              <a:rPr lang="en-US" dirty="0" err="1"/>
              <a:t>cũ</a:t>
            </a:r>
            <a:r>
              <a:rPr lang="en-US" dirty="0"/>
              <a:t> </a:t>
            </a:r>
            <a:r>
              <a:rPr lang="en-US" dirty="0" err="1"/>
              <a:t>trong</a:t>
            </a:r>
            <a:r>
              <a:rPr lang="en-US" dirty="0"/>
              <a:t> </a:t>
            </a:r>
            <a:r>
              <a:rPr lang="en-US" dirty="0" err="1"/>
              <a:t>môn</a:t>
            </a:r>
            <a:r>
              <a:rPr lang="en-US" dirty="0"/>
              <a:t> QUẢN TRỊ MẠNG MÁY TÍNH CĂN BẢN</a:t>
            </a:r>
          </a:p>
        </p:txBody>
      </p:sp>
      <p:sp>
        <p:nvSpPr>
          <p:cNvPr id="5" name="TextBox 4">
            <a:extLst>
              <a:ext uri="{FF2B5EF4-FFF2-40B4-BE49-F238E27FC236}">
                <a16:creationId xmlns:a16="http://schemas.microsoft.com/office/drawing/2014/main" id="{473F1BF4-FFCB-4E29-B173-8A90FE29280B}"/>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Tree>
    <p:extLst>
      <p:ext uri="{BB962C8B-B14F-4D97-AF65-F5344CB8AC3E}">
        <p14:creationId xmlns:p14="http://schemas.microsoft.com/office/powerpoint/2010/main" val="6077233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24406-7DE5-4E7D-ACD2-134855AC8817}"/>
              </a:ext>
            </a:extLst>
          </p:cNvPr>
          <p:cNvSpPr>
            <a:spLocks noGrp="1"/>
          </p:cNvSpPr>
          <p:nvPr>
            <p:ph type="title"/>
          </p:nvPr>
        </p:nvSpPr>
        <p:spPr>
          <a:xfrm>
            <a:off x="2733727" y="1122571"/>
            <a:ext cx="5764230" cy="1049235"/>
          </a:xfrm>
        </p:spPr>
        <p:txBody>
          <a:bodyPr/>
          <a:lstStyle/>
          <a:p>
            <a:pPr algn="ctr"/>
            <a:r>
              <a:rPr lang="en-US" b="1" dirty="0">
                <a:latin typeface="Times New Roman" panose="02020603050405020304" pitchFamily="18" charset="0"/>
                <a:cs typeface="Times New Roman" panose="02020603050405020304" pitchFamily="18" charset="0"/>
              </a:rPr>
              <a:t>KẾT THÚC CH</a:t>
            </a:r>
            <a:r>
              <a:rPr lang="vi-VN" b="1" dirty="0">
                <a:latin typeface="Times New Roman" panose="02020603050405020304" pitchFamily="18" charset="0"/>
                <a:cs typeface="Times New Roman" panose="02020603050405020304" pitchFamily="18" charset="0"/>
              </a:rPr>
              <a:t>Ư</a:t>
            </a:r>
            <a:r>
              <a:rPr lang="en-US" b="1" dirty="0">
                <a:latin typeface="Times New Roman" panose="02020603050405020304" pitchFamily="18" charset="0"/>
                <a:cs typeface="Times New Roman" panose="02020603050405020304" pitchFamily="18" charset="0"/>
              </a:rPr>
              <a:t>ƠNG I</a:t>
            </a:r>
          </a:p>
        </p:txBody>
      </p:sp>
    </p:spTree>
    <p:extLst>
      <p:ext uri="{BB962C8B-B14F-4D97-AF65-F5344CB8AC3E}">
        <p14:creationId xmlns:p14="http://schemas.microsoft.com/office/powerpoint/2010/main" val="3282064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09F-BF31-4310-8E8D-1E738FC813DE}"/>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2.1 WAN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2.1.1 </a:t>
            </a:r>
            <a:r>
              <a:rPr lang="en-US" dirty="0" err="1">
                <a:latin typeface="Times New Roman" panose="02020603050405020304" pitchFamily="18" charset="0"/>
                <a:cs typeface="Times New Roman" panose="02020603050405020304" pitchFamily="18" charset="0"/>
              </a:rPr>
              <a:t>Giới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WAN</a:t>
            </a:r>
          </a:p>
        </p:txBody>
      </p:sp>
      <p:sp>
        <p:nvSpPr>
          <p:cNvPr id="3" name="Content Placeholder 2">
            <a:extLst>
              <a:ext uri="{FF2B5EF4-FFF2-40B4-BE49-F238E27FC236}">
                <a16:creationId xmlns:a16="http://schemas.microsoft.com/office/drawing/2014/main" id="{53F1D207-EE99-4C71-B0D9-4D25A817E485}"/>
              </a:ext>
            </a:extLst>
          </p:cNvPr>
          <p:cNvSpPr>
            <a:spLocks noGrp="1"/>
          </p:cNvSpPr>
          <p:nvPr>
            <p:ph idx="1"/>
          </p:nvPr>
        </p:nvSpPr>
        <p:spPr/>
        <p:txBody>
          <a:bodyPr>
            <a:normAutofit/>
          </a:bodyPr>
          <a:lstStyle/>
          <a:p>
            <a:r>
              <a:rPr lang="vi-VN" sz="3200" b="1" dirty="0">
                <a:hlinkClick r:id="rId2"/>
              </a:rPr>
              <a:t>WAN</a:t>
            </a:r>
            <a:r>
              <a:rPr lang="vi-VN" sz="3200" dirty="0"/>
              <a:t> là mạng</a:t>
            </a:r>
            <a:r>
              <a:rPr lang="en-US" sz="3200" dirty="0"/>
              <a:t> </a:t>
            </a:r>
            <a:r>
              <a:rPr lang="vi-VN" sz="3200" dirty="0"/>
              <a:t>truyền dữ liệu qua những vùng địa lý rất rộng lớn như các bang, tỉnh, quốc gia… Các phương tiện truyền dữ liệu trên WAN được cung cấp bởi các nhà cung cấp dịch vụ, ví dụ như các công ty điện thoại.</a:t>
            </a:r>
            <a:endParaRPr lang="en-US" sz="3200" dirty="0"/>
          </a:p>
        </p:txBody>
      </p:sp>
      <p:sp>
        <p:nvSpPr>
          <p:cNvPr id="5" name="TextBox 4">
            <a:extLst>
              <a:ext uri="{FF2B5EF4-FFF2-40B4-BE49-F238E27FC236}">
                <a16:creationId xmlns:a16="http://schemas.microsoft.com/office/drawing/2014/main" id="{8C6B6FDA-BD9F-4F28-AC16-26B3860CCE4F}"/>
              </a:ext>
            </a:extLst>
          </p:cNvPr>
          <p:cNvSpPr txBox="1"/>
          <p:nvPr/>
        </p:nvSpPr>
        <p:spPr>
          <a:xfrm>
            <a:off x="0" y="0"/>
            <a:ext cx="12192000" cy="707886"/>
          </a:xfrm>
          <a:prstGeom prst="rect">
            <a:avLst/>
          </a:prstGeom>
          <a:solidFill>
            <a:srgbClr val="7030A0"/>
          </a:solidFill>
        </p:spPr>
        <p:txBody>
          <a:bodyPr wrap="square" rtlCol="0">
            <a:spAutoFit/>
          </a:bodyPr>
          <a:lstStyle/>
          <a:p>
            <a:pPr algn="ctr"/>
            <a:r>
              <a:rPr lang="en-US" sz="4000" b="1" dirty="0">
                <a:solidFill>
                  <a:schemeClr val="bg1"/>
                </a:solidFill>
              </a:rPr>
              <a:t>THIẾT BỊ MẠNG</a:t>
            </a:r>
          </a:p>
        </p:txBody>
      </p:sp>
    </p:spTree>
    <p:extLst>
      <p:ext uri="{BB962C8B-B14F-4D97-AF65-F5344CB8AC3E}">
        <p14:creationId xmlns:p14="http://schemas.microsoft.com/office/powerpoint/2010/main" val="1230934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09F-BF31-4310-8E8D-1E738FC813DE}"/>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2.1 WAN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2.1.1 </a:t>
            </a:r>
            <a:r>
              <a:rPr lang="en-US" dirty="0" err="1">
                <a:latin typeface="Times New Roman" panose="02020603050405020304" pitchFamily="18" charset="0"/>
                <a:cs typeface="Times New Roman" panose="02020603050405020304" pitchFamily="18" charset="0"/>
              </a:rPr>
              <a:t>Giới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WAN</a:t>
            </a:r>
          </a:p>
        </p:txBody>
      </p:sp>
      <p:sp>
        <p:nvSpPr>
          <p:cNvPr id="3" name="Content Placeholder 2">
            <a:extLst>
              <a:ext uri="{FF2B5EF4-FFF2-40B4-BE49-F238E27FC236}">
                <a16:creationId xmlns:a16="http://schemas.microsoft.com/office/drawing/2014/main" id="{53F1D207-EE99-4C71-B0D9-4D25A817E485}"/>
              </a:ext>
            </a:extLst>
          </p:cNvPr>
          <p:cNvSpPr>
            <a:spLocks noGrp="1"/>
          </p:cNvSpPr>
          <p:nvPr>
            <p:ph idx="1"/>
          </p:nvPr>
        </p:nvSpPr>
        <p:spPr>
          <a:xfrm>
            <a:off x="1451579" y="2015732"/>
            <a:ext cx="10740421" cy="3729085"/>
          </a:xfrm>
        </p:spPr>
        <p:txBody>
          <a:bodyPr>
            <a:normAutofit fontScale="92500" lnSpcReduction="10000"/>
          </a:bodyPr>
          <a:lstStyle/>
          <a:p>
            <a:pPr marL="76200" marR="0" algn="just">
              <a:spcBef>
                <a:spcPts val="1005"/>
              </a:spcBef>
              <a:spcAft>
                <a:spcPts val="0"/>
              </a:spcAft>
            </a:pPr>
            <a:r>
              <a:rPr lang="vi-VN" sz="1600" b="0" i="0">
                <a:solidFill>
                  <a:srgbClr val="444444"/>
                </a:solidFill>
                <a:effectLst/>
                <a:latin typeface="Arial" panose="020B0604020202020204" pitchFamily="34" charset="0"/>
              </a:rPr>
              <a:t>Mạng WAN có một số đặc điểm</a:t>
            </a:r>
            <a:r>
              <a:rPr lang="vi-VN" sz="1600" b="0" i="0" spc="-85">
                <a:solidFill>
                  <a:srgbClr val="444444"/>
                </a:solidFill>
                <a:effectLst/>
                <a:latin typeface="Arial" panose="020B0604020202020204" pitchFamily="34" charset="0"/>
              </a:rPr>
              <a:t> </a:t>
            </a:r>
            <a:r>
              <a:rPr lang="vi-VN" sz="1600" b="0" i="0">
                <a:solidFill>
                  <a:srgbClr val="444444"/>
                </a:solidFill>
                <a:effectLst/>
                <a:latin typeface="Arial" panose="020B0604020202020204" pitchFamily="34" charset="0"/>
              </a:rPr>
              <a:t>sau:</a:t>
            </a:r>
          </a:p>
          <a:p>
            <a:pPr marL="76200" marR="0" algn="just">
              <a:spcBef>
                <a:spcPts val="1245"/>
              </a:spcBef>
              <a:spcAft>
                <a:spcPts val="0"/>
              </a:spcAft>
            </a:pPr>
            <a:r>
              <a:rPr lang="vi-VN" sz="1600" b="0" i="0">
                <a:solidFill>
                  <a:srgbClr val="444444"/>
                </a:solidFill>
                <a:effectLst/>
                <a:latin typeface="Arial" panose="020B0604020202020204" pitchFamily="34" charset="0"/>
              </a:rPr>
              <a:t>WAN dùng để kết nối các thiệt bị ở cách xa nhau bởi những địa lý</a:t>
            </a:r>
            <a:r>
              <a:rPr lang="vi-VN" sz="1600" b="0" i="0" spc="-120">
                <a:solidFill>
                  <a:srgbClr val="444444"/>
                </a:solidFill>
                <a:effectLst/>
                <a:latin typeface="Arial" panose="020B0604020202020204" pitchFamily="34" charset="0"/>
              </a:rPr>
              <a:t> </a:t>
            </a:r>
            <a:r>
              <a:rPr lang="vi-VN" sz="1600" b="0" i="0">
                <a:solidFill>
                  <a:srgbClr val="444444"/>
                </a:solidFill>
                <a:effectLst/>
                <a:latin typeface="Arial" panose="020B0604020202020204" pitchFamily="34" charset="0"/>
              </a:rPr>
              <a:t>lớn.</a:t>
            </a:r>
          </a:p>
          <a:p>
            <a:pPr marL="76200" marR="74295" algn="just">
              <a:spcBef>
                <a:spcPts val="1240"/>
              </a:spcBef>
              <a:spcAft>
                <a:spcPts val="0"/>
              </a:spcAft>
            </a:pPr>
            <a:r>
              <a:rPr lang="vi-VN" sz="1600" b="0" i="0">
                <a:solidFill>
                  <a:srgbClr val="444444"/>
                </a:solidFill>
                <a:effectLst/>
                <a:latin typeface="Arial" panose="020B0604020202020204" pitchFamily="34" charset="0"/>
              </a:rPr>
              <a:t>WAN sử dụng dịch vụ của các công ty cung cấp dịch vụ, ví dụ như: Regional Bell Operating Conpanies (RBOCs), Sprint, MCI, VPM internet servies, Inc., Altantes.net…</a:t>
            </a:r>
          </a:p>
          <a:p>
            <a:pPr marL="76200" marR="0" algn="just">
              <a:spcBef>
                <a:spcPts val="1005"/>
              </a:spcBef>
              <a:spcAft>
                <a:spcPts val="0"/>
              </a:spcAft>
            </a:pPr>
            <a:r>
              <a:rPr lang="vi-VN" sz="1600" b="0" i="0">
                <a:solidFill>
                  <a:srgbClr val="444444"/>
                </a:solidFill>
                <a:effectLst/>
                <a:latin typeface="Arial" panose="020B0604020202020204" pitchFamily="34" charset="0"/>
              </a:rPr>
              <a:t>WAN sử dụng nhiều loại liên kết nối tiếp khác</a:t>
            </a:r>
            <a:r>
              <a:rPr lang="vi-VN" sz="1600" b="0" i="0" spc="-110">
                <a:solidFill>
                  <a:srgbClr val="444444"/>
                </a:solidFill>
                <a:effectLst/>
                <a:latin typeface="Arial" panose="020B0604020202020204" pitchFamily="34" charset="0"/>
              </a:rPr>
              <a:t> </a:t>
            </a:r>
            <a:r>
              <a:rPr lang="vi-VN" sz="1600" b="0" i="0">
                <a:solidFill>
                  <a:srgbClr val="444444"/>
                </a:solidFill>
                <a:effectLst/>
                <a:latin typeface="Arial" panose="020B0604020202020204" pitchFamily="34" charset="0"/>
              </a:rPr>
              <a:t>nhau.</a:t>
            </a:r>
          </a:p>
          <a:p>
            <a:pPr marL="75565" marR="74295" algn="just">
              <a:spcBef>
                <a:spcPts val="1240"/>
              </a:spcBef>
              <a:spcAft>
                <a:spcPts val="0"/>
              </a:spcAft>
            </a:pPr>
            <a:r>
              <a:rPr lang="vi-VN" sz="1600" b="0" i="0">
                <a:solidFill>
                  <a:srgbClr val="444444"/>
                </a:solidFill>
                <a:effectLst/>
                <a:latin typeface="Arial" panose="020B0604020202020204" pitchFamily="34" charset="0"/>
              </a:rPr>
              <a:t>WAN có một số điểm khác với LAN. Ví dụ như: LAN được sử dụng để kết nối các máy tính đơn lẻ, các thiết bị ngoại vi, các thiết bị đầu cuối và nhiều loại thiết bị khác trong cung một toà nhà hay một phạm vi địa lý nhỏ. Trong khi đó WAN được sử dụng để kết nối các chi nhánh của mình, nhờ đó mà thông tin được trao đổi dễ dàng giữa các trung</a:t>
            </a:r>
            <a:r>
              <a:rPr lang="vi-VN" sz="1600" b="0" i="0" spc="-35">
                <a:solidFill>
                  <a:srgbClr val="444444"/>
                </a:solidFill>
                <a:effectLst/>
                <a:latin typeface="Arial" panose="020B0604020202020204" pitchFamily="34" charset="0"/>
              </a:rPr>
              <a:t> </a:t>
            </a:r>
            <a:r>
              <a:rPr lang="vi-VN" sz="1600" b="0" i="0">
                <a:solidFill>
                  <a:srgbClr val="444444"/>
                </a:solidFill>
                <a:effectLst/>
                <a:latin typeface="Arial" panose="020B0604020202020204" pitchFamily="34" charset="0"/>
              </a:rPr>
              <a:t>tâm.</a:t>
            </a:r>
          </a:p>
          <a:p>
            <a:pPr marL="76200" marR="74295" indent="-635" algn="just">
              <a:spcBef>
                <a:spcPts val="1005"/>
              </a:spcBef>
              <a:spcAft>
                <a:spcPts val="0"/>
              </a:spcAft>
            </a:pPr>
            <a:r>
              <a:rPr lang="vi-VN" sz="1600" b="0" i="0">
                <a:solidFill>
                  <a:srgbClr val="444444"/>
                </a:solidFill>
                <a:effectLst/>
                <a:latin typeface="Arial" panose="020B0604020202020204" pitchFamily="34" charset="0"/>
              </a:rPr>
              <a:t>Mạng WAN hoạt động chủ yếu ở lớp Vật lý và lớp Liên kết dữ liệu mô hình OSI. WAN kết nối các mạng LAN lại với nhau. Do đó, WAN thực hiện chuyển đổi các gói dữ liệu giữa các router, switch và các mạng LAN mà nó kết</a:t>
            </a:r>
            <a:r>
              <a:rPr lang="vi-VN" sz="1600" b="0" i="0" spc="-100">
                <a:solidFill>
                  <a:srgbClr val="444444"/>
                </a:solidFill>
                <a:effectLst/>
                <a:latin typeface="Arial" panose="020B0604020202020204" pitchFamily="34" charset="0"/>
              </a:rPr>
              <a:t> </a:t>
            </a:r>
            <a:r>
              <a:rPr lang="vi-VN" sz="1600" b="0" i="0">
                <a:solidFill>
                  <a:srgbClr val="444444"/>
                </a:solidFill>
                <a:effectLst/>
                <a:latin typeface="Arial" panose="020B0604020202020204" pitchFamily="34" charset="0"/>
              </a:rPr>
              <a:t>nối.</a:t>
            </a:r>
          </a:p>
          <a:p>
            <a:pPr marL="76200" marR="0" algn="just">
              <a:spcBef>
                <a:spcPts val="1005"/>
              </a:spcBef>
              <a:spcAft>
                <a:spcPts val="0"/>
              </a:spcAft>
            </a:pPr>
            <a:r>
              <a:rPr lang="vi-VN" sz="1600" b="0" i="0">
                <a:solidFill>
                  <a:srgbClr val="444444"/>
                </a:solidFill>
                <a:effectLst/>
                <a:latin typeface="Arial" panose="020B0604020202020204" pitchFamily="34" charset="0"/>
              </a:rPr>
              <a:t>Sau đây là các thiết bị được sử dụng trong</a:t>
            </a:r>
            <a:r>
              <a:rPr lang="vi-VN" sz="1600" b="0" i="0" spc="-75">
                <a:solidFill>
                  <a:srgbClr val="444444"/>
                </a:solidFill>
                <a:effectLst/>
                <a:latin typeface="Arial" panose="020B0604020202020204" pitchFamily="34" charset="0"/>
              </a:rPr>
              <a:t> </a:t>
            </a:r>
            <a:r>
              <a:rPr lang="vi-VN" sz="1600" b="0" i="0">
                <a:solidFill>
                  <a:srgbClr val="444444"/>
                </a:solidFill>
                <a:effectLst/>
                <a:latin typeface="Arial" panose="020B0604020202020204" pitchFamily="34" charset="0"/>
              </a:rPr>
              <a:t>WAN:</a:t>
            </a:r>
          </a:p>
          <a:p>
            <a:endParaRPr lang="en-US" dirty="0"/>
          </a:p>
        </p:txBody>
      </p:sp>
      <p:sp>
        <p:nvSpPr>
          <p:cNvPr id="5" name="TextBox 4">
            <a:extLst>
              <a:ext uri="{FF2B5EF4-FFF2-40B4-BE49-F238E27FC236}">
                <a16:creationId xmlns:a16="http://schemas.microsoft.com/office/drawing/2014/main" id="{8C6B6FDA-BD9F-4F28-AC16-26B3860CCE4F}"/>
              </a:ext>
            </a:extLst>
          </p:cNvPr>
          <p:cNvSpPr txBox="1"/>
          <p:nvPr/>
        </p:nvSpPr>
        <p:spPr>
          <a:xfrm>
            <a:off x="0" y="0"/>
            <a:ext cx="12192000" cy="707886"/>
          </a:xfrm>
          <a:prstGeom prst="rect">
            <a:avLst/>
          </a:prstGeom>
          <a:solidFill>
            <a:srgbClr val="7030A0"/>
          </a:solidFill>
        </p:spPr>
        <p:txBody>
          <a:bodyPr wrap="square" rtlCol="0">
            <a:spAutoFit/>
          </a:bodyPr>
          <a:lstStyle/>
          <a:p>
            <a:pPr algn="ctr"/>
            <a:r>
              <a:rPr lang="en-US" sz="4000" b="1" dirty="0">
                <a:solidFill>
                  <a:schemeClr val="bg1"/>
                </a:solidFill>
              </a:rPr>
              <a:t>THIẾT BỊ MẠNG</a:t>
            </a:r>
          </a:p>
        </p:txBody>
      </p:sp>
    </p:spTree>
    <p:extLst>
      <p:ext uri="{BB962C8B-B14F-4D97-AF65-F5344CB8AC3E}">
        <p14:creationId xmlns:p14="http://schemas.microsoft.com/office/powerpoint/2010/main" val="2753658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09F-BF31-4310-8E8D-1E738FC813DE}"/>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2.1 WAN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2.1.1 </a:t>
            </a:r>
            <a:r>
              <a:rPr lang="en-US" dirty="0" err="1">
                <a:latin typeface="Times New Roman" panose="02020603050405020304" pitchFamily="18" charset="0"/>
                <a:cs typeface="Times New Roman" panose="02020603050405020304" pitchFamily="18" charset="0"/>
              </a:rPr>
              <a:t>Giới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WAN</a:t>
            </a:r>
          </a:p>
        </p:txBody>
      </p:sp>
      <p:sp>
        <p:nvSpPr>
          <p:cNvPr id="5" name="TextBox 4">
            <a:extLst>
              <a:ext uri="{FF2B5EF4-FFF2-40B4-BE49-F238E27FC236}">
                <a16:creationId xmlns:a16="http://schemas.microsoft.com/office/drawing/2014/main" id="{8C6B6FDA-BD9F-4F28-AC16-26B3860CCE4F}"/>
              </a:ext>
            </a:extLst>
          </p:cNvPr>
          <p:cNvSpPr txBox="1"/>
          <p:nvPr/>
        </p:nvSpPr>
        <p:spPr>
          <a:xfrm>
            <a:off x="0" y="0"/>
            <a:ext cx="12192000" cy="707886"/>
          </a:xfrm>
          <a:prstGeom prst="rect">
            <a:avLst/>
          </a:prstGeom>
          <a:solidFill>
            <a:schemeClr val="accent2">
              <a:lumMod val="40000"/>
              <a:lumOff val="60000"/>
            </a:schemeClr>
          </a:solidFill>
        </p:spPr>
        <p:txBody>
          <a:bodyPr wrap="square" rtlCol="0">
            <a:spAutoFit/>
          </a:bodyPr>
          <a:lstStyle/>
          <a:p>
            <a:pPr algn="ctr"/>
            <a:r>
              <a:rPr lang="en-US" sz="4000" b="1" dirty="0"/>
              <a:t>THIẾT BỊ MẠNG</a:t>
            </a:r>
          </a:p>
        </p:txBody>
      </p:sp>
      <p:sp>
        <p:nvSpPr>
          <p:cNvPr id="3" name="Rectangle 1">
            <a:extLst>
              <a:ext uri="{FF2B5EF4-FFF2-40B4-BE49-F238E27FC236}">
                <a16:creationId xmlns:a16="http://schemas.microsoft.com/office/drawing/2014/main" id="{9A870703-84D4-4A9C-A6C1-A1721B614E59}"/>
              </a:ext>
            </a:extLst>
          </p:cNvPr>
          <p:cNvSpPr>
            <a:spLocks noChangeArrowheads="1"/>
          </p:cNvSpPr>
          <p:nvPr/>
        </p:nvSpPr>
        <p:spPr bwMode="auto">
          <a:xfrm>
            <a:off x="0" y="0"/>
            <a:ext cx="12192000" cy="0"/>
          </a:xfrm>
          <a:prstGeom prst="rect">
            <a:avLst/>
          </a:prstGeom>
          <a:solidFill>
            <a:srgbClr val="7030A0"/>
          </a:solidFill>
          <a:ln>
            <a:noFill/>
          </a:ln>
          <a:effectLst/>
        </p:spPr>
        <p:txBody>
          <a:bodyPr vert="horz" wrap="none" lIns="158700" tIns="126960" rIns="15870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444444"/>
                </a:solidFill>
                <a:effectLst/>
                <a:latin typeface="Arial" panose="020B0604020202020204" pitchFamily="34" charset="0"/>
                <a:cs typeface="Arial" panose="020B0604020202020204" pitchFamily="34" charset="0"/>
              </a:rPr>
              <a:t>Sau đây là các thiết bị được sử dụng trong WAN:</a:t>
            </a:r>
            <a:endParaRPr kumimoji="0" lang="en-US" altLang="en-US" sz="8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rgbClr val="444444"/>
                </a:solidFill>
                <a:effectLst/>
                <a:latin typeface="Symbol" panose="05050102010706020507" pitchFamily="18" charset="2"/>
                <a:cs typeface="Arial" panose="020B0604020202020204" pitchFamily="34" charset="0"/>
              </a:rPr>
              <a:t>·</a:t>
            </a:r>
            <a:r>
              <a:rPr kumimoji="0" lang="en-US" altLang="en-US" sz="7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        </a:t>
            </a:r>
            <a:r>
              <a:rPr kumimoji="0" lang="en-US" altLang="en-US" sz="14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Router: cung cấp nhiều dịch vụ khác nhau, bao gồm Internet và các giao tiếp WAN.</a:t>
            </a:r>
            <a:endParaRPr kumimoji="0" lang="en-US" altLang="en-US" sz="8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rgbClr val="444444"/>
                </a:solidFill>
                <a:effectLst/>
                <a:latin typeface="Symbol" panose="05050102010706020507" pitchFamily="18" charset="2"/>
                <a:cs typeface="Arial" panose="020B0604020202020204" pitchFamily="34" charset="0"/>
              </a:rPr>
              <a:t>·</a:t>
            </a:r>
            <a:r>
              <a:rPr kumimoji="0" lang="en-US" altLang="en-US" sz="7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        </a:t>
            </a:r>
            <a:r>
              <a:rPr kumimoji="0" lang="en-US" altLang="en-US" sz="14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Loại switch được sử dụng trong WAN cung cấp kết nối cho hoạt động thông tin liên lạc băng thoại video và dữ liệu.</a:t>
            </a:r>
            <a:endParaRPr kumimoji="0" lang="en-US" altLang="en-US" sz="8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rgbClr val="444444"/>
                </a:solidFill>
                <a:effectLst/>
                <a:latin typeface="Symbol" panose="05050102010706020507" pitchFamily="18" charset="2"/>
                <a:cs typeface="Arial" panose="020B0604020202020204" pitchFamily="34" charset="0"/>
              </a:rPr>
              <a:t>·</a:t>
            </a:r>
            <a:r>
              <a:rPr kumimoji="0" lang="en-US" altLang="en-US" sz="7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        </a:t>
            </a:r>
            <a:r>
              <a:rPr kumimoji="0" lang="en-US" altLang="en-US" sz="14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Modem: bao gồm: giao tiếp với dịch vụ truyền thoại; CSU/DSU (Chanel service units/ Digital service units) để giao tiếp với dịch vụ T1/E1; TA/NT1 (Terminal Adapters /Network Terminal 1) để giao tiếp với dịch vụ ISDN (Integrate Services Digital Network).</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Server thông tin liên lạc: tập trung xử lý cuộc gọi của người dùng.</a:t>
            </a:r>
            <a:br>
              <a:rPr kumimoji="0" lang="en-US" altLang="en-US" sz="800" b="0" i="0" u="none" strike="noStrike" cap="none" normalizeH="0" baseline="0">
                <a:ln>
                  <a:noFill/>
                </a:ln>
                <a:solidFill>
                  <a:schemeClr val="tx1"/>
                </a:solidFill>
                <a:effectLst/>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br>
              <a:rPr kumimoji="0" lang="en-US" altLang="en-US" sz="900" b="0" i="0" u="none" strike="noStrike" cap="none" normalizeH="0" baseline="0">
                <a:ln>
                  <a:noFill/>
                </a:ln>
                <a:solidFill>
                  <a:srgbClr val="444444"/>
                </a:solidFill>
                <a:effectLst/>
                <a:latin typeface="Arial" panose="020B0604020202020204" pitchFamily="34" charset="0"/>
                <a:cs typeface="Arial" panose="020B0604020202020204" pitchFamily="34" charset="0"/>
              </a:rPr>
            </a:br>
            <a:endParaRPr kumimoji="0" lang="en-US" altLang="en-US" sz="8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br>
              <a:rPr kumimoji="0" lang="en-US" altLang="en-US" sz="900" b="0" i="0" u="none" strike="noStrike" cap="none" normalizeH="0" baseline="0">
                <a:ln>
                  <a:noFill/>
                </a:ln>
                <a:solidFill>
                  <a:srgbClr val="444444"/>
                </a:solidFill>
                <a:effectLst/>
                <a:latin typeface="Arial" panose="020B0604020202020204" pitchFamily="34" charset="0"/>
                <a:cs typeface="Arial" panose="020B0604020202020204" pitchFamily="34" charset="0"/>
              </a:rPr>
            </a:br>
            <a:endParaRPr kumimoji="0" lang="en-US" altLang="en-US" sz="8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br>
              <a:rPr kumimoji="0" lang="en-US" altLang="en-US" sz="900" b="0" i="0" u="none" strike="noStrike" cap="none" normalizeH="0" baseline="0">
                <a:ln>
                  <a:noFill/>
                </a:ln>
                <a:solidFill>
                  <a:srgbClr val="444444"/>
                </a:solidFill>
                <a:effectLst/>
                <a:latin typeface="Arial" panose="020B0604020202020204" pitchFamily="34" charset="0"/>
                <a:cs typeface="Arial" panose="020B0604020202020204" pitchFamily="34" charset="0"/>
              </a:rPr>
            </a:br>
            <a:endParaRPr kumimoji="0" lang="en-US" altLang="en-US" sz="8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3778CD"/>
                </a:solidFill>
                <a:effectLst/>
                <a:latin typeface="Arial" panose="020B0604020202020204" pitchFamily="34" charset="0"/>
                <a:cs typeface="Arial" panose="020B0604020202020204" pitchFamily="34" charset="0"/>
              </a:rPr>
              <a:t>  </a:t>
            </a:r>
            <a:r>
              <a:rPr kumimoji="0" lang="en-US" altLang="en-US" sz="4900" b="0" i="0" u="none" strike="noStrike" cap="none" normalizeH="0" baseline="0">
                <a:ln>
                  <a:noFill/>
                </a:ln>
                <a:solidFill>
                  <a:srgbClr val="3778CD"/>
                </a:solidFill>
                <a:effectLst/>
                <a:latin typeface="Arial" panose="020B0604020202020204" pitchFamily="34" charset="0"/>
                <a:cs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3346D029-A826-433A-B17D-C251928CE68A}"/>
              </a:ext>
            </a:extLst>
          </p:cNvPr>
          <p:cNvSpPr txBox="1"/>
          <p:nvPr/>
        </p:nvSpPr>
        <p:spPr>
          <a:xfrm>
            <a:off x="1451579" y="2112579"/>
            <a:ext cx="3393690" cy="1049235"/>
          </a:xfrm>
          <a:prstGeom prst="rect">
            <a:avLst/>
          </a:prstGeom>
          <a:noFill/>
        </p:spPr>
        <p:txBody>
          <a:bodyPr wrap="square" rtlCol="0">
            <a:spAutoFit/>
          </a:bodyPr>
          <a:lstStyle/>
          <a:p>
            <a:endParaRPr lang="en-US"/>
          </a:p>
        </p:txBody>
      </p:sp>
      <p:sp>
        <p:nvSpPr>
          <p:cNvPr id="6" name="Rectangle 1">
            <a:extLst>
              <a:ext uri="{FF2B5EF4-FFF2-40B4-BE49-F238E27FC236}">
                <a16:creationId xmlns:a16="http://schemas.microsoft.com/office/drawing/2014/main" id="{FED6E942-DD55-42CD-BCCD-63F140C80D0F}"/>
              </a:ext>
            </a:extLst>
          </p:cNvPr>
          <p:cNvSpPr>
            <a:spLocks noChangeArrowheads="1"/>
          </p:cNvSpPr>
          <p:nvPr/>
        </p:nvSpPr>
        <p:spPr bwMode="auto">
          <a:xfrm>
            <a:off x="1157464" y="2112579"/>
            <a:ext cx="10908411" cy="33906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176" tIns="12696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a:ln>
                  <a:noFill/>
                </a:ln>
                <a:solidFill>
                  <a:srgbClr val="444444"/>
                </a:solidFill>
                <a:effectLst/>
                <a:latin typeface="Arial" panose="020B0604020202020204" pitchFamily="34" charset="0"/>
                <a:cs typeface="Arial" panose="020B0604020202020204" pitchFamily="34" charset="0"/>
              </a:rPr>
              <a:t>Sau đây là các thiết bị được sử dụng trong WAN:</a:t>
            </a:r>
            <a:endParaRPr kumimoji="0" lang="en-US" altLang="en-US" b="1"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444444"/>
                </a:solidFill>
                <a:effectLst/>
                <a:latin typeface="Symbol" panose="05050102010706020507" pitchFamily="18" charset="2"/>
                <a:cs typeface="Arial" panose="020B0604020202020204" pitchFamily="34" charset="0"/>
              </a:rPr>
              <a:t>·</a:t>
            </a:r>
            <a:r>
              <a:rPr kumimoji="0" lang="en-US" altLang="en-US" sz="105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Router: cung cấp nhiều dịch vụ khác nhau, bao gồm Internet và các giao tiếp WAN.</a:t>
            </a:r>
            <a:endParaRPr kumimoji="0" lang="en-US" altLang="en-US" sz="11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444444"/>
                </a:solidFill>
                <a:effectLst/>
                <a:latin typeface="Symbol" panose="05050102010706020507" pitchFamily="18" charset="2"/>
                <a:cs typeface="Arial" panose="020B0604020202020204" pitchFamily="34" charset="0"/>
              </a:rPr>
              <a:t>·</a:t>
            </a:r>
            <a:r>
              <a:rPr kumimoji="0" lang="en-US" altLang="en-US" sz="105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Loại switch được sử dụng trong </a:t>
            </a:r>
            <a:r>
              <a:rPr lang="en-US" altLang="en-US" sz="2400">
                <a:solidFill>
                  <a:srgbClr val="444444"/>
                </a:solidFill>
                <a:latin typeface="Times New Roman" panose="02020603050405020304" pitchFamily="18" charset="0"/>
                <a:cs typeface="Times New Roman" panose="02020603050405020304" pitchFamily="18" charset="0"/>
              </a:rPr>
              <a:t>LAN</a:t>
            </a:r>
            <a:r>
              <a:rPr kumimoji="0" lang="en-US" altLang="en-US" sz="24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 cung cấp kết nối cho hoạt động thông tin liên lạc băng thoại video và dữ liệu.</a:t>
            </a:r>
            <a:endParaRPr kumimoji="0" lang="en-US" altLang="en-US" sz="11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444444"/>
                </a:solidFill>
                <a:effectLst/>
                <a:latin typeface="Symbol" panose="05050102010706020507" pitchFamily="18" charset="2"/>
                <a:cs typeface="Arial" panose="020B0604020202020204" pitchFamily="34" charset="0"/>
              </a:rPr>
              <a:t>·</a:t>
            </a:r>
            <a:r>
              <a:rPr kumimoji="0" lang="en-US" altLang="en-US" sz="105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Modem: bao gồm: giao tiếp với dịch vụ truyền thoại; CSU/DSU (Chanel service units/ Digital service units) để giao tiếp với dịch vụ T1/E1; TA/NT1 (Terminal Adapters /Network Terminal 1) để giao tiếp với dịch vụ ISDN (Integrate Services Digital Network).</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a:ln>
                  <a:noFill/>
                </a:ln>
                <a:solidFill>
                  <a:srgbClr val="444444"/>
                </a:solidFill>
                <a:effectLst/>
                <a:latin typeface="Times New Roman" panose="02020603050405020304" pitchFamily="18" charset="0"/>
                <a:cs typeface="Times New Roman" panose="02020603050405020304" pitchFamily="18" charset="0"/>
              </a:rPr>
              <a:t>Server thông tin liên lạc: tập trung xử lý cuộc gọi của người dùng.</a:t>
            </a:r>
            <a:r>
              <a:rPr kumimoji="0" lang="en-US" altLang="en-US" sz="1100" b="0" i="0" u="none" strike="noStrike" cap="none" normalizeH="0" baseline="0">
                <a:ln>
                  <a:noFill/>
                </a:ln>
                <a:solidFill>
                  <a:schemeClr val="tx1"/>
                </a:solidFill>
                <a:effectLst/>
              </a:rPr>
              <a:t> </a:t>
            </a:r>
            <a:endParaRPr kumimoji="0" lang="en-US" altLang="en-US" sz="3200" b="0" i="0" u="none" strike="noStrike" cap="none" normalizeH="0" baseline="0">
              <a:ln>
                <a:noFill/>
              </a:ln>
              <a:solidFill>
                <a:schemeClr val="tx1"/>
              </a:solidFill>
              <a:effectLst/>
              <a:latin typeface="Arial" panose="020B0604020202020204" pitchFamily="34" charset="0"/>
            </a:endParaRPr>
          </a:p>
        </p:txBody>
      </p:sp>
      <p:pic>
        <p:nvPicPr>
          <p:cNvPr id="8" name="Picture 7">
            <a:extLst>
              <a:ext uri="{FF2B5EF4-FFF2-40B4-BE49-F238E27FC236}">
                <a16:creationId xmlns:a16="http://schemas.microsoft.com/office/drawing/2014/main" id="{DC0A6CB9-90DA-4F23-B884-4BF3034A1664}"/>
              </a:ext>
            </a:extLst>
          </p:cNvPr>
          <p:cNvPicPr>
            <a:picLocks noChangeAspect="1"/>
          </p:cNvPicPr>
          <p:nvPr/>
        </p:nvPicPr>
        <p:blipFill>
          <a:blip r:embed="rId2"/>
          <a:stretch>
            <a:fillRect/>
          </a:stretch>
        </p:blipFill>
        <p:spPr>
          <a:xfrm>
            <a:off x="256619" y="1853754"/>
            <a:ext cx="628650" cy="781050"/>
          </a:xfrm>
          <a:prstGeom prst="rect">
            <a:avLst/>
          </a:prstGeom>
        </p:spPr>
      </p:pic>
      <p:pic>
        <p:nvPicPr>
          <p:cNvPr id="10" name="Picture 9">
            <a:extLst>
              <a:ext uri="{FF2B5EF4-FFF2-40B4-BE49-F238E27FC236}">
                <a16:creationId xmlns:a16="http://schemas.microsoft.com/office/drawing/2014/main" id="{8F486CD4-5285-4935-BAF4-FBE2630D7536}"/>
              </a:ext>
            </a:extLst>
          </p:cNvPr>
          <p:cNvPicPr>
            <a:picLocks noChangeAspect="1"/>
          </p:cNvPicPr>
          <p:nvPr/>
        </p:nvPicPr>
        <p:blipFill>
          <a:blip r:embed="rId3"/>
          <a:stretch>
            <a:fillRect/>
          </a:stretch>
        </p:blipFill>
        <p:spPr>
          <a:xfrm>
            <a:off x="256619" y="2757001"/>
            <a:ext cx="600075" cy="809625"/>
          </a:xfrm>
          <a:prstGeom prst="rect">
            <a:avLst/>
          </a:prstGeom>
        </p:spPr>
      </p:pic>
      <p:pic>
        <p:nvPicPr>
          <p:cNvPr id="12" name="Picture 11">
            <a:extLst>
              <a:ext uri="{FF2B5EF4-FFF2-40B4-BE49-F238E27FC236}">
                <a16:creationId xmlns:a16="http://schemas.microsoft.com/office/drawing/2014/main" id="{F581D300-652A-4DBF-8C9E-551D332C1352}"/>
              </a:ext>
            </a:extLst>
          </p:cNvPr>
          <p:cNvPicPr>
            <a:picLocks noChangeAspect="1"/>
          </p:cNvPicPr>
          <p:nvPr/>
        </p:nvPicPr>
        <p:blipFill rotWithShape="1">
          <a:blip r:embed="rId4"/>
          <a:srcRect t="9368" r="56000"/>
          <a:stretch/>
        </p:blipFill>
        <p:spPr>
          <a:xfrm>
            <a:off x="256619" y="3853836"/>
            <a:ext cx="628650" cy="707886"/>
          </a:xfrm>
          <a:prstGeom prst="rect">
            <a:avLst/>
          </a:prstGeom>
        </p:spPr>
      </p:pic>
      <p:pic>
        <p:nvPicPr>
          <p:cNvPr id="14" name="Picture 13">
            <a:extLst>
              <a:ext uri="{FF2B5EF4-FFF2-40B4-BE49-F238E27FC236}">
                <a16:creationId xmlns:a16="http://schemas.microsoft.com/office/drawing/2014/main" id="{6B36582B-ECE6-4FAF-80D1-079D661B3D32}"/>
              </a:ext>
            </a:extLst>
          </p:cNvPr>
          <p:cNvPicPr>
            <a:picLocks noChangeAspect="1"/>
          </p:cNvPicPr>
          <p:nvPr/>
        </p:nvPicPr>
        <p:blipFill>
          <a:blip r:embed="rId5"/>
          <a:stretch>
            <a:fillRect/>
          </a:stretch>
        </p:blipFill>
        <p:spPr>
          <a:xfrm>
            <a:off x="256619" y="4785658"/>
            <a:ext cx="676275" cy="781050"/>
          </a:xfrm>
          <a:prstGeom prst="rect">
            <a:avLst/>
          </a:prstGeom>
        </p:spPr>
      </p:pic>
    </p:spTree>
    <p:extLst>
      <p:ext uri="{BB962C8B-B14F-4D97-AF65-F5344CB8AC3E}">
        <p14:creationId xmlns:p14="http://schemas.microsoft.com/office/powerpoint/2010/main" val="160311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09F-BF31-4310-8E8D-1E738FC813DE}"/>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2.1 WAN</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2.1.1 </a:t>
            </a:r>
            <a:r>
              <a:rPr lang="en-US" dirty="0" err="1">
                <a:latin typeface="Times New Roman" panose="02020603050405020304" pitchFamily="18" charset="0"/>
                <a:cs typeface="Times New Roman" panose="02020603050405020304" pitchFamily="18" charset="0"/>
              </a:rPr>
              <a:t>Giới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WAN</a:t>
            </a:r>
          </a:p>
        </p:txBody>
      </p:sp>
      <p:sp>
        <p:nvSpPr>
          <p:cNvPr id="3" name="Content Placeholder 2">
            <a:extLst>
              <a:ext uri="{FF2B5EF4-FFF2-40B4-BE49-F238E27FC236}">
                <a16:creationId xmlns:a16="http://schemas.microsoft.com/office/drawing/2014/main" id="{53F1D207-EE99-4C71-B0D9-4D25A817E485}"/>
              </a:ext>
            </a:extLst>
          </p:cNvPr>
          <p:cNvSpPr>
            <a:spLocks noGrp="1"/>
          </p:cNvSpPr>
          <p:nvPr>
            <p:ph idx="1"/>
          </p:nvPr>
        </p:nvSpPr>
        <p:spPr>
          <a:xfrm>
            <a:off x="1451579" y="2015732"/>
            <a:ext cx="4114334" cy="3729085"/>
          </a:xfrm>
        </p:spPr>
        <p:txBody>
          <a:bodyPr>
            <a:normAutofit/>
          </a:bodyPr>
          <a:lstStyle/>
          <a:p>
            <a:pPr marL="76200" marR="0" algn="just">
              <a:spcBef>
                <a:spcPts val="1005"/>
              </a:spcBef>
              <a:spcAft>
                <a:spcPts val="0"/>
              </a:spcAft>
            </a:pPr>
            <a:r>
              <a:rPr lang="vi-VN" sz="1800" b="0" i="0">
                <a:solidFill>
                  <a:srgbClr val="444444"/>
                </a:solidFill>
                <a:effectLst/>
                <a:latin typeface="Arial" panose="020B0604020202020204" pitchFamily="34" charset="0"/>
              </a:rPr>
              <a:t>Kết nối WAN có nhiều dạng khác nhau. Một kết nối WAN sử dụng nhiều ký thuật khác nhau để thực hiện truyền dữ liệu qua một vùng địa lý rộng lớn. Các dịch vụ WAN thường được thuê từ nhà cung cấp dịch vụ. Chúng ta có 3 loại kết nối WAN như sau: kết nối thuê kênh riêng, kết nối chuyển mạch - mạch, kết nối chuyển  mạch</a:t>
            </a:r>
            <a:r>
              <a:rPr lang="vi-VN" sz="1800" b="0" i="0" spc="-20">
                <a:solidFill>
                  <a:srgbClr val="444444"/>
                </a:solidFill>
                <a:effectLst/>
                <a:latin typeface="Arial" panose="020B0604020202020204" pitchFamily="34" charset="0"/>
              </a:rPr>
              <a:t> </a:t>
            </a:r>
            <a:r>
              <a:rPr lang="vi-VN" sz="1800" b="0" i="0">
                <a:solidFill>
                  <a:srgbClr val="444444"/>
                </a:solidFill>
                <a:effectLst/>
                <a:latin typeface="Arial" panose="020B0604020202020204" pitchFamily="34" charset="0"/>
              </a:rPr>
              <a:t>gói.</a:t>
            </a:r>
            <a:endParaRPr lang="en-US" sz="2800" dirty="0"/>
          </a:p>
        </p:txBody>
      </p:sp>
      <p:sp>
        <p:nvSpPr>
          <p:cNvPr id="5" name="TextBox 4">
            <a:extLst>
              <a:ext uri="{FF2B5EF4-FFF2-40B4-BE49-F238E27FC236}">
                <a16:creationId xmlns:a16="http://schemas.microsoft.com/office/drawing/2014/main" id="{8C6B6FDA-BD9F-4F28-AC16-26B3860CCE4F}"/>
              </a:ext>
            </a:extLst>
          </p:cNvPr>
          <p:cNvSpPr txBox="1"/>
          <p:nvPr/>
        </p:nvSpPr>
        <p:spPr>
          <a:xfrm>
            <a:off x="0" y="0"/>
            <a:ext cx="12192000" cy="707886"/>
          </a:xfrm>
          <a:prstGeom prst="rect">
            <a:avLst/>
          </a:prstGeom>
          <a:solidFill>
            <a:srgbClr val="7030A0"/>
          </a:solidFill>
        </p:spPr>
        <p:txBody>
          <a:bodyPr wrap="square" rtlCol="0">
            <a:spAutoFit/>
          </a:bodyPr>
          <a:lstStyle/>
          <a:p>
            <a:pPr algn="ctr"/>
            <a:r>
              <a:rPr lang="en-US" sz="4000" b="1" dirty="0">
                <a:solidFill>
                  <a:schemeClr val="bg1"/>
                </a:solidFill>
                <a:latin typeface="Times New Roman" panose="02020603050405020304" pitchFamily="18" charset="0"/>
                <a:cs typeface="Times New Roman" panose="02020603050405020304" pitchFamily="18" charset="0"/>
              </a:rPr>
              <a:t>THIẾT BỊ MẠNG</a:t>
            </a:r>
          </a:p>
        </p:txBody>
      </p:sp>
      <p:pic>
        <p:nvPicPr>
          <p:cNvPr id="6" name="Picture 5">
            <a:extLst>
              <a:ext uri="{FF2B5EF4-FFF2-40B4-BE49-F238E27FC236}">
                <a16:creationId xmlns:a16="http://schemas.microsoft.com/office/drawing/2014/main" id="{8229DB37-7B1D-4242-8FA6-830B8387599C}"/>
              </a:ext>
            </a:extLst>
          </p:cNvPr>
          <p:cNvPicPr>
            <a:picLocks noChangeAspect="1"/>
          </p:cNvPicPr>
          <p:nvPr/>
        </p:nvPicPr>
        <p:blipFill>
          <a:blip r:embed="rId2"/>
          <a:stretch>
            <a:fillRect/>
          </a:stretch>
        </p:blipFill>
        <p:spPr>
          <a:xfrm>
            <a:off x="5667058" y="2068917"/>
            <a:ext cx="5387796" cy="3631273"/>
          </a:xfrm>
          <a:prstGeom prst="rect">
            <a:avLst/>
          </a:prstGeom>
        </p:spPr>
      </p:pic>
    </p:spTree>
    <p:extLst>
      <p:ext uri="{BB962C8B-B14F-4D97-AF65-F5344CB8AC3E}">
        <p14:creationId xmlns:p14="http://schemas.microsoft.com/office/powerpoint/2010/main" val="3192190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DC511-3276-4184-9E51-99D3D29091AF}"/>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2.1.2 </a:t>
            </a:r>
            <a:r>
              <a:rPr lang="en-US" dirty="0" err="1">
                <a:latin typeface="Times New Roman" panose="02020603050405020304" pitchFamily="18" charset="0"/>
                <a:cs typeface="Times New Roman" panose="02020603050405020304" pitchFamily="18" charset="0"/>
              </a:rPr>
              <a:t>Giới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thiệu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về</a:t>
            </a:r>
            <a:r>
              <a:rPr lang="en-US" dirty="0">
                <a:latin typeface="Times New Roman" panose="02020603050405020304" pitchFamily="18" charset="0"/>
                <a:cs typeface="Times New Roman" panose="02020603050405020304" pitchFamily="18" charset="0"/>
              </a:rPr>
              <a:t> router </a:t>
            </a:r>
            <a:r>
              <a:rPr lang="en-US" dirty="0" err="1">
                <a:latin typeface="Times New Roman" panose="02020603050405020304" pitchFamily="18" charset="0"/>
                <a:cs typeface="Times New Roman" panose="02020603050405020304" pitchFamily="18" charset="0"/>
              </a:rPr>
              <a:t>trong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mạng</a:t>
            </a:r>
            <a:r>
              <a:rPr lang="en-US" dirty="0">
                <a:latin typeface="Times New Roman" panose="02020603050405020304" pitchFamily="18" charset="0"/>
                <a:cs typeface="Times New Roman" panose="02020603050405020304" pitchFamily="18" charset="0"/>
              </a:rPr>
              <a:t> WAN</a:t>
            </a:r>
          </a:p>
        </p:txBody>
      </p:sp>
      <p:sp>
        <p:nvSpPr>
          <p:cNvPr id="3" name="Content Placeholder 2">
            <a:extLst>
              <a:ext uri="{FF2B5EF4-FFF2-40B4-BE49-F238E27FC236}">
                <a16:creationId xmlns:a16="http://schemas.microsoft.com/office/drawing/2014/main" id="{E9148FE9-BD4F-407D-B4DD-3FBCB273ADFD}"/>
              </a:ext>
            </a:extLst>
          </p:cNvPr>
          <p:cNvSpPr>
            <a:spLocks noGrp="1"/>
          </p:cNvSpPr>
          <p:nvPr>
            <p:ph idx="1"/>
          </p:nvPr>
        </p:nvSpPr>
        <p:spPr>
          <a:xfrm>
            <a:off x="1451580" y="2015732"/>
            <a:ext cx="5853682" cy="3450613"/>
          </a:xfrm>
        </p:spPr>
        <p:txBody>
          <a:bodyPr>
            <a:normAutofit lnSpcReduction="10000"/>
          </a:bodyPr>
          <a:lstStyle/>
          <a:p>
            <a:r>
              <a:rPr lang="vi-VN" dirty="0"/>
              <a:t>Router là một loại máy tính đặc biệt. Nó cũng có các thành phần cơ bản giống như máy tính: CPU, bộ nhớ, system bus và các cổng giao tiếp. Tuy nhiên router </a:t>
            </a:r>
            <a:r>
              <a:rPr lang="vi-VN"/>
              <a:t>được </a:t>
            </a:r>
            <a:r>
              <a:rPr lang="en-US">
                <a:latin typeface="Arial" panose="020B0604020202020204" pitchFamily="34" charset="0"/>
                <a:cs typeface="Arial" panose="020B0604020202020204" pitchFamily="34" charset="0"/>
              </a:rPr>
              <a:t>thiết kế </a:t>
            </a:r>
            <a:r>
              <a:rPr lang="vi-VN"/>
              <a:t>để </a:t>
            </a:r>
            <a:r>
              <a:rPr lang="vi-VN" dirty="0"/>
              <a:t>thực hiện một số chức năng đặc biệt. Ví dụ: router được thiết kế là để thực hiện một số chức năng đặc biệt. Ví dụ: router kết nối hai hệ thống mạng với nhau và cho phép hai hệ thống này có thể liên lạc với nhau, ngoài ra router còn thực hiện việc chọn lựa đường đi tốt nhất cho dữ liệu.</a:t>
            </a:r>
            <a:endParaRPr lang="en-US" dirty="0"/>
          </a:p>
        </p:txBody>
      </p:sp>
      <p:sp>
        <p:nvSpPr>
          <p:cNvPr id="5" name="TextBox 4">
            <a:extLst>
              <a:ext uri="{FF2B5EF4-FFF2-40B4-BE49-F238E27FC236}">
                <a16:creationId xmlns:a16="http://schemas.microsoft.com/office/drawing/2014/main" id="{BE0F350A-3EA0-4D7C-9369-77A681F98AF7}"/>
              </a:ext>
            </a:extLst>
          </p:cNvPr>
          <p:cNvSpPr txBox="1"/>
          <p:nvPr/>
        </p:nvSpPr>
        <p:spPr>
          <a:xfrm>
            <a:off x="0" y="0"/>
            <a:ext cx="12192000" cy="707886"/>
          </a:xfrm>
          <a:prstGeom prst="rect">
            <a:avLst/>
          </a:prstGeom>
          <a:solidFill>
            <a:srgbClr val="7030A0"/>
          </a:solidFill>
        </p:spPr>
        <p:txBody>
          <a:bodyPr wrap="square" rtlCol="0">
            <a:spAutoFit/>
          </a:bodyPr>
          <a:lstStyle/>
          <a:p>
            <a:pPr algn="ctr"/>
            <a:r>
              <a:rPr lang="en-US" sz="4000" b="1" dirty="0">
                <a:solidFill>
                  <a:schemeClr val="bg1"/>
                </a:solidFill>
              </a:rPr>
              <a:t>THIẾT BỊ MẠNG</a:t>
            </a:r>
          </a:p>
        </p:txBody>
      </p:sp>
      <p:pic>
        <p:nvPicPr>
          <p:cNvPr id="7" name="Picture 6">
            <a:extLst>
              <a:ext uri="{FF2B5EF4-FFF2-40B4-BE49-F238E27FC236}">
                <a16:creationId xmlns:a16="http://schemas.microsoft.com/office/drawing/2014/main" id="{A7D3E129-198A-4E18-AC9C-66938C198F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4886" y="2390775"/>
            <a:ext cx="3257550" cy="2076450"/>
          </a:xfrm>
          <a:prstGeom prst="rect">
            <a:avLst/>
          </a:prstGeom>
        </p:spPr>
      </p:pic>
    </p:spTree>
    <p:extLst>
      <p:ext uri="{BB962C8B-B14F-4D97-AF65-F5344CB8AC3E}">
        <p14:creationId xmlns:p14="http://schemas.microsoft.com/office/powerpoint/2010/main" val="1521470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D5887-748B-4424-9BC6-DB2E05D2B526}"/>
              </a:ext>
            </a:extLst>
          </p:cNvPr>
          <p:cNvSpPr>
            <a:spLocks noGrp="1"/>
          </p:cNvSpPr>
          <p:nvPr>
            <p:ph type="title"/>
          </p:nvPr>
        </p:nvSpPr>
        <p:spPr>
          <a:xfrm>
            <a:off x="1375146" y="1218838"/>
            <a:ext cx="9441708" cy="587136"/>
          </a:xfrm>
        </p:spPr>
        <p:txBody>
          <a:bodyPr/>
          <a:lstStyle/>
          <a:p>
            <a:r>
              <a:rPr lang="en-US" dirty="0"/>
              <a:t>2.1.3 </a:t>
            </a:r>
            <a:r>
              <a:rPr lang="en-US" dirty="0" err="1"/>
              <a:t>Vai</a:t>
            </a:r>
            <a:r>
              <a:rPr lang="en-US" dirty="0"/>
              <a:t> </a:t>
            </a:r>
            <a:r>
              <a:rPr lang="en-US" dirty="0" err="1"/>
              <a:t>trò</a:t>
            </a:r>
            <a:r>
              <a:rPr lang="en-US" dirty="0"/>
              <a:t> </a:t>
            </a:r>
            <a:r>
              <a:rPr lang="en-US" dirty="0" err="1"/>
              <a:t>của</a:t>
            </a:r>
            <a:r>
              <a:rPr lang="en-US" dirty="0"/>
              <a:t> </a:t>
            </a:r>
            <a:r>
              <a:rPr lang="en-US" dirty="0" err="1"/>
              <a:t>các</a:t>
            </a:r>
            <a:r>
              <a:rPr lang="en-US" dirty="0"/>
              <a:t> router </a:t>
            </a:r>
            <a:r>
              <a:rPr lang="en-US" dirty="0" err="1"/>
              <a:t>trong</a:t>
            </a:r>
            <a:r>
              <a:rPr lang="en-US" dirty="0"/>
              <a:t>  WAN</a:t>
            </a:r>
          </a:p>
        </p:txBody>
      </p:sp>
      <p:sp>
        <p:nvSpPr>
          <p:cNvPr id="3" name="Content Placeholder 2">
            <a:extLst>
              <a:ext uri="{FF2B5EF4-FFF2-40B4-BE49-F238E27FC236}">
                <a16:creationId xmlns:a16="http://schemas.microsoft.com/office/drawing/2014/main" id="{6894E23E-2DB4-4BE5-907D-218A30F9EE5D}"/>
              </a:ext>
            </a:extLst>
          </p:cNvPr>
          <p:cNvSpPr>
            <a:spLocks noGrp="1"/>
          </p:cNvSpPr>
          <p:nvPr>
            <p:ph idx="1"/>
          </p:nvPr>
        </p:nvSpPr>
        <p:spPr/>
        <p:txBody>
          <a:bodyPr>
            <a:normAutofit fontScale="55000" lnSpcReduction="20000"/>
          </a:bodyPr>
          <a:lstStyle/>
          <a:p>
            <a:r>
              <a:rPr lang="vi-VN" sz="3800" dirty="0"/>
              <a:t>Router: cung cấp nhiều dịch vụ khác nhau, bao gồm Internet và các giao tiếp</a:t>
            </a:r>
            <a:br>
              <a:rPr lang="vi-VN" sz="3800" dirty="0"/>
            </a:br>
            <a:r>
              <a:rPr lang="vi-VN" sz="3800" dirty="0"/>
              <a:t>WAN.</a:t>
            </a:r>
          </a:p>
          <a:p>
            <a:r>
              <a:rPr lang="vi-VN" sz="3800" dirty="0"/>
              <a:t>Loại switch được sử dụng trong WAN cung cấp kết nối cho hoạt động thông tin liên lạc băng thoại video và dữ liệu.</a:t>
            </a:r>
          </a:p>
          <a:p>
            <a:r>
              <a:rPr lang="vi-VN" sz="3800" dirty="0"/>
              <a:t>Modem: bao gồm: giao tiếp với dịch vụ truyền thoại; CSU/DSU (Chanel service units/ Digital service units) để giao tiếp với dịch vụ T1/E1; TA/NT1 (Terminal Adapters /Network Terminal 1) để giao tiếp với dịch vụ ISDN (Integrate Services Digital Network).</a:t>
            </a:r>
          </a:p>
          <a:p>
            <a:r>
              <a:rPr lang="vi-VN" sz="3800" dirty="0"/>
              <a:t>Server thông tin liên lạc: tập trung xử lý cuộc gọi của người dùng.</a:t>
            </a:r>
          </a:p>
          <a:p>
            <a:endParaRPr lang="en-US" dirty="0"/>
          </a:p>
        </p:txBody>
      </p:sp>
      <p:sp>
        <p:nvSpPr>
          <p:cNvPr id="5" name="TextBox 4">
            <a:extLst>
              <a:ext uri="{FF2B5EF4-FFF2-40B4-BE49-F238E27FC236}">
                <a16:creationId xmlns:a16="http://schemas.microsoft.com/office/drawing/2014/main" id="{254A114F-DF28-4E9B-9D63-962B9F14B685}"/>
              </a:ext>
            </a:extLst>
          </p:cNvPr>
          <p:cNvSpPr txBox="1"/>
          <p:nvPr/>
        </p:nvSpPr>
        <p:spPr>
          <a:xfrm>
            <a:off x="0" y="0"/>
            <a:ext cx="12192000" cy="707886"/>
          </a:xfrm>
          <a:prstGeom prst="rect">
            <a:avLst/>
          </a:prstGeom>
          <a:solidFill>
            <a:srgbClr val="7030A0"/>
          </a:solidFill>
        </p:spPr>
        <p:txBody>
          <a:bodyPr wrap="square" rtlCol="0">
            <a:spAutoFit/>
          </a:bodyPr>
          <a:lstStyle/>
          <a:p>
            <a:pPr algn="ctr"/>
            <a:r>
              <a:rPr lang="en-US" sz="4000" b="1" dirty="0">
                <a:solidFill>
                  <a:schemeClr val="bg1"/>
                </a:solidFill>
              </a:rPr>
              <a:t>THIẾT BỊ MẠNG</a:t>
            </a:r>
          </a:p>
        </p:txBody>
      </p:sp>
    </p:spTree>
    <p:extLst>
      <p:ext uri="{BB962C8B-B14F-4D97-AF65-F5344CB8AC3E}">
        <p14:creationId xmlns:p14="http://schemas.microsoft.com/office/powerpoint/2010/main" val="20899130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27128-C6AD-498B-B44E-41E0CDA8541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2.2. Router</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2.2.1 </a:t>
            </a:r>
            <a:r>
              <a:rPr lang="en-US" dirty="0" err="1">
                <a:latin typeface="Arial" panose="020B0604020202020204" pitchFamily="34" charset="0"/>
                <a:cs typeface="Arial" panose="020B0604020202020204" pitchFamily="34" charset="0"/>
              </a:rPr>
              <a:t>Các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thành</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phần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trong</a:t>
            </a:r>
            <a:r>
              <a:rPr lang="en-US" dirty="0">
                <a:latin typeface="Arial" panose="020B0604020202020204" pitchFamily="34" charset="0"/>
                <a:cs typeface="Arial" panose="020B0604020202020204" pitchFamily="34" charset="0"/>
              </a:rPr>
              <a:t> router</a:t>
            </a:r>
          </a:p>
        </p:txBody>
      </p:sp>
      <p:sp>
        <p:nvSpPr>
          <p:cNvPr id="3" name="Content Placeholder 2">
            <a:extLst>
              <a:ext uri="{FF2B5EF4-FFF2-40B4-BE49-F238E27FC236}">
                <a16:creationId xmlns:a16="http://schemas.microsoft.com/office/drawing/2014/main" id="{81CC5433-A0B0-4BBF-B54D-34E588C708F3}"/>
              </a:ext>
            </a:extLst>
          </p:cNvPr>
          <p:cNvSpPr>
            <a:spLocks noGrp="1"/>
          </p:cNvSpPr>
          <p:nvPr>
            <p:ph idx="1"/>
          </p:nvPr>
        </p:nvSpPr>
        <p:spPr/>
        <p:txBody>
          <a:bodyPr>
            <a:normAutofit fontScale="25000" lnSpcReduction="20000"/>
          </a:bodyPr>
          <a:lstStyle/>
          <a:p>
            <a:r>
              <a:rPr lang="en-US" sz="11200" dirty="0" err="1">
                <a:latin typeface="Arial" panose="020B0604020202020204" pitchFamily="34" charset="0"/>
                <a:cs typeface="Arial" panose="020B0604020202020204" pitchFamily="34" charset="0"/>
              </a:rPr>
              <a:t>Bộ</a:t>
            </a:r>
            <a:r>
              <a:rPr lang="en-US" sz="11200" dirty="0">
                <a:latin typeface="Arial" panose="020B0604020202020204" pitchFamily="34" charset="0"/>
                <a:cs typeface="Arial" panose="020B0604020202020204" pitchFamily="34" charset="0"/>
              </a:rPr>
              <a:t> </a:t>
            </a:r>
            <a:r>
              <a:rPr lang="en-US" sz="11200" dirty="0" err="1">
                <a:latin typeface="Arial" panose="020B0604020202020204" pitchFamily="34" charset="0"/>
                <a:cs typeface="Arial" panose="020B0604020202020204" pitchFamily="34" charset="0"/>
              </a:rPr>
              <a:t>phận</a:t>
            </a:r>
            <a:r>
              <a:rPr lang="en-US" sz="11200" dirty="0">
                <a:latin typeface="Arial" panose="020B0604020202020204" pitchFamily="34" charset="0"/>
                <a:cs typeface="Arial" panose="020B0604020202020204" pitchFamily="34" charset="0"/>
              </a:rPr>
              <a:t> </a:t>
            </a:r>
            <a:r>
              <a:rPr lang="en-US" sz="11200" dirty="0" err="1">
                <a:latin typeface="Arial" panose="020B0604020202020204" pitchFamily="34" charset="0"/>
                <a:cs typeface="Arial" panose="020B0604020202020204" pitchFamily="34" charset="0"/>
              </a:rPr>
              <a:t>xử</a:t>
            </a:r>
            <a:r>
              <a:rPr lang="en-US" sz="11200" dirty="0">
                <a:latin typeface="Arial" panose="020B0604020202020204" pitchFamily="34" charset="0"/>
                <a:cs typeface="Arial" panose="020B0604020202020204" pitchFamily="34" charset="0"/>
              </a:rPr>
              <a:t> </a:t>
            </a:r>
            <a:r>
              <a:rPr lang="en-US" sz="11200" dirty="0" err="1">
                <a:latin typeface="Arial" panose="020B0604020202020204" pitchFamily="34" charset="0"/>
                <a:cs typeface="Arial" panose="020B0604020202020204" pitchFamily="34" charset="0"/>
              </a:rPr>
              <a:t>lý</a:t>
            </a:r>
            <a:r>
              <a:rPr lang="en-US" sz="11200" dirty="0">
                <a:latin typeface="Arial" panose="020B0604020202020204" pitchFamily="34" charset="0"/>
                <a:cs typeface="Arial" panose="020B0604020202020204" pitchFamily="34" charset="0"/>
              </a:rPr>
              <a:t> </a:t>
            </a:r>
            <a:r>
              <a:rPr lang="en-US" sz="11200" dirty="0" err="1">
                <a:latin typeface="Arial" panose="020B0604020202020204" pitchFamily="34" charset="0"/>
                <a:cs typeface="Arial" panose="020B0604020202020204" pitchFamily="34" charset="0"/>
              </a:rPr>
              <a:t>trung</a:t>
            </a:r>
            <a:r>
              <a:rPr lang="en-US" sz="11200" dirty="0">
                <a:latin typeface="Arial" panose="020B0604020202020204" pitchFamily="34" charset="0"/>
                <a:cs typeface="Arial" panose="020B0604020202020204" pitchFamily="34" charset="0"/>
              </a:rPr>
              <a:t> </a:t>
            </a:r>
            <a:r>
              <a:rPr lang="en-US" sz="11200" dirty="0" err="1">
                <a:latin typeface="Arial" panose="020B0604020202020204" pitchFamily="34" charset="0"/>
                <a:cs typeface="Arial" panose="020B0604020202020204" pitchFamily="34" charset="0"/>
              </a:rPr>
              <a:t>tâm</a:t>
            </a:r>
            <a:r>
              <a:rPr lang="en-US" sz="11200" dirty="0">
                <a:latin typeface="Arial" panose="020B0604020202020204" pitchFamily="34" charset="0"/>
                <a:cs typeface="Arial" panose="020B0604020202020204" pitchFamily="34" charset="0"/>
              </a:rPr>
              <a:t> (CPU)</a:t>
            </a:r>
          </a:p>
          <a:p>
            <a:r>
              <a:rPr lang="en-US" sz="11200" dirty="0" err="1">
                <a:latin typeface="Arial" panose="020B0604020202020204" pitchFamily="34" charset="0"/>
                <a:cs typeface="Arial" panose="020B0604020202020204" pitchFamily="34" charset="0"/>
              </a:rPr>
              <a:t>Bộ</a:t>
            </a:r>
            <a:r>
              <a:rPr lang="en-US" sz="11200" dirty="0">
                <a:latin typeface="Arial" panose="020B0604020202020204" pitchFamily="34" charset="0"/>
                <a:cs typeface="Arial" panose="020B0604020202020204" pitchFamily="34" charset="0"/>
              </a:rPr>
              <a:t> </a:t>
            </a:r>
            <a:r>
              <a:rPr lang="en-US" sz="11200" dirty="0" err="1">
                <a:latin typeface="Arial" panose="020B0604020202020204" pitchFamily="34" charset="0"/>
                <a:cs typeface="Arial" panose="020B0604020202020204" pitchFamily="34" charset="0"/>
              </a:rPr>
              <a:t>nhớ</a:t>
            </a:r>
            <a:r>
              <a:rPr lang="en-US" sz="11200" dirty="0">
                <a:latin typeface="Arial" panose="020B0604020202020204" pitchFamily="34" charset="0"/>
                <a:cs typeface="Arial" panose="020B0604020202020204" pitchFamily="34" charset="0"/>
              </a:rPr>
              <a:t> flash Memory</a:t>
            </a:r>
          </a:p>
          <a:p>
            <a:r>
              <a:rPr lang="en-US" sz="11200" dirty="0">
                <a:latin typeface="Arial" panose="020B0604020202020204" pitchFamily="34" charset="0"/>
                <a:cs typeface="Arial" panose="020B0604020202020204" pitchFamily="34" charset="0"/>
              </a:rPr>
              <a:t>Non-</a:t>
            </a:r>
            <a:r>
              <a:rPr lang="en-US" sz="11200" dirty="0" err="1">
                <a:latin typeface="Arial" panose="020B0604020202020204" pitchFamily="34" charset="0"/>
                <a:cs typeface="Arial" panose="020B0604020202020204" pitchFamily="34" charset="0"/>
              </a:rPr>
              <a:t>Volitile</a:t>
            </a:r>
            <a:r>
              <a:rPr lang="en-US" sz="11200" dirty="0">
                <a:latin typeface="Arial" panose="020B0604020202020204" pitchFamily="34" charset="0"/>
                <a:cs typeface="Arial" panose="020B0604020202020204" pitchFamily="34" charset="0"/>
              </a:rPr>
              <a:t> RAM</a:t>
            </a:r>
          </a:p>
          <a:p>
            <a:r>
              <a:rPr lang="en-US" sz="11200" dirty="0">
                <a:latin typeface="Arial" panose="020B0604020202020204" pitchFamily="34" charset="0"/>
                <a:cs typeface="Arial" panose="020B0604020202020204" pitchFamily="34" charset="0"/>
              </a:rPr>
              <a:t>RAM</a:t>
            </a:r>
          </a:p>
          <a:p>
            <a:r>
              <a:rPr lang="en-US" sz="11200" dirty="0">
                <a:latin typeface="Arial" panose="020B0604020202020204" pitchFamily="34" charset="0"/>
                <a:cs typeface="Arial" panose="020B0604020202020204" pitchFamily="34" charset="0"/>
              </a:rPr>
              <a:t>Network Interfaces</a:t>
            </a:r>
          </a:p>
          <a:p>
            <a:r>
              <a:rPr lang="en-US" sz="11200">
                <a:latin typeface="Arial" panose="020B0604020202020204" pitchFamily="34" charset="0"/>
                <a:cs typeface="Arial" panose="020B0604020202020204" pitchFamily="34" charset="0"/>
              </a:rPr>
              <a:t>Console</a:t>
            </a:r>
          </a:p>
          <a:p>
            <a:r>
              <a:rPr lang="en-US" sz="11200">
                <a:latin typeface="Arial" panose="020B0604020202020204" pitchFamily="34" charset="0"/>
                <a:cs typeface="Arial" panose="020B0604020202020204" pitchFamily="34" charset="0"/>
              </a:rPr>
              <a:t>Auxilary</a:t>
            </a:r>
            <a:endParaRPr lang="en-US" sz="11200" dirty="0">
              <a:latin typeface="Arial" panose="020B0604020202020204" pitchFamily="34" charset="0"/>
              <a:cs typeface="Arial" panose="020B0604020202020204" pitchFamily="34" charset="0"/>
            </a:endParaRPr>
          </a:p>
          <a:p>
            <a:pPr marL="0" indent="0">
              <a:buNone/>
            </a:pPr>
            <a:endParaRPr lang="en-US" sz="28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393FABA0-4C73-4CC4-9108-7514A3357490}"/>
              </a:ext>
            </a:extLst>
          </p:cNvPr>
          <p:cNvSpPr txBox="1"/>
          <p:nvPr/>
        </p:nvSpPr>
        <p:spPr>
          <a:xfrm>
            <a:off x="0" y="0"/>
            <a:ext cx="12192000" cy="707886"/>
          </a:xfrm>
          <a:prstGeom prst="rect">
            <a:avLst/>
          </a:prstGeom>
          <a:solidFill>
            <a:srgbClr val="7030A0"/>
          </a:solidFill>
        </p:spPr>
        <p:txBody>
          <a:bodyPr wrap="square" rtlCol="0">
            <a:spAutoFit/>
          </a:bodyPr>
          <a:lstStyle/>
          <a:p>
            <a:pPr algn="ctr"/>
            <a:r>
              <a:rPr lang="en-US" sz="4000" b="1" dirty="0">
                <a:solidFill>
                  <a:schemeClr val="bg1"/>
                </a:solidFill>
                <a:latin typeface="Arial" panose="020B0604020202020204" pitchFamily="34" charset="0"/>
                <a:cs typeface="Arial" panose="020B0604020202020204" pitchFamily="34" charset="0"/>
              </a:rPr>
              <a:t>THIẾT BỊ MẠNG</a:t>
            </a:r>
          </a:p>
        </p:txBody>
      </p:sp>
    </p:spTree>
    <p:extLst>
      <p:ext uri="{BB962C8B-B14F-4D97-AF65-F5344CB8AC3E}">
        <p14:creationId xmlns:p14="http://schemas.microsoft.com/office/powerpoint/2010/main" val="2028245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77E9B-3105-4DED-89A4-9F34913AB83E}"/>
              </a:ext>
            </a:extLst>
          </p:cNvPr>
          <p:cNvSpPr>
            <a:spLocks noGrp="1"/>
          </p:cNvSpPr>
          <p:nvPr>
            <p:ph type="title"/>
          </p:nvPr>
        </p:nvSpPr>
        <p:spPr>
          <a:xfrm>
            <a:off x="1451579" y="1082815"/>
            <a:ext cx="9603275" cy="1049235"/>
          </a:xfrm>
        </p:spPr>
        <p:txBody>
          <a:bodyPr>
            <a:noAutofit/>
          </a:bodyPr>
          <a:lstStyle/>
          <a:p>
            <a:r>
              <a:rPr lang="en-US" sz="4400" dirty="0" err="1"/>
              <a:t>Bộ</a:t>
            </a:r>
            <a:r>
              <a:rPr lang="en-US" sz="4400" dirty="0"/>
              <a:t> </a:t>
            </a:r>
            <a:r>
              <a:rPr lang="en-US" sz="4400" dirty="0" err="1"/>
              <a:t>phận</a:t>
            </a:r>
            <a:r>
              <a:rPr lang="en-US" sz="4400" dirty="0"/>
              <a:t> </a:t>
            </a:r>
            <a:r>
              <a:rPr lang="en-US" sz="4400" dirty="0" err="1"/>
              <a:t>xử</a:t>
            </a:r>
            <a:r>
              <a:rPr lang="en-US" sz="4400" dirty="0"/>
              <a:t> </a:t>
            </a:r>
            <a:r>
              <a:rPr lang="en-US" sz="4400" dirty="0" err="1"/>
              <a:t>lý</a:t>
            </a:r>
            <a:r>
              <a:rPr lang="en-US" sz="4400" dirty="0"/>
              <a:t> </a:t>
            </a:r>
            <a:r>
              <a:rPr lang="en-US" sz="4400" dirty="0" err="1"/>
              <a:t>trung</a:t>
            </a:r>
            <a:r>
              <a:rPr lang="en-US" sz="4400" dirty="0"/>
              <a:t> </a:t>
            </a:r>
            <a:r>
              <a:rPr lang="en-US" sz="4400" dirty="0" err="1"/>
              <a:t>tâm</a:t>
            </a:r>
            <a:r>
              <a:rPr lang="en-US" sz="4400" dirty="0"/>
              <a:t> (CPU)</a:t>
            </a:r>
            <a:br>
              <a:rPr lang="en-US" sz="4400" dirty="0"/>
            </a:br>
            <a:endParaRPr lang="en-US" sz="1200" dirty="0"/>
          </a:p>
        </p:txBody>
      </p:sp>
      <p:sp>
        <p:nvSpPr>
          <p:cNvPr id="3" name="Content Placeholder 2">
            <a:extLst>
              <a:ext uri="{FF2B5EF4-FFF2-40B4-BE49-F238E27FC236}">
                <a16:creationId xmlns:a16="http://schemas.microsoft.com/office/drawing/2014/main" id="{0604849D-EC37-4E8F-B4F8-7ED880B4D929}"/>
              </a:ext>
            </a:extLst>
          </p:cNvPr>
          <p:cNvSpPr>
            <a:spLocks noGrp="1"/>
          </p:cNvSpPr>
          <p:nvPr>
            <p:ph idx="1"/>
          </p:nvPr>
        </p:nvSpPr>
        <p:spPr/>
        <p:txBody>
          <a:bodyPr>
            <a:normAutofit lnSpcReduction="10000"/>
          </a:bodyPr>
          <a:lstStyle/>
          <a:p>
            <a:r>
              <a:rPr lang="vi-VN" sz="3200" b="1" dirty="0"/>
              <a:t>Trung tâm xử lý đơn vị:</a:t>
            </a:r>
            <a:r>
              <a:rPr lang="vi-VN" sz="3200" dirty="0"/>
              <a:t>  Chạy phần mềm đặc biệt được gọi là "hệ điều hành" như Cisco IOS (Nexus OS) cho các bộ định tuyến của Router Cisco. Hệ điều hành quản lý các thành phần của router và kiểm tra tất cả các chức năng mạng logic của router.</a:t>
            </a:r>
            <a:endParaRPr lang="en-US" sz="3200" dirty="0"/>
          </a:p>
        </p:txBody>
      </p:sp>
      <p:sp>
        <p:nvSpPr>
          <p:cNvPr id="5" name="TextBox 4">
            <a:extLst>
              <a:ext uri="{FF2B5EF4-FFF2-40B4-BE49-F238E27FC236}">
                <a16:creationId xmlns:a16="http://schemas.microsoft.com/office/drawing/2014/main" id="{A98727EC-A4AD-43CD-9827-A3FC29BE461C}"/>
              </a:ext>
            </a:extLst>
          </p:cNvPr>
          <p:cNvSpPr txBox="1"/>
          <p:nvPr/>
        </p:nvSpPr>
        <p:spPr>
          <a:xfrm>
            <a:off x="0" y="0"/>
            <a:ext cx="12192000" cy="707886"/>
          </a:xfrm>
          <a:prstGeom prst="rect">
            <a:avLst/>
          </a:prstGeom>
          <a:solidFill>
            <a:srgbClr val="7030A0"/>
          </a:solidFill>
        </p:spPr>
        <p:txBody>
          <a:bodyPr wrap="square" rtlCol="0">
            <a:spAutoFit/>
          </a:bodyPr>
          <a:lstStyle/>
          <a:p>
            <a:pPr algn="ctr"/>
            <a:r>
              <a:rPr lang="en-US" sz="4000" b="1" dirty="0">
                <a:solidFill>
                  <a:schemeClr val="bg1"/>
                </a:solidFill>
              </a:rPr>
              <a:t>THIẾT BỊ MẠNG</a:t>
            </a:r>
          </a:p>
        </p:txBody>
      </p:sp>
    </p:spTree>
    <p:extLst>
      <p:ext uri="{BB962C8B-B14F-4D97-AF65-F5344CB8AC3E}">
        <p14:creationId xmlns:p14="http://schemas.microsoft.com/office/powerpoint/2010/main" val="522559039"/>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229</TotalTime>
  <Words>1738</Words>
  <Application>Microsoft Office PowerPoint</Application>
  <PresentationFormat>Widescreen</PresentationFormat>
  <Paragraphs>80</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Gill Sans MT</vt:lpstr>
      <vt:lpstr>Symbol</vt:lpstr>
      <vt:lpstr>Times New Roman</vt:lpstr>
      <vt:lpstr>Gallery</vt:lpstr>
      <vt:lpstr> 2. Nội dung chương: 2.1. WAN 2.1.1 Giới thiệu về WAN 2.1.2 Giới thiệu về router trong mạng WAN 2.1.3 Vai trò của các router trong  WAN   2.2. Router  2.2.1 Các thành phần bên trong router 2.2.2 Đặc điểm vật lý của router 2.2.3 Các loại cáp và cổng kết nối vào router</vt:lpstr>
      <vt:lpstr>2.1 WAN 2.1.1 Giới thiệu về WAN</vt:lpstr>
      <vt:lpstr>2.1 WAN 2.1.1 Giới thiệu về WAN</vt:lpstr>
      <vt:lpstr>2.1 WAN 2.1.1 Giới thiệu về WAN</vt:lpstr>
      <vt:lpstr>2.1 WAN 2.1.1 Giới thiệu về WAN</vt:lpstr>
      <vt:lpstr>2.1.2 Giới thiệu về router trong mạng WAN</vt:lpstr>
      <vt:lpstr>2.1.3 Vai trò của các router trong  WAN</vt:lpstr>
      <vt:lpstr>2.2. Router 2.2.1 Các thành phần bên trong router</vt:lpstr>
      <vt:lpstr>Bộ phận xử lý trung tâm (CPU) </vt:lpstr>
      <vt:lpstr>Bộ nhớ flash Memory </vt:lpstr>
      <vt:lpstr>Non-Volitile RAM </vt:lpstr>
      <vt:lpstr>RAM </vt:lpstr>
      <vt:lpstr>Network Interfaces </vt:lpstr>
      <vt:lpstr>Console </vt:lpstr>
      <vt:lpstr>2.2.2 Đặc điểm  vật lý của router</vt:lpstr>
      <vt:lpstr>2.2.2 Đặc điểm  vật lý của router</vt:lpstr>
      <vt:lpstr>2.2.3 Các loại cáp  và cổng kết nối vào router</vt:lpstr>
      <vt:lpstr>KẾT THÚC CHƯƠNG 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Nội dung chương: 2.1. WAN 2.1.1 Giới thiệu về WAN 2.1.2 Giới thiệu về router trong mạng WAN 2.1.3 Vai trò của các router trong  WAN   2.2. Router  2.2.1 Các thành phần bên trong router 2.2.2 Đặc điểm vật lý của router 2.2.3 Các loại cáp và cổng kết nối vào router</dc:title>
  <dc:creator>ADMIN</dc:creator>
  <cp:lastModifiedBy>Vọng</cp:lastModifiedBy>
  <cp:revision>25</cp:revision>
  <dcterms:created xsi:type="dcterms:W3CDTF">2020-04-04T10:17:52Z</dcterms:created>
  <dcterms:modified xsi:type="dcterms:W3CDTF">2021-09-15T14:29:35Z</dcterms:modified>
</cp:coreProperties>
</file>