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3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5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6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theme/theme17.xml" ContentType="application/vnd.openxmlformats-officedocument.theme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18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19.xml" ContentType="application/vnd.openxmlformats-officedocument.theme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theme/theme20.xml" ContentType="application/vnd.openxmlformats-officedocument.theme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21.xml" ContentType="application/vnd.openxmlformats-officedocument.theme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5" r:id="rId3"/>
    <p:sldMasterId id="2147483699" r:id="rId4"/>
    <p:sldMasterId id="2147483713" r:id="rId5"/>
    <p:sldMasterId id="2147483725" r:id="rId6"/>
    <p:sldMasterId id="2147483737" r:id="rId7"/>
    <p:sldMasterId id="2147483749" r:id="rId8"/>
    <p:sldMasterId id="2147483762" r:id="rId9"/>
    <p:sldMasterId id="2147483774" r:id="rId10"/>
    <p:sldMasterId id="2147483798" r:id="rId11"/>
    <p:sldMasterId id="2147483810" r:id="rId12"/>
    <p:sldMasterId id="2147483822" r:id="rId13"/>
    <p:sldMasterId id="2147483834" r:id="rId14"/>
    <p:sldMasterId id="2147483846" r:id="rId15"/>
    <p:sldMasterId id="2147483858" r:id="rId16"/>
    <p:sldMasterId id="2147483883" r:id="rId17"/>
    <p:sldMasterId id="2147483895" r:id="rId18"/>
    <p:sldMasterId id="2147483919" r:id="rId19"/>
    <p:sldMasterId id="2147483955" r:id="rId20"/>
    <p:sldMasterId id="2147483967" r:id="rId21"/>
    <p:sldMasterId id="2147483980" r:id="rId22"/>
  </p:sldMasterIdLst>
  <p:notesMasterIdLst>
    <p:notesMasterId r:id="rId47"/>
  </p:notesMasterIdLst>
  <p:sldIdLst>
    <p:sldId id="433" r:id="rId23"/>
    <p:sldId id="431" r:id="rId24"/>
    <p:sldId id="437" r:id="rId25"/>
    <p:sldId id="438" r:id="rId26"/>
    <p:sldId id="439" r:id="rId27"/>
    <p:sldId id="441" r:id="rId28"/>
    <p:sldId id="451" r:id="rId29"/>
    <p:sldId id="452" r:id="rId30"/>
    <p:sldId id="440" r:id="rId31"/>
    <p:sldId id="399" r:id="rId32"/>
    <p:sldId id="442" r:id="rId33"/>
    <p:sldId id="443" r:id="rId34"/>
    <p:sldId id="421" r:id="rId35"/>
    <p:sldId id="446" r:id="rId36"/>
    <p:sldId id="369" r:id="rId37"/>
    <p:sldId id="447" r:id="rId38"/>
    <p:sldId id="430" r:id="rId39"/>
    <p:sldId id="409" r:id="rId40"/>
    <p:sldId id="393" r:id="rId41"/>
    <p:sldId id="395" r:id="rId42"/>
    <p:sldId id="448" r:id="rId43"/>
    <p:sldId id="450" r:id="rId44"/>
    <p:sldId id="449" r:id="rId45"/>
    <p:sldId id="428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60" autoAdjust="0"/>
    <p:restoredTop sz="94660"/>
  </p:normalViewPr>
  <p:slideViewPr>
    <p:cSldViewPr>
      <p:cViewPr varScale="1">
        <p:scale>
          <a:sx n="71" d="100"/>
          <a:sy n="71" d="100"/>
        </p:scale>
        <p:origin x="48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A6A72D-F339-4F2E-818E-C78C2FB34660}" type="doc">
      <dgm:prSet loTypeId="urn:microsoft.com/office/officeart/2005/8/layout/radial4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329D721-0828-4A8D-9E62-DBBA9894581A}">
      <dgm:prSet phldrT="[Text]" custT="1"/>
      <dgm:spPr/>
      <dgm:t>
        <a:bodyPr/>
        <a:lstStyle/>
        <a:p>
          <a:r>
            <a:rPr lang="en-US" sz="1400" b="1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rPr>
            <a:t>Timers</a:t>
          </a:r>
          <a:endParaRPr lang="en-US" sz="1400" b="1" dirty="0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620411EF-82E3-4629-9B06-C674238F8189}" type="parTrans" cxnId="{E26EB264-3A78-4C74-9755-33F7F080E369}">
      <dgm:prSet/>
      <dgm:spPr/>
      <dgm:t>
        <a:bodyPr/>
        <a:lstStyle/>
        <a:p>
          <a:endParaRPr lang="en-US" sz="1400" b="1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75292F1C-96D2-441C-9686-56278E9D1BCD}" type="sibTrans" cxnId="{E26EB264-3A78-4C74-9755-33F7F080E369}">
      <dgm:prSet/>
      <dgm:spPr/>
      <dgm:t>
        <a:bodyPr/>
        <a:lstStyle/>
        <a:p>
          <a:endParaRPr lang="en-US" sz="1400" b="1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02672A41-69A4-489A-A15E-B08A2C28AEC7}">
      <dgm:prSet phldrT="[Text]" custT="1"/>
      <dgm:spPr/>
      <dgm:t>
        <a:bodyPr/>
        <a:lstStyle/>
        <a:p>
          <a:r>
            <a:rPr lang="en-US" sz="1600" b="1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rPr>
            <a:t>Update</a:t>
          </a:r>
          <a:endParaRPr lang="en-US" sz="1600" b="1" dirty="0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5D68EB28-F910-4D8B-9261-EC4DD11E2CD5}" type="parTrans" cxnId="{680C5BE6-8C9C-44B7-A8E6-20A677F4119E}">
      <dgm:prSet/>
      <dgm:spPr/>
      <dgm:t>
        <a:bodyPr/>
        <a:lstStyle/>
        <a:p>
          <a:endParaRPr lang="en-US" sz="1400" b="1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DBAA7054-56C5-4CBC-897B-70AA05728052}" type="sibTrans" cxnId="{680C5BE6-8C9C-44B7-A8E6-20A677F4119E}">
      <dgm:prSet/>
      <dgm:spPr/>
      <dgm:t>
        <a:bodyPr/>
        <a:lstStyle/>
        <a:p>
          <a:endParaRPr lang="en-US" sz="1400" b="1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F979C2DC-D0DF-496B-865A-B4A6EE00BB65}">
      <dgm:prSet phldrT="[Text]" custT="1"/>
      <dgm:spPr/>
      <dgm:t>
        <a:bodyPr/>
        <a:lstStyle/>
        <a:p>
          <a:r>
            <a:rPr lang="en-US" sz="1600" b="1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rPr>
            <a:t>Invalid</a:t>
          </a:r>
          <a:endParaRPr lang="en-US" sz="1600" b="1" dirty="0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8F4F2484-9978-4331-B66A-2F788C6DCC6E}" type="parTrans" cxnId="{8FA8F380-9A4B-477F-B7B4-60BA7C8D6FAC}">
      <dgm:prSet/>
      <dgm:spPr/>
      <dgm:t>
        <a:bodyPr/>
        <a:lstStyle/>
        <a:p>
          <a:endParaRPr lang="en-US" sz="1400" b="1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C9F91D1B-11E7-4D1A-AA66-259D247C2531}" type="sibTrans" cxnId="{8FA8F380-9A4B-477F-B7B4-60BA7C8D6FAC}">
      <dgm:prSet/>
      <dgm:spPr/>
      <dgm:t>
        <a:bodyPr/>
        <a:lstStyle/>
        <a:p>
          <a:endParaRPr lang="en-US" sz="1400" b="1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FB59D299-05BE-4CE2-8EBE-E1EF6D8C0164}">
      <dgm:prSet phldrT="[Text]" custT="1"/>
      <dgm:spPr/>
      <dgm:t>
        <a:bodyPr/>
        <a:lstStyle/>
        <a:p>
          <a:r>
            <a:rPr lang="en-US" sz="1600" b="1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rPr>
            <a:t>Flush</a:t>
          </a:r>
          <a:endParaRPr lang="en-US" sz="1600" b="1" dirty="0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611B7958-5B51-43B4-8EAF-8DAAD7920716}" type="parTrans" cxnId="{BDA29165-6BE7-44FA-AEAB-93091F6BACBB}">
      <dgm:prSet/>
      <dgm:spPr/>
      <dgm:t>
        <a:bodyPr/>
        <a:lstStyle/>
        <a:p>
          <a:endParaRPr lang="en-US" sz="1400" b="1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DBAE17D8-AC76-41F0-B882-4DDE79D3CFAC}" type="sibTrans" cxnId="{BDA29165-6BE7-44FA-AEAB-93091F6BACBB}">
      <dgm:prSet/>
      <dgm:spPr/>
      <dgm:t>
        <a:bodyPr/>
        <a:lstStyle/>
        <a:p>
          <a:endParaRPr lang="en-US" sz="1400" b="1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gm:t>
    </dgm:pt>
    <dgm:pt modelId="{DE4E9873-C8C1-4294-A190-95800AAEBBF6}" type="pres">
      <dgm:prSet presAssocID="{FCA6A72D-F339-4F2E-818E-C78C2FB3466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E2D524D-F1BA-46ED-8C78-7969D723D586}" type="pres">
      <dgm:prSet presAssocID="{A329D721-0828-4A8D-9E62-DBBA9894581A}" presName="centerShape" presStyleLbl="node0" presStyleIdx="0" presStyleCnt="1"/>
      <dgm:spPr/>
      <dgm:t>
        <a:bodyPr/>
        <a:lstStyle/>
        <a:p>
          <a:endParaRPr lang="en-US"/>
        </a:p>
      </dgm:t>
    </dgm:pt>
    <dgm:pt modelId="{D53BB25F-47B8-4750-92EE-A1EAC3567552}" type="pres">
      <dgm:prSet presAssocID="{5D68EB28-F910-4D8B-9261-EC4DD11E2CD5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22636B3B-8636-4D07-BBFF-63A1A91A8310}" type="pres">
      <dgm:prSet presAssocID="{02672A41-69A4-489A-A15E-B08A2C28AEC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9B24BA-5354-4659-B2A3-DA14C3B8D5A7}" type="pres">
      <dgm:prSet presAssocID="{8F4F2484-9978-4331-B66A-2F788C6DCC6E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BB2CB078-BBC3-46D0-B211-2922830E31FE}" type="pres">
      <dgm:prSet presAssocID="{F979C2DC-D0DF-496B-865A-B4A6EE00BB6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AF2978-BAEE-4F3F-9B18-90F69974CC72}" type="pres">
      <dgm:prSet presAssocID="{611B7958-5B51-43B4-8EAF-8DAAD7920716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A7B40B24-746C-4C70-BF9E-0368453B9172}" type="pres">
      <dgm:prSet presAssocID="{FB59D299-05BE-4CE2-8EBE-E1EF6D8C016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0C5BE6-8C9C-44B7-A8E6-20A677F4119E}" srcId="{A329D721-0828-4A8D-9E62-DBBA9894581A}" destId="{02672A41-69A4-489A-A15E-B08A2C28AEC7}" srcOrd="0" destOrd="0" parTransId="{5D68EB28-F910-4D8B-9261-EC4DD11E2CD5}" sibTransId="{DBAA7054-56C5-4CBC-897B-70AA05728052}"/>
    <dgm:cxn modelId="{DE46830D-0CE6-4B1A-AEFC-0E57A9D3DC59}" type="presOf" srcId="{611B7958-5B51-43B4-8EAF-8DAAD7920716}" destId="{82AF2978-BAEE-4F3F-9B18-90F69974CC72}" srcOrd="0" destOrd="0" presId="urn:microsoft.com/office/officeart/2005/8/layout/radial4"/>
    <dgm:cxn modelId="{2A3E1322-02A3-4B40-B57C-1238D430C149}" type="presOf" srcId="{A329D721-0828-4A8D-9E62-DBBA9894581A}" destId="{CE2D524D-F1BA-46ED-8C78-7969D723D586}" srcOrd="0" destOrd="0" presId="urn:microsoft.com/office/officeart/2005/8/layout/radial4"/>
    <dgm:cxn modelId="{8658D571-2314-4960-AE00-1A3B3752F4F5}" type="presOf" srcId="{02672A41-69A4-489A-A15E-B08A2C28AEC7}" destId="{22636B3B-8636-4D07-BBFF-63A1A91A8310}" srcOrd="0" destOrd="0" presId="urn:microsoft.com/office/officeart/2005/8/layout/radial4"/>
    <dgm:cxn modelId="{E26EB264-3A78-4C74-9755-33F7F080E369}" srcId="{FCA6A72D-F339-4F2E-818E-C78C2FB34660}" destId="{A329D721-0828-4A8D-9E62-DBBA9894581A}" srcOrd="0" destOrd="0" parTransId="{620411EF-82E3-4629-9B06-C674238F8189}" sibTransId="{75292F1C-96D2-441C-9686-56278E9D1BCD}"/>
    <dgm:cxn modelId="{EC0CBC6E-D859-45E1-BEBB-BB4583E6FBDF}" type="presOf" srcId="{F979C2DC-D0DF-496B-865A-B4A6EE00BB65}" destId="{BB2CB078-BBC3-46D0-B211-2922830E31FE}" srcOrd="0" destOrd="0" presId="urn:microsoft.com/office/officeart/2005/8/layout/radial4"/>
    <dgm:cxn modelId="{BDA29165-6BE7-44FA-AEAB-93091F6BACBB}" srcId="{A329D721-0828-4A8D-9E62-DBBA9894581A}" destId="{FB59D299-05BE-4CE2-8EBE-E1EF6D8C0164}" srcOrd="2" destOrd="0" parTransId="{611B7958-5B51-43B4-8EAF-8DAAD7920716}" sibTransId="{DBAE17D8-AC76-41F0-B882-4DDE79D3CFAC}"/>
    <dgm:cxn modelId="{FC4A56E9-1C6B-4F6A-8FBB-A6EB990D915E}" type="presOf" srcId="{8F4F2484-9978-4331-B66A-2F788C6DCC6E}" destId="{939B24BA-5354-4659-B2A3-DA14C3B8D5A7}" srcOrd="0" destOrd="0" presId="urn:microsoft.com/office/officeart/2005/8/layout/radial4"/>
    <dgm:cxn modelId="{44CFFBFE-8701-4EAB-AE57-184A1B96D860}" type="presOf" srcId="{FB59D299-05BE-4CE2-8EBE-E1EF6D8C0164}" destId="{A7B40B24-746C-4C70-BF9E-0368453B9172}" srcOrd="0" destOrd="0" presId="urn:microsoft.com/office/officeart/2005/8/layout/radial4"/>
    <dgm:cxn modelId="{822E5B99-6365-419B-A5B9-35C214DEC027}" type="presOf" srcId="{5D68EB28-F910-4D8B-9261-EC4DD11E2CD5}" destId="{D53BB25F-47B8-4750-92EE-A1EAC3567552}" srcOrd="0" destOrd="0" presId="urn:microsoft.com/office/officeart/2005/8/layout/radial4"/>
    <dgm:cxn modelId="{468567E1-F018-4BFC-99C6-3C82B6C37585}" type="presOf" srcId="{FCA6A72D-F339-4F2E-818E-C78C2FB34660}" destId="{DE4E9873-C8C1-4294-A190-95800AAEBBF6}" srcOrd="0" destOrd="0" presId="urn:microsoft.com/office/officeart/2005/8/layout/radial4"/>
    <dgm:cxn modelId="{8FA8F380-9A4B-477F-B7B4-60BA7C8D6FAC}" srcId="{A329D721-0828-4A8D-9E62-DBBA9894581A}" destId="{F979C2DC-D0DF-496B-865A-B4A6EE00BB65}" srcOrd="1" destOrd="0" parTransId="{8F4F2484-9978-4331-B66A-2F788C6DCC6E}" sibTransId="{C9F91D1B-11E7-4D1A-AA66-259D247C2531}"/>
    <dgm:cxn modelId="{80D94E28-23A6-42A2-B04F-B854A94D0D64}" type="presParOf" srcId="{DE4E9873-C8C1-4294-A190-95800AAEBBF6}" destId="{CE2D524D-F1BA-46ED-8C78-7969D723D586}" srcOrd="0" destOrd="0" presId="urn:microsoft.com/office/officeart/2005/8/layout/radial4"/>
    <dgm:cxn modelId="{3A43C23B-49D0-4FC2-BB1F-B356DDFD2332}" type="presParOf" srcId="{DE4E9873-C8C1-4294-A190-95800AAEBBF6}" destId="{D53BB25F-47B8-4750-92EE-A1EAC3567552}" srcOrd="1" destOrd="0" presId="urn:microsoft.com/office/officeart/2005/8/layout/radial4"/>
    <dgm:cxn modelId="{3CF07991-11E3-4C7E-BE8C-C8A3B9BE98CD}" type="presParOf" srcId="{DE4E9873-C8C1-4294-A190-95800AAEBBF6}" destId="{22636B3B-8636-4D07-BBFF-63A1A91A8310}" srcOrd="2" destOrd="0" presId="urn:microsoft.com/office/officeart/2005/8/layout/radial4"/>
    <dgm:cxn modelId="{AE3A08CA-A30D-4091-8408-ACC521643975}" type="presParOf" srcId="{DE4E9873-C8C1-4294-A190-95800AAEBBF6}" destId="{939B24BA-5354-4659-B2A3-DA14C3B8D5A7}" srcOrd="3" destOrd="0" presId="urn:microsoft.com/office/officeart/2005/8/layout/radial4"/>
    <dgm:cxn modelId="{EED378E1-AAEA-4239-B1C1-4314D68600A7}" type="presParOf" srcId="{DE4E9873-C8C1-4294-A190-95800AAEBBF6}" destId="{BB2CB078-BBC3-46D0-B211-2922830E31FE}" srcOrd="4" destOrd="0" presId="urn:microsoft.com/office/officeart/2005/8/layout/radial4"/>
    <dgm:cxn modelId="{0D3CC8FF-F26C-4BAB-B567-35D3DD622A29}" type="presParOf" srcId="{DE4E9873-C8C1-4294-A190-95800AAEBBF6}" destId="{82AF2978-BAEE-4F3F-9B18-90F69974CC72}" srcOrd="5" destOrd="0" presId="urn:microsoft.com/office/officeart/2005/8/layout/radial4"/>
    <dgm:cxn modelId="{BEF0F82B-DD5A-4A9E-9D71-A9DB5711B5F7}" type="presParOf" srcId="{DE4E9873-C8C1-4294-A190-95800AAEBBF6}" destId="{A7B40B24-746C-4C70-BF9E-0368453B9172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2D524D-F1BA-46ED-8C78-7969D723D586}">
      <dsp:nvSpPr>
        <dsp:cNvPr id="0" name=""/>
        <dsp:cNvSpPr/>
      </dsp:nvSpPr>
      <dsp:spPr>
        <a:xfrm>
          <a:off x="1355023" y="1431777"/>
          <a:ext cx="1122101" cy="112210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rPr>
            <a:t>Timers</a:t>
          </a:r>
          <a:endParaRPr lang="en-US" sz="1400" b="1" kern="1200" dirty="0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sp:txBody>
      <dsp:txXfrm>
        <a:off x="1519351" y="1596105"/>
        <a:ext cx="793445" cy="793445"/>
      </dsp:txXfrm>
    </dsp:sp>
    <dsp:sp modelId="{D53BB25F-47B8-4750-92EE-A1EAC3567552}">
      <dsp:nvSpPr>
        <dsp:cNvPr id="0" name=""/>
        <dsp:cNvSpPr/>
      </dsp:nvSpPr>
      <dsp:spPr>
        <a:xfrm rot="12900000">
          <a:off x="547822" y="1207202"/>
          <a:ext cx="949245" cy="319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2636B3B-8636-4D07-BBFF-63A1A91A8310}">
      <dsp:nvSpPr>
        <dsp:cNvPr id="0" name=""/>
        <dsp:cNvSpPr/>
      </dsp:nvSpPr>
      <dsp:spPr>
        <a:xfrm>
          <a:off x="100659" y="668471"/>
          <a:ext cx="1065996" cy="8527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rPr>
            <a:t>Update</a:t>
          </a:r>
          <a:endParaRPr lang="en-US" sz="1600" b="1" kern="1200" dirty="0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sp:txBody>
      <dsp:txXfrm>
        <a:off x="125637" y="693449"/>
        <a:ext cx="1016040" cy="802840"/>
      </dsp:txXfrm>
    </dsp:sp>
    <dsp:sp modelId="{939B24BA-5354-4659-B2A3-DA14C3B8D5A7}">
      <dsp:nvSpPr>
        <dsp:cNvPr id="0" name=""/>
        <dsp:cNvSpPr/>
      </dsp:nvSpPr>
      <dsp:spPr>
        <a:xfrm rot="16200000">
          <a:off x="1441451" y="742008"/>
          <a:ext cx="949245" cy="319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2CB078-BBC3-46D0-B211-2922830E31FE}">
      <dsp:nvSpPr>
        <dsp:cNvPr id="0" name=""/>
        <dsp:cNvSpPr/>
      </dsp:nvSpPr>
      <dsp:spPr>
        <a:xfrm>
          <a:off x="1383076" y="887"/>
          <a:ext cx="1065996" cy="8527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rPr>
            <a:t>Invalid</a:t>
          </a:r>
          <a:endParaRPr lang="en-US" sz="1600" b="1" kern="1200" dirty="0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sp:txBody>
      <dsp:txXfrm>
        <a:off x="1408054" y="25865"/>
        <a:ext cx="1016040" cy="802840"/>
      </dsp:txXfrm>
    </dsp:sp>
    <dsp:sp modelId="{82AF2978-BAEE-4F3F-9B18-90F69974CC72}">
      <dsp:nvSpPr>
        <dsp:cNvPr id="0" name=""/>
        <dsp:cNvSpPr/>
      </dsp:nvSpPr>
      <dsp:spPr>
        <a:xfrm rot="19500000">
          <a:off x="2335081" y="1207202"/>
          <a:ext cx="949245" cy="3197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B40B24-746C-4C70-BF9E-0368453B9172}">
      <dsp:nvSpPr>
        <dsp:cNvPr id="0" name=""/>
        <dsp:cNvSpPr/>
      </dsp:nvSpPr>
      <dsp:spPr>
        <a:xfrm>
          <a:off x="2665493" y="668471"/>
          <a:ext cx="1065996" cy="8527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rPr>
            <a:t>Flush</a:t>
          </a:r>
          <a:endParaRPr lang="en-US" sz="1600" b="1" kern="1200" dirty="0"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latin typeface="Courier New" pitchFamily="49" charset="0"/>
            <a:cs typeface="Courier New" pitchFamily="49" charset="0"/>
          </a:endParaRPr>
        </a:p>
      </dsp:txBody>
      <dsp:txXfrm>
        <a:off x="2690471" y="693449"/>
        <a:ext cx="1016040" cy="8028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A131B-4668-4AE6-955D-A78586D22D2D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71E9A-4D88-44A1-99EB-AD9DBCA9F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02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b="1">
                <a:solidFill>
                  <a:srgbClr val="000000"/>
                </a:solidFill>
                <a:latin typeface="Courier New" pitchFamily="49" charset="0"/>
              </a:defRPr>
            </a:lvl1pPr>
            <a:lvl2pPr marL="742950" indent="-285750">
              <a:defRPr b="1">
                <a:solidFill>
                  <a:srgbClr val="000000"/>
                </a:solidFill>
                <a:latin typeface="Courier New" pitchFamily="49" charset="0"/>
              </a:defRPr>
            </a:lvl2pPr>
            <a:lvl3pPr marL="11430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3pPr>
            <a:lvl4pPr marL="16002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4pPr>
            <a:lvl5pPr marL="2057400" indent="-228600">
              <a:defRPr b="1">
                <a:solidFill>
                  <a:srgbClr val="000000"/>
                </a:solidFill>
                <a:latin typeface="Courier New" pitchFamily="49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b="1">
                <a:solidFill>
                  <a:srgbClr val="000000"/>
                </a:solidFill>
                <a:latin typeface="Courier New" pitchFamily="49" charset="0"/>
              </a:defRPr>
            </a:lvl9pPr>
          </a:lstStyle>
          <a:p>
            <a:fld id="{98611FEE-4597-4A7C-92CD-4BFFEBDEC599}" type="slidenum">
              <a:rPr lang="en-US">
                <a:solidFill>
                  <a:prstClr val="black"/>
                </a:solidFill>
                <a:latin typeface="Arial" charset="0"/>
              </a:rPr>
              <a:pPr/>
              <a:t>13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300038"/>
            <a:ext cx="4702175" cy="3527425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4052888"/>
            <a:ext cx="5835650" cy="4579937"/>
          </a:xfrm>
          <a:noFill/>
        </p:spPr>
        <p:txBody>
          <a:bodyPr lIns="86488" tIns="43244" rIns="86488" bIns="43244"/>
          <a:lstStyle/>
          <a:p>
            <a:pPr eaLnBrk="1" hangingPunct="1"/>
            <a:r>
              <a:rPr lang="en-US" b="1" smtClean="0"/>
              <a:t>Slide 1 of 2</a:t>
            </a:r>
          </a:p>
          <a:p>
            <a:pPr eaLnBrk="1" hangingPunct="1"/>
            <a:r>
              <a:rPr lang="en-US" b="1" smtClean="0"/>
              <a:t>Purpose: </a:t>
            </a:r>
            <a:r>
              <a:rPr lang="en-US" smtClean="0"/>
              <a:t>This figure explains how to use the </a:t>
            </a:r>
            <a:r>
              <a:rPr lang="en-US" b="1" smtClean="0"/>
              <a:t>router igrp</a:t>
            </a:r>
            <a:r>
              <a:rPr lang="en-US" smtClean="0"/>
              <a:t> and </a:t>
            </a:r>
            <a:r>
              <a:rPr lang="en-US" b="1" smtClean="0"/>
              <a:t>network</a:t>
            </a:r>
            <a:r>
              <a:rPr lang="en-US" smtClean="0"/>
              <a:t> commands to configure an IGRP process.</a:t>
            </a:r>
          </a:p>
          <a:p>
            <a:pPr eaLnBrk="1" hangingPunct="1"/>
            <a:r>
              <a:rPr lang="en-US" b="1" smtClean="0"/>
              <a:t>Emphasize:</a:t>
            </a:r>
            <a:r>
              <a:rPr lang="en-US" smtClean="0"/>
              <a:t> Note that the AS keyword is required for IGRP.</a:t>
            </a:r>
          </a:p>
          <a:p>
            <a:pPr eaLnBrk="1" hangingPunct="1"/>
            <a:r>
              <a:rPr lang="en-US" smtClean="0"/>
              <a:t>You can use multiple </a:t>
            </a:r>
            <a:r>
              <a:rPr lang="en-US" b="1" smtClean="0"/>
              <a:t>network</a:t>
            </a:r>
            <a:r>
              <a:rPr lang="en-US" smtClean="0"/>
              <a:t> commands to specify all networks that are to participate in the IGRP process. Only those networks specified will be published to other routers.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78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9129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00189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57973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328164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529594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7100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0017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</a:endParaRPr>
          </a:p>
        </p:txBody>
      </p:sp>
      <p:pic>
        <p:nvPicPr>
          <p:cNvPr id="98307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v1.0—2-</a:t>
            </a:r>
            <a:fld id="{028B1A1A-E74E-4F10-843C-C1835E569FC0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815709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5641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987558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99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8126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96694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332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29543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113280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8317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62580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49920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v1.0—4-</a:t>
            </a:r>
            <a:fld id="{2171A24B-346B-4EBF-B0ED-AC2924ABDBF8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748549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7485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238853852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1077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5471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endParaRPr lang="en-US" sz="1600" smtClean="0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ICND2 v1.0—3-</a:t>
            </a:r>
            <a:fld id="{C8EF68E9-803F-48D4-80FE-71455C44D76D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401502176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87330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83550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4510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5391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746614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027755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33696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0545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  <a:latin typeface="Courier New" pitchFamily="49" charset="0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v1.0—5-</a:t>
            </a:r>
            <a:fld id="{AB7B8E77-4B28-4E40-BAAD-B38EA40DF0ED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30402584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679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14526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752982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0724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99169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3048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78886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36689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338187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0558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09552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v1.0—4-</a:t>
            </a:r>
            <a:fld id="{15EAE73D-4051-432E-A855-7F344D4DE6AC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6122425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798031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50860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541391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44065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94324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98594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156464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991576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622928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1758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219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0346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smtClean="0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ICND2 v1.0—5-</a:t>
            </a:r>
            <a:fld id="{F8421EE0-0AA1-45E9-98C2-5ACEA68029E6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58867441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45695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181014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3894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99640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665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772821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242860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509419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964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9379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53007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v1.0—4-</a:t>
            </a:r>
            <a:fld id="{15EAE73D-4051-432E-A855-7F344D4DE6AC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428598939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98807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921244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4361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80207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69797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626518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154126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1238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54650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88559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6432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v1.0—1-</a:t>
            </a:r>
            <a:fld id="{46D81B5E-05C0-45E2-929A-6E4C5D1D63D2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11264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00076500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88481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631083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23464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9432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4374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72237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41445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10254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056409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16667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9337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55638" y="1781175"/>
            <a:ext cx="7940675" cy="3571875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424051581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58857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69621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86438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65333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93463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084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457455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08276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15339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1637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56213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25612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14931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18233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28465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4513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850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742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25674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66217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4843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7956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94964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75718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12424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4211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37236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52004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213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0476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4948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7525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188192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80186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14367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7820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248724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85387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57484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362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3530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872777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49487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559969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08067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66097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17405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99563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66048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9D2A9B13-C079-4E60-99B0-37BC0CA1C608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 smtClean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 smtClean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3058224732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1029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16390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193887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960153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3173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42360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58823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6403181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7086404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3534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8902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4495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>
              <a:solidFill>
                <a:srgbClr val="000000"/>
              </a:solidFill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7985125" y="6672263"/>
            <a:ext cx="931863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v1.0—-5-</a:t>
            </a:r>
            <a:fld id="{FBD6DBA5-9DF9-449D-AF62-17B3CFDE59A7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113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9D2A9B13-C079-4E60-99B0-37BC0CA1C608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 smtClean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 smtClean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334260256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53827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8678309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59104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9299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64679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353306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8241219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817788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888968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75834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2106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7211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9015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00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995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271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4918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3121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888399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8532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0755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87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5004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>
              <a:solidFill>
                <a:srgbClr val="000000"/>
              </a:solidFill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7985125" y="6672263"/>
            <a:ext cx="931863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v1.0—-5-</a:t>
            </a:r>
            <a:fld id="{FBD6DBA5-9DF9-449D-AF62-17B3CFDE59A7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763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222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1525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9638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783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8255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653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4226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63120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71601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3277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6720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2023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361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954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800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v1.0—3-</a:t>
            </a:r>
            <a:fld id="{58688483-A3C9-42B1-BE81-697AAF44A632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8313232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257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007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1481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4776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6207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9818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486138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092179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6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17052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0918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800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v1.0—3-</a:t>
            </a:r>
            <a:fld id="{58688483-A3C9-42B1-BE81-697AAF44A632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22550089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9999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89595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8762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54894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8175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5886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168769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9750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919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8402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7585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v1.0—4-</a:t>
            </a:r>
            <a:fld id="{0C89BE19-D796-4BD7-9372-681146A08BCF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942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8592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267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7529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8532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3180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7659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1814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4274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710472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16088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8485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v1.0—1-</a:t>
            </a:r>
            <a:fld id="{02E38833-E308-4120-BA86-07C6A1F066D4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796509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3541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011463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872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5549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72591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168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9012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349856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544529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2584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07966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1552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v1.0—4-</a:t>
            </a:r>
            <a:fld id="{15EAE73D-4051-432E-A855-7F344D4DE6AC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4366226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9319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548385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013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4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83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197.xml"/><Relationship Id="rId7" Type="http://schemas.openxmlformats.org/officeDocument/2006/relationships/slideLayout" Target="../slideLayouts/slideLayout201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6.xml"/><Relationship Id="rId1" Type="http://schemas.openxmlformats.org/officeDocument/2006/relationships/slideLayout" Target="../slideLayouts/slideLayout195.xml"/><Relationship Id="rId6" Type="http://schemas.openxmlformats.org/officeDocument/2006/relationships/slideLayout" Target="../slideLayouts/slideLayout200.xml"/><Relationship Id="rId11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198.xml"/><Relationship Id="rId9" Type="http://schemas.openxmlformats.org/officeDocument/2006/relationships/slideLayout" Target="../slideLayouts/slideLayout20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6.xml"/><Relationship Id="rId5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223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222.xml"/><Relationship Id="rId11" Type="http://schemas.openxmlformats.org/officeDocument/2006/relationships/slideLayout" Target="../slideLayouts/slideLayout227.xml"/><Relationship Id="rId5" Type="http://schemas.openxmlformats.org/officeDocument/2006/relationships/slideLayout" Target="../slideLayouts/slideLayout221.xml"/><Relationship Id="rId10" Type="http://schemas.openxmlformats.org/officeDocument/2006/relationships/slideLayout" Target="../slideLayouts/slideLayout226.xml"/><Relationship Id="rId4" Type="http://schemas.openxmlformats.org/officeDocument/2006/relationships/slideLayout" Target="../slideLayouts/slideLayout220.xml"/><Relationship Id="rId9" Type="http://schemas.openxmlformats.org/officeDocument/2006/relationships/slideLayout" Target="../slideLayouts/slideLayout225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5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34.xml"/><Relationship Id="rId12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29.xml"/><Relationship Id="rId1" Type="http://schemas.openxmlformats.org/officeDocument/2006/relationships/slideLayout" Target="../slideLayouts/slideLayout228.xml"/><Relationship Id="rId6" Type="http://schemas.openxmlformats.org/officeDocument/2006/relationships/slideLayout" Target="../slideLayouts/slideLayout233.xml"/><Relationship Id="rId11" Type="http://schemas.openxmlformats.org/officeDocument/2006/relationships/slideLayout" Target="../slideLayouts/slideLayout238.xml"/><Relationship Id="rId5" Type="http://schemas.openxmlformats.org/officeDocument/2006/relationships/slideLayout" Target="../slideLayouts/slideLayout232.xml"/><Relationship Id="rId10" Type="http://schemas.openxmlformats.org/officeDocument/2006/relationships/slideLayout" Target="../slideLayouts/slideLayout237.xml"/><Relationship Id="rId4" Type="http://schemas.openxmlformats.org/officeDocument/2006/relationships/slideLayout" Target="../slideLayouts/slideLayout231.xml"/><Relationship Id="rId9" Type="http://schemas.openxmlformats.org/officeDocument/2006/relationships/slideLayout" Target="../slideLayouts/slideLayout236.xml"/><Relationship Id="rId14" Type="http://schemas.openxmlformats.org/officeDocument/2006/relationships/image" Target="../media/image2.png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7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242.xml"/><Relationship Id="rId7" Type="http://schemas.openxmlformats.org/officeDocument/2006/relationships/slideLayout" Target="../slideLayouts/slideLayout246.xml"/><Relationship Id="rId12" Type="http://schemas.openxmlformats.org/officeDocument/2006/relationships/slideLayout" Target="../slideLayouts/slideLayout251.xml"/><Relationship Id="rId2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40.xml"/><Relationship Id="rId6" Type="http://schemas.openxmlformats.org/officeDocument/2006/relationships/slideLayout" Target="../slideLayouts/slideLayout245.xml"/><Relationship Id="rId11" Type="http://schemas.openxmlformats.org/officeDocument/2006/relationships/slideLayout" Target="../slideLayouts/slideLayout250.xml"/><Relationship Id="rId5" Type="http://schemas.openxmlformats.org/officeDocument/2006/relationships/slideLayout" Target="../slideLayouts/slideLayout244.xml"/><Relationship Id="rId10" Type="http://schemas.openxmlformats.org/officeDocument/2006/relationships/slideLayout" Target="../slideLayouts/slideLayout249.xml"/><Relationship Id="rId4" Type="http://schemas.openxmlformats.org/officeDocument/2006/relationships/slideLayout" Target="../slideLayouts/slideLayout243.xml"/><Relationship Id="rId9" Type="http://schemas.openxmlformats.org/officeDocument/2006/relationships/slideLayout" Target="../slideLayouts/slideLayout248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0EF9C-52EA-4078-ABCA-F3D431C58DF1}" type="datetimeFigureOut">
              <a:rPr lang="en-US" smtClean="0"/>
              <a:t>7/12/2017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DBAB8-9D9B-4160-A87B-CBEC6BCD3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471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</a:endParaRP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v1.0—2-</a:t>
            </a:r>
            <a:fld id="{812BE921-DF6B-40CE-9424-0416D8D354E5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2308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v1.0—4-</a:t>
            </a:r>
            <a:fld id="{B7BB5DBC-4194-40C0-BB10-2EAA578D65F8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3608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v1.0—5-</a:t>
            </a:r>
            <a:fld id="{32F0EA3F-BEF3-4C8C-A724-39EA16D41341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736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v1.0—4-</a:t>
            </a:r>
            <a:fld id="{B3C717DA-023F-492C-84F1-2BCF0030A6BE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5560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smtClean="0">
              <a:solidFill>
                <a:srgbClr val="000000"/>
              </a:solidFill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ICND2 v1.0—5-</a:t>
            </a:r>
            <a:fld id="{CF63409D-BFF8-4D62-BCAD-0D6EAEAEC433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682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v1.0—4-</a:t>
            </a:r>
            <a:fld id="{B3C717DA-023F-492C-84F1-2BCF0030A6BE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3959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v1.0—1-</a:t>
            </a:r>
            <a:fld id="{535FED73-1B32-49E6-983E-BAB2201D8FB6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151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98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484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70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endParaRPr lang="en-US" sz="1600" smtClean="0">
              <a:solidFill>
                <a:srgbClr val="000000"/>
              </a:solidFill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ICND2 v1.0—3-</a:t>
            </a:r>
            <a:fld id="{4FCD02CE-A324-4661-967A-278031163E1D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1415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0EF9C-52EA-4078-ABCA-F3D431C58DF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7/12/2017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DBAB8-9D9B-4160-A87B-CBEC6BCD3B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256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Body Text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4907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  <p:sldLayoutId id="2147483979" r:id="rId12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Body Text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92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>
              <a:solidFill>
                <a:srgbClr val="0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v1.0—5-</a:t>
            </a:r>
            <a:fld id="{7D73B593-2DC6-4962-ACF3-AA8B4240759F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890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iming>
    <p:tnLst>
      <p:par>
        <p:cTn id="1" dur="indefinite" restart="never" nodeType="tmRoot"/>
      </p:par>
    </p:tnLst>
  </p:timing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>
              <a:solidFill>
                <a:srgbClr val="0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v1.0—5-</a:t>
            </a:r>
            <a:fld id="{7D73B593-2DC6-4962-ACF3-AA8B4240759F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187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timing>
    <p:tnLst>
      <p:par>
        <p:cTn id="1" dur="indefinite" restart="never" nodeType="tmRoot"/>
      </p:par>
    </p:tnLst>
  </p:timing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800">
              <a:solidFill>
                <a:srgbClr val="000000"/>
              </a:solidFill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v1.0—3-</a:t>
            </a:r>
            <a:fld id="{256C40B0-218A-40FC-BDB8-4A158ADFFE7E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908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800">
              <a:solidFill>
                <a:srgbClr val="000000"/>
              </a:solidFill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v1.0—3-</a:t>
            </a:r>
            <a:fld id="{256C40B0-218A-40FC-BDB8-4A158ADFFE7E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426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v1.0—4-</a:t>
            </a:r>
            <a:fld id="{1EECB277-4100-404F-BFCB-71AC78B087D7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21418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>
              <a:solidFill>
                <a:srgbClr val="000000"/>
              </a:solidFill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2054" name="Rectangle 6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ICND1 v1.0—1-</a:t>
            </a:r>
            <a:fld id="{3E688D72-18B2-4ECB-BCFC-D5F62FBEC11E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02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v1.0—4-</a:t>
            </a:r>
            <a:fld id="{B3C717DA-023F-492C-84F1-2BCF0030A6BE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79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Dynamic Routing: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IGP </a:t>
            </a:r>
            <a:r>
              <a:rPr kumimoji="0" lang="en-US" altLang="zh-CN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vs EGP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569" y="1265620"/>
            <a:ext cx="5943600" cy="5309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33600" y="5441005"/>
            <a:ext cx="167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Distance Vector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73363" y="6096000"/>
            <a:ext cx="113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Link-State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12559" y="5257800"/>
            <a:ext cx="840441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12559" y="6019800"/>
            <a:ext cx="840441" cy="4634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stCxn id="3" idx="3"/>
          </p:cNvCxnSpPr>
          <p:nvPr/>
        </p:nvCxnSpPr>
        <p:spPr>
          <a:xfrm flipV="1">
            <a:off x="3807776" y="5441005"/>
            <a:ext cx="304783" cy="184666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783539" y="6112133"/>
            <a:ext cx="329020" cy="184666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23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01P_1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" y="1066800"/>
            <a:ext cx="8035925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 bwMode="auto">
          <a:xfrm>
            <a:off x="838200" y="1387475"/>
            <a:ext cx="2905821" cy="762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2">
                <a:satMod val="175000"/>
                <a:alpha val="40000"/>
              </a:schemeClr>
            </a:glow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814388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endParaRPr lang="en-US" sz="16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438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lang="en-US" altLang="zh-CN" sz="2400" b="1" dirty="0" smtClean="0">
                <a:solidFill>
                  <a:srgbClr val="002060"/>
                </a:solidFill>
              </a:rPr>
              <a:t>Operation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447800"/>
            <a:ext cx="4314569" cy="15331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6" name="Straight Connector 5"/>
          <p:cNvCxnSpPr/>
          <p:nvPr/>
        </p:nvCxnSpPr>
        <p:spPr>
          <a:xfrm>
            <a:off x="6850693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7" name="Freeform 6"/>
          <p:cNvSpPr>
            <a:spLocks/>
          </p:cNvSpPr>
          <p:nvPr/>
        </p:nvSpPr>
        <p:spPr bwMode="auto">
          <a:xfrm>
            <a:off x="7565400" y="3373025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43800" y="3713287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0.0.0.0/8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9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307" y="363232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5444963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11" name="Straight Connector 10"/>
          <p:cNvCxnSpPr/>
          <p:nvPr/>
        </p:nvCxnSpPr>
        <p:spPr>
          <a:xfrm>
            <a:off x="2969034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1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648" y="363232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354192" y="3701963"/>
            <a:ext cx="542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3211928" y="3713288"/>
            <a:ext cx="2731672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35851" y="3701963"/>
            <a:ext cx="542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R2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563304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17" name="Freeform 16"/>
          <p:cNvSpPr>
            <a:spLocks/>
          </p:cNvSpPr>
          <p:nvPr/>
        </p:nvSpPr>
        <p:spPr bwMode="auto">
          <a:xfrm>
            <a:off x="0" y="3373025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21600" y="3713287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10.0.0.0/8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59381" y="3713287"/>
            <a:ext cx="179584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" y="1447800"/>
            <a:ext cx="431456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814" y="2034056"/>
            <a:ext cx="35173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10.0.0.0/8        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814" y="2353068"/>
            <a:ext cx="35173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     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2625340" y="2980932"/>
            <a:ext cx="0" cy="662791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arrow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39814" y="2667000"/>
            <a:ext cx="425789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20.0.0.0/8 </a:t>
            </a:r>
            <a:r>
              <a:rPr lang="en-US" sz="1600" b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[120/1]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172.16.0.2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6507000" y="2980932"/>
            <a:ext cx="0" cy="662791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arrow" w="med" len="med"/>
            <a:tailEnd type="none" w="med" len="med"/>
          </a:ln>
          <a:effectLst/>
        </p:spPr>
      </p:cxnSp>
      <p:sp>
        <p:nvSpPr>
          <p:cNvPr id="26" name="Rectangle 25"/>
          <p:cNvSpPr/>
          <p:nvPr/>
        </p:nvSpPr>
        <p:spPr>
          <a:xfrm>
            <a:off x="4829432" y="1447800"/>
            <a:ext cx="4314569" cy="15331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7" name="TextBox 26"/>
          <p:cNvSpPr txBox="1"/>
          <p:nvPr/>
        </p:nvSpPr>
        <p:spPr>
          <a:xfrm>
            <a:off x="4829433" y="1447800"/>
            <a:ext cx="431456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69246" y="2034056"/>
            <a:ext cx="425789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10.0.0.0/8 </a:t>
            </a:r>
            <a:r>
              <a:rPr lang="en-US" sz="1600" b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[120/1]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172.16.0.1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69246" y="2353068"/>
            <a:ext cx="35173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     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69246" y="2667000"/>
            <a:ext cx="35173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20.0.0.0/8 </a:t>
            </a:r>
            <a:r>
              <a:rPr lang="en-US" sz="1600" b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4314569" y="2133601"/>
            <a:ext cx="514863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3211928" y="3999693"/>
            <a:ext cx="2731672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314569" y="2823965"/>
            <a:ext cx="514863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38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lang="en-US" altLang="zh-CN" sz="2400" b="1" dirty="0" smtClean="0">
                <a:solidFill>
                  <a:srgbClr val="002060"/>
                </a:solidFill>
              </a:rPr>
              <a:t>Split Horizon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0" y="1447800"/>
            <a:ext cx="4314569" cy="15331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cxnSp>
        <p:nvCxnSpPr>
          <p:cNvPr id="35" name="Straight Connector 34"/>
          <p:cNvCxnSpPr/>
          <p:nvPr/>
        </p:nvCxnSpPr>
        <p:spPr>
          <a:xfrm>
            <a:off x="6850693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36" name="Freeform 35"/>
          <p:cNvSpPr>
            <a:spLocks/>
          </p:cNvSpPr>
          <p:nvPr/>
        </p:nvSpPr>
        <p:spPr bwMode="auto">
          <a:xfrm>
            <a:off x="7565400" y="3373025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543800" y="3713287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0.0.0.0/8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8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307" y="363232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Straight Connector 38"/>
          <p:cNvCxnSpPr/>
          <p:nvPr/>
        </p:nvCxnSpPr>
        <p:spPr>
          <a:xfrm>
            <a:off x="5444963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40" name="Straight Connector 39"/>
          <p:cNvCxnSpPr/>
          <p:nvPr/>
        </p:nvCxnSpPr>
        <p:spPr>
          <a:xfrm>
            <a:off x="2969034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41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648" y="363232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2354192" y="3701963"/>
            <a:ext cx="542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235851" y="3701963"/>
            <a:ext cx="542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R2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1563304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45" name="Freeform 44"/>
          <p:cNvSpPr>
            <a:spLocks/>
          </p:cNvSpPr>
          <p:nvPr/>
        </p:nvSpPr>
        <p:spPr bwMode="auto">
          <a:xfrm>
            <a:off x="0" y="3373025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-21600" y="3713287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10.0.0.0/8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659381" y="3713287"/>
            <a:ext cx="179584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" y="1447800"/>
            <a:ext cx="431456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9814" y="2034056"/>
            <a:ext cx="35173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10.0.0.0/8        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9814" y="2353068"/>
            <a:ext cx="35173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     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>
            <a:off x="2625340" y="2980932"/>
            <a:ext cx="0" cy="662791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arrow" w="med" len="med"/>
            <a:tailEnd type="none" w="med" len="med"/>
          </a:ln>
          <a:effectLst/>
        </p:spPr>
      </p:cxnSp>
      <p:sp>
        <p:nvSpPr>
          <p:cNvPr id="52" name="TextBox 51"/>
          <p:cNvSpPr txBox="1"/>
          <p:nvPr/>
        </p:nvSpPr>
        <p:spPr>
          <a:xfrm>
            <a:off x="39814" y="2667000"/>
            <a:ext cx="425789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20.0.0.0/8 </a:t>
            </a:r>
            <a:r>
              <a:rPr lang="en-US" sz="1600" b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[120/1]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172.16.0.2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507000" y="2980932"/>
            <a:ext cx="0" cy="662791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arrow" w="med" len="med"/>
            <a:tailEnd type="none" w="med" len="med"/>
          </a:ln>
          <a:effectLst/>
        </p:spPr>
      </p:cxnSp>
      <p:sp>
        <p:nvSpPr>
          <p:cNvPr id="54" name="Rectangle 53"/>
          <p:cNvSpPr/>
          <p:nvPr/>
        </p:nvSpPr>
        <p:spPr>
          <a:xfrm>
            <a:off x="4829432" y="1447800"/>
            <a:ext cx="4314569" cy="15331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5" name="TextBox 54"/>
          <p:cNvSpPr txBox="1"/>
          <p:nvPr/>
        </p:nvSpPr>
        <p:spPr>
          <a:xfrm>
            <a:off x="4829433" y="1447800"/>
            <a:ext cx="431456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869246" y="2034056"/>
            <a:ext cx="425789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10.0.0.0/8 </a:t>
            </a:r>
            <a:r>
              <a:rPr lang="en-US" sz="1600" b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[120/1]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172.16.0.1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869246" y="2353068"/>
            <a:ext cx="35173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     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869246" y="2667000"/>
            <a:ext cx="35173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20.0.0.0/8 </a:t>
            </a:r>
            <a:r>
              <a:rPr lang="en-US" sz="1600" b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4314569" y="2133601"/>
            <a:ext cx="514863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3211928" y="3999693"/>
            <a:ext cx="2731672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4314569" y="2823965"/>
            <a:ext cx="514863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258599" y="3957373"/>
            <a:ext cx="63833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30s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9814" y="2042112"/>
            <a:ext cx="425789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0.0.0.0/8 </a:t>
            </a:r>
            <a:r>
              <a:rPr lang="en-US" sz="1600" b="1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[120/2]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172.16.0.2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2625340" y="4352532"/>
            <a:ext cx="0" cy="662791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arrow" w="med" len="med"/>
            <a:tailEnd type="none" w="med" len="med"/>
          </a:ln>
          <a:effectLst/>
        </p:spPr>
      </p:cxnSp>
      <p:sp>
        <p:nvSpPr>
          <p:cNvPr id="65" name="TextBox 64"/>
          <p:cNvSpPr txBox="1"/>
          <p:nvPr/>
        </p:nvSpPr>
        <p:spPr>
          <a:xfrm>
            <a:off x="1727613" y="4099512"/>
            <a:ext cx="1795843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 flipV="1">
            <a:off x="3211928" y="3713288"/>
            <a:ext cx="2731672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Multiply 66"/>
          <p:cNvSpPr/>
          <p:nvPr/>
        </p:nvSpPr>
        <p:spPr>
          <a:xfrm>
            <a:off x="4403201" y="1959038"/>
            <a:ext cx="349126" cy="349126"/>
          </a:xfrm>
          <a:prstGeom prst="mathMultiply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5456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2" grpId="0"/>
      <p:bldP spid="62" grpId="1"/>
      <p:bldP spid="63" grpId="0"/>
      <p:bldP spid="63" grpId="1"/>
      <p:bldP spid="65" grpId="0"/>
      <p:bldP spid="6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014413" y="400050"/>
            <a:ext cx="3729037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8195" name="Rectangle 19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8382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32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Triger Update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60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041154" y="3668732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</a:rPr>
              <a:t>Core</a:t>
            </a:r>
            <a:endParaRPr lang="en-US" sz="1600" b="1"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50" y="28266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203832" y="286567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</a:rPr>
              <a:t>D</a:t>
            </a:r>
            <a:r>
              <a:rPr lang="en-US" sz="1600" b="1" smtClean="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</a:rPr>
              <a:t>S1</a:t>
            </a:r>
            <a:endParaRPr lang="en-US" sz="1600" b="1"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</a:endParaRPr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7381624" y="3373025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60024" y="3713287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10.0.0.0/8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44" name="Straight Connector 43"/>
          <p:cNvCxnSpPr>
            <a:stCxn id="34" idx="3"/>
          </p:cNvCxnSpPr>
          <p:nvPr/>
        </p:nvCxnSpPr>
        <p:spPr>
          <a:xfrm>
            <a:off x="3781450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4" name="Straight Connector 53"/>
          <p:cNvCxnSpPr/>
          <p:nvPr/>
        </p:nvCxnSpPr>
        <p:spPr>
          <a:xfrm flipH="1">
            <a:off x="3781450" y="389606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50" y="440588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3203832" y="4444954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</a:rPr>
              <a:t>DS2</a:t>
            </a:r>
            <a:endParaRPr lang="en-US" sz="1600" b="1"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862271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7" name="Straight Connector 36"/>
          <p:cNvCxnSpPr/>
          <p:nvPr/>
        </p:nvCxnSpPr>
        <p:spPr>
          <a:xfrm>
            <a:off x="862271" y="389606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71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271206" y="366873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</a:rPr>
              <a:t>AS1</a:t>
            </a:r>
            <a:endParaRPr lang="en-US" sz="1600" b="1"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3810000" y="2891526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cxnSp>
        <p:nvCxnSpPr>
          <p:cNvPr id="24" name="Straight Connector 23"/>
          <p:cNvCxnSpPr/>
          <p:nvPr/>
        </p:nvCxnSpPr>
        <p:spPr>
          <a:xfrm flipH="1">
            <a:off x="3810000" y="4042664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 rot="1027739" flipH="1">
            <a:off x="4600744" y="3060414"/>
            <a:ext cx="1163104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Update</a:t>
            </a:r>
            <a:endParaRPr lang="en-US" sz="14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20572261">
            <a:off x="4599474" y="4325749"/>
            <a:ext cx="1220524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Update</a:t>
            </a:r>
            <a:endParaRPr lang="en-US" sz="14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6666917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25" name="Straight Connector 24"/>
          <p:cNvCxnSpPr/>
          <p:nvPr/>
        </p:nvCxnSpPr>
        <p:spPr>
          <a:xfrm flipH="1">
            <a:off x="834269" y="2891526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>
          <a:xfrm>
            <a:off x="834269" y="4042664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968132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Timer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14413" y="2814028"/>
            <a:ext cx="3243921" cy="523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630" y="1490521"/>
            <a:ext cx="60960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2270758" y="1527033"/>
            <a:ext cx="5508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410" y="1490377"/>
            <a:ext cx="609600" cy="42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6078538" y="1526889"/>
            <a:ext cx="5508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1600" b="1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6674010" y="1712121"/>
            <a:ext cx="7076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80230" y="1703102"/>
            <a:ext cx="1676400" cy="0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arrow" w="med" len="med"/>
            <a:tailEnd type="none" w="med" len="med"/>
          </a:ln>
          <a:effectLst/>
        </p:spPr>
      </p:cxnSp>
      <p:sp>
        <p:nvSpPr>
          <p:cNvPr id="14" name="Rectangle 13"/>
          <p:cNvSpPr/>
          <p:nvPr/>
        </p:nvSpPr>
        <p:spPr>
          <a:xfrm>
            <a:off x="955576" y="2413977"/>
            <a:ext cx="3302758" cy="9235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5" name="TextBox 14"/>
          <p:cNvSpPr txBox="1"/>
          <p:nvPr/>
        </p:nvSpPr>
        <p:spPr>
          <a:xfrm>
            <a:off x="955577" y="2413977"/>
            <a:ext cx="3270446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553372" y="1915971"/>
            <a:ext cx="0" cy="498006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none" w="med" len="med"/>
            <a:tailEnd type="arrow" w="med" len="med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955575" y="3023577"/>
            <a:ext cx="33906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[120/1]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R2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8" name="Straight Connector 17"/>
          <p:cNvCxnSpPr>
            <a:endCxn id="8" idx="1"/>
          </p:cNvCxnSpPr>
          <p:nvPr/>
        </p:nvCxnSpPr>
        <p:spPr>
          <a:xfrm>
            <a:off x="2866230" y="1703102"/>
            <a:ext cx="3198180" cy="0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arrow" w="med" len="med"/>
            <a:tailEnd type="none" w="med" len="med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3627120" y="1464183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Update 30s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62400" y="3017420"/>
            <a:ext cx="732175" cy="32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0s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62400" y="4023310"/>
            <a:ext cx="732175" cy="32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30s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4465975" y="3312181"/>
            <a:ext cx="0" cy="711129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none" w="med" len="med"/>
            <a:tailEnd type="arrow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3962400" y="5013910"/>
            <a:ext cx="732175" cy="32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180s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4465975" y="4302781"/>
            <a:ext cx="0" cy="711129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none" w="med" len="med"/>
            <a:tailEnd type="arrow" w="med" len="med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3962400" y="6004510"/>
            <a:ext cx="732175" cy="32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240s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465975" y="5293381"/>
            <a:ext cx="0" cy="711129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none" w="med" len="med"/>
            <a:tailEnd type="arrow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4572000" y="6004510"/>
            <a:ext cx="2068773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(Flush timer)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0" y="5013912"/>
            <a:ext cx="206877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(Invalid timer)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19600" y="5440999"/>
            <a:ext cx="42349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possible down (advertise route with metric 16)</a:t>
            </a:r>
            <a:endParaRPr lang="en-US" sz="16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0230" y="1464183"/>
            <a:ext cx="16764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Metric 16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62400" y="4282944"/>
            <a:ext cx="732175" cy="32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31s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32" name="Diagram 31"/>
          <p:cNvGraphicFramePr/>
          <p:nvPr>
            <p:extLst>
              <p:ext uri="{D42A27DB-BD31-4B8C-83A1-F6EECF244321}">
                <p14:modId xmlns:p14="http://schemas.microsoft.com/office/powerpoint/2010/main" val="773228805"/>
              </p:ext>
            </p:extLst>
          </p:nvPr>
        </p:nvGraphicFramePr>
        <p:xfrm>
          <a:off x="130251" y="3769832"/>
          <a:ext cx="3832149" cy="2554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3" name="Picture 10" descr="Network_Cloud_Standar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65950" y="1149064"/>
            <a:ext cx="2178050" cy="1108075"/>
          </a:xfrm>
          <a:prstGeom prst="rect">
            <a:avLst/>
          </a:prstGeom>
          <a:noFill/>
        </p:spPr>
      </p:pic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7218020" y="1526243"/>
            <a:ext cx="1673909" cy="3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172.16.0.0/16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89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3" grpId="0"/>
      <p:bldP spid="25" grpId="0"/>
      <p:bldP spid="27" grpId="0"/>
      <p:bldP spid="28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914400"/>
            <a:ext cx="7696200" cy="502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show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ip protocols 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Protocol is "rip"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Sending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updates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every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30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seconds, next due in 2 seconds</a:t>
            </a:r>
          </a:p>
          <a:p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Invalid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after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180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seconds, hold down 180,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flushed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after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240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Outgoing update filter list for all interfaces is not set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Incoming update filter list for all interfaces is not set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Redistributing: rip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Default version control: send version 2, receive 2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Interface             Send  Recv  Triggered RIP  Key-chain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FastEthernet0/0       2     2     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Automatic network summarization is in effect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Maximum path: 4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for Networks: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192.168.1.0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Passive Interface(s):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Information Sources: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Gateway         Distance      Last Update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192.168.1.2          120      00:00:02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Distance: (default is 120)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R1#</a:t>
            </a:r>
          </a:p>
        </p:txBody>
      </p:sp>
    </p:spTree>
    <p:extLst>
      <p:ext uri="{BB962C8B-B14F-4D97-AF65-F5344CB8AC3E}">
        <p14:creationId xmlns:p14="http://schemas.microsoft.com/office/powerpoint/2010/main" val="47077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lang="en-US" altLang="zh-CN" sz="2400" b="1" dirty="0" smtClean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RIPv1 (RIP version 1) vs RIPv2 (RIP version 2)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69560" y="3669566"/>
            <a:ext cx="801823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RIPv1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522" y="4037318"/>
            <a:ext cx="574529" cy="4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069539"/>
            <a:ext cx="574529" cy="4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11427" y="4020395"/>
            <a:ext cx="489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800448" y="4221984"/>
            <a:ext cx="5514752" cy="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7357953" y="4053314"/>
            <a:ext cx="489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R2</a:t>
            </a:r>
          </a:p>
        </p:txBody>
      </p:sp>
      <p:sp>
        <p:nvSpPr>
          <p:cNvPr id="11" name="Pentagon 10"/>
          <p:cNvSpPr/>
          <p:nvPr/>
        </p:nvSpPr>
        <p:spPr bwMode="auto">
          <a:xfrm>
            <a:off x="1881174" y="3658505"/>
            <a:ext cx="2674824" cy="381000"/>
          </a:xfrm>
          <a:prstGeom prst="homePlate">
            <a:avLst/>
          </a:prstGeom>
          <a:noFill/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b="1" ker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255.255.255.255</a:t>
            </a:r>
            <a:endParaRPr lang="en-US" ker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Pentagon 11"/>
          <p:cNvSpPr/>
          <p:nvPr/>
        </p:nvSpPr>
        <p:spPr bwMode="auto">
          <a:xfrm>
            <a:off x="1881174" y="4419600"/>
            <a:ext cx="2674824" cy="381000"/>
          </a:xfrm>
          <a:prstGeom prst="homePlat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224.0.0.9</a:t>
            </a:r>
            <a:endParaRPr lang="en-US" ker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69560" y="4425126"/>
            <a:ext cx="8018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RIPv2</a:t>
            </a:r>
            <a:endParaRPr lang="en-US" sz="1600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10200" y="3669566"/>
            <a:ext cx="1172116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classful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410200" y="4425126"/>
            <a:ext cx="12955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classless</a:t>
            </a:r>
            <a:endParaRPr lang="en-US" sz="1600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72200" y="2926891"/>
            <a:ext cx="2673505" cy="725795"/>
          </a:xfrm>
          <a:prstGeom prst="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t"/>
          <a:lstStyle/>
          <a:p>
            <a:pPr algn="ctr">
              <a:defRPr/>
            </a:pPr>
            <a:r>
              <a:rPr lang="en-US" sz="1600" b="1" kern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1600" b="1" ker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77200" y="3319951"/>
            <a:ext cx="807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prstClr val="black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34904" y="3319951"/>
            <a:ext cx="2147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10.0.0.0</a:t>
            </a: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/8</a:t>
            </a:r>
            <a:endParaRPr lang="en-US" sz="1600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172200" y="4830986"/>
            <a:ext cx="2673505" cy="725795"/>
          </a:xfrm>
          <a:prstGeom prst="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t"/>
          <a:lstStyle/>
          <a:p>
            <a:pPr algn="ctr">
              <a:defRPr/>
            </a:pPr>
            <a:r>
              <a:rPr lang="en-US" sz="1600" b="1" kern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1600" b="1" ker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77200" y="5224046"/>
            <a:ext cx="8070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prstClr val="black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34904" y="5224046"/>
            <a:ext cx="2147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10.0.0.0</a:t>
            </a: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/24</a:t>
            </a:r>
            <a:endParaRPr lang="en-US" sz="1600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1578141" y="4438872"/>
            <a:ext cx="0" cy="1276128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741433" y="5733694"/>
            <a:ext cx="16290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10.0.0.0</a:t>
            </a: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/24</a:t>
            </a:r>
            <a:endParaRPr lang="en-US" sz="1600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929148" y="5733694"/>
            <a:ext cx="1280652" cy="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5" name="Pentagon 24"/>
          <p:cNvSpPr/>
          <p:nvPr/>
        </p:nvSpPr>
        <p:spPr bwMode="auto">
          <a:xfrm>
            <a:off x="1881174" y="3652935"/>
            <a:ext cx="2674824" cy="381000"/>
          </a:xfrm>
          <a:prstGeom prst="homePlate">
            <a:avLst/>
          </a:prstGeom>
          <a:solidFill>
            <a:schemeClr val="bg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b="1" kern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10.0.0.0</a:t>
            </a:r>
            <a:endParaRPr lang="en-US" ker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Pentagon 25"/>
          <p:cNvSpPr/>
          <p:nvPr/>
        </p:nvSpPr>
        <p:spPr bwMode="auto">
          <a:xfrm>
            <a:off x="1881174" y="4421995"/>
            <a:ext cx="2674824" cy="381000"/>
          </a:xfrm>
          <a:prstGeom prst="homePlate">
            <a:avLst/>
          </a:prstGeom>
          <a:solidFill>
            <a:schemeClr val="bg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10.0.0.0</a:t>
            </a:r>
            <a:endParaRPr lang="en-US" ker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7" name="Pentagon 26"/>
          <p:cNvSpPr/>
          <p:nvPr/>
        </p:nvSpPr>
        <p:spPr bwMode="auto">
          <a:xfrm>
            <a:off x="1881174" y="4813157"/>
            <a:ext cx="2674824" cy="381000"/>
          </a:xfrm>
          <a:prstGeom prst="homePlate">
            <a:avLst/>
          </a:prstGeom>
          <a:solidFill>
            <a:schemeClr val="bg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b="1" kern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255.255.255.0</a:t>
            </a:r>
            <a:endParaRPr lang="en-US" ker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19744" y="6531757"/>
            <a:ext cx="9180941" cy="326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lvl="1" algn="ctr" defTabSz="814388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</a:pPr>
            <a:r>
              <a:rPr lang="en-US" sz="1600" kern="0" smtClean="0">
                <a:solidFill>
                  <a:srgbClr val="B21A1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“Classless Routing Protocols” </a:t>
            </a:r>
            <a:r>
              <a:rPr lang="en-US" sz="1600" kern="0">
                <a:solidFill>
                  <a:srgbClr val="B21A1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sz="1600" kern="0" smtClean="0">
                <a:solidFill>
                  <a:srgbClr val="B21A1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VLSM &amp; Discontinuous Network</a:t>
            </a:r>
            <a:endParaRPr lang="en-US" sz="1600" kern="0">
              <a:solidFill>
                <a:srgbClr val="B21A1A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09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/>
      <p:bldP spid="18" grpId="0"/>
      <p:bldP spid="19" grpId="0" animBg="1"/>
      <p:bldP spid="20" grpId="0"/>
      <p:bldP spid="21" grpId="0"/>
      <p:bldP spid="23" grpId="0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 smtClean="0">
                <a:solidFill>
                  <a:srgbClr val="002060"/>
                </a:solidFill>
                <a:ea typeface="宋体" panose="02010600030101010101" pitchFamily="2" charset="-122"/>
              </a:rPr>
              <a:t>Configuring EIGRP: </a:t>
            </a:r>
            <a:r>
              <a:rPr lang="en-US" altLang="zh-CN" sz="2400" b="1" dirty="0" smtClean="0">
                <a:solidFill>
                  <a:srgbClr val="002060"/>
                </a:solidFill>
                <a:ea typeface="宋体" panose="02010600030101010101" pitchFamily="2" charset="-122"/>
              </a:rPr>
              <a:t>Major Network</a:t>
            </a:r>
            <a:endParaRPr lang="en-US" altLang="zh-CN" sz="2400" b="1" dirty="0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1524000" y="2545715"/>
          <a:ext cx="60960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mtClean="0"/>
                        <a:t>Major Network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smtClean="0"/>
                        <a:t>Subnet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mtClean="0"/>
                        <a:t>10.0.0.0/8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mtClean="0"/>
                        <a:t>10.0.0.0/24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mtClean="0"/>
                        <a:t>172.16.0.0/16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smtClean="0"/>
                        <a:t>172.16.0.0/24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 smtClean="0"/>
                        <a:t>192.168.1.0/24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 smtClean="0"/>
                        <a:t>192.168.1.0/30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2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Classful</a:t>
            </a:r>
            <a:endParaRPr lang="en-US" sz="3200" b="1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196" y="4077196"/>
            <a:ext cx="574529" cy="4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49951" y="4093192"/>
            <a:ext cx="48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prstClr val="white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2410648" y="4478750"/>
            <a:ext cx="0" cy="3935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629122" y="4261862"/>
            <a:ext cx="395201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6868397" y="4478749"/>
            <a:ext cx="0" cy="384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81826" y="4880818"/>
            <a:ext cx="1857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172.16.1.0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/24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53997" y="4872252"/>
            <a:ext cx="18287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172.16.2.0</a:t>
            </a: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/24</a:t>
            </a:r>
            <a:endParaRPr lang="en-US" sz="1600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34226" y="5219372"/>
            <a:ext cx="1552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187070" y="5388649"/>
            <a:ext cx="1130791" cy="0"/>
          </a:xfrm>
          <a:prstGeom prst="line">
            <a:avLst/>
          </a:prstGeom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861" y="4077196"/>
            <a:ext cx="574529" cy="4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360616" y="4093192"/>
            <a:ext cx="48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prstClr val="white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1600" b="1">
              <a:solidFill>
                <a:prstClr val="white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1545943" y="4863415"/>
            <a:ext cx="165445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019800" y="4863415"/>
            <a:ext cx="165445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131" y="4077196"/>
            <a:ext cx="574529" cy="4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6623886" y="4093192"/>
            <a:ext cx="48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prstClr val="white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R3</a:t>
            </a:r>
            <a:endParaRPr lang="en-US" sz="1600" b="1">
              <a:solidFill>
                <a:prstClr val="white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91975" y="5219372"/>
            <a:ext cx="1552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4892390" y="5388649"/>
            <a:ext cx="1130791" cy="0"/>
          </a:xfrm>
          <a:prstGeom prst="line">
            <a:avLst/>
          </a:prstGeom>
          <a:ln w="28575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196" y="1644134"/>
            <a:ext cx="574529" cy="4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149951" y="1660130"/>
            <a:ext cx="48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prstClr val="white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410648" y="2045688"/>
            <a:ext cx="0" cy="3935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629122" y="1828800"/>
            <a:ext cx="395201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868397" y="2045687"/>
            <a:ext cx="0" cy="384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481826" y="2447756"/>
            <a:ext cx="1857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172.16.1.0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/24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53997" y="2439190"/>
            <a:ext cx="18287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172.16.2.0</a:t>
            </a: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/24</a:t>
            </a:r>
            <a:endParaRPr lang="en-US" sz="1600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1545943" y="2430353"/>
            <a:ext cx="165445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019800" y="2430353"/>
            <a:ext cx="165445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131" y="1644134"/>
            <a:ext cx="574529" cy="4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6623886" y="1660130"/>
            <a:ext cx="4890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prstClr val="white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R3</a:t>
            </a:r>
            <a:endParaRPr lang="en-US" sz="1600" b="1">
              <a:solidFill>
                <a:prstClr val="white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45967" y="1540900"/>
            <a:ext cx="2118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192.168.1.0</a:t>
            </a: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/24</a:t>
            </a:r>
            <a:endParaRPr lang="en-US" sz="16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34226" y="2802523"/>
            <a:ext cx="15528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3187070" y="2971800"/>
            <a:ext cx="2836111" cy="0"/>
          </a:xfrm>
          <a:prstGeom prst="line">
            <a:avLst/>
          </a:prstGeom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106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0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Variable Length Subnet Mask - VLSM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75856" y="1772816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200.200.200.0 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26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75856" y="2172926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200.200.200.64/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26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0" y="3172906"/>
            <a:ext cx="2195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200.200.200.0</a:t>
            </a:r>
            <a:endParaRPr lang="en-US" sz="2000" b="1">
              <a:solidFill>
                <a:prstClr val="black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7" name="Straight Arrow Connector 36"/>
          <p:cNvCxnSpPr>
            <a:stCxn id="36" idx="3"/>
            <a:endCxn id="31" idx="1"/>
          </p:cNvCxnSpPr>
          <p:nvPr/>
        </p:nvCxnSpPr>
        <p:spPr>
          <a:xfrm flipV="1">
            <a:off x="2195736" y="1972871"/>
            <a:ext cx="1080120" cy="140009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36" idx="3"/>
            <a:endCxn id="32" idx="1"/>
          </p:cNvCxnSpPr>
          <p:nvPr/>
        </p:nvCxnSpPr>
        <p:spPr>
          <a:xfrm flipV="1">
            <a:off x="2195736" y="2372981"/>
            <a:ext cx="1080120" cy="9999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923928" y="2867193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200.200.200.128 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28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23928" y="3267303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200.200.200.144 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28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23928" y="3667413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200.200.200.160 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28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923928" y="4067523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200.200.200.176 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28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23928" y="4765214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200.200.200.192 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28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23928" y="5165324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200.200.200.208 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28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23928" y="5565434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200.200.200.224 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28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23928" y="5965544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200.200.200.240 /</a:t>
            </a:r>
            <a:r>
              <a:rPr lang="en-US" sz="2000" b="1" smtClean="0">
                <a:solidFill>
                  <a:prstClr val="black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28</a:t>
            </a:r>
            <a:endParaRPr lang="en-US" sz="2000" b="1">
              <a:solidFill>
                <a:prstClr val="black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68344" y="3496943"/>
            <a:ext cx="2087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14 host</a:t>
            </a:r>
            <a:endParaRPr lang="en-US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0" name="Right Brace 49"/>
          <p:cNvSpPr/>
          <p:nvPr/>
        </p:nvSpPr>
        <p:spPr>
          <a:xfrm>
            <a:off x="7146794" y="2926363"/>
            <a:ext cx="396044" cy="1541270"/>
          </a:xfrm>
          <a:prstGeom prst="rightBrace">
            <a:avLst>
              <a:gd name="adj1" fmla="val 79865"/>
              <a:gd name="adj2" fmla="val 4916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668344" y="5365379"/>
            <a:ext cx="2087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14 host</a:t>
            </a:r>
            <a:endParaRPr lang="en-US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2" name="Right Brace 51"/>
          <p:cNvSpPr/>
          <p:nvPr/>
        </p:nvSpPr>
        <p:spPr>
          <a:xfrm>
            <a:off x="7146794" y="4794799"/>
            <a:ext cx="396044" cy="1541270"/>
          </a:xfrm>
          <a:prstGeom prst="rightBrace">
            <a:avLst>
              <a:gd name="adj1" fmla="val 79865"/>
              <a:gd name="adj2" fmla="val 4916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3" name="Right Brace 52"/>
          <p:cNvSpPr/>
          <p:nvPr/>
        </p:nvSpPr>
        <p:spPr>
          <a:xfrm>
            <a:off x="6156176" y="1772816"/>
            <a:ext cx="99011" cy="374370"/>
          </a:xfrm>
          <a:prstGeom prst="rightBrace">
            <a:avLst>
              <a:gd name="adj1" fmla="val 79865"/>
              <a:gd name="adj2" fmla="val 4916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368650" y="1772816"/>
            <a:ext cx="2087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62 host</a:t>
            </a:r>
            <a:endParaRPr lang="en-US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6" name="Right Brace 55"/>
          <p:cNvSpPr/>
          <p:nvPr/>
        </p:nvSpPr>
        <p:spPr>
          <a:xfrm>
            <a:off x="6156176" y="2185796"/>
            <a:ext cx="99011" cy="374370"/>
          </a:xfrm>
          <a:prstGeom prst="rightBrace">
            <a:avLst>
              <a:gd name="adj1" fmla="val 79865"/>
              <a:gd name="adj2" fmla="val 49165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368650" y="2162712"/>
            <a:ext cx="2087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62 host</a:t>
            </a:r>
            <a:endParaRPr lang="en-US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8" name="Straight Arrow Connector 57"/>
          <p:cNvCxnSpPr>
            <a:endCxn id="35" idx="1"/>
          </p:cNvCxnSpPr>
          <p:nvPr/>
        </p:nvCxnSpPr>
        <p:spPr>
          <a:xfrm flipV="1">
            <a:off x="3379110" y="3467358"/>
            <a:ext cx="544818" cy="20005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V="1">
            <a:off x="3379110" y="3081023"/>
            <a:ext cx="527261" cy="58639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3379110" y="3667413"/>
            <a:ext cx="544818" cy="200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3379110" y="3667413"/>
            <a:ext cx="544818" cy="60016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V="1">
            <a:off x="3379110" y="5341345"/>
            <a:ext cx="544818" cy="20005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3379110" y="4955010"/>
            <a:ext cx="527261" cy="58639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3379110" y="5541400"/>
            <a:ext cx="544818" cy="200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3379110" y="5541400"/>
            <a:ext cx="544818" cy="60016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36" idx="3"/>
          </p:cNvCxnSpPr>
          <p:nvPr/>
        </p:nvCxnSpPr>
        <p:spPr>
          <a:xfrm>
            <a:off x="2195736" y="3372961"/>
            <a:ext cx="1183374" cy="293897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36" idx="3"/>
          </p:cNvCxnSpPr>
          <p:nvPr/>
        </p:nvCxnSpPr>
        <p:spPr>
          <a:xfrm>
            <a:off x="2195736" y="3372961"/>
            <a:ext cx="1183374" cy="2167874"/>
          </a:xfrm>
          <a:prstGeom prst="straightConnector1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31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Dynamic Routing: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Distance</a:t>
            </a:r>
            <a:r>
              <a:rPr kumimoji="0" lang="en-US" altLang="zh-CN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Vector vs Link State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47800"/>
            <a:ext cx="78962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04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200" b="1" smtClean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Discontinuous Network</a:t>
            </a:r>
            <a:endParaRPr lang="en-US" sz="3200" b="1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55098" y="4552890"/>
            <a:ext cx="5900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Major-Network</a:t>
            </a:r>
          </a:p>
          <a:p>
            <a:pPr algn="ctr"/>
            <a:r>
              <a:rPr lang="en-US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  <a:endParaRPr lang="en-US" b="1" dirty="0">
              <a:solidFill>
                <a:prstClr val="black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196" y="2617936"/>
            <a:ext cx="574529" cy="4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133" y="2650157"/>
            <a:ext cx="574529" cy="40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40101" y="2633932"/>
            <a:ext cx="489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prstClr val="white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2410648" y="3019490"/>
            <a:ext cx="0" cy="3935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629122" y="2802602"/>
            <a:ext cx="395201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623886" y="2634046"/>
            <a:ext cx="489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prstClr val="white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R2</a:t>
            </a: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6868397" y="3051710"/>
            <a:ext cx="0" cy="3935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342756" y="3421558"/>
            <a:ext cx="2057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172.16.1.0</a:t>
            </a:r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/24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67401" y="3412992"/>
            <a:ext cx="2057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172.16.2.0</a:t>
            </a:r>
            <a:r>
              <a:rPr lang="en-US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/24</a:t>
            </a:r>
            <a:endParaRPr lang="en-US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5200" y="2482185"/>
            <a:ext cx="2162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prstClr val="black"/>
                </a:solidFill>
                <a:latin typeface="Courier New" pitchFamily="49" charset="0"/>
                <a:cs typeface="Courier New" pitchFamily="49" charset="0"/>
              </a:rPr>
              <a:t>192.168.1.0/24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2756" y="2112853"/>
            <a:ext cx="2057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</a:t>
            </a:r>
            <a:endParaRPr lang="en-US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3203651" y="2297519"/>
            <a:ext cx="3664745" cy="0"/>
          </a:xfrm>
          <a:prstGeom prst="line">
            <a:avLst/>
          </a:prstGeom>
          <a:ln w="28575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97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auto-summary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503177" y="4190248"/>
            <a:ext cx="48312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340304" y="4190248"/>
            <a:ext cx="4875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350931" y="3953459"/>
            <a:ext cx="0" cy="17484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32351" y="3934948"/>
            <a:ext cx="119204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en-US" sz="14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27233" y="3934948"/>
            <a:ext cx="111948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10.0.0.2</a:t>
            </a:r>
            <a:endParaRPr lang="en-US" sz="14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3165499" y="4812079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55638" y="4642802"/>
            <a:ext cx="17372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spc="-15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192.168.1.64/26</a:t>
            </a:r>
            <a:endParaRPr lang="en-US" sz="1600" b="1" spc="-15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3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822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426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4"/>
          <p:cNvCxnSpPr/>
          <p:nvPr/>
        </p:nvCxnSpPr>
        <p:spPr>
          <a:xfrm flipV="1">
            <a:off x="3170272" y="3321810"/>
            <a:ext cx="0" cy="631647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165499" y="5174126"/>
            <a:ext cx="516892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5638" y="5004849"/>
            <a:ext cx="17372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spc="-15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172.16.1.64/26</a:t>
            </a:r>
            <a:endParaRPr lang="en-US" sz="1600" b="1" spc="-15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3165499" y="5532614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55638" y="5363337"/>
            <a:ext cx="17372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spc="-15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10.0.1.64/26</a:t>
            </a:r>
            <a:endParaRPr lang="en-US" sz="1600" b="1" spc="-15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320" y="1777153"/>
            <a:ext cx="490368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R1(config)# router rip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R1(config-router)# version 2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R1(config-router)# network 10.0.0.0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R1(config-router)#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network 192.168.1.0</a:t>
            </a:r>
            <a:r>
              <a:rPr lang="vi-VN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R1(config-router)#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network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</a:t>
            </a:r>
            <a:r>
              <a:rPr lang="vi-VN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R1(config-router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no auto-summary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638" y="4276538"/>
            <a:ext cx="17372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spc="-15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192.168.1.0 /26</a:t>
            </a:r>
            <a:endParaRPr lang="en-US" sz="1600" b="1" spc="-15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3165499" y="4445815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392873" y="3048000"/>
            <a:ext cx="2026727" cy="2738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37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auto-summary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503177" y="4190248"/>
            <a:ext cx="48312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2340304" y="4190248"/>
            <a:ext cx="4875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350931" y="3953459"/>
            <a:ext cx="0" cy="17484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703917" y="4551206"/>
            <a:ext cx="169688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spc="-15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192.168.1.0/24</a:t>
            </a:r>
            <a:endParaRPr lang="en-US" sz="1600" b="1" spc="-15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32351" y="3934948"/>
            <a:ext cx="119204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en-US" sz="14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27233" y="3934948"/>
            <a:ext cx="111948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10.0.0.2</a:t>
            </a:r>
            <a:endParaRPr lang="en-US" sz="14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3165499" y="4812079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822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426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4"/>
          <p:cNvCxnSpPr/>
          <p:nvPr/>
        </p:nvCxnSpPr>
        <p:spPr>
          <a:xfrm flipV="1">
            <a:off x="3170272" y="3321810"/>
            <a:ext cx="0" cy="631647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703917" y="4913253"/>
            <a:ext cx="169688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spc="-15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  <a:endParaRPr lang="en-US" sz="1600" b="1" spc="-15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3165499" y="5174126"/>
            <a:ext cx="516892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703917" y="5271741"/>
            <a:ext cx="169688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spc="-15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10.0.0.0/8</a:t>
            </a:r>
            <a:endParaRPr lang="en-US" sz="1600" b="1" spc="-15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3165499" y="5532614"/>
            <a:ext cx="5168928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55638" y="4642802"/>
            <a:ext cx="17372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spc="-15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192.168.1.64/26</a:t>
            </a:r>
            <a:endParaRPr lang="en-US" sz="1600" b="1" spc="-15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5638" y="5004849"/>
            <a:ext cx="17372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spc="-15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172.16.1.64/26</a:t>
            </a:r>
            <a:endParaRPr lang="en-US" sz="1600" b="1" spc="-15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638" y="5363337"/>
            <a:ext cx="17372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spc="-15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10.0.1.64/26</a:t>
            </a:r>
            <a:endParaRPr lang="en-US" sz="1600" b="1" spc="-15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638" y="4276538"/>
            <a:ext cx="173723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spc="-15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192.168.1.0 /26</a:t>
            </a:r>
            <a:endParaRPr lang="en-US" sz="1600" b="1" spc="-15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" y="1777153"/>
            <a:ext cx="490368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</a:t>
            </a: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router rip</a:t>
            </a: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</a:t>
            </a: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-router)# version 2</a:t>
            </a:r>
          </a:p>
          <a:p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-router)# network 10.0.0.0</a:t>
            </a: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</a:t>
            </a: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-router)#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network 192.168.1.0</a:t>
            </a:r>
            <a:r>
              <a:rPr lang="vi-VN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-router)#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network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</a:t>
            </a:r>
            <a:r>
              <a:rPr lang="vi-VN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</a:t>
            </a: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-router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auto-summary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392873" y="3048000"/>
            <a:ext cx="2026727" cy="2738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69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764195" y="2220016"/>
            <a:ext cx="4590684" cy="96177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Default</a:t>
            </a:r>
            <a:r>
              <a:rPr kumimoji="0" lang="en-US" altLang="zh-CN" sz="2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Route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5354879" y="2758490"/>
            <a:ext cx="0" cy="2147757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ysDot"/>
            <a:headEnd type="arrow" w="med" len="med"/>
            <a:tailEnd type="none" w="med" len="med"/>
          </a:ln>
          <a:effectLst/>
        </p:spPr>
      </p:cxnSp>
      <p:cxnSp>
        <p:nvCxnSpPr>
          <p:cNvPr id="6" name="Straight Connector 5"/>
          <p:cNvCxnSpPr/>
          <p:nvPr/>
        </p:nvCxnSpPr>
        <p:spPr>
          <a:xfrm flipV="1">
            <a:off x="736485" y="2758489"/>
            <a:ext cx="0" cy="74671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ysDot"/>
            <a:headEnd type="arrow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>
          <a:xfrm flipH="1">
            <a:off x="1060119" y="2702495"/>
            <a:ext cx="3995129" cy="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8" name="Straight Connector 7"/>
          <p:cNvCxnSpPr/>
          <p:nvPr/>
        </p:nvCxnSpPr>
        <p:spPr>
          <a:xfrm flipH="1">
            <a:off x="5664848" y="2721820"/>
            <a:ext cx="1812275" cy="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4839" y="3505200"/>
            <a:ext cx="4875053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0000"/>
                </a:solidFill>
                <a:ea typeface="Times New Roman" pitchFamily="18" charset="0"/>
                <a:cs typeface="Courier New" pitchFamily="49" charset="0"/>
              </a:rPr>
              <a:t>R1(config)# router rip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0000"/>
                </a:solidFill>
                <a:ea typeface="Times New Roman" pitchFamily="18" charset="0"/>
                <a:cs typeface="Courier New" pitchFamily="49" charset="0"/>
              </a:rPr>
              <a:t>R1(config-router)# network 192.168.1.0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362200" y="4906247"/>
            <a:ext cx="6109365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0000"/>
                </a:solidFill>
                <a:ea typeface="Times New Roman" pitchFamily="18" charset="0"/>
                <a:cs typeface="Courier New" pitchFamily="49" charset="0"/>
              </a:rPr>
              <a:t>R2(config)# </a:t>
            </a:r>
            <a:r>
              <a:rPr lang="en-US" sz="1600" b="1" smtClean="0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ip route 0.0.0.0 0.0.0.0 f0/0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0000"/>
                </a:solidFill>
                <a:ea typeface="Times New Roman" pitchFamily="18" charset="0"/>
                <a:cs typeface="Courier New" pitchFamily="49" charset="0"/>
              </a:rPr>
              <a:t>R2(config)# router rip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0000"/>
                </a:solidFill>
                <a:ea typeface="Times New Roman" pitchFamily="18" charset="0"/>
                <a:cs typeface="Courier New" pitchFamily="49" charset="0"/>
              </a:rPr>
              <a:t>R2(config-router)# network 192.168.1.0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0000"/>
                </a:solidFill>
                <a:ea typeface="Times New Roman" pitchFamily="18" charset="0"/>
                <a:cs typeface="Courier New" pitchFamily="49" charset="0"/>
              </a:rPr>
              <a:t>R2(config-router)# </a:t>
            </a:r>
            <a:r>
              <a:rPr lang="en-US" sz="1600" b="1" smtClean="0">
                <a:solidFill>
                  <a:srgbClr val="FF0000"/>
                </a:solidFill>
                <a:ea typeface="Times New Roman" pitchFamily="18" charset="0"/>
                <a:cs typeface="Courier New" pitchFamily="49" charset="0"/>
              </a:rPr>
              <a:t>default-information originate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4162" y="2438400"/>
            <a:ext cx="1440438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192.168.1.1</a:t>
            </a:r>
            <a:endParaRPr lang="en-US" sz="1600" b="1" spc="-15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3799" y="2438400"/>
            <a:ext cx="1328375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192.168.1.2</a:t>
            </a:r>
            <a:endParaRPr lang="en-US" sz="1600" b="1" spc="-15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3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07" y="2456945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57200" y="2557046"/>
            <a:ext cx="539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600" b="1" kern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pic>
        <p:nvPicPr>
          <p:cNvPr id="15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202" y="2456945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075595" y="2557046"/>
            <a:ext cx="539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600" b="1" kern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R2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692557" y="2438400"/>
            <a:ext cx="664187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 spc="-15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8" name="Picture 10" descr="Network_Cloud_Stand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5950" y="2139698"/>
            <a:ext cx="2178050" cy="1108075"/>
          </a:xfrm>
          <a:prstGeom prst="rect">
            <a:avLst/>
          </a:prstGeom>
          <a:noFill/>
        </p:spPr>
      </p:pic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7523162" y="2355598"/>
            <a:ext cx="1066800" cy="59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sz="1600" b="1" smtClean="0">
                <a:solidFill>
                  <a:prstClr val="black"/>
                </a:solidFill>
              </a:rPr>
              <a:t>Internet</a:t>
            </a:r>
            <a:r>
              <a:rPr lang="en-US" sz="1600" b="1">
                <a:solidFill>
                  <a:prstClr val="black"/>
                </a:solidFill>
              </a:rPr>
              <a:t/>
            </a:r>
            <a:br>
              <a:rPr lang="en-US" sz="1600" b="1">
                <a:solidFill>
                  <a:prstClr val="black"/>
                </a:solidFill>
              </a:rPr>
            </a:br>
            <a:r>
              <a:rPr lang="en-US" sz="1600" b="1">
                <a:solidFill>
                  <a:prstClr val="black"/>
                </a:solidFill>
              </a:rPr>
              <a:t>Network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4839" y="4157246"/>
            <a:ext cx="2159566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Courier New" pitchFamily="49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Courier New" pitchFamily="49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Courier New" pitchFamily="49" charset="0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urier New" pitchFamily="49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0000"/>
                </a:solidFill>
                <a:ea typeface="Times New Roman" pitchFamily="18" charset="0"/>
                <a:cs typeface="Courier New" pitchFamily="49" charset="0"/>
              </a:rPr>
              <a:t>R1# </a:t>
            </a:r>
            <a:r>
              <a:rPr lang="en-US" sz="1600" b="1" smtClean="0">
                <a:solidFill>
                  <a:srgbClr val="C00000"/>
                </a:solidFill>
                <a:ea typeface="Times New Roman" pitchFamily="18" charset="0"/>
                <a:cs typeface="Courier New" pitchFamily="49" charset="0"/>
              </a:rPr>
              <a:t>ping 8.8.8.8</a:t>
            </a:r>
          </a:p>
        </p:txBody>
      </p:sp>
    </p:spTree>
    <p:extLst>
      <p:ext uri="{BB962C8B-B14F-4D97-AF65-F5344CB8AC3E}">
        <p14:creationId xmlns:p14="http://schemas.microsoft.com/office/powerpoint/2010/main" val="141622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 flipH="1">
            <a:off x="3503177" y="4190248"/>
            <a:ext cx="48312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2340304" y="4190248"/>
            <a:ext cx="48751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2350931" y="3953459"/>
            <a:ext cx="0" cy="17484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r>
              <a:rPr lang="en-US" sz="2800" b="1" smtClean="0">
                <a:solidFill>
                  <a:srgbClr val="0183B7"/>
                </a:solidFill>
                <a:latin typeface="Courier New" pitchFamily="49" charset="0"/>
                <a:cs typeface="Courier New" pitchFamily="49" charset="0"/>
              </a:rPr>
              <a:t>Major Network</a:t>
            </a:r>
            <a:endParaRPr lang="en-US" sz="2800" b="1">
              <a:solidFill>
                <a:srgbClr val="0183B7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32351" y="3934948"/>
            <a:ext cx="119204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en-US" sz="14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27233" y="3934948"/>
            <a:ext cx="111948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10.0.0.2</a:t>
            </a:r>
            <a:endParaRPr lang="en-US" sz="14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1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822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426" y="3953457"/>
            <a:ext cx="675355" cy="4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Connector 32"/>
          <p:cNvCxnSpPr/>
          <p:nvPr/>
        </p:nvCxnSpPr>
        <p:spPr>
          <a:xfrm flipV="1">
            <a:off x="3170272" y="3321810"/>
            <a:ext cx="0" cy="631647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703917" y="4913253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192.168.0.0/16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3165499" y="5174126"/>
            <a:ext cx="5168928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00782" y="5004849"/>
            <a:ext cx="209209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192.168.7.7/16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320" y="1998371"/>
            <a:ext cx="6746688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R1(config)# router rip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R1(config-router)# version 2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R1(config-router)# network 10.0.0.0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R1(config-router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network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192.168.7.0</a:t>
            </a:r>
            <a:r>
              <a:rPr lang="vi-VN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R1(config-router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no auto-summary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1828800" y="5775510"/>
            <a:ext cx="7315200" cy="8841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/>
          <a:lstStyle/>
          <a:p>
            <a:pPr defTabSz="1028700" eaLnBrk="0" fontAlgn="base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R1#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</a:rPr>
              <a:t>show ip route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rip</a:t>
            </a:r>
            <a:endParaRPr lang="en-US" sz="1600" b="1">
              <a:solidFill>
                <a:srgbClr val="C00000"/>
              </a:solidFill>
              <a:latin typeface="Courier New" pitchFamily="49" charset="0"/>
            </a:endParaRPr>
          </a:p>
          <a:p>
            <a:pPr defTabSz="1028700" eaLnBrk="0" fontAlgn="base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R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    192.168.0.0/16 [120/1]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via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10.0.0.1,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00:07:01, f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0/1</a:t>
            </a:r>
            <a:endParaRPr lang="en-US" sz="1600" b="1">
              <a:solidFill>
                <a:srgbClr val="0070C0"/>
              </a:solidFill>
              <a:latin typeface="Courier New" pitchFamily="49" charset="0"/>
            </a:endParaRPr>
          </a:p>
          <a:p>
            <a:pPr defTabSz="1028700" eaLnBrk="0" fontAlgn="base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R1#</a:t>
            </a:r>
            <a:endParaRPr lang="en-US" sz="1600" b="1">
              <a:solidFill>
                <a:srgbClr val="0070C0"/>
              </a:solidFill>
              <a:latin typeface="Courier New" pitchFamily="49" charset="0"/>
            </a:endParaRPr>
          </a:p>
          <a:p>
            <a:pPr defTabSz="1028700" eaLnBrk="0" fontAlgn="base" hangingPunct="0">
              <a:lnSpc>
                <a:spcPts val="2138"/>
              </a:lnSpc>
              <a:spcBef>
                <a:spcPct val="0"/>
              </a:spcBef>
              <a:spcAft>
                <a:spcPct val="0"/>
              </a:spcAft>
            </a:pPr>
            <a:endParaRPr lang="en-US" sz="1600" b="1">
              <a:solidFill>
                <a:srgbClr val="0070C0"/>
              </a:solidFill>
              <a:latin typeface="Courier New" pitchFamily="49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8672103" y="4422794"/>
            <a:ext cx="0" cy="1352716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17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/>
          <p:cNvCxnSpPr/>
          <p:nvPr/>
        </p:nvCxnSpPr>
        <p:spPr>
          <a:xfrm>
            <a:off x="4340446" y="2588964"/>
            <a:ext cx="1320948" cy="63754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340447" y="4487897"/>
            <a:ext cx="1320947" cy="63754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441055" y="2588964"/>
            <a:ext cx="2272787" cy="109693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441055" y="4013684"/>
            <a:ext cx="2272787" cy="109693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lang="en-US" altLang="zh-CN" sz="2400" b="1" dirty="0">
                <a:solidFill>
                  <a:srgbClr val="002060"/>
                </a:solidFill>
              </a:rPr>
              <a:t>Routing Information Protocol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85" y="363278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37042" y="3702423"/>
            <a:ext cx="53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R1</a:t>
            </a:r>
          </a:p>
        </p:txBody>
      </p:sp>
      <p:pic>
        <p:nvPicPr>
          <p:cNvPr id="8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771" y="500438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58028" y="5074023"/>
            <a:ext cx="53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DS2</a:t>
            </a:r>
          </a:p>
        </p:txBody>
      </p:sp>
      <p:pic>
        <p:nvPicPr>
          <p:cNvPr id="20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771" y="2228003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758028" y="2297645"/>
            <a:ext cx="53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DS1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89359" y="2358674"/>
            <a:ext cx="1181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192.168.1.1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89359" y="5010986"/>
            <a:ext cx="1181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192.168.2.1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894" y="4184442"/>
            <a:ext cx="462130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kern="0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kern="0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route 172.16.0.0 255.255.0.0 </a:t>
            </a:r>
            <a:r>
              <a:rPr lang="en-US" sz="1600" b="1" kern="0" spc="-15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192.168.1.1</a:t>
            </a:r>
          </a:p>
          <a:p>
            <a:r>
              <a:rPr lang="en-US" sz="1600" b="1" kern="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kern="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route 172.16.0.0 255.255.0.0 </a:t>
            </a:r>
            <a:r>
              <a:rPr lang="en-US" sz="1600" b="1" kern="0" spc="-15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192.168.2.1</a:t>
            </a:r>
            <a:endParaRPr lang="en-US" sz="1600" b="1" kern="0" spc="-15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Multiply 10"/>
          <p:cNvSpPr/>
          <p:nvPr/>
        </p:nvSpPr>
        <p:spPr>
          <a:xfrm>
            <a:off x="4777014" y="2743200"/>
            <a:ext cx="274572" cy="274572"/>
          </a:xfrm>
          <a:prstGeom prst="mathMultiply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613647" y="2825372"/>
            <a:ext cx="3133165" cy="912910"/>
          </a:xfrm>
          <a:custGeom>
            <a:avLst/>
            <a:gdLst>
              <a:gd name="connsiteX0" fmla="*/ 0 w 3133165"/>
              <a:gd name="connsiteY0" fmla="*/ 912910 h 912910"/>
              <a:gd name="connsiteX1" fmla="*/ 2151529 w 3133165"/>
              <a:gd name="connsiteY1" fmla="*/ 65746 h 912910"/>
              <a:gd name="connsiteX2" fmla="*/ 3133165 w 3133165"/>
              <a:gd name="connsiteY2" fmla="*/ 119534 h 912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3165" h="912910">
                <a:moveTo>
                  <a:pt x="0" y="912910"/>
                </a:moveTo>
                <a:cubicBezTo>
                  <a:pt x="814667" y="555442"/>
                  <a:pt x="1629335" y="197975"/>
                  <a:pt x="2151529" y="65746"/>
                </a:cubicBezTo>
                <a:cubicBezTo>
                  <a:pt x="2673723" y="-66483"/>
                  <a:pt x="2903444" y="26525"/>
                  <a:pt x="3133165" y="119534"/>
                </a:cubicBezTo>
              </a:path>
            </a:pathLst>
          </a:custGeom>
          <a:noFill/>
          <a:ln>
            <a:solidFill>
              <a:srgbClr val="FF000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10" descr="Network_Cloud_Stand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8700" y="3010785"/>
            <a:ext cx="3202325" cy="1629171"/>
          </a:xfrm>
          <a:prstGeom prst="rect">
            <a:avLst/>
          </a:prstGeom>
          <a:noFill/>
        </p:spPr>
      </p:pic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5602907" y="3648493"/>
            <a:ext cx="1673909" cy="3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172.16.0.0/16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82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lang="en-US" altLang="zh-CN" sz="2400" b="1" dirty="0">
                <a:solidFill>
                  <a:srgbClr val="002060"/>
                </a:solidFill>
              </a:rPr>
              <a:t>Routing Information Protocol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4340446" y="1986425"/>
            <a:ext cx="1320948" cy="63754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340447" y="3885358"/>
            <a:ext cx="1320947" cy="63754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1441055" y="1986425"/>
            <a:ext cx="2272787" cy="109693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441055" y="3411145"/>
            <a:ext cx="2272787" cy="109693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85" y="3030242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937042" y="3099884"/>
            <a:ext cx="53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R1</a:t>
            </a:r>
          </a:p>
        </p:txBody>
      </p:sp>
      <p:pic>
        <p:nvPicPr>
          <p:cNvPr id="33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771" y="4401842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3758028" y="4471484"/>
            <a:ext cx="53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DS2</a:t>
            </a:r>
          </a:p>
        </p:txBody>
      </p:sp>
      <p:pic>
        <p:nvPicPr>
          <p:cNvPr id="35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771" y="162546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3758028" y="1695106"/>
            <a:ext cx="53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DS1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89359" y="1756135"/>
            <a:ext cx="1181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192.168.1.1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89359" y="4408447"/>
            <a:ext cx="1181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192.168.2.1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40" name="Multiply 39"/>
          <p:cNvSpPr/>
          <p:nvPr/>
        </p:nvSpPr>
        <p:spPr>
          <a:xfrm>
            <a:off x="4777014" y="2140661"/>
            <a:ext cx="274572" cy="274572"/>
          </a:xfrm>
          <a:prstGeom prst="mathMultiply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3160059" y="2171940"/>
            <a:ext cx="2178423" cy="533497"/>
          </a:xfrm>
          <a:custGeom>
            <a:avLst/>
            <a:gdLst>
              <a:gd name="connsiteX0" fmla="*/ 2178423 w 2178423"/>
              <a:gd name="connsiteY0" fmla="*/ 533497 h 533497"/>
              <a:gd name="connsiteX1" fmla="*/ 1035423 w 2178423"/>
              <a:gd name="connsiteY1" fmla="*/ 9062 h 533497"/>
              <a:gd name="connsiteX2" fmla="*/ 0 w 2178423"/>
              <a:gd name="connsiteY2" fmla="*/ 251109 h 53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8423" h="533497">
                <a:moveTo>
                  <a:pt x="2178423" y="533497"/>
                </a:moveTo>
                <a:cubicBezTo>
                  <a:pt x="1788458" y="294812"/>
                  <a:pt x="1398493" y="56127"/>
                  <a:pt x="1035423" y="9062"/>
                </a:cubicBezTo>
                <a:cubicBezTo>
                  <a:pt x="672353" y="-38003"/>
                  <a:pt x="336176" y="106553"/>
                  <a:pt x="0" y="251109"/>
                </a:cubicBezTo>
              </a:path>
            </a:pathLst>
          </a:custGeom>
          <a:noFill/>
          <a:ln>
            <a:solidFill>
              <a:srgbClr val="FF000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 flipV="1">
            <a:off x="3160059" y="3774095"/>
            <a:ext cx="2178423" cy="533497"/>
          </a:xfrm>
          <a:custGeom>
            <a:avLst/>
            <a:gdLst>
              <a:gd name="connsiteX0" fmla="*/ 2178423 w 2178423"/>
              <a:gd name="connsiteY0" fmla="*/ 533497 h 533497"/>
              <a:gd name="connsiteX1" fmla="*/ 1035423 w 2178423"/>
              <a:gd name="connsiteY1" fmla="*/ 9062 h 533497"/>
              <a:gd name="connsiteX2" fmla="*/ 0 w 2178423"/>
              <a:gd name="connsiteY2" fmla="*/ 251109 h 53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8423" h="533497">
                <a:moveTo>
                  <a:pt x="2178423" y="533497"/>
                </a:moveTo>
                <a:cubicBezTo>
                  <a:pt x="1788458" y="294812"/>
                  <a:pt x="1398493" y="56127"/>
                  <a:pt x="1035423" y="9062"/>
                </a:cubicBezTo>
                <a:cubicBezTo>
                  <a:pt x="672353" y="-38003"/>
                  <a:pt x="336176" y="106553"/>
                  <a:pt x="0" y="251109"/>
                </a:cubicBezTo>
              </a:path>
            </a:pathLst>
          </a:custGeom>
          <a:noFill/>
          <a:ln>
            <a:solidFill>
              <a:srgbClr val="FF000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0985" y="5052475"/>
            <a:ext cx="4484815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 show </a:t>
            </a:r>
            <a:r>
              <a:rPr lang="en-US" sz="1600" b="1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rip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Codes: C - connected, S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– static, R - RIP</a:t>
            </a: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172.16.0.0/16 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120/1] 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192.168.1.1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172.16.0.0/16 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[120/1] via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192.168.2.1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1219200" y="3512261"/>
            <a:ext cx="0" cy="1540214"/>
          </a:xfrm>
          <a:prstGeom prst="straightConnector1">
            <a:avLst/>
          </a:prstGeom>
          <a:ln w="28575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804513" y="2328446"/>
            <a:ext cx="4748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30s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804513" y="3812951"/>
            <a:ext cx="4748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30s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44743" y="2205931"/>
            <a:ext cx="1135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RIP Update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985" y="5052475"/>
            <a:ext cx="4484815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 show </a:t>
            </a:r>
            <a:r>
              <a:rPr lang="en-US" sz="1600" b="1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rip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Codes: C - connected, S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– static, R - RIP</a:t>
            </a: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trike="sngStrike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lang="en-US" sz="1600" b="1" strike="sngStrike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172.16.0.0/16 </a:t>
            </a:r>
            <a:r>
              <a:rPr lang="en-US" sz="1600" b="1" strike="sngStrike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600" b="1" strike="sngStrike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120/1] </a:t>
            </a:r>
            <a:r>
              <a:rPr lang="en-US" sz="1600" b="1" strike="sngStrike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 </a:t>
            </a:r>
            <a:r>
              <a:rPr lang="en-US" sz="1600" b="1" strike="sngStrike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192.168.1.1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172.16.0.0/16 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[120/1] via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192.168.2.1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5859" y="5652639"/>
            <a:ext cx="268941" cy="600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10" descr="Network_Cloud_Stand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8700" y="2395302"/>
            <a:ext cx="3202325" cy="1629171"/>
          </a:xfrm>
          <a:prstGeom prst="rect">
            <a:avLst/>
          </a:prstGeom>
          <a:noFill/>
        </p:spPr>
      </p:pic>
      <p:sp>
        <p:nvSpPr>
          <p:cNvPr id="53" name="Rectangle 11"/>
          <p:cNvSpPr>
            <a:spLocks noChangeArrowheads="1"/>
          </p:cNvSpPr>
          <p:nvPr/>
        </p:nvSpPr>
        <p:spPr bwMode="auto">
          <a:xfrm>
            <a:off x="5602907" y="3033010"/>
            <a:ext cx="1673909" cy="3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172.16.0.0/16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51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 descr="Network_Cloud_Standa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3050" y="3274738"/>
            <a:ext cx="2178050" cy="1108075"/>
          </a:xfrm>
          <a:prstGeom prst="rect">
            <a:avLst/>
          </a:prstGeom>
          <a:noFill/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lang="en-US" altLang="zh-CN" sz="2400" b="1" dirty="0" smtClean="0">
                <a:solidFill>
                  <a:srgbClr val="002060"/>
                </a:solidFill>
              </a:rPr>
              <a:t>Metric (Hop Count)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60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41154" y="3668732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</a:rPr>
              <a:t>Core</a:t>
            </a:r>
            <a:endParaRPr lang="en-US" sz="1600" b="1"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50" y="28266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03832" y="286567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</a:rPr>
              <a:t>D</a:t>
            </a:r>
            <a:r>
              <a:rPr lang="en-US" sz="1600" b="1" smtClean="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</a:rPr>
              <a:t>S1</a:t>
            </a:r>
            <a:endParaRPr lang="en-US" sz="1600" b="1"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</a:endParaRPr>
          </a:p>
        </p:txBody>
      </p:sp>
      <p:cxnSp>
        <p:nvCxnSpPr>
          <p:cNvPr id="9" name="Straight Connector 8"/>
          <p:cNvCxnSpPr>
            <a:stCxn id="7" idx="3"/>
          </p:cNvCxnSpPr>
          <p:nvPr/>
        </p:nvCxnSpPr>
        <p:spPr>
          <a:xfrm>
            <a:off x="3781450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0" name="Straight Connector 9"/>
          <p:cNvCxnSpPr/>
          <p:nvPr/>
        </p:nvCxnSpPr>
        <p:spPr>
          <a:xfrm flipH="1">
            <a:off x="862271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71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1206" y="366873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</a:rPr>
              <a:t>AS1</a:t>
            </a:r>
            <a:endParaRPr lang="en-US" sz="1600" b="1"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</a:endParaRPr>
          </a:p>
        </p:txBody>
      </p:sp>
      <p:cxnSp>
        <p:nvCxnSpPr>
          <p:cNvPr id="13" name="Straight Connector 12"/>
          <p:cNvCxnSpPr>
            <a:endCxn id="11" idx="0"/>
          </p:cNvCxnSpPr>
          <p:nvPr/>
        </p:nvCxnSpPr>
        <p:spPr>
          <a:xfrm>
            <a:off x="557471" y="2495729"/>
            <a:ext cx="0" cy="1133935"/>
          </a:xfrm>
          <a:prstGeom prst="line">
            <a:avLst/>
          </a:prstGeom>
          <a:ln w="28575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834269" y="2891526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 rot="20572261">
            <a:off x="1509391" y="2984912"/>
            <a:ext cx="95933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30s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986" y="1517000"/>
            <a:ext cx="4431694" cy="9787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 show </a:t>
            </a:r>
            <a:r>
              <a:rPr lang="en-US" sz="1600" b="1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rip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Codes: C - connected, S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– static, R - RIP</a:t>
            </a: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172.16.0.0/16 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120/2] 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DS1</a:t>
            </a:r>
          </a:p>
        </p:txBody>
      </p:sp>
      <p:sp>
        <p:nvSpPr>
          <p:cNvPr id="17" name="TextBox 16"/>
          <p:cNvSpPr txBox="1"/>
          <p:nvPr/>
        </p:nvSpPr>
        <p:spPr>
          <a:xfrm rot="1027739" flipH="1">
            <a:off x="4465328" y="3006104"/>
            <a:ext cx="1104168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30s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3862621" y="2891526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>
          <a:xfrm>
            <a:off x="862271" y="3842697"/>
            <a:ext cx="5200689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6875120" y="3651917"/>
            <a:ext cx="1673909" cy="3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172.16.0.0/16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986" y="1295400"/>
            <a:ext cx="443169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 show </a:t>
            </a:r>
            <a:r>
              <a:rPr lang="en-US" sz="1600" b="1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rip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Codes: C - connected, S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– static, R - RIP</a:t>
            </a: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trike="sngStrike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lang="en-US" sz="1600" b="1" strike="sngStrike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172.16.0.0/16 </a:t>
            </a:r>
            <a:r>
              <a:rPr lang="en-US" sz="1600" b="1" strike="sngStrike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600" b="1" strike="sngStrike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120/2] </a:t>
            </a:r>
            <a:r>
              <a:rPr lang="en-US" sz="1600" b="1" strike="sngStrike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 </a:t>
            </a:r>
            <a:r>
              <a:rPr lang="en-US" sz="1600" b="1" strike="sngStrike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DS1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172.16.0.0/16 [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120/1] 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Core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836831" y="1942628"/>
            <a:ext cx="268941" cy="600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4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lang="en-US" altLang="zh-CN" sz="2400" b="1" dirty="0" smtClean="0">
                <a:solidFill>
                  <a:srgbClr val="002060"/>
                </a:solidFill>
              </a:rPr>
              <a:t>Metric (Hop Count)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531" y="363232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Connector 32"/>
          <p:cNvCxnSpPr/>
          <p:nvPr/>
        </p:nvCxnSpPr>
        <p:spPr>
          <a:xfrm>
            <a:off x="5261187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34" name="Freeform 33"/>
          <p:cNvSpPr>
            <a:spLocks/>
          </p:cNvSpPr>
          <p:nvPr/>
        </p:nvSpPr>
        <p:spPr bwMode="auto">
          <a:xfrm>
            <a:off x="3687378" y="3373025"/>
            <a:ext cx="1573809" cy="992184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000000"/>
              </a:solidFill>
              <a:latin typeface="Courier New" pitchFamily="49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2969034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36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648" y="363232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2354192" y="3701963"/>
            <a:ext cx="542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R2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1563304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40" name="Straight Connector 39"/>
          <p:cNvCxnSpPr/>
          <p:nvPr/>
        </p:nvCxnSpPr>
        <p:spPr>
          <a:xfrm>
            <a:off x="844960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41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74" y="363232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Straight Connector 41"/>
          <p:cNvCxnSpPr/>
          <p:nvPr/>
        </p:nvCxnSpPr>
        <p:spPr>
          <a:xfrm flipV="1">
            <a:off x="1563304" y="2318697"/>
            <a:ext cx="0" cy="152400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43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648" y="210878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2354192" y="2178423"/>
            <a:ext cx="542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R1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1563304" y="231915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46" name="Straight Connector 45"/>
          <p:cNvCxnSpPr/>
          <p:nvPr/>
        </p:nvCxnSpPr>
        <p:spPr>
          <a:xfrm>
            <a:off x="2969034" y="2319157"/>
            <a:ext cx="3354190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47" name="Straight Connector 46"/>
          <p:cNvCxnSpPr/>
          <p:nvPr/>
        </p:nvCxnSpPr>
        <p:spPr>
          <a:xfrm flipV="1">
            <a:off x="6323224" y="2318697"/>
            <a:ext cx="0" cy="1313624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48" name="Straight Connector 47"/>
          <p:cNvCxnSpPr/>
          <p:nvPr/>
        </p:nvCxnSpPr>
        <p:spPr>
          <a:xfrm flipV="1">
            <a:off x="1563304" y="3869117"/>
            <a:ext cx="0" cy="152400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49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648" y="518274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2354192" y="5252383"/>
            <a:ext cx="5422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R3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1563304" y="539311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52" name="Straight Connector 51"/>
          <p:cNvCxnSpPr/>
          <p:nvPr/>
        </p:nvCxnSpPr>
        <p:spPr>
          <a:xfrm>
            <a:off x="2969034" y="5393117"/>
            <a:ext cx="3354190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53" name="Straight Connector 52"/>
          <p:cNvCxnSpPr/>
          <p:nvPr/>
        </p:nvCxnSpPr>
        <p:spPr>
          <a:xfrm flipV="1">
            <a:off x="6323224" y="4079493"/>
            <a:ext cx="0" cy="1313624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54" name="Straight Connector 53"/>
          <p:cNvCxnSpPr/>
          <p:nvPr/>
        </p:nvCxnSpPr>
        <p:spPr>
          <a:xfrm flipV="1">
            <a:off x="3211928" y="2178423"/>
            <a:ext cx="1434201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18274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6" name="Straight Connector 55"/>
          <p:cNvCxnSpPr/>
          <p:nvPr/>
        </p:nvCxnSpPr>
        <p:spPr>
          <a:xfrm flipV="1">
            <a:off x="3211928" y="3713287"/>
            <a:ext cx="1434201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211928" y="5252382"/>
            <a:ext cx="1434201" cy="1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3276600" y="1951815"/>
            <a:ext cx="1243794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Metric 2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11928" y="3472277"/>
            <a:ext cx="130846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Metric 16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276600" y="5022697"/>
            <a:ext cx="1243794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Metric 3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1" name="Picture 10" descr="Network_Cloud_Stand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3050" y="3274738"/>
            <a:ext cx="2178050" cy="1108075"/>
          </a:xfrm>
          <a:prstGeom prst="rect">
            <a:avLst/>
          </a:prstGeom>
          <a:noFill/>
        </p:spPr>
      </p:pic>
      <p:sp>
        <p:nvSpPr>
          <p:cNvPr id="62" name="Rectangle 11"/>
          <p:cNvSpPr>
            <a:spLocks noChangeArrowheads="1"/>
          </p:cNvSpPr>
          <p:nvPr/>
        </p:nvSpPr>
        <p:spPr bwMode="auto">
          <a:xfrm>
            <a:off x="6875120" y="3651917"/>
            <a:ext cx="1673909" cy="3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172.16.0.0/16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63" name="Rectangle 11"/>
          <p:cNvSpPr>
            <a:spLocks noChangeArrowheads="1"/>
          </p:cNvSpPr>
          <p:nvPr/>
        </p:nvSpPr>
        <p:spPr bwMode="auto">
          <a:xfrm>
            <a:off x="3946923" y="3930330"/>
            <a:ext cx="1146941" cy="3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14 Router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9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xit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Metric 16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60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41154" y="3668732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Core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666917" y="3842697"/>
            <a:ext cx="718344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50" y="28266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03832" y="286567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12" name="Straight Connector 11"/>
          <p:cNvCxnSpPr>
            <a:stCxn id="8" idx="3"/>
          </p:cNvCxnSpPr>
          <p:nvPr/>
        </p:nvCxnSpPr>
        <p:spPr>
          <a:xfrm>
            <a:off x="3781450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3" name="Straight Connector 12"/>
          <p:cNvCxnSpPr/>
          <p:nvPr/>
        </p:nvCxnSpPr>
        <p:spPr>
          <a:xfrm flipH="1">
            <a:off x="3781450" y="389606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50" y="440588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03832" y="4444954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DS2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62271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7" name="Straight Connector 16"/>
          <p:cNvCxnSpPr/>
          <p:nvPr/>
        </p:nvCxnSpPr>
        <p:spPr>
          <a:xfrm>
            <a:off x="862271" y="389606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71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71206" y="366873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AS1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834269" y="2891526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>
          <a:xfrm>
            <a:off x="834269" y="4042664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>
            <a:off x="3810000" y="2891526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>
          <a:xfrm flipH="1">
            <a:off x="3810000" y="4042664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 rot="1027739" flipH="1">
            <a:off x="4602372" y="3049609"/>
            <a:ext cx="1089731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Metric 1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20572261">
            <a:off x="4602374" y="4345009"/>
            <a:ext cx="1089731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Metric 4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20572261">
            <a:off x="1472192" y="2973409"/>
            <a:ext cx="1089731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Metric 2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027739" flipH="1">
            <a:off x="1472193" y="4387926"/>
            <a:ext cx="1089731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Metric 3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3810000" y="2475030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sp>
        <p:nvSpPr>
          <p:cNvPr id="29" name="TextBox 28"/>
          <p:cNvSpPr txBox="1"/>
          <p:nvPr/>
        </p:nvSpPr>
        <p:spPr>
          <a:xfrm rot="1027739" flipH="1">
            <a:off x="4602372" y="2633113"/>
            <a:ext cx="1089731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Metric 5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30" name="Picture 10" descr="Network_Cloud_Stand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5950" y="3274738"/>
            <a:ext cx="2178050" cy="1108075"/>
          </a:xfrm>
          <a:prstGeom prst="rect">
            <a:avLst/>
          </a:prstGeom>
          <a:noFill/>
        </p:spPr>
      </p:pic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7218020" y="3651917"/>
            <a:ext cx="1673909" cy="3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172.16.0.0/16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95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Metric 16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60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41154" y="3668732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Core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50" y="282660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03832" y="286567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11" name="Straight Connector 10"/>
          <p:cNvCxnSpPr>
            <a:stCxn id="7" idx="3"/>
          </p:cNvCxnSpPr>
          <p:nvPr/>
        </p:nvCxnSpPr>
        <p:spPr>
          <a:xfrm>
            <a:off x="3781450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2" name="Straight Connector 11"/>
          <p:cNvCxnSpPr/>
          <p:nvPr/>
        </p:nvCxnSpPr>
        <p:spPr>
          <a:xfrm flipH="1">
            <a:off x="3781450" y="389606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50" y="4405886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203832" y="4444954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DS2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862271" y="303963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6" name="Straight Connector 15"/>
          <p:cNvCxnSpPr/>
          <p:nvPr/>
        </p:nvCxnSpPr>
        <p:spPr>
          <a:xfrm>
            <a:off x="862271" y="3896067"/>
            <a:ext cx="2309579" cy="70893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71" y="362966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71206" y="3668732"/>
            <a:ext cx="55496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AS1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834269" y="2891526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>
          <a:xfrm>
            <a:off x="834269" y="4042664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cxnSp>
        <p:nvCxnSpPr>
          <p:cNvPr id="21" name="Straight Connector 20"/>
          <p:cNvCxnSpPr/>
          <p:nvPr/>
        </p:nvCxnSpPr>
        <p:spPr>
          <a:xfrm>
            <a:off x="3810000" y="2891526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 flipH="1">
            <a:off x="3810000" y="4042664"/>
            <a:ext cx="2309579" cy="708931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 rot="1027739" flipH="1">
            <a:off x="4600744" y="3063107"/>
            <a:ext cx="1163104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Metric 16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0572261">
            <a:off x="4599474" y="4328442"/>
            <a:ext cx="1220524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Metric 16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20572261">
            <a:off x="1470419" y="2964328"/>
            <a:ext cx="116969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Metric 16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027739" flipH="1">
            <a:off x="1469304" y="4409793"/>
            <a:ext cx="1219936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Metric 16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476455" y="5108299"/>
            <a:ext cx="0" cy="662791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ysDash"/>
            <a:headEnd type="arrow" w="med" len="med"/>
            <a:tailEnd type="none" w="med" len="med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2578728" y="4855279"/>
            <a:ext cx="1795843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172.16.0.1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29" name="Picture 10" descr="Network_Cloud_Stand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5950" y="3274738"/>
            <a:ext cx="2178050" cy="1108075"/>
          </a:xfrm>
          <a:prstGeom prst="rect">
            <a:avLst/>
          </a:prstGeom>
          <a:noFill/>
        </p:spPr>
      </p:pic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7218020" y="3651917"/>
            <a:ext cx="1673909" cy="3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172.16.0.0/16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33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RIP: </a:t>
            </a:r>
            <a:r>
              <a:rPr lang="en-US" altLang="zh-CN" sz="2400" b="1" dirty="0" smtClean="0">
                <a:solidFill>
                  <a:srgbClr val="002060"/>
                </a:solidFill>
              </a:rPr>
              <a:t>AD (Administrative Distance)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340446" y="1986425"/>
            <a:ext cx="1320948" cy="63754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340447" y="3885358"/>
            <a:ext cx="1320947" cy="63754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441055" y="1986425"/>
            <a:ext cx="2272787" cy="109693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441055" y="3411145"/>
            <a:ext cx="2272787" cy="109693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85" y="3030242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37042" y="3099884"/>
            <a:ext cx="53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R1</a:t>
            </a:r>
          </a:p>
        </p:txBody>
      </p:sp>
      <p:pic>
        <p:nvPicPr>
          <p:cNvPr id="11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771" y="4401842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758028" y="4471484"/>
            <a:ext cx="53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DS2</a:t>
            </a:r>
          </a:p>
        </p:txBody>
      </p:sp>
      <p:pic>
        <p:nvPicPr>
          <p:cNvPr id="13" name="Picture 8" descr="Rou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771" y="162546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758028" y="1695106"/>
            <a:ext cx="53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DS1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89359" y="1756135"/>
            <a:ext cx="1181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192.168.1.1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89359" y="4408447"/>
            <a:ext cx="1181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</a:rPr>
              <a:t>192.168.2.1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3160059" y="2171940"/>
            <a:ext cx="2178423" cy="533497"/>
          </a:xfrm>
          <a:custGeom>
            <a:avLst/>
            <a:gdLst>
              <a:gd name="connsiteX0" fmla="*/ 2178423 w 2178423"/>
              <a:gd name="connsiteY0" fmla="*/ 533497 h 533497"/>
              <a:gd name="connsiteX1" fmla="*/ 1035423 w 2178423"/>
              <a:gd name="connsiteY1" fmla="*/ 9062 h 533497"/>
              <a:gd name="connsiteX2" fmla="*/ 0 w 2178423"/>
              <a:gd name="connsiteY2" fmla="*/ 251109 h 53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8423" h="533497">
                <a:moveTo>
                  <a:pt x="2178423" y="533497"/>
                </a:moveTo>
                <a:cubicBezTo>
                  <a:pt x="1788458" y="294812"/>
                  <a:pt x="1398493" y="56127"/>
                  <a:pt x="1035423" y="9062"/>
                </a:cubicBezTo>
                <a:cubicBezTo>
                  <a:pt x="672353" y="-38003"/>
                  <a:pt x="336176" y="106553"/>
                  <a:pt x="0" y="251109"/>
                </a:cubicBezTo>
              </a:path>
            </a:pathLst>
          </a:custGeom>
          <a:noFill/>
          <a:ln>
            <a:solidFill>
              <a:srgbClr val="FF000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 flipV="1">
            <a:off x="3160059" y="3774095"/>
            <a:ext cx="2178423" cy="533497"/>
          </a:xfrm>
          <a:custGeom>
            <a:avLst/>
            <a:gdLst>
              <a:gd name="connsiteX0" fmla="*/ 2178423 w 2178423"/>
              <a:gd name="connsiteY0" fmla="*/ 533497 h 533497"/>
              <a:gd name="connsiteX1" fmla="*/ 1035423 w 2178423"/>
              <a:gd name="connsiteY1" fmla="*/ 9062 h 533497"/>
              <a:gd name="connsiteX2" fmla="*/ 0 w 2178423"/>
              <a:gd name="connsiteY2" fmla="*/ 251109 h 53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8423" h="533497">
                <a:moveTo>
                  <a:pt x="2178423" y="533497"/>
                </a:moveTo>
                <a:cubicBezTo>
                  <a:pt x="1788458" y="294812"/>
                  <a:pt x="1398493" y="56127"/>
                  <a:pt x="1035423" y="9062"/>
                </a:cubicBezTo>
                <a:cubicBezTo>
                  <a:pt x="672353" y="-38003"/>
                  <a:pt x="336176" y="106553"/>
                  <a:pt x="0" y="251109"/>
                </a:cubicBezTo>
              </a:path>
            </a:pathLst>
          </a:custGeom>
          <a:noFill/>
          <a:ln>
            <a:solidFill>
              <a:srgbClr val="FF000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0985" y="5052475"/>
            <a:ext cx="4484815" cy="9787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 show </a:t>
            </a:r>
            <a:r>
              <a:rPr lang="en-US" sz="1600" b="1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trike="sngStrike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lang="en-US" sz="1600" b="1" strike="sngStrike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172.16.0.0/16 </a:t>
            </a:r>
            <a:r>
              <a:rPr lang="en-US" sz="1600" b="1" strike="sngStrike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600" b="1" strike="sngStrike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120/1] </a:t>
            </a:r>
            <a:r>
              <a:rPr lang="en-US" sz="1600" b="1" strike="sngStrike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 </a:t>
            </a:r>
            <a:r>
              <a:rPr lang="en-US" sz="1600" b="1" strike="sngStrike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192.168.1.1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O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172.16.0.0/16 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110/1</a:t>
            </a: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] via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192.168.2.1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219200" y="3512261"/>
            <a:ext cx="0" cy="1540214"/>
          </a:xfrm>
          <a:prstGeom prst="straightConnector1">
            <a:avLst/>
          </a:prstGeom>
          <a:ln w="28575">
            <a:solidFill>
              <a:srgbClr val="0070C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44743" y="2205931"/>
            <a:ext cx="1135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RIP Update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5859" y="5530435"/>
            <a:ext cx="268941" cy="4893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10" descr="Network_Cloud_Standar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8700" y="2395302"/>
            <a:ext cx="3202325" cy="1629171"/>
          </a:xfrm>
          <a:prstGeom prst="rect">
            <a:avLst/>
          </a:prstGeom>
          <a:noFill/>
        </p:spPr>
      </p:pic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5602907" y="3033010"/>
            <a:ext cx="1673909" cy="381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172.16.0.0/16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7554" y="2976773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dirty="0" smtClean="0">
                <a:solidFill>
                  <a:srgbClr val="FF0000"/>
                </a:solidFill>
              </a:rPr>
              <a:t>RIP</a:t>
            </a:r>
          </a:p>
          <a:p>
            <a:pPr algn="r"/>
            <a:r>
              <a:rPr lang="en-US" sz="1600" b="1" dirty="0" smtClean="0">
                <a:solidFill>
                  <a:srgbClr val="FF0000"/>
                </a:solidFill>
              </a:rPr>
              <a:t>OSPF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95370" y="3927091"/>
            <a:ext cx="12975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OSPF Update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96888" y="5530435"/>
            <a:ext cx="441512" cy="4893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91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urier New" pitchFamily="49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  <a:spAutoFit/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  <a:spAutoFit/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17_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bg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24110" tIns="34157" rIns="24110" bIns="34157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Courier New" pitchFamily="49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3006</TotalTime>
  <Words>854</Words>
  <Application>Microsoft Office PowerPoint</Application>
  <PresentationFormat>On-screen Show (4:3)</PresentationFormat>
  <Paragraphs>303</Paragraphs>
  <Slides>24</Slides>
  <Notes>1</Notes>
  <HiddenSlides>7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22</vt:i4>
      </vt:variant>
      <vt:variant>
        <vt:lpstr>Slide Titles</vt:lpstr>
      </vt:variant>
      <vt:variant>
        <vt:i4>24</vt:i4>
      </vt:variant>
    </vt:vector>
  </HeadingPairs>
  <TitlesOfParts>
    <vt:vector size="52" baseType="lpstr">
      <vt:lpstr>宋体</vt:lpstr>
      <vt:lpstr>Arial</vt:lpstr>
      <vt:lpstr>Calibri</vt:lpstr>
      <vt:lpstr>Courier New</vt:lpstr>
      <vt:lpstr>Times New Roman</vt:lpstr>
      <vt:lpstr>Wingdings</vt:lpstr>
      <vt:lpstr>Office Theme</vt:lpstr>
      <vt:lpstr>TMP-DEV-PPT-v8.1</vt:lpstr>
      <vt:lpstr>1_TMP-DEV-PPT-v8.1</vt:lpstr>
      <vt:lpstr>2_TMP-DEV-PPT-v8.1</vt:lpstr>
      <vt:lpstr>3_TMP-DEV-PPT-v8.1</vt:lpstr>
      <vt:lpstr>4_TMP-DEV-PPT-v8.1</vt:lpstr>
      <vt:lpstr>5_TMP-DEV-PPT-v8.1</vt:lpstr>
      <vt:lpstr>6_TMP-DEV-PPT-v8.1</vt:lpstr>
      <vt:lpstr>7_TMP-DEV-PPT-v8.1</vt:lpstr>
      <vt:lpstr>8_TMP-DEV-PPT-v8.1</vt:lpstr>
      <vt:lpstr>9_TMP-DEV-PPT-v8.1</vt:lpstr>
      <vt:lpstr>10_TMP-DEV-PPT-v8.1</vt:lpstr>
      <vt:lpstr>11_TMP-DEV-PPT-v8.1</vt:lpstr>
      <vt:lpstr>12_TMP-DEV-PPT-v8.1</vt:lpstr>
      <vt:lpstr>13_TMP-DEV-PPT-v8.1</vt:lpstr>
      <vt:lpstr>14_TMP-DEV-PPT-v8.1</vt:lpstr>
      <vt:lpstr>4_Office Theme</vt:lpstr>
      <vt:lpstr>3_Office Theme</vt:lpstr>
      <vt:lpstr>1_Office Theme</vt:lpstr>
      <vt:lpstr>7_Office Theme</vt:lpstr>
      <vt:lpstr>CLS_PPT_v6.0</vt:lpstr>
      <vt:lpstr>17_CLS_PPT_v6.0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Triger Update</vt:lpstr>
      <vt:lpstr>PowerPoint Presentation</vt:lpstr>
      <vt:lpstr>PowerPoint Presentation</vt:lpstr>
      <vt:lpstr>PowerPoint Presentation</vt:lpstr>
      <vt:lpstr>PowerPoint Presentation</vt:lpstr>
      <vt:lpstr>Classful</vt:lpstr>
      <vt:lpstr>Variable Length Subnet Mask - VLSM</vt:lpstr>
      <vt:lpstr>Discontinuous Network</vt:lpstr>
      <vt:lpstr>PowerPoint Presentation</vt:lpstr>
      <vt:lpstr>PowerPoint Presentation</vt:lpstr>
      <vt:lpstr>PowerPoint Presentation</vt:lpstr>
      <vt:lpstr>Major Network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Windows User</cp:lastModifiedBy>
  <cp:revision>350</cp:revision>
  <dcterms:created xsi:type="dcterms:W3CDTF">2011-12-28T12:23:45Z</dcterms:created>
  <dcterms:modified xsi:type="dcterms:W3CDTF">2017-07-12T07:53:48Z</dcterms:modified>
</cp:coreProperties>
</file>