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5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6.xml" ContentType="application/vnd.openxmlformats-officedocument.theme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7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8.xml" ContentType="application/vnd.openxmlformats-officedocument.theme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4" r:id="rId3"/>
    <p:sldMasterId id="2147483688" r:id="rId4"/>
    <p:sldMasterId id="2147483702" r:id="rId5"/>
    <p:sldMasterId id="2147483716" r:id="rId6"/>
    <p:sldMasterId id="2147483776" r:id="rId7"/>
    <p:sldMasterId id="2147483788" r:id="rId8"/>
    <p:sldMasterId id="2147483800" r:id="rId9"/>
  </p:sldMasterIdLst>
  <p:notesMasterIdLst>
    <p:notesMasterId r:id="rId29"/>
  </p:notesMasterIdLst>
  <p:sldIdLst>
    <p:sldId id="378" r:id="rId10"/>
    <p:sldId id="385" r:id="rId11"/>
    <p:sldId id="384" r:id="rId12"/>
    <p:sldId id="380" r:id="rId13"/>
    <p:sldId id="383" r:id="rId14"/>
    <p:sldId id="379" r:id="rId15"/>
    <p:sldId id="386" r:id="rId16"/>
    <p:sldId id="387" r:id="rId17"/>
    <p:sldId id="388" r:id="rId18"/>
    <p:sldId id="394" r:id="rId19"/>
    <p:sldId id="389" r:id="rId20"/>
    <p:sldId id="390" r:id="rId21"/>
    <p:sldId id="391" r:id="rId22"/>
    <p:sldId id="392" r:id="rId23"/>
    <p:sldId id="361" r:id="rId24"/>
    <p:sldId id="364" r:id="rId25"/>
    <p:sldId id="365" r:id="rId26"/>
    <p:sldId id="373" r:id="rId27"/>
    <p:sldId id="393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12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presProps" Target="presProps.xml"/><Relationship Id="rId8" Type="http://schemas.openxmlformats.org/officeDocument/2006/relationships/slideMaster" Target="slideMasters/slideMaster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48CAB5-E532-449E-8226-089C2BE8D6B9}" type="datetimeFigureOut">
              <a:rPr lang="en-US" smtClean="0"/>
              <a:t>6/22/2017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9978C-FE2C-470D-B4E8-CD7AA2AA1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1534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zh-CN" sz="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41553326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zh-CN" sz="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1165704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zh-CN" sz="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3683541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zh-CN" sz="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6469753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zh-CN" sz="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0770711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zh-CN" sz="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4134459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altLang="zh-CN" sz="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7287738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zh-CN" sz="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7201329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zh-CN" sz="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5488363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zh-CN" sz="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593370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zh-CN" sz="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5189547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zh-CN" sz="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161180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zh-CN" sz="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9995141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zh-CN" sz="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40982615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zh-CN" sz="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302234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36C99-7616-4DC3-A972-2D3FDF76786D}" type="datetimeFigureOut">
              <a:rPr lang="en-US" smtClean="0"/>
              <a:t>6/22/2017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2B72A-8E44-48BE-A81E-3EBD35392C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185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36C99-7616-4DC3-A972-2D3FDF76786D}" type="datetimeFigureOut">
              <a:rPr lang="en-US" smtClean="0"/>
              <a:t>6/22/2017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2B72A-8E44-48BE-A81E-3EBD35392C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03590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636713"/>
            <a:ext cx="3894137" cy="35718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636713"/>
            <a:ext cx="3894138" cy="35718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47496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319102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19084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437695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9963291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702562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772450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225425"/>
            <a:ext cx="2035175" cy="49831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225425"/>
            <a:ext cx="5957887" cy="49831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92473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638" y="457200"/>
            <a:ext cx="8145462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7940675" cy="17097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5638" y="3643313"/>
            <a:ext cx="7940675" cy="17097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642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36C99-7616-4DC3-A972-2D3FDF76786D}" type="datetimeFigureOut">
              <a:rPr lang="en-US" smtClean="0"/>
              <a:t>6/22/2017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2B72A-8E44-48BE-A81E-3EBD35392C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713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3000" b="1" smtClean="0">
              <a:solidFill>
                <a:srgbClr val="000000"/>
              </a:solidFill>
            </a:endParaRPr>
          </a:p>
        </p:txBody>
      </p:sp>
      <p:pic>
        <p:nvPicPr>
          <p:cNvPr id="3891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smtClean="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Module Title, Size 20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Lesson Title,</a:t>
            </a:r>
            <a:br>
              <a:rPr lang="en-US" noProof="0" smtClean="0"/>
            </a:br>
            <a:r>
              <a:rPr lang="en-US" noProof="0" smtClean="0"/>
              <a:t>Size 30</a:t>
            </a:r>
          </a:p>
        </p:txBody>
      </p:sp>
      <p:sp>
        <p:nvSpPr>
          <p:cNvPr id="38919" name="Rectangle 7"/>
          <p:cNvSpPr>
            <a:spLocks noChangeArrowheads="1"/>
          </p:cNvSpPr>
          <p:nvPr userDrawn="1"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smtClean="0">
                <a:solidFill>
                  <a:srgbClr val="999999"/>
                </a:solidFill>
              </a:rPr>
              <a:t>ICND1 v1.0—5-</a:t>
            </a:r>
            <a:fld id="{4CEB3034-0894-4A27-A008-3F5303C41C90}" type="slidenum">
              <a:rPr lang="en-US" sz="700" smtClean="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 smtClean="0">
              <a:solidFill>
                <a:srgbClr val="9999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363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3341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756099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887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4857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3554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1632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01224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36C99-7616-4DC3-A972-2D3FDF76786D}" type="datetimeFigureOut">
              <a:rPr lang="en-US" smtClean="0"/>
              <a:t>6/22/2017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2B72A-8E44-48BE-A81E-3EBD35392C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8939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327479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2627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891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638" y="457200"/>
            <a:ext cx="8145462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278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638" y="457200"/>
            <a:ext cx="8145462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7940675" cy="17097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5638" y="3643313"/>
            <a:ext cx="7940675" cy="17097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374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3000" b="1" smtClean="0">
              <a:solidFill>
                <a:srgbClr val="000000"/>
              </a:solidFill>
            </a:endParaRPr>
          </a:p>
        </p:txBody>
      </p:sp>
      <p:pic>
        <p:nvPicPr>
          <p:cNvPr id="3891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smtClean="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Module Title, Size 20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Lesson Title,</a:t>
            </a:r>
            <a:br>
              <a:rPr lang="en-US" noProof="0" smtClean="0"/>
            </a:br>
            <a:r>
              <a:rPr lang="en-US" noProof="0" smtClean="0"/>
              <a:t>Size 30</a:t>
            </a:r>
          </a:p>
        </p:txBody>
      </p:sp>
      <p:sp>
        <p:nvSpPr>
          <p:cNvPr id="38919" name="Rectangle 7"/>
          <p:cNvSpPr>
            <a:spLocks noChangeArrowheads="1"/>
          </p:cNvSpPr>
          <p:nvPr userDrawn="1"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smtClean="0">
                <a:solidFill>
                  <a:srgbClr val="999999"/>
                </a:solidFill>
              </a:rPr>
              <a:t>ICND1 v1.0—5-</a:t>
            </a:r>
            <a:fld id="{4CEB3034-0894-4A27-A008-3F5303C41C90}" type="slidenum">
              <a:rPr lang="en-US" sz="700" smtClean="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 smtClean="0">
              <a:solidFill>
                <a:srgbClr val="9999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69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112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415074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251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46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36C99-7616-4DC3-A972-2D3FDF76786D}" type="datetimeFigureOut">
              <a:rPr lang="en-US" smtClean="0"/>
              <a:t>6/22/2017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2B72A-8E44-48BE-A81E-3EBD35392C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54506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5135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895129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3711604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6834770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4377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61539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638" y="457200"/>
            <a:ext cx="8145462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46262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638" y="457200"/>
            <a:ext cx="8145462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7940675" cy="17097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5638" y="3643313"/>
            <a:ext cx="7940675" cy="17097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966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3000" b="1" smtClean="0">
              <a:solidFill>
                <a:srgbClr val="000000"/>
              </a:solidFill>
            </a:endParaRPr>
          </a:p>
        </p:txBody>
      </p:sp>
      <p:pic>
        <p:nvPicPr>
          <p:cNvPr id="3891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smtClean="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Module Title, Size 20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Lesson Title,</a:t>
            </a:r>
            <a:br>
              <a:rPr lang="en-US" noProof="0" smtClean="0"/>
            </a:br>
            <a:r>
              <a:rPr lang="en-US" noProof="0" smtClean="0"/>
              <a:t>Size 30</a:t>
            </a:r>
          </a:p>
        </p:txBody>
      </p:sp>
      <p:sp>
        <p:nvSpPr>
          <p:cNvPr id="38919" name="Rectangle 7"/>
          <p:cNvSpPr>
            <a:spLocks noChangeArrowheads="1"/>
          </p:cNvSpPr>
          <p:nvPr userDrawn="1"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smtClean="0">
                <a:solidFill>
                  <a:srgbClr val="999999"/>
                </a:solidFill>
              </a:rPr>
              <a:t>ICND1 v1.0—5-</a:t>
            </a:r>
            <a:fld id="{4CEB3034-0894-4A27-A008-3F5303C41C90}" type="slidenum">
              <a:rPr lang="en-US" sz="700" smtClean="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 smtClean="0">
              <a:solidFill>
                <a:srgbClr val="9999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9555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394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36C99-7616-4DC3-A972-2D3FDF76786D}" type="datetimeFigureOut">
              <a:rPr lang="en-US" smtClean="0"/>
              <a:t>6/22/2017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2B72A-8E44-48BE-A81E-3EBD35392C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07006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0606579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74872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57310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80670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210238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2096331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0917025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07488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98040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638" y="457200"/>
            <a:ext cx="8145462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819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36C99-7616-4DC3-A972-2D3FDF76786D}" type="datetimeFigureOut">
              <a:rPr lang="en-US" smtClean="0"/>
              <a:t>6/22/2017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2B72A-8E44-48BE-A81E-3EBD35392C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96637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638" y="457200"/>
            <a:ext cx="8145462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7940675" cy="17097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5638" y="3643313"/>
            <a:ext cx="7940675" cy="17097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42240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3000" b="1" smtClean="0">
              <a:solidFill>
                <a:srgbClr val="000000"/>
              </a:solidFill>
            </a:endParaRPr>
          </a:p>
        </p:txBody>
      </p:sp>
      <p:pic>
        <p:nvPicPr>
          <p:cNvPr id="3891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smtClean="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Module Title, Size 20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Lesson Title,</a:t>
            </a:r>
            <a:br>
              <a:rPr lang="en-US" noProof="0" smtClean="0"/>
            </a:br>
            <a:r>
              <a:rPr lang="en-US" noProof="0" smtClean="0"/>
              <a:t>Size 30</a:t>
            </a:r>
          </a:p>
        </p:txBody>
      </p:sp>
      <p:sp>
        <p:nvSpPr>
          <p:cNvPr id="38919" name="Rectangle 7"/>
          <p:cNvSpPr>
            <a:spLocks noChangeArrowheads="1"/>
          </p:cNvSpPr>
          <p:nvPr userDrawn="1"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smtClean="0">
                <a:solidFill>
                  <a:srgbClr val="999999"/>
                </a:solidFill>
              </a:rPr>
              <a:t>ICND1 v1.0—5-</a:t>
            </a:r>
            <a:fld id="{4CEB3034-0894-4A27-A008-3F5303C41C90}" type="slidenum">
              <a:rPr lang="en-US" sz="700" smtClean="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 smtClean="0">
              <a:solidFill>
                <a:srgbClr val="9999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3934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69729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3294614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06076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31326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42453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500526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3571655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32558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36C99-7616-4DC3-A972-2D3FDF76786D}" type="datetimeFigureOut">
              <a:rPr lang="en-US" smtClean="0"/>
              <a:t>6/22/2017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2B72A-8E44-48BE-A81E-3EBD35392C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66425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0464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40540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638" y="457200"/>
            <a:ext cx="8145462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51900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638" y="457200"/>
            <a:ext cx="8145462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7940675" cy="17097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5638" y="3643313"/>
            <a:ext cx="7940675" cy="17097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6022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3000" b="1" smtClean="0">
              <a:solidFill>
                <a:srgbClr val="000000"/>
              </a:solidFill>
            </a:endParaRPr>
          </a:p>
        </p:txBody>
      </p:sp>
      <p:pic>
        <p:nvPicPr>
          <p:cNvPr id="3891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smtClean="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Module Title, Size 20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Lesson Title,</a:t>
            </a:r>
            <a:br>
              <a:rPr lang="en-US" noProof="0" smtClean="0"/>
            </a:br>
            <a:r>
              <a:rPr lang="en-US" noProof="0" smtClean="0"/>
              <a:t>Size 30</a:t>
            </a:r>
          </a:p>
        </p:txBody>
      </p:sp>
      <p:sp>
        <p:nvSpPr>
          <p:cNvPr id="38919" name="Rectangle 7"/>
          <p:cNvSpPr>
            <a:spLocks noChangeArrowheads="1"/>
          </p:cNvSpPr>
          <p:nvPr userDrawn="1"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smtClean="0">
                <a:solidFill>
                  <a:srgbClr val="999999"/>
                </a:solidFill>
              </a:rPr>
              <a:t>ICND1 v1.0—4-</a:t>
            </a:r>
            <a:fld id="{0C89BE19-D796-4BD7-9372-681146A08BCF}" type="slidenum">
              <a:rPr lang="en-US" sz="700" smtClean="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 smtClean="0">
              <a:solidFill>
                <a:srgbClr val="9999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7006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97071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432103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31390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99980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871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36C99-7616-4DC3-A972-2D3FDF76786D}" type="datetimeFigureOut">
              <a:rPr lang="en-US" smtClean="0"/>
              <a:t>6/22/2017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2B72A-8E44-48BE-A81E-3EBD35392C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28795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480618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0061539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1834526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19248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7482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400">
              <a:solidFill>
                <a:srgbClr val="000000"/>
              </a:solidFill>
              <a:latin typeface="Courier New" pitchFamily="49" charset="0"/>
            </a:endParaRPr>
          </a:p>
        </p:txBody>
      </p:sp>
      <p:pic>
        <p:nvPicPr>
          <p:cNvPr id="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ICND2 v1.0—7-</a:t>
            </a:r>
            <a:fld id="{5CE70496-580D-464E-A70E-CF9B3AF6BE0F}" type="slidenum">
              <a:rPr lang="en-US" sz="70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>
              <a:solidFill>
                <a:srgbClr val="999999"/>
              </a:solidFill>
            </a:endParaRPr>
          </a:p>
        </p:txBody>
      </p:sp>
      <p:sp>
        <p:nvSpPr>
          <p:cNvPr id="98310" name="Rectangle 6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Module Title, Size 20</a:t>
            </a:r>
          </a:p>
        </p:txBody>
      </p:sp>
      <p:sp>
        <p:nvSpPr>
          <p:cNvPr id="98311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Lesson Title,</a:t>
            </a:r>
            <a:br>
              <a:rPr lang="en-US" noProof="0" smtClean="0"/>
            </a:br>
            <a:r>
              <a:rPr lang="en-US" noProof="0" smtClean="0"/>
              <a:t>Size 30</a:t>
            </a:r>
          </a:p>
        </p:txBody>
      </p:sp>
    </p:spTree>
    <p:extLst>
      <p:ext uri="{BB962C8B-B14F-4D97-AF65-F5344CB8AC3E}">
        <p14:creationId xmlns:p14="http://schemas.microsoft.com/office/powerpoint/2010/main" val="173067038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41657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7137824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32678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7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36C99-7616-4DC3-A972-2D3FDF76786D}" type="datetimeFigureOut">
              <a:rPr lang="en-US" smtClean="0"/>
              <a:t>6/22/2017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2B72A-8E44-48BE-A81E-3EBD35392C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17493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38758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686870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0095462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998514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166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28924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</a:endParaRPr>
          </a:p>
        </p:txBody>
      </p:sp>
      <p:pic>
        <p:nvPicPr>
          <p:cNvPr id="98307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8308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98309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ICND2 v1.0—2-</a:t>
            </a:r>
            <a:fld id="{028B1A1A-E74E-4F10-843C-C1835E569FC0}" type="slidenum">
              <a:rPr lang="en-US" sz="70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>
              <a:solidFill>
                <a:srgbClr val="999999"/>
              </a:solidFill>
            </a:endParaRPr>
          </a:p>
        </p:txBody>
      </p:sp>
      <p:sp>
        <p:nvSpPr>
          <p:cNvPr id="98310" name="Rectangle 6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Module Title, Size 20</a:t>
            </a:r>
          </a:p>
        </p:txBody>
      </p:sp>
      <p:sp>
        <p:nvSpPr>
          <p:cNvPr id="98311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Lesson Title,</a:t>
            </a:r>
            <a:br>
              <a:rPr lang="en-US" noProof="0" smtClean="0"/>
            </a:br>
            <a:r>
              <a:rPr lang="en-US" noProof="0" smtClean="0"/>
              <a:t>Size 30</a:t>
            </a:r>
          </a:p>
        </p:txBody>
      </p:sp>
    </p:spTree>
    <p:extLst>
      <p:ext uri="{BB962C8B-B14F-4D97-AF65-F5344CB8AC3E}">
        <p14:creationId xmlns:p14="http://schemas.microsoft.com/office/powerpoint/2010/main" val="36798819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13982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4385583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4709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36C99-7616-4DC3-A972-2D3FDF76786D}" type="datetimeFigureOut">
              <a:rPr lang="en-US" smtClean="0"/>
              <a:t>6/22/2017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2B72A-8E44-48BE-A81E-3EBD35392C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46170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68886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75602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286333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6098895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3185147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01302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82054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6564313"/>
            <a:ext cx="9144000" cy="298450"/>
          </a:xfrm>
          <a:prstGeom prst="rect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043863" y="6634163"/>
            <a:ext cx="852487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>
            <a:spAutoFit/>
          </a:bodyPr>
          <a:lstStyle>
            <a:lvl1pPr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8143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00" b="1" i="0" u="none" strike="noStrike" kern="1200" cap="none" spc="0" normalizeH="0" baseline="0" noProof="0" smtClean="0">
                <a:ln>
                  <a:noFill/>
                </a:ln>
                <a:solidFill>
                  <a:srgbClr val="C0C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BSCI v3.0—2-</a:t>
            </a:r>
            <a:fld id="{9D2A9B13-C079-4E60-99B0-37BC0CA1C608}" type="slidenum">
              <a:rPr kumimoji="0" lang="en-US" altLang="zh-CN" sz="700" b="1" i="0" u="none" strike="noStrike" kern="1200" cap="none" spc="0" normalizeH="0" baseline="0" noProof="0" smtClean="0">
                <a:ln>
                  <a:noFill/>
                </a:ln>
                <a:solidFill>
                  <a:srgbClr val="C0C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814388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700" b="1" i="0" u="none" strike="noStrike" kern="1200" cap="none" spc="0" normalizeH="0" baseline="0" noProof="0" smtClean="0">
              <a:ln>
                <a:noFill/>
              </a:ln>
              <a:solidFill>
                <a:srgbClr val="C0C0C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2454275"/>
            <a:ext cx="9144000" cy="4111625"/>
          </a:xfrm>
          <a:prstGeom prst="rect">
            <a:avLst/>
          </a:prstGeom>
          <a:solidFill>
            <a:srgbClr val="30677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7" name="Picture 8" descr="MAD00558_j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70" b="64130"/>
          <a:stretch>
            <a:fillRect/>
          </a:stretch>
        </p:blipFill>
        <p:spPr bwMode="auto">
          <a:xfrm>
            <a:off x="0" y="0"/>
            <a:ext cx="9140825" cy="253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2406" name="Rectangle 6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655638" y="2951163"/>
            <a:ext cx="7797800" cy="504825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 anchor="ctr"/>
          <a:lstStyle>
            <a:lvl1pPr>
              <a:defRPr sz="2000"/>
            </a:lvl1pPr>
          </a:lstStyle>
          <a:p>
            <a:pPr lvl="0"/>
            <a:r>
              <a:rPr lang="en-US" altLang="zh-CN" noProof="0" smtClean="0"/>
              <a:t>Module Title (Size 20)</a:t>
            </a:r>
          </a:p>
        </p:txBody>
      </p:sp>
      <p:sp>
        <p:nvSpPr>
          <p:cNvPr id="742407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55638" y="3606800"/>
            <a:ext cx="7802562" cy="533400"/>
          </a:xfrm>
        </p:spPr>
        <p:txBody>
          <a:bodyPr lIns="91440" tIns="45720" rIns="91440" bIns="45720"/>
          <a:lstStyle>
            <a:lvl1pPr>
              <a:lnSpc>
                <a:spcPct val="90000"/>
              </a:lnSpc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 smtClean="0"/>
              <a:t>Lesson Title (Size 28)</a:t>
            </a:r>
          </a:p>
        </p:txBody>
      </p:sp>
    </p:spTree>
    <p:extLst>
      <p:ext uri="{BB962C8B-B14F-4D97-AF65-F5344CB8AC3E}">
        <p14:creationId xmlns:p14="http://schemas.microsoft.com/office/powerpoint/2010/main" val="244341295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2179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6895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73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3" Type="http://schemas.openxmlformats.org/officeDocument/2006/relationships/slideLayout" Target="../slideLayouts/slideLayout77.xml"/><Relationship Id="rId7" Type="http://schemas.openxmlformats.org/officeDocument/2006/relationships/slideLayout" Target="../slideLayouts/slideLayout81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6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5.xml"/><Relationship Id="rId5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84.xml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3" Type="http://schemas.openxmlformats.org/officeDocument/2006/relationships/slideLayout" Target="../slideLayouts/slideLayout88.xml"/><Relationship Id="rId7" Type="http://schemas.openxmlformats.org/officeDocument/2006/relationships/slideLayout" Target="../slideLayouts/slideLayout92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7.xml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95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9.xml"/><Relationship Id="rId7" Type="http://schemas.openxmlformats.org/officeDocument/2006/relationships/slideLayout" Target="../slideLayouts/slideLayout103.xml"/><Relationship Id="rId12" Type="http://schemas.openxmlformats.org/officeDocument/2006/relationships/slideLayout" Target="../slideLayouts/slideLayout108.xml"/><Relationship Id="rId2" Type="http://schemas.openxmlformats.org/officeDocument/2006/relationships/slideLayout" Target="../slideLayouts/slideLayout98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1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E36C99-7616-4DC3-A972-2D3FDF76786D}" type="datetimeFigureOut">
              <a:rPr lang="en-US" smtClean="0"/>
              <a:t>6/22/2017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92B72A-8E44-48BE-A81E-3EBD35392C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3000" b="1" smtClean="0">
              <a:solidFill>
                <a:srgbClr val="000000"/>
              </a:solidFill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smtClean="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smtClean="0">
                <a:solidFill>
                  <a:srgbClr val="999999"/>
                </a:solidFill>
              </a:rPr>
              <a:t>ICND1 v1.0—5-</a:t>
            </a:r>
            <a:fld id="{3FF63290-DF9A-4F72-B85F-AED520520F17}" type="slidenum">
              <a:rPr lang="en-US" sz="700" smtClean="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 smtClean="0">
              <a:solidFill>
                <a:srgbClr val="999999"/>
              </a:solidFill>
            </a:endParaRP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Body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37546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iming>
    <p:tnLst>
      <p:par>
        <p:cTn id="1" dur="indefinite" restart="never" nodeType="tmRoot"/>
      </p:par>
    </p:tnLst>
  </p:timing>
  <p:txStyles>
    <p:titleStyle>
      <a:lvl1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3000" b="1" smtClean="0">
              <a:solidFill>
                <a:srgbClr val="000000"/>
              </a:solidFill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smtClean="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smtClean="0">
                <a:solidFill>
                  <a:srgbClr val="999999"/>
                </a:solidFill>
              </a:rPr>
              <a:t>ICND1 v1.0—5-</a:t>
            </a:r>
            <a:fld id="{3FF63290-DF9A-4F72-B85F-AED520520F17}" type="slidenum">
              <a:rPr lang="en-US" sz="700" smtClean="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 smtClean="0">
              <a:solidFill>
                <a:srgbClr val="999999"/>
              </a:solidFill>
            </a:endParaRP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Body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31962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iming>
    <p:tnLst>
      <p:par>
        <p:cTn id="1" dur="indefinite" restart="never" nodeType="tmRoot"/>
      </p:par>
    </p:tnLst>
  </p:timing>
  <p:txStyles>
    <p:titleStyle>
      <a:lvl1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3000" b="1" smtClean="0">
              <a:solidFill>
                <a:srgbClr val="000000"/>
              </a:solidFill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smtClean="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smtClean="0">
                <a:solidFill>
                  <a:srgbClr val="999999"/>
                </a:solidFill>
              </a:rPr>
              <a:t>ICND1 v1.0—5-</a:t>
            </a:r>
            <a:fld id="{3FF63290-DF9A-4F72-B85F-AED520520F17}" type="slidenum">
              <a:rPr lang="en-US" sz="700" smtClean="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 smtClean="0">
              <a:solidFill>
                <a:srgbClr val="999999"/>
              </a:solidFill>
            </a:endParaRP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Body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71622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</p:sldLayoutIdLst>
  <p:timing>
    <p:tnLst>
      <p:par>
        <p:cTn id="1" dur="indefinite" restart="never" nodeType="tmRoot"/>
      </p:par>
    </p:tnLst>
  </p:timing>
  <p:txStyles>
    <p:titleStyle>
      <a:lvl1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3000" b="1" smtClean="0">
              <a:solidFill>
                <a:srgbClr val="000000"/>
              </a:solidFill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smtClean="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smtClean="0">
                <a:solidFill>
                  <a:srgbClr val="999999"/>
                </a:solidFill>
              </a:rPr>
              <a:t>ICND1 v1.0—5-</a:t>
            </a:r>
            <a:fld id="{3FF63290-DF9A-4F72-B85F-AED520520F17}" type="slidenum">
              <a:rPr lang="en-US" sz="700" smtClean="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 smtClean="0">
              <a:solidFill>
                <a:srgbClr val="999999"/>
              </a:solidFill>
            </a:endParaRP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Body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91976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</p:sldLayoutIdLst>
  <p:timing>
    <p:tnLst>
      <p:par>
        <p:cTn id="1" dur="indefinite" restart="never" nodeType="tmRoot"/>
      </p:par>
    </p:tnLst>
  </p:timing>
  <p:txStyles>
    <p:titleStyle>
      <a:lvl1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3000" b="1" smtClean="0">
              <a:solidFill>
                <a:srgbClr val="000000"/>
              </a:solidFill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smtClean="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 smtClean="0">
                <a:solidFill>
                  <a:srgbClr val="999999"/>
                </a:solidFill>
              </a:rPr>
              <a:t>ICND1 v1.0—4-</a:t>
            </a:r>
            <a:fld id="{1EECB277-4100-404F-BFCB-71AC78B087D7}" type="slidenum">
              <a:rPr lang="en-US" sz="700" smtClean="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 smtClean="0">
              <a:solidFill>
                <a:srgbClr val="999999"/>
              </a:solidFill>
            </a:endParaRP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Body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83918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iming>
    <p:tnLst>
      <p:par>
        <p:cTn id="1" dur="indefinite" restart="never" nodeType="tmRoot"/>
      </p:par>
    </p:tnLst>
  </p:timing>
  <p:txStyles>
    <p:titleStyle>
      <a:lvl1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</a:p>
        </p:txBody>
      </p:sp>
      <p:sp>
        <p:nvSpPr>
          <p:cNvPr id="1027" name="Rectangle 4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400">
              <a:solidFill>
                <a:srgbClr val="000000"/>
              </a:solidFill>
              <a:latin typeface="Courier New" pitchFamily="49" charset="0"/>
            </a:endParaRPr>
          </a:p>
        </p:txBody>
      </p:sp>
      <p:sp>
        <p:nvSpPr>
          <p:cNvPr id="1028" name="Rectangle 5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1029" name="Rectangle 6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ICND2 v1.0—7-</a:t>
            </a:r>
            <a:fld id="{A882ECF2-E65C-46F7-9C94-B71E2666092A}" type="slidenum">
              <a:rPr lang="en-US" sz="70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>
              <a:solidFill>
                <a:srgbClr val="999999"/>
              </a:solidFill>
            </a:endParaRPr>
          </a:p>
        </p:txBody>
      </p:sp>
      <p:sp>
        <p:nvSpPr>
          <p:cNvPr id="1030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Body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39261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iming>
    <p:tnLst>
      <p:par>
        <p:cTn id="1" dur="indefinite" restart="never" nodeType="tmRoot"/>
      </p:par>
    </p:tnLst>
  </p:timing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</a:p>
        </p:txBody>
      </p:sp>
      <p:sp>
        <p:nvSpPr>
          <p:cNvPr id="97284" name="Rectangle 4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3000">
              <a:solidFill>
                <a:srgbClr val="000000"/>
              </a:solidFill>
            </a:endParaRPr>
          </a:p>
        </p:txBody>
      </p:sp>
      <p:sp>
        <p:nvSpPr>
          <p:cNvPr id="97285" name="Rectangle 5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97286" name="Rectangle 6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00">
                <a:solidFill>
                  <a:srgbClr val="999999"/>
                </a:solidFill>
              </a:rPr>
              <a:t>ICND2 v1.0—2-</a:t>
            </a:r>
            <a:fld id="{812BE921-DF6B-40CE-9424-0416D8D354E5}" type="slidenum">
              <a:rPr lang="en-US" sz="700">
                <a:solidFill>
                  <a:srgbClr val="999999"/>
                </a:solidFill>
              </a:rPr>
              <a:pPr algn="r" defTabSz="814388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700">
              <a:solidFill>
                <a:srgbClr val="999999"/>
              </a:solidFill>
            </a:endParaRPr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Body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5946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</p:sldLayoutIdLst>
  <p:timing>
    <p:tnLst>
      <p:par>
        <p:cTn id="1" dur="indefinite" restart="never" nodeType="tmRoot"/>
      </p:par>
    </p:tnLst>
  </p:timing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1228725"/>
          </a:xfrm>
          <a:prstGeom prst="rect">
            <a:avLst/>
          </a:prstGeom>
          <a:solidFill>
            <a:srgbClr val="30677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white">
          <a:xfrm>
            <a:off x="655638" y="225425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Slide Title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636713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Body Text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9" name="AutoShape 6"/>
          <p:cNvSpPr>
            <a:spLocks noChangeArrowheads="1"/>
          </p:cNvSpPr>
          <p:nvPr/>
        </p:nvSpPr>
        <p:spPr bwMode="white">
          <a:xfrm rot="10800000">
            <a:off x="8756650" y="-9525"/>
            <a:ext cx="387350" cy="377825"/>
          </a:xfrm>
          <a:prstGeom prst="rtTriangle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0" name="Rectangle 7"/>
          <p:cNvSpPr>
            <a:spLocks noChangeArrowheads="1"/>
          </p:cNvSpPr>
          <p:nvPr/>
        </p:nvSpPr>
        <p:spPr bwMode="auto">
          <a:xfrm>
            <a:off x="0" y="6564313"/>
            <a:ext cx="9144000" cy="298450"/>
          </a:xfrm>
          <a:prstGeom prst="rect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7116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  <p:sldLayoutId id="2147483812" r:id="rId12"/>
  </p:sldLayoutIdLst>
  <p:timing>
    <p:tnLst>
      <p:par>
        <p:cTn id="1" dur="indefinite" restart="never" nodeType="tmRoot"/>
      </p:par>
    </p:tnLst>
  </p:timing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5pPr>
      <a:lvl6pPr marL="4572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6pPr>
      <a:lvl7pPr marL="9144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7pPr>
      <a:lvl8pPr marL="13716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8pPr>
      <a:lvl9pPr marL="18288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2.xml"/><Relationship Id="rId5" Type="http://schemas.openxmlformats.org/officeDocument/2006/relationships/image" Target="../media/image12.png"/><Relationship Id="rId4" Type="http://schemas.openxmlformats.org/officeDocument/2006/relationships/image" Target="../media/image11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2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w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2.xml"/><Relationship Id="rId5" Type="http://schemas.openxmlformats.org/officeDocument/2006/relationships/image" Target="../media/image10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panose="02010600030101010101" pitchFamily="2" charset="-122"/>
              </a:rPr>
              <a:t>Static Route: </a:t>
            </a:r>
            <a:r>
              <a:rPr lang="en-US" altLang="zh-CN" sz="2400" dirty="0" smtClean="0">
                <a:ea typeface="宋体" panose="02010600030101010101" pitchFamily="2" charset="-122"/>
              </a:rPr>
              <a:t>Routing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pic>
        <p:nvPicPr>
          <p:cNvPr id="3076" name="Picture 4" descr="Related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271557"/>
            <a:ext cx="6473825" cy="5281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57548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 bwMode="auto">
          <a:xfrm>
            <a:off x="2863973" y="4556127"/>
            <a:ext cx="3200400" cy="19811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cap="flat" cmpd="sng" algn="ctr">
            <a:solidFill>
              <a:schemeClr val="tx1"/>
            </a:solidFill>
            <a:prstDash val="sysDash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panose="02010600030101010101" pitchFamily="2" charset="-122"/>
              </a:rPr>
              <a:t>Interface Loopback: </a:t>
            </a:r>
            <a:r>
              <a:rPr lang="en-US" altLang="zh-CN" sz="2400" dirty="0" smtClean="0">
                <a:ea typeface="宋体" panose="02010600030101010101" pitchFamily="2" charset="-122"/>
              </a:rPr>
              <a:t>Load Balancing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pic>
        <p:nvPicPr>
          <p:cNvPr id="5" name="Picture 8" descr="Rout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2401" y="4103605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6800" y="5019708"/>
            <a:ext cx="738587" cy="314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" name="Straight Connector 9"/>
          <p:cNvCxnSpPr/>
          <p:nvPr/>
        </p:nvCxnSpPr>
        <p:spPr>
          <a:xfrm flipH="1" flipV="1">
            <a:off x="4238289" y="2547139"/>
            <a:ext cx="176422" cy="157694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4486093" y="5334000"/>
            <a:ext cx="0" cy="46358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8" descr="Devices computer ic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7615" y="5686504"/>
            <a:ext cx="850737" cy="850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4076905" y="5865084"/>
            <a:ext cx="774536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cs typeface="Courier New" pitchFamily="49" charset="0"/>
              </a:rPr>
              <a:t>DHCP</a:t>
            </a:r>
            <a:endParaRPr lang="en-US" sz="1200" b="1" dirty="0"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latin typeface="Courier New" pitchFamily="49" charset="0"/>
              <a:cs typeface="Courier New" pitchFamily="49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cs typeface="Courier New" pitchFamily="49" charset="0"/>
              </a:rPr>
              <a:t>Client</a:t>
            </a:r>
          </a:p>
        </p:txBody>
      </p:sp>
      <p:cxnSp>
        <p:nvCxnSpPr>
          <p:cNvPr id="17" name="Straight Connector 16"/>
          <p:cNvCxnSpPr/>
          <p:nvPr/>
        </p:nvCxnSpPr>
        <p:spPr>
          <a:xfrm flipV="1">
            <a:off x="4486093" y="4556127"/>
            <a:ext cx="0" cy="46358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8" descr="Rout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2401" y="2172565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Straight Connector 21"/>
          <p:cNvCxnSpPr/>
          <p:nvPr/>
        </p:nvCxnSpPr>
        <p:spPr>
          <a:xfrm flipV="1">
            <a:off x="4580827" y="2547139"/>
            <a:ext cx="176422" cy="157694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098825" y="4160892"/>
            <a:ext cx="774536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cs typeface="Courier New" pitchFamily="49" charset="0"/>
              </a:rPr>
              <a:t>DHCP</a:t>
            </a:r>
            <a:endParaRPr lang="en-US" sz="1200" b="1" dirty="0"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latin typeface="Courier New" pitchFamily="49" charset="0"/>
              <a:cs typeface="Courier New" pitchFamily="49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cs typeface="Courier New" pitchFamily="49" charset="0"/>
              </a:rPr>
              <a:t>Relay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098825" y="2227062"/>
            <a:ext cx="774536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cs typeface="Courier New" pitchFamily="49" charset="0"/>
              </a:rPr>
              <a:t>DHCP</a:t>
            </a:r>
            <a:endParaRPr lang="en-US" sz="1200" b="1" dirty="0"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latin typeface="Courier New" pitchFamily="49" charset="0"/>
              <a:cs typeface="Courier New" pitchFamily="49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cs typeface="Courier New" pitchFamily="49" charset="0"/>
              </a:rPr>
              <a:t>Server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907522" y="2594127"/>
            <a:ext cx="141897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172.16.1.1</a:t>
            </a:r>
            <a:endParaRPr lang="en-US" sz="3000" b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728369" y="2594127"/>
            <a:ext cx="141897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172.16.2.2</a:t>
            </a:r>
            <a:endParaRPr lang="en-US" sz="3000" b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105400" y="1848497"/>
            <a:ext cx="3831498" cy="7571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pc="-150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600" b="1" spc="-15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p</a:t>
            </a: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spc="-15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dhcp</a:t>
            </a: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pool </a:t>
            </a:r>
            <a:r>
              <a:rPr lang="en-US" sz="1600" b="1" spc="-150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LAN1</a:t>
            </a: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network </a:t>
            </a:r>
            <a:r>
              <a:rPr lang="en-US" sz="1600" b="1" spc="-150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192.168.0.0 255.255.255.0</a:t>
            </a: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default-gateway </a:t>
            </a:r>
            <a:r>
              <a:rPr lang="en-US" sz="1600" b="1" spc="-150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192.168.0.1</a:t>
            </a:r>
            <a:endParaRPr lang="en-US" sz="3000" b="1" spc="-150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509481" y="4714754"/>
            <a:ext cx="1643399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pc="-150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192.168.0.1/24</a:t>
            </a:r>
            <a:endParaRPr lang="en-US" sz="3000" b="1" spc="-150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137547" y="3893710"/>
            <a:ext cx="3310522" cy="5355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interface f0/0</a:t>
            </a:r>
            <a:endParaRPr lang="en-US" sz="1600" b="1" spc="-150" dirty="0" smtClean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spc="-15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ip</a:t>
            </a: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helper-address </a:t>
            </a:r>
            <a:r>
              <a:rPr lang="en-US" sz="1600" b="1" spc="-150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172.16.1.1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459156" y="4523368"/>
            <a:ext cx="678391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F0/0</a:t>
            </a:r>
            <a:endParaRPr lang="en-US" sz="3000" b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2" name="Multiply 31"/>
          <p:cNvSpPr/>
          <p:nvPr/>
        </p:nvSpPr>
        <p:spPr>
          <a:xfrm>
            <a:off x="4197481" y="3716718"/>
            <a:ext cx="378539" cy="378539"/>
          </a:xfrm>
          <a:prstGeom prst="mathMultiply">
            <a:avLst>
              <a:gd name="adj1" fmla="val 15820"/>
            </a:avLst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3858523" y="1793093"/>
            <a:ext cx="140523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4509481" y="1793093"/>
            <a:ext cx="0" cy="37713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3738276" y="1299878"/>
            <a:ext cx="1542410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Loopback 1</a:t>
            </a:r>
            <a:endParaRPr lang="en-US" sz="3000" b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10.0.0.1/32</a:t>
            </a:r>
            <a:endParaRPr lang="en-US" sz="3000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137547" y="3893710"/>
            <a:ext cx="3102131" cy="5355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interface f0/0</a:t>
            </a:r>
            <a:endParaRPr lang="en-US" sz="1600" b="1" spc="-150" dirty="0" smtClean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spc="-15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ip</a:t>
            </a: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helper-address </a:t>
            </a:r>
            <a:r>
              <a:rPr lang="en-US" sz="1600" b="1" spc="-150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10.0.0.1</a:t>
            </a:r>
          </a:p>
        </p:txBody>
      </p:sp>
    </p:spTree>
    <p:extLst>
      <p:ext uri="{BB962C8B-B14F-4D97-AF65-F5344CB8AC3E}">
        <p14:creationId xmlns:p14="http://schemas.microsoft.com/office/powerpoint/2010/main" val="41989238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2" grpId="0" animBg="1"/>
      <p:bldP spid="35" grpId="0"/>
      <p:bldP spid="3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panose="02010600030101010101" pitchFamily="2" charset="-122"/>
              </a:rPr>
              <a:t>Static Route: </a:t>
            </a:r>
            <a:r>
              <a:rPr lang="en-US" altLang="zh-CN" sz="2400" dirty="0">
                <a:ea typeface="宋体" panose="02010600030101010101" pitchFamily="2" charset="-122"/>
              </a:rPr>
              <a:t>Indirect </a:t>
            </a:r>
            <a:r>
              <a:rPr lang="en-US" altLang="zh-CN" sz="2400" dirty="0" smtClean="0">
                <a:ea typeface="宋体" panose="02010600030101010101" pitchFamily="2" charset="-122"/>
              </a:rPr>
              <a:t>Communication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749367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18088" y="3383507"/>
            <a:ext cx="154241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10.0.1.0/24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749367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>
            <a:stCxn id="3" idx="3"/>
            <a:endCxn id="5" idx="1"/>
          </p:cNvCxnSpPr>
          <p:nvPr/>
        </p:nvCxnSpPr>
        <p:spPr>
          <a:xfrm>
            <a:off x="3276600" y="3962400"/>
            <a:ext cx="25146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305970" y="3697439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.2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37498" y="3794644"/>
            <a:ext cx="460382" cy="34855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ln w="11430"/>
                <a:solidFill>
                  <a:srgbClr val="FFFF00"/>
                </a:solidFill>
                <a:effectLst>
                  <a:glow rad="228600">
                    <a:srgbClr val="B21A1A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R1</a:t>
            </a:r>
            <a:endParaRPr lang="en-US" sz="3200" b="1">
              <a:ln w="11430"/>
              <a:solidFill>
                <a:srgbClr val="FFFF00"/>
              </a:solidFill>
              <a:effectLst>
                <a:glow rad="228600">
                  <a:srgbClr val="B21A1A">
                    <a:satMod val="175000"/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53691" y="3794644"/>
            <a:ext cx="460382" cy="34855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ln w="11430"/>
                <a:solidFill>
                  <a:srgbClr val="FFFF00"/>
                </a:solidFill>
                <a:effectLst>
                  <a:glow rad="228600">
                    <a:srgbClr val="B21A1A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R2</a:t>
            </a:r>
            <a:endParaRPr lang="en-US" sz="3200" b="1">
              <a:ln w="11430"/>
              <a:solidFill>
                <a:srgbClr val="FFFF00"/>
              </a:solidFill>
              <a:effectLst>
                <a:glow rad="228600">
                  <a:srgbClr val="B21A1A">
                    <a:satMod val="175000"/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8" y="3733800"/>
            <a:ext cx="609600" cy="506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744837"/>
            <a:ext cx="598241" cy="34855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ln w="11430"/>
                <a:solidFill>
                  <a:srgbClr val="FFFF00"/>
                </a:solidFill>
                <a:effectLst>
                  <a:glow rad="228600">
                    <a:srgbClr val="B21A1A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PC1</a:t>
            </a:r>
            <a:endParaRPr lang="en-US" sz="3200" b="1">
              <a:ln w="11430"/>
              <a:solidFill>
                <a:srgbClr val="FFFF00"/>
              </a:solidFill>
              <a:effectLst>
                <a:glow rad="228600">
                  <a:srgbClr val="B21A1A">
                    <a:satMod val="175000"/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511586" y="3962400"/>
            <a:ext cx="21554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7371" y="3733800"/>
            <a:ext cx="609600" cy="506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8475983" y="3744837"/>
            <a:ext cx="598241" cy="34855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ln w="11430"/>
                <a:solidFill>
                  <a:srgbClr val="FFFF00"/>
                </a:solidFill>
                <a:effectLst>
                  <a:glow rad="228600">
                    <a:srgbClr val="B21A1A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PC2</a:t>
            </a:r>
            <a:endParaRPr lang="en-US" sz="3200" b="1">
              <a:ln w="11430"/>
              <a:solidFill>
                <a:srgbClr val="FFFF00"/>
              </a:solidFill>
              <a:effectLst>
                <a:glow rad="228600">
                  <a:srgbClr val="B21A1A">
                    <a:satMod val="175000"/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6371957" y="3962400"/>
            <a:ext cx="21554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059107" y="3919115"/>
            <a:ext cx="678391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f0/0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97880" y="3919115"/>
            <a:ext cx="678391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f0/1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81600" y="3919115"/>
            <a:ext cx="678391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f0/1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20373" y="3919115"/>
            <a:ext cx="678391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f0/0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07824" y="3697439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.3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422163" y="3697439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.4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24017" y="3697439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.5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80587" y="3697439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.1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149895" y="3697439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.6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762695" y="3383507"/>
            <a:ext cx="154241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10.0.2.0/24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755545" y="3383507"/>
            <a:ext cx="154241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10.0.3.0/24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143001" y="1676400"/>
            <a:ext cx="3186827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Routing Table</a:t>
            </a:r>
            <a:endParaRPr lang="en-US" sz="32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143000" y="1676400"/>
            <a:ext cx="3248206" cy="160020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9" name="TextBox 28"/>
          <p:cNvSpPr txBox="1"/>
          <p:nvPr/>
        </p:nvSpPr>
        <p:spPr>
          <a:xfrm>
            <a:off x="1182814" y="2262656"/>
            <a:ext cx="265329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10.0.1.0/24     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f0/0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182814" y="2582744"/>
            <a:ext cx="2653290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10.0.2.0/24     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f0/1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648201" y="1676400"/>
            <a:ext cx="3186827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Routing Table</a:t>
            </a:r>
            <a:endParaRPr lang="en-US" sz="32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648200" y="1676400"/>
            <a:ext cx="3248206" cy="160020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3" name="TextBox 32"/>
          <p:cNvSpPr txBox="1"/>
          <p:nvPr/>
        </p:nvSpPr>
        <p:spPr>
          <a:xfrm>
            <a:off x="4688014" y="2582744"/>
            <a:ext cx="2653290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10.0.2.0/24     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f0/1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688014" y="2902832"/>
            <a:ext cx="265329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10.0.3.0/24     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f0/0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35" name="Straight Connector 34"/>
          <p:cNvCxnSpPr>
            <a:stCxn id="23" idx="3"/>
            <a:endCxn id="24" idx="1"/>
          </p:cNvCxnSpPr>
          <p:nvPr/>
        </p:nvCxnSpPr>
        <p:spPr>
          <a:xfrm>
            <a:off x="912115" y="3857483"/>
            <a:ext cx="7237780" cy="0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9587" y="4404065"/>
            <a:ext cx="678391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Data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97978" y="4404065"/>
            <a:ext cx="1172116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10.0.1.1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870094" y="4404065"/>
            <a:ext cx="1172116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10.0.3.6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114348" y="4404065"/>
            <a:ext cx="678391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Data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92739" y="4404065"/>
            <a:ext cx="1172116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10.0.1.1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964855" y="4404065"/>
            <a:ext cx="1172116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10.0.3.6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114348" y="4876800"/>
            <a:ext cx="678391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Data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965339" y="4876800"/>
            <a:ext cx="1172116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10.0.1.1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792739" y="4876800"/>
            <a:ext cx="1172116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10.0.3.6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125960" y="4412026"/>
            <a:ext cx="678391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Data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804351" y="4412026"/>
            <a:ext cx="1172116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10.0.1.1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976467" y="4412026"/>
            <a:ext cx="1172116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10.0.3.6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245493" y="4412026"/>
            <a:ext cx="678391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Data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923884" y="4412026"/>
            <a:ext cx="1172116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10.0.1.1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096000" y="4412026"/>
            <a:ext cx="1172116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10.0.3.6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182814" y="2895600"/>
            <a:ext cx="3147015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10.0.3.0/24 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via</a:t>
            </a: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10.0.2.4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688014" y="2262656"/>
            <a:ext cx="3147015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10.0.1.0/24 </a:t>
            </a:r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via</a:t>
            </a:r>
            <a:r>
              <a:rPr lang="en-US" sz="1600" b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10.0.2.3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233375" y="4876800"/>
            <a:ext cx="678391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Data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084366" y="4876800"/>
            <a:ext cx="1172116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10.0.1.1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911766" y="4876800"/>
            <a:ext cx="1172116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10.0.3.6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143555" y="4876800"/>
            <a:ext cx="678391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Data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994546" y="4876800"/>
            <a:ext cx="1172116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10.0.1.1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821946" y="4876800"/>
            <a:ext cx="1172116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10.0.3.6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>
            <a:off x="378277" y="5036844"/>
            <a:ext cx="612323" cy="0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86255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084 0.00023 " pathEditMode="relative" ptsTypes="AA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084 0.00023 " pathEditMode="relative" ptsTypes="AA">
                                      <p:cBhvr>
                                        <p:cTn id="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084 0.00023 " pathEditMode="relative" ptsTypes="AA">
                                      <p:cBhvr>
                                        <p:cTn id="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4028 0.00024 " pathEditMode="relative" ptsTypes="AA">
                                      <p:cBhvr>
                                        <p:cTn id="5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4028 0.00024 " pathEditMode="relative" ptsTypes="AA">
                                      <p:cBhvr>
                                        <p:cTn id="5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4028 0.00024 " pathEditMode="relative" ptsTypes="AA">
                                      <p:cBhvr>
                                        <p:cTn id="6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0" presetClass="pat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0607 0.00024 " pathEditMode="relative" ptsTypes="AA">
                                      <p:cBhvr>
                                        <p:cTn id="7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" presetID="0" presetClass="pat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0607 0.00024 " pathEditMode="relative" ptsTypes="AA">
                                      <p:cBhvr>
                                        <p:cTn id="7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" presetID="0" presetClass="pat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0607 0.00024 " pathEditMode="relative" ptsTypes="AA">
                                      <p:cBhvr>
                                        <p:cTn id="8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0" presetClass="pat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018 0.06753 " pathEditMode="relative" ptsTypes="AA">
                                      <p:cBhvr>
                                        <p:cTn id="9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9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986 0.06545 " pathEditMode="relative" ptsTypes="AA">
                                      <p:cBhvr>
                                        <p:cTn id="10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269 0.06961 " pathEditMode="relative" ptsTypes="AA">
                                      <p:cBhvr>
                                        <p:cTn id="10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0" presetClass="pat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059 0.00023 " pathEditMode="relative" ptsTypes="AA">
                                      <p:cBhvr>
                                        <p:cTn id="1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059 0.00023 " pathEditMode="relative" ptsTypes="AA">
                                      <p:cBhvr>
                                        <p:cTn id="1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059 0.00023 " pathEditMode="relative" ptsTypes="AA">
                                      <p:cBhvr>
                                        <p:cTn id="1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0" presetClass="pat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3733 0.00024 " pathEditMode="relative" ptsTypes="AA">
                                      <p:cBhvr>
                                        <p:cTn id="14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3733 0.00024 " pathEditMode="relative" ptsTypes="AA">
                                      <p:cBhvr>
                                        <p:cTn id="14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3733 0.00024 " pathEditMode="relative" ptsTypes="AA">
                                      <p:cBhvr>
                                        <p:cTn id="14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000"/>
                            </p:stCondLst>
                            <p:childTnLst>
                              <p:par>
                                <p:cTn id="14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45" grpId="0" animBg="1"/>
      <p:bldP spid="45" grpId="1" animBg="1"/>
      <p:bldP spid="45" grpId="2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49" grpId="0" animBg="1"/>
      <p:bldP spid="49" grpId="1" animBg="1"/>
      <p:bldP spid="49" grpId="2" animBg="1"/>
      <p:bldP spid="50" grpId="0" animBg="1"/>
      <p:bldP spid="50" grpId="1" animBg="1"/>
      <p:bldP spid="50" grpId="2" animBg="1"/>
      <p:bldP spid="51" grpId="0"/>
      <p:bldP spid="53" grpId="0" animBg="1"/>
      <p:bldP spid="53" grpId="1" animBg="1"/>
      <p:bldP spid="53" grpId="2" animBg="1"/>
      <p:bldP spid="54" grpId="0" animBg="1"/>
      <p:bldP spid="54" grpId="1" animBg="1"/>
      <p:bldP spid="54" grpId="2" animBg="1"/>
      <p:bldP spid="55" grpId="0" animBg="1"/>
      <p:bldP spid="55" grpId="1" animBg="1"/>
      <p:bldP spid="55" grpId="2" animBg="1"/>
      <p:bldP spid="56" grpId="0" animBg="1"/>
      <p:bldP spid="57" grpId="0" animBg="1"/>
      <p:bldP spid="5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panose="02010600030101010101" pitchFamily="2" charset="-122"/>
              </a:rPr>
              <a:t>Static Route: </a:t>
            </a:r>
            <a:r>
              <a:rPr lang="en-US" altLang="zh-CN" sz="2400" dirty="0" smtClean="0">
                <a:ea typeface="宋体" panose="02010600030101010101" pitchFamily="2" charset="-122"/>
              </a:rPr>
              <a:t>Routing Table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pic>
        <p:nvPicPr>
          <p:cNvPr id="60" name="Picture 5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749367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818088" y="3383507"/>
            <a:ext cx="154241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10.0.1.0/24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749367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3" name="Straight Connector 62"/>
          <p:cNvCxnSpPr>
            <a:stCxn id="60" idx="3"/>
            <a:endCxn id="62" idx="1"/>
          </p:cNvCxnSpPr>
          <p:nvPr/>
        </p:nvCxnSpPr>
        <p:spPr>
          <a:xfrm>
            <a:off x="3276600" y="3962400"/>
            <a:ext cx="25146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2305970" y="3697439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.2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737498" y="3794644"/>
            <a:ext cx="460382" cy="34855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ln w="11430"/>
                <a:solidFill>
                  <a:srgbClr val="FFFF00"/>
                </a:solidFill>
                <a:effectLst>
                  <a:glow rad="228600">
                    <a:srgbClr val="B21A1A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R1</a:t>
            </a:r>
            <a:endParaRPr lang="en-US" sz="3200" b="1">
              <a:ln w="11430"/>
              <a:solidFill>
                <a:srgbClr val="FFFF00"/>
              </a:solidFill>
              <a:effectLst>
                <a:glow rad="228600">
                  <a:srgbClr val="B21A1A">
                    <a:satMod val="175000"/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853691" y="3794644"/>
            <a:ext cx="460382" cy="34855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ln w="11430"/>
                <a:solidFill>
                  <a:srgbClr val="FFFF00"/>
                </a:solidFill>
                <a:effectLst>
                  <a:glow rad="228600">
                    <a:srgbClr val="B21A1A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R2</a:t>
            </a:r>
            <a:endParaRPr lang="en-US" sz="3200" b="1">
              <a:ln w="11430"/>
              <a:solidFill>
                <a:srgbClr val="FFFF00"/>
              </a:solidFill>
              <a:effectLst>
                <a:glow rad="228600">
                  <a:srgbClr val="B21A1A">
                    <a:satMod val="175000"/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67" name="Picture 6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8" y="3733800"/>
            <a:ext cx="609600" cy="506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8" name="TextBox 67"/>
          <p:cNvSpPr txBox="1"/>
          <p:nvPr/>
        </p:nvSpPr>
        <p:spPr>
          <a:xfrm>
            <a:off x="0" y="3744837"/>
            <a:ext cx="598241" cy="34855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ln w="11430"/>
                <a:solidFill>
                  <a:srgbClr val="FFFF00"/>
                </a:solidFill>
                <a:effectLst>
                  <a:glow rad="228600">
                    <a:srgbClr val="B21A1A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PC1</a:t>
            </a:r>
            <a:endParaRPr lang="en-US" sz="3200" b="1">
              <a:ln w="11430"/>
              <a:solidFill>
                <a:srgbClr val="FFFF00"/>
              </a:solidFill>
              <a:effectLst>
                <a:glow rad="228600">
                  <a:srgbClr val="B21A1A">
                    <a:satMod val="175000"/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69" name="Straight Connector 68"/>
          <p:cNvCxnSpPr/>
          <p:nvPr/>
        </p:nvCxnSpPr>
        <p:spPr>
          <a:xfrm>
            <a:off x="511586" y="3962400"/>
            <a:ext cx="21554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0" name="Picture 6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7371" y="3733800"/>
            <a:ext cx="609600" cy="506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" name="TextBox 70"/>
          <p:cNvSpPr txBox="1"/>
          <p:nvPr/>
        </p:nvSpPr>
        <p:spPr>
          <a:xfrm>
            <a:off x="8475983" y="3744837"/>
            <a:ext cx="598241" cy="34855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ln w="11430"/>
                <a:solidFill>
                  <a:srgbClr val="FFFF00"/>
                </a:solidFill>
                <a:effectLst>
                  <a:glow rad="228600">
                    <a:srgbClr val="B21A1A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PC2</a:t>
            </a:r>
            <a:endParaRPr lang="en-US" sz="3200" b="1">
              <a:ln w="11430"/>
              <a:solidFill>
                <a:srgbClr val="FFFF00"/>
              </a:solidFill>
              <a:effectLst>
                <a:glow rad="228600">
                  <a:srgbClr val="B21A1A">
                    <a:satMod val="175000"/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72" name="Straight Connector 71"/>
          <p:cNvCxnSpPr/>
          <p:nvPr/>
        </p:nvCxnSpPr>
        <p:spPr>
          <a:xfrm>
            <a:off x="6371957" y="3962400"/>
            <a:ext cx="21554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2059107" y="3919115"/>
            <a:ext cx="678391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f0/0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197880" y="3919115"/>
            <a:ext cx="678391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f0/1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181600" y="3919115"/>
            <a:ext cx="678391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f0/1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6320373" y="3919115"/>
            <a:ext cx="678391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f0/0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207824" y="3697439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.3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422163" y="3697439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.4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324017" y="3697439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.5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480587" y="3697439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.1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8149895" y="3697439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.6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3762695" y="3383507"/>
            <a:ext cx="154241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10.0.2.0/24</a:t>
            </a:r>
            <a:endParaRPr lang="en-US" sz="3000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755545" y="3383507"/>
            <a:ext cx="154241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10.0.3.0/24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1143001" y="1676400"/>
            <a:ext cx="3186827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Routing Table</a:t>
            </a:r>
            <a:endParaRPr lang="en-US" sz="32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1143000" y="1676400"/>
            <a:ext cx="3248206" cy="160020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86" name="TextBox 85"/>
          <p:cNvSpPr txBox="1"/>
          <p:nvPr/>
        </p:nvSpPr>
        <p:spPr>
          <a:xfrm>
            <a:off x="1182814" y="2262656"/>
            <a:ext cx="265329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10.0.1.0/24     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f0/0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182814" y="2582744"/>
            <a:ext cx="2653290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10.0.2.0/24     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f0/1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182814" y="2895600"/>
            <a:ext cx="3147015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10.0.3.0/24 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via</a:t>
            </a: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10.0.2.4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0985" y="4867668"/>
            <a:ext cx="6849952" cy="3139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R1</a:t>
            </a:r>
            <a:r>
              <a:rPr lang="en-US" sz="1600" b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(config)# ip route 10.0.3.0 255.255.255.0   10.0.2.4</a:t>
            </a:r>
            <a:endParaRPr lang="en-US" sz="3000" b="1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10985" y="5181600"/>
            <a:ext cx="6849952" cy="5355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R1</a:t>
            </a:r>
            <a:r>
              <a:rPr lang="en-US" sz="1600" b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(config)# interface f0/1</a:t>
            </a: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R1</a:t>
            </a:r>
            <a:r>
              <a:rPr lang="en-US" sz="1600" b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(config-if)# ip address 10.0.2.3 255.255.255.0</a:t>
            </a:r>
            <a:endParaRPr lang="en-US" sz="1600" b="1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10985" y="5717131"/>
            <a:ext cx="6849952" cy="5355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R1</a:t>
            </a:r>
            <a:r>
              <a:rPr lang="en-US" sz="1600" b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(config)# interface f0/0</a:t>
            </a: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R1</a:t>
            </a:r>
            <a:r>
              <a:rPr lang="en-US" sz="1600" b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(config-if)# ip address 10.0.1.2 255.255.255.0</a:t>
            </a:r>
            <a:endParaRPr lang="en-US" sz="1600" b="1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10985" y="4387536"/>
            <a:ext cx="6849952" cy="186512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R1</a:t>
            </a:r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# show </a:t>
            </a:r>
            <a:r>
              <a:rPr lang="en-US" sz="16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ip</a:t>
            </a: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route</a:t>
            </a: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Codes: C - connected, S - </a:t>
            </a:r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static</a:t>
            </a:r>
            <a:endParaRPr lang="en-US" sz="1600" b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600" b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   10.0.0.0/24 is </a:t>
            </a:r>
            <a:r>
              <a:rPr lang="en-US" sz="16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subnetted</a:t>
            </a: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, 3 subnets</a:t>
            </a: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       10.0.1.0 is directly connected, </a:t>
            </a:r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F0/0</a:t>
            </a:r>
            <a:endParaRPr lang="en-US" sz="1600" b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       10.0.2.0 is directly connected, </a:t>
            </a:r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F0/1</a:t>
            </a:r>
            <a:endParaRPr lang="en-US" sz="1600" b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       10.0.3.0 [1/0] via 10.0.2.4</a:t>
            </a: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R1#</a:t>
            </a:r>
            <a:endParaRPr lang="en-US" sz="3000" b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48909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2ADAC"/>
                                      </p:to>
                                    </p:animClr>
                                    <p:set>
                                      <p:cBhvr>
                                        <p:cTn id="1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2ADAC"/>
                                      </p:to>
                                    </p:animClr>
                                    <p:set>
                                      <p:cBhvr>
                                        <p:cTn id="1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2ADAC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xit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8" dur="500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build="allAtOnce"/>
      <p:bldP spid="89" grpId="0" animBg="1"/>
      <p:bldP spid="90" grpId="0" animBg="1"/>
      <p:bldP spid="91" grpId="0" animBg="1"/>
      <p:bldP spid="9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panose="02010600030101010101" pitchFamily="2" charset="-122"/>
              </a:rPr>
              <a:t>Static Route: </a:t>
            </a:r>
            <a:r>
              <a:rPr lang="en-US" altLang="zh-CN" sz="2400" dirty="0" smtClean="0">
                <a:ea typeface="宋体" panose="02010600030101010101" pitchFamily="2" charset="-122"/>
              </a:rPr>
              <a:t>Default Route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05000"/>
            <a:ext cx="9144000" cy="4014787"/>
          </a:xfrm>
          <a:prstGeom prst="rect">
            <a:avLst/>
          </a:prstGeom>
        </p:spPr>
      </p:pic>
      <p:pic>
        <p:nvPicPr>
          <p:cNvPr id="5" name="Picture 10" descr="Network_Cloud_Standar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2348" y="1406524"/>
            <a:ext cx="2178050" cy="1108075"/>
          </a:xfrm>
          <a:prstGeom prst="rect">
            <a:avLst/>
          </a:prstGeom>
          <a:noFill/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1979560" y="1622424"/>
            <a:ext cx="1066800" cy="597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548" tIns="51774" rIns="103548" bIns="51774">
            <a:spAutoFit/>
          </a:bodyPr>
          <a:lstStyle/>
          <a:p>
            <a:pPr algn="ctr" defTabSz="1028700">
              <a:spcBef>
                <a:spcPct val="50000"/>
              </a:spcBef>
            </a:pPr>
            <a:r>
              <a:rPr lang="en-US" sz="1600" b="1" smtClean="0">
                <a:solidFill>
                  <a:prstClr val="black"/>
                </a:solidFill>
              </a:rPr>
              <a:t>Internet</a:t>
            </a:r>
            <a:r>
              <a:rPr lang="en-US" sz="1600" b="1">
                <a:solidFill>
                  <a:prstClr val="black"/>
                </a:solidFill>
              </a:rPr>
              <a:t/>
            </a:r>
            <a:br>
              <a:rPr lang="en-US" sz="1600" b="1">
                <a:solidFill>
                  <a:prstClr val="black"/>
                </a:solidFill>
              </a:rPr>
            </a:br>
            <a:r>
              <a:rPr lang="en-US" sz="1600" b="1">
                <a:solidFill>
                  <a:prstClr val="black"/>
                </a:solidFill>
              </a:rPr>
              <a:t>Network</a:t>
            </a: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2514600" y="2514600"/>
            <a:ext cx="1" cy="84137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466763" y="3060801"/>
            <a:ext cx="809837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pc="-150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S0/0/1</a:t>
            </a:r>
            <a:endParaRPr lang="en-US" sz="3000" b="1" spc="-150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62438" y="2746868"/>
            <a:ext cx="4905162" cy="320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RA(</a:t>
            </a:r>
            <a:r>
              <a:rPr lang="en-US" sz="1600" b="1" spc="-15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)# </a:t>
            </a:r>
            <a:r>
              <a:rPr lang="en-US" sz="1600" b="1" spc="-15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ip</a:t>
            </a: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route  0.0.0.0 0.0.0.0  s0/0/1</a:t>
            </a:r>
            <a:endParaRPr lang="en-US" sz="1600" b="1" spc="-150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75856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panose="02010600030101010101" pitchFamily="2" charset="-122"/>
              </a:rPr>
              <a:t>Static Route: </a:t>
            </a:r>
            <a:r>
              <a:rPr lang="en-US" altLang="zh-CN" sz="2400" dirty="0" smtClean="0">
                <a:ea typeface="宋体" panose="02010600030101010101" pitchFamily="2" charset="-122"/>
              </a:rPr>
              <a:t>Default Route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pic>
        <p:nvPicPr>
          <p:cNvPr id="1026" name="Picture 2" descr="Kết quả hình ảnh cho static default rout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638" y="1350431"/>
            <a:ext cx="7820186" cy="5126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62438" y="4800600"/>
            <a:ext cx="5286162" cy="3139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R1(</a:t>
            </a:r>
            <a:r>
              <a:rPr lang="en-US" sz="1600" b="1" spc="-15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)# </a:t>
            </a:r>
            <a:r>
              <a:rPr lang="en-US" sz="1600" b="1" spc="-15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ip</a:t>
            </a: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route  0.0.0.0 0.0.0.0  172.16.2.2</a:t>
            </a:r>
            <a:endParaRPr lang="en-US" sz="1600" b="1" spc="-150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55076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6984961" y="3383507"/>
            <a:ext cx="1542410" cy="3200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txBody>
          <a:bodyPr wrap="none" rtlCol="0" anchor="ctr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10.0.4.0/24</a:t>
            </a:r>
            <a:endParaRPr lang="en-US" sz="3000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427" y="3749367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78411" y="3383507"/>
            <a:ext cx="1542410" cy="32008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10.0.1.0/24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037" y="3749367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Straight Connector 6"/>
          <p:cNvCxnSpPr>
            <a:stCxn id="3" idx="3"/>
            <a:endCxn id="6" idx="1"/>
          </p:cNvCxnSpPr>
          <p:nvPr/>
        </p:nvCxnSpPr>
        <p:spPr>
          <a:xfrm>
            <a:off x="2594027" y="3962400"/>
            <a:ext cx="387101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589293" y="3697439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.2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54925" y="3794644"/>
            <a:ext cx="460382" cy="34855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ln w="11430"/>
                <a:solidFill>
                  <a:srgbClr val="FFFF00"/>
                </a:solidFill>
                <a:effectLst>
                  <a:glow rad="228600">
                    <a:srgbClr val="B21A1A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R1</a:t>
            </a:r>
            <a:endParaRPr lang="en-US" sz="3200" b="1">
              <a:ln w="11430"/>
              <a:solidFill>
                <a:srgbClr val="FFFF00"/>
              </a:solidFill>
              <a:effectLst>
                <a:glow rad="228600">
                  <a:srgbClr val="B21A1A">
                    <a:satMod val="175000"/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27528" y="3794644"/>
            <a:ext cx="460382" cy="3416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ln w="11430"/>
                <a:solidFill>
                  <a:srgbClr val="FFFF00"/>
                </a:solidFill>
                <a:effectLst>
                  <a:glow rad="228600">
                    <a:srgbClr val="B21A1A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R3</a:t>
            </a:r>
            <a:endParaRPr lang="en-US" sz="3200" b="1">
              <a:ln w="11430"/>
              <a:solidFill>
                <a:srgbClr val="FFFF00"/>
              </a:solidFill>
              <a:effectLst>
                <a:glow rad="228600">
                  <a:srgbClr val="B21A1A">
                    <a:satMod val="175000"/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22" name="Picture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8" y="3733800"/>
            <a:ext cx="609600" cy="506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0" y="3744837"/>
            <a:ext cx="598241" cy="34855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ln w="11430"/>
                <a:solidFill>
                  <a:srgbClr val="FFFF00"/>
                </a:solidFill>
                <a:effectLst>
                  <a:glow rad="228600">
                    <a:srgbClr val="B21A1A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PC1</a:t>
            </a:r>
            <a:endParaRPr lang="en-US" sz="3200" b="1">
              <a:ln w="11430"/>
              <a:solidFill>
                <a:srgbClr val="FFFF00"/>
              </a:solidFill>
              <a:effectLst>
                <a:glow rad="228600">
                  <a:srgbClr val="B21A1A">
                    <a:satMod val="175000"/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511586" y="3962400"/>
            <a:ext cx="150923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7371" y="3733800"/>
            <a:ext cx="609600" cy="506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8475983" y="3744837"/>
            <a:ext cx="598241" cy="34855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ln w="11430"/>
                <a:solidFill>
                  <a:srgbClr val="FFFF00"/>
                </a:solidFill>
                <a:effectLst>
                  <a:glow rad="228600">
                    <a:srgbClr val="B21A1A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PC2</a:t>
            </a:r>
            <a:endParaRPr lang="en-US" sz="3200" b="1">
              <a:ln w="11430"/>
              <a:solidFill>
                <a:srgbClr val="FFFF00"/>
              </a:solidFill>
              <a:effectLst>
                <a:glow rad="228600">
                  <a:srgbClr val="B21A1A">
                    <a:satMod val="175000"/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511788" y="3697439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.1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096000" y="3697439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.3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997854" y="3697439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.3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80587" y="3697439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.1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149895" y="3697439"/>
            <a:ext cx="431528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.2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628715" y="3383507"/>
            <a:ext cx="1542410" cy="32008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10.0.2.0/24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96352" y="1676400"/>
            <a:ext cx="3186827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Routing Table</a:t>
            </a:r>
            <a:endParaRPr lang="en-US" sz="32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96351" y="1676400"/>
            <a:ext cx="3248206" cy="1600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43" name="TextBox 42"/>
          <p:cNvSpPr txBox="1"/>
          <p:nvPr/>
        </p:nvSpPr>
        <p:spPr>
          <a:xfrm>
            <a:off x="736165" y="2262656"/>
            <a:ext cx="265329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10.0.1.0/24     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f0/0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36165" y="2582744"/>
            <a:ext cx="2653290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10.0.2.0/24     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f0/1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46946" y="2895600"/>
            <a:ext cx="3147015" cy="3139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10.0.4.0/24 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via</a:t>
            </a: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10.0.2.2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100" y="3755889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6" name="Straight Connector 45"/>
          <p:cNvCxnSpPr/>
          <p:nvPr/>
        </p:nvCxnSpPr>
        <p:spPr>
          <a:xfrm>
            <a:off x="7072188" y="3962400"/>
            <a:ext cx="150923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4299341" y="3794644"/>
            <a:ext cx="460382" cy="34855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ln w="11430"/>
                <a:solidFill>
                  <a:srgbClr val="FFFF00"/>
                </a:solidFill>
                <a:effectLst>
                  <a:glow rad="228600">
                    <a:srgbClr val="B21A1A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R2</a:t>
            </a:r>
            <a:endParaRPr lang="en-US" sz="3200" b="1">
              <a:ln w="11430"/>
              <a:solidFill>
                <a:srgbClr val="FFFF00"/>
              </a:solidFill>
              <a:effectLst>
                <a:glow rad="228600">
                  <a:srgbClr val="B21A1A">
                    <a:satMod val="175000"/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732256" y="3697439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.2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838700" y="3383507"/>
            <a:ext cx="1542410" cy="32008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10.0.3.0/24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845151" y="3697439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.2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849410" y="4648200"/>
            <a:ext cx="3186827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Routing Table</a:t>
            </a:r>
            <a:endParaRPr lang="en-US" sz="32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2849409" y="4648200"/>
            <a:ext cx="3248206" cy="1905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3" name="TextBox 52"/>
          <p:cNvSpPr txBox="1"/>
          <p:nvPr/>
        </p:nvSpPr>
        <p:spPr>
          <a:xfrm>
            <a:off x="2889223" y="5234456"/>
            <a:ext cx="2653290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10.0.2.0/24     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f0/0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889223" y="5554544"/>
            <a:ext cx="2653290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10.0.3.0/24     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f0/1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900004" y="5867400"/>
            <a:ext cx="3147015" cy="3139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10.0.4.0/24 </a:t>
            </a:r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via</a:t>
            </a:r>
            <a:r>
              <a:rPr lang="en-US" sz="1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10.0.3.3</a:t>
            </a:r>
            <a:endParaRPr lang="en-US" sz="1600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101532" y="1676400"/>
            <a:ext cx="3186827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Routing Table</a:t>
            </a:r>
            <a:endParaRPr lang="en-US" sz="32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5101531" y="1676400"/>
            <a:ext cx="3248206" cy="1600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8" name="TextBox 57"/>
          <p:cNvSpPr txBox="1"/>
          <p:nvPr/>
        </p:nvSpPr>
        <p:spPr>
          <a:xfrm>
            <a:off x="5141345" y="2262656"/>
            <a:ext cx="2653290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10.0.3.0/24     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f0/0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141345" y="2582744"/>
            <a:ext cx="2653290" cy="3139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10.0.4.0/24     </a:t>
            </a:r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f0/1</a:t>
            </a:r>
            <a:endParaRPr lang="en-US" sz="1600" b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152126" y="2895600"/>
            <a:ext cx="3147015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10.0.1.0/24 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via</a:t>
            </a: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10.0.3.2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900004" y="6181332"/>
            <a:ext cx="3147015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10.0.1.0/24 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via</a:t>
            </a: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10.0.2.1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Freeform 3"/>
          <p:cNvSpPr/>
          <p:nvPr/>
        </p:nvSpPr>
        <p:spPr>
          <a:xfrm>
            <a:off x="2535936" y="3986784"/>
            <a:ext cx="1683220" cy="331055"/>
          </a:xfrm>
          <a:custGeom>
            <a:avLst/>
            <a:gdLst>
              <a:gd name="connsiteX0" fmla="*/ 0 w 1865376"/>
              <a:gd name="connsiteY0" fmla="*/ 109728 h 331055"/>
              <a:gd name="connsiteX1" fmla="*/ 1402080 w 1865376"/>
              <a:gd name="connsiteY1" fmla="*/ 329184 h 331055"/>
              <a:gd name="connsiteX2" fmla="*/ 1865376 w 1865376"/>
              <a:gd name="connsiteY2" fmla="*/ 0 h 331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65376" h="331055">
                <a:moveTo>
                  <a:pt x="0" y="109728"/>
                </a:moveTo>
                <a:cubicBezTo>
                  <a:pt x="545592" y="228600"/>
                  <a:pt x="1091184" y="347472"/>
                  <a:pt x="1402080" y="329184"/>
                </a:cubicBezTo>
                <a:cubicBezTo>
                  <a:pt x="1712976" y="310896"/>
                  <a:pt x="1789176" y="155448"/>
                  <a:pt x="1865376" y="0"/>
                </a:cubicBezTo>
              </a:path>
            </a:pathLst>
          </a:custGeom>
          <a:noFill/>
          <a:ln>
            <a:solidFill>
              <a:srgbClr val="C00000"/>
            </a:solidFill>
            <a:prstDash val="sys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2535936" y="3986784"/>
            <a:ext cx="3889248" cy="453094"/>
          </a:xfrm>
          <a:custGeom>
            <a:avLst/>
            <a:gdLst>
              <a:gd name="connsiteX0" fmla="*/ 0 w 3889248"/>
              <a:gd name="connsiteY0" fmla="*/ 134112 h 453094"/>
              <a:gd name="connsiteX1" fmla="*/ 1536192 w 3889248"/>
              <a:gd name="connsiteY1" fmla="*/ 451104 h 453094"/>
              <a:gd name="connsiteX2" fmla="*/ 3889248 w 3889248"/>
              <a:gd name="connsiteY2" fmla="*/ 0 h 453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89248" h="453094">
                <a:moveTo>
                  <a:pt x="0" y="134112"/>
                </a:moveTo>
                <a:cubicBezTo>
                  <a:pt x="443992" y="303784"/>
                  <a:pt x="887984" y="473456"/>
                  <a:pt x="1536192" y="451104"/>
                </a:cubicBezTo>
                <a:cubicBezTo>
                  <a:pt x="2184400" y="428752"/>
                  <a:pt x="3036824" y="214376"/>
                  <a:pt x="3889248" y="0"/>
                </a:cubicBezTo>
              </a:path>
            </a:pathLst>
          </a:custGeom>
          <a:noFill/>
          <a:ln>
            <a:solidFill>
              <a:srgbClr val="C00000"/>
            </a:solidFill>
            <a:prstDash val="sys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Multiply 8"/>
          <p:cNvSpPr/>
          <p:nvPr/>
        </p:nvSpPr>
        <p:spPr>
          <a:xfrm>
            <a:off x="5160489" y="4069396"/>
            <a:ext cx="378539" cy="378539"/>
          </a:xfrm>
          <a:prstGeom prst="mathMultiply">
            <a:avLst>
              <a:gd name="adj1" fmla="val 15820"/>
            </a:avLst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81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Freeform 51"/>
          <p:cNvSpPr>
            <a:spLocks/>
          </p:cNvSpPr>
          <p:nvPr/>
        </p:nvSpPr>
        <p:spPr bwMode="auto">
          <a:xfrm>
            <a:off x="6172200" y="2146926"/>
            <a:ext cx="1989156" cy="1254033"/>
          </a:xfrm>
          <a:custGeom>
            <a:avLst/>
            <a:gdLst>
              <a:gd name="T0" fmla="*/ 393 w 1012"/>
              <a:gd name="T1" fmla="*/ 595 h 638"/>
              <a:gd name="T2" fmla="*/ 453 w 1012"/>
              <a:gd name="T3" fmla="*/ 621 h 638"/>
              <a:gd name="T4" fmla="*/ 525 w 1012"/>
              <a:gd name="T5" fmla="*/ 638 h 638"/>
              <a:gd name="T6" fmla="*/ 574 w 1012"/>
              <a:gd name="T7" fmla="*/ 635 h 638"/>
              <a:gd name="T8" fmla="*/ 665 w 1012"/>
              <a:gd name="T9" fmla="*/ 614 h 638"/>
              <a:gd name="T10" fmla="*/ 711 w 1012"/>
              <a:gd name="T11" fmla="*/ 583 h 638"/>
              <a:gd name="T12" fmla="*/ 764 w 1012"/>
              <a:gd name="T13" fmla="*/ 578 h 638"/>
              <a:gd name="T14" fmla="*/ 841 w 1012"/>
              <a:gd name="T15" fmla="*/ 564 h 638"/>
              <a:gd name="T16" fmla="*/ 915 w 1012"/>
              <a:gd name="T17" fmla="*/ 528 h 638"/>
              <a:gd name="T18" fmla="*/ 942 w 1012"/>
              <a:gd name="T19" fmla="*/ 494 h 638"/>
              <a:gd name="T20" fmla="*/ 961 w 1012"/>
              <a:gd name="T21" fmla="*/ 455 h 638"/>
              <a:gd name="T22" fmla="*/ 961 w 1012"/>
              <a:gd name="T23" fmla="*/ 405 h 638"/>
              <a:gd name="T24" fmla="*/ 949 w 1012"/>
              <a:gd name="T25" fmla="*/ 364 h 638"/>
              <a:gd name="T26" fmla="*/ 968 w 1012"/>
              <a:gd name="T27" fmla="*/ 350 h 638"/>
              <a:gd name="T28" fmla="*/ 992 w 1012"/>
              <a:gd name="T29" fmla="*/ 331 h 638"/>
              <a:gd name="T30" fmla="*/ 1002 w 1012"/>
              <a:gd name="T31" fmla="*/ 314 h 638"/>
              <a:gd name="T32" fmla="*/ 1009 w 1012"/>
              <a:gd name="T33" fmla="*/ 288 h 638"/>
              <a:gd name="T34" fmla="*/ 1006 w 1012"/>
              <a:gd name="T35" fmla="*/ 261 h 638"/>
              <a:gd name="T36" fmla="*/ 997 w 1012"/>
              <a:gd name="T37" fmla="*/ 242 h 638"/>
              <a:gd name="T38" fmla="*/ 977 w 1012"/>
              <a:gd name="T39" fmla="*/ 223 h 638"/>
              <a:gd name="T40" fmla="*/ 946 w 1012"/>
              <a:gd name="T41" fmla="*/ 211 h 638"/>
              <a:gd name="T42" fmla="*/ 932 w 1012"/>
              <a:gd name="T43" fmla="*/ 182 h 638"/>
              <a:gd name="T44" fmla="*/ 922 w 1012"/>
              <a:gd name="T45" fmla="*/ 153 h 638"/>
              <a:gd name="T46" fmla="*/ 910 w 1012"/>
              <a:gd name="T47" fmla="*/ 136 h 638"/>
              <a:gd name="T48" fmla="*/ 889 w 1012"/>
              <a:gd name="T49" fmla="*/ 120 h 638"/>
              <a:gd name="T50" fmla="*/ 860 w 1012"/>
              <a:gd name="T51" fmla="*/ 103 h 638"/>
              <a:gd name="T52" fmla="*/ 833 w 1012"/>
              <a:gd name="T53" fmla="*/ 95 h 638"/>
              <a:gd name="T54" fmla="*/ 766 w 1012"/>
              <a:gd name="T55" fmla="*/ 98 h 638"/>
              <a:gd name="T56" fmla="*/ 718 w 1012"/>
              <a:gd name="T57" fmla="*/ 45 h 638"/>
              <a:gd name="T58" fmla="*/ 685 w 1012"/>
              <a:gd name="T59" fmla="*/ 21 h 638"/>
              <a:gd name="T60" fmla="*/ 646 w 1012"/>
              <a:gd name="T61" fmla="*/ 9 h 638"/>
              <a:gd name="T62" fmla="*/ 567 w 1012"/>
              <a:gd name="T63" fmla="*/ 0 h 638"/>
              <a:gd name="T64" fmla="*/ 513 w 1012"/>
              <a:gd name="T65" fmla="*/ 2 h 638"/>
              <a:gd name="T66" fmla="*/ 455 w 1012"/>
              <a:gd name="T67" fmla="*/ 14 h 638"/>
              <a:gd name="T68" fmla="*/ 415 w 1012"/>
              <a:gd name="T69" fmla="*/ 33 h 638"/>
              <a:gd name="T70" fmla="*/ 381 w 1012"/>
              <a:gd name="T71" fmla="*/ 72 h 638"/>
              <a:gd name="T72" fmla="*/ 347 w 1012"/>
              <a:gd name="T73" fmla="*/ 64 h 638"/>
              <a:gd name="T74" fmla="*/ 316 w 1012"/>
              <a:gd name="T75" fmla="*/ 57 h 638"/>
              <a:gd name="T76" fmla="*/ 237 w 1012"/>
              <a:gd name="T77" fmla="*/ 67 h 638"/>
              <a:gd name="T78" fmla="*/ 184 w 1012"/>
              <a:gd name="T79" fmla="*/ 95 h 638"/>
              <a:gd name="T80" fmla="*/ 163 w 1012"/>
              <a:gd name="T81" fmla="*/ 117 h 638"/>
              <a:gd name="T82" fmla="*/ 148 w 1012"/>
              <a:gd name="T83" fmla="*/ 139 h 638"/>
              <a:gd name="T84" fmla="*/ 139 w 1012"/>
              <a:gd name="T85" fmla="*/ 160 h 638"/>
              <a:gd name="T86" fmla="*/ 107 w 1012"/>
              <a:gd name="T87" fmla="*/ 201 h 638"/>
              <a:gd name="T88" fmla="*/ 69 w 1012"/>
              <a:gd name="T89" fmla="*/ 213 h 638"/>
              <a:gd name="T90" fmla="*/ 40 w 1012"/>
              <a:gd name="T91" fmla="*/ 235 h 638"/>
              <a:gd name="T92" fmla="*/ 9 w 1012"/>
              <a:gd name="T93" fmla="*/ 273 h 638"/>
              <a:gd name="T94" fmla="*/ 2 w 1012"/>
              <a:gd name="T95" fmla="*/ 331 h 638"/>
              <a:gd name="T96" fmla="*/ 14 w 1012"/>
              <a:gd name="T97" fmla="*/ 369 h 638"/>
              <a:gd name="T98" fmla="*/ 35 w 1012"/>
              <a:gd name="T99" fmla="*/ 395 h 638"/>
              <a:gd name="T100" fmla="*/ 60 w 1012"/>
              <a:gd name="T101" fmla="*/ 412 h 638"/>
              <a:gd name="T102" fmla="*/ 93 w 1012"/>
              <a:gd name="T103" fmla="*/ 424 h 638"/>
              <a:gd name="T104" fmla="*/ 105 w 1012"/>
              <a:gd name="T105" fmla="*/ 480 h 638"/>
              <a:gd name="T106" fmla="*/ 132 w 1012"/>
              <a:gd name="T107" fmla="*/ 513 h 638"/>
              <a:gd name="T108" fmla="*/ 189 w 1012"/>
              <a:gd name="T109" fmla="*/ 547 h 638"/>
              <a:gd name="T110" fmla="*/ 240 w 1012"/>
              <a:gd name="T111" fmla="*/ 556 h 638"/>
              <a:gd name="T112" fmla="*/ 319 w 1012"/>
              <a:gd name="T113" fmla="*/ 552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12" h="638">
                <a:moveTo>
                  <a:pt x="333" y="547"/>
                </a:moveTo>
                <a:lnTo>
                  <a:pt x="383" y="590"/>
                </a:lnTo>
                <a:lnTo>
                  <a:pt x="393" y="595"/>
                </a:lnTo>
                <a:lnTo>
                  <a:pt x="403" y="602"/>
                </a:lnTo>
                <a:lnTo>
                  <a:pt x="439" y="616"/>
                </a:lnTo>
                <a:lnTo>
                  <a:pt x="453" y="621"/>
                </a:lnTo>
                <a:lnTo>
                  <a:pt x="487" y="631"/>
                </a:lnTo>
                <a:lnTo>
                  <a:pt x="506" y="633"/>
                </a:lnTo>
                <a:lnTo>
                  <a:pt x="525" y="638"/>
                </a:lnTo>
                <a:lnTo>
                  <a:pt x="544" y="638"/>
                </a:lnTo>
                <a:lnTo>
                  <a:pt x="561" y="635"/>
                </a:lnTo>
                <a:lnTo>
                  <a:pt x="574" y="635"/>
                </a:lnTo>
                <a:lnTo>
                  <a:pt x="617" y="628"/>
                </a:lnTo>
                <a:lnTo>
                  <a:pt x="642" y="624"/>
                </a:lnTo>
                <a:lnTo>
                  <a:pt x="665" y="614"/>
                </a:lnTo>
                <a:lnTo>
                  <a:pt x="685" y="604"/>
                </a:lnTo>
                <a:lnTo>
                  <a:pt x="704" y="590"/>
                </a:lnTo>
                <a:lnTo>
                  <a:pt x="711" y="583"/>
                </a:lnTo>
                <a:lnTo>
                  <a:pt x="721" y="575"/>
                </a:lnTo>
                <a:lnTo>
                  <a:pt x="730" y="578"/>
                </a:lnTo>
                <a:lnTo>
                  <a:pt x="764" y="578"/>
                </a:lnTo>
                <a:lnTo>
                  <a:pt x="790" y="575"/>
                </a:lnTo>
                <a:lnTo>
                  <a:pt x="814" y="571"/>
                </a:lnTo>
                <a:lnTo>
                  <a:pt x="841" y="564"/>
                </a:lnTo>
                <a:lnTo>
                  <a:pt x="867" y="554"/>
                </a:lnTo>
                <a:lnTo>
                  <a:pt x="891" y="542"/>
                </a:lnTo>
                <a:lnTo>
                  <a:pt x="915" y="528"/>
                </a:lnTo>
                <a:lnTo>
                  <a:pt x="925" y="515"/>
                </a:lnTo>
                <a:lnTo>
                  <a:pt x="934" y="506"/>
                </a:lnTo>
                <a:lnTo>
                  <a:pt x="942" y="494"/>
                </a:lnTo>
                <a:lnTo>
                  <a:pt x="949" y="484"/>
                </a:lnTo>
                <a:lnTo>
                  <a:pt x="958" y="465"/>
                </a:lnTo>
                <a:lnTo>
                  <a:pt x="961" y="455"/>
                </a:lnTo>
                <a:lnTo>
                  <a:pt x="963" y="446"/>
                </a:lnTo>
                <a:lnTo>
                  <a:pt x="963" y="417"/>
                </a:lnTo>
                <a:lnTo>
                  <a:pt x="961" y="405"/>
                </a:lnTo>
                <a:lnTo>
                  <a:pt x="958" y="395"/>
                </a:lnTo>
                <a:lnTo>
                  <a:pt x="956" y="386"/>
                </a:lnTo>
                <a:lnTo>
                  <a:pt x="949" y="364"/>
                </a:lnTo>
                <a:lnTo>
                  <a:pt x="956" y="357"/>
                </a:lnTo>
                <a:lnTo>
                  <a:pt x="963" y="355"/>
                </a:lnTo>
                <a:lnTo>
                  <a:pt x="968" y="350"/>
                </a:lnTo>
                <a:lnTo>
                  <a:pt x="973" y="348"/>
                </a:lnTo>
                <a:lnTo>
                  <a:pt x="982" y="340"/>
                </a:lnTo>
                <a:lnTo>
                  <a:pt x="992" y="331"/>
                </a:lnTo>
                <a:lnTo>
                  <a:pt x="994" y="326"/>
                </a:lnTo>
                <a:lnTo>
                  <a:pt x="999" y="319"/>
                </a:lnTo>
                <a:lnTo>
                  <a:pt x="1002" y="314"/>
                </a:lnTo>
                <a:lnTo>
                  <a:pt x="1004" y="307"/>
                </a:lnTo>
                <a:lnTo>
                  <a:pt x="1006" y="297"/>
                </a:lnTo>
                <a:lnTo>
                  <a:pt x="1009" y="288"/>
                </a:lnTo>
                <a:lnTo>
                  <a:pt x="1011" y="275"/>
                </a:lnTo>
                <a:lnTo>
                  <a:pt x="1009" y="268"/>
                </a:lnTo>
                <a:lnTo>
                  <a:pt x="1006" y="261"/>
                </a:lnTo>
                <a:lnTo>
                  <a:pt x="1004" y="254"/>
                </a:lnTo>
                <a:lnTo>
                  <a:pt x="1002" y="247"/>
                </a:lnTo>
                <a:lnTo>
                  <a:pt x="997" y="242"/>
                </a:lnTo>
                <a:lnTo>
                  <a:pt x="994" y="237"/>
                </a:lnTo>
                <a:lnTo>
                  <a:pt x="987" y="230"/>
                </a:lnTo>
                <a:lnTo>
                  <a:pt x="977" y="223"/>
                </a:lnTo>
                <a:lnTo>
                  <a:pt x="965" y="218"/>
                </a:lnTo>
                <a:lnTo>
                  <a:pt x="961" y="215"/>
                </a:lnTo>
                <a:lnTo>
                  <a:pt x="946" y="211"/>
                </a:lnTo>
                <a:lnTo>
                  <a:pt x="937" y="206"/>
                </a:lnTo>
                <a:lnTo>
                  <a:pt x="934" y="194"/>
                </a:lnTo>
                <a:lnTo>
                  <a:pt x="932" y="182"/>
                </a:lnTo>
                <a:lnTo>
                  <a:pt x="927" y="172"/>
                </a:lnTo>
                <a:lnTo>
                  <a:pt x="925" y="160"/>
                </a:lnTo>
                <a:lnTo>
                  <a:pt x="922" y="153"/>
                </a:lnTo>
                <a:lnTo>
                  <a:pt x="917" y="148"/>
                </a:lnTo>
                <a:lnTo>
                  <a:pt x="915" y="144"/>
                </a:lnTo>
                <a:lnTo>
                  <a:pt x="910" y="136"/>
                </a:lnTo>
                <a:lnTo>
                  <a:pt x="903" y="132"/>
                </a:lnTo>
                <a:lnTo>
                  <a:pt x="898" y="124"/>
                </a:lnTo>
                <a:lnTo>
                  <a:pt x="889" y="120"/>
                </a:lnTo>
                <a:lnTo>
                  <a:pt x="882" y="112"/>
                </a:lnTo>
                <a:lnTo>
                  <a:pt x="870" y="108"/>
                </a:lnTo>
                <a:lnTo>
                  <a:pt x="860" y="103"/>
                </a:lnTo>
                <a:lnTo>
                  <a:pt x="850" y="100"/>
                </a:lnTo>
                <a:lnTo>
                  <a:pt x="843" y="98"/>
                </a:lnTo>
                <a:lnTo>
                  <a:pt x="833" y="95"/>
                </a:lnTo>
                <a:lnTo>
                  <a:pt x="826" y="93"/>
                </a:lnTo>
                <a:lnTo>
                  <a:pt x="795" y="93"/>
                </a:lnTo>
                <a:lnTo>
                  <a:pt x="766" y="98"/>
                </a:lnTo>
                <a:lnTo>
                  <a:pt x="752" y="103"/>
                </a:lnTo>
                <a:lnTo>
                  <a:pt x="737" y="69"/>
                </a:lnTo>
                <a:lnTo>
                  <a:pt x="718" y="45"/>
                </a:lnTo>
                <a:lnTo>
                  <a:pt x="709" y="38"/>
                </a:lnTo>
                <a:lnTo>
                  <a:pt x="697" y="28"/>
                </a:lnTo>
                <a:lnTo>
                  <a:pt x="685" y="21"/>
                </a:lnTo>
                <a:lnTo>
                  <a:pt x="673" y="16"/>
                </a:lnTo>
                <a:lnTo>
                  <a:pt x="661" y="14"/>
                </a:lnTo>
                <a:lnTo>
                  <a:pt x="646" y="9"/>
                </a:lnTo>
                <a:lnTo>
                  <a:pt x="632" y="7"/>
                </a:lnTo>
                <a:lnTo>
                  <a:pt x="620" y="4"/>
                </a:lnTo>
                <a:lnTo>
                  <a:pt x="567" y="0"/>
                </a:lnTo>
                <a:lnTo>
                  <a:pt x="542" y="0"/>
                </a:lnTo>
                <a:lnTo>
                  <a:pt x="530" y="2"/>
                </a:lnTo>
                <a:lnTo>
                  <a:pt x="513" y="2"/>
                </a:lnTo>
                <a:lnTo>
                  <a:pt x="484" y="7"/>
                </a:lnTo>
                <a:lnTo>
                  <a:pt x="470" y="12"/>
                </a:lnTo>
                <a:lnTo>
                  <a:pt x="455" y="14"/>
                </a:lnTo>
                <a:lnTo>
                  <a:pt x="441" y="19"/>
                </a:lnTo>
                <a:lnTo>
                  <a:pt x="427" y="26"/>
                </a:lnTo>
                <a:lnTo>
                  <a:pt x="415" y="33"/>
                </a:lnTo>
                <a:lnTo>
                  <a:pt x="395" y="48"/>
                </a:lnTo>
                <a:lnTo>
                  <a:pt x="388" y="57"/>
                </a:lnTo>
                <a:lnTo>
                  <a:pt x="381" y="72"/>
                </a:lnTo>
                <a:lnTo>
                  <a:pt x="379" y="79"/>
                </a:lnTo>
                <a:lnTo>
                  <a:pt x="360" y="69"/>
                </a:lnTo>
                <a:lnTo>
                  <a:pt x="347" y="64"/>
                </a:lnTo>
                <a:lnTo>
                  <a:pt x="338" y="62"/>
                </a:lnTo>
                <a:lnTo>
                  <a:pt x="326" y="60"/>
                </a:lnTo>
                <a:lnTo>
                  <a:pt x="316" y="57"/>
                </a:lnTo>
                <a:lnTo>
                  <a:pt x="271" y="57"/>
                </a:lnTo>
                <a:lnTo>
                  <a:pt x="247" y="62"/>
                </a:lnTo>
                <a:lnTo>
                  <a:pt x="237" y="67"/>
                </a:lnTo>
                <a:lnTo>
                  <a:pt x="201" y="81"/>
                </a:lnTo>
                <a:lnTo>
                  <a:pt x="192" y="88"/>
                </a:lnTo>
                <a:lnTo>
                  <a:pt x="184" y="95"/>
                </a:lnTo>
                <a:lnTo>
                  <a:pt x="175" y="103"/>
                </a:lnTo>
                <a:lnTo>
                  <a:pt x="170" y="110"/>
                </a:lnTo>
                <a:lnTo>
                  <a:pt x="163" y="117"/>
                </a:lnTo>
                <a:lnTo>
                  <a:pt x="158" y="124"/>
                </a:lnTo>
                <a:lnTo>
                  <a:pt x="151" y="129"/>
                </a:lnTo>
                <a:lnTo>
                  <a:pt x="148" y="139"/>
                </a:lnTo>
                <a:lnTo>
                  <a:pt x="143" y="146"/>
                </a:lnTo>
                <a:lnTo>
                  <a:pt x="141" y="153"/>
                </a:lnTo>
                <a:lnTo>
                  <a:pt x="139" y="160"/>
                </a:lnTo>
                <a:lnTo>
                  <a:pt x="136" y="168"/>
                </a:lnTo>
                <a:lnTo>
                  <a:pt x="136" y="201"/>
                </a:lnTo>
                <a:lnTo>
                  <a:pt x="107" y="201"/>
                </a:lnTo>
                <a:lnTo>
                  <a:pt x="88" y="206"/>
                </a:lnTo>
                <a:lnTo>
                  <a:pt x="79" y="211"/>
                </a:lnTo>
                <a:lnTo>
                  <a:pt x="69" y="213"/>
                </a:lnTo>
                <a:lnTo>
                  <a:pt x="60" y="220"/>
                </a:lnTo>
                <a:lnTo>
                  <a:pt x="50" y="225"/>
                </a:lnTo>
                <a:lnTo>
                  <a:pt x="40" y="235"/>
                </a:lnTo>
                <a:lnTo>
                  <a:pt x="31" y="242"/>
                </a:lnTo>
                <a:lnTo>
                  <a:pt x="16" y="261"/>
                </a:lnTo>
                <a:lnTo>
                  <a:pt x="9" y="273"/>
                </a:lnTo>
                <a:lnTo>
                  <a:pt x="0" y="302"/>
                </a:lnTo>
                <a:lnTo>
                  <a:pt x="0" y="316"/>
                </a:lnTo>
                <a:lnTo>
                  <a:pt x="2" y="331"/>
                </a:lnTo>
                <a:lnTo>
                  <a:pt x="4" y="345"/>
                </a:lnTo>
                <a:lnTo>
                  <a:pt x="7" y="357"/>
                </a:lnTo>
                <a:lnTo>
                  <a:pt x="14" y="369"/>
                </a:lnTo>
                <a:lnTo>
                  <a:pt x="19" y="379"/>
                </a:lnTo>
                <a:lnTo>
                  <a:pt x="26" y="388"/>
                </a:lnTo>
                <a:lnTo>
                  <a:pt x="35" y="395"/>
                </a:lnTo>
                <a:lnTo>
                  <a:pt x="43" y="403"/>
                </a:lnTo>
                <a:lnTo>
                  <a:pt x="50" y="408"/>
                </a:lnTo>
                <a:lnTo>
                  <a:pt x="60" y="412"/>
                </a:lnTo>
                <a:lnTo>
                  <a:pt x="67" y="417"/>
                </a:lnTo>
                <a:lnTo>
                  <a:pt x="88" y="424"/>
                </a:lnTo>
                <a:lnTo>
                  <a:pt x="93" y="424"/>
                </a:lnTo>
                <a:lnTo>
                  <a:pt x="93" y="451"/>
                </a:lnTo>
                <a:lnTo>
                  <a:pt x="100" y="472"/>
                </a:lnTo>
                <a:lnTo>
                  <a:pt x="105" y="480"/>
                </a:lnTo>
                <a:lnTo>
                  <a:pt x="110" y="489"/>
                </a:lnTo>
                <a:lnTo>
                  <a:pt x="124" y="504"/>
                </a:lnTo>
                <a:lnTo>
                  <a:pt x="132" y="513"/>
                </a:lnTo>
                <a:lnTo>
                  <a:pt x="160" y="535"/>
                </a:lnTo>
                <a:lnTo>
                  <a:pt x="172" y="542"/>
                </a:lnTo>
                <a:lnTo>
                  <a:pt x="189" y="547"/>
                </a:lnTo>
                <a:lnTo>
                  <a:pt x="203" y="552"/>
                </a:lnTo>
                <a:lnTo>
                  <a:pt x="227" y="556"/>
                </a:lnTo>
                <a:lnTo>
                  <a:pt x="240" y="556"/>
                </a:lnTo>
                <a:lnTo>
                  <a:pt x="249" y="559"/>
                </a:lnTo>
                <a:lnTo>
                  <a:pt x="268" y="559"/>
                </a:lnTo>
                <a:lnTo>
                  <a:pt x="319" y="552"/>
                </a:lnTo>
                <a:lnTo>
                  <a:pt x="333" y="547"/>
                </a:lnTo>
              </a:path>
            </a:pathLst>
          </a:custGeom>
          <a:noFill/>
          <a:ln w="9131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/>
          </a:p>
        </p:txBody>
      </p:sp>
      <p:sp>
        <p:nvSpPr>
          <p:cNvPr id="49" name="Freeform 48"/>
          <p:cNvSpPr>
            <a:spLocks/>
          </p:cNvSpPr>
          <p:nvPr/>
        </p:nvSpPr>
        <p:spPr bwMode="auto">
          <a:xfrm>
            <a:off x="6172200" y="4455257"/>
            <a:ext cx="1989156" cy="1254033"/>
          </a:xfrm>
          <a:custGeom>
            <a:avLst/>
            <a:gdLst>
              <a:gd name="T0" fmla="*/ 393 w 1012"/>
              <a:gd name="T1" fmla="*/ 595 h 638"/>
              <a:gd name="T2" fmla="*/ 453 w 1012"/>
              <a:gd name="T3" fmla="*/ 621 h 638"/>
              <a:gd name="T4" fmla="*/ 525 w 1012"/>
              <a:gd name="T5" fmla="*/ 638 h 638"/>
              <a:gd name="T6" fmla="*/ 574 w 1012"/>
              <a:gd name="T7" fmla="*/ 635 h 638"/>
              <a:gd name="T8" fmla="*/ 665 w 1012"/>
              <a:gd name="T9" fmla="*/ 614 h 638"/>
              <a:gd name="T10" fmla="*/ 711 w 1012"/>
              <a:gd name="T11" fmla="*/ 583 h 638"/>
              <a:gd name="T12" fmla="*/ 764 w 1012"/>
              <a:gd name="T13" fmla="*/ 578 h 638"/>
              <a:gd name="T14" fmla="*/ 841 w 1012"/>
              <a:gd name="T15" fmla="*/ 564 h 638"/>
              <a:gd name="T16" fmla="*/ 915 w 1012"/>
              <a:gd name="T17" fmla="*/ 528 h 638"/>
              <a:gd name="T18" fmla="*/ 942 w 1012"/>
              <a:gd name="T19" fmla="*/ 494 h 638"/>
              <a:gd name="T20" fmla="*/ 961 w 1012"/>
              <a:gd name="T21" fmla="*/ 455 h 638"/>
              <a:gd name="T22" fmla="*/ 961 w 1012"/>
              <a:gd name="T23" fmla="*/ 405 h 638"/>
              <a:gd name="T24" fmla="*/ 949 w 1012"/>
              <a:gd name="T25" fmla="*/ 364 h 638"/>
              <a:gd name="T26" fmla="*/ 968 w 1012"/>
              <a:gd name="T27" fmla="*/ 350 h 638"/>
              <a:gd name="T28" fmla="*/ 992 w 1012"/>
              <a:gd name="T29" fmla="*/ 331 h 638"/>
              <a:gd name="T30" fmla="*/ 1002 w 1012"/>
              <a:gd name="T31" fmla="*/ 314 h 638"/>
              <a:gd name="T32" fmla="*/ 1009 w 1012"/>
              <a:gd name="T33" fmla="*/ 288 h 638"/>
              <a:gd name="T34" fmla="*/ 1006 w 1012"/>
              <a:gd name="T35" fmla="*/ 261 h 638"/>
              <a:gd name="T36" fmla="*/ 997 w 1012"/>
              <a:gd name="T37" fmla="*/ 242 h 638"/>
              <a:gd name="T38" fmla="*/ 977 w 1012"/>
              <a:gd name="T39" fmla="*/ 223 h 638"/>
              <a:gd name="T40" fmla="*/ 946 w 1012"/>
              <a:gd name="T41" fmla="*/ 211 h 638"/>
              <a:gd name="T42" fmla="*/ 932 w 1012"/>
              <a:gd name="T43" fmla="*/ 182 h 638"/>
              <a:gd name="T44" fmla="*/ 922 w 1012"/>
              <a:gd name="T45" fmla="*/ 153 h 638"/>
              <a:gd name="T46" fmla="*/ 910 w 1012"/>
              <a:gd name="T47" fmla="*/ 136 h 638"/>
              <a:gd name="T48" fmla="*/ 889 w 1012"/>
              <a:gd name="T49" fmla="*/ 120 h 638"/>
              <a:gd name="T50" fmla="*/ 860 w 1012"/>
              <a:gd name="T51" fmla="*/ 103 h 638"/>
              <a:gd name="T52" fmla="*/ 833 w 1012"/>
              <a:gd name="T53" fmla="*/ 95 h 638"/>
              <a:gd name="T54" fmla="*/ 766 w 1012"/>
              <a:gd name="T55" fmla="*/ 98 h 638"/>
              <a:gd name="T56" fmla="*/ 718 w 1012"/>
              <a:gd name="T57" fmla="*/ 45 h 638"/>
              <a:gd name="T58" fmla="*/ 685 w 1012"/>
              <a:gd name="T59" fmla="*/ 21 h 638"/>
              <a:gd name="T60" fmla="*/ 646 w 1012"/>
              <a:gd name="T61" fmla="*/ 9 h 638"/>
              <a:gd name="T62" fmla="*/ 567 w 1012"/>
              <a:gd name="T63" fmla="*/ 0 h 638"/>
              <a:gd name="T64" fmla="*/ 513 w 1012"/>
              <a:gd name="T65" fmla="*/ 2 h 638"/>
              <a:gd name="T66" fmla="*/ 455 w 1012"/>
              <a:gd name="T67" fmla="*/ 14 h 638"/>
              <a:gd name="T68" fmla="*/ 415 w 1012"/>
              <a:gd name="T69" fmla="*/ 33 h 638"/>
              <a:gd name="T70" fmla="*/ 381 w 1012"/>
              <a:gd name="T71" fmla="*/ 72 h 638"/>
              <a:gd name="T72" fmla="*/ 347 w 1012"/>
              <a:gd name="T73" fmla="*/ 64 h 638"/>
              <a:gd name="T74" fmla="*/ 316 w 1012"/>
              <a:gd name="T75" fmla="*/ 57 h 638"/>
              <a:gd name="T76" fmla="*/ 237 w 1012"/>
              <a:gd name="T77" fmla="*/ 67 h 638"/>
              <a:gd name="T78" fmla="*/ 184 w 1012"/>
              <a:gd name="T79" fmla="*/ 95 h 638"/>
              <a:gd name="T80" fmla="*/ 163 w 1012"/>
              <a:gd name="T81" fmla="*/ 117 h 638"/>
              <a:gd name="T82" fmla="*/ 148 w 1012"/>
              <a:gd name="T83" fmla="*/ 139 h 638"/>
              <a:gd name="T84" fmla="*/ 139 w 1012"/>
              <a:gd name="T85" fmla="*/ 160 h 638"/>
              <a:gd name="T86" fmla="*/ 107 w 1012"/>
              <a:gd name="T87" fmla="*/ 201 h 638"/>
              <a:gd name="T88" fmla="*/ 69 w 1012"/>
              <a:gd name="T89" fmla="*/ 213 h 638"/>
              <a:gd name="T90" fmla="*/ 40 w 1012"/>
              <a:gd name="T91" fmla="*/ 235 h 638"/>
              <a:gd name="T92" fmla="*/ 9 w 1012"/>
              <a:gd name="T93" fmla="*/ 273 h 638"/>
              <a:gd name="T94" fmla="*/ 2 w 1012"/>
              <a:gd name="T95" fmla="*/ 331 h 638"/>
              <a:gd name="T96" fmla="*/ 14 w 1012"/>
              <a:gd name="T97" fmla="*/ 369 h 638"/>
              <a:gd name="T98" fmla="*/ 35 w 1012"/>
              <a:gd name="T99" fmla="*/ 395 h 638"/>
              <a:gd name="T100" fmla="*/ 60 w 1012"/>
              <a:gd name="T101" fmla="*/ 412 h 638"/>
              <a:gd name="T102" fmla="*/ 93 w 1012"/>
              <a:gd name="T103" fmla="*/ 424 h 638"/>
              <a:gd name="T104" fmla="*/ 105 w 1012"/>
              <a:gd name="T105" fmla="*/ 480 h 638"/>
              <a:gd name="T106" fmla="*/ 132 w 1012"/>
              <a:gd name="T107" fmla="*/ 513 h 638"/>
              <a:gd name="T108" fmla="*/ 189 w 1012"/>
              <a:gd name="T109" fmla="*/ 547 h 638"/>
              <a:gd name="T110" fmla="*/ 240 w 1012"/>
              <a:gd name="T111" fmla="*/ 556 h 638"/>
              <a:gd name="T112" fmla="*/ 319 w 1012"/>
              <a:gd name="T113" fmla="*/ 552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12" h="638">
                <a:moveTo>
                  <a:pt x="333" y="547"/>
                </a:moveTo>
                <a:lnTo>
                  <a:pt x="383" y="590"/>
                </a:lnTo>
                <a:lnTo>
                  <a:pt x="393" y="595"/>
                </a:lnTo>
                <a:lnTo>
                  <a:pt x="403" y="602"/>
                </a:lnTo>
                <a:lnTo>
                  <a:pt x="439" y="616"/>
                </a:lnTo>
                <a:lnTo>
                  <a:pt x="453" y="621"/>
                </a:lnTo>
                <a:lnTo>
                  <a:pt x="487" y="631"/>
                </a:lnTo>
                <a:lnTo>
                  <a:pt x="506" y="633"/>
                </a:lnTo>
                <a:lnTo>
                  <a:pt x="525" y="638"/>
                </a:lnTo>
                <a:lnTo>
                  <a:pt x="544" y="638"/>
                </a:lnTo>
                <a:lnTo>
                  <a:pt x="561" y="635"/>
                </a:lnTo>
                <a:lnTo>
                  <a:pt x="574" y="635"/>
                </a:lnTo>
                <a:lnTo>
                  <a:pt x="617" y="628"/>
                </a:lnTo>
                <a:lnTo>
                  <a:pt x="642" y="624"/>
                </a:lnTo>
                <a:lnTo>
                  <a:pt x="665" y="614"/>
                </a:lnTo>
                <a:lnTo>
                  <a:pt x="685" y="604"/>
                </a:lnTo>
                <a:lnTo>
                  <a:pt x="704" y="590"/>
                </a:lnTo>
                <a:lnTo>
                  <a:pt x="711" y="583"/>
                </a:lnTo>
                <a:lnTo>
                  <a:pt x="721" y="575"/>
                </a:lnTo>
                <a:lnTo>
                  <a:pt x="730" y="578"/>
                </a:lnTo>
                <a:lnTo>
                  <a:pt x="764" y="578"/>
                </a:lnTo>
                <a:lnTo>
                  <a:pt x="790" y="575"/>
                </a:lnTo>
                <a:lnTo>
                  <a:pt x="814" y="571"/>
                </a:lnTo>
                <a:lnTo>
                  <a:pt x="841" y="564"/>
                </a:lnTo>
                <a:lnTo>
                  <a:pt x="867" y="554"/>
                </a:lnTo>
                <a:lnTo>
                  <a:pt x="891" y="542"/>
                </a:lnTo>
                <a:lnTo>
                  <a:pt x="915" y="528"/>
                </a:lnTo>
                <a:lnTo>
                  <a:pt x="925" y="515"/>
                </a:lnTo>
                <a:lnTo>
                  <a:pt x="934" y="506"/>
                </a:lnTo>
                <a:lnTo>
                  <a:pt x="942" y="494"/>
                </a:lnTo>
                <a:lnTo>
                  <a:pt x="949" y="484"/>
                </a:lnTo>
                <a:lnTo>
                  <a:pt x="958" y="465"/>
                </a:lnTo>
                <a:lnTo>
                  <a:pt x="961" y="455"/>
                </a:lnTo>
                <a:lnTo>
                  <a:pt x="963" y="446"/>
                </a:lnTo>
                <a:lnTo>
                  <a:pt x="963" y="417"/>
                </a:lnTo>
                <a:lnTo>
                  <a:pt x="961" y="405"/>
                </a:lnTo>
                <a:lnTo>
                  <a:pt x="958" y="395"/>
                </a:lnTo>
                <a:lnTo>
                  <a:pt x="956" y="386"/>
                </a:lnTo>
                <a:lnTo>
                  <a:pt x="949" y="364"/>
                </a:lnTo>
                <a:lnTo>
                  <a:pt x="956" y="357"/>
                </a:lnTo>
                <a:lnTo>
                  <a:pt x="963" y="355"/>
                </a:lnTo>
                <a:lnTo>
                  <a:pt x="968" y="350"/>
                </a:lnTo>
                <a:lnTo>
                  <a:pt x="973" y="348"/>
                </a:lnTo>
                <a:lnTo>
                  <a:pt x="982" y="340"/>
                </a:lnTo>
                <a:lnTo>
                  <a:pt x="992" y="331"/>
                </a:lnTo>
                <a:lnTo>
                  <a:pt x="994" y="326"/>
                </a:lnTo>
                <a:lnTo>
                  <a:pt x="999" y="319"/>
                </a:lnTo>
                <a:lnTo>
                  <a:pt x="1002" y="314"/>
                </a:lnTo>
                <a:lnTo>
                  <a:pt x="1004" y="307"/>
                </a:lnTo>
                <a:lnTo>
                  <a:pt x="1006" y="297"/>
                </a:lnTo>
                <a:lnTo>
                  <a:pt x="1009" y="288"/>
                </a:lnTo>
                <a:lnTo>
                  <a:pt x="1011" y="275"/>
                </a:lnTo>
                <a:lnTo>
                  <a:pt x="1009" y="268"/>
                </a:lnTo>
                <a:lnTo>
                  <a:pt x="1006" y="261"/>
                </a:lnTo>
                <a:lnTo>
                  <a:pt x="1004" y="254"/>
                </a:lnTo>
                <a:lnTo>
                  <a:pt x="1002" y="247"/>
                </a:lnTo>
                <a:lnTo>
                  <a:pt x="997" y="242"/>
                </a:lnTo>
                <a:lnTo>
                  <a:pt x="994" y="237"/>
                </a:lnTo>
                <a:lnTo>
                  <a:pt x="987" y="230"/>
                </a:lnTo>
                <a:lnTo>
                  <a:pt x="977" y="223"/>
                </a:lnTo>
                <a:lnTo>
                  <a:pt x="965" y="218"/>
                </a:lnTo>
                <a:lnTo>
                  <a:pt x="961" y="215"/>
                </a:lnTo>
                <a:lnTo>
                  <a:pt x="946" y="211"/>
                </a:lnTo>
                <a:lnTo>
                  <a:pt x="937" y="206"/>
                </a:lnTo>
                <a:lnTo>
                  <a:pt x="934" y="194"/>
                </a:lnTo>
                <a:lnTo>
                  <a:pt x="932" y="182"/>
                </a:lnTo>
                <a:lnTo>
                  <a:pt x="927" y="172"/>
                </a:lnTo>
                <a:lnTo>
                  <a:pt x="925" y="160"/>
                </a:lnTo>
                <a:lnTo>
                  <a:pt x="922" y="153"/>
                </a:lnTo>
                <a:lnTo>
                  <a:pt x="917" y="148"/>
                </a:lnTo>
                <a:lnTo>
                  <a:pt x="915" y="144"/>
                </a:lnTo>
                <a:lnTo>
                  <a:pt x="910" y="136"/>
                </a:lnTo>
                <a:lnTo>
                  <a:pt x="903" y="132"/>
                </a:lnTo>
                <a:lnTo>
                  <a:pt x="898" y="124"/>
                </a:lnTo>
                <a:lnTo>
                  <a:pt x="889" y="120"/>
                </a:lnTo>
                <a:lnTo>
                  <a:pt x="882" y="112"/>
                </a:lnTo>
                <a:lnTo>
                  <a:pt x="870" y="108"/>
                </a:lnTo>
                <a:lnTo>
                  <a:pt x="860" y="103"/>
                </a:lnTo>
                <a:lnTo>
                  <a:pt x="850" y="100"/>
                </a:lnTo>
                <a:lnTo>
                  <a:pt x="843" y="98"/>
                </a:lnTo>
                <a:lnTo>
                  <a:pt x="833" y="95"/>
                </a:lnTo>
                <a:lnTo>
                  <a:pt x="826" y="93"/>
                </a:lnTo>
                <a:lnTo>
                  <a:pt x="795" y="93"/>
                </a:lnTo>
                <a:lnTo>
                  <a:pt x="766" y="98"/>
                </a:lnTo>
                <a:lnTo>
                  <a:pt x="752" y="103"/>
                </a:lnTo>
                <a:lnTo>
                  <a:pt x="737" y="69"/>
                </a:lnTo>
                <a:lnTo>
                  <a:pt x="718" y="45"/>
                </a:lnTo>
                <a:lnTo>
                  <a:pt x="709" y="38"/>
                </a:lnTo>
                <a:lnTo>
                  <a:pt x="697" y="28"/>
                </a:lnTo>
                <a:lnTo>
                  <a:pt x="685" y="21"/>
                </a:lnTo>
                <a:lnTo>
                  <a:pt x="673" y="16"/>
                </a:lnTo>
                <a:lnTo>
                  <a:pt x="661" y="14"/>
                </a:lnTo>
                <a:lnTo>
                  <a:pt x="646" y="9"/>
                </a:lnTo>
                <a:lnTo>
                  <a:pt x="632" y="7"/>
                </a:lnTo>
                <a:lnTo>
                  <a:pt x="620" y="4"/>
                </a:lnTo>
                <a:lnTo>
                  <a:pt x="567" y="0"/>
                </a:lnTo>
                <a:lnTo>
                  <a:pt x="542" y="0"/>
                </a:lnTo>
                <a:lnTo>
                  <a:pt x="530" y="2"/>
                </a:lnTo>
                <a:lnTo>
                  <a:pt x="513" y="2"/>
                </a:lnTo>
                <a:lnTo>
                  <a:pt x="484" y="7"/>
                </a:lnTo>
                <a:lnTo>
                  <a:pt x="470" y="12"/>
                </a:lnTo>
                <a:lnTo>
                  <a:pt x="455" y="14"/>
                </a:lnTo>
                <a:lnTo>
                  <a:pt x="441" y="19"/>
                </a:lnTo>
                <a:lnTo>
                  <a:pt x="427" y="26"/>
                </a:lnTo>
                <a:lnTo>
                  <a:pt x="415" y="33"/>
                </a:lnTo>
                <a:lnTo>
                  <a:pt x="395" y="48"/>
                </a:lnTo>
                <a:lnTo>
                  <a:pt x="388" y="57"/>
                </a:lnTo>
                <a:lnTo>
                  <a:pt x="381" y="72"/>
                </a:lnTo>
                <a:lnTo>
                  <a:pt x="379" y="79"/>
                </a:lnTo>
                <a:lnTo>
                  <a:pt x="360" y="69"/>
                </a:lnTo>
                <a:lnTo>
                  <a:pt x="347" y="64"/>
                </a:lnTo>
                <a:lnTo>
                  <a:pt x="338" y="62"/>
                </a:lnTo>
                <a:lnTo>
                  <a:pt x="326" y="60"/>
                </a:lnTo>
                <a:lnTo>
                  <a:pt x="316" y="57"/>
                </a:lnTo>
                <a:lnTo>
                  <a:pt x="271" y="57"/>
                </a:lnTo>
                <a:lnTo>
                  <a:pt x="247" y="62"/>
                </a:lnTo>
                <a:lnTo>
                  <a:pt x="237" y="67"/>
                </a:lnTo>
                <a:lnTo>
                  <a:pt x="201" y="81"/>
                </a:lnTo>
                <a:lnTo>
                  <a:pt x="192" y="88"/>
                </a:lnTo>
                <a:lnTo>
                  <a:pt x="184" y="95"/>
                </a:lnTo>
                <a:lnTo>
                  <a:pt x="175" y="103"/>
                </a:lnTo>
                <a:lnTo>
                  <a:pt x="170" y="110"/>
                </a:lnTo>
                <a:lnTo>
                  <a:pt x="163" y="117"/>
                </a:lnTo>
                <a:lnTo>
                  <a:pt x="158" y="124"/>
                </a:lnTo>
                <a:lnTo>
                  <a:pt x="151" y="129"/>
                </a:lnTo>
                <a:lnTo>
                  <a:pt x="148" y="139"/>
                </a:lnTo>
                <a:lnTo>
                  <a:pt x="143" y="146"/>
                </a:lnTo>
                <a:lnTo>
                  <a:pt x="141" y="153"/>
                </a:lnTo>
                <a:lnTo>
                  <a:pt x="139" y="160"/>
                </a:lnTo>
                <a:lnTo>
                  <a:pt x="136" y="168"/>
                </a:lnTo>
                <a:lnTo>
                  <a:pt x="136" y="201"/>
                </a:lnTo>
                <a:lnTo>
                  <a:pt x="107" y="201"/>
                </a:lnTo>
                <a:lnTo>
                  <a:pt x="88" y="206"/>
                </a:lnTo>
                <a:lnTo>
                  <a:pt x="79" y="211"/>
                </a:lnTo>
                <a:lnTo>
                  <a:pt x="69" y="213"/>
                </a:lnTo>
                <a:lnTo>
                  <a:pt x="60" y="220"/>
                </a:lnTo>
                <a:lnTo>
                  <a:pt x="50" y="225"/>
                </a:lnTo>
                <a:lnTo>
                  <a:pt x="40" y="235"/>
                </a:lnTo>
                <a:lnTo>
                  <a:pt x="31" y="242"/>
                </a:lnTo>
                <a:lnTo>
                  <a:pt x="16" y="261"/>
                </a:lnTo>
                <a:lnTo>
                  <a:pt x="9" y="273"/>
                </a:lnTo>
                <a:lnTo>
                  <a:pt x="0" y="302"/>
                </a:lnTo>
                <a:lnTo>
                  <a:pt x="0" y="316"/>
                </a:lnTo>
                <a:lnTo>
                  <a:pt x="2" y="331"/>
                </a:lnTo>
                <a:lnTo>
                  <a:pt x="4" y="345"/>
                </a:lnTo>
                <a:lnTo>
                  <a:pt x="7" y="357"/>
                </a:lnTo>
                <a:lnTo>
                  <a:pt x="14" y="369"/>
                </a:lnTo>
                <a:lnTo>
                  <a:pt x="19" y="379"/>
                </a:lnTo>
                <a:lnTo>
                  <a:pt x="26" y="388"/>
                </a:lnTo>
                <a:lnTo>
                  <a:pt x="35" y="395"/>
                </a:lnTo>
                <a:lnTo>
                  <a:pt x="43" y="403"/>
                </a:lnTo>
                <a:lnTo>
                  <a:pt x="50" y="408"/>
                </a:lnTo>
                <a:lnTo>
                  <a:pt x="60" y="412"/>
                </a:lnTo>
                <a:lnTo>
                  <a:pt x="67" y="417"/>
                </a:lnTo>
                <a:lnTo>
                  <a:pt x="88" y="424"/>
                </a:lnTo>
                <a:lnTo>
                  <a:pt x="93" y="424"/>
                </a:lnTo>
                <a:lnTo>
                  <a:pt x="93" y="451"/>
                </a:lnTo>
                <a:lnTo>
                  <a:pt x="100" y="472"/>
                </a:lnTo>
                <a:lnTo>
                  <a:pt x="105" y="480"/>
                </a:lnTo>
                <a:lnTo>
                  <a:pt x="110" y="489"/>
                </a:lnTo>
                <a:lnTo>
                  <a:pt x="124" y="504"/>
                </a:lnTo>
                <a:lnTo>
                  <a:pt x="132" y="513"/>
                </a:lnTo>
                <a:lnTo>
                  <a:pt x="160" y="535"/>
                </a:lnTo>
                <a:lnTo>
                  <a:pt x="172" y="542"/>
                </a:lnTo>
                <a:lnTo>
                  <a:pt x="189" y="547"/>
                </a:lnTo>
                <a:lnTo>
                  <a:pt x="203" y="552"/>
                </a:lnTo>
                <a:lnTo>
                  <a:pt x="227" y="556"/>
                </a:lnTo>
                <a:lnTo>
                  <a:pt x="240" y="556"/>
                </a:lnTo>
                <a:lnTo>
                  <a:pt x="249" y="559"/>
                </a:lnTo>
                <a:lnTo>
                  <a:pt x="268" y="559"/>
                </a:lnTo>
                <a:lnTo>
                  <a:pt x="319" y="552"/>
                </a:lnTo>
                <a:lnTo>
                  <a:pt x="333" y="547"/>
                </a:lnTo>
              </a:path>
            </a:pathLst>
          </a:custGeom>
          <a:noFill/>
          <a:ln w="9131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749367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866181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Straight Connector 6"/>
          <p:cNvCxnSpPr>
            <a:endCxn id="6" idx="1"/>
          </p:cNvCxnSpPr>
          <p:nvPr/>
        </p:nvCxnSpPr>
        <p:spPr>
          <a:xfrm>
            <a:off x="3197880" y="4079159"/>
            <a:ext cx="2593320" cy="100005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737498" y="3794644"/>
            <a:ext cx="460382" cy="34855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ln w="11430"/>
                <a:solidFill>
                  <a:srgbClr val="FFFF00"/>
                </a:solidFill>
                <a:effectLst>
                  <a:glow rad="228600">
                    <a:srgbClr val="B21A1A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R1</a:t>
            </a:r>
            <a:endParaRPr lang="en-US" sz="3200" b="1">
              <a:ln w="11430"/>
              <a:solidFill>
                <a:srgbClr val="FFFF00"/>
              </a:solidFill>
              <a:effectLst>
                <a:glow rad="228600">
                  <a:srgbClr val="B21A1A">
                    <a:satMod val="175000"/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53691" y="4911458"/>
            <a:ext cx="460382" cy="34855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ln w="11430"/>
                <a:solidFill>
                  <a:srgbClr val="FFFF00"/>
                </a:solidFill>
                <a:effectLst>
                  <a:glow rad="228600">
                    <a:srgbClr val="B21A1A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R3</a:t>
            </a:r>
            <a:endParaRPr lang="en-US" sz="3200" b="1">
              <a:ln w="11430"/>
              <a:solidFill>
                <a:srgbClr val="FFFF00"/>
              </a:solidFill>
              <a:effectLst>
                <a:glow rad="228600">
                  <a:srgbClr val="B21A1A">
                    <a:satMod val="175000"/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22" name="Picture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8" y="3733800"/>
            <a:ext cx="609600" cy="506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0" y="3744837"/>
            <a:ext cx="598241" cy="34855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ln w="11430"/>
                <a:solidFill>
                  <a:srgbClr val="FFFF00"/>
                </a:solidFill>
                <a:effectLst>
                  <a:glow rad="228600">
                    <a:srgbClr val="B21A1A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PC1</a:t>
            </a:r>
            <a:endParaRPr lang="en-US" sz="3200" b="1">
              <a:ln w="11430"/>
              <a:solidFill>
                <a:srgbClr val="FFFF00"/>
              </a:solidFill>
              <a:effectLst>
                <a:glow rad="228600">
                  <a:srgbClr val="B21A1A">
                    <a:satMod val="175000"/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511586" y="3962400"/>
            <a:ext cx="21554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 rot="20264853">
            <a:off x="3121512" y="3483591"/>
            <a:ext cx="742511" cy="2631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2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s0/0/0</a:t>
            </a:r>
            <a:endParaRPr lang="en-US" sz="24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626501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" name="TextBox 45"/>
          <p:cNvSpPr txBox="1"/>
          <p:nvPr/>
        </p:nvSpPr>
        <p:spPr>
          <a:xfrm>
            <a:off x="5853691" y="2671778"/>
            <a:ext cx="460382" cy="34855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ln w="11430"/>
                <a:solidFill>
                  <a:srgbClr val="FFFF00"/>
                </a:solidFill>
                <a:effectLst>
                  <a:glow rad="228600">
                    <a:srgbClr val="B21A1A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R2</a:t>
            </a:r>
            <a:endParaRPr lang="en-US" sz="3200" b="1">
              <a:ln w="11430"/>
              <a:solidFill>
                <a:srgbClr val="FFFF00"/>
              </a:solidFill>
              <a:effectLst>
                <a:glow rad="228600">
                  <a:srgbClr val="B21A1A">
                    <a:satMod val="175000"/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328578" y="4909936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30.0.0.0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328578" y="2601605"/>
            <a:ext cx="18327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20.0.0.0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 rot="1183476">
            <a:off x="4927770" y="4708172"/>
            <a:ext cx="936475" cy="2916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4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3.3.3.3</a:t>
            </a:r>
            <a:endParaRPr lang="en-US" sz="28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9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smtClean="0">
                <a:latin typeface="Courier New" pitchFamily="49" charset="0"/>
                <a:cs typeface="Courier New" pitchFamily="49" charset="0"/>
              </a:rPr>
              <a:t>Outbound Interface</a:t>
            </a:r>
            <a:endParaRPr lang="vi-VN" sz="3200" b="1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6" name="Freeform 196"/>
          <p:cNvSpPr>
            <a:spLocks/>
          </p:cNvSpPr>
          <p:nvPr/>
        </p:nvSpPr>
        <p:spPr bwMode="auto">
          <a:xfrm rot="20388704">
            <a:off x="3135787" y="3277700"/>
            <a:ext cx="2717505" cy="176762"/>
          </a:xfrm>
          <a:custGeom>
            <a:avLst/>
            <a:gdLst>
              <a:gd name="T0" fmla="*/ 0 w 480"/>
              <a:gd name="T1" fmla="*/ 39 h 80"/>
              <a:gd name="T2" fmla="*/ 267 w 480"/>
              <a:gd name="T3" fmla="*/ 0 h 80"/>
              <a:gd name="T4" fmla="*/ 240 w 480"/>
              <a:gd name="T5" fmla="*/ 60 h 80"/>
              <a:gd name="T6" fmla="*/ 480 w 480"/>
              <a:gd name="T7" fmla="*/ 39 h 80"/>
              <a:gd name="T8" fmla="*/ 213 w 480"/>
              <a:gd name="T9" fmla="*/ 80 h 80"/>
              <a:gd name="T10" fmla="*/ 240 w 480"/>
              <a:gd name="T11" fmla="*/ 19 h 80"/>
              <a:gd name="T12" fmla="*/ 0 w 480"/>
              <a:gd name="T13" fmla="*/ 39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0" h="80">
                <a:moveTo>
                  <a:pt x="0" y="39"/>
                </a:moveTo>
                <a:lnTo>
                  <a:pt x="267" y="0"/>
                </a:lnTo>
                <a:lnTo>
                  <a:pt x="240" y="60"/>
                </a:lnTo>
                <a:lnTo>
                  <a:pt x="480" y="39"/>
                </a:lnTo>
                <a:lnTo>
                  <a:pt x="213" y="80"/>
                </a:lnTo>
                <a:lnTo>
                  <a:pt x="240" y="19"/>
                </a:lnTo>
                <a:lnTo>
                  <a:pt x="0" y="39"/>
                </a:lnTo>
                <a:close/>
              </a:path>
            </a:pathLst>
          </a:custGeom>
          <a:solidFill>
            <a:srgbClr val="FFFF00"/>
          </a:solidFill>
          <a:ln w="31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" name="TextBox 37"/>
          <p:cNvSpPr txBox="1"/>
          <p:nvPr/>
        </p:nvSpPr>
        <p:spPr>
          <a:xfrm>
            <a:off x="10985" y="2423182"/>
            <a:ext cx="4713415" cy="320088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ip route </a:t>
            </a:r>
            <a:r>
              <a:rPr lang="en-US" sz="1600" b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2</a:t>
            </a: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0.0.0.0 255.0.0.0   s0/0/0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 flipV="1">
            <a:off x="2976104" y="2749425"/>
            <a:ext cx="0" cy="1023762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10985" y="5202916"/>
            <a:ext cx="4713415" cy="320088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ip route </a:t>
            </a:r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3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0.0.0.0 255.0.0.0  3.3.3.3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51" name="Straight Connector 50"/>
          <p:cNvCxnSpPr/>
          <p:nvPr/>
        </p:nvCxnSpPr>
        <p:spPr>
          <a:xfrm flipV="1">
            <a:off x="2976104" y="4175432"/>
            <a:ext cx="0" cy="1023762"/>
          </a:xfrm>
          <a:prstGeom prst="line">
            <a:avLst/>
          </a:prstGeom>
          <a:ln w="28575"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4492177"/>
            <a:ext cx="677535" cy="28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5076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Freeform 50"/>
          <p:cNvSpPr>
            <a:spLocks/>
          </p:cNvSpPr>
          <p:nvPr/>
        </p:nvSpPr>
        <p:spPr bwMode="auto">
          <a:xfrm>
            <a:off x="6172200" y="2146926"/>
            <a:ext cx="1989156" cy="1254033"/>
          </a:xfrm>
          <a:custGeom>
            <a:avLst/>
            <a:gdLst>
              <a:gd name="T0" fmla="*/ 393 w 1012"/>
              <a:gd name="T1" fmla="*/ 595 h 638"/>
              <a:gd name="T2" fmla="*/ 453 w 1012"/>
              <a:gd name="T3" fmla="*/ 621 h 638"/>
              <a:gd name="T4" fmla="*/ 525 w 1012"/>
              <a:gd name="T5" fmla="*/ 638 h 638"/>
              <a:gd name="T6" fmla="*/ 574 w 1012"/>
              <a:gd name="T7" fmla="*/ 635 h 638"/>
              <a:gd name="T8" fmla="*/ 665 w 1012"/>
              <a:gd name="T9" fmla="*/ 614 h 638"/>
              <a:gd name="T10" fmla="*/ 711 w 1012"/>
              <a:gd name="T11" fmla="*/ 583 h 638"/>
              <a:gd name="T12" fmla="*/ 764 w 1012"/>
              <a:gd name="T13" fmla="*/ 578 h 638"/>
              <a:gd name="T14" fmla="*/ 841 w 1012"/>
              <a:gd name="T15" fmla="*/ 564 h 638"/>
              <a:gd name="T16" fmla="*/ 915 w 1012"/>
              <a:gd name="T17" fmla="*/ 528 h 638"/>
              <a:gd name="T18" fmla="*/ 942 w 1012"/>
              <a:gd name="T19" fmla="*/ 494 h 638"/>
              <a:gd name="T20" fmla="*/ 961 w 1012"/>
              <a:gd name="T21" fmla="*/ 455 h 638"/>
              <a:gd name="T22" fmla="*/ 961 w 1012"/>
              <a:gd name="T23" fmla="*/ 405 h 638"/>
              <a:gd name="T24" fmla="*/ 949 w 1012"/>
              <a:gd name="T25" fmla="*/ 364 h 638"/>
              <a:gd name="T26" fmla="*/ 968 w 1012"/>
              <a:gd name="T27" fmla="*/ 350 h 638"/>
              <a:gd name="T28" fmla="*/ 992 w 1012"/>
              <a:gd name="T29" fmla="*/ 331 h 638"/>
              <a:gd name="T30" fmla="*/ 1002 w 1012"/>
              <a:gd name="T31" fmla="*/ 314 h 638"/>
              <a:gd name="T32" fmla="*/ 1009 w 1012"/>
              <a:gd name="T33" fmla="*/ 288 h 638"/>
              <a:gd name="T34" fmla="*/ 1006 w 1012"/>
              <a:gd name="T35" fmla="*/ 261 h 638"/>
              <a:gd name="T36" fmla="*/ 997 w 1012"/>
              <a:gd name="T37" fmla="*/ 242 h 638"/>
              <a:gd name="T38" fmla="*/ 977 w 1012"/>
              <a:gd name="T39" fmla="*/ 223 h 638"/>
              <a:gd name="T40" fmla="*/ 946 w 1012"/>
              <a:gd name="T41" fmla="*/ 211 h 638"/>
              <a:gd name="T42" fmla="*/ 932 w 1012"/>
              <a:gd name="T43" fmla="*/ 182 h 638"/>
              <a:gd name="T44" fmla="*/ 922 w 1012"/>
              <a:gd name="T45" fmla="*/ 153 h 638"/>
              <a:gd name="T46" fmla="*/ 910 w 1012"/>
              <a:gd name="T47" fmla="*/ 136 h 638"/>
              <a:gd name="T48" fmla="*/ 889 w 1012"/>
              <a:gd name="T49" fmla="*/ 120 h 638"/>
              <a:gd name="T50" fmla="*/ 860 w 1012"/>
              <a:gd name="T51" fmla="*/ 103 h 638"/>
              <a:gd name="T52" fmla="*/ 833 w 1012"/>
              <a:gd name="T53" fmla="*/ 95 h 638"/>
              <a:gd name="T54" fmla="*/ 766 w 1012"/>
              <a:gd name="T55" fmla="*/ 98 h 638"/>
              <a:gd name="T56" fmla="*/ 718 w 1012"/>
              <a:gd name="T57" fmla="*/ 45 h 638"/>
              <a:gd name="T58" fmla="*/ 685 w 1012"/>
              <a:gd name="T59" fmla="*/ 21 h 638"/>
              <a:gd name="T60" fmla="*/ 646 w 1012"/>
              <a:gd name="T61" fmla="*/ 9 h 638"/>
              <a:gd name="T62" fmla="*/ 567 w 1012"/>
              <a:gd name="T63" fmla="*/ 0 h 638"/>
              <a:gd name="T64" fmla="*/ 513 w 1012"/>
              <a:gd name="T65" fmla="*/ 2 h 638"/>
              <a:gd name="T66" fmla="*/ 455 w 1012"/>
              <a:gd name="T67" fmla="*/ 14 h 638"/>
              <a:gd name="T68" fmla="*/ 415 w 1012"/>
              <a:gd name="T69" fmla="*/ 33 h 638"/>
              <a:gd name="T70" fmla="*/ 381 w 1012"/>
              <a:gd name="T71" fmla="*/ 72 h 638"/>
              <a:gd name="T72" fmla="*/ 347 w 1012"/>
              <a:gd name="T73" fmla="*/ 64 h 638"/>
              <a:gd name="T74" fmla="*/ 316 w 1012"/>
              <a:gd name="T75" fmla="*/ 57 h 638"/>
              <a:gd name="T76" fmla="*/ 237 w 1012"/>
              <a:gd name="T77" fmla="*/ 67 h 638"/>
              <a:gd name="T78" fmla="*/ 184 w 1012"/>
              <a:gd name="T79" fmla="*/ 95 h 638"/>
              <a:gd name="T80" fmla="*/ 163 w 1012"/>
              <a:gd name="T81" fmla="*/ 117 h 638"/>
              <a:gd name="T82" fmla="*/ 148 w 1012"/>
              <a:gd name="T83" fmla="*/ 139 h 638"/>
              <a:gd name="T84" fmla="*/ 139 w 1012"/>
              <a:gd name="T85" fmla="*/ 160 h 638"/>
              <a:gd name="T86" fmla="*/ 107 w 1012"/>
              <a:gd name="T87" fmla="*/ 201 h 638"/>
              <a:gd name="T88" fmla="*/ 69 w 1012"/>
              <a:gd name="T89" fmla="*/ 213 h 638"/>
              <a:gd name="T90" fmla="*/ 40 w 1012"/>
              <a:gd name="T91" fmla="*/ 235 h 638"/>
              <a:gd name="T92" fmla="*/ 9 w 1012"/>
              <a:gd name="T93" fmla="*/ 273 h 638"/>
              <a:gd name="T94" fmla="*/ 2 w 1012"/>
              <a:gd name="T95" fmla="*/ 331 h 638"/>
              <a:gd name="T96" fmla="*/ 14 w 1012"/>
              <a:gd name="T97" fmla="*/ 369 h 638"/>
              <a:gd name="T98" fmla="*/ 35 w 1012"/>
              <a:gd name="T99" fmla="*/ 395 h 638"/>
              <a:gd name="T100" fmla="*/ 60 w 1012"/>
              <a:gd name="T101" fmla="*/ 412 h 638"/>
              <a:gd name="T102" fmla="*/ 93 w 1012"/>
              <a:gd name="T103" fmla="*/ 424 h 638"/>
              <a:gd name="T104" fmla="*/ 105 w 1012"/>
              <a:gd name="T105" fmla="*/ 480 h 638"/>
              <a:gd name="T106" fmla="*/ 132 w 1012"/>
              <a:gd name="T107" fmla="*/ 513 h 638"/>
              <a:gd name="T108" fmla="*/ 189 w 1012"/>
              <a:gd name="T109" fmla="*/ 547 h 638"/>
              <a:gd name="T110" fmla="*/ 240 w 1012"/>
              <a:gd name="T111" fmla="*/ 556 h 638"/>
              <a:gd name="T112" fmla="*/ 319 w 1012"/>
              <a:gd name="T113" fmla="*/ 552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12" h="638">
                <a:moveTo>
                  <a:pt x="333" y="547"/>
                </a:moveTo>
                <a:lnTo>
                  <a:pt x="383" y="590"/>
                </a:lnTo>
                <a:lnTo>
                  <a:pt x="393" y="595"/>
                </a:lnTo>
                <a:lnTo>
                  <a:pt x="403" y="602"/>
                </a:lnTo>
                <a:lnTo>
                  <a:pt x="439" y="616"/>
                </a:lnTo>
                <a:lnTo>
                  <a:pt x="453" y="621"/>
                </a:lnTo>
                <a:lnTo>
                  <a:pt x="487" y="631"/>
                </a:lnTo>
                <a:lnTo>
                  <a:pt x="506" y="633"/>
                </a:lnTo>
                <a:lnTo>
                  <a:pt x="525" y="638"/>
                </a:lnTo>
                <a:lnTo>
                  <a:pt x="544" y="638"/>
                </a:lnTo>
                <a:lnTo>
                  <a:pt x="561" y="635"/>
                </a:lnTo>
                <a:lnTo>
                  <a:pt x="574" y="635"/>
                </a:lnTo>
                <a:lnTo>
                  <a:pt x="617" y="628"/>
                </a:lnTo>
                <a:lnTo>
                  <a:pt x="642" y="624"/>
                </a:lnTo>
                <a:lnTo>
                  <a:pt x="665" y="614"/>
                </a:lnTo>
                <a:lnTo>
                  <a:pt x="685" y="604"/>
                </a:lnTo>
                <a:lnTo>
                  <a:pt x="704" y="590"/>
                </a:lnTo>
                <a:lnTo>
                  <a:pt x="711" y="583"/>
                </a:lnTo>
                <a:lnTo>
                  <a:pt x="721" y="575"/>
                </a:lnTo>
                <a:lnTo>
                  <a:pt x="730" y="578"/>
                </a:lnTo>
                <a:lnTo>
                  <a:pt x="764" y="578"/>
                </a:lnTo>
                <a:lnTo>
                  <a:pt x="790" y="575"/>
                </a:lnTo>
                <a:lnTo>
                  <a:pt x="814" y="571"/>
                </a:lnTo>
                <a:lnTo>
                  <a:pt x="841" y="564"/>
                </a:lnTo>
                <a:lnTo>
                  <a:pt x="867" y="554"/>
                </a:lnTo>
                <a:lnTo>
                  <a:pt x="891" y="542"/>
                </a:lnTo>
                <a:lnTo>
                  <a:pt x="915" y="528"/>
                </a:lnTo>
                <a:lnTo>
                  <a:pt x="925" y="515"/>
                </a:lnTo>
                <a:lnTo>
                  <a:pt x="934" y="506"/>
                </a:lnTo>
                <a:lnTo>
                  <a:pt x="942" y="494"/>
                </a:lnTo>
                <a:lnTo>
                  <a:pt x="949" y="484"/>
                </a:lnTo>
                <a:lnTo>
                  <a:pt x="958" y="465"/>
                </a:lnTo>
                <a:lnTo>
                  <a:pt x="961" y="455"/>
                </a:lnTo>
                <a:lnTo>
                  <a:pt x="963" y="446"/>
                </a:lnTo>
                <a:lnTo>
                  <a:pt x="963" y="417"/>
                </a:lnTo>
                <a:lnTo>
                  <a:pt x="961" y="405"/>
                </a:lnTo>
                <a:lnTo>
                  <a:pt x="958" y="395"/>
                </a:lnTo>
                <a:lnTo>
                  <a:pt x="956" y="386"/>
                </a:lnTo>
                <a:lnTo>
                  <a:pt x="949" y="364"/>
                </a:lnTo>
                <a:lnTo>
                  <a:pt x="956" y="357"/>
                </a:lnTo>
                <a:lnTo>
                  <a:pt x="963" y="355"/>
                </a:lnTo>
                <a:lnTo>
                  <a:pt x="968" y="350"/>
                </a:lnTo>
                <a:lnTo>
                  <a:pt x="973" y="348"/>
                </a:lnTo>
                <a:lnTo>
                  <a:pt x="982" y="340"/>
                </a:lnTo>
                <a:lnTo>
                  <a:pt x="992" y="331"/>
                </a:lnTo>
                <a:lnTo>
                  <a:pt x="994" y="326"/>
                </a:lnTo>
                <a:lnTo>
                  <a:pt x="999" y="319"/>
                </a:lnTo>
                <a:lnTo>
                  <a:pt x="1002" y="314"/>
                </a:lnTo>
                <a:lnTo>
                  <a:pt x="1004" y="307"/>
                </a:lnTo>
                <a:lnTo>
                  <a:pt x="1006" y="297"/>
                </a:lnTo>
                <a:lnTo>
                  <a:pt x="1009" y="288"/>
                </a:lnTo>
                <a:lnTo>
                  <a:pt x="1011" y="275"/>
                </a:lnTo>
                <a:lnTo>
                  <a:pt x="1009" y="268"/>
                </a:lnTo>
                <a:lnTo>
                  <a:pt x="1006" y="261"/>
                </a:lnTo>
                <a:lnTo>
                  <a:pt x="1004" y="254"/>
                </a:lnTo>
                <a:lnTo>
                  <a:pt x="1002" y="247"/>
                </a:lnTo>
                <a:lnTo>
                  <a:pt x="997" y="242"/>
                </a:lnTo>
                <a:lnTo>
                  <a:pt x="994" y="237"/>
                </a:lnTo>
                <a:lnTo>
                  <a:pt x="987" y="230"/>
                </a:lnTo>
                <a:lnTo>
                  <a:pt x="977" y="223"/>
                </a:lnTo>
                <a:lnTo>
                  <a:pt x="965" y="218"/>
                </a:lnTo>
                <a:lnTo>
                  <a:pt x="961" y="215"/>
                </a:lnTo>
                <a:lnTo>
                  <a:pt x="946" y="211"/>
                </a:lnTo>
                <a:lnTo>
                  <a:pt x="937" y="206"/>
                </a:lnTo>
                <a:lnTo>
                  <a:pt x="934" y="194"/>
                </a:lnTo>
                <a:lnTo>
                  <a:pt x="932" y="182"/>
                </a:lnTo>
                <a:lnTo>
                  <a:pt x="927" y="172"/>
                </a:lnTo>
                <a:lnTo>
                  <a:pt x="925" y="160"/>
                </a:lnTo>
                <a:lnTo>
                  <a:pt x="922" y="153"/>
                </a:lnTo>
                <a:lnTo>
                  <a:pt x="917" y="148"/>
                </a:lnTo>
                <a:lnTo>
                  <a:pt x="915" y="144"/>
                </a:lnTo>
                <a:lnTo>
                  <a:pt x="910" y="136"/>
                </a:lnTo>
                <a:lnTo>
                  <a:pt x="903" y="132"/>
                </a:lnTo>
                <a:lnTo>
                  <a:pt x="898" y="124"/>
                </a:lnTo>
                <a:lnTo>
                  <a:pt x="889" y="120"/>
                </a:lnTo>
                <a:lnTo>
                  <a:pt x="882" y="112"/>
                </a:lnTo>
                <a:lnTo>
                  <a:pt x="870" y="108"/>
                </a:lnTo>
                <a:lnTo>
                  <a:pt x="860" y="103"/>
                </a:lnTo>
                <a:lnTo>
                  <a:pt x="850" y="100"/>
                </a:lnTo>
                <a:lnTo>
                  <a:pt x="843" y="98"/>
                </a:lnTo>
                <a:lnTo>
                  <a:pt x="833" y="95"/>
                </a:lnTo>
                <a:lnTo>
                  <a:pt x="826" y="93"/>
                </a:lnTo>
                <a:lnTo>
                  <a:pt x="795" y="93"/>
                </a:lnTo>
                <a:lnTo>
                  <a:pt x="766" y="98"/>
                </a:lnTo>
                <a:lnTo>
                  <a:pt x="752" y="103"/>
                </a:lnTo>
                <a:lnTo>
                  <a:pt x="737" y="69"/>
                </a:lnTo>
                <a:lnTo>
                  <a:pt x="718" y="45"/>
                </a:lnTo>
                <a:lnTo>
                  <a:pt x="709" y="38"/>
                </a:lnTo>
                <a:lnTo>
                  <a:pt x="697" y="28"/>
                </a:lnTo>
                <a:lnTo>
                  <a:pt x="685" y="21"/>
                </a:lnTo>
                <a:lnTo>
                  <a:pt x="673" y="16"/>
                </a:lnTo>
                <a:lnTo>
                  <a:pt x="661" y="14"/>
                </a:lnTo>
                <a:lnTo>
                  <a:pt x="646" y="9"/>
                </a:lnTo>
                <a:lnTo>
                  <a:pt x="632" y="7"/>
                </a:lnTo>
                <a:lnTo>
                  <a:pt x="620" y="4"/>
                </a:lnTo>
                <a:lnTo>
                  <a:pt x="567" y="0"/>
                </a:lnTo>
                <a:lnTo>
                  <a:pt x="542" y="0"/>
                </a:lnTo>
                <a:lnTo>
                  <a:pt x="530" y="2"/>
                </a:lnTo>
                <a:lnTo>
                  <a:pt x="513" y="2"/>
                </a:lnTo>
                <a:lnTo>
                  <a:pt x="484" y="7"/>
                </a:lnTo>
                <a:lnTo>
                  <a:pt x="470" y="12"/>
                </a:lnTo>
                <a:lnTo>
                  <a:pt x="455" y="14"/>
                </a:lnTo>
                <a:lnTo>
                  <a:pt x="441" y="19"/>
                </a:lnTo>
                <a:lnTo>
                  <a:pt x="427" y="26"/>
                </a:lnTo>
                <a:lnTo>
                  <a:pt x="415" y="33"/>
                </a:lnTo>
                <a:lnTo>
                  <a:pt x="395" y="48"/>
                </a:lnTo>
                <a:lnTo>
                  <a:pt x="388" y="57"/>
                </a:lnTo>
                <a:lnTo>
                  <a:pt x="381" y="72"/>
                </a:lnTo>
                <a:lnTo>
                  <a:pt x="379" y="79"/>
                </a:lnTo>
                <a:lnTo>
                  <a:pt x="360" y="69"/>
                </a:lnTo>
                <a:lnTo>
                  <a:pt x="347" y="64"/>
                </a:lnTo>
                <a:lnTo>
                  <a:pt x="338" y="62"/>
                </a:lnTo>
                <a:lnTo>
                  <a:pt x="326" y="60"/>
                </a:lnTo>
                <a:lnTo>
                  <a:pt x="316" y="57"/>
                </a:lnTo>
                <a:lnTo>
                  <a:pt x="271" y="57"/>
                </a:lnTo>
                <a:lnTo>
                  <a:pt x="247" y="62"/>
                </a:lnTo>
                <a:lnTo>
                  <a:pt x="237" y="67"/>
                </a:lnTo>
                <a:lnTo>
                  <a:pt x="201" y="81"/>
                </a:lnTo>
                <a:lnTo>
                  <a:pt x="192" y="88"/>
                </a:lnTo>
                <a:lnTo>
                  <a:pt x="184" y="95"/>
                </a:lnTo>
                <a:lnTo>
                  <a:pt x="175" y="103"/>
                </a:lnTo>
                <a:lnTo>
                  <a:pt x="170" y="110"/>
                </a:lnTo>
                <a:lnTo>
                  <a:pt x="163" y="117"/>
                </a:lnTo>
                <a:lnTo>
                  <a:pt x="158" y="124"/>
                </a:lnTo>
                <a:lnTo>
                  <a:pt x="151" y="129"/>
                </a:lnTo>
                <a:lnTo>
                  <a:pt x="148" y="139"/>
                </a:lnTo>
                <a:lnTo>
                  <a:pt x="143" y="146"/>
                </a:lnTo>
                <a:lnTo>
                  <a:pt x="141" y="153"/>
                </a:lnTo>
                <a:lnTo>
                  <a:pt x="139" y="160"/>
                </a:lnTo>
                <a:lnTo>
                  <a:pt x="136" y="168"/>
                </a:lnTo>
                <a:lnTo>
                  <a:pt x="136" y="201"/>
                </a:lnTo>
                <a:lnTo>
                  <a:pt x="107" y="201"/>
                </a:lnTo>
                <a:lnTo>
                  <a:pt x="88" y="206"/>
                </a:lnTo>
                <a:lnTo>
                  <a:pt x="79" y="211"/>
                </a:lnTo>
                <a:lnTo>
                  <a:pt x="69" y="213"/>
                </a:lnTo>
                <a:lnTo>
                  <a:pt x="60" y="220"/>
                </a:lnTo>
                <a:lnTo>
                  <a:pt x="50" y="225"/>
                </a:lnTo>
                <a:lnTo>
                  <a:pt x="40" y="235"/>
                </a:lnTo>
                <a:lnTo>
                  <a:pt x="31" y="242"/>
                </a:lnTo>
                <a:lnTo>
                  <a:pt x="16" y="261"/>
                </a:lnTo>
                <a:lnTo>
                  <a:pt x="9" y="273"/>
                </a:lnTo>
                <a:lnTo>
                  <a:pt x="0" y="302"/>
                </a:lnTo>
                <a:lnTo>
                  <a:pt x="0" y="316"/>
                </a:lnTo>
                <a:lnTo>
                  <a:pt x="2" y="331"/>
                </a:lnTo>
                <a:lnTo>
                  <a:pt x="4" y="345"/>
                </a:lnTo>
                <a:lnTo>
                  <a:pt x="7" y="357"/>
                </a:lnTo>
                <a:lnTo>
                  <a:pt x="14" y="369"/>
                </a:lnTo>
                <a:lnTo>
                  <a:pt x="19" y="379"/>
                </a:lnTo>
                <a:lnTo>
                  <a:pt x="26" y="388"/>
                </a:lnTo>
                <a:lnTo>
                  <a:pt x="35" y="395"/>
                </a:lnTo>
                <a:lnTo>
                  <a:pt x="43" y="403"/>
                </a:lnTo>
                <a:lnTo>
                  <a:pt x="50" y="408"/>
                </a:lnTo>
                <a:lnTo>
                  <a:pt x="60" y="412"/>
                </a:lnTo>
                <a:lnTo>
                  <a:pt x="67" y="417"/>
                </a:lnTo>
                <a:lnTo>
                  <a:pt x="88" y="424"/>
                </a:lnTo>
                <a:lnTo>
                  <a:pt x="93" y="424"/>
                </a:lnTo>
                <a:lnTo>
                  <a:pt x="93" y="451"/>
                </a:lnTo>
                <a:lnTo>
                  <a:pt x="100" y="472"/>
                </a:lnTo>
                <a:lnTo>
                  <a:pt x="105" y="480"/>
                </a:lnTo>
                <a:lnTo>
                  <a:pt x="110" y="489"/>
                </a:lnTo>
                <a:lnTo>
                  <a:pt x="124" y="504"/>
                </a:lnTo>
                <a:lnTo>
                  <a:pt x="132" y="513"/>
                </a:lnTo>
                <a:lnTo>
                  <a:pt x="160" y="535"/>
                </a:lnTo>
                <a:lnTo>
                  <a:pt x="172" y="542"/>
                </a:lnTo>
                <a:lnTo>
                  <a:pt x="189" y="547"/>
                </a:lnTo>
                <a:lnTo>
                  <a:pt x="203" y="552"/>
                </a:lnTo>
                <a:lnTo>
                  <a:pt x="227" y="556"/>
                </a:lnTo>
                <a:lnTo>
                  <a:pt x="240" y="556"/>
                </a:lnTo>
                <a:lnTo>
                  <a:pt x="249" y="559"/>
                </a:lnTo>
                <a:lnTo>
                  <a:pt x="268" y="559"/>
                </a:lnTo>
                <a:lnTo>
                  <a:pt x="319" y="552"/>
                </a:lnTo>
                <a:lnTo>
                  <a:pt x="333" y="547"/>
                </a:lnTo>
              </a:path>
            </a:pathLst>
          </a:custGeom>
          <a:noFill/>
          <a:ln w="9131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/>
          </a:p>
        </p:txBody>
      </p:sp>
      <p:sp>
        <p:nvSpPr>
          <p:cNvPr id="58" name="Freeform 57"/>
          <p:cNvSpPr>
            <a:spLocks/>
          </p:cNvSpPr>
          <p:nvPr/>
        </p:nvSpPr>
        <p:spPr bwMode="auto">
          <a:xfrm>
            <a:off x="6172200" y="4455257"/>
            <a:ext cx="1989156" cy="1254033"/>
          </a:xfrm>
          <a:custGeom>
            <a:avLst/>
            <a:gdLst>
              <a:gd name="T0" fmla="*/ 393 w 1012"/>
              <a:gd name="T1" fmla="*/ 595 h 638"/>
              <a:gd name="T2" fmla="*/ 453 w 1012"/>
              <a:gd name="T3" fmla="*/ 621 h 638"/>
              <a:gd name="T4" fmla="*/ 525 w 1012"/>
              <a:gd name="T5" fmla="*/ 638 h 638"/>
              <a:gd name="T6" fmla="*/ 574 w 1012"/>
              <a:gd name="T7" fmla="*/ 635 h 638"/>
              <a:gd name="T8" fmla="*/ 665 w 1012"/>
              <a:gd name="T9" fmla="*/ 614 h 638"/>
              <a:gd name="T10" fmla="*/ 711 w 1012"/>
              <a:gd name="T11" fmla="*/ 583 h 638"/>
              <a:gd name="T12" fmla="*/ 764 w 1012"/>
              <a:gd name="T13" fmla="*/ 578 h 638"/>
              <a:gd name="T14" fmla="*/ 841 w 1012"/>
              <a:gd name="T15" fmla="*/ 564 h 638"/>
              <a:gd name="T16" fmla="*/ 915 w 1012"/>
              <a:gd name="T17" fmla="*/ 528 h 638"/>
              <a:gd name="T18" fmla="*/ 942 w 1012"/>
              <a:gd name="T19" fmla="*/ 494 h 638"/>
              <a:gd name="T20" fmla="*/ 961 w 1012"/>
              <a:gd name="T21" fmla="*/ 455 h 638"/>
              <a:gd name="T22" fmla="*/ 961 w 1012"/>
              <a:gd name="T23" fmla="*/ 405 h 638"/>
              <a:gd name="T24" fmla="*/ 949 w 1012"/>
              <a:gd name="T25" fmla="*/ 364 h 638"/>
              <a:gd name="T26" fmla="*/ 968 w 1012"/>
              <a:gd name="T27" fmla="*/ 350 h 638"/>
              <a:gd name="T28" fmla="*/ 992 w 1012"/>
              <a:gd name="T29" fmla="*/ 331 h 638"/>
              <a:gd name="T30" fmla="*/ 1002 w 1012"/>
              <a:gd name="T31" fmla="*/ 314 h 638"/>
              <a:gd name="T32" fmla="*/ 1009 w 1012"/>
              <a:gd name="T33" fmla="*/ 288 h 638"/>
              <a:gd name="T34" fmla="*/ 1006 w 1012"/>
              <a:gd name="T35" fmla="*/ 261 h 638"/>
              <a:gd name="T36" fmla="*/ 997 w 1012"/>
              <a:gd name="T37" fmla="*/ 242 h 638"/>
              <a:gd name="T38" fmla="*/ 977 w 1012"/>
              <a:gd name="T39" fmla="*/ 223 h 638"/>
              <a:gd name="T40" fmla="*/ 946 w 1012"/>
              <a:gd name="T41" fmla="*/ 211 h 638"/>
              <a:gd name="T42" fmla="*/ 932 w 1012"/>
              <a:gd name="T43" fmla="*/ 182 h 638"/>
              <a:gd name="T44" fmla="*/ 922 w 1012"/>
              <a:gd name="T45" fmla="*/ 153 h 638"/>
              <a:gd name="T46" fmla="*/ 910 w 1012"/>
              <a:gd name="T47" fmla="*/ 136 h 638"/>
              <a:gd name="T48" fmla="*/ 889 w 1012"/>
              <a:gd name="T49" fmla="*/ 120 h 638"/>
              <a:gd name="T50" fmla="*/ 860 w 1012"/>
              <a:gd name="T51" fmla="*/ 103 h 638"/>
              <a:gd name="T52" fmla="*/ 833 w 1012"/>
              <a:gd name="T53" fmla="*/ 95 h 638"/>
              <a:gd name="T54" fmla="*/ 766 w 1012"/>
              <a:gd name="T55" fmla="*/ 98 h 638"/>
              <a:gd name="T56" fmla="*/ 718 w 1012"/>
              <a:gd name="T57" fmla="*/ 45 h 638"/>
              <a:gd name="T58" fmla="*/ 685 w 1012"/>
              <a:gd name="T59" fmla="*/ 21 h 638"/>
              <a:gd name="T60" fmla="*/ 646 w 1012"/>
              <a:gd name="T61" fmla="*/ 9 h 638"/>
              <a:gd name="T62" fmla="*/ 567 w 1012"/>
              <a:gd name="T63" fmla="*/ 0 h 638"/>
              <a:gd name="T64" fmla="*/ 513 w 1012"/>
              <a:gd name="T65" fmla="*/ 2 h 638"/>
              <a:gd name="T66" fmla="*/ 455 w 1012"/>
              <a:gd name="T67" fmla="*/ 14 h 638"/>
              <a:gd name="T68" fmla="*/ 415 w 1012"/>
              <a:gd name="T69" fmla="*/ 33 h 638"/>
              <a:gd name="T70" fmla="*/ 381 w 1012"/>
              <a:gd name="T71" fmla="*/ 72 h 638"/>
              <a:gd name="T72" fmla="*/ 347 w 1012"/>
              <a:gd name="T73" fmla="*/ 64 h 638"/>
              <a:gd name="T74" fmla="*/ 316 w 1012"/>
              <a:gd name="T75" fmla="*/ 57 h 638"/>
              <a:gd name="T76" fmla="*/ 237 w 1012"/>
              <a:gd name="T77" fmla="*/ 67 h 638"/>
              <a:gd name="T78" fmla="*/ 184 w 1012"/>
              <a:gd name="T79" fmla="*/ 95 h 638"/>
              <a:gd name="T80" fmla="*/ 163 w 1012"/>
              <a:gd name="T81" fmla="*/ 117 h 638"/>
              <a:gd name="T82" fmla="*/ 148 w 1012"/>
              <a:gd name="T83" fmla="*/ 139 h 638"/>
              <a:gd name="T84" fmla="*/ 139 w 1012"/>
              <a:gd name="T85" fmla="*/ 160 h 638"/>
              <a:gd name="T86" fmla="*/ 107 w 1012"/>
              <a:gd name="T87" fmla="*/ 201 h 638"/>
              <a:gd name="T88" fmla="*/ 69 w 1012"/>
              <a:gd name="T89" fmla="*/ 213 h 638"/>
              <a:gd name="T90" fmla="*/ 40 w 1012"/>
              <a:gd name="T91" fmla="*/ 235 h 638"/>
              <a:gd name="T92" fmla="*/ 9 w 1012"/>
              <a:gd name="T93" fmla="*/ 273 h 638"/>
              <a:gd name="T94" fmla="*/ 2 w 1012"/>
              <a:gd name="T95" fmla="*/ 331 h 638"/>
              <a:gd name="T96" fmla="*/ 14 w 1012"/>
              <a:gd name="T97" fmla="*/ 369 h 638"/>
              <a:gd name="T98" fmla="*/ 35 w 1012"/>
              <a:gd name="T99" fmla="*/ 395 h 638"/>
              <a:gd name="T100" fmla="*/ 60 w 1012"/>
              <a:gd name="T101" fmla="*/ 412 h 638"/>
              <a:gd name="T102" fmla="*/ 93 w 1012"/>
              <a:gd name="T103" fmla="*/ 424 h 638"/>
              <a:gd name="T104" fmla="*/ 105 w 1012"/>
              <a:gd name="T105" fmla="*/ 480 h 638"/>
              <a:gd name="T106" fmla="*/ 132 w 1012"/>
              <a:gd name="T107" fmla="*/ 513 h 638"/>
              <a:gd name="T108" fmla="*/ 189 w 1012"/>
              <a:gd name="T109" fmla="*/ 547 h 638"/>
              <a:gd name="T110" fmla="*/ 240 w 1012"/>
              <a:gd name="T111" fmla="*/ 556 h 638"/>
              <a:gd name="T112" fmla="*/ 319 w 1012"/>
              <a:gd name="T113" fmla="*/ 552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12" h="638">
                <a:moveTo>
                  <a:pt x="333" y="547"/>
                </a:moveTo>
                <a:lnTo>
                  <a:pt x="383" y="590"/>
                </a:lnTo>
                <a:lnTo>
                  <a:pt x="393" y="595"/>
                </a:lnTo>
                <a:lnTo>
                  <a:pt x="403" y="602"/>
                </a:lnTo>
                <a:lnTo>
                  <a:pt x="439" y="616"/>
                </a:lnTo>
                <a:lnTo>
                  <a:pt x="453" y="621"/>
                </a:lnTo>
                <a:lnTo>
                  <a:pt x="487" y="631"/>
                </a:lnTo>
                <a:lnTo>
                  <a:pt x="506" y="633"/>
                </a:lnTo>
                <a:lnTo>
                  <a:pt x="525" y="638"/>
                </a:lnTo>
                <a:lnTo>
                  <a:pt x="544" y="638"/>
                </a:lnTo>
                <a:lnTo>
                  <a:pt x="561" y="635"/>
                </a:lnTo>
                <a:lnTo>
                  <a:pt x="574" y="635"/>
                </a:lnTo>
                <a:lnTo>
                  <a:pt x="617" y="628"/>
                </a:lnTo>
                <a:lnTo>
                  <a:pt x="642" y="624"/>
                </a:lnTo>
                <a:lnTo>
                  <a:pt x="665" y="614"/>
                </a:lnTo>
                <a:lnTo>
                  <a:pt x="685" y="604"/>
                </a:lnTo>
                <a:lnTo>
                  <a:pt x="704" y="590"/>
                </a:lnTo>
                <a:lnTo>
                  <a:pt x="711" y="583"/>
                </a:lnTo>
                <a:lnTo>
                  <a:pt x="721" y="575"/>
                </a:lnTo>
                <a:lnTo>
                  <a:pt x="730" y="578"/>
                </a:lnTo>
                <a:lnTo>
                  <a:pt x="764" y="578"/>
                </a:lnTo>
                <a:lnTo>
                  <a:pt x="790" y="575"/>
                </a:lnTo>
                <a:lnTo>
                  <a:pt x="814" y="571"/>
                </a:lnTo>
                <a:lnTo>
                  <a:pt x="841" y="564"/>
                </a:lnTo>
                <a:lnTo>
                  <a:pt x="867" y="554"/>
                </a:lnTo>
                <a:lnTo>
                  <a:pt x="891" y="542"/>
                </a:lnTo>
                <a:lnTo>
                  <a:pt x="915" y="528"/>
                </a:lnTo>
                <a:lnTo>
                  <a:pt x="925" y="515"/>
                </a:lnTo>
                <a:lnTo>
                  <a:pt x="934" y="506"/>
                </a:lnTo>
                <a:lnTo>
                  <a:pt x="942" y="494"/>
                </a:lnTo>
                <a:lnTo>
                  <a:pt x="949" y="484"/>
                </a:lnTo>
                <a:lnTo>
                  <a:pt x="958" y="465"/>
                </a:lnTo>
                <a:lnTo>
                  <a:pt x="961" y="455"/>
                </a:lnTo>
                <a:lnTo>
                  <a:pt x="963" y="446"/>
                </a:lnTo>
                <a:lnTo>
                  <a:pt x="963" y="417"/>
                </a:lnTo>
                <a:lnTo>
                  <a:pt x="961" y="405"/>
                </a:lnTo>
                <a:lnTo>
                  <a:pt x="958" y="395"/>
                </a:lnTo>
                <a:lnTo>
                  <a:pt x="956" y="386"/>
                </a:lnTo>
                <a:lnTo>
                  <a:pt x="949" y="364"/>
                </a:lnTo>
                <a:lnTo>
                  <a:pt x="956" y="357"/>
                </a:lnTo>
                <a:lnTo>
                  <a:pt x="963" y="355"/>
                </a:lnTo>
                <a:lnTo>
                  <a:pt x="968" y="350"/>
                </a:lnTo>
                <a:lnTo>
                  <a:pt x="973" y="348"/>
                </a:lnTo>
                <a:lnTo>
                  <a:pt x="982" y="340"/>
                </a:lnTo>
                <a:lnTo>
                  <a:pt x="992" y="331"/>
                </a:lnTo>
                <a:lnTo>
                  <a:pt x="994" y="326"/>
                </a:lnTo>
                <a:lnTo>
                  <a:pt x="999" y="319"/>
                </a:lnTo>
                <a:lnTo>
                  <a:pt x="1002" y="314"/>
                </a:lnTo>
                <a:lnTo>
                  <a:pt x="1004" y="307"/>
                </a:lnTo>
                <a:lnTo>
                  <a:pt x="1006" y="297"/>
                </a:lnTo>
                <a:lnTo>
                  <a:pt x="1009" y="288"/>
                </a:lnTo>
                <a:lnTo>
                  <a:pt x="1011" y="275"/>
                </a:lnTo>
                <a:lnTo>
                  <a:pt x="1009" y="268"/>
                </a:lnTo>
                <a:lnTo>
                  <a:pt x="1006" y="261"/>
                </a:lnTo>
                <a:lnTo>
                  <a:pt x="1004" y="254"/>
                </a:lnTo>
                <a:lnTo>
                  <a:pt x="1002" y="247"/>
                </a:lnTo>
                <a:lnTo>
                  <a:pt x="997" y="242"/>
                </a:lnTo>
                <a:lnTo>
                  <a:pt x="994" y="237"/>
                </a:lnTo>
                <a:lnTo>
                  <a:pt x="987" y="230"/>
                </a:lnTo>
                <a:lnTo>
                  <a:pt x="977" y="223"/>
                </a:lnTo>
                <a:lnTo>
                  <a:pt x="965" y="218"/>
                </a:lnTo>
                <a:lnTo>
                  <a:pt x="961" y="215"/>
                </a:lnTo>
                <a:lnTo>
                  <a:pt x="946" y="211"/>
                </a:lnTo>
                <a:lnTo>
                  <a:pt x="937" y="206"/>
                </a:lnTo>
                <a:lnTo>
                  <a:pt x="934" y="194"/>
                </a:lnTo>
                <a:lnTo>
                  <a:pt x="932" y="182"/>
                </a:lnTo>
                <a:lnTo>
                  <a:pt x="927" y="172"/>
                </a:lnTo>
                <a:lnTo>
                  <a:pt x="925" y="160"/>
                </a:lnTo>
                <a:lnTo>
                  <a:pt x="922" y="153"/>
                </a:lnTo>
                <a:lnTo>
                  <a:pt x="917" y="148"/>
                </a:lnTo>
                <a:lnTo>
                  <a:pt x="915" y="144"/>
                </a:lnTo>
                <a:lnTo>
                  <a:pt x="910" y="136"/>
                </a:lnTo>
                <a:lnTo>
                  <a:pt x="903" y="132"/>
                </a:lnTo>
                <a:lnTo>
                  <a:pt x="898" y="124"/>
                </a:lnTo>
                <a:lnTo>
                  <a:pt x="889" y="120"/>
                </a:lnTo>
                <a:lnTo>
                  <a:pt x="882" y="112"/>
                </a:lnTo>
                <a:lnTo>
                  <a:pt x="870" y="108"/>
                </a:lnTo>
                <a:lnTo>
                  <a:pt x="860" y="103"/>
                </a:lnTo>
                <a:lnTo>
                  <a:pt x="850" y="100"/>
                </a:lnTo>
                <a:lnTo>
                  <a:pt x="843" y="98"/>
                </a:lnTo>
                <a:lnTo>
                  <a:pt x="833" y="95"/>
                </a:lnTo>
                <a:lnTo>
                  <a:pt x="826" y="93"/>
                </a:lnTo>
                <a:lnTo>
                  <a:pt x="795" y="93"/>
                </a:lnTo>
                <a:lnTo>
                  <a:pt x="766" y="98"/>
                </a:lnTo>
                <a:lnTo>
                  <a:pt x="752" y="103"/>
                </a:lnTo>
                <a:lnTo>
                  <a:pt x="737" y="69"/>
                </a:lnTo>
                <a:lnTo>
                  <a:pt x="718" y="45"/>
                </a:lnTo>
                <a:lnTo>
                  <a:pt x="709" y="38"/>
                </a:lnTo>
                <a:lnTo>
                  <a:pt x="697" y="28"/>
                </a:lnTo>
                <a:lnTo>
                  <a:pt x="685" y="21"/>
                </a:lnTo>
                <a:lnTo>
                  <a:pt x="673" y="16"/>
                </a:lnTo>
                <a:lnTo>
                  <a:pt x="661" y="14"/>
                </a:lnTo>
                <a:lnTo>
                  <a:pt x="646" y="9"/>
                </a:lnTo>
                <a:lnTo>
                  <a:pt x="632" y="7"/>
                </a:lnTo>
                <a:lnTo>
                  <a:pt x="620" y="4"/>
                </a:lnTo>
                <a:lnTo>
                  <a:pt x="567" y="0"/>
                </a:lnTo>
                <a:lnTo>
                  <a:pt x="542" y="0"/>
                </a:lnTo>
                <a:lnTo>
                  <a:pt x="530" y="2"/>
                </a:lnTo>
                <a:lnTo>
                  <a:pt x="513" y="2"/>
                </a:lnTo>
                <a:lnTo>
                  <a:pt x="484" y="7"/>
                </a:lnTo>
                <a:lnTo>
                  <a:pt x="470" y="12"/>
                </a:lnTo>
                <a:lnTo>
                  <a:pt x="455" y="14"/>
                </a:lnTo>
                <a:lnTo>
                  <a:pt x="441" y="19"/>
                </a:lnTo>
                <a:lnTo>
                  <a:pt x="427" y="26"/>
                </a:lnTo>
                <a:lnTo>
                  <a:pt x="415" y="33"/>
                </a:lnTo>
                <a:lnTo>
                  <a:pt x="395" y="48"/>
                </a:lnTo>
                <a:lnTo>
                  <a:pt x="388" y="57"/>
                </a:lnTo>
                <a:lnTo>
                  <a:pt x="381" y="72"/>
                </a:lnTo>
                <a:lnTo>
                  <a:pt x="379" y="79"/>
                </a:lnTo>
                <a:lnTo>
                  <a:pt x="360" y="69"/>
                </a:lnTo>
                <a:lnTo>
                  <a:pt x="347" y="64"/>
                </a:lnTo>
                <a:lnTo>
                  <a:pt x="338" y="62"/>
                </a:lnTo>
                <a:lnTo>
                  <a:pt x="326" y="60"/>
                </a:lnTo>
                <a:lnTo>
                  <a:pt x="316" y="57"/>
                </a:lnTo>
                <a:lnTo>
                  <a:pt x="271" y="57"/>
                </a:lnTo>
                <a:lnTo>
                  <a:pt x="247" y="62"/>
                </a:lnTo>
                <a:lnTo>
                  <a:pt x="237" y="67"/>
                </a:lnTo>
                <a:lnTo>
                  <a:pt x="201" y="81"/>
                </a:lnTo>
                <a:lnTo>
                  <a:pt x="192" y="88"/>
                </a:lnTo>
                <a:lnTo>
                  <a:pt x="184" y="95"/>
                </a:lnTo>
                <a:lnTo>
                  <a:pt x="175" y="103"/>
                </a:lnTo>
                <a:lnTo>
                  <a:pt x="170" y="110"/>
                </a:lnTo>
                <a:lnTo>
                  <a:pt x="163" y="117"/>
                </a:lnTo>
                <a:lnTo>
                  <a:pt x="158" y="124"/>
                </a:lnTo>
                <a:lnTo>
                  <a:pt x="151" y="129"/>
                </a:lnTo>
                <a:lnTo>
                  <a:pt x="148" y="139"/>
                </a:lnTo>
                <a:lnTo>
                  <a:pt x="143" y="146"/>
                </a:lnTo>
                <a:lnTo>
                  <a:pt x="141" y="153"/>
                </a:lnTo>
                <a:lnTo>
                  <a:pt x="139" y="160"/>
                </a:lnTo>
                <a:lnTo>
                  <a:pt x="136" y="168"/>
                </a:lnTo>
                <a:lnTo>
                  <a:pt x="136" y="201"/>
                </a:lnTo>
                <a:lnTo>
                  <a:pt x="107" y="201"/>
                </a:lnTo>
                <a:lnTo>
                  <a:pt x="88" y="206"/>
                </a:lnTo>
                <a:lnTo>
                  <a:pt x="79" y="211"/>
                </a:lnTo>
                <a:lnTo>
                  <a:pt x="69" y="213"/>
                </a:lnTo>
                <a:lnTo>
                  <a:pt x="60" y="220"/>
                </a:lnTo>
                <a:lnTo>
                  <a:pt x="50" y="225"/>
                </a:lnTo>
                <a:lnTo>
                  <a:pt x="40" y="235"/>
                </a:lnTo>
                <a:lnTo>
                  <a:pt x="31" y="242"/>
                </a:lnTo>
                <a:lnTo>
                  <a:pt x="16" y="261"/>
                </a:lnTo>
                <a:lnTo>
                  <a:pt x="9" y="273"/>
                </a:lnTo>
                <a:lnTo>
                  <a:pt x="0" y="302"/>
                </a:lnTo>
                <a:lnTo>
                  <a:pt x="0" y="316"/>
                </a:lnTo>
                <a:lnTo>
                  <a:pt x="2" y="331"/>
                </a:lnTo>
                <a:lnTo>
                  <a:pt x="4" y="345"/>
                </a:lnTo>
                <a:lnTo>
                  <a:pt x="7" y="357"/>
                </a:lnTo>
                <a:lnTo>
                  <a:pt x="14" y="369"/>
                </a:lnTo>
                <a:lnTo>
                  <a:pt x="19" y="379"/>
                </a:lnTo>
                <a:lnTo>
                  <a:pt x="26" y="388"/>
                </a:lnTo>
                <a:lnTo>
                  <a:pt x="35" y="395"/>
                </a:lnTo>
                <a:lnTo>
                  <a:pt x="43" y="403"/>
                </a:lnTo>
                <a:lnTo>
                  <a:pt x="50" y="408"/>
                </a:lnTo>
                <a:lnTo>
                  <a:pt x="60" y="412"/>
                </a:lnTo>
                <a:lnTo>
                  <a:pt x="67" y="417"/>
                </a:lnTo>
                <a:lnTo>
                  <a:pt x="88" y="424"/>
                </a:lnTo>
                <a:lnTo>
                  <a:pt x="93" y="424"/>
                </a:lnTo>
                <a:lnTo>
                  <a:pt x="93" y="451"/>
                </a:lnTo>
                <a:lnTo>
                  <a:pt x="100" y="472"/>
                </a:lnTo>
                <a:lnTo>
                  <a:pt x="105" y="480"/>
                </a:lnTo>
                <a:lnTo>
                  <a:pt x="110" y="489"/>
                </a:lnTo>
                <a:lnTo>
                  <a:pt x="124" y="504"/>
                </a:lnTo>
                <a:lnTo>
                  <a:pt x="132" y="513"/>
                </a:lnTo>
                <a:lnTo>
                  <a:pt x="160" y="535"/>
                </a:lnTo>
                <a:lnTo>
                  <a:pt x="172" y="542"/>
                </a:lnTo>
                <a:lnTo>
                  <a:pt x="189" y="547"/>
                </a:lnTo>
                <a:lnTo>
                  <a:pt x="203" y="552"/>
                </a:lnTo>
                <a:lnTo>
                  <a:pt x="227" y="556"/>
                </a:lnTo>
                <a:lnTo>
                  <a:pt x="240" y="556"/>
                </a:lnTo>
                <a:lnTo>
                  <a:pt x="249" y="559"/>
                </a:lnTo>
                <a:lnTo>
                  <a:pt x="268" y="559"/>
                </a:lnTo>
                <a:lnTo>
                  <a:pt x="319" y="552"/>
                </a:lnTo>
                <a:lnTo>
                  <a:pt x="333" y="547"/>
                </a:lnTo>
              </a:path>
            </a:pathLst>
          </a:custGeom>
          <a:noFill/>
          <a:ln w="9131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6328578" y="4909936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Internet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328578" y="2601605"/>
            <a:ext cx="18327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172.16.1.0/24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749367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866181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Straight Connector 6"/>
          <p:cNvCxnSpPr>
            <a:endCxn id="6" idx="1"/>
          </p:cNvCxnSpPr>
          <p:nvPr/>
        </p:nvCxnSpPr>
        <p:spPr>
          <a:xfrm>
            <a:off x="3197880" y="4079159"/>
            <a:ext cx="2593320" cy="100005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762477" y="4911458"/>
            <a:ext cx="598241" cy="3416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ln w="11430"/>
                <a:solidFill>
                  <a:srgbClr val="FFFF00"/>
                </a:solidFill>
                <a:effectLst>
                  <a:glow rad="228600">
                    <a:srgbClr val="B21A1A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ISP</a:t>
            </a:r>
            <a:endParaRPr lang="en-US" sz="3200" b="1">
              <a:ln w="11430"/>
              <a:solidFill>
                <a:srgbClr val="FFFF00"/>
              </a:solidFill>
              <a:effectLst>
                <a:glow rad="228600">
                  <a:srgbClr val="B21A1A">
                    <a:satMod val="175000"/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1589293" y="3729055"/>
            <a:ext cx="1077707" cy="0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4648200" y="2590800"/>
            <a:ext cx="1172116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10.0.0.1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143002" y="1676400"/>
            <a:ext cx="3433690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Routing Table</a:t>
            </a:r>
            <a:endParaRPr lang="en-US" sz="32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143000" y="1676400"/>
            <a:ext cx="3433692" cy="1219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solidFill>
                <a:prstClr val="white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182814" y="2268812"/>
            <a:ext cx="3393878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172.16.1.0/24 </a:t>
            </a:r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via</a:t>
            </a:r>
            <a:r>
              <a:rPr lang="en-US" sz="1600" b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10.0.0.1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182814" y="2581668"/>
            <a:ext cx="3393878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  0.0.0.0/0  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via</a:t>
            </a: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20.0.0.1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626501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" name="TextBox 45"/>
          <p:cNvSpPr txBox="1"/>
          <p:nvPr/>
        </p:nvSpPr>
        <p:spPr>
          <a:xfrm>
            <a:off x="5857104" y="2671778"/>
            <a:ext cx="460382" cy="34855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ln w="11430"/>
                <a:solidFill>
                  <a:srgbClr val="FFFF00"/>
                </a:solidFill>
                <a:effectLst>
                  <a:glow rad="228600">
                    <a:srgbClr val="B21A1A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R1</a:t>
            </a:r>
            <a:endParaRPr lang="en-US" sz="3200" b="1">
              <a:ln w="11430"/>
              <a:solidFill>
                <a:srgbClr val="FFFF00"/>
              </a:solidFill>
              <a:effectLst>
                <a:glow rad="228600">
                  <a:srgbClr val="B21A1A">
                    <a:satMod val="175000"/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48" name="Straight Connector 47"/>
          <p:cNvCxnSpPr>
            <a:endCxn id="45" idx="1"/>
          </p:cNvCxnSpPr>
          <p:nvPr/>
        </p:nvCxnSpPr>
        <p:spPr>
          <a:xfrm flipV="1">
            <a:off x="3197880" y="2839534"/>
            <a:ext cx="2593320" cy="1026592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10698" y="3555918"/>
            <a:ext cx="1542410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172.16.1.62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9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vi-VN" sz="32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Longest-match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648200" y="5021498"/>
            <a:ext cx="1172116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2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0.0.0.1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38" name="Straight Connector 37"/>
          <p:cNvCxnSpPr/>
          <p:nvPr/>
        </p:nvCxnSpPr>
        <p:spPr>
          <a:xfrm flipV="1">
            <a:off x="2819400" y="3011025"/>
            <a:ext cx="1675140" cy="683610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 flipV="1">
            <a:off x="2819400" y="3715962"/>
            <a:ext cx="1675140" cy="683610"/>
          </a:xfrm>
          <a:prstGeom prst="line">
            <a:avLst/>
          </a:prstGeom>
          <a:ln w="28575">
            <a:solidFill>
              <a:schemeClr val="accent1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73680" y="3962399"/>
            <a:ext cx="259332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9938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xit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4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xit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6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Freeform 51"/>
          <p:cNvSpPr>
            <a:spLocks/>
          </p:cNvSpPr>
          <p:nvPr/>
        </p:nvSpPr>
        <p:spPr bwMode="auto">
          <a:xfrm rot="5400000">
            <a:off x="5606366" y="2256819"/>
            <a:ext cx="3690291" cy="3384977"/>
          </a:xfrm>
          <a:custGeom>
            <a:avLst/>
            <a:gdLst>
              <a:gd name="T0" fmla="*/ 393 w 1012"/>
              <a:gd name="T1" fmla="*/ 595 h 638"/>
              <a:gd name="T2" fmla="*/ 453 w 1012"/>
              <a:gd name="T3" fmla="*/ 621 h 638"/>
              <a:gd name="T4" fmla="*/ 525 w 1012"/>
              <a:gd name="T5" fmla="*/ 638 h 638"/>
              <a:gd name="T6" fmla="*/ 574 w 1012"/>
              <a:gd name="T7" fmla="*/ 635 h 638"/>
              <a:gd name="T8" fmla="*/ 665 w 1012"/>
              <a:gd name="T9" fmla="*/ 614 h 638"/>
              <a:gd name="T10" fmla="*/ 711 w 1012"/>
              <a:gd name="T11" fmla="*/ 583 h 638"/>
              <a:gd name="T12" fmla="*/ 764 w 1012"/>
              <a:gd name="T13" fmla="*/ 578 h 638"/>
              <a:gd name="T14" fmla="*/ 841 w 1012"/>
              <a:gd name="T15" fmla="*/ 564 h 638"/>
              <a:gd name="T16" fmla="*/ 915 w 1012"/>
              <a:gd name="T17" fmla="*/ 528 h 638"/>
              <a:gd name="T18" fmla="*/ 942 w 1012"/>
              <a:gd name="T19" fmla="*/ 494 h 638"/>
              <a:gd name="T20" fmla="*/ 961 w 1012"/>
              <a:gd name="T21" fmla="*/ 455 h 638"/>
              <a:gd name="T22" fmla="*/ 961 w 1012"/>
              <a:gd name="T23" fmla="*/ 405 h 638"/>
              <a:gd name="T24" fmla="*/ 949 w 1012"/>
              <a:gd name="T25" fmla="*/ 364 h 638"/>
              <a:gd name="T26" fmla="*/ 968 w 1012"/>
              <a:gd name="T27" fmla="*/ 350 h 638"/>
              <a:gd name="T28" fmla="*/ 992 w 1012"/>
              <a:gd name="T29" fmla="*/ 331 h 638"/>
              <a:gd name="T30" fmla="*/ 1002 w 1012"/>
              <a:gd name="T31" fmla="*/ 314 h 638"/>
              <a:gd name="T32" fmla="*/ 1009 w 1012"/>
              <a:gd name="T33" fmla="*/ 288 h 638"/>
              <a:gd name="T34" fmla="*/ 1006 w 1012"/>
              <a:gd name="T35" fmla="*/ 261 h 638"/>
              <a:gd name="T36" fmla="*/ 997 w 1012"/>
              <a:gd name="T37" fmla="*/ 242 h 638"/>
              <a:gd name="T38" fmla="*/ 977 w 1012"/>
              <a:gd name="T39" fmla="*/ 223 h 638"/>
              <a:gd name="T40" fmla="*/ 946 w 1012"/>
              <a:gd name="T41" fmla="*/ 211 h 638"/>
              <a:gd name="T42" fmla="*/ 932 w 1012"/>
              <a:gd name="T43" fmla="*/ 182 h 638"/>
              <a:gd name="T44" fmla="*/ 922 w 1012"/>
              <a:gd name="T45" fmla="*/ 153 h 638"/>
              <a:gd name="T46" fmla="*/ 910 w 1012"/>
              <a:gd name="T47" fmla="*/ 136 h 638"/>
              <a:gd name="T48" fmla="*/ 889 w 1012"/>
              <a:gd name="T49" fmla="*/ 120 h 638"/>
              <a:gd name="T50" fmla="*/ 860 w 1012"/>
              <a:gd name="T51" fmla="*/ 103 h 638"/>
              <a:gd name="T52" fmla="*/ 833 w 1012"/>
              <a:gd name="T53" fmla="*/ 95 h 638"/>
              <a:gd name="T54" fmla="*/ 766 w 1012"/>
              <a:gd name="T55" fmla="*/ 98 h 638"/>
              <a:gd name="T56" fmla="*/ 718 w 1012"/>
              <a:gd name="T57" fmla="*/ 45 h 638"/>
              <a:gd name="T58" fmla="*/ 685 w 1012"/>
              <a:gd name="T59" fmla="*/ 21 h 638"/>
              <a:gd name="T60" fmla="*/ 646 w 1012"/>
              <a:gd name="T61" fmla="*/ 9 h 638"/>
              <a:gd name="T62" fmla="*/ 567 w 1012"/>
              <a:gd name="T63" fmla="*/ 0 h 638"/>
              <a:gd name="T64" fmla="*/ 513 w 1012"/>
              <a:gd name="T65" fmla="*/ 2 h 638"/>
              <a:gd name="T66" fmla="*/ 455 w 1012"/>
              <a:gd name="T67" fmla="*/ 14 h 638"/>
              <a:gd name="T68" fmla="*/ 415 w 1012"/>
              <a:gd name="T69" fmla="*/ 33 h 638"/>
              <a:gd name="T70" fmla="*/ 381 w 1012"/>
              <a:gd name="T71" fmla="*/ 72 h 638"/>
              <a:gd name="T72" fmla="*/ 347 w 1012"/>
              <a:gd name="T73" fmla="*/ 64 h 638"/>
              <a:gd name="T74" fmla="*/ 316 w 1012"/>
              <a:gd name="T75" fmla="*/ 57 h 638"/>
              <a:gd name="T76" fmla="*/ 237 w 1012"/>
              <a:gd name="T77" fmla="*/ 67 h 638"/>
              <a:gd name="T78" fmla="*/ 184 w 1012"/>
              <a:gd name="T79" fmla="*/ 95 h 638"/>
              <a:gd name="T80" fmla="*/ 163 w 1012"/>
              <a:gd name="T81" fmla="*/ 117 h 638"/>
              <a:gd name="T82" fmla="*/ 148 w 1012"/>
              <a:gd name="T83" fmla="*/ 139 h 638"/>
              <a:gd name="T84" fmla="*/ 139 w 1012"/>
              <a:gd name="T85" fmla="*/ 160 h 638"/>
              <a:gd name="T86" fmla="*/ 107 w 1012"/>
              <a:gd name="T87" fmla="*/ 201 h 638"/>
              <a:gd name="T88" fmla="*/ 69 w 1012"/>
              <a:gd name="T89" fmla="*/ 213 h 638"/>
              <a:gd name="T90" fmla="*/ 40 w 1012"/>
              <a:gd name="T91" fmla="*/ 235 h 638"/>
              <a:gd name="T92" fmla="*/ 9 w 1012"/>
              <a:gd name="T93" fmla="*/ 273 h 638"/>
              <a:gd name="T94" fmla="*/ 2 w 1012"/>
              <a:gd name="T95" fmla="*/ 331 h 638"/>
              <a:gd name="T96" fmla="*/ 14 w 1012"/>
              <a:gd name="T97" fmla="*/ 369 h 638"/>
              <a:gd name="T98" fmla="*/ 35 w 1012"/>
              <a:gd name="T99" fmla="*/ 395 h 638"/>
              <a:gd name="T100" fmla="*/ 60 w 1012"/>
              <a:gd name="T101" fmla="*/ 412 h 638"/>
              <a:gd name="T102" fmla="*/ 93 w 1012"/>
              <a:gd name="T103" fmla="*/ 424 h 638"/>
              <a:gd name="T104" fmla="*/ 105 w 1012"/>
              <a:gd name="T105" fmla="*/ 480 h 638"/>
              <a:gd name="T106" fmla="*/ 132 w 1012"/>
              <a:gd name="T107" fmla="*/ 513 h 638"/>
              <a:gd name="T108" fmla="*/ 189 w 1012"/>
              <a:gd name="T109" fmla="*/ 547 h 638"/>
              <a:gd name="T110" fmla="*/ 240 w 1012"/>
              <a:gd name="T111" fmla="*/ 556 h 638"/>
              <a:gd name="T112" fmla="*/ 319 w 1012"/>
              <a:gd name="T113" fmla="*/ 552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12" h="638">
                <a:moveTo>
                  <a:pt x="333" y="547"/>
                </a:moveTo>
                <a:lnTo>
                  <a:pt x="383" y="590"/>
                </a:lnTo>
                <a:lnTo>
                  <a:pt x="393" y="595"/>
                </a:lnTo>
                <a:lnTo>
                  <a:pt x="403" y="602"/>
                </a:lnTo>
                <a:lnTo>
                  <a:pt x="439" y="616"/>
                </a:lnTo>
                <a:lnTo>
                  <a:pt x="453" y="621"/>
                </a:lnTo>
                <a:lnTo>
                  <a:pt x="487" y="631"/>
                </a:lnTo>
                <a:lnTo>
                  <a:pt x="506" y="633"/>
                </a:lnTo>
                <a:lnTo>
                  <a:pt x="525" y="638"/>
                </a:lnTo>
                <a:lnTo>
                  <a:pt x="544" y="638"/>
                </a:lnTo>
                <a:lnTo>
                  <a:pt x="561" y="635"/>
                </a:lnTo>
                <a:lnTo>
                  <a:pt x="574" y="635"/>
                </a:lnTo>
                <a:lnTo>
                  <a:pt x="617" y="628"/>
                </a:lnTo>
                <a:lnTo>
                  <a:pt x="642" y="624"/>
                </a:lnTo>
                <a:lnTo>
                  <a:pt x="665" y="614"/>
                </a:lnTo>
                <a:lnTo>
                  <a:pt x="685" y="604"/>
                </a:lnTo>
                <a:lnTo>
                  <a:pt x="704" y="590"/>
                </a:lnTo>
                <a:lnTo>
                  <a:pt x="711" y="583"/>
                </a:lnTo>
                <a:lnTo>
                  <a:pt x="721" y="575"/>
                </a:lnTo>
                <a:lnTo>
                  <a:pt x="730" y="578"/>
                </a:lnTo>
                <a:lnTo>
                  <a:pt x="764" y="578"/>
                </a:lnTo>
                <a:lnTo>
                  <a:pt x="790" y="575"/>
                </a:lnTo>
                <a:lnTo>
                  <a:pt x="814" y="571"/>
                </a:lnTo>
                <a:lnTo>
                  <a:pt x="841" y="564"/>
                </a:lnTo>
                <a:lnTo>
                  <a:pt x="867" y="554"/>
                </a:lnTo>
                <a:lnTo>
                  <a:pt x="891" y="542"/>
                </a:lnTo>
                <a:lnTo>
                  <a:pt x="915" y="528"/>
                </a:lnTo>
                <a:lnTo>
                  <a:pt x="925" y="515"/>
                </a:lnTo>
                <a:lnTo>
                  <a:pt x="934" y="506"/>
                </a:lnTo>
                <a:lnTo>
                  <a:pt x="942" y="494"/>
                </a:lnTo>
                <a:lnTo>
                  <a:pt x="949" y="484"/>
                </a:lnTo>
                <a:lnTo>
                  <a:pt x="958" y="465"/>
                </a:lnTo>
                <a:lnTo>
                  <a:pt x="961" y="455"/>
                </a:lnTo>
                <a:lnTo>
                  <a:pt x="963" y="446"/>
                </a:lnTo>
                <a:lnTo>
                  <a:pt x="963" y="417"/>
                </a:lnTo>
                <a:lnTo>
                  <a:pt x="961" y="405"/>
                </a:lnTo>
                <a:lnTo>
                  <a:pt x="958" y="395"/>
                </a:lnTo>
                <a:lnTo>
                  <a:pt x="956" y="386"/>
                </a:lnTo>
                <a:lnTo>
                  <a:pt x="949" y="364"/>
                </a:lnTo>
                <a:lnTo>
                  <a:pt x="956" y="357"/>
                </a:lnTo>
                <a:lnTo>
                  <a:pt x="963" y="355"/>
                </a:lnTo>
                <a:lnTo>
                  <a:pt x="968" y="350"/>
                </a:lnTo>
                <a:lnTo>
                  <a:pt x="973" y="348"/>
                </a:lnTo>
                <a:lnTo>
                  <a:pt x="982" y="340"/>
                </a:lnTo>
                <a:lnTo>
                  <a:pt x="992" y="331"/>
                </a:lnTo>
                <a:lnTo>
                  <a:pt x="994" y="326"/>
                </a:lnTo>
                <a:lnTo>
                  <a:pt x="999" y="319"/>
                </a:lnTo>
                <a:lnTo>
                  <a:pt x="1002" y="314"/>
                </a:lnTo>
                <a:lnTo>
                  <a:pt x="1004" y="307"/>
                </a:lnTo>
                <a:lnTo>
                  <a:pt x="1006" y="297"/>
                </a:lnTo>
                <a:lnTo>
                  <a:pt x="1009" y="288"/>
                </a:lnTo>
                <a:lnTo>
                  <a:pt x="1011" y="275"/>
                </a:lnTo>
                <a:lnTo>
                  <a:pt x="1009" y="268"/>
                </a:lnTo>
                <a:lnTo>
                  <a:pt x="1006" y="261"/>
                </a:lnTo>
                <a:lnTo>
                  <a:pt x="1004" y="254"/>
                </a:lnTo>
                <a:lnTo>
                  <a:pt x="1002" y="247"/>
                </a:lnTo>
                <a:lnTo>
                  <a:pt x="997" y="242"/>
                </a:lnTo>
                <a:lnTo>
                  <a:pt x="994" y="237"/>
                </a:lnTo>
                <a:lnTo>
                  <a:pt x="987" y="230"/>
                </a:lnTo>
                <a:lnTo>
                  <a:pt x="977" y="223"/>
                </a:lnTo>
                <a:lnTo>
                  <a:pt x="965" y="218"/>
                </a:lnTo>
                <a:lnTo>
                  <a:pt x="961" y="215"/>
                </a:lnTo>
                <a:lnTo>
                  <a:pt x="946" y="211"/>
                </a:lnTo>
                <a:lnTo>
                  <a:pt x="937" y="206"/>
                </a:lnTo>
                <a:lnTo>
                  <a:pt x="934" y="194"/>
                </a:lnTo>
                <a:lnTo>
                  <a:pt x="932" y="182"/>
                </a:lnTo>
                <a:lnTo>
                  <a:pt x="927" y="172"/>
                </a:lnTo>
                <a:lnTo>
                  <a:pt x="925" y="160"/>
                </a:lnTo>
                <a:lnTo>
                  <a:pt x="922" y="153"/>
                </a:lnTo>
                <a:lnTo>
                  <a:pt x="917" y="148"/>
                </a:lnTo>
                <a:lnTo>
                  <a:pt x="915" y="144"/>
                </a:lnTo>
                <a:lnTo>
                  <a:pt x="910" y="136"/>
                </a:lnTo>
                <a:lnTo>
                  <a:pt x="903" y="132"/>
                </a:lnTo>
                <a:lnTo>
                  <a:pt x="898" y="124"/>
                </a:lnTo>
                <a:lnTo>
                  <a:pt x="889" y="120"/>
                </a:lnTo>
                <a:lnTo>
                  <a:pt x="882" y="112"/>
                </a:lnTo>
                <a:lnTo>
                  <a:pt x="870" y="108"/>
                </a:lnTo>
                <a:lnTo>
                  <a:pt x="860" y="103"/>
                </a:lnTo>
                <a:lnTo>
                  <a:pt x="850" y="100"/>
                </a:lnTo>
                <a:lnTo>
                  <a:pt x="843" y="98"/>
                </a:lnTo>
                <a:lnTo>
                  <a:pt x="833" y="95"/>
                </a:lnTo>
                <a:lnTo>
                  <a:pt x="826" y="93"/>
                </a:lnTo>
                <a:lnTo>
                  <a:pt x="795" y="93"/>
                </a:lnTo>
                <a:lnTo>
                  <a:pt x="766" y="98"/>
                </a:lnTo>
                <a:lnTo>
                  <a:pt x="752" y="103"/>
                </a:lnTo>
                <a:lnTo>
                  <a:pt x="737" y="69"/>
                </a:lnTo>
                <a:lnTo>
                  <a:pt x="718" y="45"/>
                </a:lnTo>
                <a:lnTo>
                  <a:pt x="709" y="38"/>
                </a:lnTo>
                <a:lnTo>
                  <a:pt x="697" y="28"/>
                </a:lnTo>
                <a:lnTo>
                  <a:pt x="685" y="21"/>
                </a:lnTo>
                <a:lnTo>
                  <a:pt x="673" y="16"/>
                </a:lnTo>
                <a:lnTo>
                  <a:pt x="661" y="14"/>
                </a:lnTo>
                <a:lnTo>
                  <a:pt x="646" y="9"/>
                </a:lnTo>
                <a:lnTo>
                  <a:pt x="632" y="7"/>
                </a:lnTo>
                <a:lnTo>
                  <a:pt x="620" y="4"/>
                </a:lnTo>
                <a:lnTo>
                  <a:pt x="567" y="0"/>
                </a:lnTo>
                <a:lnTo>
                  <a:pt x="542" y="0"/>
                </a:lnTo>
                <a:lnTo>
                  <a:pt x="530" y="2"/>
                </a:lnTo>
                <a:lnTo>
                  <a:pt x="513" y="2"/>
                </a:lnTo>
                <a:lnTo>
                  <a:pt x="484" y="7"/>
                </a:lnTo>
                <a:lnTo>
                  <a:pt x="470" y="12"/>
                </a:lnTo>
                <a:lnTo>
                  <a:pt x="455" y="14"/>
                </a:lnTo>
                <a:lnTo>
                  <a:pt x="441" y="19"/>
                </a:lnTo>
                <a:lnTo>
                  <a:pt x="427" y="26"/>
                </a:lnTo>
                <a:lnTo>
                  <a:pt x="415" y="33"/>
                </a:lnTo>
                <a:lnTo>
                  <a:pt x="395" y="48"/>
                </a:lnTo>
                <a:lnTo>
                  <a:pt x="388" y="57"/>
                </a:lnTo>
                <a:lnTo>
                  <a:pt x="381" y="72"/>
                </a:lnTo>
                <a:lnTo>
                  <a:pt x="379" y="79"/>
                </a:lnTo>
                <a:lnTo>
                  <a:pt x="360" y="69"/>
                </a:lnTo>
                <a:lnTo>
                  <a:pt x="347" y="64"/>
                </a:lnTo>
                <a:lnTo>
                  <a:pt x="338" y="62"/>
                </a:lnTo>
                <a:lnTo>
                  <a:pt x="326" y="60"/>
                </a:lnTo>
                <a:lnTo>
                  <a:pt x="316" y="57"/>
                </a:lnTo>
                <a:lnTo>
                  <a:pt x="271" y="57"/>
                </a:lnTo>
                <a:lnTo>
                  <a:pt x="247" y="62"/>
                </a:lnTo>
                <a:lnTo>
                  <a:pt x="237" y="67"/>
                </a:lnTo>
                <a:lnTo>
                  <a:pt x="201" y="81"/>
                </a:lnTo>
                <a:lnTo>
                  <a:pt x="192" y="88"/>
                </a:lnTo>
                <a:lnTo>
                  <a:pt x="184" y="95"/>
                </a:lnTo>
                <a:lnTo>
                  <a:pt x="175" y="103"/>
                </a:lnTo>
                <a:lnTo>
                  <a:pt x="170" y="110"/>
                </a:lnTo>
                <a:lnTo>
                  <a:pt x="163" y="117"/>
                </a:lnTo>
                <a:lnTo>
                  <a:pt x="158" y="124"/>
                </a:lnTo>
                <a:lnTo>
                  <a:pt x="151" y="129"/>
                </a:lnTo>
                <a:lnTo>
                  <a:pt x="148" y="139"/>
                </a:lnTo>
                <a:lnTo>
                  <a:pt x="143" y="146"/>
                </a:lnTo>
                <a:lnTo>
                  <a:pt x="141" y="153"/>
                </a:lnTo>
                <a:lnTo>
                  <a:pt x="139" y="160"/>
                </a:lnTo>
                <a:lnTo>
                  <a:pt x="136" y="168"/>
                </a:lnTo>
                <a:lnTo>
                  <a:pt x="136" y="201"/>
                </a:lnTo>
                <a:lnTo>
                  <a:pt x="107" y="201"/>
                </a:lnTo>
                <a:lnTo>
                  <a:pt x="88" y="206"/>
                </a:lnTo>
                <a:lnTo>
                  <a:pt x="79" y="211"/>
                </a:lnTo>
                <a:lnTo>
                  <a:pt x="69" y="213"/>
                </a:lnTo>
                <a:lnTo>
                  <a:pt x="60" y="220"/>
                </a:lnTo>
                <a:lnTo>
                  <a:pt x="50" y="225"/>
                </a:lnTo>
                <a:lnTo>
                  <a:pt x="40" y="235"/>
                </a:lnTo>
                <a:lnTo>
                  <a:pt x="31" y="242"/>
                </a:lnTo>
                <a:lnTo>
                  <a:pt x="16" y="261"/>
                </a:lnTo>
                <a:lnTo>
                  <a:pt x="9" y="273"/>
                </a:lnTo>
                <a:lnTo>
                  <a:pt x="0" y="302"/>
                </a:lnTo>
                <a:lnTo>
                  <a:pt x="0" y="316"/>
                </a:lnTo>
                <a:lnTo>
                  <a:pt x="2" y="331"/>
                </a:lnTo>
                <a:lnTo>
                  <a:pt x="4" y="345"/>
                </a:lnTo>
                <a:lnTo>
                  <a:pt x="7" y="357"/>
                </a:lnTo>
                <a:lnTo>
                  <a:pt x="14" y="369"/>
                </a:lnTo>
                <a:lnTo>
                  <a:pt x="19" y="379"/>
                </a:lnTo>
                <a:lnTo>
                  <a:pt x="26" y="388"/>
                </a:lnTo>
                <a:lnTo>
                  <a:pt x="35" y="395"/>
                </a:lnTo>
                <a:lnTo>
                  <a:pt x="43" y="403"/>
                </a:lnTo>
                <a:lnTo>
                  <a:pt x="50" y="408"/>
                </a:lnTo>
                <a:lnTo>
                  <a:pt x="60" y="412"/>
                </a:lnTo>
                <a:lnTo>
                  <a:pt x="67" y="417"/>
                </a:lnTo>
                <a:lnTo>
                  <a:pt x="88" y="424"/>
                </a:lnTo>
                <a:lnTo>
                  <a:pt x="93" y="424"/>
                </a:lnTo>
                <a:lnTo>
                  <a:pt x="93" y="451"/>
                </a:lnTo>
                <a:lnTo>
                  <a:pt x="100" y="472"/>
                </a:lnTo>
                <a:lnTo>
                  <a:pt x="105" y="480"/>
                </a:lnTo>
                <a:lnTo>
                  <a:pt x="110" y="489"/>
                </a:lnTo>
                <a:lnTo>
                  <a:pt x="124" y="504"/>
                </a:lnTo>
                <a:lnTo>
                  <a:pt x="132" y="513"/>
                </a:lnTo>
                <a:lnTo>
                  <a:pt x="160" y="535"/>
                </a:lnTo>
                <a:lnTo>
                  <a:pt x="172" y="542"/>
                </a:lnTo>
                <a:lnTo>
                  <a:pt x="189" y="547"/>
                </a:lnTo>
                <a:lnTo>
                  <a:pt x="203" y="552"/>
                </a:lnTo>
                <a:lnTo>
                  <a:pt x="227" y="556"/>
                </a:lnTo>
                <a:lnTo>
                  <a:pt x="240" y="556"/>
                </a:lnTo>
                <a:lnTo>
                  <a:pt x="249" y="559"/>
                </a:lnTo>
                <a:lnTo>
                  <a:pt x="268" y="559"/>
                </a:lnTo>
                <a:lnTo>
                  <a:pt x="319" y="552"/>
                </a:lnTo>
                <a:lnTo>
                  <a:pt x="333" y="547"/>
                </a:lnTo>
              </a:path>
            </a:pathLst>
          </a:custGeom>
          <a:noFill/>
          <a:ln w="9131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749367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866181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Straight Connector 6"/>
          <p:cNvCxnSpPr>
            <a:endCxn id="6" idx="1"/>
          </p:cNvCxnSpPr>
          <p:nvPr/>
        </p:nvCxnSpPr>
        <p:spPr>
          <a:xfrm>
            <a:off x="3197880" y="4079159"/>
            <a:ext cx="2593320" cy="100005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861087" y="4911458"/>
            <a:ext cx="460382" cy="3416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ln w="11430"/>
                <a:solidFill>
                  <a:srgbClr val="FFFF00"/>
                </a:solidFill>
                <a:effectLst>
                  <a:glow rad="228600">
                    <a:srgbClr val="B21A1A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R2</a:t>
            </a:r>
            <a:endParaRPr lang="en-US" sz="3200" b="1">
              <a:ln w="11430"/>
              <a:solidFill>
                <a:srgbClr val="FFFF00"/>
              </a:solidFill>
              <a:effectLst>
                <a:glow rad="228600">
                  <a:srgbClr val="B21A1A">
                    <a:satMod val="175000"/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1589293" y="3729055"/>
            <a:ext cx="1077707" cy="0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4648200" y="2590800"/>
            <a:ext cx="1172116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10.0.0.1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143002" y="1676400"/>
            <a:ext cx="3433690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Routing Table</a:t>
            </a:r>
            <a:endParaRPr lang="en-US" sz="32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143000" y="1676400"/>
            <a:ext cx="3433692" cy="1219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solidFill>
                <a:prstClr val="white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182814" y="2268812"/>
            <a:ext cx="3393878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172.16.1.0/26 </a:t>
            </a:r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via</a:t>
            </a:r>
            <a:r>
              <a:rPr lang="en-US" sz="1600" b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10.0.0.1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182814" y="2581668"/>
            <a:ext cx="3393878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172.16.1.0/24 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via</a:t>
            </a: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20.0.0.1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626501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" name="TextBox 45"/>
          <p:cNvSpPr txBox="1"/>
          <p:nvPr/>
        </p:nvSpPr>
        <p:spPr>
          <a:xfrm>
            <a:off x="5857104" y="2671778"/>
            <a:ext cx="460382" cy="34855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ln w="11430"/>
                <a:solidFill>
                  <a:srgbClr val="FFFF00"/>
                </a:solidFill>
                <a:effectLst>
                  <a:glow rad="228600">
                    <a:srgbClr val="B21A1A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R1</a:t>
            </a:r>
            <a:endParaRPr lang="en-US" sz="3200" b="1">
              <a:ln w="11430"/>
              <a:solidFill>
                <a:srgbClr val="FFFF00"/>
              </a:solidFill>
              <a:effectLst>
                <a:glow rad="228600">
                  <a:srgbClr val="B21A1A">
                    <a:satMod val="175000"/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48" name="Straight Connector 47"/>
          <p:cNvCxnSpPr>
            <a:endCxn id="45" idx="1"/>
          </p:cNvCxnSpPr>
          <p:nvPr/>
        </p:nvCxnSpPr>
        <p:spPr>
          <a:xfrm flipV="1">
            <a:off x="3197880" y="2839534"/>
            <a:ext cx="2593320" cy="1026592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6477000" y="3804647"/>
            <a:ext cx="18327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172.16.1.0/24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0698" y="3555918"/>
            <a:ext cx="1542410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172.16.1.62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9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vi-VN" sz="32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Longest-match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648200" y="5021498"/>
            <a:ext cx="1172116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2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0.0.0.1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38" name="Straight Connector 37"/>
          <p:cNvCxnSpPr/>
          <p:nvPr/>
        </p:nvCxnSpPr>
        <p:spPr>
          <a:xfrm flipV="1">
            <a:off x="2819400" y="3011025"/>
            <a:ext cx="1675140" cy="683610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1589293" y="4174020"/>
            <a:ext cx="1077707" cy="0"/>
          </a:xfrm>
          <a:prstGeom prst="line">
            <a:avLst/>
          </a:prstGeom>
          <a:ln w="28575"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10698" y="4000883"/>
            <a:ext cx="1542410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172.16.1.65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50" name="Straight Connector 49"/>
          <p:cNvCxnSpPr/>
          <p:nvPr/>
        </p:nvCxnSpPr>
        <p:spPr>
          <a:xfrm flipH="1" flipV="1">
            <a:off x="2819400" y="4269027"/>
            <a:ext cx="1675140" cy="683610"/>
          </a:xfrm>
          <a:prstGeom prst="line">
            <a:avLst/>
          </a:prstGeom>
          <a:ln w="28575">
            <a:solidFill>
              <a:schemeClr val="accent1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0985" y="5634409"/>
            <a:ext cx="7075615" cy="535531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ip route 172.16.1.0 255.255.255.0  10.0.0.1</a:t>
            </a: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ip route 172.16.1.0 255.255.255.0  2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0.0.0.1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73680" y="3962399"/>
            <a:ext cx="259332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3807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xit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49" grpId="0" animBg="1"/>
      <p:bldP spid="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1143000" y="1676400"/>
            <a:ext cx="3363080" cy="1600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solidFill>
                <a:prstClr val="white"/>
              </a:solidFill>
            </a:endParaRP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panose="02010600030101010101" pitchFamily="2" charset="-122"/>
              </a:rPr>
              <a:t>Static Route: </a:t>
            </a:r>
            <a:r>
              <a:rPr lang="en-US" altLang="zh-CN" sz="2400" dirty="0" smtClean="0">
                <a:ea typeface="宋体" panose="02010600030101010101" pitchFamily="2" charset="-122"/>
              </a:rPr>
              <a:t>Administrative Distance (AD)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6096000" y="2438400"/>
            <a:ext cx="2590800" cy="29718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3672999" y="3400959"/>
            <a:ext cx="1066800" cy="435351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749367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Straight Connector 8"/>
          <p:cNvCxnSpPr/>
          <p:nvPr/>
        </p:nvCxnSpPr>
        <p:spPr>
          <a:xfrm>
            <a:off x="3197880" y="4079159"/>
            <a:ext cx="2593320" cy="100005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737498" y="3794644"/>
            <a:ext cx="460382" cy="34855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ln w="11430"/>
                <a:solidFill>
                  <a:srgbClr val="FFFF00"/>
                </a:solidFill>
                <a:effectLst>
                  <a:glow rad="228600">
                    <a:srgbClr val="B21A1A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R3</a:t>
            </a:r>
            <a:endParaRPr lang="en-US" sz="3200" b="1" dirty="0">
              <a:ln w="11430"/>
              <a:solidFill>
                <a:srgbClr val="FFFF00"/>
              </a:solidFill>
              <a:effectLst>
                <a:glow rad="228600">
                  <a:srgbClr val="B21A1A">
                    <a:satMod val="175000"/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8" y="3733800"/>
            <a:ext cx="609600" cy="506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0" y="3744837"/>
            <a:ext cx="598241" cy="34855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>
                <a:ln w="11430"/>
                <a:solidFill>
                  <a:srgbClr val="FFFF00"/>
                </a:solidFill>
                <a:effectLst>
                  <a:glow rad="228600">
                    <a:srgbClr val="B21A1A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PC1</a:t>
            </a:r>
            <a:endParaRPr lang="en-US" sz="3200" b="1">
              <a:ln w="11430"/>
              <a:solidFill>
                <a:srgbClr val="FFFF00"/>
              </a:solidFill>
              <a:effectLst>
                <a:glow rad="228600">
                  <a:srgbClr val="B21A1A">
                    <a:satMod val="175000"/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511586" y="3962400"/>
            <a:ext cx="21554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 rot="20264853">
            <a:off x="4684242" y="2769869"/>
            <a:ext cx="1172116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10.0.1.1</a:t>
            </a:r>
            <a:endParaRPr lang="en-US" sz="3000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43001" y="1676400"/>
            <a:ext cx="3186827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Routing Table</a:t>
            </a:r>
            <a:endParaRPr lang="en-US" sz="32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82814" y="2582744"/>
            <a:ext cx="3393878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172.16.0.0/16 </a:t>
            </a: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via</a:t>
            </a:r>
            <a:r>
              <a:rPr lang="en-US" sz="16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10.0.1.1</a:t>
            </a:r>
            <a:endParaRPr lang="en-US" sz="1600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82814" y="2895600"/>
            <a:ext cx="3393878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172.16.0.0/16 </a:t>
            </a: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via</a:t>
            </a:r>
            <a:r>
              <a:rPr lang="en-US" sz="16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10.0.2.1</a:t>
            </a:r>
            <a:endParaRPr lang="en-US" sz="1600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3197880" y="2839534"/>
            <a:ext cx="2593320" cy="1026592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477000" y="3804647"/>
            <a:ext cx="18327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172.16.0.0/16</a:t>
            </a:r>
            <a:endParaRPr lang="en-US" sz="1600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 rot="1183476">
            <a:off x="4728003" y="4634384"/>
            <a:ext cx="1172116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10.0.2.2</a:t>
            </a:r>
            <a:endParaRPr lang="en-US" sz="3000" b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25" name="Picture 8" descr="Route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0879" y="2624427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8" descr="Route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0879" y="4859884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5865809" y="2743200"/>
            <a:ext cx="460382" cy="34855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ln w="11430"/>
                <a:solidFill>
                  <a:srgbClr val="FFFF00"/>
                </a:solidFill>
                <a:effectLst>
                  <a:glow rad="228600">
                    <a:srgbClr val="B21A1A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R1</a:t>
            </a:r>
            <a:endParaRPr lang="en-US" sz="3200" b="1" dirty="0">
              <a:ln w="11430"/>
              <a:solidFill>
                <a:srgbClr val="FFFF00"/>
              </a:solidFill>
              <a:effectLst>
                <a:glow rad="228600">
                  <a:srgbClr val="B21A1A">
                    <a:satMod val="175000"/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865809" y="4972442"/>
            <a:ext cx="460382" cy="34855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ln w="11430"/>
                <a:solidFill>
                  <a:srgbClr val="FFFF00"/>
                </a:solidFill>
                <a:effectLst>
                  <a:glow rad="228600">
                    <a:srgbClr val="B21A1A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R2</a:t>
            </a:r>
            <a:endParaRPr lang="en-US" sz="3200" b="1" dirty="0">
              <a:ln w="11430"/>
              <a:solidFill>
                <a:srgbClr val="FFFF00"/>
              </a:solidFill>
              <a:effectLst>
                <a:glow rad="228600">
                  <a:srgbClr val="B21A1A">
                    <a:satMod val="175000"/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985" y="5079214"/>
            <a:ext cx="5627820" cy="5355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 anchor="ctr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dirty="0" err="1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ip</a:t>
            </a:r>
            <a:r>
              <a:rPr lang="en-US" sz="16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route </a:t>
            </a:r>
            <a:r>
              <a:rPr lang="en-US" sz="16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172.16.0.0 </a:t>
            </a:r>
            <a:r>
              <a:rPr lang="en-US" sz="16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255.255.0.0  </a:t>
            </a:r>
            <a:r>
              <a:rPr lang="en-US" sz="16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10.0.1.1  </a:t>
            </a:r>
            <a:r>
              <a:rPr lang="en-US" sz="16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1</a:t>
            </a:r>
            <a:endParaRPr lang="en-US" sz="1600" b="1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dirty="0" err="1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ip</a:t>
            </a:r>
            <a:r>
              <a:rPr lang="en-US" sz="16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route </a:t>
            </a:r>
            <a:r>
              <a:rPr lang="en-US" sz="16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172.16.0.0 </a:t>
            </a:r>
            <a:r>
              <a:rPr lang="en-US" sz="16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255.255.0.0  </a:t>
            </a:r>
            <a:r>
              <a:rPr lang="en-US" sz="16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10.0.2.2  </a:t>
            </a:r>
            <a:r>
              <a:rPr lang="en-U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1</a:t>
            </a:r>
          </a:p>
        </p:txBody>
      </p:sp>
      <p:cxnSp>
        <p:nvCxnSpPr>
          <p:cNvPr id="30" name="Straight Connector 29"/>
          <p:cNvCxnSpPr/>
          <p:nvPr/>
        </p:nvCxnSpPr>
        <p:spPr>
          <a:xfrm>
            <a:off x="2971800" y="4175432"/>
            <a:ext cx="0" cy="903782"/>
          </a:xfrm>
          <a:prstGeom prst="line">
            <a:avLst/>
          </a:prstGeom>
          <a:ln w="28575"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0985" y="5079214"/>
            <a:ext cx="5627820" cy="5355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 anchor="ctr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dirty="0" err="1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ip</a:t>
            </a:r>
            <a:r>
              <a:rPr lang="en-US" sz="16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route </a:t>
            </a:r>
            <a:r>
              <a:rPr lang="en-US" sz="16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172.16.0.0 </a:t>
            </a:r>
            <a:r>
              <a:rPr lang="en-US" sz="16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255.255.0.0  </a:t>
            </a:r>
            <a:r>
              <a:rPr lang="en-US" sz="16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10.0.1.1  </a:t>
            </a:r>
            <a:r>
              <a:rPr lang="en-US" sz="16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1</a:t>
            </a:r>
            <a:endParaRPr lang="en-US" sz="1600" b="1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dirty="0" err="1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ip</a:t>
            </a:r>
            <a:r>
              <a:rPr lang="en-US" sz="16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route </a:t>
            </a:r>
            <a:r>
              <a:rPr lang="en-US" sz="16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172.16.0.0 </a:t>
            </a:r>
            <a:r>
              <a:rPr lang="en-US" sz="16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255.255.0.0  </a:t>
            </a:r>
            <a:r>
              <a:rPr lang="en-US" sz="16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10.0.2.2  </a:t>
            </a:r>
            <a:r>
              <a:rPr lang="en-US" sz="16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2</a:t>
            </a:r>
            <a:endParaRPr lang="en-US" sz="1600" b="1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1295400" y="3044940"/>
            <a:ext cx="319914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Multiply 33"/>
          <p:cNvSpPr/>
          <p:nvPr/>
        </p:nvSpPr>
        <p:spPr>
          <a:xfrm>
            <a:off x="3268378" y="3594103"/>
            <a:ext cx="378539" cy="378539"/>
          </a:xfrm>
          <a:prstGeom prst="mathMultiply">
            <a:avLst>
              <a:gd name="adj1" fmla="val 15820"/>
            </a:avLst>
          </a:prstGeom>
          <a:solidFill>
            <a:srgbClr val="FF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1295400" y="2739710"/>
            <a:ext cx="319914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56262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6" presetClass="exit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4" grpId="0" animBg="1"/>
      <p:bldP spid="3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panose="02010600030101010101" pitchFamily="2" charset="-122"/>
              </a:rPr>
              <a:t>Static Route vs Dynamic Route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1828800"/>
            <a:ext cx="7162800" cy="406138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543513" y="5890181"/>
            <a:ext cx="20569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Static Routing </a:t>
            </a:r>
            <a:r>
              <a:rPr lang="en-US" sz="1400" dirty="0" smtClean="0"/>
              <a:t>Scenario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5130813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panose="02010600030101010101" pitchFamily="2" charset="-122"/>
              </a:rPr>
              <a:t>Static Route vs Dynamic Route:</a:t>
            </a:r>
            <a:br>
              <a:rPr lang="en-US" altLang="zh-CN" dirty="0" smtClean="0">
                <a:ea typeface="宋体" panose="02010600030101010101" pitchFamily="2" charset="-122"/>
              </a:rPr>
            </a:br>
            <a:r>
              <a:rPr lang="en-US" altLang="zh-CN" sz="2400" dirty="0" err="1" smtClean="0">
                <a:ea typeface="宋体" panose="02010600030101010101" pitchFamily="2" charset="-122"/>
              </a:rPr>
              <a:t>Mannual</a:t>
            </a:r>
            <a:r>
              <a:rPr lang="en-US" altLang="zh-CN" sz="2400" dirty="0" smtClean="0">
                <a:ea typeface="宋体" panose="02010600030101010101" pitchFamily="2" charset="-122"/>
              </a:rPr>
              <a:t> </a:t>
            </a:r>
            <a:r>
              <a:rPr lang="en-US" altLang="zh-CN" sz="2400" dirty="0" err="1" smtClean="0">
                <a:ea typeface="宋体" panose="02010600030101010101" pitchFamily="2" charset="-122"/>
              </a:rPr>
              <a:t>Config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00200"/>
            <a:ext cx="9144000" cy="4672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5520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panose="02010600030101010101" pitchFamily="2" charset="-122"/>
              </a:rPr>
              <a:t>Static Route vs Dynamic Route:</a:t>
            </a:r>
            <a:br>
              <a:rPr lang="en-US" altLang="zh-CN" dirty="0" smtClean="0">
                <a:ea typeface="宋体" panose="02010600030101010101" pitchFamily="2" charset="-122"/>
              </a:rPr>
            </a:br>
            <a:r>
              <a:rPr lang="en-US" altLang="zh-CN" sz="2400" dirty="0" smtClean="0">
                <a:ea typeface="宋体" panose="02010600030101010101" pitchFamily="2" charset="-122"/>
              </a:rPr>
              <a:t>OSPF vs EIGRP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pic>
        <p:nvPicPr>
          <p:cNvPr id="1026" name="Picture 2" descr="http://ptgmedia.pearsoncmg.com/images/chap3_9781587133237/elementLinks/03fig03_al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619375"/>
            <a:ext cx="4181475" cy="2419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ptgmedia.pearsoncmg.com/images/chap3_9781587133237/elementLinks/03fig04_al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133600"/>
            <a:ext cx="4400550" cy="339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844325" y="5038726"/>
            <a:ext cx="28039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Small Dynamic Routing Scenario</a:t>
            </a:r>
          </a:p>
        </p:txBody>
      </p:sp>
      <p:sp>
        <p:nvSpPr>
          <p:cNvPr id="7" name="Rectangle 6"/>
          <p:cNvSpPr/>
          <p:nvPr/>
        </p:nvSpPr>
        <p:spPr>
          <a:xfrm>
            <a:off x="5341434" y="5524500"/>
            <a:ext cx="28616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Large  Dynamic Routing Scenario</a:t>
            </a:r>
          </a:p>
        </p:txBody>
      </p:sp>
    </p:spTree>
    <p:extLst>
      <p:ext uri="{BB962C8B-B14F-4D97-AF65-F5344CB8AC3E}">
        <p14:creationId xmlns:p14="http://schemas.microsoft.com/office/powerpoint/2010/main" val="10654717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panose="02010600030101010101" pitchFamily="2" charset="-122"/>
              </a:rPr>
              <a:t>Static Route vs Dynamic Route:</a:t>
            </a:r>
            <a:br>
              <a:rPr lang="en-US" altLang="zh-CN" dirty="0" smtClean="0">
                <a:ea typeface="宋体" panose="02010600030101010101" pitchFamily="2" charset="-122"/>
              </a:rPr>
            </a:br>
            <a:r>
              <a:rPr lang="en-US" altLang="zh-CN" sz="2400" dirty="0" smtClean="0">
                <a:ea typeface="宋体" panose="02010600030101010101" pitchFamily="2" charset="-122"/>
              </a:rPr>
              <a:t>RIP, OSPF vs EIGRP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pic>
        <p:nvPicPr>
          <p:cNvPr id="4100" name="Picture 4" descr="Image result for dynamic rout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590800"/>
            <a:ext cx="9144000" cy="269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92665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panose="02010600030101010101" pitchFamily="2" charset="-122"/>
              </a:rPr>
              <a:t>Static Route: </a:t>
            </a:r>
            <a:r>
              <a:rPr lang="en-US" altLang="zh-CN" sz="2400" dirty="0" smtClean="0">
                <a:ea typeface="宋体" panose="02010600030101010101" pitchFamily="2" charset="-122"/>
              </a:rPr>
              <a:t>Default Gateway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 flipV="1">
            <a:off x="4467888" y="4194573"/>
            <a:ext cx="0" cy="14023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8" descr="Rout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95" y="3712554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615" y="3796417"/>
            <a:ext cx="738587" cy="314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 flipH="1">
            <a:off x="2752595" y="3946374"/>
            <a:ext cx="13716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4811581" y="3946374"/>
            <a:ext cx="13716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395" y="3796417"/>
            <a:ext cx="738587" cy="314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 descr="Devices computer ic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960" y="2560921"/>
            <a:ext cx="850737" cy="850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71021" y="2739501"/>
            <a:ext cx="581019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PC1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H="1" flipV="1">
            <a:off x="1075333" y="2891960"/>
            <a:ext cx="1115200" cy="98665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8" descr="Devices computer ic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7916" y="3603233"/>
            <a:ext cx="850737" cy="850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8381977" y="3781813"/>
            <a:ext cx="581019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PC3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20906" y="3680045"/>
            <a:ext cx="1178528" cy="3485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-30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172.16.1.1</a:t>
            </a:r>
            <a:endParaRPr kumimoji="0" lang="en-US" sz="1800" b="1" i="0" u="none" strike="noStrike" kern="1200" cap="none" spc="-30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05158" y="2676627"/>
            <a:ext cx="1489510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-15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192.168.1.1</a:t>
            </a:r>
            <a:endParaRPr kumimoji="0" lang="en-US" sz="18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-76200" y="3780311"/>
            <a:ext cx="1675459" cy="5978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-30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Default Gateway</a:t>
            </a:r>
          </a:p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-30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192.168.1.254</a:t>
            </a:r>
            <a:endParaRPr kumimoji="0" lang="en-US" sz="1800" b="1" i="0" u="none" strike="noStrike" kern="1200" cap="none" spc="-30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621049" y="4385423"/>
            <a:ext cx="979755" cy="3485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-30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10.0.0.1</a:t>
            </a:r>
            <a:endParaRPr kumimoji="0" lang="en-US" sz="1800" b="1" i="0" u="none" strike="noStrike" kern="1200" cap="none" spc="-30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 flipV="1">
            <a:off x="1075333" y="4106226"/>
            <a:ext cx="1115200" cy="98665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30" descr="Devices computer ic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960" y="4793324"/>
            <a:ext cx="850737" cy="850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471021" y="4971904"/>
            <a:ext cx="581019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PC2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718738" y="3681154"/>
            <a:ext cx="1476686" cy="3485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-30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192.168.1.254</a:t>
            </a:r>
            <a:endParaRPr kumimoji="0" lang="en-US" sz="1800" b="1" i="0" u="none" strike="noStrike" kern="1200" cap="none" spc="-30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005158" y="4978742"/>
            <a:ext cx="1489510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-15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192.168.1.2</a:t>
            </a:r>
            <a:endParaRPr kumimoji="0" lang="en-US" sz="18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pic>
        <p:nvPicPr>
          <p:cNvPr id="36" name="Picture 2" descr="Home Server ico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4011" y="5523761"/>
            <a:ext cx="906462" cy="906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4092697" y="5807715"/>
            <a:ext cx="7431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-300" smtClean="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  <a:cs typeface="Courier New" pitchFamily="49" charset="0"/>
              </a:rPr>
              <a:t>Server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621049" y="5317181"/>
            <a:ext cx="979755" cy="3485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-30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10.0.0.2</a:t>
            </a:r>
            <a:endParaRPr kumimoji="0" lang="en-US" sz="1800" b="1" i="0" u="none" strike="noStrike" kern="1200" cap="none" spc="-30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025001" y="3680045"/>
            <a:ext cx="1178528" cy="3485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-30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172.16.1.3</a:t>
            </a:r>
            <a:endParaRPr kumimoji="0" lang="en-US" sz="1800" b="1" i="0" u="none" strike="noStrike" kern="1200" cap="none" spc="-30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 flipH="1">
            <a:off x="6786316" y="3946374"/>
            <a:ext cx="13716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3680644" y="3935617"/>
            <a:ext cx="524503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30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F0/1</a:t>
            </a:r>
            <a:endParaRPr kumimoji="0" lang="en-US" sz="1600" b="1" i="0" u="none" strike="noStrike" kern="1200" cap="none" spc="-30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725259" y="3935617"/>
            <a:ext cx="524503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30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F0/2</a:t>
            </a:r>
            <a:endParaRPr kumimoji="0" lang="en-US" sz="1600" b="1" i="0" u="none" strike="noStrike" kern="1200" cap="none" spc="-30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435970" y="4171055"/>
            <a:ext cx="524503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30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F0/3</a:t>
            </a:r>
            <a:endParaRPr kumimoji="0" lang="en-US" sz="1600" b="1" i="0" u="none" strike="noStrike" kern="1200" cap="none" spc="-30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11133" y="2263801"/>
            <a:ext cx="1330814" cy="313932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192.168.1.1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606" y="2263801"/>
            <a:ext cx="809837" cy="313932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Packet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141947" y="2263801"/>
            <a:ext cx="1330814" cy="3139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192.168.1.2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474698" y="2263801"/>
            <a:ext cx="497252" cy="313932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PC1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966291" y="2263801"/>
            <a:ext cx="603258" cy="3139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PC2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17" name="Freeform 16"/>
          <p:cNvSpPr/>
          <p:nvPr/>
        </p:nvSpPr>
        <p:spPr bwMode="auto">
          <a:xfrm>
            <a:off x="1097280" y="3174274"/>
            <a:ext cx="548858" cy="1672046"/>
          </a:xfrm>
          <a:custGeom>
            <a:avLst/>
            <a:gdLst>
              <a:gd name="connsiteX0" fmla="*/ 52251 w 548858"/>
              <a:gd name="connsiteY0" fmla="*/ 0 h 1672046"/>
              <a:gd name="connsiteX1" fmla="*/ 548640 w 548858"/>
              <a:gd name="connsiteY1" fmla="*/ 862149 h 1672046"/>
              <a:gd name="connsiteX2" fmla="*/ 0 w 548858"/>
              <a:gd name="connsiteY2" fmla="*/ 1672046 h 1672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8858" h="1672046">
                <a:moveTo>
                  <a:pt x="52251" y="0"/>
                </a:moveTo>
                <a:cubicBezTo>
                  <a:pt x="304800" y="291737"/>
                  <a:pt x="557349" y="583475"/>
                  <a:pt x="548640" y="862149"/>
                </a:cubicBezTo>
                <a:cubicBezTo>
                  <a:pt x="539932" y="1140823"/>
                  <a:pt x="269966" y="1406434"/>
                  <a:pt x="0" y="1672046"/>
                </a:cubicBezTo>
              </a:path>
            </a:pathLst>
          </a:custGeom>
          <a:noFill/>
          <a:ln w="28575" cap="flat" cmpd="sng" algn="ctr">
            <a:solidFill>
              <a:srgbClr val="0070C0"/>
            </a:solidFill>
            <a:prstDash val="sysDash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Freeform 18"/>
          <p:cNvSpPr/>
          <p:nvPr/>
        </p:nvSpPr>
        <p:spPr bwMode="auto">
          <a:xfrm>
            <a:off x="1397726" y="2991394"/>
            <a:ext cx="6831874" cy="699675"/>
          </a:xfrm>
          <a:custGeom>
            <a:avLst/>
            <a:gdLst>
              <a:gd name="connsiteX0" fmla="*/ 0 w 6831874"/>
              <a:gd name="connsiteY0" fmla="*/ 0 h 699675"/>
              <a:gd name="connsiteX1" fmla="*/ 3095897 w 6831874"/>
              <a:gd name="connsiteY1" fmla="*/ 600892 h 699675"/>
              <a:gd name="connsiteX2" fmla="*/ 6831874 w 6831874"/>
              <a:gd name="connsiteY2" fmla="*/ 692332 h 69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31874" h="699675">
                <a:moveTo>
                  <a:pt x="0" y="0"/>
                </a:moveTo>
                <a:cubicBezTo>
                  <a:pt x="978625" y="242751"/>
                  <a:pt x="1957251" y="485503"/>
                  <a:pt x="3095897" y="600892"/>
                </a:cubicBezTo>
                <a:cubicBezTo>
                  <a:pt x="4234543" y="716281"/>
                  <a:pt x="5533208" y="704306"/>
                  <a:pt x="6831874" y="692332"/>
                </a:cubicBezTo>
              </a:path>
            </a:pathLst>
          </a:custGeom>
          <a:noFill/>
          <a:ln w="28575" cap="flat" cmpd="sng" algn="ctr">
            <a:solidFill>
              <a:srgbClr val="0070C0"/>
            </a:solidFill>
            <a:prstDash val="sysDash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3000" b="1">
              <a:latin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811133" y="1819551"/>
            <a:ext cx="1330814" cy="313932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192.168.1.1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606" y="1819551"/>
            <a:ext cx="809837" cy="313932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Packet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141947" y="1816473"/>
            <a:ext cx="1330813" cy="3200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172.16.1.3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474698" y="1819551"/>
            <a:ext cx="497252" cy="313932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PC1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968101" y="1816473"/>
            <a:ext cx="601448" cy="3200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F0/1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137074" y="1822485"/>
            <a:ext cx="1330814" cy="313932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192.168.1.1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327547" y="1822485"/>
            <a:ext cx="809837" cy="313932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Packet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467888" y="1819407"/>
            <a:ext cx="1330813" cy="3200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172.16.1.3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804671" y="1819407"/>
            <a:ext cx="601448" cy="320088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F0/2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402270" y="1819407"/>
            <a:ext cx="497252" cy="3200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PC3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cxnSp>
        <p:nvCxnSpPr>
          <p:cNvPr id="60" name="Straight Connector 59"/>
          <p:cNvCxnSpPr/>
          <p:nvPr/>
        </p:nvCxnSpPr>
        <p:spPr>
          <a:xfrm flipH="1">
            <a:off x="6934200" y="1955581"/>
            <a:ext cx="1371600" cy="0"/>
          </a:xfrm>
          <a:prstGeom prst="line">
            <a:avLst/>
          </a:prstGeom>
          <a:ln w="28575"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04452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0" presetClass="pat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573 0 " pathEditMode="relative" ptsTypes="AA">
                                      <p:cBhvr>
                                        <p:cTn id="6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0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573 0 " pathEditMode="relative" ptsTypes="AA">
                                      <p:cBhvr>
                                        <p:cTn id="7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2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573 0 " pathEditMode="relative" ptsTypes="AA">
                                      <p:cBhvr>
                                        <p:cTn id="7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573 0 " pathEditMode="relative" ptsTypes="AA">
                                      <p:cBhvr>
                                        <p:cTn id="7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573 0 " pathEditMode="relative" ptsTypes="AA">
                                      <p:cBhvr>
                                        <p:cTn id="7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1" animBg="1"/>
      <p:bldP spid="44" grpId="2" animBg="1"/>
      <p:bldP spid="45" grpId="1" animBg="1"/>
      <p:bldP spid="45" grpId="2" animBg="1"/>
      <p:bldP spid="46" grpId="1" animBg="1"/>
      <p:bldP spid="46" grpId="2" animBg="1"/>
      <p:bldP spid="47" grpId="1" animBg="1"/>
      <p:bldP spid="47" grpId="2" animBg="1"/>
      <p:bldP spid="49" grpId="1" animBg="1"/>
      <p:bldP spid="49" grpId="2" animBg="1"/>
      <p:bldP spid="17" grpId="0" animBg="1"/>
      <p:bldP spid="19" grpId="0" animBg="1"/>
      <p:bldP spid="50" grpId="0" animBg="1"/>
      <p:bldP spid="50" grpId="1" animBg="1"/>
      <p:bldP spid="50" grpId="2" animBg="1"/>
      <p:bldP spid="51" grpId="0" animBg="1"/>
      <p:bldP spid="51" grpId="1" animBg="1"/>
      <p:bldP spid="51" grpId="2" animBg="1"/>
      <p:bldP spid="52" grpId="0" animBg="1"/>
      <p:bldP spid="52" grpId="1" animBg="1"/>
      <p:bldP spid="52" grpId="2" animBg="1"/>
      <p:bldP spid="53" grpId="0" animBg="1"/>
      <p:bldP spid="53" grpId="1" animBg="1"/>
      <p:bldP spid="53" grpId="2" animBg="1"/>
      <p:bldP spid="54" grpId="0" animBg="1"/>
      <p:bldP spid="54" grpId="1" animBg="1"/>
      <p:bldP spid="54" grpId="2" animBg="1"/>
      <p:bldP spid="55" grpId="0" animBg="1"/>
      <p:bldP spid="56" grpId="0" animBg="1"/>
      <p:bldP spid="57" grpId="0" animBg="1"/>
      <p:bldP spid="58" grpId="0" animBg="1"/>
      <p:bldP spid="5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panose="02010600030101010101" pitchFamily="2" charset="-122"/>
              </a:rPr>
              <a:t>Static Route: </a:t>
            </a:r>
            <a:r>
              <a:rPr lang="en-US" altLang="zh-CN" sz="2400" dirty="0" smtClean="0">
                <a:ea typeface="宋体" panose="02010600030101010101" pitchFamily="2" charset="-122"/>
              </a:rPr>
              <a:t>Direct Communication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pic>
        <p:nvPicPr>
          <p:cNvPr id="61" name="Picture 6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749367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2" name="TextBox 61"/>
          <p:cNvSpPr txBox="1"/>
          <p:nvPr/>
        </p:nvSpPr>
        <p:spPr>
          <a:xfrm>
            <a:off x="818088" y="3383507"/>
            <a:ext cx="154241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10.0.1.0/24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6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749367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4" name="Straight Connector 63"/>
          <p:cNvCxnSpPr>
            <a:stCxn id="61" idx="3"/>
            <a:endCxn id="63" idx="1"/>
          </p:cNvCxnSpPr>
          <p:nvPr/>
        </p:nvCxnSpPr>
        <p:spPr>
          <a:xfrm>
            <a:off x="3276600" y="3962400"/>
            <a:ext cx="25146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2305970" y="3697439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.2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737498" y="3794644"/>
            <a:ext cx="460382" cy="34855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ln w="11430"/>
                <a:solidFill>
                  <a:srgbClr val="FFFF00"/>
                </a:solidFill>
                <a:effectLst>
                  <a:glow rad="228600">
                    <a:srgbClr val="B21A1A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R1</a:t>
            </a:r>
            <a:endParaRPr lang="en-US" sz="3200" b="1">
              <a:ln w="11430"/>
              <a:solidFill>
                <a:srgbClr val="FFFF00"/>
              </a:solidFill>
              <a:effectLst>
                <a:glow rad="228600">
                  <a:srgbClr val="B21A1A">
                    <a:satMod val="175000"/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853691" y="3794644"/>
            <a:ext cx="460382" cy="34855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ln w="11430"/>
                <a:solidFill>
                  <a:srgbClr val="FFFF00"/>
                </a:solidFill>
                <a:effectLst>
                  <a:glow rad="228600">
                    <a:srgbClr val="B21A1A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R2</a:t>
            </a:r>
            <a:endParaRPr lang="en-US" sz="3200" b="1">
              <a:ln w="11430"/>
              <a:solidFill>
                <a:srgbClr val="FFFF00"/>
              </a:solidFill>
              <a:effectLst>
                <a:glow rad="228600">
                  <a:srgbClr val="B21A1A">
                    <a:satMod val="175000"/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68" name="Picture 6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8" y="3733800"/>
            <a:ext cx="609600" cy="506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9" name="TextBox 68"/>
          <p:cNvSpPr txBox="1"/>
          <p:nvPr/>
        </p:nvSpPr>
        <p:spPr>
          <a:xfrm>
            <a:off x="0" y="3744837"/>
            <a:ext cx="598241" cy="34855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ln w="11430"/>
                <a:solidFill>
                  <a:srgbClr val="FFFF00"/>
                </a:solidFill>
                <a:effectLst>
                  <a:glow rad="228600">
                    <a:srgbClr val="B21A1A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PC1</a:t>
            </a:r>
            <a:endParaRPr lang="en-US" sz="3200" b="1">
              <a:ln w="11430"/>
              <a:solidFill>
                <a:srgbClr val="FFFF00"/>
              </a:solidFill>
              <a:effectLst>
                <a:glow rad="228600">
                  <a:srgbClr val="B21A1A">
                    <a:satMod val="175000"/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70" name="Straight Connector 69"/>
          <p:cNvCxnSpPr/>
          <p:nvPr/>
        </p:nvCxnSpPr>
        <p:spPr>
          <a:xfrm>
            <a:off x="511586" y="3962400"/>
            <a:ext cx="21554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" name="Picture 7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7371" y="3733800"/>
            <a:ext cx="609600" cy="506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2" name="TextBox 71"/>
          <p:cNvSpPr txBox="1"/>
          <p:nvPr/>
        </p:nvSpPr>
        <p:spPr>
          <a:xfrm>
            <a:off x="8475983" y="3744837"/>
            <a:ext cx="598241" cy="3416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ln w="11430"/>
                <a:solidFill>
                  <a:srgbClr val="FFFF00"/>
                </a:solidFill>
                <a:effectLst>
                  <a:glow rad="228600">
                    <a:srgbClr val="B21A1A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PC2</a:t>
            </a:r>
            <a:endParaRPr lang="en-US" sz="3200" b="1">
              <a:ln w="11430"/>
              <a:solidFill>
                <a:srgbClr val="FFFF00"/>
              </a:solidFill>
              <a:effectLst>
                <a:glow rad="228600">
                  <a:srgbClr val="B21A1A">
                    <a:satMod val="175000"/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73" name="Straight Connector 72"/>
          <p:cNvCxnSpPr/>
          <p:nvPr/>
        </p:nvCxnSpPr>
        <p:spPr>
          <a:xfrm>
            <a:off x="6371957" y="3962400"/>
            <a:ext cx="21554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2059107" y="3919115"/>
            <a:ext cx="678391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f0/0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197880" y="3919115"/>
            <a:ext cx="678391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f0/1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181600" y="3919115"/>
            <a:ext cx="678391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f0/1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6320373" y="3919115"/>
            <a:ext cx="678391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f0/0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3207824" y="3697439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.3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422163" y="3697439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.4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324017" y="3697439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.5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80587" y="3697439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.1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8149895" y="3697439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.6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3762695" y="3383507"/>
            <a:ext cx="154241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10.0.2.0/24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6755545" y="3383507"/>
            <a:ext cx="154241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10.0.3.0/24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143001" y="1676400"/>
            <a:ext cx="3186827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Routing Table</a:t>
            </a:r>
            <a:endParaRPr lang="en-US" sz="32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1143000" y="1676400"/>
            <a:ext cx="3248206" cy="160020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87" name="TextBox 86"/>
          <p:cNvSpPr txBox="1"/>
          <p:nvPr/>
        </p:nvSpPr>
        <p:spPr>
          <a:xfrm>
            <a:off x="1182814" y="2262656"/>
            <a:ext cx="265329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10.0.1.0/24     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f0/0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182814" y="2582744"/>
            <a:ext cx="2653290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10.0.2.0/24     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f0/1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4648201" y="1676400"/>
            <a:ext cx="3186827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Routing Table</a:t>
            </a:r>
            <a:endParaRPr lang="en-US" sz="32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4648200" y="1676400"/>
            <a:ext cx="3248206" cy="160020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91" name="TextBox 90"/>
          <p:cNvSpPr txBox="1"/>
          <p:nvPr/>
        </p:nvSpPr>
        <p:spPr>
          <a:xfrm>
            <a:off x="4688014" y="2582744"/>
            <a:ext cx="2653290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10.0.2.0/24     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f0/1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4688014" y="2902832"/>
            <a:ext cx="265329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10.0.3.0/24     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f0/0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93" name="Straight Connector 92"/>
          <p:cNvCxnSpPr>
            <a:stCxn id="81" idx="3"/>
          </p:cNvCxnSpPr>
          <p:nvPr/>
        </p:nvCxnSpPr>
        <p:spPr>
          <a:xfrm>
            <a:off x="912115" y="3857483"/>
            <a:ext cx="1393855" cy="0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/>
          <p:cNvSpPr txBox="1"/>
          <p:nvPr/>
        </p:nvSpPr>
        <p:spPr>
          <a:xfrm>
            <a:off x="19587" y="4404065"/>
            <a:ext cx="678391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Data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697978" y="4404065"/>
            <a:ext cx="1172116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10.0.1.1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1870094" y="4404065"/>
            <a:ext cx="1172116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10.0.1.2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1144039" y="4404065"/>
            <a:ext cx="678391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Data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1822430" y="4404065"/>
            <a:ext cx="1172116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10.0.1.1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2994546" y="4404065"/>
            <a:ext cx="1172116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10.0.1.2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101" name="Straight Connector 100"/>
          <p:cNvCxnSpPr/>
          <p:nvPr/>
        </p:nvCxnSpPr>
        <p:spPr>
          <a:xfrm>
            <a:off x="1445125" y="4281235"/>
            <a:ext cx="1393855" cy="0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1144039" y="4876800"/>
            <a:ext cx="678391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Data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2995030" y="4876800"/>
            <a:ext cx="1172116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10.0.1.1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1822430" y="4876800"/>
            <a:ext cx="1172116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10.0.1.2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7578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0" presetClass="pat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084 0.00023 " pathEditMode="relative" ptsTypes="AA">
                                      <p:cBhvr>
                                        <p:cTn id="79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084 0.00023 " pathEditMode="relative" ptsTypes="AA">
                                      <p:cBhvr>
                                        <p:cTn id="8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2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084 0.00023 " pathEditMode="relative" ptsTypes="AA">
                                      <p:cBhvr>
                                        <p:cTn id="8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0" presetClass="pat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018 0.06753 " pathEditMode="relative" ptsTypes="AA">
                                      <p:cBhvr>
                                        <p:cTn id="100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986 0.06545 " pathEditMode="relative" ptsTypes="AA">
                                      <p:cBhvr>
                                        <p:cTn id="10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269 0.06961 " pathEditMode="relative" ptsTypes="AA">
                                      <p:cBhvr>
                                        <p:cTn id="10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86" grpId="0" animBg="1"/>
      <p:bldP spid="87" grpId="0"/>
      <p:bldP spid="88" grpId="0"/>
      <p:bldP spid="89" grpId="0"/>
      <p:bldP spid="90" grpId="0" animBg="1"/>
      <p:bldP spid="91" grpId="0"/>
      <p:bldP spid="92" grpId="0"/>
      <p:bldP spid="94" grpId="0" animBg="1"/>
      <p:bldP spid="94" grpId="1" animBg="1"/>
      <p:bldP spid="94" grpId="2" animBg="1"/>
      <p:bldP spid="95" grpId="0" animBg="1"/>
      <p:bldP spid="95" grpId="1" animBg="1"/>
      <p:bldP spid="95" grpId="2" animBg="1"/>
      <p:bldP spid="96" grpId="0" animBg="1"/>
      <p:bldP spid="96" grpId="1" animBg="1"/>
      <p:bldP spid="96" grpId="2" animBg="1"/>
      <p:bldP spid="97" grpId="0" animBg="1"/>
      <p:bldP spid="97" grpId="1" animBg="1"/>
      <p:bldP spid="97" grpId="2" animBg="1"/>
      <p:bldP spid="98" grpId="0" animBg="1"/>
      <p:bldP spid="98" grpId="1" animBg="1"/>
      <p:bldP spid="98" grpId="2" animBg="1"/>
      <p:bldP spid="99" grpId="0" animBg="1"/>
      <p:bldP spid="99" grpId="1" animBg="1"/>
      <p:bldP spid="99" grpId="2" animBg="1"/>
      <p:bldP spid="102" grpId="0" animBg="1"/>
      <p:bldP spid="103" grpId="0" animBg="1"/>
      <p:bldP spid="10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panose="02010600030101010101" pitchFamily="2" charset="-122"/>
              </a:rPr>
              <a:t>Static Route: </a:t>
            </a:r>
            <a:r>
              <a:rPr lang="en-US" altLang="zh-CN" sz="2400" dirty="0" smtClean="0">
                <a:ea typeface="宋体" panose="02010600030101010101" pitchFamily="2" charset="-122"/>
              </a:rPr>
              <a:t>Indirect Communication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749367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18088" y="3383507"/>
            <a:ext cx="154241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10.0.1.0/24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749367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>
            <a:stCxn id="3" idx="3"/>
            <a:endCxn id="5" idx="1"/>
          </p:cNvCxnSpPr>
          <p:nvPr/>
        </p:nvCxnSpPr>
        <p:spPr>
          <a:xfrm>
            <a:off x="3276600" y="3962400"/>
            <a:ext cx="25146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305970" y="3697439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.2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37498" y="3794644"/>
            <a:ext cx="460382" cy="34855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ln w="11430"/>
                <a:solidFill>
                  <a:srgbClr val="FFFF00"/>
                </a:solidFill>
                <a:effectLst>
                  <a:glow rad="228600">
                    <a:srgbClr val="B21A1A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R1</a:t>
            </a:r>
            <a:endParaRPr lang="en-US" sz="3200" b="1">
              <a:ln w="11430"/>
              <a:solidFill>
                <a:srgbClr val="FFFF00"/>
              </a:solidFill>
              <a:effectLst>
                <a:glow rad="228600">
                  <a:srgbClr val="B21A1A">
                    <a:satMod val="175000"/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53691" y="3794644"/>
            <a:ext cx="460382" cy="34855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ln w="11430"/>
                <a:solidFill>
                  <a:srgbClr val="FFFF00"/>
                </a:solidFill>
                <a:effectLst>
                  <a:glow rad="228600">
                    <a:srgbClr val="B21A1A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R2</a:t>
            </a:r>
            <a:endParaRPr lang="en-US" sz="3200" b="1">
              <a:ln w="11430"/>
              <a:solidFill>
                <a:srgbClr val="FFFF00"/>
              </a:solidFill>
              <a:effectLst>
                <a:glow rad="228600">
                  <a:srgbClr val="B21A1A">
                    <a:satMod val="175000"/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8" y="3733800"/>
            <a:ext cx="609600" cy="506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744837"/>
            <a:ext cx="598241" cy="34855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ln w="11430"/>
                <a:solidFill>
                  <a:srgbClr val="FFFF00"/>
                </a:solidFill>
                <a:effectLst>
                  <a:glow rad="228600">
                    <a:srgbClr val="B21A1A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PC1</a:t>
            </a:r>
            <a:endParaRPr lang="en-US" sz="3200" b="1">
              <a:ln w="11430"/>
              <a:solidFill>
                <a:srgbClr val="FFFF00"/>
              </a:solidFill>
              <a:effectLst>
                <a:glow rad="228600">
                  <a:srgbClr val="B21A1A">
                    <a:satMod val="175000"/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511586" y="3962400"/>
            <a:ext cx="21554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7371" y="3733800"/>
            <a:ext cx="609600" cy="506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8475983" y="3744837"/>
            <a:ext cx="598241" cy="34855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ln w="11430"/>
                <a:solidFill>
                  <a:srgbClr val="FFFF00"/>
                </a:solidFill>
                <a:effectLst>
                  <a:glow rad="228600">
                    <a:srgbClr val="B21A1A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PC2</a:t>
            </a:r>
            <a:endParaRPr lang="en-US" sz="3200" b="1">
              <a:ln w="11430"/>
              <a:solidFill>
                <a:srgbClr val="FFFF00"/>
              </a:solidFill>
              <a:effectLst>
                <a:glow rad="228600">
                  <a:srgbClr val="B21A1A">
                    <a:satMod val="175000"/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6371957" y="3962400"/>
            <a:ext cx="21554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059107" y="3919115"/>
            <a:ext cx="678391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f0/0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97880" y="3919115"/>
            <a:ext cx="678391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f0/1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81600" y="3919115"/>
            <a:ext cx="678391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f0/1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20373" y="3919115"/>
            <a:ext cx="678391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f0/0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07824" y="3697439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.3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422163" y="3697439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.4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24017" y="3697439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.5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80587" y="3697439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.1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149895" y="3697439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.6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762695" y="3383507"/>
            <a:ext cx="154241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10.0.2.0/24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755545" y="3383507"/>
            <a:ext cx="154241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10.0.3.0/24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143001" y="1676400"/>
            <a:ext cx="3186827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Routing Table</a:t>
            </a:r>
            <a:endParaRPr lang="en-US" sz="32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143000" y="1676400"/>
            <a:ext cx="3248206" cy="160020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9" name="TextBox 28"/>
          <p:cNvSpPr txBox="1"/>
          <p:nvPr/>
        </p:nvSpPr>
        <p:spPr>
          <a:xfrm>
            <a:off x="1182814" y="2262656"/>
            <a:ext cx="265329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10.0.1.0/24     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f0/0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182814" y="2582744"/>
            <a:ext cx="2653290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10.0.2.0/24     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f0/1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648201" y="1676400"/>
            <a:ext cx="3186827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Routing Table</a:t>
            </a:r>
            <a:endParaRPr lang="en-US" sz="32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648200" y="1676400"/>
            <a:ext cx="3248206" cy="160020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3" name="TextBox 32"/>
          <p:cNvSpPr txBox="1"/>
          <p:nvPr/>
        </p:nvSpPr>
        <p:spPr>
          <a:xfrm>
            <a:off x="4688014" y="2582744"/>
            <a:ext cx="2653290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10.0.2.0/24     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f0/1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688014" y="2902832"/>
            <a:ext cx="265329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10.0.3.0/24     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f0/0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35" name="Straight Connector 34"/>
          <p:cNvCxnSpPr>
            <a:stCxn id="23" idx="3"/>
          </p:cNvCxnSpPr>
          <p:nvPr/>
        </p:nvCxnSpPr>
        <p:spPr>
          <a:xfrm>
            <a:off x="912115" y="3857483"/>
            <a:ext cx="2511473" cy="0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9587" y="4404065"/>
            <a:ext cx="678391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Data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97978" y="4404065"/>
            <a:ext cx="1172116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10.0.1.1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870094" y="4404065"/>
            <a:ext cx="1172116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10.0.2.3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144039" y="4404065"/>
            <a:ext cx="678391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Data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822430" y="4404065"/>
            <a:ext cx="1172116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10.0.1.1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994546" y="4404065"/>
            <a:ext cx="1172116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10.0.2.3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>
            <a:off x="1445125" y="4281235"/>
            <a:ext cx="1393855" cy="0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1144039" y="4876800"/>
            <a:ext cx="678391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Data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995030" y="4876800"/>
            <a:ext cx="1172116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10.0.1.1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822430" y="4876800"/>
            <a:ext cx="1172116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10.0.2.3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-142732" y="3039444"/>
            <a:ext cx="1026921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Default</a:t>
            </a:r>
          </a:p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Gateway</a:t>
            </a:r>
          </a:p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30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10.0.1.2</a:t>
            </a:r>
            <a:endParaRPr kumimoji="0" lang="en-US" sz="1600" b="1" i="0" u="none" strike="noStrike" kern="1200" cap="none" spc="-30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00240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084 0.00023 " pathEditMode="relative" ptsTypes="AA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084 0.00023 " pathEditMode="relative" ptsTypes="AA">
                                      <p:cBhvr>
                                        <p:cTn id="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084 0.00023 " pathEditMode="relative" ptsTypes="AA">
                                      <p:cBhvr>
                                        <p:cTn id="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018 0.06753 " pathEditMode="relative" ptsTypes="AA">
                                      <p:cBhvr>
                                        <p:cTn id="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986 0.06545 " pathEditMode="relative" ptsTypes="AA">
                                      <p:cBhvr>
                                        <p:cTn id="5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269 0.06961 " pathEditMode="relative" ptsTypes="AA">
                                      <p:cBhvr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4" grpId="0" animBg="1"/>
      <p:bldP spid="45" grpId="0" animBg="1"/>
      <p:bldP spid="4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Straight Connector 55"/>
          <p:cNvCxnSpPr/>
          <p:nvPr/>
        </p:nvCxnSpPr>
        <p:spPr>
          <a:xfrm flipV="1">
            <a:off x="6095516" y="4175432"/>
            <a:ext cx="0" cy="1521229"/>
          </a:xfrm>
          <a:prstGeom prst="line">
            <a:avLst/>
          </a:prstGeom>
          <a:ln w="28575"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panose="02010600030101010101" pitchFamily="2" charset="-122"/>
              </a:rPr>
              <a:t>Static Route: </a:t>
            </a:r>
            <a:r>
              <a:rPr lang="en-US" altLang="zh-CN" sz="2400" dirty="0">
                <a:ea typeface="宋体" panose="02010600030101010101" pitchFamily="2" charset="-122"/>
              </a:rPr>
              <a:t>Indirect </a:t>
            </a:r>
            <a:r>
              <a:rPr lang="en-US" altLang="zh-CN" sz="2400" dirty="0" smtClean="0">
                <a:ea typeface="宋体" panose="02010600030101010101" pitchFamily="2" charset="-122"/>
              </a:rPr>
              <a:t>Communication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749367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18088" y="3383507"/>
            <a:ext cx="154241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10.0.1.0/24</a:t>
            </a:r>
            <a:endParaRPr lang="en-US" sz="3000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749367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>
            <a:stCxn id="3" idx="3"/>
            <a:endCxn id="5" idx="1"/>
          </p:cNvCxnSpPr>
          <p:nvPr/>
        </p:nvCxnSpPr>
        <p:spPr>
          <a:xfrm>
            <a:off x="3276600" y="3962400"/>
            <a:ext cx="25146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305970" y="3697439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.2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37498" y="3794644"/>
            <a:ext cx="460382" cy="34855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ln w="11430"/>
                <a:solidFill>
                  <a:srgbClr val="FFFF00"/>
                </a:solidFill>
                <a:effectLst>
                  <a:glow rad="228600">
                    <a:srgbClr val="B21A1A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R1</a:t>
            </a:r>
            <a:endParaRPr lang="en-US" sz="3200" b="1">
              <a:ln w="11430"/>
              <a:solidFill>
                <a:srgbClr val="FFFF00"/>
              </a:solidFill>
              <a:effectLst>
                <a:glow rad="228600">
                  <a:srgbClr val="B21A1A">
                    <a:satMod val="175000"/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53691" y="3794644"/>
            <a:ext cx="460382" cy="34855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ln w="11430"/>
                <a:solidFill>
                  <a:srgbClr val="FFFF00"/>
                </a:solidFill>
                <a:effectLst>
                  <a:glow rad="228600">
                    <a:srgbClr val="B21A1A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R2</a:t>
            </a:r>
            <a:endParaRPr lang="en-US" sz="3200" b="1">
              <a:ln w="11430"/>
              <a:solidFill>
                <a:srgbClr val="FFFF00"/>
              </a:solidFill>
              <a:effectLst>
                <a:glow rad="228600">
                  <a:srgbClr val="B21A1A">
                    <a:satMod val="175000"/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8" y="3733800"/>
            <a:ext cx="609600" cy="506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744837"/>
            <a:ext cx="598241" cy="34855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ln w="11430"/>
                <a:solidFill>
                  <a:srgbClr val="FFFF00"/>
                </a:solidFill>
                <a:effectLst>
                  <a:glow rad="228600">
                    <a:srgbClr val="B21A1A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PC1</a:t>
            </a:r>
            <a:endParaRPr lang="en-US" sz="3200" b="1">
              <a:ln w="11430"/>
              <a:solidFill>
                <a:srgbClr val="FFFF00"/>
              </a:solidFill>
              <a:effectLst>
                <a:glow rad="228600">
                  <a:srgbClr val="B21A1A">
                    <a:satMod val="175000"/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511586" y="3962400"/>
            <a:ext cx="21554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7371" y="3733800"/>
            <a:ext cx="609600" cy="506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8475983" y="3744837"/>
            <a:ext cx="598241" cy="34855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ln w="11430"/>
                <a:solidFill>
                  <a:srgbClr val="FFFF00"/>
                </a:solidFill>
                <a:effectLst>
                  <a:glow rad="228600">
                    <a:srgbClr val="B21A1A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PC2</a:t>
            </a:r>
            <a:endParaRPr lang="en-US" sz="3200" b="1">
              <a:ln w="11430"/>
              <a:solidFill>
                <a:srgbClr val="FFFF00"/>
              </a:solidFill>
              <a:effectLst>
                <a:glow rad="228600">
                  <a:srgbClr val="B21A1A">
                    <a:satMod val="175000"/>
                    <a:alpha val="4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6371957" y="3962400"/>
            <a:ext cx="21554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059107" y="3919115"/>
            <a:ext cx="678391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f0/0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97880" y="3919115"/>
            <a:ext cx="678391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f0/1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81600" y="3919115"/>
            <a:ext cx="678391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f0/1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20373" y="3919115"/>
            <a:ext cx="678391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f0/0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07824" y="3697439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.3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422163" y="3697439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.4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24017" y="3697439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.5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80587" y="3697439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.1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149895" y="3697439"/>
            <a:ext cx="431528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.6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762695" y="3383507"/>
            <a:ext cx="154241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10.0.2.0/24</a:t>
            </a:r>
            <a:endParaRPr lang="en-US" sz="3000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755545" y="3383507"/>
            <a:ext cx="154241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10.0.3.0/24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143001" y="1676400"/>
            <a:ext cx="3186827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Routing Table</a:t>
            </a:r>
            <a:endParaRPr lang="en-US" sz="32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143000" y="1676400"/>
            <a:ext cx="3248206" cy="160020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9" name="TextBox 28"/>
          <p:cNvSpPr txBox="1"/>
          <p:nvPr/>
        </p:nvSpPr>
        <p:spPr>
          <a:xfrm>
            <a:off x="1182814" y="2262656"/>
            <a:ext cx="265329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10.0.1.0/24     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f0/0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182814" y="2582744"/>
            <a:ext cx="2653290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10.0.2.0/24     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f0/1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648201" y="1676400"/>
            <a:ext cx="3186827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Routing Table</a:t>
            </a:r>
            <a:endParaRPr lang="en-US" sz="32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648200" y="1676400"/>
            <a:ext cx="3248206" cy="1600200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3" name="TextBox 32"/>
          <p:cNvSpPr txBox="1"/>
          <p:nvPr/>
        </p:nvSpPr>
        <p:spPr>
          <a:xfrm>
            <a:off x="4688014" y="2582744"/>
            <a:ext cx="2653290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10.0.2.0/24     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f0/1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688014" y="2902832"/>
            <a:ext cx="2653290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10.0.3.0/24     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f0/0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35" name="Straight Connector 34"/>
          <p:cNvCxnSpPr>
            <a:stCxn id="23" idx="3"/>
          </p:cNvCxnSpPr>
          <p:nvPr/>
        </p:nvCxnSpPr>
        <p:spPr>
          <a:xfrm>
            <a:off x="912115" y="3857483"/>
            <a:ext cx="4608680" cy="0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9587" y="4404065"/>
            <a:ext cx="678391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Data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97978" y="4404065"/>
            <a:ext cx="1172116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10.0.1.1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870094" y="4404065"/>
            <a:ext cx="1172116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10.0.2.4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45493" y="4404065"/>
            <a:ext cx="678391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Data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923884" y="4404065"/>
            <a:ext cx="1172116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10.0.1.1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096000" y="4404065"/>
            <a:ext cx="1172116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10.0.2.4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245009" y="4876800"/>
            <a:ext cx="678391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Data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096000" y="4876800"/>
            <a:ext cx="1172116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10.0.1.1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923400" y="4876800"/>
            <a:ext cx="1172116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10.0.2.4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688014" y="2262656"/>
            <a:ext cx="3147015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10.0.1.0/24 </a:t>
            </a:r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via</a:t>
            </a:r>
            <a:r>
              <a:rPr lang="en-US" sz="1600" b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10.0.2.3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46" name="Straight Connector 45"/>
          <p:cNvCxnSpPr/>
          <p:nvPr/>
        </p:nvCxnSpPr>
        <p:spPr>
          <a:xfrm>
            <a:off x="3042210" y="5036844"/>
            <a:ext cx="1072590" cy="0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1092177" y="4404065"/>
            <a:ext cx="678391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Data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770568" y="4404065"/>
            <a:ext cx="1172116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10.0.1.1</a:t>
            </a:r>
            <a:endParaRPr lang="en-US" sz="3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942684" y="4404065"/>
            <a:ext cx="1172116" cy="320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10.0.2.4</a:t>
            </a:r>
            <a:endParaRPr lang="en-US" sz="3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51" name="Straight Connector 50"/>
          <p:cNvCxnSpPr/>
          <p:nvPr/>
        </p:nvCxnSpPr>
        <p:spPr>
          <a:xfrm flipV="1">
            <a:off x="2971800" y="4175432"/>
            <a:ext cx="0" cy="131096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Picture 5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3286" y="5486400"/>
            <a:ext cx="609600" cy="506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3" name="TextBox 52"/>
          <p:cNvSpPr txBox="1"/>
          <p:nvPr/>
        </p:nvSpPr>
        <p:spPr>
          <a:xfrm>
            <a:off x="1219200" y="5013664"/>
            <a:ext cx="1789272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172.16.0.0/16</a:t>
            </a:r>
            <a:endParaRPr lang="en-US" sz="3000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197881" y="5696661"/>
            <a:ext cx="5916150" cy="3139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R2(</a:t>
            </a:r>
            <a:r>
              <a:rPr lang="en-US" sz="1600" b="1" spc="-15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)# </a:t>
            </a:r>
            <a:r>
              <a:rPr lang="en-US" sz="1600" b="1" spc="-15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ip</a:t>
            </a: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route  10.0.1.0 255.255.255.0  10.0.2.3</a:t>
            </a:r>
            <a:endParaRPr lang="en-US" sz="1600" b="1" spc="-150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197881" y="5292116"/>
            <a:ext cx="5916150" cy="3139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R2(</a:t>
            </a:r>
            <a:r>
              <a:rPr lang="en-US" sz="1600" b="1" spc="-15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)# </a:t>
            </a:r>
            <a:r>
              <a:rPr lang="en-US" sz="1600" b="1" spc="-15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ip</a:t>
            </a: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route  172.16.0.0 255.255.0.0  10.0.2.3</a:t>
            </a:r>
            <a:endParaRPr lang="en-US" sz="1600" b="1" spc="-150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-142732" y="3039444"/>
            <a:ext cx="1026921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Default</a:t>
            </a:r>
          </a:p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Gateway</a:t>
            </a:r>
          </a:p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30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10.0.1.2</a:t>
            </a:r>
            <a:endParaRPr kumimoji="0" lang="en-US" sz="1600" b="1" i="0" u="none" strike="noStrike" kern="1200" cap="none" spc="-30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>
            <a:off x="1824203" y="5036844"/>
            <a:ext cx="1072590" cy="0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7783217" y="5982036"/>
            <a:ext cx="1330814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pc="-150" dirty="0" err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ip</a:t>
            </a:r>
            <a:r>
              <a:rPr lang="en-US" sz="1600" b="1" spc="-150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next-hop</a:t>
            </a:r>
            <a:endParaRPr lang="en-US" sz="3000" b="1" spc="-150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9587" y="2047617"/>
            <a:ext cx="5186035" cy="5416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none" rtlCol="0" anchor="ctr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R1(</a:t>
            </a:r>
            <a:r>
              <a:rPr lang="en-US" sz="1600" b="1" spc="-15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)# </a:t>
            </a:r>
            <a:r>
              <a:rPr lang="en-US" sz="1600" b="1" spc="-150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interface loopback 1</a:t>
            </a:r>
          </a:p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R1(</a:t>
            </a:r>
            <a:r>
              <a:rPr lang="en-US" sz="1600" b="1" spc="-15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-if)# </a:t>
            </a:r>
            <a:r>
              <a:rPr lang="en-US" sz="1600" b="1" spc="-150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ip</a:t>
            </a:r>
            <a:r>
              <a:rPr lang="en-US" sz="1600" b="1" spc="-150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address 10.0.4.2 255.255.255.0</a:t>
            </a:r>
            <a:endParaRPr lang="en-US" sz="1600" b="1" spc="-150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62" name="Straight Connector 61"/>
          <p:cNvCxnSpPr/>
          <p:nvPr/>
        </p:nvCxnSpPr>
        <p:spPr>
          <a:xfrm>
            <a:off x="2339593" y="3098635"/>
            <a:ext cx="140523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2990551" y="3098635"/>
            <a:ext cx="0" cy="65768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7993444" y="2156412"/>
            <a:ext cx="184731" cy="519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3000" b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219346" y="2605420"/>
            <a:ext cx="1542410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Loopback 1</a:t>
            </a:r>
            <a:endParaRPr lang="en-US" sz="3000" b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10.0.4.1/24</a:t>
            </a:r>
            <a:endParaRPr lang="en-US" sz="3000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197881" y="4876800"/>
            <a:ext cx="5916150" cy="3139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R2(</a:t>
            </a:r>
            <a:r>
              <a:rPr lang="en-US" sz="1600" b="1" spc="-15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)# </a:t>
            </a:r>
            <a:r>
              <a:rPr lang="en-US" sz="1600" b="1" spc="-150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ip</a:t>
            </a:r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route  10.0.4.0 255.255.255.0  10.0.2.3</a:t>
            </a:r>
            <a:endParaRPr lang="en-US" sz="1600" b="1" spc="-150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7168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1632 0.00023 " pathEditMode="relative" ptsTypes="AA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1632 0.00023 " pathEditMode="relative" ptsTypes="AA">
                                      <p:cBhvr>
                                        <p:cTn id="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1632 0.00023 " pathEditMode="relative" ptsTypes="AA">
                                      <p:cBhvr>
                                        <p:cTn id="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4636 0.00023 " pathEditMode="relative" ptsTypes="AA">
                                      <p:cBhvr>
                                        <p:cTn id="5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4636 0.00023 " pathEditMode="relative" ptsTypes="AA">
                                      <p:cBhvr>
                                        <p:cTn id="5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4636 0.00023 " pathEditMode="relative" ptsTypes="AA">
                                      <p:cBhvr>
                                        <p:cTn id="5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0" presetClass="pat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018 0.06753 " pathEditMode="relative" ptsTypes="AA">
                                      <p:cBhvr>
                                        <p:cTn id="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986 0.06545 " pathEditMode="relative" ptsTypes="AA">
                                      <p:cBhvr>
                                        <p:cTn id="7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269 0.06961 " pathEditMode="relative" ptsTypes="AA">
                                      <p:cBhvr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500"/>
                            </p:stCondLst>
                            <p:childTnLst>
                              <p:par>
                                <p:cTn id="168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4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 animBg="1"/>
      <p:bldP spid="29" grpId="0"/>
      <p:bldP spid="30" grpId="0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49" grpId="0" animBg="1"/>
      <p:bldP spid="49" grpId="1" animBg="1"/>
      <p:bldP spid="49" grpId="2" animBg="1"/>
      <p:bldP spid="53" grpId="0"/>
      <p:bldP spid="50" grpId="0" animBg="1"/>
      <p:bldP spid="54" grpId="0" animBg="1"/>
      <p:bldP spid="60" grpId="0"/>
      <p:bldP spid="61" grpId="1" animBg="1"/>
      <p:bldP spid="64" grpId="0"/>
      <p:bldP spid="65" grpId="0"/>
      <p:bldP spid="6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4_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73019" tIns="36509" rIns="73019" bIns="36509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urier New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73019" tIns="36509" rIns="73019" bIns="36509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urier New" pitchFamily="49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_CLS_PPT_v6.0">
  <a:themeElements>
    <a:clrScheme name="CLS_PPT_v6.0 12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306774"/>
      </a:accent1>
      <a:accent2>
        <a:srgbClr val="B92B38"/>
      </a:accent2>
      <a:accent3>
        <a:srgbClr val="FFFFFF"/>
      </a:accent3>
      <a:accent4>
        <a:srgbClr val="000000"/>
      </a:accent4>
      <a:accent5>
        <a:srgbClr val="ADB8BC"/>
      </a:accent5>
      <a:accent6>
        <a:srgbClr val="A72632"/>
      </a:accent6>
      <a:hlink>
        <a:srgbClr val="9999CC"/>
      </a:hlink>
      <a:folHlink>
        <a:srgbClr val="EEB30E"/>
      </a:folHlink>
    </a:clrScheme>
    <a:fontScheme name="CLS_PPT_v6.0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LS_PPT_v6.0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S_PPT_v6.0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4016</TotalTime>
  <Words>694</Words>
  <Application>Microsoft Office PowerPoint</Application>
  <PresentationFormat>On-screen Show (4:3)</PresentationFormat>
  <Paragraphs>361</Paragraphs>
  <Slides>19</Slides>
  <Notes>15</Notes>
  <HiddenSlides>3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19</vt:i4>
      </vt:variant>
    </vt:vector>
  </HeadingPairs>
  <TitlesOfParts>
    <vt:vector size="33" baseType="lpstr">
      <vt:lpstr>宋体</vt:lpstr>
      <vt:lpstr>Arial</vt:lpstr>
      <vt:lpstr>Calibri</vt:lpstr>
      <vt:lpstr>Courier New</vt:lpstr>
      <vt:lpstr>Wingdings</vt:lpstr>
      <vt:lpstr>Office Theme</vt:lpstr>
      <vt:lpstr>TMP-DEV-PPT-v8.1</vt:lpstr>
      <vt:lpstr>1_TMP-DEV-PPT-v8.1</vt:lpstr>
      <vt:lpstr>2_TMP-DEV-PPT-v8.1</vt:lpstr>
      <vt:lpstr>3_TMP-DEV-PPT-v8.1</vt:lpstr>
      <vt:lpstr>5_TMP-DEV-PPT-v8.1</vt:lpstr>
      <vt:lpstr>4_TMP-DEV-PPT-v8.1</vt:lpstr>
      <vt:lpstr>6_TMP-DEV-PPT-v8.1</vt:lpstr>
      <vt:lpstr>1_CLS_PPT_v6.0</vt:lpstr>
      <vt:lpstr>Static Route: Routing</vt:lpstr>
      <vt:lpstr>Static Route vs Dynamic Route</vt:lpstr>
      <vt:lpstr>Static Route vs Dynamic Route: Mannual Config</vt:lpstr>
      <vt:lpstr>Static Route vs Dynamic Route: OSPF vs EIGRP</vt:lpstr>
      <vt:lpstr>Static Route vs Dynamic Route: RIP, OSPF vs EIGRP</vt:lpstr>
      <vt:lpstr>Static Route: Default Gateway</vt:lpstr>
      <vt:lpstr>Static Route: Direct Communication</vt:lpstr>
      <vt:lpstr>Static Route: Indirect Communication</vt:lpstr>
      <vt:lpstr>Static Route: Indirect Communication</vt:lpstr>
      <vt:lpstr>Interface Loopback: Load Balancing</vt:lpstr>
      <vt:lpstr>Static Route: Indirect Communication</vt:lpstr>
      <vt:lpstr>Static Route: Routing Table</vt:lpstr>
      <vt:lpstr>Static Route: Default Route</vt:lpstr>
      <vt:lpstr>Static Route: Default Route</vt:lpstr>
      <vt:lpstr>PowerPoint Presentation</vt:lpstr>
      <vt:lpstr>Outbound Interface</vt:lpstr>
      <vt:lpstr>Longest-match</vt:lpstr>
      <vt:lpstr>Longest-match</vt:lpstr>
      <vt:lpstr>Static Route: Administrative Distance (AD)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Static Route</dc:title>
  <dc:creator>user</dc:creator>
  <cp:lastModifiedBy>Windows User</cp:lastModifiedBy>
  <cp:revision>339</cp:revision>
  <dcterms:created xsi:type="dcterms:W3CDTF">2011-12-24T00:44:49Z</dcterms:created>
  <dcterms:modified xsi:type="dcterms:W3CDTF">2017-06-22T09:08:19Z</dcterms:modified>
</cp:coreProperties>
</file>