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://www.cisco.com/wwl/export/crypto/tool/stqrg.html" TargetMode="External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mailto:export@cisco.com" TargetMode="External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95985" y="915098"/>
            <a:ext cx="5986780" cy="356235"/>
          </a:xfrm>
          <a:prstGeom prst="rect">
            <a:avLst/>
          </a:prstGeom>
          <a:solidFill>
            <a:srgbClr val="00AF50"/>
          </a:solidFill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ts val="2300"/>
              </a:lnSpc>
            </a:pPr>
            <a:r>
              <a:rPr dirty="0" sz="2000" spc="-10" b="1">
                <a:latin typeface="Calibri"/>
                <a:cs typeface="Calibri"/>
              </a:rPr>
              <a:t>CHƯƠNG</a:t>
            </a:r>
            <a:r>
              <a:rPr dirty="0" sz="2000" spc="10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3</a:t>
            </a:r>
            <a:r>
              <a:rPr dirty="0" sz="2000" spc="-25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:</a:t>
            </a:r>
            <a:r>
              <a:rPr dirty="0" sz="2000" spc="-5" b="1">
                <a:latin typeface="Calibri"/>
                <a:cs typeface="Calibri"/>
              </a:rPr>
              <a:t> </a:t>
            </a:r>
            <a:r>
              <a:rPr dirty="0" sz="2000" spc="-10" b="1">
                <a:latin typeface="Calibri"/>
                <a:cs typeface="Calibri"/>
              </a:rPr>
              <a:t>CẤU</a:t>
            </a:r>
            <a:r>
              <a:rPr dirty="0" sz="2000" spc="30" b="1">
                <a:latin typeface="Calibri"/>
                <a:cs typeface="Calibri"/>
              </a:rPr>
              <a:t> </a:t>
            </a:r>
            <a:r>
              <a:rPr dirty="0" sz="2000" spc="-5" b="1">
                <a:latin typeface="Calibri"/>
                <a:cs typeface="Calibri"/>
              </a:rPr>
              <a:t>HÌNH</a:t>
            </a:r>
            <a:r>
              <a:rPr dirty="0" sz="2000" spc="-25" b="1">
                <a:latin typeface="Calibri"/>
                <a:cs typeface="Calibri"/>
              </a:rPr>
              <a:t> </a:t>
            </a:r>
            <a:r>
              <a:rPr dirty="0" sz="2000" spc="5" b="1">
                <a:latin typeface="Calibri"/>
                <a:cs typeface="Calibri"/>
              </a:rPr>
              <a:t>ROUTER</a:t>
            </a:r>
            <a:r>
              <a:rPr dirty="0" sz="2000" spc="15" b="1">
                <a:latin typeface="Calibri"/>
                <a:cs typeface="Calibri"/>
              </a:rPr>
              <a:t> </a:t>
            </a:r>
            <a:r>
              <a:rPr dirty="0" sz="2000" b="1">
                <a:latin typeface="Calibri"/>
                <a:cs typeface="Calibri"/>
              </a:rPr>
              <a:t>CƠ</a:t>
            </a:r>
            <a:r>
              <a:rPr dirty="0" sz="2000" spc="10" b="1">
                <a:latin typeface="Calibri"/>
                <a:cs typeface="Calibri"/>
              </a:rPr>
              <a:t> </a:t>
            </a:r>
            <a:r>
              <a:rPr dirty="0" sz="2000" spc="-15" b="1">
                <a:latin typeface="Calibri"/>
                <a:cs typeface="Calibri"/>
              </a:rPr>
              <a:t>BẢN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68725" y="1378966"/>
            <a:ext cx="2349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***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02335" y="5541009"/>
            <a:ext cx="5891530" cy="34651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 b="1">
                <a:latin typeface="Calibri"/>
                <a:cs typeface="Calibri"/>
              </a:rPr>
              <a:t>Yêu</a:t>
            </a:r>
            <a:r>
              <a:rPr dirty="0" sz="1100" spc="-3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cầu: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470534" algn="l"/>
              </a:tabLst>
            </a:pPr>
            <a:r>
              <a:rPr dirty="0" sz="1100" spc="-10">
                <a:latin typeface="Calibri"/>
                <a:cs typeface="Calibri"/>
              </a:rPr>
              <a:t>Kết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nối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các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thiết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bị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sơ </a:t>
            </a:r>
            <a:r>
              <a:rPr dirty="0" sz="1100" spc="-25">
                <a:latin typeface="Calibri"/>
                <a:cs typeface="Calibri"/>
              </a:rPr>
              <a:t>đồ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mạng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bằng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cáp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thẳng.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29"/>
              </a:spcBef>
              <a:buAutoNum type="arabicPeriod"/>
              <a:tabLst>
                <a:tab pos="470534" algn="l"/>
              </a:tabLst>
            </a:pPr>
            <a:r>
              <a:rPr dirty="0" sz="1100" spc="-10">
                <a:latin typeface="Calibri"/>
                <a:cs typeface="Calibri"/>
              </a:rPr>
              <a:t>Kết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nối</a:t>
            </a:r>
            <a:r>
              <a:rPr dirty="0" sz="1100">
                <a:latin typeface="Calibri"/>
                <a:cs typeface="Calibri"/>
              </a:rPr>
              <a:t> cáp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console</a:t>
            </a:r>
            <a:r>
              <a:rPr dirty="0" sz="1100" spc="-5">
                <a:latin typeface="Calibri"/>
                <a:cs typeface="Calibri"/>
              </a:rPr>
              <a:t> từ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PC1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tới R1,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nối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cáp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console </a:t>
            </a:r>
            <a:r>
              <a:rPr dirty="0" sz="1100" spc="-5">
                <a:latin typeface="Calibri"/>
                <a:cs typeface="Calibri"/>
              </a:rPr>
              <a:t>từ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PC2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tới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Sw1.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29"/>
              </a:spcBef>
              <a:buAutoNum type="arabicPeriod"/>
              <a:tabLst>
                <a:tab pos="470534" algn="l"/>
              </a:tabLst>
            </a:pPr>
            <a:r>
              <a:rPr dirty="0" sz="1100" spc="10">
                <a:latin typeface="Calibri"/>
                <a:cs typeface="Calibri"/>
              </a:rPr>
              <a:t>Cắm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dây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nguồn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Router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R1,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Switch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Sw1.</a:t>
            </a:r>
            <a:endParaRPr sz="1100">
              <a:latin typeface="Calibri"/>
              <a:cs typeface="Calibri"/>
            </a:endParaRPr>
          </a:p>
          <a:p>
            <a:pPr marL="469900" marR="5080" indent="-228600">
              <a:lnSpc>
                <a:spcPts val="1550"/>
              </a:lnSpc>
              <a:spcBef>
                <a:spcPts val="90"/>
              </a:spcBef>
              <a:buAutoNum type="arabicPeriod"/>
              <a:tabLst>
                <a:tab pos="470534" algn="l"/>
              </a:tabLst>
            </a:pPr>
            <a:r>
              <a:rPr dirty="0" sz="1100" spc="10">
                <a:latin typeface="Calibri"/>
                <a:cs typeface="Calibri"/>
              </a:rPr>
              <a:t>Đặt IP </a:t>
            </a:r>
            <a:r>
              <a:rPr dirty="0" sz="1100">
                <a:latin typeface="Calibri"/>
                <a:cs typeface="Calibri"/>
              </a:rPr>
              <a:t>cho </a:t>
            </a:r>
            <a:r>
              <a:rPr dirty="0" sz="1100" spc="-5">
                <a:latin typeface="Calibri"/>
                <a:cs typeface="Calibri"/>
              </a:rPr>
              <a:t>PC1 </a:t>
            </a:r>
            <a:r>
              <a:rPr dirty="0" sz="1100">
                <a:latin typeface="Calibri"/>
                <a:cs typeface="Calibri"/>
              </a:rPr>
              <a:t>địa chỉ </a:t>
            </a:r>
            <a:r>
              <a:rPr dirty="0" sz="1100" spc="10">
                <a:latin typeface="Calibri"/>
                <a:cs typeface="Calibri"/>
              </a:rPr>
              <a:t>IP </a:t>
            </a:r>
            <a:r>
              <a:rPr dirty="0" sz="1100" spc="-5">
                <a:latin typeface="Calibri"/>
                <a:cs typeface="Calibri"/>
              </a:rPr>
              <a:t>192.168.1.3/24 </a:t>
            </a:r>
            <a:r>
              <a:rPr dirty="0" sz="1100" spc="5">
                <a:latin typeface="Calibri"/>
                <a:cs typeface="Calibri"/>
              </a:rPr>
              <a:t>với </a:t>
            </a:r>
            <a:r>
              <a:rPr dirty="0" sz="1100">
                <a:latin typeface="Calibri"/>
                <a:cs typeface="Calibri"/>
              </a:rPr>
              <a:t>default-gateway </a:t>
            </a:r>
            <a:r>
              <a:rPr dirty="0" sz="1100" spc="-25">
                <a:latin typeface="Calibri"/>
                <a:cs typeface="Calibri"/>
              </a:rPr>
              <a:t>là </a:t>
            </a:r>
            <a:r>
              <a:rPr dirty="0" sz="1100" spc="10">
                <a:latin typeface="Calibri"/>
                <a:cs typeface="Calibri"/>
              </a:rPr>
              <a:t>IP </a:t>
            </a:r>
            <a:r>
              <a:rPr dirty="0" sz="1100" spc="5">
                <a:latin typeface="Calibri"/>
                <a:cs typeface="Calibri"/>
              </a:rPr>
              <a:t>của </a:t>
            </a:r>
            <a:r>
              <a:rPr dirty="0" sz="1100" spc="-20">
                <a:latin typeface="Calibri"/>
                <a:cs typeface="Calibri"/>
              </a:rPr>
              <a:t>R1, </a:t>
            </a:r>
            <a:r>
              <a:rPr dirty="0" sz="1100" spc="5">
                <a:latin typeface="Calibri"/>
                <a:cs typeface="Calibri"/>
              </a:rPr>
              <a:t>đặt </a:t>
            </a:r>
            <a:r>
              <a:rPr dirty="0" sz="1100" spc="10">
                <a:latin typeface="Calibri"/>
                <a:cs typeface="Calibri"/>
              </a:rPr>
              <a:t>IP </a:t>
            </a:r>
            <a:r>
              <a:rPr dirty="0" sz="1100">
                <a:latin typeface="Calibri"/>
                <a:cs typeface="Calibri"/>
              </a:rPr>
              <a:t>cho </a:t>
            </a:r>
            <a:r>
              <a:rPr dirty="0" sz="1100" spc="-5">
                <a:latin typeface="Calibri"/>
                <a:cs typeface="Calibri"/>
              </a:rPr>
              <a:t>PC2 </a:t>
            </a:r>
            <a:r>
              <a:rPr dirty="0" sz="1100" spc="-20">
                <a:latin typeface="Calibri"/>
                <a:cs typeface="Calibri"/>
              </a:rPr>
              <a:t>địa </a:t>
            </a:r>
            <a:r>
              <a:rPr dirty="0" sz="1100">
                <a:latin typeface="Calibri"/>
                <a:cs typeface="Calibri"/>
              </a:rPr>
              <a:t>chỉ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IP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192.168.1.4/24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với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default-gateway</a:t>
            </a:r>
            <a:r>
              <a:rPr dirty="0" sz="1100">
                <a:latin typeface="Calibri"/>
                <a:cs typeface="Calibri"/>
              </a:rPr>
              <a:t> là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IP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của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R1.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145"/>
              </a:spcBef>
              <a:buAutoNum type="arabicPeriod"/>
              <a:tabLst>
                <a:tab pos="470534" algn="l"/>
              </a:tabLst>
            </a:pPr>
            <a:r>
              <a:rPr dirty="0" sz="1100" spc="5">
                <a:latin typeface="Calibri"/>
                <a:cs typeface="Calibri"/>
              </a:rPr>
              <a:t>Thực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hiện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khảo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sát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các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chế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độ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dòng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lệnh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CLI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trên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R1,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Sw1.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29"/>
              </a:spcBef>
              <a:buAutoNum type="arabicPeriod"/>
              <a:tabLst>
                <a:tab pos="470534" algn="l"/>
              </a:tabLst>
            </a:pPr>
            <a:r>
              <a:rPr dirty="0" sz="1100" spc="-25">
                <a:latin typeface="Calibri"/>
                <a:cs typeface="Calibri"/>
              </a:rPr>
              <a:t>X</a:t>
            </a:r>
            <a:r>
              <a:rPr dirty="0" sz="1100" spc="15">
                <a:latin typeface="Calibri"/>
                <a:cs typeface="Calibri"/>
              </a:rPr>
              <a:t>ó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</a:t>
            </a:r>
            <a:r>
              <a:rPr dirty="0" sz="1100" spc="20">
                <a:latin typeface="Calibri"/>
                <a:cs typeface="Calibri"/>
              </a:rPr>
              <a:t>ấ</a:t>
            </a:r>
            <a:r>
              <a:rPr dirty="0" sz="1100">
                <a:latin typeface="Calibri"/>
                <a:cs typeface="Calibri"/>
              </a:rPr>
              <a:t>u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20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ì</a:t>
            </a:r>
            <a:r>
              <a:rPr dirty="0" sz="1100" spc="15">
                <a:latin typeface="Calibri"/>
                <a:cs typeface="Calibri"/>
              </a:rPr>
              <a:t>n</a:t>
            </a:r>
            <a:r>
              <a:rPr dirty="0" sz="1100" spc="-30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</a:t>
            </a:r>
            <a:r>
              <a:rPr dirty="0" sz="1100" spc="-20">
                <a:latin typeface="Calibri"/>
                <a:cs typeface="Calibri"/>
              </a:rPr>
              <a:t>h</a:t>
            </a:r>
            <a:r>
              <a:rPr dirty="0" sz="1100" spc="10">
                <a:latin typeface="Calibri"/>
                <a:cs typeface="Calibri"/>
              </a:rPr>
              <a:t>ở</a:t>
            </a:r>
            <a:r>
              <a:rPr dirty="0" sz="1100">
                <a:latin typeface="Calibri"/>
                <a:cs typeface="Calibri"/>
              </a:rPr>
              <a:t>i </a:t>
            </a:r>
            <a:r>
              <a:rPr dirty="0" sz="1100" spc="-10">
                <a:latin typeface="Calibri"/>
                <a:cs typeface="Calibri"/>
              </a:rPr>
              <a:t>đ</a:t>
            </a:r>
            <a:r>
              <a:rPr dirty="0" sz="1100" spc="20">
                <a:latin typeface="Calibri"/>
                <a:cs typeface="Calibri"/>
              </a:rPr>
              <a:t>ộn</a:t>
            </a:r>
            <a:r>
              <a:rPr dirty="0" sz="1100">
                <a:latin typeface="Calibri"/>
                <a:cs typeface="Calibri"/>
              </a:rPr>
              <a:t>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</a:t>
            </a:r>
            <a:r>
              <a:rPr dirty="0" sz="1100" spc="20">
                <a:latin typeface="Calibri"/>
                <a:cs typeface="Calibri"/>
              </a:rPr>
              <a:t>ạ</a:t>
            </a:r>
            <a:r>
              <a:rPr dirty="0" sz="1100">
                <a:latin typeface="Calibri"/>
                <a:cs typeface="Calibri"/>
              </a:rPr>
              <a:t>i </a:t>
            </a:r>
            <a:r>
              <a:rPr dirty="0" sz="1100" spc="-20">
                <a:latin typeface="Calibri"/>
                <a:cs typeface="Calibri"/>
              </a:rPr>
              <a:t>t</a:t>
            </a:r>
            <a:r>
              <a:rPr dirty="0" sz="1100" spc="20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iết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20">
                <a:latin typeface="Calibri"/>
                <a:cs typeface="Calibri"/>
              </a:rPr>
              <a:t>b</a:t>
            </a:r>
            <a:r>
              <a:rPr dirty="0" sz="1100">
                <a:latin typeface="Calibri"/>
                <a:cs typeface="Calibri"/>
              </a:rPr>
              <a:t>ị R</a:t>
            </a:r>
            <a:r>
              <a:rPr dirty="0" sz="1100" spc="-10">
                <a:latin typeface="Calibri"/>
                <a:cs typeface="Calibri"/>
              </a:rPr>
              <a:t>1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</a:t>
            </a:r>
            <a:r>
              <a:rPr dirty="0" sz="1100" spc="10">
                <a:latin typeface="Calibri"/>
                <a:cs typeface="Calibri"/>
              </a:rPr>
              <a:t>w</a:t>
            </a:r>
            <a:r>
              <a:rPr dirty="0" sz="1100" spc="-10">
                <a:latin typeface="Calibri"/>
                <a:cs typeface="Calibri"/>
              </a:rPr>
              <a:t>1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180"/>
              </a:spcBef>
              <a:buAutoNum type="arabicPeriod"/>
              <a:tabLst>
                <a:tab pos="470534" algn="l"/>
              </a:tabLst>
            </a:pPr>
            <a:r>
              <a:rPr dirty="0" sz="1100" spc="10">
                <a:latin typeface="Calibri"/>
                <a:cs typeface="Calibri"/>
              </a:rPr>
              <a:t>Đặt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hostname</a:t>
            </a:r>
            <a:r>
              <a:rPr dirty="0" sz="1100">
                <a:latin typeface="Calibri"/>
                <a:cs typeface="Calibri"/>
              </a:rPr>
              <a:t> cho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Router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30">
                <a:latin typeface="Calibri"/>
                <a:cs typeface="Calibri"/>
              </a:rPr>
              <a:t>là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R1,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đặt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hostname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cho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Switch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là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Sw1.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29"/>
              </a:spcBef>
              <a:buAutoNum type="arabicPeriod"/>
              <a:tabLst>
                <a:tab pos="470534" algn="l"/>
              </a:tabLst>
            </a:pPr>
            <a:r>
              <a:rPr dirty="0" sz="1100" spc="10">
                <a:latin typeface="Calibri"/>
                <a:cs typeface="Calibri"/>
              </a:rPr>
              <a:t>Cấu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hình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password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enable </a:t>
            </a:r>
            <a:r>
              <a:rPr dirty="0" sz="1100" spc="-15">
                <a:latin typeface="Calibri"/>
                <a:cs typeface="Calibri"/>
              </a:rPr>
              <a:t>cho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R1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là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123,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cấu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hình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password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enable</a:t>
            </a:r>
            <a:r>
              <a:rPr dirty="0" sz="1100">
                <a:latin typeface="Calibri"/>
                <a:cs typeface="Calibri"/>
              </a:rPr>
              <a:t> cho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Sw1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30">
                <a:latin typeface="Calibri"/>
                <a:cs typeface="Calibri"/>
              </a:rPr>
              <a:t>là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abc.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34"/>
              </a:spcBef>
              <a:buAutoNum type="arabicPeriod"/>
              <a:tabLst>
                <a:tab pos="470534" algn="l"/>
              </a:tabLst>
            </a:pPr>
            <a:r>
              <a:rPr dirty="0" sz="1100" spc="10">
                <a:latin typeface="Calibri"/>
                <a:cs typeface="Calibri"/>
              </a:rPr>
              <a:t>Cấu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hình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password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console </a:t>
            </a:r>
            <a:r>
              <a:rPr dirty="0" sz="1100" spc="-5">
                <a:latin typeface="Calibri"/>
                <a:cs typeface="Calibri"/>
              </a:rPr>
              <a:t>trên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R1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là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123456,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cấu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hình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password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console </a:t>
            </a:r>
            <a:r>
              <a:rPr dirty="0" sz="1100" spc="-15">
                <a:latin typeface="Calibri"/>
                <a:cs typeface="Calibri"/>
              </a:rPr>
              <a:t>cho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Sw1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là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abcdef.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29"/>
              </a:spcBef>
              <a:buAutoNum type="arabicPeriod"/>
              <a:tabLst>
                <a:tab pos="470534" algn="l"/>
              </a:tabLst>
            </a:pPr>
            <a:r>
              <a:rPr dirty="0" sz="1100" spc="-10">
                <a:latin typeface="Calibri"/>
                <a:cs typeface="Calibri"/>
              </a:rPr>
              <a:t>Kiểm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password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enable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&amp;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console</a:t>
            </a:r>
            <a:r>
              <a:rPr dirty="0" sz="1100" spc="-5">
                <a:latin typeface="Calibri"/>
                <a:cs typeface="Calibri"/>
              </a:rPr>
              <a:t> trong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file</a:t>
            </a:r>
            <a:r>
              <a:rPr dirty="0" sz="1100" spc="-5">
                <a:latin typeface="Calibri"/>
                <a:cs typeface="Calibri"/>
              </a:rPr>
              <a:t> cấu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hình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running-config.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29"/>
              </a:spcBef>
              <a:buAutoNum type="arabicPeriod"/>
              <a:tabLst>
                <a:tab pos="470534" algn="l"/>
              </a:tabLst>
            </a:pPr>
            <a:r>
              <a:rPr dirty="0" sz="1100" spc="5">
                <a:latin typeface="Calibri"/>
                <a:cs typeface="Calibri"/>
              </a:rPr>
              <a:t>Bật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tính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năng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mã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hóa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mật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khẩu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trong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file</a:t>
            </a:r>
            <a:r>
              <a:rPr dirty="0" sz="1100" spc="5">
                <a:latin typeface="Calibri"/>
                <a:cs typeface="Calibri"/>
              </a:rPr>
              <a:t> cấu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hình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running-config.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29"/>
              </a:spcBef>
              <a:buAutoNum type="arabicPeriod"/>
              <a:tabLst>
                <a:tab pos="470534" algn="l"/>
              </a:tabLst>
            </a:pPr>
            <a:r>
              <a:rPr dirty="0" sz="1100" spc="10">
                <a:latin typeface="Calibri"/>
                <a:cs typeface="Calibri"/>
              </a:rPr>
              <a:t>Đặt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IP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trên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cổng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f0/0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của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R1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địa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chỉ </a:t>
            </a:r>
            <a:r>
              <a:rPr dirty="0" sz="1100" spc="10">
                <a:latin typeface="Calibri"/>
                <a:cs typeface="Calibri"/>
              </a:rPr>
              <a:t>IP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là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192.168.1.1/24.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29"/>
              </a:spcBef>
              <a:buAutoNum type="arabicPeriod"/>
              <a:tabLst>
                <a:tab pos="470534" algn="l"/>
              </a:tabLst>
            </a:pPr>
            <a:r>
              <a:rPr dirty="0" sz="1100" spc="10">
                <a:latin typeface="Calibri"/>
                <a:cs typeface="Calibri"/>
              </a:rPr>
              <a:t>Đặt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IP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trên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interface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vlan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của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Sw1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địa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chỉ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IP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là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192.168.1.2/24.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34"/>
              </a:spcBef>
              <a:buAutoNum type="arabicPeriod"/>
              <a:tabLst>
                <a:tab pos="470534" algn="l"/>
              </a:tabLst>
            </a:pPr>
            <a:r>
              <a:rPr dirty="0" sz="1100" spc="-10">
                <a:latin typeface="Calibri"/>
                <a:cs typeface="Calibri"/>
              </a:rPr>
              <a:t>Lưu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cấu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hình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vừa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thực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hiện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và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khởi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động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lại</a:t>
            </a:r>
            <a:r>
              <a:rPr dirty="0" sz="1100" spc="-5">
                <a:latin typeface="Calibri"/>
                <a:cs typeface="Calibri"/>
              </a:rPr>
              <a:t> thiết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bị.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29"/>
              </a:spcBef>
              <a:buAutoNum type="arabicPeriod"/>
              <a:tabLst>
                <a:tab pos="470534" algn="l"/>
              </a:tabLst>
            </a:pPr>
            <a:r>
              <a:rPr dirty="0" sz="1100" spc="-5">
                <a:latin typeface="Calibri"/>
                <a:cs typeface="Calibri"/>
              </a:rPr>
              <a:t>Xóa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cấu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hình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startup-config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và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khởi </a:t>
            </a:r>
            <a:r>
              <a:rPr dirty="0" sz="1100" spc="5">
                <a:latin typeface="Calibri"/>
                <a:cs typeface="Calibri"/>
              </a:rPr>
              <a:t>động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lại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thiết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bị.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02246" y="1740626"/>
            <a:ext cx="5612423" cy="36165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2335" y="866393"/>
            <a:ext cx="5885180" cy="2961640"/>
          </a:xfrm>
          <a:prstGeom prst="rect">
            <a:avLst/>
          </a:prstGeom>
        </p:spPr>
        <p:txBody>
          <a:bodyPr wrap="square" lIns="0" tIns="41910" rIns="0" bIns="0" rtlCol="0" vert="horz">
            <a:spAutoFit/>
          </a:bodyPr>
          <a:lstStyle/>
          <a:p>
            <a:pPr marL="469900" indent="-229235">
              <a:lnSpc>
                <a:spcPct val="100000"/>
              </a:lnSpc>
              <a:spcBef>
                <a:spcPts val="330"/>
              </a:spcBef>
              <a:buAutoNum type="arabicPeriod" startAt="16"/>
              <a:tabLst>
                <a:tab pos="470534" algn="l"/>
              </a:tabLst>
            </a:pPr>
            <a:r>
              <a:rPr dirty="0" sz="1100" spc="-10">
                <a:latin typeface="Calibri"/>
                <a:cs typeface="Calibri"/>
              </a:rPr>
              <a:t>Kiểm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bảng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chuyển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mạch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address-table </a:t>
            </a:r>
            <a:r>
              <a:rPr dirty="0" sz="1100" spc="-5">
                <a:latin typeface="Calibri"/>
                <a:cs typeface="Calibri"/>
              </a:rPr>
              <a:t>trên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Sw1.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35"/>
              </a:spcBef>
              <a:buAutoNum type="arabicPeriod" startAt="16"/>
              <a:tabLst>
                <a:tab pos="470534" algn="l"/>
              </a:tabLst>
            </a:pPr>
            <a:r>
              <a:rPr dirty="0" sz="1100" spc="5">
                <a:latin typeface="Calibri"/>
                <a:cs typeface="Calibri"/>
              </a:rPr>
              <a:t>Khảo </a:t>
            </a:r>
            <a:r>
              <a:rPr dirty="0" sz="1100" spc="-5">
                <a:latin typeface="Calibri"/>
                <a:cs typeface="Calibri"/>
              </a:rPr>
              <a:t>sát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bảng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cache</a:t>
            </a:r>
            <a:r>
              <a:rPr dirty="0" sz="1100" spc="-5">
                <a:latin typeface="Calibri"/>
                <a:cs typeface="Calibri"/>
              </a:rPr>
              <a:t> arp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trên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các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thiết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bị.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b="1">
                <a:latin typeface="Calibri"/>
                <a:cs typeface="Calibri"/>
              </a:rPr>
              <a:t>Thực</a:t>
            </a:r>
            <a:r>
              <a:rPr dirty="0" sz="1100" spc="-5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hiện: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10" b="1">
                <a:latin typeface="Calibri"/>
                <a:cs typeface="Calibri"/>
              </a:rPr>
              <a:t>Yêu</a:t>
            </a:r>
            <a:r>
              <a:rPr dirty="0" sz="1100" b="1">
                <a:latin typeface="Calibri"/>
                <a:cs typeface="Calibri"/>
              </a:rPr>
              <a:t> cầu </a:t>
            </a:r>
            <a:r>
              <a:rPr dirty="0" sz="1100" spc="-5" b="1">
                <a:latin typeface="Calibri"/>
                <a:cs typeface="Calibri"/>
              </a:rPr>
              <a:t>1: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Kết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nối</a:t>
            </a:r>
            <a:r>
              <a:rPr dirty="0" sz="1100">
                <a:latin typeface="Calibri"/>
                <a:cs typeface="Calibri"/>
              </a:rPr>
              <a:t> các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thiết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bị</a:t>
            </a:r>
            <a:r>
              <a:rPr dirty="0" sz="1100">
                <a:latin typeface="Calibri"/>
                <a:cs typeface="Calibri"/>
              </a:rPr>
              <a:t> theo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sơ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đồ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mạng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bằng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cáp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thẳng.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 spc="-10" b="1">
                <a:latin typeface="Calibri"/>
                <a:cs typeface="Calibri"/>
              </a:rPr>
              <a:t>Yêu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cầu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2: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Kết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nối</a:t>
            </a:r>
            <a:r>
              <a:rPr dirty="0" sz="1100">
                <a:latin typeface="Calibri"/>
                <a:cs typeface="Calibri"/>
              </a:rPr>
              <a:t> cáp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console </a:t>
            </a:r>
            <a:r>
              <a:rPr dirty="0" sz="1100" spc="-5">
                <a:latin typeface="Calibri"/>
                <a:cs typeface="Calibri"/>
              </a:rPr>
              <a:t>từ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PC1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tới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R1,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nối</a:t>
            </a:r>
            <a:r>
              <a:rPr dirty="0" sz="1100">
                <a:latin typeface="Calibri"/>
                <a:cs typeface="Calibri"/>
              </a:rPr>
              <a:t> cáp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console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từ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PC2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tới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Sw1.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z="1100" spc="-10" b="1">
                <a:latin typeface="Calibri"/>
                <a:cs typeface="Calibri"/>
              </a:rPr>
              <a:t>Yêu</a:t>
            </a:r>
            <a:r>
              <a:rPr dirty="0" sz="1100" b="1">
                <a:latin typeface="Calibri"/>
                <a:cs typeface="Calibri"/>
              </a:rPr>
              <a:t> cầu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3: </a:t>
            </a:r>
            <a:r>
              <a:rPr dirty="0" sz="1100" spc="10">
                <a:latin typeface="Calibri"/>
                <a:cs typeface="Calibri"/>
              </a:rPr>
              <a:t>Cắm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dây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nguồn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cho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Router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R1,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Switch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Sw1.</a:t>
            </a:r>
            <a:endParaRPr sz="1100">
              <a:latin typeface="Calibri"/>
              <a:cs typeface="Calibri"/>
            </a:endParaRPr>
          </a:p>
          <a:p>
            <a:pPr marL="12700" marR="27305">
              <a:lnSpc>
                <a:spcPct val="117400"/>
              </a:lnSpc>
            </a:pPr>
            <a:r>
              <a:rPr dirty="0" sz="1100" spc="-10" b="1">
                <a:latin typeface="Calibri"/>
                <a:cs typeface="Calibri"/>
              </a:rPr>
              <a:t>Yêu </a:t>
            </a:r>
            <a:r>
              <a:rPr dirty="0" sz="1100" b="1">
                <a:latin typeface="Calibri"/>
                <a:cs typeface="Calibri"/>
              </a:rPr>
              <a:t>cầu </a:t>
            </a:r>
            <a:r>
              <a:rPr dirty="0" sz="1100" spc="-5" b="1">
                <a:latin typeface="Calibri"/>
                <a:cs typeface="Calibri"/>
              </a:rPr>
              <a:t>4: </a:t>
            </a:r>
            <a:r>
              <a:rPr dirty="0" sz="1100" spc="10">
                <a:latin typeface="Calibri"/>
                <a:cs typeface="Calibri"/>
              </a:rPr>
              <a:t>Đặt IP </a:t>
            </a:r>
            <a:r>
              <a:rPr dirty="0" sz="1100">
                <a:latin typeface="Calibri"/>
                <a:cs typeface="Calibri"/>
              </a:rPr>
              <a:t>cho </a:t>
            </a:r>
            <a:r>
              <a:rPr dirty="0" sz="1100" spc="-5">
                <a:latin typeface="Calibri"/>
                <a:cs typeface="Calibri"/>
              </a:rPr>
              <a:t>PC1 </a:t>
            </a:r>
            <a:r>
              <a:rPr dirty="0" sz="1100">
                <a:latin typeface="Calibri"/>
                <a:cs typeface="Calibri"/>
              </a:rPr>
              <a:t>địa chỉ </a:t>
            </a:r>
            <a:r>
              <a:rPr dirty="0" sz="1100" spc="10">
                <a:latin typeface="Calibri"/>
                <a:cs typeface="Calibri"/>
              </a:rPr>
              <a:t>IP </a:t>
            </a:r>
            <a:r>
              <a:rPr dirty="0" sz="1100" spc="-5">
                <a:latin typeface="Calibri"/>
                <a:cs typeface="Calibri"/>
              </a:rPr>
              <a:t>192.168.1.3/24 </a:t>
            </a:r>
            <a:r>
              <a:rPr dirty="0" sz="1100" spc="5">
                <a:latin typeface="Calibri"/>
                <a:cs typeface="Calibri"/>
              </a:rPr>
              <a:t>với </a:t>
            </a:r>
            <a:r>
              <a:rPr dirty="0" sz="1100" spc="-5">
                <a:latin typeface="Calibri"/>
                <a:cs typeface="Calibri"/>
              </a:rPr>
              <a:t>default-gateway </a:t>
            </a:r>
            <a:r>
              <a:rPr dirty="0" sz="1100">
                <a:latin typeface="Calibri"/>
                <a:cs typeface="Calibri"/>
              </a:rPr>
              <a:t>là </a:t>
            </a:r>
            <a:r>
              <a:rPr dirty="0" sz="1100" spc="10">
                <a:latin typeface="Calibri"/>
                <a:cs typeface="Calibri"/>
              </a:rPr>
              <a:t>IP </a:t>
            </a:r>
            <a:r>
              <a:rPr dirty="0" sz="1100">
                <a:latin typeface="Calibri"/>
                <a:cs typeface="Calibri"/>
              </a:rPr>
              <a:t>của </a:t>
            </a:r>
            <a:r>
              <a:rPr dirty="0" sz="1100" spc="-5">
                <a:latin typeface="Calibri"/>
                <a:cs typeface="Calibri"/>
              </a:rPr>
              <a:t>R1, </a:t>
            </a:r>
            <a:r>
              <a:rPr dirty="0" sz="1100" spc="-10">
                <a:latin typeface="Calibri"/>
                <a:cs typeface="Calibri"/>
              </a:rPr>
              <a:t>đặt </a:t>
            </a:r>
            <a:r>
              <a:rPr dirty="0" sz="1100" spc="10">
                <a:latin typeface="Calibri"/>
                <a:cs typeface="Calibri"/>
              </a:rPr>
              <a:t>IP </a:t>
            </a:r>
            <a:r>
              <a:rPr dirty="0" sz="1100">
                <a:latin typeface="Calibri"/>
                <a:cs typeface="Calibri"/>
              </a:rPr>
              <a:t>cho </a:t>
            </a:r>
            <a:r>
              <a:rPr dirty="0" sz="1100" spc="-5">
                <a:latin typeface="Calibri"/>
                <a:cs typeface="Calibri"/>
              </a:rPr>
              <a:t>PC2 </a:t>
            </a:r>
            <a:r>
              <a:rPr dirty="0" sz="1100">
                <a:latin typeface="Calibri"/>
                <a:cs typeface="Calibri"/>
              </a:rPr>
              <a:t>địa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chỉ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IP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192.168.1.4/24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với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default-gateway</a:t>
            </a:r>
            <a:r>
              <a:rPr dirty="0" sz="1100">
                <a:latin typeface="Calibri"/>
                <a:cs typeface="Calibri"/>
              </a:rPr>
              <a:t> là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IP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của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R1.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Calibri"/>
              <a:cs typeface="Calibri"/>
            </a:endParaRPr>
          </a:p>
          <a:p>
            <a:pPr marL="12700" marR="92710">
              <a:lnSpc>
                <a:spcPct val="117700"/>
              </a:lnSpc>
            </a:pPr>
            <a:r>
              <a:rPr dirty="0" sz="1100" spc="5">
                <a:latin typeface="Calibri"/>
                <a:cs typeface="Calibri"/>
              </a:rPr>
              <a:t>Có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nhiều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cách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để </a:t>
            </a:r>
            <a:r>
              <a:rPr dirty="0" sz="1100" spc="-20">
                <a:latin typeface="Calibri"/>
                <a:cs typeface="Calibri"/>
              </a:rPr>
              <a:t>gán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địa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chỉ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IP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máy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tính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PC.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Nếu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muốn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thiết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lập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IP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PC1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bằng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dòng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lệnh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thông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qua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chương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trình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cmd,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thực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hiện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như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sau.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5">
                <a:latin typeface="Calibri"/>
                <a:cs typeface="Calibri"/>
              </a:rPr>
              <a:t>Gán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IP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192.168.1.3/24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PC1 </a:t>
            </a:r>
            <a:r>
              <a:rPr dirty="0" sz="1100" spc="10">
                <a:latin typeface="Calibri"/>
                <a:cs typeface="Calibri"/>
              </a:rPr>
              <a:t>bằng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câu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lệnh.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Kiểm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tên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của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card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15">
                <a:latin typeface="Calibri"/>
                <a:cs typeface="Calibri"/>
              </a:rPr>
              <a:t>mạng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15">
                <a:latin typeface="Calibri"/>
                <a:cs typeface="Calibri"/>
              </a:rPr>
              <a:t>bằng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cách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vào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giao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diện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 spc="-5">
                <a:latin typeface="Calibri"/>
                <a:cs typeface="Calibri"/>
              </a:rPr>
              <a:t>“Network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Connections”.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Thực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hiện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nhấn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tổ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hợp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phím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Window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+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15">
                <a:latin typeface="Calibri"/>
                <a:cs typeface="Calibri"/>
              </a:rPr>
              <a:t>rồi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gõ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tiếp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command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“ncpa.cpl”.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2335" y="5934709"/>
            <a:ext cx="579691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10">
                <a:latin typeface="Calibri"/>
                <a:cs typeface="Calibri"/>
              </a:rPr>
              <a:t>Tại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giao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diện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“Network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Connections”,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quan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sát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tên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của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card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mạng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hiện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tại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là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“Local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Area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Connection”.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02335" y="8053451"/>
            <a:ext cx="5948680" cy="4191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7400"/>
              </a:lnSpc>
              <a:spcBef>
                <a:spcPts val="100"/>
              </a:spcBef>
            </a:pPr>
            <a:r>
              <a:rPr dirty="0" sz="1100" spc="5">
                <a:latin typeface="Calibri"/>
                <a:cs typeface="Calibri"/>
              </a:rPr>
              <a:t>Thiết lập </a:t>
            </a:r>
            <a:r>
              <a:rPr dirty="0" sz="1100" spc="10">
                <a:latin typeface="Calibri"/>
                <a:cs typeface="Calibri"/>
              </a:rPr>
              <a:t>IP </a:t>
            </a:r>
            <a:r>
              <a:rPr dirty="0" sz="1100">
                <a:latin typeface="Calibri"/>
                <a:cs typeface="Calibri"/>
              </a:rPr>
              <a:t>192.168.1.3/24 </a:t>
            </a:r>
            <a:r>
              <a:rPr dirty="0" sz="1100" spc="5">
                <a:latin typeface="Calibri"/>
                <a:cs typeface="Calibri"/>
              </a:rPr>
              <a:t>với </a:t>
            </a:r>
            <a:r>
              <a:rPr dirty="0" sz="1100">
                <a:latin typeface="Calibri"/>
                <a:cs typeface="Calibri"/>
              </a:rPr>
              <a:t>default-gateway </a:t>
            </a:r>
            <a:r>
              <a:rPr dirty="0" sz="1100" spc="-25">
                <a:latin typeface="Calibri"/>
                <a:cs typeface="Calibri"/>
              </a:rPr>
              <a:t>là </a:t>
            </a:r>
            <a:r>
              <a:rPr dirty="0" sz="1100" spc="-5">
                <a:latin typeface="Calibri"/>
                <a:cs typeface="Calibri"/>
              </a:rPr>
              <a:t>192.168.1.1 </a:t>
            </a:r>
            <a:r>
              <a:rPr dirty="0" sz="1100">
                <a:latin typeface="Calibri"/>
                <a:cs typeface="Calibri"/>
              </a:rPr>
              <a:t>cho </a:t>
            </a:r>
            <a:r>
              <a:rPr dirty="0" sz="1100" spc="-5">
                <a:latin typeface="Calibri"/>
                <a:cs typeface="Calibri"/>
              </a:rPr>
              <a:t>PC1 </a:t>
            </a:r>
            <a:r>
              <a:rPr dirty="0" sz="1100" spc="20">
                <a:latin typeface="Calibri"/>
                <a:cs typeface="Calibri"/>
              </a:rPr>
              <a:t>bằng </a:t>
            </a:r>
            <a:r>
              <a:rPr dirty="0" sz="1100" spc="-15">
                <a:latin typeface="Calibri"/>
                <a:cs typeface="Calibri"/>
              </a:rPr>
              <a:t>giao </a:t>
            </a:r>
            <a:r>
              <a:rPr dirty="0" sz="1100" spc="-10">
                <a:latin typeface="Calibri"/>
                <a:cs typeface="Calibri"/>
              </a:rPr>
              <a:t>diện </a:t>
            </a:r>
            <a:r>
              <a:rPr dirty="0" sz="1100">
                <a:latin typeface="Calibri"/>
                <a:cs typeface="Calibri"/>
              </a:rPr>
              <a:t>dòng </a:t>
            </a:r>
            <a:r>
              <a:rPr dirty="0" sz="1100" spc="5">
                <a:latin typeface="Calibri"/>
                <a:cs typeface="Calibri"/>
              </a:rPr>
              <a:t>lệnh </a:t>
            </a:r>
            <a:r>
              <a:rPr dirty="0" sz="1100" spc="-5">
                <a:latin typeface="Calibri"/>
                <a:cs typeface="Calibri"/>
              </a:rPr>
              <a:t>thông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qua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chương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trình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cmd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như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sau.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Phải </a:t>
            </a:r>
            <a:r>
              <a:rPr dirty="0" sz="1100" spc="-15">
                <a:latin typeface="Calibri"/>
                <a:cs typeface="Calibri"/>
              </a:rPr>
              <a:t>đảm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bảo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nối</a:t>
            </a:r>
            <a:r>
              <a:rPr dirty="0" sz="1100">
                <a:latin typeface="Calibri"/>
                <a:cs typeface="Calibri"/>
              </a:rPr>
              <a:t> cáp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25">
                <a:latin typeface="Calibri"/>
                <a:cs typeface="Calibri"/>
              </a:rPr>
              <a:t>và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tín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hiệu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đèn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đã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sáng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15">
                <a:latin typeface="Calibri"/>
                <a:cs typeface="Calibri"/>
              </a:rPr>
              <a:t>mới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tiến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hành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gõ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lệnh.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42010" y="8695690"/>
            <a:ext cx="6094730" cy="330200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spc="5" b="1">
                <a:latin typeface="Courier New"/>
                <a:cs typeface="Courier New"/>
              </a:rPr>
              <a:t>C:\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PC1</a:t>
            </a:r>
            <a:r>
              <a:rPr dirty="0" sz="900" spc="5" b="1">
                <a:latin typeface="Courier New"/>
                <a:cs typeface="Courier New"/>
              </a:rPr>
              <a:t>&gt;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netsh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interface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ip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set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address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name="Local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Area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Connection"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static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192.168.1.3</a:t>
            </a:r>
            <a:endParaRPr sz="900">
              <a:latin typeface="Courier New"/>
              <a:cs typeface="Courier New"/>
            </a:endParaRPr>
          </a:p>
          <a:p>
            <a:pPr marL="73025">
              <a:lnSpc>
                <a:spcPct val="100000"/>
              </a:lnSpc>
              <a:spcBef>
                <a:spcPts val="70"/>
              </a:spcBef>
            </a:pPr>
            <a:r>
              <a:rPr dirty="0" sz="900" spc="-5" b="1">
                <a:latin typeface="Courier New"/>
                <a:cs typeface="Courier New"/>
              </a:rPr>
              <a:t>255.255.255.0</a:t>
            </a:r>
            <a:r>
              <a:rPr dirty="0" sz="900" spc="-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192.168.1.1</a:t>
            </a:r>
            <a:endParaRPr sz="900">
              <a:latin typeface="Courier New"/>
              <a:cs typeface="Courier New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13649" y="3863877"/>
            <a:ext cx="3935698" cy="2022401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68430" y="6162054"/>
            <a:ext cx="4664094" cy="17062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2335" y="1093216"/>
            <a:ext cx="278701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latin typeface="Calibri"/>
                <a:cs typeface="Calibri"/>
              </a:rPr>
              <a:t>Kiểm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lại IP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của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PC1 </a:t>
            </a:r>
            <a:r>
              <a:rPr dirty="0" sz="1100">
                <a:latin typeface="Calibri"/>
                <a:cs typeface="Calibri"/>
              </a:rPr>
              <a:t>bằng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giao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diện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dòng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lệnh.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42010" y="1509141"/>
            <a:ext cx="6094730" cy="2115820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spc="5" b="1">
                <a:latin typeface="Courier New"/>
                <a:cs typeface="Courier New"/>
              </a:rPr>
              <a:t>C:\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PC1</a:t>
            </a:r>
            <a:r>
              <a:rPr dirty="0" sz="900" spc="5" b="1">
                <a:latin typeface="Courier New"/>
                <a:cs typeface="Courier New"/>
              </a:rPr>
              <a:t>&gt;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netsh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interface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ip</a:t>
            </a:r>
            <a:r>
              <a:rPr dirty="0" sz="900" spc="-4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show</a:t>
            </a:r>
            <a:r>
              <a:rPr dirty="0" sz="900" spc="-4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config</a:t>
            </a:r>
            <a:endParaRPr sz="9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50">
              <a:latin typeface="Courier New"/>
              <a:cs typeface="Courier New"/>
            </a:endParaRPr>
          </a:p>
          <a:p>
            <a:pPr marL="352425" marR="2514600" indent="-280035">
              <a:lnSpc>
                <a:spcPct val="106500"/>
              </a:lnSpc>
              <a:tabLst>
                <a:tab pos="2952750" algn="l"/>
              </a:tabLst>
            </a:pPr>
            <a:r>
              <a:rPr dirty="0" sz="900" spc="-5" b="1">
                <a:latin typeface="Courier New"/>
                <a:cs typeface="Courier New"/>
              </a:rPr>
              <a:t>Configuration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for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interface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"Local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Area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Connection" </a:t>
            </a:r>
            <a:r>
              <a:rPr dirty="0" sz="900" spc="-52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DHCP</a:t>
            </a:r>
            <a:r>
              <a:rPr dirty="0" sz="900" spc="3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enabled:	</a:t>
            </a:r>
            <a:r>
              <a:rPr dirty="0" sz="900" b="1">
                <a:latin typeface="Courier New"/>
                <a:cs typeface="Courier New"/>
              </a:rPr>
              <a:t>No</a:t>
            </a:r>
            <a:endParaRPr sz="900">
              <a:latin typeface="Courier New"/>
              <a:cs typeface="Courier New"/>
            </a:endParaRPr>
          </a:p>
          <a:p>
            <a:pPr marL="352425">
              <a:lnSpc>
                <a:spcPct val="100000"/>
              </a:lnSpc>
              <a:spcBef>
                <a:spcPts val="75"/>
              </a:spcBef>
              <a:tabLst>
                <a:tab pos="2957830" algn="l"/>
              </a:tabLst>
            </a:pPr>
            <a:r>
              <a:rPr dirty="0" sz="900" b="1">
                <a:latin typeface="Courier New"/>
                <a:cs typeface="Courier New"/>
              </a:rPr>
              <a:t>IP</a:t>
            </a:r>
            <a:r>
              <a:rPr dirty="0" sz="900" spc="-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Address:	192.168.1.3</a:t>
            </a:r>
            <a:endParaRPr sz="900">
              <a:latin typeface="Courier New"/>
              <a:cs typeface="Courier New"/>
            </a:endParaRPr>
          </a:p>
          <a:p>
            <a:pPr marL="352425">
              <a:lnSpc>
                <a:spcPct val="100000"/>
              </a:lnSpc>
              <a:spcBef>
                <a:spcPts val="120"/>
              </a:spcBef>
              <a:tabLst>
                <a:tab pos="2957830" algn="l"/>
              </a:tabLst>
            </a:pPr>
            <a:r>
              <a:rPr dirty="0" sz="900" spc="-5" b="1">
                <a:latin typeface="Courier New"/>
                <a:cs typeface="Courier New"/>
              </a:rPr>
              <a:t>Subnet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Prefix:	</a:t>
            </a:r>
            <a:r>
              <a:rPr dirty="0" sz="900" spc="-5" b="1">
                <a:latin typeface="Courier New"/>
                <a:cs typeface="Courier New"/>
              </a:rPr>
              <a:t>192.168.1.0/24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(mask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255.255.255.0)</a:t>
            </a:r>
            <a:endParaRPr sz="900">
              <a:latin typeface="Courier New"/>
              <a:cs typeface="Courier New"/>
            </a:endParaRPr>
          </a:p>
          <a:p>
            <a:pPr marL="352425">
              <a:lnSpc>
                <a:spcPct val="100000"/>
              </a:lnSpc>
              <a:spcBef>
                <a:spcPts val="70"/>
              </a:spcBef>
              <a:tabLst>
                <a:tab pos="2957830" algn="l"/>
              </a:tabLst>
            </a:pPr>
            <a:r>
              <a:rPr dirty="0" sz="900" spc="-5" b="1">
                <a:latin typeface="Courier New"/>
                <a:cs typeface="Courier New"/>
              </a:rPr>
              <a:t>Default</a:t>
            </a:r>
            <a:r>
              <a:rPr dirty="0" sz="900" spc="-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Gateway:	</a:t>
            </a:r>
            <a:r>
              <a:rPr dirty="0" sz="900" spc="-10" b="1">
                <a:latin typeface="Courier New"/>
                <a:cs typeface="Courier New"/>
              </a:rPr>
              <a:t>192.168.1.1</a:t>
            </a:r>
            <a:endParaRPr sz="900">
              <a:latin typeface="Courier New"/>
              <a:cs typeface="Courier New"/>
            </a:endParaRPr>
          </a:p>
          <a:p>
            <a:pPr marL="352425">
              <a:lnSpc>
                <a:spcPct val="100000"/>
              </a:lnSpc>
              <a:spcBef>
                <a:spcPts val="120"/>
              </a:spcBef>
              <a:tabLst>
                <a:tab pos="2952750" algn="l"/>
              </a:tabLst>
            </a:pPr>
            <a:r>
              <a:rPr dirty="0" sz="900" spc="-5" b="1">
                <a:latin typeface="Courier New"/>
                <a:cs typeface="Courier New"/>
              </a:rPr>
              <a:t>Gateway</a:t>
            </a:r>
            <a:r>
              <a:rPr dirty="0" sz="900" spc="-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Metric:	</a:t>
            </a:r>
            <a:r>
              <a:rPr dirty="0" sz="900" b="1">
                <a:latin typeface="Courier New"/>
                <a:cs typeface="Courier New"/>
              </a:rPr>
              <a:t>1</a:t>
            </a:r>
            <a:endParaRPr sz="900">
              <a:latin typeface="Courier New"/>
              <a:cs typeface="Courier New"/>
            </a:endParaRPr>
          </a:p>
          <a:p>
            <a:pPr marL="352425">
              <a:lnSpc>
                <a:spcPct val="100000"/>
              </a:lnSpc>
              <a:spcBef>
                <a:spcPts val="70"/>
              </a:spcBef>
              <a:tabLst>
                <a:tab pos="2952750" algn="l"/>
              </a:tabLst>
            </a:pPr>
            <a:r>
              <a:rPr dirty="0" sz="900" spc="-5" b="1">
                <a:latin typeface="Courier New"/>
                <a:cs typeface="Courier New"/>
              </a:rPr>
              <a:t>InterfaceMetric:	</a:t>
            </a:r>
            <a:r>
              <a:rPr dirty="0" sz="900" b="1">
                <a:latin typeface="Courier New"/>
                <a:cs typeface="Courier New"/>
              </a:rPr>
              <a:t>20</a:t>
            </a:r>
            <a:endParaRPr sz="900">
              <a:latin typeface="Courier New"/>
              <a:cs typeface="Courier New"/>
            </a:endParaRPr>
          </a:p>
          <a:p>
            <a:pPr marL="352425" marR="2310765">
              <a:lnSpc>
                <a:spcPct val="108900"/>
              </a:lnSpc>
              <a:spcBef>
                <a:spcPts val="25"/>
              </a:spcBef>
              <a:tabLst>
                <a:tab pos="2952750" algn="l"/>
              </a:tabLst>
            </a:pPr>
            <a:r>
              <a:rPr dirty="0" sz="900" spc="-5" b="1">
                <a:latin typeface="Courier New"/>
                <a:cs typeface="Courier New"/>
              </a:rPr>
              <a:t>Statically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Configured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DNS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Servers:	</a:t>
            </a:r>
            <a:r>
              <a:rPr dirty="0" sz="900" b="1">
                <a:latin typeface="Courier New"/>
                <a:cs typeface="Courier New"/>
              </a:rPr>
              <a:t>None </a:t>
            </a:r>
            <a:r>
              <a:rPr dirty="0" sz="900" spc="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Register</a:t>
            </a:r>
            <a:r>
              <a:rPr dirty="0" sz="900" spc="-2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with</a:t>
            </a:r>
            <a:r>
              <a:rPr dirty="0" sz="900" spc="-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which</a:t>
            </a:r>
            <a:r>
              <a:rPr dirty="0" sz="900" spc="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suffix:	Primary</a:t>
            </a:r>
            <a:r>
              <a:rPr dirty="0" sz="900" spc="-5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only </a:t>
            </a:r>
            <a:r>
              <a:rPr dirty="0" sz="900" spc="-5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Statically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Configured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WINS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Servers:	</a:t>
            </a:r>
            <a:r>
              <a:rPr dirty="0" sz="900" b="1">
                <a:latin typeface="Courier New"/>
                <a:cs typeface="Courier New"/>
              </a:rPr>
              <a:t>None</a:t>
            </a:r>
            <a:endParaRPr sz="9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Courier New"/>
              <a:cs typeface="Courier New"/>
            </a:endParaRPr>
          </a:p>
          <a:p>
            <a:pPr marL="73025">
              <a:lnSpc>
                <a:spcPct val="100000"/>
              </a:lnSpc>
            </a:pPr>
            <a:r>
              <a:rPr dirty="0" sz="900" spc="5" b="1">
                <a:latin typeface="Courier New"/>
                <a:cs typeface="Courier New"/>
              </a:rPr>
              <a:t>C:\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PC1</a:t>
            </a:r>
            <a:r>
              <a:rPr dirty="0" sz="900" spc="5" b="1">
                <a:latin typeface="Courier New"/>
                <a:cs typeface="Courier New"/>
              </a:rPr>
              <a:t>&gt;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02335" y="3776980"/>
            <a:ext cx="5899150" cy="6165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7500"/>
              </a:lnSpc>
              <a:spcBef>
                <a:spcPts val="100"/>
              </a:spcBef>
            </a:pPr>
            <a:r>
              <a:rPr dirty="0" sz="1100" spc="5">
                <a:latin typeface="Calibri"/>
                <a:cs typeface="Calibri"/>
              </a:rPr>
              <a:t>Thiết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lập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25">
                <a:latin typeface="Calibri"/>
                <a:cs typeface="Calibri"/>
              </a:rPr>
              <a:t>và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kiểm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tra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IP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192.168.1.4/24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với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default-gateway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là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192.168.1.1 </a:t>
            </a:r>
            <a:r>
              <a:rPr dirty="0" sz="1100" spc="-15">
                <a:latin typeface="Calibri"/>
                <a:cs typeface="Calibri"/>
              </a:rPr>
              <a:t>cho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PC2 </a:t>
            </a:r>
            <a:r>
              <a:rPr dirty="0" sz="1100" spc="5">
                <a:latin typeface="Calibri"/>
                <a:cs typeface="Calibri"/>
              </a:rPr>
              <a:t>bằng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giao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diện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dòng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lệnh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thông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chương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trình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cmd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như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sau.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Phải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đảm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bảo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kết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nối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cáp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và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tín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hiệu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đèn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đã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sáng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mới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tiến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hành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gõ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lệnh.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42010" y="4609846"/>
            <a:ext cx="6094730" cy="629285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spc="5" b="1">
                <a:latin typeface="Courier New"/>
                <a:cs typeface="Courier New"/>
              </a:rPr>
              <a:t>C:\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PC2</a:t>
            </a:r>
            <a:r>
              <a:rPr dirty="0" sz="900" spc="5" b="1">
                <a:latin typeface="Courier New"/>
                <a:cs typeface="Courier New"/>
              </a:rPr>
              <a:t>&gt;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netsh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interface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ip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set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address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name="Local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Area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Connection"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static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192.168.1.4</a:t>
            </a:r>
            <a:endParaRPr sz="900">
              <a:latin typeface="Courier New"/>
              <a:cs typeface="Courier New"/>
            </a:endParaRPr>
          </a:p>
          <a:p>
            <a:pPr marL="73025">
              <a:lnSpc>
                <a:spcPct val="100000"/>
              </a:lnSpc>
              <a:spcBef>
                <a:spcPts val="120"/>
              </a:spcBef>
            </a:pPr>
            <a:r>
              <a:rPr dirty="0" sz="900" spc="-5" b="1">
                <a:latin typeface="Courier New"/>
                <a:cs typeface="Courier New"/>
              </a:rPr>
              <a:t>255.255.255.0</a:t>
            </a:r>
            <a:r>
              <a:rPr dirty="0" sz="900" spc="-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192.168.1.1</a:t>
            </a:r>
            <a:endParaRPr sz="9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Courier New"/>
              <a:cs typeface="Courier New"/>
            </a:endParaRPr>
          </a:p>
          <a:p>
            <a:pPr marL="73025">
              <a:lnSpc>
                <a:spcPct val="100000"/>
              </a:lnSpc>
            </a:pPr>
            <a:r>
              <a:rPr dirty="0" sz="900" spc="5" b="1">
                <a:latin typeface="Courier New"/>
                <a:cs typeface="Courier New"/>
              </a:rPr>
              <a:t>C:\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PC2</a:t>
            </a:r>
            <a:r>
              <a:rPr dirty="0" sz="900" spc="5" b="1">
                <a:latin typeface="Courier New"/>
                <a:cs typeface="Courier New"/>
              </a:rPr>
              <a:t>&gt;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netsh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interface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ip</a:t>
            </a:r>
            <a:r>
              <a:rPr dirty="0" sz="900" spc="-4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show</a:t>
            </a:r>
            <a:r>
              <a:rPr dirty="0" sz="900" spc="-4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config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2335" y="5419978"/>
            <a:ext cx="2082164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Ping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kiểm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kết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nối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từ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PC2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tới</a:t>
            </a:r>
            <a:r>
              <a:rPr dirty="0" sz="1100" spc="-5">
                <a:latin typeface="Calibri"/>
                <a:cs typeface="Calibri"/>
              </a:rPr>
              <a:t> PC1.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42010" y="5766434"/>
            <a:ext cx="6094730" cy="177800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spc="5" b="1">
                <a:latin typeface="Courier New"/>
                <a:cs typeface="Courier New"/>
              </a:rPr>
              <a:t>C:\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PC2</a:t>
            </a:r>
            <a:r>
              <a:rPr dirty="0" sz="900" spc="5" b="1">
                <a:latin typeface="Courier New"/>
                <a:cs typeface="Courier New"/>
              </a:rPr>
              <a:t>&gt;</a:t>
            </a:r>
            <a:r>
              <a:rPr dirty="0" sz="900" spc="-6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ping</a:t>
            </a:r>
            <a:r>
              <a:rPr dirty="0" sz="900" spc="-6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192.168.1.3</a:t>
            </a:r>
            <a:endParaRPr sz="900">
              <a:latin typeface="Courier New"/>
              <a:cs typeface="Courier New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838835" y="7453248"/>
            <a:ext cx="6101080" cy="1662430"/>
            <a:chOff x="838835" y="7453248"/>
            <a:chExt cx="6101080" cy="1662430"/>
          </a:xfrm>
        </p:grpSpPr>
        <p:sp>
          <p:nvSpPr>
            <p:cNvPr id="9" name="object 9"/>
            <p:cNvSpPr/>
            <p:nvPr/>
          </p:nvSpPr>
          <p:spPr>
            <a:xfrm>
              <a:off x="838835" y="7453248"/>
              <a:ext cx="6101080" cy="6350"/>
            </a:xfrm>
            <a:custGeom>
              <a:avLst/>
              <a:gdLst/>
              <a:ahLst/>
              <a:cxnLst/>
              <a:rect l="l" t="t" r="r" b="b"/>
              <a:pathLst>
                <a:path w="6101080" h="6350">
                  <a:moveTo>
                    <a:pt x="6101016" y="0"/>
                  </a:moveTo>
                  <a:lnTo>
                    <a:pt x="6094476" y="0"/>
                  </a:lnTo>
                  <a:lnTo>
                    <a:pt x="6094349" y="0"/>
                  </a:lnTo>
                  <a:lnTo>
                    <a:pt x="6350" y="0"/>
                  </a:lnTo>
                  <a:lnTo>
                    <a:pt x="0" y="0"/>
                  </a:lnTo>
                  <a:lnTo>
                    <a:pt x="0" y="6350"/>
                  </a:lnTo>
                  <a:lnTo>
                    <a:pt x="6350" y="6350"/>
                  </a:lnTo>
                  <a:lnTo>
                    <a:pt x="6094349" y="6350"/>
                  </a:lnTo>
                  <a:lnTo>
                    <a:pt x="6094476" y="6350"/>
                  </a:lnTo>
                  <a:lnTo>
                    <a:pt x="6101016" y="6350"/>
                  </a:lnTo>
                  <a:lnTo>
                    <a:pt x="610101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842010" y="7459598"/>
              <a:ext cx="0" cy="1652905"/>
            </a:xfrm>
            <a:custGeom>
              <a:avLst/>
              <a:gdLst/>
              <a:ahLst/>
              <a:cxnLst/>
              <a:rect l="l" t="t" r="r" b="b"/>
              <a:pathLst>
                <a:path w="0" h="1652904">
                  <a:moveTo>
                    <a:pt x="0" y="0"/>
                  </a:moveTo>
                  <a:lnTo>
                    <a:pt x="0" y="1652333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6933184" y="7459598"/>
              <a:ext cx="6985" cy="603885"/>
            </a:xfrm>
            <a:custGeom>
              <a:avLst/>
              <a:gdLst/>
              <a:ahLst/>
              <a:cxnLst/>
              <a:rect l="l" t="t" r="r" b="b"/>
              <a:pathLst>
                <a:path w="6984" h="603884">
                  <a:moveTo>
                    <a:pt x="6667" y="158813"/>
                  </a:moveTo>
                  <a:lnTo>
                    <a:pt x="0" y="158813"/>
                  </a:lnTo>
                  <a:lnTo>
                    <a:pt x="0" y="305181"/>
                  </a:lnTo>
                  <a:lnTo>
                    <a:pt x="0" y="457581"/>
                  </a:lnTo>
                  <a:lnTo>
                    <a:pt x="0" y="603631"/>
                  </a:lnTo>
                  <a:lnTo>
                    <a:pt x="6667" y="603631"/>
                  </a:lnTo>
                  <a:lnTo>
                    <a:pt x="6667" y="457581"/>
                  </a:lnTo>
                  <a:lnTo>
                    <a:pt x="6667" y="305181"/>
                  </a:lnTo>
                  <a:lnTo>
                    <a:pt x="6667" y="158813"/>
                  </a:lnTo>
                  <a:close/>
                </a:path>
                <a:path w="6984" h="603884">
                  <a:moveTo>
                    <a:pt x="6667" y="0"/>
                  </a:moveTo>
                  <a:lnTo>
                    <a:pt x="0" y="0"/>
                  </a:lnTo>
                  <a:lnTo>
                    <a:pt x="0" y="158750"/>
                  </a:lnTo>
                  <a:lnTo>
                    <a:pt x="6667" y="158750"/>
                  </a:lnTo>
                  <a:lnTo>
                    <a:pt x="666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 txBox="1"/>
          <p:nvPr/>
        </p:nvSpPr>
        <p:spPr>
          <a:xfrm>
            <a:off x="902335" y="6125464"/>
            <a:ext cx="5685155" cy="20688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 b="1">
                <a:latin typeface="Calibri"/>
                <a:cs typeface="Calibri"/>
              </a:rPr>
              <a:t>Yêu</a:t>
            </a:r>
            <a:r>
              <a:rPr dirty="0" sz="1100" b="1">
                <a:latin typeface="Calibri"/>
                <a:cs typeface="Calibri"/>
              </a:rPr>
              <a:t> cầu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5: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Thực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hiện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khảo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sát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các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chế</a:t>
            </a:r>
            <a:r>
              <a:rPr dirty="0" sz="1100" spc="-5">
                <a:latin typeface="Calibri"/>
                <a:cs typeface="Calibri"/>
              </a:rPr>
              <a:t> độ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dòng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lệnh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CLI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trên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R1,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Sw1.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10">
                <a:latin typeface="Calibri"/>
                <a:cs typeface="Calibri"/>
              </a:rPr>
              <a:t>Các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chế</a:t>
            </a:r>
            <a:r>
              <a:rPr dirty="0" sz="1100" spc="5">
                <a:latin typeface="Calibri"/>
                <a:cs typeface="Calibri"/>
              </a:rPr>
              <a:t> động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dòng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lệnh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trên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Router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25">
                <a:latin typeface="Calibri"/>
                <a:cs typeface="Calibri"/>
              </a:rPr>
              <a:t>và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Switch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là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như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nhau.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Nếu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thiết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bị</a:t>
            </a:r>
            <a:r>
              <a:rPr dirty="0" sz="1100" spc="-5">
                <a:latin typeface="Calibri"/>
                <a:cs typeface="Calibri"/>
              </a:rPr>
              <a:t> đề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xuất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cấu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hình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thiết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bị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theo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sự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hướng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dẫn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như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bên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dưới,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gõ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no</a:t>
            </a:r>
            <a:r>
              <a:rPr dirty="0" sz="1100" spc="15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để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bỏ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rồi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nhấn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34"/>
              </a:spcBef>
            </a:pPr>
            <a:r>
              <a:rPr dirty="0" sz="1100" spc="5" b="1">
                <a:latin typeface="Calibri"/>
                <a:cs typeface="Calibri"/>
              </a:rPr>
              <a:t>Enter</a:t>
            </a:r>
            <a:r>
              <a:rPr dirty="0" sz="1100" spc="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450">
              <a:latin typeface="Calibri"/>
              <a:cs typeface="Calibri"/>
            </a:endParaRPr>
          </a:p>
          <a:p>
            <a:pPr marL="635635">
              <a:lnSpc>
                <a:spcPct val="100000"/>
              </a:lnSpc>
              <a:spcBef>
                <a:spcPts val="5"/>
              </a:spcBef>
            </a:pPr>
            <a:r>
              <a:rPr dirty="0" sz="900" b="1">
                <a:latin typeface="Courier New"/>
                <a:cs typeface="Courier New"/>
              </a:rPr>
              <a:t>---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System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Configuration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Dialog</a:t>
            </a:r>
            <a:r>
              <a:rPr dirty="0" sz="900" spc="4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---</a:t>
            </a:r>
            <a:endParaRPr sz="9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900" b="1">
                <a:latin typeface="Courier New"/>
                <a:cs typeface="Courier New"/>
              </a:rPr>
              <a:t>Would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you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like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to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enter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the</a:t>
            </a:r>
            <a:r>
              <a:rPr dirty="0" sz="900" spc="-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initial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configuration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dialog?</a:t>
            </a:r>
            <a:r>
              <a:rPr dirty="0" sz="900" spc="-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[yes/no]:</a:t>
            </a:r>
            <a:r>
              <a:rPr dirty="0" sz="900" spc="55" b="1">
                <a:latin typeface="Courier New"/>
                <a:cs typeface="Courier New"/>
              </a:rPr>
              <a:t> 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no</a:t>
            </a:r>
            <a:r>
              <a:rPr dirty="0" sz="900" spc="30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-5" b="1">
                <a:solidFill>
                  <a:srgbClr val="BEBEBE"/>
                </a:solidFill>
                <a:latin typeface="Courier New"/>
                <a:cs typeface="Courier New"/>
              </a:rPr>
              <a:t>&lt;enter&gt;</a:t>
            </a:r>
            <a:endParaRPr sz="9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900" spc="-5" b="1">
                <a:latin typeface="Courier New"/>
                <a:cs typeface="Courier New"/>
              </a:rPr>
              <a:t>!!!!!!!!!!!!!!!!!!!!!!!!!!!!!!!!!!!!!!!!!!!!!!!!!!!!!!!!!!!</a:t>
            </a:r>
            <a:endParaRPr sz="900">
              <a:latin typeface="Courier New"/>
              <a:cs typeface="Courier New"/>
            </a:endParaRPr>
          </a:p>
        </p:txBody>
      </p:sp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883285" y="8215976"/>
          <a:ext cx="4111625" cy="8731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04285"/>
                <a:gridCol w="307339"/>
              </a:tblGrid>
              <a:tr h="436405">
                <a:tc>
                  <a:txBody>
                    <a:bodyPr/>
                    <a:lstStyle/>
                    <a:p>
                      <a:pPr marL="31750">
                        <a:lnSpc>
                          <a:spcPts val="930"/>
                        </a:lnSpc>
                      </a:pPr>
                      <a:r>
                        <a:rPr dirty="0" sz="900" b="1">
                          <a:latin typeface="Courier New"/>
                          <a:cs typeface="Courier New"/>
                        </a:rPr>
                        <a:t>!!By</a:t>
                      </a:r>
                      <a:r>
                        <a:rPr dirty="0" sz="900" spc="15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spc="-10" b="1">
                          <a:latin typeface="Courier New"/>
                          <a:cs typeface="Courier New"/>
                        </a:rPr>
                        <a:t>default,</a:t>
                      </a:r>
                      <a:r>
                        <a:rPr dirty="0" sz="900" spc="20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b="1">
                          <a:latin typeface="Courier New"/>
                          <a:cs typeface="Courier New"/>
                        </a:rPr>
                        <a:t>the</a:t>
                      </a:r>
                      <a:r>
                        <a:rPr dirty="0" sz="900" spc="-35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spc="-5" b="1">
                          <a:latin typeface="Courier New"/>
                          <a:cs typeface="Courier New"/>
                        </a:rPr>
                        <a:t>following</a:t>
                      </a:r>
                      <a:r>
                        <a:rPr dirty="0" sz="900" spc="-30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spc="-5" b="1">
                          <a:latin typeface="Courier New"/>
                          <a:cs typeface="Courier New"/>
                        </a:rPr>
                        <a:t>"voice</a:t>
                      </a:r>
                      <a:r>
                        <a:rPr dirty="0" sz="900" spc="20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spc="-5" b="1">
                          <a:latin typeface="Courier New"/>
                          <a:cs typeface="Courier New"/>
                        </a:rPr>
                        <a:t>service</a:t>
                      </a:r>
                      <a:r>
                        <a:rPr dirty="0" sz="900" spc="-35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spc="-5" b="1">
                          <a:latin typeface="Courier New"/>
                          <a:cs typeface="Courier New"/>
                        </a:rPr>
                        <a:t>voip"</a:t>
                      </a:r>
                      <a:endParaRPr sz="900">
                        <a:latin typeface="Courier New"/>
                        <a:cs typeface="Courier New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dirty="0" sz="900" spc="-5" b="1">
                          <a:latin typeface="Courier New"/>
                          <a:cs typeface="Courier New"/>
                        </a:rPr>
                        <a:t>!!sub-command</a:t>
                      </a:r>
                      <a:r>
                        <a:rPr dirty="0" sz="900" spc="5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b="1">
                          <a:latin typeface="Courier New"/>
                          <a:cs typeface="Courier New"/>
                        </a:rPr>
                        <a:t>is</a:t>
                      </a:r>
                      <a:r>
                        <a:rPr dirty="0" sz="900" spc="-45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spc="-5" b="1">
                          <a:latin typeface="Courier New"/>
                          <a:cs typeface="Courier New"/>
                        </a:rPr>
                        <a:t>enabled:</a:t>
                      </a:r>
                      <a:endParaRPr sz="900">
                        <a:latin typeface="Courier New"/>
                        <a:cs typeface="Courier New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  <a:spcBef>
                          <a:spcPts val="120"/>
                        </a:spcBef>
                        <a:tabLst>
                          <a:tab pos="379730" algn="l"/>
                        </a:tabLst>
                      </a:pPr>
                      <a:r>
                        <a:rPr dirty="0" sz="900" b="1">
                          <a:latin typeface="Courier New"/>
                          <a:cs typeface="Courier New"/>
                        </a:rPr>
                        <a:t>!!	ip</a:t>
                      </a:r>
                      <a:r>
                        <a:rPr dirty="0" sz="900" spc="-50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spc="-5" b="1">
                          <a:latin typeface="Courier New"/>
                          <a:cs typeface="Courier New"/>
                        </a:rPr>
                        <a:t>address</a:t>
                      </a:r>
                      <a:r>
                        <a:rPr dirty="0" sz="900" spc="5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spc="-10" b="1">
                          <a:latin typeface="Courier New"/>
                          <a:cs typeface="Courier New"/>
                        </a:rPr>
                        <a:t>trusted</a:t>
                      </a:r>
                      <a:r>
                        <a:rPr dirty="0" sz="900" spc="5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spc="-5" b="1">
                          <a:latin typeface="Courier New"/>
                          <a:cs typeface="Courier New"/>
                        </a:rPr>
                        <a:t>authenticate</a:t>
                      </a:r>
                      <a:endParaRPr sz="900">
                        <a:latin typeface="Courier New"/>
                        <a:cs typeface="Courier New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39700">
                        <a:lnSpc>
                          <a:spcPts val="930"/>
                        </a:lnSpc>
                      </a:pPr>
                      <a:r>
                        <a:rPr dirty="0" sz="900" spc="-20" b="1">
                          <a:latin typeface="Courier New"/>
                          <a:cs typeface="Courier New"/>
                        </a:rPr>
                        <a:t>!!</a:t>
                      </a:r>
                      <a:endParaRPr sz="900">
                        <a:latin typeface="Courier New"/>
                        <a:cs typeface="Courier New"/>
                      </a:endParaRPr>
                    </a:p>
                    <a:p>
                      <a:pPr marL="148590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dirty="0" sz="900" spc="-45" b="1">
                          <a:latin typeface="Courier New"/>
                          <a:cs typeface="Courier New"/>
                        </a:rPr>
                        <a:t>!!</a:t>
                      </a:r>
                      <a:endParaRPr sz="900">
                        <a:latin typeface="Courier New"/>
                        <a:cs typeface="Courier New"/>
                      </a:endParaRPr>
                    </a:p>
                    <a:p>
                      <a:pPr marL="13970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dirty="0" sz="900" spc="-20" b="1">
                          <a:latin typeface="Courier New"/>
                          <a:cs typeface="Courier New"/>
                        </a:rPr>
                        <a:t>!!</a:t>
                      </a:r>
                      <a:endParaRPr sz="900">
                        <a:latin typeface="Courier New"/>
                        <a:cs typeface="Courier New"/>
                      </a:endParaRPr>
                    </a:p>
                  </a:txBody>
                  <a:tcPr marL="0" marR="0" marB="0" marT="0"/>
                </a:tc>
              </a:tr>
              <a:tr h="149415">
                <a:tc>
                  <a:txBody>
                    <a:bodyPr/>
                    <a:lstStyle/>
                    <a:p>
                      <a:pPr marL="31750">
                        <a:lnSpc>
                          <a:spcPts val="994"/>
                        </a:lnSpc>
                      </a:pPr>
                      <a:r>
                        <a:rPr dirty="0" sz="900" b="1">
                          <a:latin typeface="Courier New"/>
                          <a:cs typeface="Courier New"/>
                        </a:rPr>
                        <a:t>!!</a:t>
                      </a:r>
                      <a:endParaRPr sz="900">
                        <a:latin typeface="Courier New"/>
                        <a:cs typeface="Courier New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27305">
                        <a:lnSpc>
                          <a:spcPts val="994"/>
                        </a:lnSpc>
                      </a:pPr>
                      <a:r>
                        <a:rPr dirty="0" sz="900" spc="-20" b="1">
                          <a:latin typeface="Courier New"/>
                          <a:cs typeface="Courier New"/>
                        </a:rPr>
                        <a:t>!!</a:t>
                      </a:r>
                      <a:endParaRPr sz="900">
                        <a:latin typeface="Courier New"/>
                        <a:cs typeface="Courier New"/>
                      </a:endParaRPr>
                    </a:p>
                  </a:txBody>
                  <a:tcPr marL="0" marR="0" marB="0" marT="0"/>
                </a:tc>
              </a:tr>
              <a:tr h="149225">
                <a:tc>
                  <a:txBody>
                    <a:bodyPr/>
                    <a:lstStyle/>
                    <a:p>
                      <a:pPr marL="31750">
                        <a:lnSpc>
                          <a:spcPts val="1019"/>
                        </a:lnSpc>
                      </a:pPr>
                      <a:r>
                        <a:rPr dirty="0" sz="900" b="1">
                          <a:latin typeface="Courier New"/>
                          <a:cs typeface="Courier New"/>
                        </a:rPr>
                        <a:t>!!The</a:t>
                      </a:r>
                      <a:r>
                        <a:rPr dirty="0" sz="900" spc="15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spc="-10" b="1">
                          <a:latin typeface="Courier New"/>
                          <a:cs typeface="Courier New"/>
                        </a:rPr>
                        <a:t>command</a:t>
                      </a:r>
                      <a:r>
                        <a:rPr dirty="0" sz="900" spc="20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spc="-5" b="1">
                          <a:latin typeface="Courier New"/>
                          <a:cs typeface="Courier New"/>
                        </a:rPr>
                        <a:t>enables</a:t>
                      </a:r>
                      <a:r>
                        <a:rPr dirty="0" sz="900" spc="-30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b="1">
                          <a:latin typeface="Courier New"/>
                          <a:cs typeface="Courier New"/>
                        </a:rPr>
                        <a:t>the</a:t>
                      </a:r>
                      <a:r>
                        <a:rPr dirty="0" sz="900" spc="20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spc="-20" b="1">
                          <a:latin typeface="Courier New"/>
                          <a:cs typeface="Courier New"/>
                        </a:rPr>
                        <a:t>ip</a:t>
                      </a:r>
                      <a:r>
                        <a:rPr dirty="0" sz="900" spc="15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spc="-5" b="1">
                          <a:latin typeface="Courier New"/>
                          <a:cs typeface="Courier New"/>
                        </a:rPr>
                        <a:t>address</a:t>
                      </a:r>
                      <a:r>
                        <a:rPr dirty="0" sz="900" spc="-30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spc="-5" b="1">
                          <a:latin typeface="Courier New"/>
                          <a:cs typeface="Courier New"/>
                        </a:rPr>
                        <a:t>authentication</a:t>
                      </a:r>
                      <a:endParaRPr sz="900">
                        <a:latin typeface="Courier New"/>
                        <a:cs typeface="Courier New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27305">
                        <a:lnSpc>
                          <a:spcPts val="1019"/>
                        </a:lnSpc>
                      </a:pPr>
                      <a:r>
                        <a:rPr dirty="0" sz="900" spc="-20" b="1">
                          <a:latin typeface="Courier New"/>
                          <a:cs typeface="Courier New"/>
                        </a:rPr>
                        <a:t>!!</a:t>
                      </a:r>
                      <a:endParaRPr sz="900">
                        <a:latin typeface="Courier New"/>
                        <a:cs typeface="Courier New"/>
                      </a:endParaRPr>
                    </a:p>
                  </a:txBody>
                  <a:tcPr marL="0" marR="0" marB="0" marT="0"/>
                </a:tc>
              </a:tr>
              <a:tr h="137765">
                <a:tc>
                  <a:txBody>
                    <a:bodyPr/>
                    <a:lstStyle/>
                    <a:p>
                      <a:pPr marL="31750">
                        <a:lnSpc>
                          <a:spcPts val="985"/>
                        </a:lnSpc>
                      </a:pPr>
                      <a:r>
                        <a:rPr dirty="0" sz="900" b="1">
                          <a:latin typeface="Courier New"/>
                          <a:cs typeface="Courier New"/>
                        </a:rPr>
                        <a:t>!!on</a:t>
                      </a:r>
                      <a:r>
                        <a:rPr dirty="0" sz="900" spc="15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spc="-10" b="1">
                          <a:latin typeface="Courier New"/>
                          <a:cs typeface="Courier New"/>
                        </a:rPr>
                        <a:t>incoming</a:t>
                      </a:r>
                      <a:r>
                        <a:rPr dirty="0" sz="900" spc="15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spc="-5" b="1">
                          <a:latin typeface="Courier New"/>
                          <a:cs typeface="Courier New"/>
                        </a:rPr>
                        <a:t>H.323</a:t>
                      </a:r>
                      <a:r>
                        <a:rPr dirty="0" sz="900" spc="15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b="1">
                          <a:latin typeface="Courier New"/>
                          <a:cs typeface="Courier New"/>
                        </a:rPr>
                        <a:t>or</a:t>
                      </a:r>
                      <a:r>
                        <a:rPr dirty="0" sz="900" spc="-35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b="1">
                          <a:latin typeface="Courier New"/>
                          <a:cs typeface="Courier New"/>
                        </a:rPr>
                        <a:t>SIP</a:t>
                      </a:r>
                      <a:r>
                        <a:rPr dirty="0" sz="900" spc="-35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b="1">
                          <a:latin typeface="Courier New"/>
                          <a:cs typeface="Courier New"/>
                        </a:rPr>
                        <a:t>trunk</a:t>
                      </a:r>
                      <a:r>
                        <a:rPr dirty="0" sz="900" spc="-35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spc="-5" b="1">
                          <a:latin typeface="Courier New"/>
                          <a:cs typeface="Courier New"/>
                        </a:rPr>
                        <a:t>calls</a:t>
                      </a:r>
                      <a:r>
                        <a:rPr dirty="0" sz="900" spc="15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b="1">
                          <a:latin typeface="Courier New"/>
                          <a:cs typeface="Courier New"/>
                        </a:rPr>
                        <a:t>for</a:t>
                      </a:r>
                      <a:r>
                        <a:rPr dirty="0" sz="900" spc="-35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b="1">
                          <a:latin typeface="Courier New"/>
                          <a:cs typeface="Courier New"/>
                        </a:rPr>
                        <a:t>toll</a:t>
                      </a:r>
                      <a:r>
                        <a:rPr dirty="0" sz="900" spc="-35" b="1">
                          <a:latin typeface="Courier New"/>
                          <a:cs typeface="Courier New"/>
                        </a:rPr>
                        <a:t> </a:t>
                      </a:r>
                      <a:r>
                        <a:rPr dirty="0" sz="900" spc="-5" b="1">
                          <a:latin typeface="Courier New"/>
                          <a:cs typeface="Courier New"/>
                        </a:rPr>
                        <a:t>fraud</a:t>
                      </a:r>
                      <a:endParaRPr sz="900">
                        <a:latin typeface="Courier New"/>
                        <a:cs typeface="Courier New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27305">
                        <a:lnSpc>
                          <a:spcPts val="985"/>
                        </a:lnSpc>
                      </a:pPr>
                      <a:r>
                        <a:rPr dirty="0" sz="900" spc="-20" b="1">
                          <a:latin typeface="Courier New"/>
                          <a:cs typeface="Courier New"/>
                        </a:rPr>
                        <a:t>!!</a:t>
                      </a:r>
                      <a:endParaRPr sz="900">
                        <a:latin typeface="Courier New"/>
                        <a:cs typeface="Courier New"/>
                      </a:endParaRPr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14" name="object 14"/>
          <p:cNvSpPr/>
          <p:nvPr/>
        </p:nvSpPr>
        <p:spPr>
          <a:xfrm>
            <a:off x="6933184" y="8063166"/>
            <a:ext cx="6985" cy="1049020"/>
          </a:xfrm>
          <a:custGeom>
            <a:avLst/>
            <a:gdLst/>
            <a:ahLst/>
            <a:cxnLst/>
            <a:rect l="l" t="t" r="r" b="b"/>
            <a:pathLst>
              <a:path w="6984" h="1049020">
                <a:moveTo>
                  <a:pt x="6667" y="451231"/>
                </a:moveTo>
                <a:lnTo>
                  <a:pt x="0" y="451231"/>
                </a:lnTo>
                <a:lnTo>
                  <a:pt x="0" y="597598"/>
                </a:lnTo>
                <a:lnTo>
                  <a:pt x="0" y="749998"/>
                </a:lnTo>
                <a:lnTo>
                  <a:pt x="0" y="896048"/>
                </a:lnTo>
                <a:lnTo>
                  <a:pt x="0" y="1048766"/>
                </a:lnTo>
                <a:lnTo>
                  <a:pt x="6667" y="1048766"/>
                </a:lnTo>
                <a:lnTo>
                  <a:pt x="6667" y="896048"/>
                </a:lnTo>
                <a:lnTo>
                  <a:pt x="6667" y="749998"/>
                </a:lnTo>
                <a:lnTo>
                  <a:pt x="6667" y="597598"/>
                </a:lnTo>
                <a:lnTo>
                  <a:pt x="6667" y="451231"/>
                </a:lnTo>
                <a:close/>
              </a:path>
              <a:path w="6984" h="1049020">
                <a:moveTo>
                  <a:pt x="6667" y="298780"/>
                </a:moveTo>
                <a:lnTo>
                  <a:pt x="0" y="298780"/>
                </a:lnTo>
                <a:lnTo>
                  <a:pt x="0" y="451167"/>
                </a:lnTo>
                <a:lnTo>
                  <a:pt x="6667" y="451167"/>
                </a:lnTo>
                <a:lnTo>
                  <a:pt x="6667" y="298780"/>
                </a:lnTo>
                <a:close/>
              </a:path>
              <a:path w="6984" h="1049020">
                <a:moveTo>
                  <a:pt x="6667" y="0"/>
                </a:moveTo>
                <a:lnTo>
                  <a:pt x="0" y="0"/>
                </a:lnTo>
                <a:lnTo>
                  <a:pt x="0" y="152717"/>
                </a:lnTo>
                <a:lnTo>
                  <a:pt x="0" y="298767"/>
                </a:lnTo>
                <a:lnTo>
                  <a:pt x="6667" y="298767"/>
                </a:lnTo>
                <a:lnTo>
                  <a:pt x="6667" y="152717"/>
                </a:lnTo>
                <a:lnTo>
                  <a:pt x="66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8835" y="915034"/>
            <a:ext cx="6101080" cy="2255520"/>
          </a:xfrm>
          <a:custGeom>
            <a:avLst/>
            <a:gdLst/>
            <a:ahLst/>
            <a:cxnLst/>
            <a:rect l="l" t="t" r="r" b="b"/>
            <a:pathLst>
              <a:path w="6101080" h="2255520">
                <a:moveTo>
                  <a:pt x="6350" y="298526"/>
                </a:moveTo>
                <a:lnTo>
                  <a:pt x="0" y="298526"/>
                </a:lnTo>
                <a:lnTo>
                  <a:pt x="0" y="444881"/>
                </a:lnTo>
                <a:lnTo>
                  <a:pt x="0" y="597281"/>
                </a:lnTo>
                <a:lnTo>
                  <a:pt x="0" y="1639189"/>
                </a:lnTo>
                <a:lnTo>
                  <a:pt x="6350" y="1639189"/>
                </a:lnTo>
                <a:lnTo>
                  <a:pt x="6350" y="444881"/>
                </a:lnTo>
                <a:lnTo>
                  <a:pt x="6350" y="298526"/>
                </a:lnTo>
                <a:close/>
              </a:path>
              <a:path w="6101080" h="2255520">
                <a:moveTo>
                  <a:pt x="6350" y="0"/>
                </a:moveTo>
                <a:lnTo>
                  <a:pt x="0" y="0"/>
                </a:lnTo>
                <a:lnTo>
                  <a:pt x="0" y="146050"/>
                </a:lnTo>
                <a:lnTo>
                  <a:pt x="0" y="298450"/>
                </a:lnTo>
                <a:lnTo>
                  <a:pt x="6350" y="298450"/>
                </a:lnTo>
                <a:lnTo>
                  <a:pt x="6350" y="146050"/>
                </a:lnTo>
                <a:lnTo>
                  <a:pt x="6350" y="0"/>
                </a:lnTo>
                <a:close/>
              </a:path>
              <a:path w="6101080" h="2255520">
                <a:moveTo>
                  <a:pt x="6101016" y="1639252"/>
                </a:moveTo>
                <a:lnTo>
                  <a:pt x="6094349" y="1639252"/>
                </a:lnTo>
                <a:lnTo>
                  <a:pt x="6094349" y="1785620"/>
                </a:lnTo>
                <a:lnTo>
                  <a:pt x="6094349" y="1938020"/>
                </a:lnTo>
                <a:lnTo>
                  <a:pt x="6094349" y="2084070"/>
                </a:lnTo>
                <a:lnTo>
                  <a:pt x="6094349" y="2249170"/>
                </a:lnTo>
                <a:lnTo>
                  <a:pt x="6350" y="2249170"/>
                </a:lnTo>
                <a:lnTo>
                  <a:pt x="6350" y="2084070"/>
                </a:lnTo>
                <a:lnTo>
                  <a:pt x="6350" y="1938020"/>
                </a:lnTo>
                <a:lnTo>
                  <a:pt x="6350" y="1785620"/>
                </a:lnTo>
                <a:lnTo>
                  <a:pt x="6350" y="1639252"/>
                </a:lnTo>
                <a:lnTo>
                  <a:pt x="0" y="1639252"/>
                </a:lnTo>
                <a:lnTo>
                  <a:pt x="0" y="2255520"/>
                </a:lnTo>
                <a:lnTo>
                  <a:pt x="6350" y="2255520"/>
                </a:lnTo>
                <a:lnTo>
                  <a:pt x="6094349" y="2255520"/>
                </a:lnTo>
                <a:lnTo>
                  <a:pt x="6094476" y="2255520"/>
                </a:lnTo>
                <a:lnTo>
                  <a:pt x="6101016" y="2255520"/>
                </a:lnTo>
                <a:lnTo>
                  <a:pt x="6101016" y="2249170"/>
                </a:lnTo>
                <a:lnTo>
                  <a:pt x="6101016" y="2084070"/>
                </a:lnTo>
                <a:lnTo>
                  <a:pt x="6101016" y="1938020"/>
                </a:lnTo>
                <a:lnTo>
                  <a:pt x="6101016" y="1785620"/>
                </a:lnTo>
                <a:lnTo>
                  <a:pt x="6101016" y="1639252"/>
                </a:lnTo>
                <a:close/>
              </a:path>
              <a:path w="6101080" h="2255520">
                <a:moveTo>
                  <a:pt x="6101016" y="298526"/>
                </a:moveTo>
                <a:lnTo>
                  <a:pt x="6094349" y="298526"/>
                </a:lnTo>
                <a:lnTo>
                  <a:pt x="6094349" y="444881"/>
                </a:lnTo>
                <a:lnTo>
                  <a:pt x="6094349" y="597281"/>
                </a:lnTo>
                <a:lnTo>
                  <a:pt x="6094349" y="1639189"/>
                </a:lnTo>
                <a:lnTo>
                  <a:pt x="6101016" y="1639189"/>
                </a:lnTo>
                <a:lnTo>
                  <a:pt x="6101016" y="444881"/>
                </a:lnTo>
                <a:lnTo>
                  <a:pt x="6101016" y="298526"/>
                </a:lnTo>
                <a:close/>
              </a:path>
              <a:path w="6101080" h="2255520">
                <a:moveTo>
                  <a:pt x="6101016" y="0"/>
                </a:moveTo>
                <a:lnTo>
                  <a:pt x="6094349" y="0"/>
                </a:lnTo>
                <a:lnTo>
                  <a:pt x="6094349" y="146050"/>
                </a:lnTo>
                <a:lnTo>
                  <a:pt x="6094349" y="298450"/>
                </a:lnTo>
                <a:lnTo>
                  <a:pt x="6101016" y="298450"/>
                </a:lnTo>
                <a:lnTo>
                  <a:pt x="6101016" y="146050"/>
                </a:lnTo>
                <a:lnTo>
                  <a:pt x="61010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02335" y="2069083"/>
            <a:ext cx="3258185" cy="463550"/>
          </a:xfrm>
          <a:prstGeom prst="rect">
            <a:avLst/>
          </a:prstGeom>
        </p:spPr>
        <p:txBody>
          <a:bodyPr wrap="square" lIns="0" tIns="2159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70"/>
              </a:spcBef>
              <a:tabLst>
                <a:tab pos="291465" algn="l"/>
              </a:tabLst>
            </a:pPr>
            <a:r>
              <a:rPr dirty="0" sz="900" b="1">
                <a:latin typeface="Courier New"/>
                <a:cs typeface="Courier New"/>
              </a:rPr>
              <a:t>!!	</a:t>
            </a:r>
            <a:r>
              <a:rPr dirty="0" sz="900" spc="-5" b="1">
                <a:latin typeface="Courier New"/>
                <a:cs typeface="Courier New"/>
              </a:rPr>
              <a:t>voice</a:t>
            </a:r>
            <a:r>
              <a:rPr dirty="0" sz="900" spc="-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service</a:t>
            </a:r>
            <a:r>
              <a:rPr dirty="0" sz="900" spc="-6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voip</a:t>
            </a:r>
            <a:endParaRPr sz="9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  <a:tabLst>
                <a:tab pos="360680" algn="l"/>
              </a:tabLst>
            </a:pPr>
            <a:r>
              <a:rPr dirty="0" sz="900" b="1">
                <a:latin typeface="Courier New"/>
                <a:cs typeface="Courier New"/>
              </a:rPr>
              <a:t>!!	ip</a:t>
            </a:r>
            <a:r>
              <a:rPr dirty="0" sz="900" spc="-5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address </a:t>
            </a:r>
            <a:r>
              <a:rPr dirty="0" sz="900" spc="-10" b="1">
                <a:latin typeface="Courier New"/>
                <a:cs typeface="Courier New"/>
              </a:rPr>
              <a:t>trusted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list</a:t>
            </a:r>
            <a:endParaRPr sz="9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  <a:tabLst>
                <a:tab pos="430530" algn="l"/>
              </a:tabLst>
            </a:pPr>
            <a:r>
              <a:rPr dirty="0" sz="900" b="1">
                <a:latin typeface="Courier New"/>
                <a:cs typeface="Courier New"/>
              </a:rPr>
              <a:t>!!	</a:t>
            </a:r>
            <a:r>
              <a:rPr dirty="0" sz="900" spc="-10" b="1">
                <a:latin typeface="Courier New"/>
                <a:cs typeface="Courier New"/>
              </a:rPr>
              <a:t>ipv4</a:t>
            </a:r>
            <a:r>
              <a:rPr dirty="0" sz="900" spc="-5" b="1">
                <a:latin typeface="Courier New"/>
                <a:cs typeface="Courier New"/>
              </a:rPr>
              <a:t> &lt;ipv4-address&gt;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[&lt;ipv4</a:t>
            </a:r>
            <a:r>
              <a:rPr dirty="0" sz="900" spc="-5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network-mask&gt;]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02335" y="874394"/>
            <a:ext cx="4076700" cy="1658620"/>
          </a:xfrm>
          <a:prstGeom prst="rect">
            <a:avLst/>
          </a:prstGeom>
        </p:spPr>
        <p:txBody>
          <a:bodyPr wrap="square" lIns="0" tIns="21590" rIns="0" bIns="0" rtlCol="0" vert="horz">
            <a:spAutoFit/>
          </a:bodyPr>
          <a:lstStyle/>
          <a:p>
            <a:pPr algn="r" marR="10795">
              <a:lnSpc>
                <a:spcPct val="100000"/>
              </a:lnSpc>
              <a:spcBef>
                <a:spcPts val="170"/>
              </a:spcBef>
              <a:tabLst>
                <a:tab pos="3912235" algn="l"/>
              </a:tabLst>
            </a:pPr>
            <a:r>
              <a:rPr dirty="0" sz="900" spc="5" b="1">
                <a:latin typeface="Courier New"/>
                <a:cs typeface="Courier New"/>
              </a:rPr>
              <a:t>!!prev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spc="5" b="1">
                <a:latin typeface="Courier New"/>
                <a:cs typeface="Courier New"/>
              </a:rPr>
              <a:t>ntio</a:t>
            </a:r>
            <a:r>
              <a:rPr dirty="0" sz="900" b="1">
                <a:latin typeface="Courier New"/>
                <a:cs typeface="Courier New"/>
              </a:rPr>
              <a:t>n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sup</a:t>
            </a:r>
            <a:r>
              <a:rPr dirty="0" sz="900" spc="-40" b="1">
                <a:latin typeface="Courier New"/>
                <a:cs typeface="Courier New"/>
              </a:rPr>
              <a:t>p</a:t>
            </a:r>
            <a:r>
              <a:rPr dirty="0" sz="900" spc="5" b="1">
                <a:latin typeface="Courier New"/>
                <a:cs typeface="Courier New"/>
              </a:rPr>
              <a:t>orts</a:t>
            </a:r>
            <a:r>
              <a:rPr dirty="0" sz="900" b="1">
                <a:latin typeface="Courier New"/>
                <a:cs typeface="Courier New"/>
              </a:rPr>
              <a:t>.	</a:t>
            </a:r>
            <a:r>
              <a:rPr dirty="0" sz="900" spc="-40" b="1">
                <a:latin typeface="Courier New"/>
                <a:cs typeface="Courier New"/>
              </a:rPr>
              <a:t>!</a:t>
            </a:r>
            <a:r>
              <a:rPr dirty="0" sz="900" b="1">
                <a:latin typeface="Courier New"/>
                <a:cs typeface="Courier New"/>
              </a:rPr>
              <a:t>!</a:t>
            </a:r>
            <a:endParaRPr sz="900">
              <a:latin typeface="Courier New"/>
              <a:cs typeface="Courier New"/>
            </a:endParaRPr>
          </a:p>
          <a:p>
            <a:pPr algn="r" marR="10795">
              <a:lnSpc>
                <a:spcPct val="100000"/>
              </a:lnSpc>
              <a:spcBef>
                <a:spcPts val="70"/>
              </a:spcBef>
              <a:tabLst>
                <a:tab pos="3912235" algn="l"/>
              </a:tabLst>
            </a:pPr>
            <a:r>
              <a:rPr dirty="0" sz="900" spc="5" b="1">
                <a:latin typeface="Courier New"/>
                <a:cs typeface="Courier New"/>
              </a:rPr>
              <a:t>!</a:t>
            </a:r>
            <a:r>
              <a:rPr dirty="0" sz="900" b="1">
                <a:latin typeface="Courier New"/>
                <a:cs typeface="Courier New"/>
              </a:rPr>
              <a:t>!	</a:t>
            </a:r>
            <a:r>
              <a:rPr dirty="0" sz="900" spc="-40" b="1">
                <a:latin typeface="Courier New"/>
                <a:cs typeface="Courier New"/>
              </a:rPr>
              <a:t>!</a:t>
            </a:r>
            <a:r>
              <a:rPr dirty="0" sz="900" b="1">
                <a:latin typeface="Courier New"/>
                <a:cs typeface="Courier New"/>
              </a:rPr>
              <a:t>!</a:t>
            </a:r>
            <a:endParaRPr sz="900">
              <a:latin typeface="Courier New"/>
              <a:cs typeface="Courier New"/>
            </a:endParaRPr>
          </a:p>
          <a:p>
            <a:pPr algn="r" marR="10795">
              <a:lnSpc>
                <a:spcPct val="100000"/>
              </a:lnSpc>
              <a:spcBef>
                <a:spcPts val="120"/>
              </a:spcBef>
              <a:tabLst>
                <a:tab pos="3912235" algn="l"/>
              </a:tabLst>
            </a:pPr>
            <a:r>
              <a:rPr dirty="0" sz="900" spc="5" b="1">
                <a:latin typeface="Courier New"/>
                <a:cs typeface="Courier New"/>
              </a:rPr>
              <a:t>!!Plea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b="1">
                <a:latin typeface="Courier New"/>
                <a:cs typeface="Courier New"/>
              </a:rPr>
              <a:t>e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us</a:t>
            </a:r>
            <a:r>
              <a:rPr dirty="0" sz="900" b="1">
                <a:latin typeface="Courier New"/>
                <a:cs typeface="Courier New"/>
              </a:rPr>
              <a:t>e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"sh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b="1">
                <a:latin typeface="Courier New"/>
                <a:cs typeface="Courier New"/>
              </a:rPr>
              <a:t>w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i</a:t>
            </a:r>
            <a:r>
              <a:rPr dirty="0" sz="900" b="1">
                <a:latin typeface="Courier New"/>
                <a:cs typeface="Courier New"/>
              </a:rPr>
              <a:t>p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addr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spc="5" b="1">
                <a:latin typeface="Courier New"/>
                <a:cs typeface="Courier New"/>
              </a:rPr>
              <a:t>s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t</a:t>
            </a:r>
            <a:r>
              <a:rPr dirty="0" sz="900" spc="-40" b="1">
                <a:latin typeface="Courier New"/>
                <a:cs typeface="Courier New"/>
              </a:rPr>
              <a:t>r</a:t>
            </a:r>
            <a:r>
              <a:rPr dirty="0" sz="900" spc="5" b="1">
                <a:latin typeface="Courier New"/>
                <a:cs typeface="Courier New"/>
              </a:rPr>
              <a:t>uste</a:t>
            </a:r>
            <a:r>
              <a:rPr dirty="0" sz="900" b="1">
                <a:latin typeface="Courier New"/>
                <a:cs typeface="Courier New"/>
              </a:rPr>
              <a:t>d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lis</a:t>
            </a:r>
            <a:r>
              <a:rPr dirty="0" sz="900" spc="-40" b="1">
                <a:latin typeface="Courier New"/>
                <a:cs typeface="Courier New"/>
              </a:rPr>
              <a:t>t</a:t>
            </a:r>
            <a:r>
              <a:rPr dirty="0" sz="900" b="1">
                <a:latin typeface="Courier New"/>
                <a:cs typeface="Courier New"/>
              </a:rPr>
              <a:t>"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co</a:t>
            </a:r>
            <a:r>
              <a:rPr dirty="0" sz="900" spc="-40" b="1">
                <a:latin typeface="Courier New"/>
                <a:cs typeface="Courier New"/>
              </a:rPr>
              <a:t>m</a:t>
            </a:r>
            <a:r>
              <a:rPr dirty="0" sz="900" spc="5" b="1">
                <a:latin typeface="Courier New"/>
                <a:cs typeface="Courier New"/>
              </a:rPr>
              <a:t>man</a:t>
            </a:r>
            <a:r>
              <a:rPr dirty="0" sz="900" b="1">
                <a:latin typeface="Courier New"/>
                <a:cs typeface="Courier New"/>
              </a:rPr>
              <a:t>d	</a:t>
            </a:r>
            <a:r>
              <a:rPr dirty="0" sz="900" spc="-40" b="1">
                <a:latin typeface="Courier New"/>
                <a:cs typeface="Courier New"/>
              </a:rPr>
              <a:t>!</a:t>
            </a:r>
            <a:r>
              <a:rPr dirty="0" sz="900" b="1">
                <a:latin typeface="Courier New"/>
                <a:cs typeface="Courier New"/>
              </a:rPr>
              <a:t>!</a:t>
            </a:r>
            <a:endParaRPr sz="900">
              <a:latin typeface="Courier New"/>
              <a:cs typeface="Courier New"/>
            </a:endParaRPr>
          </a:p>
          <a:p>
            <a:pPr algn="r" marR="10795">
              <a:lnSpc>
                <a:spcPct val="100000"/>
              </a:lnSpc>
              <a:spcBef>
                <a:spcPts val="70"/>
              </a:spcBef>
              <a:tabLst>
                <a:tab pos="3912235" algn="l"/>
              </a:tabLst>
            </a:pPr>
            <a:r>
              <a:rPr dirty="0" sz="900" spc="5" b="1">
                <a:latin typeface="Courier New"/>
                <a:cs typeface="Courier New"/>
              </a:rPr>
              <a:t>!!t</a:t>
            </a:r>
            <a:r>
              <a:rPr dirty="0" sz="900" b="1">
                <a:latin typeface="Courier New"/>
                <a:cs typeface="Courier New"/>
              </a:rPr>
              <a:t>o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i</a:t>
            </a:r>
            <a:r>
              <a:rPr dirty="0" sz="900" spc="5" b="1">
                <a:latin typeface="Courier New"/>
                <a:cs typeface="Courier New"/>
              </a:rPr>
              <a:t>spla</a:t>
            </a:r>
            <a:r>
              <a:rPr dirty="0" sz="900" b="1">
                <a:latin typeface="Courier New"/>
                <a:cs typeface="Courier New"/>
              </a:rPr>
              <a:t>y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a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l</a:t>
            </a:r>
            <a:r>
              <a:rPr dirty="0" sz="900" spc="-40" b="1">
                <a:latin typeface="Courier New"/>
                <a:cs typeface="Courier New"/>
              </a:rPr>
              <a:t>i</a:t>
            </a:r>
            <a:r>
              <a:rPr dirty="0" sz="900" spc="5" b="1">
                <a:latin typeface="Courier New"/>
                <a:cs typeface="Courier New"/>
              </a:rPr>
              <a:t>s</a:t>
            </a:r>
            <a:r>
              <a:rPr dirty="0" sz="900" b="1">
                <a:latin typeface="Courier New"/>
                <a:cs typeface="Courier New"/>
              </a:rPr>
              <a:t>t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o</a:t>
            </a:r>
            <a:r>
              <a:rPr dirty="0" sz="900" b="1">
                <a:latin typeface="Courier New"/>
                <a:cs typeface="Courier New"/>
              </a:rPr>
              <a:t>f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val</a:t>
            </a:r>
            <a:r>
              <a:rPr dirty="0" sz="900" spc="-40" b="1">
                <a:latin typeface="Courier New"/>
                <a:cs typeface="Courier New"/>
              </a:rPr>
              <a:t>i</a:t>
            </a:r>
            <a:r>
              <a:rPr dirty="0" sz="900" b="1">
                <a:latin typeface="Courier New"/>
                <a:cs typeface="Courier New"/>
              </a:rPr>
              <a:t>d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i</a:t>
            </a:r>
            <a:r>
              <a:rPr dirty="0" sz="900" b="1">
                <a:latin typeface="Courier New"/>
                <a:cs typeface="Courier New"/>
              </a:rPr>
              <a:t>p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addr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spc="5" b="1">
                <a:latin typeface="Courier New"/>
                <a:cs typeface="Courier New"/>
              </a:rPr>
              <a:t>sse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fo</a:t>
            </a:r>
            <a:r>
              <a:rPr dirty="0" sz="900" b="1">
                <a:latin typeface="Courier New"/>
                <a:cs typeface="Courier New"/>
              </a:rPr>
              <a:t>r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40" b="1">
                <a:latin typeface="Courier New"/>
                <a:cs typeface="Courier New"/>
              </a:rPr>
              <a:t>i</a:t>
            </a:r>
            <a:r>
              <a:rPr dirty="0" sz="900" spc="5" b="1">
                <a:latin typeface="Courier New"/>
                <a:cs typeface="Courier New"/>
              </a:rPr>
              <a:t>ncom</a:t>
            </a:r>
            <a:r>
              <a:rPr dirty="0" sz="900" spc="-40" b="1">
                <a:latin typeface="Courier New"/>
                <a:cs typeface="Courier New"/>
              </a:rPr>
              <a:t>i</a:t>
            </a:r>
            <a:r>
              <a:rPr dirty="0" sz="900" spc="5" b="1">
                <a:latin typeface="Courier New"/>
                <a:cs typeface="Courier New"/>
              </a:rPr>
              <a:t>n</a:t>
            </a:r>
            <a:r>
              <a:rPr dirty="0" sz="900" b="1">
                <a:latin typeface="Courier New"/>
                <a:cs typeface="Courier New"/>
              </a:rPr>
              <a:t>g	</a:t>
            </a:r>
            <a:r>
              <a:rPr dirty="0" sz="900" spc="-40" b="1">
                <a:latin typeface="Courier New"/>
                <a:cs typeface="Courier New"/>
              </a:rPr>
              <a:t>!</a:t>
            </a:r>
            <a:r>
              <a:rPr dirty="0" sz="900" b="1">
                <a:latin typeface="Courier New"/>
                <a:cs typeface="Courier New"/>
              </a:rPr>
              <a:t>!</a:t>
            </a:r>
            <a:endParaRPr sz="900">
              <a:latin typeface="Courier New"/>
              <a:cs typeface="Courier New"/>
            </a:endParaRPr>
          </a:p>
          <a:p>
            <a:pPr algn="r" marR="8255">
              <a:lnSpc>
                <a:spcPct val="100000"/>
              </a:lnSpc>
              <a:spcBef>
                <a:spcPts val="120"/>
              </a:spcBef>
              <a:tabLst>
                <a:tab pos="3914775" algn="l"/>
              </a:tabLst>
            </a:pPr>
            <a:r>
              <a:rPr dirty="0" sz="900" spc="5" b="1">
                <a:latin typeface="Courier New"/>
                <a:cs typeface="Courier New"/>
              </a:rPr>
              <a:t>!!H.32</a:t>
            </a:r>
            <a:r>
              <a:rPr dirty="0" sz="900" b="1">
                <a:latin typeface="Courier New"/>
                <a:cs typeface="Courier New"/>
              </a:rPr>
              <a:t>3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o</a:t>
            </a:r>
            <a:r>
              <a:rPr dirty="0" sz="900" b="1">
                <a:latin typeface="Courier New"/>
                <a:cs typeface="Courier New"/>
              </a:rPr>
              <a:t>r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I</a:t>
            </a:r>
            <a:r>
              <a:rPr dirty="0" sz="900" b="1">
                <a:latin typeface="Courier New"/>
                <a:cs typeface="Courier New"/>
              </a:rPr>
              <a:t>P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30" b="1">
                <a:latin typeface="Courier New"/>
                <a:cs typeface="Courier New"/>
              </a:rPr>
              <a:t>t</a:t>
            </a:r>
            <a:r>
              <a:rPr dirty="0" sz="900" spc="-40" b="1">
                <a:latin typeface="Courier New"/>
                <a:cs typeface="Courier New"/>
              </a:rPr>
              <a:t>r</a:t>
            </a:r>
            <a:r>
              <a:rPr dirty="0" sz="900" spc="5" b="1">
                <a:latin typeface="Courier New"/>
                <a:cs typeface="Courier New"/>
              </a:rPr>
              <a:t>un</a:t>
            </a:r>
            <a:r>
              <a:rPr dirty="0" sz="900" b="1">
                <a:latin typeface="Courier New"/>
                <a:cs typeface="Courier New"/>
              </a:rPr>
              <a:t>k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40" b="1">
                <a:latin typeface="Courier New"/>
                <a:cs typeface="Courier New"/>
              </a:rPr>
              <a:t>c</a:t>
            </a:r>
            <a:r>
              <a:rPr dirty="0" sz="900" spc="5" b="1">
                <a:latin typeface="Courier New"/>
                <a:cs typeface="Courier New"/>
              </a:rPr>
              <a:t>alls</a:t>
            </a:r>
            <a:r>
              <a:rPr dirty="0" sz="900" b="1">
                <a:latin typeface="Courier New"/>
                <a:cs typeface="Courier New"/>
              </a:rPr>
              <a:t>.	</a:t>
            </a:r>
            <a:r>
              <a:rPr dirty="0" sz="900" spc="-40" b="1">
                <a:latin typeface="Courier New"/>
                <a:cs typeface="Courier New"/>
              </a:rPr>
              <a:t>!</a:t>
            </a:r>
            <a:r>
              <a:rPr dirty="0" sz="900" b="1">
                <a:latin typeface="Courier New"/>
                <a:cs typeface="Courier New"/>
              </a:rPr>
              <a:t>!</a:t>
            </a:r>
            <a:endParaRPr sz="900">
              <a:latin typeface="Courier New"/>
              <a:cs typeface="Courier New"/>
            </a:endParaRPr>
          </a:p>
          <a:p>
            <a:pPr algn="r" marR="10795">
              <a:lnSpc>
                <a:spcPct val="100000"/>
              </a:lnSpc>
              <a:spcBef>
                <a:spcPts val="75"/>
              </a:spcBef>
              <a:tabLst>
                <a:tab pos="3912235" algn="l"/>
              </a:tabLst>
            </a:pPr>
            <a:r>
              <a:rPr dirty="0" sz="900" spc="5" b="1">
                <a:latin typeface="Courier New"/>
                <a:cs typeface="Courier New"/>
              </a:rPr>
              <a:t>!</a:t>
            </a:r>
            <a:r>
              <a:rPr dirty="0" sz="900" b="1">
                <a:latin typeface="Courier New"/>
                <a:cs typeface="Courier New"/>
              </a:rPr>
              <a:t>!	</a:t>
            </a:r>
            <a:r>
              <a:rPr dirty="0" sz="900" spc="-40" b="1">
                <a:latin typeface="Courier New"/>
                <a:cs typeface="Courier New"/>
              </a:rPr>
              <a:t>!</a:t>
            </a:r>
            <a:r>
              <a:rPr dirty="0" sz="900" b="1">
                <a:latin typeface="Courier New"/>
                <a:cs typeface="Courier New"/>
              </a:rPr>
              <a:t>!</a:t>
            </a:r>
            <a:endParaRPr sz="900">
              <a:latin typeface="Courier New"/>
              <a:cs typeface="Courier New"/>
            </a:endParaRPr>
          </a:p>
          <a:p>
            <a:pPr algn="r" marR="10795">
              <a:lnSpc>
                <a:spcPct val="100000"/>
              </a:lnSpc>
              <a:spcBef>
                <a:spcPts val="120"/>
              </a:spcBef>
              <a:tabLst>
                <a:tab pos="3912235" algn="l"/>
              </a:tabLst>
            </a:pPr>
            <a:r>
              <a:rPr dirty="0" sz="900" spc="5" b="1">
                <a:latin typeface="Courier New"/>
                <a:cs typeface="Courier New"/>
              </a:rPr>
              <a:t>!!Addi</a:t>
            </a:r>
            <a:r>
              <a:rPr dirty="0" sz="900" spc="-40" b="1">
                <a:latin typeface="Courier New"/>
                <a:cs typeface="Courier New"/>
              </a:rPr>
              <a:t>t</a:t>
            </a:r>
            <a:r>
              <a:rPr dirty="0" sz="900" spc="5" b="1">
                <a:latin typeface="Courier New"/>
                <a:cs typeface="Courier New"/>
              </a:rPr>
              <a:t>iona</a:t>
            </a:r>
            <a:r>
              <a:rPr dirty="0" sz="900" b="1">
                <a:latin typeface="Courier New"/>
                <a:cs typeface="Courier New"/>
              </a:rPr>
              <a:t>l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val</a:t>
            </a:r>
            <a:r>
              <a:rPr dirty="0" sz="900" spc="-40" b="1">
                <a:latin typeface="Courier New"/>
                <a:cs typeface="Courier New"/>
              </a:rPr>
              <a:t>i</a:t>
            </a:r>
            <a:r>
              <a:rPr dirty="0" sz="900" b="1">
                <a:latin typeface="Courier New"/>
                <a:cs typeface="Courier New"/>
              </a:rPr>
              <a:t>d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i</a:t>
            </a:r>
            <a:r>
              <a:rPr dirty="0" sz="900" b="1">
                <a:latin typeface="Courier New"/>
                <a:cs typeface="Courier New"/>
              </a:rPr>
              <a:t>p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addr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spc="5" b="1">
                <a:latin typeface="Courier New"/>
                <a:cs typeface="Courier New"/>
              </a:rPr>
              <a:t>sse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ca</a:t>
            </a:r>
            <a:r>
              <a:rPr dirty="0" sz="900" b="1">
                <a:latin typeface="Courier New"/>
                <a:cs typeface="Courier New"/>
              </a:rPr>
              <a:t>n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40" b="1">
                <a:latin typeface="Courier New"/>
                <a:cs typeface="Courier New"/>
              </a:rPr>
              <a:t>b</a:t>
            </a:r>
            <a:r>
              <a:rPr dirty="0" sz="900" b="1">
                <a:latin typeface="Courier New"/>
                <a:cs typeface="Courier New"/>
              </a:rPr>
              <a:t>e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ad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v</a:t>
            </a:r>
            <a:r>
              <a:rPr dirty="0" sz="900" spc="-40" b="1">
                <a:latin typeface="Courier New"/>
                <a:cs typeface="Courier New"/>
              </a:rPr>
              <a:t>i</a:t>
            </a:r>
            <a:r>
              <a:rPr dirty="0" sz="900" b="1">
                <a:latin typeface="Courier New"/>
                <a:cs typeface="Courier New"/>
              </a:rPr>
              <a:t>a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th</a:t>
            </a:r>
            <a:r>
              <a:rPr dirty="0" sz="900" b="1">
                <a:latin typeface="Courier New"/>
                <a:cs typeface="Courier New"/>
              </a:rPr>
              <a:t>e	</a:t>
            </a:r>
            <a:r>
              <a:rPr dirty="0" sz="900" spc="-40" b="1">
                <a:latin typeface="Courier New"/>
                <a:cs typeface="Courier New"/>
              </a:rPr>
              <a:t>!</a:t>
            </a:r>
            <a:r>
              <a:rPr dirty="0" sz="900" b="1">
                <a:latin typeface="Courier New"/>
                <a:cs typeface="Courier New"/>
              </a:rPr>
              <a:t>!</a:t>
            </a:r>
            <a:endParaRPr sz="900">
              <a:latin typeface="Courier New"/>
              <a:cs typeface="Courier New"/>
            </a:endParaRPr>
          </a:p>
          <a:p>
            <a:pPr algn="r" marR="10795">
              <a:lnSpc>
                <a:spcPct val="100000"/>
              </a:lnSpc>
              <a:spcBef>
                <a:spcPts val="70"/>
              </a:spcBef>
              <a:tabLst>
                <a:tab pos="3912235" algn="l"/>
              </a:tabLst>
            </a:pPr>
            <a:r>
              <a:rPr dirty="0" sz="900" spc="5" b="1">
                <a:latin typeface="Courier New"/>
                <a:cs typeface="Courier New"/>
              </a:rPr>
              <a:t>!!foll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win</a:t>
            </a:r>
            <a:r>
              <a:rPr dirty="0" sz="900" b="1">
                <a:latin typeface="Courier New"/>
                <a:cs typeface="Courier New"/>
              </a:rPr>
              <a:t>g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comm</a:t>
            </a:r>
            <a:r>
              <a:rPr dirty="0" sz="900" spc="-40" b="1">
                <a:latin typeface="Courier New"/>
                <a:cs typeface="Courier New"/>
              </a:rPr>
              <a:t>a</a:t>
            </a:r>
            <a:r>
              <a:rPr dirty="0" sz="900" spc="5" b="1">
                <a:latin typeface="Courier New"/>
                <a:cs typeface="Courier New"/>
              </a:rPr>
              <a:t>n</a:t>
            </a:r>
            <a:r>
              <a:rPr dirty="0" sz="900" b="1">
                <a:latin typeface="Courier New"/>
                <a:cs typeface="Courier New"/>
              </a:rPr>
              <a:t>d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l</a:t>
            </a:r>
            <a:r>
              <a:rPr dirty="0" sz="900" spc="-40" b="1">
                <a:latin typeface="Courier New"/>
                <a:cs typeface="Courier New"/>
              </a:rPr>
              <a:t>i</a:t>
            </a:r>
            <a:r>
              <a:rPr dirty="0" sz="900" spc="5" b="1">
                <a:latin typeface="Courier New"/>
                <a:cs typeface="Courier New"/>
              </a:rPr>
              <a:t>ne</a:t>
            </a:r>
            <a:r>
              <a:rPr dirty="0" sz="900" b="1">
                <a:latin typeface="Courier New"/>
                <a:cs typeface="Courier New"/>
              </a:rPr>
              <a:t>:	</a:t>
            </a:r>
            <a:r>
              <a:rPr dirty="0" sz="900" spc="-40" b="1">
                <a:latin typeface="Courier New"/>
                <a:cs typeface="Courier New"/>
              </a:rPr>
              <a:t>!</a:t>
            </a:r>
            <a:r>
              <a:rPr dirty="0" sz="900" b="1">
                <a:latin typeface="Courier New"/>
                <a:cs typeface="Courier New"/>
              </a:rPr>
              <a:t>!</a:t>
            </a:r>
            <a:endParaRPr sz="900">
              <a:latin typeface="Courier New"/>
              <a:cs typeface="Courier New"/>
            </a:endParaRPr>
          </a:p>
          <a:p>
            <a:pPr algn="r" marR="7620">
              <a:lnSpc>
                <a:spcPct val="100000"/>
              </a:lnSpc>
              <a:spcBef>
                <a:spcPts val="120"/>
              </a:spcBef>
            </a:pPr>
            <a:r>
              <a:rPr dirty="0" sz="900" spc="-45" b="1">
                <a:latin typeface="Courier New"/>
                <a:cs typeface="Courier New"/>
              </a:rPr>
              <a:t>!!</a:t>
            </a:r>
            <a:endParaRPr sz="900">
              <a:latin typeface="Courier New"/>
              <a:cs typeface="Courier New"/>
            </a:endParaRPr>
          </a:p>
          <a:p>
            <a:pPr algn="r" marR="10795">
              <a:lnSpc>
                <a:spcPct val="100000"/>
              </a:lnSpc>
              <a:spcBef>
                <a:spcPts val="70"/>
              </a:spcBef>
            </a:pPr>
            <a:r>
              <a:rPr dirty="0" sz="900" spc="-20" b="1">
                <a:latin typeface="Courier New"/>
                <a:cs typeface="Courier New"/>
              </a:rPr>
              <a:t>!!</a:t>
            </a:r>
            <a:endParaRPr sz="900">
              <a:latin typeface="Courier New"/>
              <a:cs typeface="Courier New"/>
            </a:endParaRPr>
          </a:p>
          <a:p>
            <a:pPr algn="r" marR="5080">
              <a:lnSpc>
                <a:spcPct val="100000"/>
              </a:lnSpc>
              <a:spcBef>
                <a:spcPts val="70"/>
              </a:spcBef>
            </a:pPr>
            <a:r>
              <a:rPr dirty="0" sz="900" spc="-20" b="1">
                <a:latin typeface="Courier New"/>
                <a:cs typeface="Courier New"/>
              </a:rPr>
              <a:t>!!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2335" y="2522473"/>
            <a:ext cx="5897880" cy="12166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5" b="1">
                <a:latin typeface="Courier New"/>
                <a:cs typeface="Courier New"/>
              </a:rPr>
              <a:t>!!!!!!!!!!!!!!!!!!!!!!!!!!!!!!!!!!!!!!!!!!!!!!!!!!!!!!!!!!!</a:t>
            </a:r>
            <a:endParaRPr sz="9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50">
              <a:latin typeface="Courier New"/>
              <a:cs typeface="Courier New"/>
            </a:endParaRPr>
          </a:p>
          <a:p>
            <a:pPr marL="12700" marR="3956685">
              <a:lnSpc>
                <a:spcPct val="106500"/>
              </a:lnSpc>
            </a:pPr>
            <a:r>
              <a:rPr dirty="0" sz="900" b="1">
                <a:latin typeface="Courier New"/>
                <a:cs typeface="Courier New"/>
              </a:rPr>
              <a:t>Press</a:t>
            </a:r>
            <a:r>
              <a:rPr dirty="0" sz="900" spc="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RETURN</a:t>
            </a:r>
            <a:r>
              <a:rPr dirty="0" sz="900" spc="-4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to</a:t>
            </a:r>
            <a:r>
              <a:rPr dirty="0" sz="900" spc="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get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started! </a:t>
            </a:r>
            <a:r>
              <a:rPr dirty="0" sz="900" spc="-52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Router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&gt;</a:t>
            </a:r>
            <a:endParaRPr sz="9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450">
              <a:latin typeface="Courier New"/>
              <a:cs typeface="Courier New"/>
            </a:endParaRPr>
          </a:p>
          <a:p>
            <a:pPr marL="12700" marR="5080">
              <a:lnSpc>
                <a:spcPct val="117600"/>
              </a:lnSpc>
            </a:pPr>
            <a:r>
              <a:rPr dirty="0" sz="1100" spc="10">
                <a:latin typeface="Calibri"/>
                <a:cs typeface="Calibri"/>
              </a:rPr>
              <a:t>Tại</a:t>
            </a:r>
            <a:r>
              <a:rPr dirty="0" sz="1100">
                <a:latin typeface="Calibri"/>
                <a:cs typeface="Calibri"/>
              </a:rPr>
              <a:t> chế </a:t>
            </a:r>
            <a:r>
              <a:rPr dirty="0" sz="1100" spc="-5">
                <a:latin typeface="Calibri"/>
                <a:cs typeface="Calibri"/>
              </a:rPr>
              <a:t>độ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User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10" b="1">
                <a:latin typeface="Calibri"/>
                <a:cs typeface="Calibri"/>
              </a:rPr>
              <a:t>EXEC</a:t>
            </a:r>
            <a:r>
              <a:rPr dirty="0" sz="1100" spc="1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mode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thực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hiện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câu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lệnh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5" b="1">
                <a:latin typeface="Calibri"/>
                <a:cs typeface="Calibri"/>
              </a:rPr>
              <a:t>enable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để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đăng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nhập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vào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chế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30">
                <a:latin typeface="Calibri"/>
                <a:cs typeface="Calibri"/>
              </a:rPr>
              <a:t>độ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đặc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quyền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 b="1">
                <a:latin typeface="Calibri"/>
                <a:cs typeface="Calibri"/>
              </a:rPr>
              <a:t>Privilege </a:t>
            </a:r>
            <a:r>
              <a:rPr dirty="0" sz="1100" spc="-229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EXEC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mode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42010" y="3955415"/>
            <a:ext cx="6094730" cy="330835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b="1">
                <a:latin typeface="Courier New"/>
                <a:cs typeface="Courier New"/>
              </a:rPr>
              <a:t>Router&gt;</a:t>
            </a:r>
            <a:r>
              <a:rPr dirty="0" sz="900" spc="-70" b="1">
                <a:latin typeface="Courier New"/>
                <a:cs typeface="Courier New"/>
              </a:rPr>
              <a:t> </a:t>
            </a: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enable</a:t>
            </a:r>
            <a:endParaRPr sz="900">
              <a:latin typeface="Courier New"/>
              <a:cs typeface="Courier New"/>
            </a:endParaRPr>
          </a:p>
          <a:p>
            <a:pPr marL="73025">
              <a:lnSpc>
                <a:spcPct val="100000"/>
              </a:lnSpc>
              <a:spcBef>
                <a:spcPts val="120"/>
              </a:spcBef>
            </a:pPr>
            <a:r>
              <a:rPr dirty="0" sz="900" spc="5" b="1">
                <a:latin typeface="Courier New"/>
                <a:cs typeface="Courier New"/>
              </a:rPr>
              <a:t>Router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#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02335" y="4437253"/>
            <a:ext cx="5945505" cy="13989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75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Ở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chế </a:t>
            </a:r>
            <a:r>
              <a:rPr dirty="0" sz="1100" spc="-5">
                <a:latin typeface="Calibri"/>
                <a:cs typeface="Calibri"/>
              </a:rPr>
              <a:t>độ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User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EXEC</a:t>
            </a:r>
            <a:r>
              <a:rPr dirty="0" sz="1100" spc="20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mode</a:t>
            </a:r>
            <a:r>
              <a:rPr dirty="0" sz="1100" spc="-40" b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hoặc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5" b="1">
                <a:latin typeface="Calibri"/>
                <a:cs typeface="Calibri"/>
              </a:rPr>
              <a:t>Privilege</a:t>
            </a:r>
            <a:r>
              <a:rPr dirty="0" sz="1100" b="1">
                <a:latin typeface="Calibri"/>
                <a:cs typeface="Calibri"/>
              </a:rPr>
              <a:t> EXEC</a:t>
            </a:r>
            <a:r>
              <a:rPr dirty="0" sz="1100" spc="1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mode</a:t>
            </a:r>
            <a:r>
              <a:rPr dirty="0" sz="1100" spc="20" b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chỉ </a:t>
            </a:r>
            <a:r>
              <a:rPr dirty="0" sz="1100" spc="-10">
                <a:latin typeface="Calibri"/>
                <a:cs typeface="Calibri"/>
              </a:rPr>
              <a:t>có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thể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kiểm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cấu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hình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của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thiết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bị</a:t>
            </a:r>
            <a:r>
              <a:rPr dirty="0" sz="1100">
                <a:latin typeface="Calibri"/>
                <a:cs typeface="Calibri"/>
              </a:rPr>
              <a:t> chứ</a:t>
            </a:r>
            <a:r>
              <a:rPr dirty="0" sz="1100" spc="-10">
                <a:latin typeface="Calibri"/>
                <a:cs typeface="Calibri"/>
              </a:rPr>
              <a:t> vȁn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chưa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thể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cấu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hình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được,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muốn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biết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các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câu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lệnh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có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thể </a:t>
            </a:r>
            <a:r>
              <a:rPr dirty="0" sz="1100" spc="-5">
                <a:latin typeface="Calibri"/>
                <a:cs typeface="Calibri"/>
              </a:rPr>
              <a:t>thực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hiện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được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ở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từng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chế độ,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có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thể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thực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hiện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gõ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kí </a:t>
            </a:r>
            <a:r>
              <a:rPr dirty="0" sz="1100" spc="-10">
                <a:latin typeface="Calibri"/>
                <a:cs typeface="Calibri"/>
              </a:rPr>
              <a:t>tự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chấm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hỏi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</a:t>
            </a:r>
            <a:r>
              <a:rPr dirty="0" sz="1100" b="1">
                <a:latin typeface="Calibri"/>
                <a:cs typeface="Calibri"/>
              </a:rPr>
              <a:t>?</a:t>
            </a:r>
            <a:r>
              <a:rPr dirty="0" sz="1100">
                <a:latin typeface="Calibri"/>
                <a:cs typeface="Calibri"/>
              </a:rPr>
              <a:t>)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tương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ứng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với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từng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chế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độ,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tất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cả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các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câu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lệnh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sẽ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được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liệt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kê.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250">
              <a:latin typeface="Calibri"/>
              <a:cs typeface="Calibri"/>
            </a:endParaRPr>
          </a:p>
          <a:p>
            <a:pPr marL="12700" marR="63500">
              <a:lnSpc>
                <a:spcPct val="115599"/>
              </a:lnSpc>
            </a:pPr>
            <a:r>
              <a:rPr dirty="0" sz="1100">
                <a:latin typeface="Calibri"/>
                <a:cs typeface="Calibri"/>
              </a:rPr>
              <a:t>Ở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phía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cuối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kết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quả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hiển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thị </a:t>
            </a:r>
            <a:r>
              <a:rPr dirty="0" sz="1100" spc="-10">
                <a:latin typeface="Calibri"/>
                <a:cs typeface="Calibri"/>
              </a:rPr>
              <a:t>có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một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từ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khóa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là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--More--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tức </a:t>
            </a:r>
            <a:r>
              <a:rPr dirty="0" sz="1100">
                <a:latin typeface="Calibri"/>
                <a:cs typeface="Calibri"/>
              </a:rPr>
              <a:t>là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danh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sách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câu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lệnh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vȁn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còn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và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vȁn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chưa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hiển </a:t>
            </a:r>
            <a:r>
              <a:rPr dirty="0" sz="1100">
                <a:latin typeface="Calibri"/>
                <a:cs typeface="Calibri"/>
              </a:rPr>
              <a:t>thị </a:t>
            </a:r>
            <a:r>
              <a:rPr dirty="0" sz="1100" spc="-15">
                <a:latin typeface="Calibri"/>
                <a:cs typeface="Calibri"/>
              </a:rPr>
              <a:t>hết. </a:t>
            </a:r>
            <a:r>
              <a:rPr dirty="0" sz="1100" spc="5">
                <a:latin typeface="Calibri"/>
                <a:cs typeface="Calibri"/>
              </a:rPr>
              <a:t>Để </a:t>
            </a:r>
            <a:r>
              <a:rPr dirty="0" sz="1100" spc="-10">
                <a:latin typeface="Calibri"/>
                <a:cs typeface="Calibri"/>
              </a:rPr>
              <a:t>hiển </a:t>
            </a:r>
            <a:r>
              <a:rPr dirty="0" sz="1100">
                <a:latin typeface="Calibri"/>
                <a:cs typeface="Calibri"/>
              </a:rPr>
              <a:t>thị thêm </a:t>
            </a:r>
            <a:r>
              <a:rPr dirty="0" sz="1100" spc="15">
                <a:latin typeface="Calibri"/>
                <a:cs typeface="Calibri"/>
              </a:rPr>
              <a:t>một </a:t>
            </a:r>
            <a:r>
              <a:rPr dirty="0" sz="1100">
                <a:latin typeface="Calibri"/>
                <a:cs typeface="Calibri"/>
              </a:rPr>
              <a:t>dòng </a:t>
            </a:r>
            <a:r>
              <a:rPr dirty="0" sz="1100" spc="-5">
                <a:latin typeface="Calibri"/>
                <a:cs typeface="Calibri"/>
              </a:rPr>
              <a:t>nữa, </a:t>
            </a:r>
            <a:r>
              <a:rPr dirty="0" sz="1100" spc="-10">
                <a:latin typeface="Calibri"/>
                <a:cs typeface="Calibri"/>
              </a:rPr>
              <a:t>ta </a:t>
            </a:r>
            <a:r>
              <a:rPr dirty="0" sz="1100" spc="5">
                <a:latin typeface="Calibri"/>
                <a:cs typeface="Calibri"/>
              </a:rPr>
              <a:t>nhấn </a:t>
            </a:r>
            <a:r>
              <a:rPr dirty="0" sz="1100" spc="-5">
                <a:latin typeface="Calibri"/>
                <a:cs typeface="Calibri"/>
              </a:rPr>
              <a:t>phím </a:t>
            </a:r>
            <a:r>
              <a:rPr dirty="0" sz="1100" spc="5" b="1">
                <a:latin typeface="Calibri"/>
                <a:cs typeface="Calibri"/>
              </a:rPr>
              <a:t>Enter</a:t>
            </a:r>
            <a:r>
              <a:rPr dirty="0" sz="1100" spc="5">
                <a:latin typeface="Calibri"/>
                <a:cs typeface="Calibri"/>
              </a:rPr>
              <a:t>; </a:t>
            </a:r>
            <a:r>
              <a:rPr dirty="0" sz="1100" spc="-5">
                <a:latin typeface="Calibri"/>
                <a:cs typeface="Calibri"/>
              </a:rPr>
              <a:t>để </a:t>
            </a:r>
            <a:r>
              <a:rPr dirty="0" sz="1100">
                <a:latin typeface="Calibri"/>
                <a:cs typeface="Calibri"/>
              </a:rPr>
              <a:t>hiển thị </a:t>
            </a:r>
            <a:r>
              <a:rPr dirty="0" sz="1100" spc="-15">
                <a:latin typeface="Calibri"/>
                <a:cs typeface="Calibri"/>
              </a:rPr>
              <a:t>thêm </a:t>
            </a:r>
            <a:r>
              <a:rPr dirty="0" sz="1100" spc="-5">
                <a:latin typeface="Calibri"/>
                <a:cs typeface="Calibri"/>
              </a:rPr>
              <a:t>một </a:t>
            </a:r>
            <a:r>
              <a:rPr dirty="0" sz="1100" spc="5">
                <a:latin typeface="Calibri"/>
                <a:cs typeface="Calibri"/>
              </a:rPr>
              <a:t>trang </a:t>
            </a:r>
            <a:r>
              <a:rPr dirty="0" sz="1100" spc="-5">
                <a:latin typeface="Calibri"/>
                <a:cs typeface="Calibri"/>
              </a:rPr>
              <a:t>màn </a:t>
            </a:r>
            <a:r>
              <a:rPr dirty="0" sz="1100" spc="5">
                <a:latin typeface="Calibri"/>
                <a:cs typeface="Calibri"/>
              </a:rPr>
              <a:t>hình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nữa,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ta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nhấn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phím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Space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(phím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dài</a:t>
            </a:r>
            <a:r>
              <a:rPr dirty="0" sz="1100">
                <a:latin typeface="Calibri"/>
                <a:cs typeface="Calibri"/>
              </a:rPr>
              <a:t> nhất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trên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bàn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phím).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838835" y="6055359"/>
            <a:ext cx="6101080" cy="2999105"/>
            <a:chOff x="838835" y="6055359"/>
            <a:chExt cx="6101080" cy="2999105"/>
          </a:xfrm>
        </p:grpSpPr>
        <p:sp>
          <p:nvSpPr>
            <p:cNvPr id="9" name="object 9"/>
            <p:cNvSpPr/>
            <p:nvPr/>
          </p:nvSpPr>
          <p:spPr>
            <a:xfrm>
              <a:off x="838835" y="6055359"/>
              <a:ext cx="6094730" cy="6350"/>
            </a:xfrm>
            <a:custGeom>
              <a:avLst/>
              <a:gdLst/>
              <a:ahLst/>
              <a:cxnLst/>
              <a:rect l="l" t="t" r="r" b="b"/>
              <a:pathLst>
                <a:path w="6094730" h="6350">
                  <a:moveTo>
                    <a:pt x="6094476" y="0"/>
                  </a:moveTo>
                  <a:lnTo>
                    <a:pt x="6350" y="0"/>
                  </a:lnTo>
                  <a:lnTo>
                    <a:pt x="0" y="0"/>
                  </a:lnTo>
                  <a:lnTo>
                    <a:pt x="0" y="6350"/>
                  </a:lnTo>
                  <a:lnTo>
                    <a:pt x="6350" y="6350"/>
                  </a:lnTo>
                  <a:lnTo>
                    <a:pt x="6094476" y="6350"/>
                  </a:lnTo>
                  <a:lnTo>
                    <a:pt x="609447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6936517" y="6055359"/>
              <a:ext cx="0" cy="2999105"/>
            </a:xfrm>
            <a:custGeom>
              <a:avLst/>
              <a:gdLst/>
              <a:ahLst/>
              <a:cxnLst/>
              <a:rect l="l" t="t" r="r" b="b"/>
              <a:pathLst>
                <a:path w="0" h="2999104">
                  <a:moveTo>
                    <a:pt x="0" y="0"/>
                  </a:moveTo>
                  <a:lnTo>
                    <a:pt x="0" y="2999104"/>
                  </a:lnTo>
                </a:path>
              </a:pathLst>
            </a:custGeom>
            <a:ln w="66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842010" y="6061773"/>
              <a:ext cx="0" cy="2992755"/>
            </a:xfrm>
            <a:custGeom>
              <a:avLst/>
              <a:gdLst/>
              <a:ahLst/>
              <a:cxnLst/>
              <a:rect l="l" t="t" r="r" b="b"/>
              <a:pathLst>
                <a:path w="0" h="2992754">
                  <a:moveTo>
                    <a:pt x="0" y="0"/>
                  </a:moveTo>
                  <a:lnTo>
                    <a:pt x="0" y="2992691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 txBox="1"/>
          <p:nvPr/>
        </p:nvSpPr>
        <p:spPr>
          <a:xfrm>
            <a:off x="902335" y="6027800"/>
            <a:ext cx="1198880" cy="30118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215265">
              <a:lnSpc>
                <a:spcPct val="111100"/>
              </a:lnSpc>
              <a:spcBef>
                <a:spcPts val="100"/>
              </a:spcBef>
            </a:pPr>
            <a:r>
              <a:rPr dirty="0" sz="900" spc="5" b="1">
                <a:latin typeface="Courier New"/>
                <a:cs typeface="Courier New"/>
              </a:rPr>
              <a:t>Router#  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? 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Exec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commands:</a:t>
            </a:r>
            <a:endParaRPr sz="900">
              <a:latin typeface="Courier New"/>
              <a:cs typeface="Courier New"/>
            </a:endParaRPr>
          </a:p>
          <a:p>
            <a:pPr marL="152400" marR="74295">
              <a:lnSpc>
                <a:spcPct val="106500"/>
              </a:lnSpc>
            </a:pPr>
            <a:r>
              <a:rPr dirty="0" sz="900" spc="-5" b="1">
                <a:latin typeface="Courier New"/>
                <a:cs typeface="Courier New"/>
              </a:rPr>
              <a:t>access-enable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acce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15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-pr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fil</a:t>
            </a:r>
            <a:r>
              <a:rPr dirty="0" sz="900" b="1">
                <a:latin typeface="Courier New"/>
                <a:cs typeface="Courier New"/>
              </a:rPr>
              <a:t>e</a:t>
            </a:r>
            <a:endParaRPr sz="900">
              <a:latin typeface="Courier New"/>
              <a:cs typeface="Courier New"/>
            </a:endParaRPr>
          </a:p>
          <a:p>
            <a:pPr marL="152400" marR="5080">
              <a:lnSpc>
                <a:spcPct val="106500"/>
              </a:lnSpc>
              <a:spcBef>
                <a:spcPts val="50"/>
              </a:spcBef>
            </a:pPr>
            <a:r>
              <a:rPr dirty="0" sz="900" spc="-5" b="1">
                <a:latin typeface="Courier New"/>
                <a:cs typeface="Courier New"/>
              </a:rPr>
              <a:t>access-template </a:t>
            </a:r>
            <a:r>
              <a:rPr dirty="0" sz="900" spc="-53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alps</a:t>
            </a:r>
            <a:endParaRPr sz="900">
              <a:latin typeface="Courier New"/>
              <a:cs typeface="Courier New"/>
            </a:endParaRPr>
          </a:p>
          <a:p>
            <a:pPr marL="152400" marR="213995">
              <a:lnSpc>
                <a:spcPct val="108900"/>
              </a:lnSpc>
              <a:spcBef>
                <a:spcPts val="25"/>
              </a:spcBef>
            </a:pPr>
            <a:r>
              <a:rPr dirty="0" sz="900" spc="-5" b="1">
                <a:latin typeface="Courier New"/>
                <a:cs typeface="Courier New"/>
              </a:rPr>
              <a:t>archive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audi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-pro</a:t>
            </a:r>
            <a:r>
              <a:rPr dirty="0" sz="900" spc="-40" b="1">
                <a:latin typeface="Courier New"/>
                <a:cs typeface="Courier New"/>
              </a:rPr>
              <a:t>m</a:t>
            </a:r>
            <a:r>
              <a:rPr dirty="0" sz="900" spc="5" b="1">
                <a:latin typeface="Courier New"/>
                <a:cs typeface="Courier New"/>
              </a:rPr>
              <a:t>p</a:t>
            </a:r>
            <a:r>
              <a:rPr dirty="0" sz="900" b="1">
                <a:latin typeface="Courier New"/>
                <a:cs typeface="Courier New"/>
              </a:rPr>
              <a:t>t  auto</a:t>
            </a:r>
            <a:endParaRPr sz="900">
              <a:latin typeface="Courier New"/>
              <a:cs typeface="Courier New"/>
            </a:endParaRPr>
          </a:p>
          <a:p>
            <a:pPr marL="152400">
              <a:lnSpc>
                <a:spcPct val="100000"/>
              </a:lnSpc>
              <a:spcBef>
                <a:spcPts val="70"/>
              </a:spcBef>
            </a:pPr>
            <a:r>
              <a:rPr dirty="0" sz="900" b="1">
                <a:latin typeface="Courier New"/>
                <a:cs typeface="Courier New"/>
              </a:rPr>
              <a:t>beep</a:t>
            </a:r>
            <a:endParaRPr sz="900">
              <a:latin typeface="Courier New"/>
              <a:cs typeface="Courier New"/>
            </a:endParaRPr>
          </a:p>
          <a:p>
            <a:pPr marL="152400" marR="487680">
              <a:lnSpc>
                <a:spcPct val="108800"/>
              </a:lnSpc>
              <a:spcBef>
                <a:spcPts val="25"/>
              </a:spcBef>
            </a:pPr>
            <a:r>
              <a:rPr dirty="0" sz="900" b="1">
                <a:latin typeface="Courier New"/>
                <a:cs typeface="Courier New"/>
              </a:rPr>
              <a:t>bfe </a:t>
            </a:r>
            <a:r>
              <a:rPr dirty="0" sz="900" spc="5" b="1">
                <a:latin typeface="Courier New"/>
                <a:cs typeface="Courier New"/>
              </a:rPr>
              <a:t> cale</a:t>
            </a:r>
            <a:r>
              <a:rPr dirty="0" sz="900" spc="-40" b="1">
                <a:latin typeface="Courier New"/>
                <a:cs typeface="Courier New"/>
              </a:rPr>
              <a:t>n</a:t>
            </a:r>
            <a:r>
              <a:rPr dirty="0" sz="900" spc="5" b="1">
                <a:latin typeface="Courier New"/>
                <a:cs typeface="Courier New"/>
              </a:rPr>
              <a:t>da</a:t>
            </a:r>
            <a:r>
              <a:rPr dirty="0" sz="900" b="1">
                <a:latin typeface="Courier New"/>
                <a:cs typeface="Courier New"/>
              </a:rPr>
              <a:t>r  call</a:t>
            </a:r>
            <a:endParaRPr sz="900">
              <a:latin typeface="Courier New"/>
              <a:cs typeface="Courier New"/>
            </a:endParaRPr>
          </a:p>
          <a:p>
            <a:pPr marL="152400" marR="283845">
              <a:lnSpc>
                <a:spcPts val="1150"/>
              </a:lnSpc>
              <a:spcBef>
                <a:spcPts val="50"/>
              </a:spcBef>
            </a:pPr>
            <a:r>
              <a:rPr dirty="0" sz="900" spc="5" b="1">
                <a:latin typeface="Courier New"/>
                <a:cs typeface="Courier New"/>
              </a:rPr>
              <a:t>ccm</a:t>
            </a:r>
            <a:r>
              <a:rPr dirty="0" sz="900" spc="10" b="1">
                <a:latin typeface="Courier New"/>
                <a:cs typeface="Courier New"/>
              </a:rPr>
              <a:t>-</a:t>
            </a:r>
            <a:r>
              <a:rPr dirty="0" sz="900" spc="-40" b="1">
                <a:latin typeface="Courier New"/>
                <a:cs typeface="Courier New"/>
              </a:rPr>
              <a:t>m</a:t>
            </a:r>
            <a:r>
              <a:rPr dirty="0" sz="900" spc="5" b="1">
                <a:latin typeface="Courier New"/>
                <a:cs typeface="Courier New"/>
              </a:rPr>
              <a:t>anag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r  </a:t>
            </a:r>
            <a:r>
              <a:rPr dirty="0" sz="900" b="1">
                <a:latin typeface="Courier New"/>
                <a:cs typeface="Courier New"/>
              </a:rPr>
              <a:t>cd</a:t>
            </a:r>
            <a:endParaRPr sz="900">
              <a:latin typeface="Courier New"/>
              <a:cs typeface="Courier New"/>
            </a:endParaRPr>
          </a:p>
          <a:p>
            <a:pPr marL="152400" marR="690880">
              <a:lnSpc>
                <a:spcPct val="106400"/>
              </a:lnSpc>
              <a:spcBef>
                <a:spcPts val="5"/>
              </a:spcBef>
            </a:pPr>
            <a:r>
              <a:rPr dirty="0" sz="900" spc="5" b="1">
                <a:latin typeface="Courier New"/>
                <a:cs typeface="Courier New"/>
              </a:rPr>
              <a:t>clea</a:t>
            </a:r>
            <a:r>
              <a:rPr dirty="0" sz="900" b="1">
                <a:latin typeface="Courier New"/>
                <a:cs typeface="Courier New"/>
              </a:rPr>
              <a:t>r  </a:t>
            </a:r>
            <a:r>
              <a:rPr dirty="0" sz="900" spc="5" b="1">
                <a:latin typeface="Courier New"/>
                <a:cs typeface="Courier New"/>
              </a:rPr>
              <a:t>cloc</a:t>
            </a:r>
            <a:r>
              <a:rPr dirty="0" sz="900" b="1">
                <a:latin typeface="Courier New"/>
                <a:cs typeface="Courier New"/>
              </a:rPr>
              <a:t>k</a:t>
            </a:r>
            <a:endParaRPr sz="900">
              <a:latin typeface="Courier New"/>
              <a:cs typeface="Courier New"/>
            </a:endParaRPr>
          </a:p>
          <a:p>
            <a:pPr marL="152400" marR="417830">
              <a:lnSpc>
                <a:spcPct val="108800"/>
              </a:lnSpc>
              <a:spcBef>
                <a:spcPts val="30"/>
              </a:spcBef>
            </a:pPr>
            <a:r>
              <a:rPr dirty="0" sz="900" b="1">
                <a:latin typeface="Courier New"/>
                <a:cs typeface="Courier New"/>
              </a:rPr>
              <a:t>cns </a:t>
            </a:r>
            <a:r>
              <a:rPr dirty="0" sz="900" spc="5" b="1">
                <a:latin typeface="Courier New"/>
                <a:cs typeface="Courier New"/>
              </a:rPr>
              <a:t> conf</a:t>
            </a:r>
            <a:r>
              <a:rPr dirty="0" sz="900" spc="-40" b="1">
                <a:latin typeface="Courier New"/>
                <a:cs typeface="Courier New"/>
              </a:rPr>
              <a:t>i</a:t>
            </a:r>
            <a:r>
              <a:rPr dirty="0" sz="900" spc="5" b="1">
                <a:latin typeface="Courier New"/>
                <a:cs typeface="Courier New"/>
              </a:rPr>
              <a:t>gur</a:t>
            </a:r>
            <a:r>
              <a:rPr dirty="0" sz="900" b="1">
                <a:latin typeface="Courier New"/>
                <a:cs typeface="Courier New"/>
              </a:rPr>
              <a:t>e  </a:t>
            </a:r>
            <a:r>
              <a:rPr dirty="0" sz="900" spc="-5" b="1">
                <a:latin typeface="Courier New"/>
                <a:cs typeface="Courier New"/>
              </a:rPr>
              <a:t>connect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209126" y="6332600"/>
            <a:ext cx="3042920" cy="2707005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49910" indent="635">
              <a:lnSpc>
                <a:spcPct val="108100"/>
              </a:lnSpc>
              <a:spcBef>
                <a:spcPts val="80"/>
              </a:spcBef>
            </a:pPr>
            <a:r>
              <a:rPr dirty="0" sz="900" spc="-5" b="1">
                <a:latin typeface="Courier New"/>
                <a:cs typeface="Courier New"/>
              </a:rPr>
              <a:t>Create </a:t>
            </a:r>
            <a:r>
              <a:rPr dirty="0" sz="900" b="1">
                <a:latin typeface="Courier New"/>
                <a:cs typeface="Courier New"/>
              </a:rPr>
              <a:t>a </a:t>
            </a:r>
            <a:r>
              <a:rPr dirty="0" sz="900" spc="-5" b="1">
                <a:latin typeface="Courier New"/>
                <a:cs typeface="Courier New"/>
              </a:rPr>
              <a:t>temporary </a:t>
            </a:r>
            <a:r>
              <a:rPr dirty="0" sz="900" b="1">
                <a:latin typeface="Courier New"/>
                <a:cs typeface="Courier New"/>
              </a:rPr>
              <a:t>Access-List </a:t>
            </a:r>
            <a:r>
              <a:rPr dirty="0" sz="900" spc="-5" b="1">
                <a:latin typeface="Courier New"/>
                <a:cs typeface="Courier New"/>
              </a:rPr>
              <a:t>entry </a:t>
            </a:r>
            <a:r>
              <a:rPr dirty="0" sz="900" spc="-5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Apply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user-profile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to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interface </a:t>
            </a:r>
            <a:r>
              <a:rPr dirty="0" sz="900" spc="-5" b="1">
                <a:latin typeface="Courier New"/>
                <a:cs typeface="Courier New"/>
              </a:rPr>
              <a:t> Create </a:t>
            </a:r>
            <a:r>
              <a:rPr dirty="0" sz="900" b="1">
                <a:latin typeface="Courier New"/>
                <a:cs typeface="Courier New"/>
              </a:rPr>
              <a:t>a </a:t>
            </a:r>
            <a:r>
              <a:rPr dirty="0" sz="900" spc="-5" b="1">
                <a:latin typeface="Courier New"/>
                <a:cs typeface="Courier New"/>
              </a:rPr>
              <a:t>temporary </a:t>
            </a:r>
            <a:r>
              <a:rPr dirty="0" sz="900" b="1">
                <a:latin typeface="Courier New"/>
                <a:cs typeface="Courier New"/>
              </a:rPr>
              <a:t>Access-List </a:t>
            </a:r>
            <a:r>
              <a:rPr dirty="0" sz="900" spc="-5" b="1">
                <a:latin typeface="Courier New"/>
                <a:cs typeface="Courier New"/>
              </a:rPr>
              <a:t>entry </a:t>
            </a:r>
            <a:r>
              <a:rPr dirty="0" sz="900" spc="-53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ALPS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exec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commands</a:t>
            </a:r>
            <a:endParaRPr sz="900">
              <a:latin typeface="Courier New"/>
              <a:cs typeface="Courier New"/>
            </a:endParaRPr>
          </a:p>
          <a:p>
            <a:pPr marL="13335" marR="1653539" indent="-1270">
              <a:lnSpc>
                <a:spcPct val="106700"/>
              </a:lnSpc>
              <a:spcBef>
                <a:spcPts val="50"/>
              </a:spcBef>
            </a:pPr>
            <a:r>
              <a:rPr dirty="0" sz="900" spc="-5" b="1">
                <a:latin typeface="Courier New"/>
                <a:cs typeface="Courier New"/>
              </a:rPr>
              <a:t>manage </a:t>
            </a:r>
            <a:r>
              <a:rPr dirty="0" sz="900" spc="-10" b="1">
                <a:latin typeface="Courier New"/>
                <a:cs typeface="Courier New"/>
              </a:rPr>
              <a:t>archive </a:t>
            </a:r>
            <a:r>
              <a:rPr dirty="0" sz="900" spc="-5" b="1">
                <a:latin typeface="Courier New"/>
                <a:cs typeface="Courier New"/>
              </a:rPr>
              <a:t>files </a:t>
            </a:r>
            <a:r>
              <a:rPr dirty="0" sz="900" spc="-53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load</a:t>
            </a:r>
            <a:r>
              <a:rPr dirty="0" sz="900" b="1">
                <a:latin typeface="Courier New"/>
                <a:cs typeface="Courier New"/>
              </a:rPr>
              <a:t> ivr</a:t>
            </a:r>
            <a:r>
              <a:rPr dirty="0" sz="900" spc="-4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prompt</a:t>
            </a:r>
            <a:endParaRPr sz="9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00" spc="-10" b="1">
                <a:latin typeface="Courier New"/>
                <a:cs typeface="Courier New"/>
              </a:rPr>
              <a:t>Exec</a:t>
            </a:r>
            <a:r>
              <a:rPr dirty="0" sz="900" spc="-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level</a:t>
            </a:r>
            <a:r>
              <a:rPr dirty="0" sz="900" spc="-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Automation</a:t>
            </a:r>
            <a:endParaRPr sz="900">
              <a:latin typeface="Courier New"/>
              <a:cs typeface="Courier New"/>
            </a:endParaRPr>
          </a:p>
          <a:p>
            <a:pPr marL="12700" marR="5080">
              <a:lnSpc>
                <a:spcPts val="1200"/>
              </a:lnSpc>
              <a:spcBef>
                <a:spcPts val="10"/>
              </a:spcBef>
            </a:pPr>
            <a:r>
              <a:rPr dirty="0" sz="900" spc="-5" b="1">
                <a:latin typeface="Courier New"/>
                <a:cs typeface="Courier New"/>
              </a:rPr>
              <a:t>Blocks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Extensible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Exchange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Protocol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commands </a:t>
            </a:r>
            <a:r>
              <a:rPr dirty="0" sz="900" spc="-53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For</a:t>
            </a:r>
            <a:r>
              <a:rPr dirty="0" sz="900" spc="-4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manual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emergency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modes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setting</a:t>
            </a:r>
            <a:endParaRPr sz="9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dirty="0" sz="900" b="1">
                <a:latin typeface="Courier New"/>
                <a:cs typeface="Courier New"/>
              </a:rPr>
              <a:t>Manage</a:t>
            </a:r>
            <a:r>
              <a:rPr dirty="0" sz="900" spc="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the</a:t>
            </a:r>
            <a:r>
              <a:rPr dirty="0" sz="900" spc="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hardware</a:t>
            </a:r>
            <a:r>
              <a:rPr dirty="0" sz="900" spc="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calendar</a:t>
            </a:r>
            <a:endParaRPr sz="9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00" spc="-5" b="1">
                <a:latin typeface="Courier New"/>
                <a:cs typeface="Courier New"/>
              </a:rPr>
              <a:t>Voice</a:t>
            </a:r>
            <a:r>
              <a:rPr dirty="0" sz="900" spc="-4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call</a:t>
            </a:r>
            <a:endParaRPr sz="900">
              <a:latin typeface="Courier New"/>
              <a:cs typeface="Courier New"/>
            </a:endParaRPr>
          </a:p>
          <a:p>
            <a:pPr marL="12700" marR="416559">
              <a:lnSpc>
                <a:spcPts val="1150"/>
              </a:lnSpc>
              <a:spcBef>
                <a:spcPts val="50"/>
              </a:spcBef>
            </a:pPr>
            <a:r>
              <a:rPr dirty="0" sz="900" spc="-10" b="1">
                <a:latin typeface="Courier New"/>
                <a:cs typeface="Courier New"/>
              </a:rPr>
              <a:t>Call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Manager</a:t>
            </a:r>
            <a:r>
              <a:rPr dirty="0" sz="900" spc="-4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Application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exec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commands </a:t>
            </a:r>
            <a:r>
              <a:rPr dirty="0" sz="900" spc="-5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Change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current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directory</a:t>
            </a:r>
            <a:endParaRPr sz="9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 sz="900" spc="-5" b="1">
                <a:latin typeface="Courier New"/>
                <a:cs typeface="Courier New"/>
              </a:rPr>
              <a:t>Reset</a:t>
            </a:r>
            <a:r>
              <a:rPr dirty="0" sz="900" spc="-2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functions</a:t>
            </a:r>
            <a:endParaRPr sz="900">
              <a:latin typeface="Courier New"/>
              <a:cs typeface="Courier New"/>
            </a:endParaRPr>
          </a:p>
          <a:p>
            <a:pPr marL="12700" marR="1443990">
              <a:lnSpc>
                <a:spcPts val="1200"/>
              </a:lnSpc>
              <a:spcBef>
                <a:spcPts val="10"/>
              </a:spcBef>
            </a:pPr>
            <a:r>
              <a:rPr dirty="0" sz="900" spc="-5" b="1">
                <a:latin typeface="Courier New"/>
                <a:cs typeface="Courier New"/>
              </a:rPr>
              <a:t>Manage </a:t>
            </a:r>
            <a:r>
              <a:rPr dirty="0" sz="900" spc="-15" b="1">
                <a:latin typeface="Courier New"/>
                <a:cs typeface="Courier New"/>
              </a:rPr>
              <a:t>the </a:t>
            </a:r>
            <a:r>
              <a:rPr dirty="0" sz="900" spc="-5" b="1">
                <a:latin typeface="Courier New"/>
                <a:cs typeface="Courier New"/>
              </a:rPr>
              <a:t>system </a:t>
            </a:r>
            <a:r>
              <a:rPr dirty="0" sz="900" b="1">
                <a:latin typeface="Courier New"/>
                <a:cs typeface="Courier New"/>
              </a:rPr>
              <a:t>clock </a:t>
            </a:r>
            <a:r>
              <a:rPr dirty="0" sz="900" spc="-530" b="1">
                <a:latin typeface="Courier New"/>
                <a:cs typeface="Courier New"/>
              </a:rPr>
              <a:t> </a:t>
            </a:r>
            <a:r>
              <a:rPr dirty="0" sz="900" spc="10" b="1">
                <a:latin typeface="Courier New"/>
                <a:cs typeface="Courier New"/>
              </a:rPr>
              <a:t>CNS</a:t>
            </a:r>
            <a:r>
              <a:rPr dirty="0" sz="900" spc="-4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agents</a:t>
            </a:r>
            <a:endParaRPr sz="9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dirty="0" sz="900" spc="-5" b="1">
                <a:latin typeface="Courier New"/>
                <a:cs typeface="Courier New"/>
              </a:rPr>
              <a:t>Enter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configuration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mode</a:t>
            </a:r>
            <a:endParaRPr sz="9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00" spc="-10" b="1">
                <a:latin typeface="Courier New"/>
                <a:cs typeface="Courier New"/>
              </a:rPr>
              <a:t>Open</a:t>
            </a:r>
            <a:r>
              <a:rPr dirty="0" sz="900" spc="-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a </a:t>
            </a:r>
            <a:r>
              <a:rPr dirty="0" sz="900" spc="-10" b="1">
                <a:latin typeface="Courier New"/>
                <a:cs typeface="Courier New"/>
              </a:rPr>
              <a:t>terminal</a:t>
            </a:r>
            <a:r>
              <a:rPr dirty="0" sz="900" spc="-5" b="1">
                <a:latin typeface="Courier New"/>
                <a:cs typeface="Courier New"/>
              </a:rPr>
              <a:t> connection</a:t>
            </a:r>
            <a:endParaRPr sz="9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8835" y="915034"/>
            <a:ext cx="6101080" cy="445134"/>
          </a:xfrm>
          <a:custGeom>
            <a:avLst/>
            <a:gdLst/>
            <a:ahLst/>
            <a:cxnLst/>
            <a:rect l="l" t="t" r="r" b="b"/>
            <a:pathLst>
              <a:path w="6101080" h="445134">
                <a:moveTo>
                  <a:pt x="6350" y="298526"/>
                </a:moveTo>
                <a:lnTo>
                  <a:pt x="0" y="298526"/>
                </a:lnTo>
                <a:lnTo>
                  <a:pt x="0" y="444881"/>
                </a:lnTo>
                <a:lnTo>
                  <a:pt x="6350" y="444881"/>
                </a:lnTo>
                <a:lnTo>
                  <a:pt x="6350" y="298526"/>
                </a:lnTo>
                <a:close/>
              </a:path>
              <a:path w="6101080" h="445134">
                <a:moveTo>
                  <a:pt x="6350" y="0"/>
                </a:moveTo>
                <a:lnTo>
                  <a:pt x="0" y="0"/>
                </a:lnTo>
                <a:lnTo>
                  <a:pt x="0" y="146050"/>
                </a:lnTo>
                <a:lnTo>
                  <a:pt x="0" y="298450"/>
                </a:lnTo>
                <a:lnTo>
                  <a:pt x="6350" y="298450"/>
                </a:lnTo>
                <a:lnTo>
                  <a:pt x="6350" y="146050"/>
                </a:lnTo>
                <a:lnTo>
                  <a:pt x="6350" y="0"/>
                </a:lnTo>
                <a:close/>
              </a:path>
              <a:path w="6101080" h="445134">
                <a:moveTo>
                  <a:pt x="6101016" y="298526"/>
                </a:moveTo>
                <a:lnTo>
                  <a:pt x="6094349" y="298526"/>
                </a:lnTo>
                <a:lnTo>
                  <a:pt x="6094349" y="444881"/>
                </a:lnTo>
                <a:lnTo>
                  <a:pt x="6101016" y="444881"/>
                </a:lnTo>
                <a:lnTo>
                  <a:pt x="6101016" y="298526"/>
                </a:lnTo>
                <a:close/>
              </a:path>
              <a:path w="6101080" h="445134">
                <a:moveTo>
                  <a:pt x="6101016" y="0"/>
                </a:moveTo>
                <a:lnTo>
                  <a:pt x="6094349" y="0"/>
                </a:lnTo>
                <a:lnTo>
                  <a:pt x="6094349" y="146050"/>
                </a:lnTo>
                <a:lnTo>
                  <a:pt x="6094349" y="298450"/>
                </a:lnTo>
                <a:lnTo>
                  <a:pt x="6101016" y="298450"/>
                </a:lnTo>
                <a:lnTo>
                  <a:pt x="6101016" y="146050"/>
                </a:lnTo>
                <a:lnTo>
                  <a:pt x="61010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209126" y="874394"/>
            <a:ext cx="2834005" cy="470534"/>
          </a:xfrm>
          <a:prstGeom prst="rect">
            <a:avLst/>
          </a:prstGeom>
        </p:spPr>
        <p:txBody>
          <a:bodyPr wrap="square" lIns="0" tIns="2159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dirty="0" sz="900" spc="-10" b="1">
                <a:latin typeface="Courier New"/>
                <a:cs typeface="Courier New"/>
              </a:rPr>
              <a:t>Copy</a:t>
            </a:r>
            <a:r>
              <a:rPr dirty="0" sz="900" spc="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from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one</a:t>
            </a:r>
            <a:r>
              <a:rPr dirty="0" sz="900" spc="-4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file</a:t>
            </a:r>
            <a:r>
              <a:rPr dirty="0" sz="900" spc="-4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to</a:t>
            </a:r>
            <a:r>
              <a:rPr dirty="0" sz="900" spc="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another</a:t>
            </a:r>
            <a:endParaRPr sz="900">
              <a:latin typeface="Courier New"/>
              <a:cs typeface="Courier New"/>
            </a:endParaRPr>
          </a:p>
          <a:p>
            <a:pPr marL="12700" marR="5080">
              <a:lnSpc>
                <a:spcPts val="1200"/>
              </a:lnSpc>
              <a:spcBef>
                <a:spcPts val="10"/>
              </a:spcBef>
            </a:pPr>
            <a:r>
              <a:rPr dirty="0" sz="900" spc="-10" b="1">
                <a:latin typeface="Courier New"/>
                <a:cs typeface="Courier New"/>
              </a:rPr>
              <a:t>load</a:t>
            </a:r>
            <a:r>
              <a:rPr dirty="0" sz="900" spc="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the</a:t>
            </a:r>
            <a:r>
              <a:rPr dirty="0" sz="900" spc="-4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credential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info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from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file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system </a:t>
            </a:r>
            <a:r>
              <a:rPr dirty="0" sz="900" spc="-5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Encryption</a:t>
            </a:r>
            <a:r>
              <a:rPr dirty="0" sz="900" spc="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related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commands.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72502" y="874394"/>
            <a:ext cx="785495" cy="616585"/>
          </a:xfrm>
          <a:prstGeom prst="rect">
            <a:avLst/>
          </a:prstGeom>
        </p:spPr>
        <p:txBody>
          <a:bodyPr wrap="square" lIns="0" tIns="8890" rIns="0" bIns="0" rtlCol="0" vert="horz">
            <a:spAutoFit/>
          </a:bodyPr>
          <a:lstStyle/>
          <a:p>
            <a:pPr marL="82550" marR="5080">
              <a:lnSpc>
                <a:spcPct val="108900"/>
              </a:lnSpc>
              <a:spcBef>
                <a:spcPts val="70"/>
              </a:spcBef>
            </a:pPr>
            <a:r>
              <a:rPr dirty="0" sz="900" b="1">
                <a:latin typeface="Courier New"/>
                <a:cs typeface="Courier New"/>
              </a:rPr>
              <a:t>copy </a:t>
            </a:r>
            <a:r>
              <a:rPr dirty="0" sz="900" spc="5" b="1">
                <a:latin typeface="Courier New"/>
                <a:cs typeface="Courier New"/>
              </a:rPr>
              <a:t> cred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spc="5" b="1">
                <a:latin typeface="Courier New"/>
                <a:cs typeface="Courier New"/>
              </a:rPr>
              <a:t>ntia</a:t>
            </a:r>
            <a:r>
              <a:rPr dirty="0" sz="900" b="1">
                <a:latin typeface="Courier New"/>
                <a:cs typeface="Courier New"/>
              </a:rPr>
              <a:t>l  </a:t>
            </a:r>
            <a:r>
              <a:rPr dirty="0" sz="900" spc="-5" b="1">
                <a:latin typeface="Courier New"/>
                <a:cs typeface="Courier New"/>
              </a:rPr>
              <a:t>crypto</a:t>
            </a:r>
            <a:endParaRPr sz="9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--More--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38835" y="1359915"/>
            <a:ext cx="6101080" cy="171450"/>
          </a:xfrm>
          <a:custGeom>
            <a:avLst/>
            <a:gdLst/>
            <a:ahLst/>
            <a:cxnLst/>
            <a:rect l="l" t="t" r="r" b="b"/>
            <a:pathLst>
              <a:path w="6101080" h="171450">
                <a:moveTo>
                  <a:pt x="6101016" y="0"/>
                </a:moveTo>
                <a:lnTo>
                  <a:pt x="6094349" y="0"/>
                </a:lnTo>
                <a:lnTo>
                  <a:pt x="6094349" y="165100"/>
                </a:lnTo>
                <a:lnTo>
                  <a:pt x="6350" y="165100"/>
                </a:lnTo>
                <a:lnTo>
                  <a:pt x="6350" y="0"/>
                </a:lnTo>
                <a:lnTo>
                  <a:pt x="0" y="0"/>
                </a:lnTo>
                <a:lnTo>
                  <a:pt x="0" y="165100"/>
                </a:lnTo>
                <a:lnTo>
                  <a:pt x="0" y="171450"/>
                </a:lnTo>
                <a:lnTo>
                  <a:pt x="6350" y="171450"/>
                </a:lnTo>
                <a:lnTo>
                  <a:pt x="6094349" y="171450"/>
                </a:lnTo>
                <a:lnTo>
                  <a:pt x="6094476" y="171450"/>
                </a:lnTo>
                <a:lnTo>
                  <a:pt x="6101016" y="171450"/>
                </a:lnTo>
                <a:lnTo>
                  <a:pt x="6101016" y="165100"/>
                </a:lnTo>
                <a:lnTo>
                  <a:pt x="61010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02335" y="1709419"/>
            <a:ext cx="529018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10">
                <a:latin typeface="Calibri"/>
                <a:cs typeface="Calibri"/>
              </a:rPr>
              <a:t>Hoặc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nếu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muốn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hiển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thị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tất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cả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các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câu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lệnh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bắt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đầu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bằng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kí </a:t>
            </a:r>
            <a:r>
              <a:rPr dirty="0" sz="1100" spc="-10">
                <a:latin typeface="Calibri"/>
                <a:cs typeface="Calibri"/>
              </a:rPr>
              <a:t>tự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5" b="1">
                <a:latin typeface="Calibri"/>
                <a:cs typeface="Calibri"/>
              </a:rPr>
              <a:t>s</a:t>
            </a:r>
            <a:r>
              <a:rPr dirty="0" sz="1100" spc="5">
                <a:latin typeface="Calibri"/>
                <a:cs typeface="Calibri"/>
              </a:rPr>
              <a:t>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có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thể </a:t>
            </a:r>
            <a:r>
              <a:rPr dirty="0" sz="1100" spc="-5">
                <a:latin typeface="Calibri"/>
                <a:cs typeface="Calibri"/>
              </a:rPr>
              <a:t>thực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hiện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như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sau.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38835" y="2115819"/>
            <a:ext cx="6101080" cy="616585"/>
          </a:xfrm>
          <a:custGeom>
            <a:avLst/>
            <a:gdLst/>
            <a:ahLst/>
            <a:cxnLst/>
            <a:rect l="l" t="t" r="r" b="b"/>
            <a:pathLst>
              <a:path w="6101080" h="616585">
                <a:moveTo>
                  <a:pt x="6350" y="470217"/>
                </a:moveTo>
                <a:lnTo>
                  <a:pt x="0" y="470217"/>
                </a:lnTo>
                <a:lnTo>
                  <a:pt x="0" y="616585"/>
                </a:lnTo>
                <a:lnTo>
                  <a:pt x="6350" y="616585"/>
                </a:lnTo>
                <a:lnTo>
                  <a:pt x="6350" y="470217"/>
                </a:lnTo>
                <a:close/>
              </a:path>
              <a:path w="6101080" h="616585">
                <a:moveTo>
                  <a:pt x="6101016" y="470217"/>
                </a:moveTo>
                <a:lnTo>
                  <a:pt x="6094349" y="470217"/>
                </a:lnTo>
                <a:lnTo>
                  <a:pt x="6094349" y="616585"/>
                </a:lnTo>
                <a:lnTo>
                  <a:pt x="6101016" y="616585"/>
                </a:lnTo>
                <a:lnTo>
                  <a:pt x="6101016" y="470217"/>
                </a:lnTo>
                <a:close/>
              </a:path>
              <a:path w="6101080" h="616585">
                <a:moveTo>
                  <a:pt x="6101016" y="0"/>
                </a:moveTo>
                <a:lnTo>
                  <a:pt x="6094476" y="0"/>
                </a:lnTo>
                <a:lnTo>
                  <a:pt x="6094349" y="0"/>
                </a:lnTo>
                <a:lnTo>
                  <a:pt x="6350" y="0"/>
                </a:lnTo>
                <a:lnTo>
                  <a:pt x="0" y="0"/>
                </a:lnTo>
                <a:lnTo>
                  <a:pt x="0" y="6286"/>
                </a:lnTo>
                <a:lnTo>
                  <a:pt x="0" y="171704"/>
                </a:lnTo>
                <a:lnTo>
                  <a:pt x="0" y="317754"/>
                </a:lnTo>
                <a:lnTo>
                  <a:pt x="0" y="470154"/>
                </a:lnTo>
                <a:lnTo>
                  <a:pt x="6350" y="470154"/>
                </a:lnTo>
                <a:lnTo>
                  <a:pt x="6350" y="317754"/>
                </a:lnTo>
                <a:lnTo>
                  <a:pt x="6350" y="171704"/>
                </a:lnTo>
                <a:lnTo>
                  <a:pt x="6350" y="6350"/>
                </a:lnTo>
                <a:lnTo>
                  <a:pt x="6094349" y="6350"/>
                </a:lnTo>
                <a:lnTo>
                  <a:pt x="6094349" y="171704"/>
                </a:lnTo>
                <a:lnTo>
                  <a:pt x="6094349" y="317754"/>
                </a:lnTo>
                <a:lnTo>
                  <a:pt x="6094349" y="470154"/>
                </a:lnTo>
                <a:lnTo>
                  <a:pt x="6101016" y="470154"/>
                </a:lnTo>
                <a:lnTo>
                  <a:pt x="6101016" y="317754"/>
                </a:lnTo>
                <a:lnTo>
                  <a:pt x="6101016" y="171704"/>
                </a:lnTo>
                <a:lnTo>
                  <a:pt x="6101016" y="6350"/>
                </a:lnTo>
                <a:lnTo>
                  <a:pt x="61010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915035" y="2088133"/>
            <a:ext cx="705485" cy="775335"/>
          </a:xfrm>
          <a:prstGeom prst="rect">
            <a:avLst/>
          </a:prstGeom>
        </p:spPr>
        <p:txBody>
          <a:bodyPr wrap="square" lIns="0" tIns="279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20"/>
              </a:spcBef>
            </a:pPr>
            <a:r>
              <a:rPr dirty="0" sz="900" b="1">
                <a:latin typeface="Courier New"/>
                <a:cs typeface="Courier New"/>
              </a:rPr>
              <a:t>Router#</a:t>
            </a:r>
            <a:r>
              <a:rPr dirty="0" sz="900" spc="-85" b="1">
                <a:latin typeface="Courier New"/>
                <a:cs typeface="Courier New"/>
              </a:rPr>
              <a:t> 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s?</a:t>
            </a:r>
            <a:endParaRPr sz="900">
              <a:latin typeface="Courier New"/>
              <a:cs typeface="Courier New"/>
            </a:endParaRPr>
          </a:p>
          <a:p>
            <a:pPr marR="209550">
              <a:lnSpc>
                <a:spcPct val="108800"/>
              </a:lnSpc>
              <a:spcBef>
                <a:spcPts val="25"/>
              </a:spcBef>
            </a:pPr>
            <a:r>
              <a:rPr dirty="0" sz="900" spc="5" b="1">
                <a:latin typeface="Courier New"/>
                <a:cs typeface="Courier New"/>
              </a:rPr>
              <a:t>*s=show  </a:t>
            </a:r>
            <a:r>
              <a:rPr dirty="0" sz="900" b="1">
                <a:latin typeface="Courier New"/>
                <a:cs typeface="Courier New"/>
              </a:rPr>
              <a:t>sdlc </a:t>
            </a:r>
            <a:r>
              <a:rPr dirty="0" sz="900" spc="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show</a:t>
            </a:r>
            <a:endParaRPr sz="9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r>
              <a:rPr dirty="0" sz="900" b="1">
                <a:latin typeface="Courier New"/>
                <a:cs typeface="Courier New"/>
              </a:rPr>
              <a:t>start-chat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739366" y="2386583"/>
            <a:ext cx="1660525" cy="47688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R="5080">
              <a:lnSpc>
                <a:spcPct val="108900"/>
              </a:lnSpc>
              <a:spcBef>
                <a:spcPts val="120"/>
              </a:spcBef>
              <a:tabLst>
                <a:tab pos="551180" algn="l"/>
                <a:tab pos="1305560" algn="l"/>
              </a:tabLst>
            </a:pPr>
            <a:r>
              <a:rPr dirty="0" sz="900" spc="5" b="1">
                <a:latin typeface="Courier New"/>
                <a:cs typeface="Courier New"/>
              </a:rPr>
              <a:t>sen</a:t>
            </a:r>
            <a:r>
              <a:rPr dirty="0" sz="900" b="1">
                <a:latin typeface="Courier New"/>
                <a:cs typeface="Courier New"/>
              </a:rPr>
              <a:t>d	</a:t>
            </a:r>
            <a:r>
              <a:rPr dirty="0" sz="900" spc="5" b="1">
                <a:latin typeface="Courier New"/>
                <a:cs typeface="Courier New"/>
              </a:rPr>
              <a:t>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etu</a:t>
            </a:r>
            <a:r>
              <a:rPr dirty="0" sz="900" b="1">
                <a:latin typeface="Courier New"/>
                <a:cs typeface="Courier New"/>
              </a:rPr>
              <a:t>p  </a:t>
            </a:r>
            <a:r>
              <a:rPr dirty="0" sz="900" b="1">
                <a:latin typeface="Courier New"/>
                <a:cs typeface="Courier New"/>
              </a:rPr>
              <a:t>slip	</a:t>
            </a:r>
            <a:r>
              <a:rPr dirty="0" sz="900" spc="-5" b="1">
                <a:latin typeface="Courier New"/>
                <a:cs typeface="Courier New"/>
              </a:rPr>
              <a:t>spec-file	</a:t>
            </a:r>
            <a:r>
              <a:rPr dirty="0" sz="900" spc="-15" b="1">
                <a:latin typeface="Courier New"/>
                <a:cs typeface="Courier New"/>
              </a:rPr>
              <a:t>ssh </a:t>
            </a:r>
            <a:r>
              <a:rPr dirty="0" sz="900" spc="-1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systat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38835" y="2732404"/>
            <a:ext cx="6101080" cy="470534"/>
          </a:xfrm>
          <a:custGeom>
            <a:avLst/>
            <a:gdLst/>
            <a:ahLst/>
            <a:cxnLst/>
            <a:rect l="l" t="t" r="r" b="b"/>
            <a:pathLst>
              <a:path w="6101080" h="470535">
                <a:moveTo>
                  <a:pt x="6350" y="0"/>
                </a:moveTo>
                <a:lnTo>
                  <a:pt x="0" y="0"/>
                </a:lnTo>
                <a:lnTo>
                  <a:pt x="0" y="152400"/>
                </a:lnTo>
                <a:lnTo>
                  <a:pt x="0" y="298450"/>
                </a:lnTo>
                <a:lnTo>
                  <a:pt x="6350" y="298450"/>
                </a:lnTo>
                <a:lnTo>
                  <a:pt x="6350" y="152400"/>
                </a:lnTo>
                <a:lnTo>
                  <a:pt x="6350" y="0"/>
                </a:lnTo>
                <a:close/>
              </a:path>
              <a:path w="6101080" h="470535">
                <a:moveTo>
                  <a:pt x="6101016" y="298513"/>
                </a:moveTo>
                <a:lnTo>
                  <a:pt x="6094349" y="298513"/>
                </a:lnTo>
                <a:lnTo>
                  <a:pt x="6094349" y="463804"/>
                </a:lnTo>
                <a:lnTo>
                  <a:pt x="6350" y="463804"/>
                </a:lnTo>
                <a:lnTo>
                  <a:pt x="6350" y="298513"/>
                </a:lnTo>
                <a:lnTo>
                  <a:pt x="0" y="298513"/>
                </a:lnTo>
                <a:lnTo>
                  <a:pt x="0" y="463804"/>
                </a:lnTo>
                <a:lnTo>
                  <a:pt x="0" y="463931"/>
                </a:lnTo>
                <a:lnTo>
                  <a:pt x="0" y="470154"/>
                </a:lnTo>
                <a:lnTo>
                  <a:pt x="6350" y="470154"/>
                </a:lnTo>
                <a:lnTo>
                  <a:pt x="6094349" y="470154"/>
                </a:lnTo>
                <a:lnTo>
                  <a:pt x="6094476" y="470154"/>
                </a:lnTo>
                <a:lnTo>
                  <a:pt x="6101016" y="470154"/>
                </a:lnTo>
                <a:lnTo>
                  <a:pt x="6101016" y="463931"/>
                </a:lnTo>
                <a:lnTo>
                  <a:pt x="6101016" y="463804"/>
                </a:lnTo>
                <a:lnTo>
                  <a:pt x="6101016" y="298513"/>
                </a:lnTo>
                <a:close/>
              </a:path>
              <a:path w="6101080" h="470535">
                <a:moveTo>
                  <a:pt x="6101016" y="0"/>
                </a:moveTo>
                <a:lnTo>
                  <a:pt x="6094349" y="0"/>
                </a:lnTo>
                <a:lnTo>
                  <a:pt x="6094349" y="152400"/>
                </a:lnTo>
                <a:lnTo>
                  <a:pt x="6094349" y="298450"/>
                </a:lnTo>
                <a:lnTo>
                  <a:pt x="6101016" y="298450"/>
                </a:lnTo>
                <a:lnTo>
                  <a:pt x="6101016" y="152400"/>
                </a:lnTo>
                <a:lnTo>
                  <a:pt x="61010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902335" y="2999105"/>
            <a:ext cx="5713095" cy="7651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b="1">
                <a:latin typeface="Courier New"/>
                <a:cs typeface="Courier New"/>
              </a:rPr>
              <a:t>Router#</a:t>
            </a:r>
            <a:r>
              <a:rPr dirty="0" sz="900" spc="-75" b="1">
                <a:latin typeface="Courier New"/>
                <a:cs typeface="Courier New"/>
              </a:rPr>
              <a:t> 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s</a:t>
            </a:r>
            <a:endParaRPr sz="9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</a:pPr>
            <a:endParaRPr sz="10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740"/>
              </a:spcBef>
            </a:pPr>
            <a:r>
              <a:rPr dirty="0" sz="1100" spc="10">
                <a:latin typeface="Calibri"/>
                <a:cs typeface="Calibri"/>
              </a:rPr>
              <a:t>Câu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lệnh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 b="1">
                <a:latin typeface="Calibri"/>
                <a:cs typeface="Calibri"/>
              </a:rPr>
              <a:t>show</a:t>
            </a:r>
            <a:r>
              <a:rPr dirty="0" sz="1100" spc="-15" b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có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nhiều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tùy </a:t>
            </a:r>
            <a:r>
              <a:rPr dirty="0" sz="1100" spc="-10">
                <a:latin typeface="Calibri"/>
                <a:cs typeface="Calibri"/>
              </a:rPr>
              <a:t>chọn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option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phía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sau,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ta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có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thể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gõ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kí </a:t>
            </a:r>
            <a:r>
              <a:rPr dirty="0" sz="1100" spc="-10">
                <a:latin typeface="Calibri"/>
                <a:cs typeface="Calibri"/>
              </a:rPr>
              <a:t>tự </a:t>
            </a:r>
            <a:r>
              <a:rPr dirty="0" sz="1100" spc="5">
                <a:latin typeface="Calibri"/>
                <a:cs typeface="Calibri"/>
              </a:rPr>
              <a:t>chấm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hỏi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(</a:t>
            </a:r>
            <a:r>
              <a:rPr dirty="0" sz="1100" spc="-15" b="1">
                <a:latin typeface="Calibri"/>
                <a:cs typeface="Calibri"/>
              </a:rPr>
              <a:t>?</a:t>
            </a:r>
            <a:r>
              <a:rPr dirty="0" sz="1100" spc="-15">
                <a:latin typeface="Calibri"/>
                <a:cs typeface="Calibri"/>
              </a:rPr>
              <a:t>)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ở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phía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câu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lệnh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 spc="5" b="1">
                <a:latin typeface="Calibri"/>
                <a:cs typeface="Calibri"/>
              </a:rPr>
              <a:t>show</a:t>
            </a:r>
            <a:r>
              <a:rPr dirty="0" sz="1100" spc="-30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để </a:t>
            </a:r>
            <a:r>
              <a:rPr dirty="0" sz="1100">
                <a:latin typeface="Calibri"/>
                <a:cs typeface="Calibri"/>
              </a:rPr>
              <a:t>biết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thêm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các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tùy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chọn.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42010" y="3987165"/>
            <a:ext cx="6094730" cy="3609340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b="1">
                <a:latin typeface="Courier New"/>
                <a:cs typeface="Courier New"/>
              </a:rPr>
              <a:t>Router#</a:t>
            </a:r>
            <a:r>
              <a:rPr dirty="0" sz="900" spc="-45" b="1">
                <a:latin typeface="Courier New"/>
                <a:cs typeface="Courier New"/>
              </a:rPr>
              <a:t> 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show</a:t>
            </a:r>
            <a:r>
              <a:rPr dirty="0" sz="900" spc="-55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?</a:t>
            </a:r>
            <a:endParaRPr sz="900">
              <a:latin typeface="Courier New"/>
              <a:cs typeface="Courier New"/>
            </a:endParaRPr>
          </a:p>
          <a:p>
            <a:pPr marL="212725">
              <a:lnSpc>
                <a:spcPct val="100000"/>
              </a:lnSpc>
              <a:spcBef>
                <a:spcPts val="120"/>
              </a:spcBef>
              <a:tabLst>
                <a:tab pos="1994535" algn="l"/>
              </a:tabLst>
            </a:pPr>
            <a:r>
              <a:rPr dirty="0" sz="900" b="1">
                <a:latin typeface="Courier New"/>
                <a:cs typeface="Courier New"/>
              </a:rPr>
              <a:t>aaa	Show</a:t>
            </a:r>
            <a:r>
              <a:rPr dirty="0" sz="900" spc="-6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AAA</a:t>
            </a:r>
            <a:r>
              <a:rPr dirty="0" sz="900" spc="-6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values</a:t>
            </a:r>
            <a:endParaRPr sz="900">
              <a:latin typeface="Courier New"/>
              <a:cs typeface="Courier New"/>
            </a:endParaRPr>
          </a:p>
          <a:p>
            <a:pPr marL="212725" marR="2582545">
              <a:lnSpc>
                <a:spcPct val="106500"/>
              </a:lnSpc>
              <a:tabLst>
                <a:tab pos="1995805" algn="l"/>
              </a:tabLst>
            </a:pPr>
            <a:r>
              <a:rPr dirty="0" sz="900" spc="-5" b="1">
                <a:latin typeface="Courier New"/>
                <a:cs typeface="Courier New"/>
              </a:rPr>
              <a:t>access-expression	</a:t>
            </a:r>
            <a:r>
              <a:rPr dirty="0" sz="900" b="1">
                <a:latin typeface="Courier New"/>
                <a:cs typeface="Courier New"/>
              </a:rPr>
              <a:t>List</a:t>
            </a:r>
            <a:r>
              <a:rPr dirty="0" sz="900" spc="-7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access</a:t>
            </a:r>
            <a:r>
              <a:rPr dirty="0" sz="900" spc="-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expression </a:t>
            </a:r>
            <a:r>
              <a:rPr dirty="0" sz="900" spc="-5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access-lists	</a:t>
            </a:r>
            <a:r>
              <a:rPr dirty="0" sz="900" b="1">
                <a:latin typeface="Courier New"/>
                <a:cs typeface="Courier New"/>
              </a:rPr>
              <a:t>List</a:t>
            </a:r>
            <a:r>
              <a:rPr dirty="0" sz="900" spc="-4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access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lists</a:t>
            </a:r>
            <a:endParaRPr sz="900">
              <a:latin typeface="Courier New"/>
              <a:cs typeface="Courier New"/>
            </a:endParaRPr>
          </a:p>
          <a:p>
            <a:pPr marL="212725">
              <a:lnSpc>
                <a:spcPct val="100000"/>
              </a:lnSpc>
              <a:spcBef>
                <a:spcPts val="125"/>
              </a:spcBef>
              <a:tabLst>
                <a:tab pos="1994535" algn="l"/>
              </a:tabLst>
            </a:pPr>
            <a:r>
              <a:rPr dirty="0" sz="900" spc="-5" b="1">
                <a:latin typeface="Courier New"/>
                <a:cs typeface="Courier New"/>
              </a:rPr>
              <a:t>acircuit	Access</a:t>
            </a:r>
            <a:r>
              <a:rPr dirty="0" sz="900" spc="-1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circuit</a:t>
            </a:r>
            <a:r>
              <a:rPr dirty="0" sz="900" spc="-5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info</a:t>
            </a:r>
            <a:endParaRPr sz="900">
              <a:latin typeface="Courier New"/>
              <a:cs typeface="Courier New"/>
            </a:endParaRPr>
          </a:p>
          <a:p>
            <a:pPr marL="212725">
              <a:lnSpc>
                <a:spcPct val="100000"/>
              </a:lnSpc>
              <a:spcBef>
                <a:spcPts val="70"/>
              </a:spcBef>
              <a:tabLst>
                <a:tab pos="1994535" algn="l"/>
              </a:tabLst>
            </a:pPr>
            <a:r>
              <a:rPr dirty="0" sz="900" spc="-5" b="1">
                <a:latin typeface="Courier New"/>
                <a:cs typeface="Courier New"/>
              </a:rPr>
              <a:t>adjacency	Adjacent</a:t>
            </a:r>
            <a:r>
              <a:rPr dirty="0" sz="900" spc="-7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nodes</a:t>
            </a:r>
            <a:endParaRPr sz="900">
              <a:latin typeface="Courier New"/>
              <a:cs typeface="Courier New"/>
            </a:endParaRPr>
          </a:p>
          <a:p>
            <a:pPr marL="212725">
              <a:lnSpc>
                <a:spcPct val="100000"/>
              </a:lnSpc>
              <a:spcBef>
                <a:spcPts val="120"/>
              </a:spcBef>
              <a:tabLst>
                <a:tab pos="1994535" algn="l"/>
              </a:tabLst>
            </a:pPr>
            <a:r>
              <a:rPr dirty="0" sz="900" spc="-5" b="1">
                <a:latin typeface="Courier New"/>
                <a:cs typeface="Courier New"/>
              </a:rPr>
              <a:t>aliases	Display</a:t>
            </a:r>
            <a:r>
              <a:rPr dirty="0" sz="900" spc="-1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alias</a:t>
            </a:r>
            <a:r>
              <a:rPr dirty="0" sz="900" spc="-5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commands</a:t>
            </a:r>
            <a:endParaRPr sz="900">
              <a:latin typeface="Courier New"/>
              <a:cs typeface="Courier New"/>
            </a:endParaRPr>
          </a:p>
          <a:p>
            <a:pPr marL="212725">
              <a:lnSpc>
                <a:spcPct val="100000"/>
              </a:lnSpc>
              <a:spcBef>
                <a:spcPts val="70"/>
              </a:spcBef>
              <a:tabLst>
                <a:tab pos="1994535" algn="l"/>
              </a:tabLst>
            </a:pPr>
            <a:r>
              <a:rPr dirty="0" sz="900" b="1">
                <a:latin typeface="Courier New"/>
                <a:cs typeface="Courier New"/>
              </a:rPr>
              <a:t>alps	Alps</a:t>
            </a:r>
            <a:r>
              <a:rPr dirty="0" sz="900" spc="-8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information</a:t>
            </a:r>
            <a:endParaRPr sz="900">
              <a:latin typeface="Courier New"/>
              <a:cs typeface="Courier New"/>
            </a:endParaRPr>
          </a:p>
          <a:p>
            <a:pPr marL="212725">
              <a:lnSpc>
                <a:spcPct val="100000"/>
              </a:lnSpc>
              <a:spcBef>
                <a:spcPts val="120"/>
              </a:spcBef>
              <a:tabLst>
                <a:tab pos="1994535" algn="l"/>
              </a:tabLst>
            </a:pPr>
            <a:r>
              <a:rPr dirty="0" sz="900" b="1">
                <a:latin typeface="Courier New"/>
                <a:cs typeface="Courier New"/>
              </a:rPr>
              <a:t>appfw	</a:t>
            </a:r>
            <a:r>
              <a:rPr dirty="0" sz="900" spc="-5" b="1">
                <a:latin typeface="Courier New"/>
                <a:cs typeface="Courier New"/>
              </a:rPr>
              <a:t>Application </a:t>
            </a:r>
            <a:r>
              <a:rPr dirty="0" sz="900" spc="-10" b="1">
                <a:latin typeface="Courier New"/>
                <a:cs typeface="Courier New"/>
              </a:rPr>
              <a:t>Firewall</a:t>
            </a:r>
            <a:r>
              <a:rPr dirty="0" sz="900" spc="-5" b="1">
                <a:latin typeface="Courier New"/>
                <a:cs typeface="Courier New"/>
              </a:rPr>
              <a:t> information</a:t>
            </a:r>
            <a:endParaRPr sz="900">
              <a:latin typeface="Courier New"/>
              <a:cs typeface="Courier New"/>
            </a:endParaRPr>
          </a:p>
          <a:p>
            <a:pPr marL="212725">
              <a:lnSpc>
                <a:spcPct val="100000"/>
              </a:lnSpc>
              <a:spcBef>
                <a:spcPts val="70"/>
              </a:spcBef>
              <a:tabLst>
                <a:tab pos="1994535" algn="l"/>
              </a:tabLst>
            </a:pPr>
            <a:r>
              <a:rPr dirty="0" sz="900" spc="-5" b="1">
                <a:latin typeface="Courier New"/>
                <a:cs typeface="Courier New"/>
              </a:rPr>
              <a:t>archive	Archive</a:t>
            </a:r>
            <a:r>
              <a:rPr dirty="0" sz="900" spc="-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functions</a:t>
            </a:r>
            <a:endParaRPr sz="900">
              <a:latin typeface="Courier New"/>
              <a:cs typeface="Courier New"/>
            </a:endParaRPr>
          </a:p>
          <a:p>
            <a:pPr marL="212725">
              <a:lnSpc>
                <a:spcPct val="100000"/>
              </a:lnSpc>
              <a:spcBef>
                <a:spcPts val="120"/>
              </a:spcBef>
              <a:tabLst>
                <a:tab pos="1994535" algn="l"/>
              </a:tabLst>
            </a:pPr>
            <a:r>
              <a:rPr dirty="0" sz="900" b="1">
                <a:latin typeface="Courier New"/>
                <a:cs typeface="Courier New"/>
              </a:rPr>
              <a:t>arp	ARP</a:t>
            </a:r>
            <a:r>
              <a:rPr dirty="0" sz="900" spc="-8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table</a:t>
            </a:r>
            <a:endParaRPr sz="900">
              <a:latin typeface="Courier New"/>
              <a:cs typeface="Courier New"/>
            </a:endParaRPr>
          </a:p>
          <a:p>
            <a:pPr marL="1998345" marR="1070610" indent="-1786255">
              <a:lnSpc>
                <a:spcPts val="1200"/>
              </a:lnSpc>
              <a:spcBef>
                <a:spcPts val="15"/>
              </a:spcBef>
              <a:tabLst>
                <a:tab pos="1998345" algn="l"/>
              </a:tabLst>
            </a:pPr>
            <a:r>
              <a:rPr dirty="0" sz="900" b="1">
                <a:latin typeface="Courier New"/>
                <a:cs typeface="Courier New"/>
              </a:rPr>
              <a:t>async	</a:t>
            </a:r>
            <a:r>
              <a:rPr dirty="0" sz="900" spc="-5" b="1">
                <a:latin typeface="Courier New"/>
                <a:cs typeface="Courier New"/>
              </a:rPr>
              <a:t>Information </a:t>
            </a:r>
            <a:r>
              <a:rPr dirty="0" sz="900" b="1">
                <a:latin typeface="Courier New"/>
                <a:cs typeface="Courier New"/>
              </a:rPr>
              <a:t>on </a:t>
            </a:r>
            <a:r>
              <a:rPr dirty="0" sz="900" spc="-5" b="1">
                <a:latin typeface="Courier New"/>
                <a:cs typeface="Courier New"/>
              </a:rPr>
              <a:t>terminal </a:t>
            </a:r>
            <a:r>
              <a:rPr dirty="0" sz="900" b="1">
                <a:latin typeface="Courier New"/>
                <a:cs typeface="Courier New"/>
              </a:rPr>
              <a:t>lines used as </a:t>
            </a:r>
            <a:r>
              <a:rPr dirty="0" sz="900" spc="-5" b="1">
                <a:latin typeface="Courier New"/>
                <a:cs typeface="Courier New"/>
              </a:rPr>
              <a:t>router </a:t>
            </a:r>
            <a:r>
              <a:rPr dirty="0" sz="900" spc="-5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interfaces</a:t>
            </a:r>
            <a:endParaRPr sz="900">
              <a:latin typeface="Courier New"/>
              <a:cs typeface="Courier New"/>
            </a:endParaRPr>
          </a:p>
          <a:p>
            <a:pPr marL="212725">
              <a:lnSpc>
                <a:spcPct val="100000"/>
              </a:lnSpc>
              <a:spcBef>
                <a:spcPts val="10"/>
              </a:spcBef>
              <a:tabLst>
                <a:tab pos="1994535" algn="l"/>
              </a:tabLst>
            </a:pPr>
            <a:r>
              <a:rPr dirty="0" sz="900" spc="-5" b="1">
                <a:latin typeface="Courier New"/>
                <a:cs typeface="Courier New"/>
              </a:rPr>
              <a:t>authentication	Shows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Auth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Manager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registrations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or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sessions</a:t>
            </a:r>
            <a:endParaRPr sz="900">
              <a:latin typeface="Courier New"/>
              <a:cs typeface="Courier New"/>
            </a:endParaRPr>
          </a:p>
          <a:p>
            <a:pPr marL="212725">
              <a:lnSpc>
                <a:spcPct val="100000"/>
              </a:lnSpc>
              <a:spcBef>
                <a:spcPts val="70"/>
              </a:spcBef>
              <a:tabLst>
                <a:tab pos="1994535" algn="l"/>
              </a:tabLst>
            </a:pPr>
            <a:r>
              <a:rPr dirty="0" sz="900" b="1">
                <a:latin typeface="Courier New"/>
                <a:cs typeface="Courier New"/>
              </a:rPr>
              <a:t>auto	Show</a:t>
            </a:r>
            <a:r>
              <a:rPr dirty="0" sz="900" spc="-5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Automation Template</a:t>
            </a:r>
            <a:endParaRPr sz="900">
              <a:latin typeface="Courier New"/>
              <a:cs typeface="Courier New"/>
            </a:endParaRPr>
          </a:p>
          <a:p>
            <a:pPr marL="212725" marR="1621155">
              <a:lnSpc>
                <a:spcPct val="106600"/>
              </a:lnSpc>
              <a:spcBef>
                <a:spcPts val="50"/>
              </a:spcBef>
              <a:tabLst>
                <a:tab pos="1994535" algn="l"/>
              </a:tabLst>
            </a:pPr>
            <a:r>
              <a:rPr dirty="0" sz="900" spc="-5" b="1">
                <a:latin typeface="Courier New"/>
                <a:cs typeface="Courier New"/>
              </a:rPr>
              <a:t>backhaul-session-manager	</a:t>
            </a:r>
            <a:r>
              <a:rPr dirty="0" sz="900" b="1">
                <a:latin typeface="Courier New"/>
                <a:cs typeface="Courier New"/>
              </a:rPr>
              <a:t>Backhaul </a:t>
            </a:r>
            <a:r>
              <a:rPr dirty="0" sz="900" spc="-5" b="1">
                <a:latin typeface="Courier New"/>
                <a:cs typeface="Courier New"/>
              </a:rPr>
              <a:t>Session Manager information </a:t>
            </a:r>
            <a:r>
              <a:rPr dirty="0" sz="900" spc="-5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backup	Backup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status</a:t>
            </a:r>
            <a:endParaRPr sz="900">
              <a:latin typeface="Courier New"/>
              <a:cs typeface="Courier New"/>
            </a:endParaRPr>
          </a:p>
          <a:p>
            <a:pPr marL="212725">
              <a:lnSpc>
                <a:spcPct val="100000"/>
              </a:lnSpc>
              <a:spcBef>
                <a:spcPts val="120"/>
              </a:spcBef>
              <a:tabLst>
                <a:tab pos="1994535" algn="l"/>
              </a:tabLst>
            </a:pPr>
            <a:r>
              <a:rPr dirty="0" sz="900" b="1">
                <a:latin typeface="Courier New"/>
                <a:cs typeface="Courier New"/>
              </a:rPr>
              <a:t>beep	Show</a:t>
            </a:r>
            <a:r>
              <a:rPr dirty="0" sz="900" spc="-6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BEEP</a:t>
            </a:r>
            <a:r>
              <a:rPr dirty="0" sz="900" spc="-5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information</a:t>
            </a:r>
            <a:endParaRPr sz="900">
              <a:latin typeface="Courier New"/>
              <a:cs typeface="Courier New"/>
            </a:endParaRPr>
          </a:p>
          <a:p>
            <a:pPr marL="212725">
              <a:lnSpc>
                <a:spcPct val="100000"/>
              </a:lnSpc>
              <a:spcBef>
                <a:spcPts val="70"/>
              </a:spcBef>
              <a:tabLst>
                <a:tab pos="1994535" algn="l"/>
              </a:tabLst>
            </a:pPr>
            <a:r>
              <a:rPr dirty="0" sz="900" b="1">
                <a:latin typeface="Courier New"/>
                <a:cs typeface="Courier New"/>
              </a:rPr>
              <a:t>bfd	BFD</a:t>
            </a:r>
            <a:r>
              <a:rPr dirty="0" sz="900" spc="-5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protocol </a:t>
            </a:r>
            <a:r>
              <a:rPr dirty="0" sz="900" spc="-10" b="1">
                <a:latin typeface="Courier New"/>
                <a:cs typeface="Courier New"/>
              </a:rPr>
              <a:t>info</a:t>
            </a:r>
            <a:endParaRPr sz="900">
              <a:latin typeface="Courier New"/>
              <a:cs typeface="Courier New"/>
            </a:endParaRPr>
          </a:p>
          <a:p>
            <a:pPr marL="212725">
              <a:lnSpc>
                <a:spcPct val="100000"/>
              </a:lnSpc>
              <a:spcBef>
                <a:spcPts val="120"/>
              </a:spcBef>
              <a:tabLst>
                <a:tab pos="1994535" algn="l"/>
              </a:tabLst>
            </a:pPr>
            <a:r>
              <a:rPr dirty="0" sz="900" b="1">
                <a:latin typeface="Courier New"/>
                <a:cs typeface="Courier New"/>
              </a:rPr>
              <a:t>bgp	BGP</a:t>
            </a:r>
            <a:r>
              <a:rPr dirty="0" sz="900" spc="-8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information</a:t>
            </a:r>
            <a:endParaRPr sz="900">
              <a:latin typeface="Courier New"/>
              <a:cs typeface="Courier New"/>
            </a:endParaRPr>
          </a:p>
          <a:p>
            <a:pPr marL="212725">
              <a:lnSpc>
                <a:spcPct val="100000"/>
              </a:lnSpc>
              <a:spcBef>
                <a:spcPts val="70"/>
              </a:spcBef>
              <a:tabLst>
                <a:tab pos="1994535" algn="l"/>
              </a:tabLst>
            </a:pPr>
            <a:r>
              <a:rPr dirty="0" sz="900" spc="-5" b="1">
                <a:latin typeface="Courier New"/>
                <a:cs typeface="Courier New"/>
              </a:rPr>
              <a:t>bootvar	</a:t>
            </a:r>
            <a:r>
              <a:rPr dirty="0" sz="900" b="1">
                <a:latin typeface="Courier New"/>
                <a:cs typeface="Courier New"/>
              </a:rPr>
              <a:t>Boot</a:t>
            </a:r>
            <a:r>
              <a:rPr dirty="0" sz="900" spc="-4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and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related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environment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variable</a:t>
            </a:r>
            <a:endParaRPr sz="900">
              <a:latin typeface="Courier New"/>
              <a:cs typeface="Courier New"/>
            </a:endParaRPr>
          </a:p>
          <a:p>
            <a:pPr marL="212725">
              <a:lnSpc>
                <a:spcPct val="100000"/>
              </a:lnSpc>
              <a:spcBef>
                <a:spcPts val="125"/>
              </a:spcBef>
              <a:tabLst>
                <a:tab pos="1994535" algn="l"/>
              </a:tabLst>
            </a:pPr>
            <a:r>
              <a:rPr dirty="0" sz="900" spc="-5" b="1">
                <a:latin typeface="Courier New"/>
                <a:cs typeface="Courier New"/>
              </a:rPr>
              <a:t>bridge	Bridge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Forwarding/Filtering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Database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[verbose]</a:t>
            </a:r>
            <a:endParaRPr sz="900">
              <a:latin typeface="Courier New"/>
              <a:cs typeface="Courier New"/>
            </a:endParaRPr>
          </a:p>
          <a:p>
            <a:pPr marL="212725">
              <a:lnSpc>
                <a:spcPct val="100000"/>
              </a:lnSpc>
              <a:spcBef>
                <a:spcPts val="70"/>
              </a:spcBef>
              <a:tabLst>
                <a:tab pos="1994535" algn="l"/>
              </a:tabLst>
            </a:pPr>
            <a:r>
              <a:rPr dirty="0" sz="900" b="1">
                <a:latin typeface="Courier New"/>
                <a:cs typeface="Courier New"/>
              </a:rPr>
              <a:t>bsc	BSC</a:t>
            </a:r>
            <a:r>
              <a:rPr dirty="0" sz="900" spc="-5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interface</a:t>
            </a:r>
            <a:r>
              <a:rPr dirty="0" sz="900" spc="-5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information</a:t>
            </a:r>
            <a:endParaRPr sz="900">
              <a:latin typeface="Courier New"/>
              <a:cs typeface="Courier New"/>
            </a:endParaRPr>
          </a:p>
          <a:p>
            <a:pPr marL="142875">
              <a:lnSpc>
                <a:spcPct val="100000"/>
              </a:lnSpc>
              <a:spcBef>
                <a:spcPts val="70"/>
              </a:spcBef>
            </a:pP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--More--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02335" y="7748016"/>
            <a:ext cx="5780405" cy="419734"/>
          </a:xfrm>
          <a:prstGeom prst="rect">
            <a:avLst/>
          </a:prstGeom>
        </p:spPr>
        <p:txBody>
          <a:bodyPr wrap="square" lIns="0" tIns="419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dirty="0" sz="1100" spc="10">
                <a:latin typeface="Calibri"/>
                <a:cs typeface="Calibri"/>
              </a:rPr>
              <a:t>Muốn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cấu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hình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thiết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bị</a:t>
            </a:r>
            <a:r>
              <a:rPr dirty="0" sz="1100">
                <a:latin typeface="Calibri"/>
                <a:cs typeface="Calibri"/>
              </a:rPr>
              <a:t> Router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hoặc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Switch,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ta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15">
                <a:latin typeface="Calibri"/>
                <a:cs typeface="Calibri"/>
              </a:rPr>
              <a:t>phải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vào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chế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độ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Global</a:t>
            </a:r>
            <a:r>
              <a:rPr dirty="0" sz="1100" spc="-2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Config</a:t>
            </a:r>
            <a:r>
              <a:rPr dirty="0" sz="1100" spc="-5" b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bằng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cách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thực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hiện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câu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34"/>
              </a:spcBef>
            </a:pPr>
            <a:r>
              <a:rPr dirty="0" sz="1100" spc="5">
                <a:latin typeface="Calibri"/>
                <a:cs typeface="Calibri"/>
              </a:rPr>
              <a:t>lệnh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configure </a:t>
            </a:r>
            <a:r>
              <a:rPr dirty="0" sz="1100" b="1">
                <a:latin typeface="Calibri"/>
                <a:cs typeface="Calibri"/>
              </a:rPr>
              <a:t>terminal</a:t>
            </a:r>
            <a:r>
              <a:rPr dirty="0" sz="1100" spc="-5" b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ở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chế </a:t>
            </a:r>
            <a:r>
              <a:rPr dirty="0" sz="1100" spc="-30">
                <a:latin typeface="Calibri"/>
                <a:cs typeface="Calibri"/>
              </a:rPr>
              <a:t>độ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đặc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quyền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 b="1">
                <a:latin typeface="Calibri"/>
                <a:cs typeface="Calibri"/>
              </a:rPr>
              <a:t>Privilege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EXEC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spc="5" b="1">
                <a:latin typeface="Calibri"/>
                <a:cs typeface="Calibri"/>
              </a:rPr>
              <a:t>mode</a:t>
            </a:r>
            <a:r>
              <a:rPr dirty="0" sz="1100" spc="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42010" y="8384158"/>
            <a:ext cx="6094730" cy="483234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b="1">
                <a:latin typeface="Courier New"/>
                <a:cs typeface="Courier New"/>
              </a:rPr>
              <a:t>Router#</a:t>
            </a:r>
            <a:r>
              <a:rPr dirty="0" sz="900" spc="-20" b="1">
                <a:latin typeface="Courier New"/>
                <a:cs typeface="Courier New"/>
              </a:rPr>
              <a:t> </a:t>
            </a: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configure</a:t>
            </a:r>
            <a:r>
              <a:rPr dirty="0" sz="900" spc="-35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terminal</a:t>
            </a:r>
            <a:endParaRPr sz="900">
              <a:latin typeface="Courier New"/>
              <a:cs typeface="Courier New"/>
            </a:endParaRPr>
          </a:p>
          <a:p>
            <a:pPr marL="73025" marR="1829435">
              <a:lnSpc>
                <a:spcPct val="106500"/>
              </a:lnSpc>
              <a:spcBef>
                <a:spcPts val="50"/>
              </a:spcBef>
              <a:tabLst>
                <a:tab pos="3161030" algn="l"/>
              </a:tabLst>
            </a:pPr>
            <a:r>
              <a:rPr dirty="0" sz="900" b="1">
                <a:latin typeface="Courier New"/>
                <a:cs typeface="Courier New"/>
              </a:rPr>
              <a:t>Enter</a:t>
            </a:r>
            <a:r>
              <a:rPr dirty="0" sz="900" spc="3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configuration</a:t>
            </a:r>
            <a:r>
              <a:rPr dirty="0" sz="900" spc="4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commands,</a:t>
            </a:r>
            <a:r>
              <a:rPr dirty="0" sz="900" spc="3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one</a:t>
            </a:r>
            <a:r>
              <a:rPr dirty="0" sz="900" spc="4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per</a:t>
            </a:r>
            <a:r>
              <a:rPr dirty="0" sz="900" spc="-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line.	</a:t>
            </a:r>
            <a:r>
              <a:rPr dirty="0" sz="900" spc="-15" b="1">
                <a:latin typeface="Courier New"/>
                <a:cs typeface="Courier New"/>
              </a:rPr>
              <a:t>End </a:t>
            </a:r>
            <a:r>
              <a:rPr dirty="0" sz="900" spc="-10" b="1">
                <a:latin typeface="Courier New"/>
                <a:cs typeface="Courier New"/>
              </a:rPr>
              <a:t>with </a:t>
            </a:r>
            <a:r>
              <a:rPr dirty="0" sz="900" spc="-5" b="1">
                <a:latin typeface="Courier New"/>
                <a:cs typeface="Courier New"/>
              </a:rPr>
              <a:t>CNTL/Z. </a:t>
            </a:r>
            <a:r>
              <a:rPr dirty="0" sz="900" spc="-5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Router(config)#</a:t>
            </a:r>
            <a:endParaRPr sz="9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2335" y="895984"/>
            <a:ext cx="582485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10">
                <a:latin typeface="Calibri"/>
                <a:cs typeface="Calibri"/>
              </a:rPr>
              <a:t>Muốn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vào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chế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độ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cổng</a:t>
            </a:r>
            <a:r>
              <a:rPr dirty="0" sz="1100" spc="-15">
                <a:latin typeface="Calibri"/>
                <a:cs typeface="Calibri"/>
              </a:rPr>
              <a:t> giao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tiếp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 b="1">
                <a:latin typeface="Calibri"/>
                <a:cs typeface="Calibri"/>
              </a:rPr>
              <a:t>config-if</a:t>
            </a:r>
            <a:r>
              <a:rPr dirty="0" sz="1100" spc="-10">
                <a:latin typeface="Calibri"/>
                <a:cs typeface="Calibri"/>
              </a:rPr>
              <a:t>,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thực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hiện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câu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lệnh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interface </a:t>
            </a:r>
            <a:r>
              <a:rPr dirty="0" sz="1100" spc="-10" b="1">
                <a:latin typeface="Calibri"/>
                <a:cs typeface="Calibri"/>
              </a:rPr>
              <a:t>f0/1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ở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chế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độ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Global</a:t>
            </a:r>
            <a:r>
              <a:rPr dirty="0" sz="1100" spc="-2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Config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42010" y="1312291"/>
            <a:ext cx="6094730" cy="330200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spc="-5" b="1">
                <a:latin typeface="Courier New"/>
                <a:cs typeface="Courier New"/>
              </a:rPr>
              <a:t>Router(config)#</a:t>
            </a:r>
            <a:r>
              <a:rPr dirty="0" sz="900" spc="35" b="1">
                <a:latin typeface="Courier New"/>
                <a:cs typeface="Courier New"/>
              </a:rPr>
              <a:t> </a:t>
            </a:r>
            <a:r>
              <a:rPr dirty="0" sz="900" spc="-10" b="1">
                <a:solidFill>
                  <a:srgbClr val="FF0000"/>
                </a:solidFill>
                <a:latin typeface="Courier New"/>
                <a:cs typeface="Courier New"/>
              </a:rPr>
              <a:t>interface</a:t>
            </a:r>
            <a:r>
              <a:rPr dirty="0" sz="900" spc="15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f0/0</a:t>
            </a:r>
            <a:endParaRPr sz="900">
              <a:latin typeface="Courier New"/>
              <a:cs typeface="Courier New"/>
            </a:endParaRPr>
          </a:p>
          <a:p>
            <a:pPr marL="73025">
              <a:lnSpc>
                <a:spcPct val="100000"/>
              </a:lnSpc>
              <a:spcBef>
                <a:spcPts val="70"/>
              </a:spcBef>
            </a:pPr>
            <a:r>
              <a:rPr dirty="0" sz="900" spc="-5" b="1">
                <a:latin typeface="Courier New"/>
                <a:cs typeface="Courier New"/>
              </a:rPr>
              <a:t>Router(config-if)#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02335" y="1800859"/>
            <a:ext cx="5866130" cy="406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3599"/>
              </a:lnSpc>
              <a:spcBef>
                <a:spcPts val="100"/>
              </a:spcBef>
            </a:pPr>
            <a:r>
              <a:rPr dirty="0" sz="1100" spc="10">
                <a:latin typeface="Calibri"/>
                <a:cs typeface="Calibri"/>
              </a:rPr>
              <a:t>Muốn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thóat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khỏi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chế </a:t>
            </a:r>
            <a:r>
              <a:rPr dirty="0" sz="1100" spc="-5">
                <a:latin typeface="Calibri"/>
                <a:cs typeface="Calibri"/>
              </a:rPr>
              <a:t>độ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bất</a:t>
            </a:r>
            <a:r>
              <a:rPr dirty="0" sz="1100" spc="-20">
                <a:latin typeface="Calibri"/>
                <a:cs typeface="Calibri"/>
              </a:rPr>
              <a:t> kỳ,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thực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hiện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câu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lệnh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exit</a:t>
            </a:r>
            <a:r>
              <a:rPr dirty="0" sz="1100" spc="-5">
                <a:latin typeface="Calibri"/>
                <a:cs typeface="Calibri"/>
              </a:rPr>
              <a:t>;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muốn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thoát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khỏi chế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độ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đặc </a:t>
            </a:r>
            <a:r>
              <a:rPr dirty="0" sz="1100" spc="-5">
                <a:latin typeface="Calibri"/>
                <a:cs typeface="Calibri"/>
              </a:rPr>
              <a:t>quyền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 b="1">
                <a:latin typeface="Calibri"/>
                <a:cs typeface="Calibri"/>
              </a:rPr>
              <a:t>Privilege </a:t>
            </a:r>
            <a:r>
              <a:rPr dirty="0" sz="1100" spc="-23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EXEC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mode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thực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hiện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câu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lệnh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disable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hoặc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exit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42010" y="2430398"/>
            <a:ext cx="6094730" cy="1074420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spc="-5" b="1">
                <a:latin typeface="Courier New"/>
                <a:cs typeface="Courier New"/>
              </a:rPr>
              <a:t>Router(config-if)#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10" b="1">
                <a:solidFill>
                  <a:srgbClr val="FF0000"/>
                </a:solidFill>
                <a:latin typeface="Courier New"/>
                <a:cs typeface="Courier New"/>
              </a:rPr>
              <a:t>exit</a:t>
            </a:r>
            <a:endParaRPr sz="900">
              <a:latin typeface="Courier New"/>
              <a:cs typeface="Courier New"/>
            </a:endParaRPr>
          </a:p>
          <a:p>
            <a:pPr marL="73025" marR="4636135">
              <a:lnSpc>
                <a:spcPct val="108900"/>
              </a:lnSpc>
              <a:spcBef>
                <a:spcPts val="20"/>
              </a:spcBef>
            </a:pPr>
            <a:r>
              <a:rPr dirty="0" sz="900" spc="-5" b="1">
                <a:latin typeface="Courier New"/>
                <a:cs typeface="Courier New"/>
              </a:rPr>
              <a:t>Router(config)#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10" b="1">
                <a:solidFill>
                  <a:srgbClr val="FF0000"/>
                </a:solidFill>
                <a:latin typeface="Courier New"/>
                <a:cs typeface="Courier New"/>
              </a:rPr>
              <a:t>exit </a:t>
            </a:r>
            <a:r>
              <a:rPr dirty="0" sz="900" spc="-525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Router# </a:t>
            </a: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disable 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Router&gt;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exit</a:t>
            </a:r>
            <a:endParaRPr sz="9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950">
              <a:latin typeface="Courier New"/>
              <a:cs typeface="Courier New"/>
            </a:endParaRPr>
          </a:p>
          <a:p>
            <a:pPr marL="73025" marR="4090035">
              <a:lnSpc>
                <a:spcPct val="111200"/>
              </a:lnSpc>
            </a:pPr>
            <a:r>
              <a:rPr dirty="0" sz="900" b="1">
                <a:latin typeface="Courier New"/>
                <a:cs typeface="Courier New"/>
              </a:rPr>
              <a:t>Router con0 is </a:t>
            </a:r>
            <a:r>
              <a:rPr dirty="0" sz="900" spc="-15" b="1">
                <a:latin typeface="Courier New"/>
                <a:cs typeface="Courier New"/>
              </a:rPr>
              <a:t>now </a:t>
            </a:r>
            <a:r>
              <a:rPr dirty="0" sz="900" spc="-10" b="1">
                <a:latin typeface="Courier New"/>
                <a:cs typeface="Courier New"/>
              </a:rPr>
              <a:t>available </a:t>
            </a:r>
            <a:r>
              <a:rPr dirty="0" sz="900" spc="-53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Press</a:t>
            </a:r>
            <a:r>
              <a:rPr dirty="0" sz="900" spc="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RETURN</a:t>
            </a:r>
            <a:r>
              <a:rPr dirty="0" sz="900" spc="-4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to</a:t>
            </a:r>
            <a:r>
              <a:rPr dirty="0" sz="900" spc="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get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started.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2335" y="3685540"/>
            <a:ext cx="5763895" cy="7842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 b="1">
                <a:latin typeface="Calibri"/>
                <a:cs typeface="Calibri"/>
              </a:rPr>
              <a:t>Yêu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cầu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6: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Xóa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cấu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hình,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khởi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động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lại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bị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R1,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Sw1.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Xóa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cấu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hình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trên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Router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hoặc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Switch,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gõ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câu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lệnh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erase</a:t>
            </a:r>
            <a:r>
              <a:rPr dirty="0" sz="1100" spc="-5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startu-config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rồi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nhấn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Enter</a:t>
            </a:r>
            <a:r>
              <a:rPr dirty="0" sz="1100" spc="20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để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xác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nhận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khi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 spc="-20">
                <a:latin typeface="Calibri"/>
                <a:cs typeface="Calibri"/>
              </a:rPr>
              <a:t>t</a:t>
            </a:r>
            <a:r>
              <a:rPr dirty="0" sz="1100" spc="20">
                <a:latin typeface="Calibri"/>
                <a:cs typeface="Calibri"/>
              </a:rPr>
              <a:t>h</a:t>
            </a:r>
            <a:r>
              <a:rPr dirty="0" sz="1100" spc="15">
                <a:latin typeface="Calibri"/>
                <a:cs typeface="Calibri"/>
              </a:rPr>
              <a:t>ô</a:t>
            </a:r>
            <a:r>
              <a:rPr dirty="0" sz="1100" spc="20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g</a:t>
            </a:r>
            <a:r>
              <a:rPr dirty="0" sz="1100" spc="-20">
                <a:latin typeface="Calibri"/>
                <a:cs typeface="Calibri"/>
              </a:rPr>
              <a:t> t</a:t>
            </a:r>
            <a:r>
              <a:rPr dirty="0" sz="1100" spc="20">
                <a:latin typeface="Calibri"/>
                <a:cs typeface="Calibri"/>
              </a:rPr>
              <a:t>h</a:t>
            </a:r>
            <a:r>
              <a:rPr dirty="0" sz="1100" spc="15">
                <a:latin typeface="Calibri"/>
                <a:cs typeface="Calibri"/>
              </a:rPr>
              <a:t>ô</a:t>
            </a:r>
            <a:r>
              <a:rPr dirty="0" sz="1100" spc="20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g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20">
                <a:latin typeface="Calibri"/>
                <a:cs typeface="Calibri"/>
              </a:rPr>
              <a:t>bá</a:t>
            </a:r>
            <a:r>
              <a:rPr dirty="0" sz="1100">
                <a:latin typeface="Calibri"/>
                <a:cs typeface="Calibri"/>
              </a:rPr>
              <a:t>o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100" spc="-10" b="1">
                <a:latin typeface="Calibri"/>
                <a:cs typeface="Calibri"/>
              </a:rPr>
              <a:t>[</a:t>
            </a:r>
            <a:r>
              <a:rPr dirty="0" sz="1100" spc="-15" b="1">
                <a:latin typeface="Calibri"/>
                <a:cs typeface="Calibri"/>
              </a:rPr>
              <a:t>c</a:t>
            </a:r>
            <a:r>
              <a:rPr dirty="0" sz="1100" spc="-45" b="1">
                <a:latin typeface="Calibri"/>
                <a:cs typeface="Calibri"/>
              </a:rPr>
              <a:t>o</a:t>
            </a:r>
            <a:r>
              <a:rPr dirty="0" sz="1100" spc="5" b="1">
                <a:latin typeface="Calibri"/>
                <a:cs typeface="Calibri"/>
              </a:rPr>
              <a:t>n</a:t>
            </a:r>
            <a:r>
              <a:rPr dirty="0" sz="1100" spc="-5" b="1">
                <a:latin typeface="Calibri"/>
                <a:cs typeface="Calibri"/>
              </a:rPr>
              <a:t>f</a:t>
            </a:r>
            <a:r>
              <a:rPr dirty="0" sz="1100" spc="-20" b="1">
                <a:latin typeface="Calibri"/>
                <a:cs typeface="Calibri"/>
              </a:rPr>
              <a:t>i</a:t>
            </a:r>
            <a:r>
              <a:rPr dirty="0" sz="1100" spc="5" b="1">
                <a:latin typeface="Calibri"/>
                <a:cs typeface="Calibri"/>
              </a:rPr>
              <a:t>r</a:t>
            </a:r>
            <a:r>
              <a:rPr dirty="0" sz="1100" b="1">
                <a:latin typeface="Calibri"/>
                <a:cs typeface="Calibri"/>
              </a:rPr>
              <a:t>m] </a:t>
            </a:r>
            <a:r>
              <a:rPr dirty="0" sz="1100" spc="20">
                <a:latin typeface="Calibri"/>
                <a:cs typeface="Calibri"/>
              </a:rPr>
              <a:t>x</a:t>
            </a:r>
            <a:r>
              <a:rPr dirty="0" sz="1100" spc="-25">
                <a:latin typeface="Calibri"/>
                <a:cs typeface="Calibri"/>
              </a:rPr>
              <a:t>u</a:t>
            </a:r>
            <a:r>
              <a:rPr dirty="0" sz="1100" spc="20">
                <a:latin typeface="Calibri"/>
                <a:cs typeface="Calibri"/>
              </a:rPr>
              <a:t>ấ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20">
                <a:latin typeface="Calibri"/>
                <a:cs typeface="Calibri"/>
              </a:rPr>
              <a:t>h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ệ</a:t>
            </a:r>
            <a:r>
              <a:rPr dirty="0" sz="1100" spc="-30">
                <a:latin typeface="Calibri"/>
                <a:cs typeface="Calibri"/>
              </a:rPr>
              <a:t>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42010" y="4692650"/>
            <a:ext cx="6094730" cy="775335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b="1">
                <a:latin typeface="Courier New"/>
                <a:cs typeface="Courier New"/>
              </a:rPr>
              <a:t>Router#</a:t>
            </a:r>
            <a:r>
              <a:rPr dirty="0" sz="900" spc="-45" b="1">
                <a:latin typeface="Courier New"/>
                <a:cs typeface="Courier New"/>
              </a:rPr>
              <a:t> </a:t>
            </a: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erase</a:t>
            </a:r>
            <a:r>
              <a:rPr dirty="0" sz="900" spc="-10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startup-config</a:t>
            </a:r>
            <a:endParaRPr sz="900">
              <a:latin typeface="Courier New"/>
              <a:cs typeface="Courier New"/>
            </a:endParaRPr>
          </a:p>
          <a:p>
            <a:pPr marL="73025" marR="186690">
              <a:lnSpc>
                <a:spcPts val="1200"/>
              </a:lnSpc>
              <a:spcBef>
                <a:spcPts val="10"/>
              </a:spcBef>
            </a:pPr>
            <a:r>
              <a:rPr dirty="0" sz="900" b="1">
                <a:latin typeface="Courier New"/>
                <a:cs typeface="Courier New"/>
              </a:rPr>
              <a:t>Erasing</a:t>
            </a:r>
            <a:r>
              <a:rPr dirty="0" sz="900" spc="-2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the</a:t>
            </a:r>
            <a:r>
              <a:rPr dirty="0" sz="900" spc="-2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nvram</a:t>
            </a:r>
            <a:r>
              <a:rPr dirty="0" sz="900" spc="-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filesystem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will</a:t>
            </a:r>
            <a:r>
              <a:rPr dirty="0" sz="900" spc="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remove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all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configuration</a:t>
            </a:r>
            <a:r>
              <a:rPr dirty="0" sz="900" spc="-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files!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Continue?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[confirm] </a:t>
            </a:r>
            <a:r>
              <a:rPr dirty="0" sz="900" spc="-52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[OK]</a:t>
            </a:r>
            <a:endParaRPr sz="900">
              <a:latin typeface="Courier New"/>
              <a:cs typeface="Courier New"/>
            </a:endParaRPr>
          </a:p>
          <a:p>
            <a:pPr marL="73025">
              <a:lnSpc>
                <a:spcPct val="100000"/>
              </a:lnSpc>
              <a:spcBef>
                <a:spcPts val="10"/>
              </a:spcBef>
            </a:pPr>
            <a:r>
              <a:rPr dirty="0" sz="900" b="1">
                <a:latin typeface="Courier New"/>
                <a:cs typeface="Courier New"/>
              </a:rPr>
              <a:t>Erase </a:t>
            </a:r>
            <a:r>
              <a:rPr dirty="0" sz="900" spc="-20" b="1">
                <a:latin typeface="Courier New"/>
                <a:cs typeface="Courier New"/>
              </a:rPr>
              <a:t>of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nvram:</a:t>
            </a:r>
            <a:r>
              <a:rPr dirty="0" sz="900" spc="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complete</a:t>
            </a:r>
            <a:endParaRPr sz="900">
              <a:latin typeface="Courier New"/>
              <a:cs typeface="Courier New"/>
            </a:endParaRPr>
          </a:p>
          <a:p>
            <a:pPr marL="73025">
              <a:lnSpc>
                <a:spcPct val="100000"/>
              </a:lnSpc>
              <a:spcBef>
                <a:spcPts val="70"/>
              </a:spcBef>
            </a:pPr>
            <a:r>
              <a:rPr dirty="0" sz="900" spc="5" b="1">
                <a:latin typeface="Courier New"/>
                <a:cs typeface="Courier New"/>
              </a:rPr>
              <a:t>Router#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2335" y="5619750"/>
            <a:ext cx="5926455" cy="419100"/>
          </a:xfrm>
          <a:prstGeom prst="rect">
            <a:avLst/>
          </a:prstGeom>
        </p:spPr>
        <p:txBody>
          <a:bodyPr wrap="square" lIns="0" tIns="419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dirty="0" sz="1100">
                <a:latin typeface="Calibri"/>
                <a:cs typeface="Calibri"/>
              </a:rPr>
              <a:t>Tiến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hành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khởi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động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lại </a:t>
            </a:r>
            <a:r>
              <a:rPr dirty="0" sz="1100" spc="-5">
                <a:latin typeface="Calibri"/>
                <a:cs typeface="Calibri"/>
              </a:rPr>
              <a:t>thiết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bị,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nếu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thiết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bị</a:t>
            </a:r>
            <a:r>
              <a:rPr dirty="0" sz="1100" spc="-5">
                <a:latin typeface="Calibri"/>
                <a:cs typeface="Calibri"/>
              </a:rPr>
              <a:t> hỏi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có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muốn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25">
                <a:latin typeface="Calibri"/>
                <a:cs typeface="Calibri"/>
              </a:rPr>
              <a:t>lưu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cấu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hình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vừa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chỉnh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sửa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hay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không,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chọn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 b="1">
                <a:latin typeface="Calibri"/>
                <a:cs typeface="Calibri"/>
              </a:rPr>
              <a:t>no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rồi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nhấn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Enter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tiếp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tục </a:t>
            </a:r>
            <a:r>
              <a:rPr dirty="0" sz="1100">
                <a:latin typeface="Calibri"/>
                <a:cs typeface="Calibri"/>
              </a:rPr>
              <a:t>nhấn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Enter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để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xác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nhận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khi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thông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báo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[confirm]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xuất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hiện.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42010" y="6255765"/>
            <a:ext cx="6094730" cy="483234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b="1">
                <a:latin typeface="Courier New"/>
                <a:cs typeface="Courier New"/>
              </a:rPr>
              <a:t>R2#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reload</a:t>
            </a:r>
            <a:endParaRPr sz="900">
              <a:latin typeface="Courier New"/>
              <a:cs typeface="Courier New"/>
            </a:endParaRPr>
          </a:p>
          <a:p>
            <a:pPr marL="73025" marR="1477645">
              <a:lnSpc>
                <a:spcPct val="106700"/>
              </a:lnSpc>
              <a:spcBef>
                <a:spcPts val="45"/>
              </a:spcBef>
            </a:pPr>
            <a:r>
              <a:rPr dirty="0" sz="900" b="1">
                <a:latin typeface="Courier New"/>
                <a:cs typeface="Courier New"/>
              </a:rPr>
              <a:t>System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configuration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has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been</a:t>
            </a:r>
            <a:r>
              <a:rPr dirty="0" sz="900" spc="3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modified.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Save?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[yes/no]:</a:t>
            </a:r>
            <a:r>
              <a:rPr dirty="0" sz="900" spc="90" b="1">
                <a:latin typeface="Courier New"/>
                <a:cs typeface="Courier New"/>
              </a:rPr>
              <a:t> 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no</a:t>
            </a:r>
            <a:r>
              <a:rPr dirty="0" sz="900" spc="-20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-5" b="1">
                <a:solidFill>
                  <a:srgbClr val="BEBEBE"/>
                </a:solidFill>
                <a:latin typeface="Courier New"/>
                <a:cs typeface="Courier New"/>
              </a:rPr>
              <a:t>&lt;enter&gt; </a:t>
            </a:r>
            <a:r>
              <a:rPr dirty="0" sz="900" spc="-525" b="1">
                <a:solidFill>
                  <a:srgbClr val="BEBEBE"/>
                </a:solidFill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Proceed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with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reload?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[confirm]</a:t>
            </a:r>
            <a:r>
              <a:rPr dirty="0" sz="900" spc="55" b="1">
                <a:latin typeface="Courier New"/>
                <a:cs typeface="Courier New"/>
              </a:rPr>
              <a:t> </a:t>
            </a:r>
            <a:r>
              <a:rPr dirty="0" sz="900" spc="-10" b="1">
                <a:solidFill>
                  <a:srgbClr val="BEBEBE"/>
                </a:solidFill>
                <a:latin typeface="Courier New"/>
                <a:cs typeface="Courier New"/>
              </a:rPr>
              <a:t>&lt;enter&gt;</a:t>
            </a:r>
            <a:endParaRPr sz="900">
              <a:latin typeface="Courier New"/>
              <a:cs typeface="Courier New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838835" y="7326248"/>
            <a:ext cx="6101080" cy="1814830"/>
            <a:chOff x="838835" y="7326248"/>
            <a:chExt cx="6101080" cy="1814830"/>
          </a:xfrm>
        </p:grpSpPr>
        <p:sp>
          <p:nvSpPr>
            <p:cNvPr id="11" name="object 11"/>
            <p:cNvSpPr/>
            <p:nvPr/>
          </p:nvSpPr>
          <p:spPr>
            <a:xfrm>
              <a:off x="838835" y="7326248"/>
              <a:ext cx="6101080" cy="6350"/>
            </a:xfrm>
            <a:custGeom>
              <a:avLst/>
              <a:gdLst/>
              <a:ahLst/>
              <a:cxnLst/>
              <a:rect l="l" t="t" r="r" b="b"/>
              <a:pathLst>
                <a:path w="6101080" h="6350">
                  <a:moveTo>
                    <a:pt x="6101016" y="0"/>
                  </a:moveTo>
                  <a:lnTo>
                    <a:pt x="6094476" y="0"/>
                  </a:lnTo>
                  <a:lnTo>
                    <a:pt x="6094349" y="0"/>
                  </a:lnTo>
                  <a:lnTo>
                    <a:pt x="6350" y="0"/>
                  </a:lnTo>
                  <a:lnTo>
                    <a:pt x="0" y="0"/>
                  </a:lnTo>
                  <a:lnTo>
                    <a:pt x="0" y="6350"/>
                  </a:lnTo>
                  <a:lnTo>
                    <a:pt x="6350" y="6350"/>
                  </a:lnTo>
                  <a:lnTo>
                    <a:pt x="6094349" y="6350"/>
                  </a:lnTo>
                  <a:lnTo>
                    <a:pt x="6094476" y="6350"/>
                  </a:lnTo>
                  <a:lnTo>
                    <a:pt x="6101016" y="6350"/>
                  </a:lnTo>
                  <a:lnTo>
                    <a:pt x="610101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842010" y="7332598"/>
              <a:ext cx="0" cy="1805305"/>
            </a:xfrm>
            <a:custGeom>
              <a:avLst/>
              <a:gdLst/>
              <a:ahLst/>
              <a:cxnLst/>
              <a:rect l="l" t="t" r="r" b="b"/>
              <a:pathLst>
                <a:path w="0" h="1805304">
                  <a:moveTo>
                    <a:pt x="0" y="0"/>
                  </a:moveTo>
                  <a:lnTo>
                    <a:pt x="0" y="1804733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6933184" y="7332598"/>
              <a:ext cx="6985" cy="1652270"/>
            </a:xfrm>
            <a:custGeom>
              <a:avLst/>
              <a:gdLst/>
              <a:ahLst/>
              <a:cxnLst/>
              <a:rect l="l" t="t" r="r" b="b"/>
              <a:pathLst>
                <a:path w="6984" h="1652270">
                  <a:moveTo>
                    <a:pt x="6667" y="1207198"/>
                  </a:moveTo>
                  <a:lnTo>
                    <a:pt x="0" y="1207198"/>
                  </a:lnTo>
                  <a:lnTo>
                    <a:pt x="0" y="1353566"/>
                  </a:lnTo>
                  <a:lnTo>
                    <a:pt x="0" y="1505966"/>
                  </a:lnTo>
                  <a:lnTo>
                    <a:pt x="0" y="1652016"/>
                  </a:lnTo>
                  <a:lnTo>
                    <a:pt x="6667" y="1652016"/>
                  </a:lnTo>
                  <a:lnTo>
                    <a:pt x="6667" y="1505966"/>
                  </a:lnTo>
                  <a:lnTo>
                    <a:pt x="6667" y="1353566"/>
                  </a:lnTo>
                  <a:lnTo>
                    <a:pt x="6667" y="1207198"/>
                  </a:lnTo>
                  <a:close/>
                </a:path>
                <a:path w="6984" h="1652270">
                  <a:moveTo>
                    <a:pt x="6667" y="1061097"/>
                  </a:moveTo>
                  <a:lnTo>
                    <a:pt x="0" y="1061097"/>
                  </a:lnTo>
                  <a:lnTo>
                    <a:pt x="0" y="1207135"/>
                  </a:lnTo>
                  <a:lnTo>
                    <a:pt x="6667" y="1207135"/>
                  </a:lnTo>
                  <a:lnTo>
                    <a:pt x="6667" y="1061097"/>
                  </a:lnTo>
                  <a:close/>
                </a:path>
                <a:path w="6984" h="1652270">
                  <a:moveTo>
                    <a:pt x="6667" y="165163"/>
                  </a:moveTo>
                  <a:lnTo>
                    <a:pt x="0" y="165163"/>
                  </a:lnTo>
                  <a:lnTo>
                    <a:pt x="0" y="311531"/>
                  </a:lnTo>
                  <a:lnTo>
                    <a:pt x="0" y="463931"/>
                  </a:lnTo>
                  <a:lnTo>
                    <a:pt x="0" y="1061085"/>
                  </a:lnTo>
                  <a:lnTo>
                    <a:pt x="6667" y="1061085"/>
                  </a:lnTo>
                  <a:lnTo>
                    <a:pt x="6667" y="311531"/>
                  </a:lnTo>
                  <a:lnTo>
                    <a:pt x="6667" y="165163"/>
                  </a:lnTo>
                  <a:close/>
                </a:path>
                <a:path w="6984" h="1652270">
                  <a:moveTo>
                    <a:pt x="6667" y="0"/>
                  </a:moveTo>
                  <a:lnTo>
                    <a:pt x="0" y="0"/>
                  </a:lnTo>
                  <a:lnTo>
                    <a:pt x="0" y="165100"/>
                  </a:lnTo>
                  <a:lnTo>
                    <a:pt x="6667" y="165100"/>
                  </a:lnTo>
                  <a:lnTo>
                    <a:pt x="666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 txBox="1"/>
          <p:nvPr/>
        </p:nvSpPr>
        <p:spPr>
          <a:xfrm>
            <a:off x="902335" y="6919594"/>
            <a:ext cx="5376545" cy="21958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5">
                <a:latin typeface="Calibri"/>
                <a:cs typeface="Calibri"/>
              </a:rPr>
              <a:t>Sau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khi</a:t>
            </a:r>
            <a:r>
              <a:rPr dirty="0" sz="1100" spc="-5">
                <a:latin typeface="Calibri"/>
                <a:cs typeface="Calibri"/>
              </a:rPr>
              <a:t> khởi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động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lại</a:t>
            </a:r>
            <a:r>
              <a:rPr dirty="0" sz="1100">
                <a:latin typeface="Calibri"/>
                <a:cs typeface="Calibri"/>
              </a:rPr>
              <a:t> thiết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bị</a:t>
            </a:r>
            <a:r>
              <a:rPr dirty="0" sz="1100" spc="-5">
                <a:latin typeface="Calibri"/>
                <a:cs typeface="Calibri"/>
              </a:rPr>
              <a:t> xong,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chọn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no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rồi</a:t>
            </a:r>
            <a:r>
              <a:rPr dirty="0" sz="1100">
                <a:latin typeface="Calibri"/>
                <a:cs typeface="Calibri"/>
              </a:rPr>
              <a:t> nhấn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Enter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900" spc="5" b="1">
                <a:latin typeface="Courier New"/>
                <a:cs typeface="Courier New"/>
              </a:rPr>
              <a:t>...</a:t>
            </a:r>
            <a:endParaRPr sz="900">
              <a:latin typeface="Courier New"/>
              <a:cs typeface="Courier New"/>
            </a:endParaRPr>
          </a:p>
          <a:p>
            <a:pPr marL="12700" marR="626110">
              <a:lnSpc>
                <a:spcPct val="108900"/>
              </a:lnSpc>
              <a:spcBef>
                <a:spcPts val="25"/>
              </a:spcBef>
            </a:pPr>
            <a:r>
              <a:rPr dirty="0" sz="900" b="1">
                <a:latin typeface="Courier New"/>
                <a:cs typeface="Courier New"/>
              </a:rPr>
              <a:t>This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product</a:t>
            </a:r>
            <a:r>
              <a:rPr dirty="0" sz="900" spc="-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contains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cryptographic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features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and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is</a:t>
            </a:r>
            <a:r>
              <a:rPr dirty="0" sz="900" spc="-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subject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to</a:t>
            </a:r>
            <a:r>
              <a:rPr dirty="0" sz="900" spc="-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United </a:t>
            </a:r>
            <a:r>
              <a:rPr dirty="0" sz="900" spc="-52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States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and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local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country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laws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governing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import,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export,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transfer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and </a:t>
            </a:r>
            <a:r>
              <a:rPr dirty="0" sz="900" spc="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use.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Delivery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of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Cisco </a:t>
            </a:r>
            <a:r>
              <a:rPr dirty="0" sz="900" spc="-5" b="1">
                <a:latin typeface="Courier New"/>
                <a:cs typeface="Courier New"/>
              </a:rPr>
              <a:t>cryptographic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products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does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not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imply</a:t>
            </a:r>
            <a:endParaRPr sz="9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dirty="0" sz="900" b="1">
                <a:latin typeface="Courier New"/>
                <a:cs typeface="Courier New"/>
              </a:rPr>
              <a:t>third-party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authority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to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import,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export,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distribute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or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use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encryption.</a:t>
            </a:r>
            <a:endParaRPr sz="900">
              <a:latin typeface="Courier New"/>
              <a:cs typeface="Courier New"/>
            </a:endParaRPr>
          </a:p>
          <a:p>
            <a:pPr marL="12700" marR="484505">
              <a:lnSpc>
                <a:spcPct val="108100"/>
              </a:lnSpc>
              <a:spcBef>
                <a:spcPts val="35"/>
              </a:spcBef>
            </a:pPr>
            <a:r>
              <a:rPr dirty="0" sz="900" b="1">
                <a:latin typeface="Courier New"/>
                <a:cs typeface="Courier New"/>
              </a:rPr>
              <a:t>Importers,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exporters,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distributors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and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users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are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responsible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for </a:t>
            </a:r>
            <a:r>
              <a:rPr dirty="0" sz="900" spc="-1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compliance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with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U.S.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and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local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country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laws.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By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using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this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product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you </a:t>
            </a:r>
            <a:r>
              <a:rPr dirty="0" sz="900" spc="-1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agree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20" b="1">
                <a:latin typeface="Courier New"/>
                <a:cs typeface="Courier New"/>
              </a:rPr>
              <a:t>to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comply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with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applicable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laws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and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regulations.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If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you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are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unable </a:t>
            </a:r>
            <a:r>
              <a:rPr dirty="0" sz="900" spc="-52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to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comply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with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U.S.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and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local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laws,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return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this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product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immediately.</a:t>
            </a:r>
            <a:endParaRPr sz="9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50">
              <a:latin typeface="Courier New"/>
              <a:cs typeface="Courier New"/>
            </a:endParaRPr>
          </a:p>
          <a:p>
            <a:pPr marL="12700" marR="5080">
              <a:lnSpc>
                <a:spcPct val="106500"/>
              </a:lnSpc>
            </a:pPr>
            <a:r>
              <a:rPr dirty="0" sz="900" b="1">
                <a:latin typeface="Courier New"/>
                <a:cs typeface="Courier New"/>
              </a:rPr>
              <a:t>A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summary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of</a:t>
            </a:r>
            <a:r>
              <a:rPr dirty="0" sz="900" spc="-2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U.S.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laws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governing</a:t>
            </a:r>
            <a:r>
              <a:rPr dirty="0" sz="900" spc="-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Cisco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cryptographic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products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may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be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found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at: </a:t>
            </a:r>
            <a:r>
              <a:rPr dirty="0" sz="900" spc="-5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  <a:hlinkClick r:id="rId2"/>
              </a:rPr>
              <a:t>http://www.cisco.com/wwl/export/crypto/tool/stqrg.html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933183" y="8984615"/>
            <a:ext cx="6985" cy="153035"/>
          </a:xfrm>
          <a:custGeom>
            <a:avLst/>
            <a:gdLst/>
            <a:ahLst/>
            <a:cxnLst/>
            <a:rect l="l" t="t" r="r" b="b"/>
            <a:pathLst>
              <a:path w="6984" h="153034">
                <a:moveTo>
                  <a:pt x="6667" y="0"/>
                </a:moveTo>
                <a:lnTo>
                  <a:pt x="0" y="0"/>
                </a:lnTo>
                <a:lnTo>
                  <a:pt x="0" y="152717"/>
                </a:lnTo>
                <a:lnTo>
                  <a:pt x="6667" y="152717"/>
                </a:lnTo>
                <a:lnTo>
                  <a:pt x="666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8835" y="915035"/>
            <a:ext cx="6350" cy="146050"/>
          </a:xfrm>
          <a:custGeom>
            <a:avLst/>
            <a:gdLst/>
            <a:ahLst/>
            <a:cxnLst/>
            <a:rect l="l" t="t" r="r" b="b"/>
            <a:pathLst>
              <a:path w="6350" h="146050">
                <a:moveTo>
                  <a:pt x="6350" y="0"/>
                </a:moveTo>
                <a:lnTo>
                  <a:pt x="0" y="0"/>
                </a:lnTo>
                <a:lnTo>
                  <a:pt x="0" y="146050"/>
                </a:lnTo>
                <a:lnTo>
                  <a:pt x="6350" y="1460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38835" y="915034"/>
            <a:ext cx="6101080" cy="2255520"/>
          </a:xfrm>
          <a:custGeom>
            <a:avLst/>
            <a:gdLst/>
            <a:ahLst/>
            <a:cxnLst/>
            <a:rect l="l" t="t" r="r" b="b"/>
            <a:pathLst>
              <a:path w="6101080" h="2255520">
                <a:moveTo>
                  <a:pt x="6350" y="298526"/>
                </a:moveTo>
                <a:lnTo>
                  <a:pt x="0" y="298526"/>
                </a:lnTo>
                <a:lnTo>
                  <a:pt x="0" y="444881"/>
                </a:lnTo>
                <a:lnTo>
                  <a:pt x="0" y="597281"/>
                </a:lnTo>
                <a:lnTo>
                  <a:pt x="0" y="1639189"/>
                </a:lnTo>
                <a:lnTo>
                  <a:pt x="6350" y="1639189"/>
                </a:lnTo>
                <a:lnTo>
                  <a:pt x="6350" y="444881"/>
                </a:lnTo>
                <a:lnTo>
                  <a:pt x="6350" y="298526"/>
                </a:lnTo>
                <a:close/>
              </a:path>
              <a:path w="6101080" h="2255520">
                <a:moveTo>
                  <a:pt x="6350" y="146050"/>
                </a:moveTo>
                <a:lnTo>
                  <a:pt x="0" y="146050"/>
                </a:lnTo>
                <a:lnTo>
                  <a:pt x="0" y="298450"/>
                </a:lnTo>
                <a:lnTo>
                  <a:pt x="6350" y="298450"/>
                </a:lnTo>
                <a:lnTo>
                  <a:pt x="6350" y="146050"/>
                </a:lnTo>
                <a:close/>
              </a:path>
              <a:path w="6101080" h="2255520">
                <a:moveTo>
                  <a:pt x="6101016" y="1639252"/>
                </a:moveTo>
                <a:lnTo>
                  <a:pt x="6094349" y="1639252"/>
                </a:lnTo>
                <a:lnTo>
                  <a:pt x="6094349" y="1785620"/>
                </a:lnTo>
                <a:lnTo>
                  <a:pt x="6094349" y="1938020"/>
                </a:lnTo>
                <a:lnTo>
                  <a:pt x="6094349" y="2084070"/>
                </a:lnTo>
                <a:lnTo>
                  <a:pt x="6094349" y="2249170"/>
                </a:lnTo>
                <a:lnTo>
                  <a:pt x="6350" y="2249170"/>
                </a:lnTo>
                <a:lnTo>
                  <a:pt x="6350" y="2084070"/>
                </a:lnTo>
                <a:lnTo>
                  <a:pt x="6350" y="1938020"/>
                </a:lnTo>
                <a:lnTo>
                  <a:pt x="6350" y="1785620"/>
                </a:lnTo>
                <a:lnTo>
                  <a:pt x="6350" y="1639252"/>
                </a:lnTo>
                <a:lnTo>
                  <a:pt x="0" y="1639252"/>
                </a:lnTo>
                <a:lnTo>
                  <a:pt x="0" y="2255520"/>
                </a:lnTo>
                <a:lnTo>
                  <a:pt x="6350" y="2255520"/>
                </a:lnTo>
                <a:lnTo>
                  <a:pt x="6094349" y="2255520"/>
                </a:lnTo>
                <a:lnTo>
                  <a:pt x="6094476" y="2255520"/>
                </a:lnTo>
                <a:lnTo>
                  <a:pt x="6101016" y="2255520"/>
                </a:lnTo>
                <a:lnTo>
                  <a:pt x="6101016" y="2249170"/>
                </a:lnTo>
                <a:lnTo>
                  <a:pt x="6101016" y="2084070"/>
                </a:lnTo>
                <a:lnTo>
                  <a:pt x="6101016" y="1938020"/>
                </a:lnTo>
                <a:lnTo>
                  <a:pt x="6101016" y="1785620"/>
                </a:lnTo>
                <a:lnTo>
                  <a:pt x="6101016" y="1639252"/>
                </a:lnTo>
                <a:close/>
              </a:path>
              <a:path w="6101080" h="2255520">
                <a:moveTo>
                  <a:pt x="6101016" y="298526"/>
                </a:moveTo>
                <a:lnTo>
                  <a:pt x="6094349" y="298526"/>
                </a:lnTo>
                <a:lnTo>
                  <a:pt x="6094349" y="444881"/>
                </a:lnTo>
                <a:lnTo>
                  <a:pt x="6094349" y="597281"/>
                </a:lnTo>
                <a:lnTo>
                  <a:pt x="6094349" y="1639189"/>
                </a:lnTo>
                <a:lnTo>
                  <a:pt x="6101016" y="1639189"/>
                </a:lnTo>
                <a:lnTo>
                  <a:pt x="6101016" y="444881"/>
                </a:lnTo>
                <a:lnTo>
                  <a:pt x="6101016" y="298526"/>
                </a:lnTo>
                <a:close/>
              </a:path>
              <a:path w="6101080" h="2255520">
                <a:moveTo>
                  <a:pt x="6101016" y="0"/>
                </a:moveTo>
                <a:lnTo>
                  <a:pt x="6094349" y="0"/>
                </a:lnTo>
                <a:lnTo>
                  <a:pt x="6094349" y="146050"/>
                </a:lnTo>
                <a:lnTo>
                  <a:pt x="6094349" y="298450"/>
                </a:lnTo>
                <a:lnTo>
                  <a:pt x="6101016" y="298450"/>
                </a:lnTo>
                <a:lnTo>
                  <a:pt x="6101016" y="146050"/>
                </a:lnTo>
                <a:lnTo>
                  <a:pt x="61010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02335" y="1013713"/>
            <a:ext cx="5909310" cy="44665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1019175">
              <a:lnSpc>
                <a:spcPct val="111400"/>
              </a:lnSpc>
              <a:spcBef>
                <a:spcPts val="100"/>
              </a:spcBef>
            </a:pPr>
            <a:r>
              <a:rPr dirty="0" sz="900" b="1">
                <a:latin typeface="Courier New"/>
                <a:cs typeface="Courier New"/>
              </a:rPr>
              <a:t>If you </a:t>
            </a:r>
            <a:r>
              <a:rPr dirty="0" sz="900" spc="-5" b="1">
                <a:latin typeface="Courier New"/>
                <a:cs typeface="Courier New"/>
              </a:rPr>
              <a:t>require further assistance please </a:t>
            </a:r>
            <a:r>
              <a:rPr dirty="0" sz="900" spc="-10" b="1">
                <a:latin typeface="Courier New"/>
                <a:cs typeface="Courier New"/>
              </a:rPr>
              <a:t>contact </a:t>
            </a:r>
            <a:r>
              <a:rPr dirty="0" sz="900" b="1">
                <a:latin typeface="Courier New"/>
                <a:cs typeface="Courier New"/>
              </a:rPr>
              <a:t>us by </a:t>
            </a:r>
            <a:r>
              <a:rPr dirty="0" sz="900" spc="-5" b="1">
                <a:latin typeface="Courier New"/>
                <a:cs typeface="Courier New"/>
              </a:rPr>
              <a:t>sending </a:t>
            </a:r>
            <a:r>
              <a:rPr dirty="0" sz="900" b="1">
                <a:latin typeface="Courier New"/>
                <a:cs typeface="Courier New"/>
              </a:rPr>
              <a:t>email to </a:t>
            </a:r>
            <a:r>
              <a:rPr dirty="0" sz="900" spc="-5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  <a:hlinkClick r:id="rId2"/>
              </a:rPr>
              <a:t>export@cisco.com.</a:t>
            </a:r>
            <a:endParaRPr sz="9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</a:pPr>
            <a:endParaRPr sz="1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00">
              <a:latin typeface="Courier New"/>
              <a:cs typeface="Courier New"/>
            </a:endParaRPr>
          </a:p>
          <a:p>
            <a:pPr marL="12700" marR="1016000">
              <a:lnSpc>
                <a:spcPct val="111100"/>
              </a:lnSpc>
              <a:tabLst>
                <a:tab pos="703580" algn="l"/>
              </a:tabLst>
            </a:pPr>
            <a:r>
              <a:rPr dirty="0" sz="900" spc="-5" b="1">
                <a:latin typeface="Courier New"/>
                <a:cs typeface="Courier New"/>
              </a:rPr>
              <a:t>Warning:	</a:t>
            </a:r>
            <a:r>
              <a:rPr dirty="0" sz="900" spc="-15" b="1">
                <a:latin typeface="Courier New"/>
                <a:cs typeface="Courier New"/>
              </a:rPr>
              <a:t>the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compile-time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code</a:t>
            </a:r>
            <a:r>
              <a:rPr dirty="0" sz="900" spc="-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checksum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does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not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appear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20" b="1">
                <a:latin typeface="Courier New"/>
                <a:cs typeface="Courier New"/>
              </a:rPr>
              <a:t>to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be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present. </a:t>
            </a:r>
            <a:r>
              <a:rPr dirty="0" sz="900" spc="-52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Linux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Unix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(Intel-x86)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processor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with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128906K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bytes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of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memory.</a:t>
            </a:r>
            <a:endParaRPr sz="9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dirty="0" sz="900" spc="-5" b="1">
                <a:latin typeface="Courier New"/>
                <a:cs typeface="Courier New"/>
              </a:rPr>
              <a:t>Processor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board</a:t>
            </a:r>
            <a:r>
              <a:rPr dirty="0" sz="900" spc="5" b="1">
                <a:latin typeface="Courier New"/>
                <a:cs typeface="Courier New"/>
              </a:rPr>
              <a:t> </a:t>
            </a:r>
            <a:r>
              <a:rPr dirty="0" sz="900" spc="-20" b="1">
                <a:latin typeface="Courier New"/>
                <a:cs typeface="Courier New"/>
              </a:rPr>
              <a:t>ID</a:t>
            </a:r>
            <a:r>
              <a:rPr dirty="0" sz="900" spc="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67108865</a:t>
            </a:r>
            <a:endParaRPr sz="900">
              <a:latin typeface="Courier New"/>
              <a:cs typeface="Courier New"/>
            </a:endParaRPr>
          </a:p>
          <a:p>
            <a:pPr marL="12700" marR="4443730">
              <a:lnSpc>
                <a:spcPct val="106500"/>
              </a:lnSpc>
              <a:spcBef>
                <a:spcPts val="50"/>
              </a:spcBef>
            </a:pPr>
            <a:r>
              <a:rPr dirty="0" sz="900" b="1">
                <a:latin typeface="Courier New"/>
                <a:cs typeface="Courier New"/>
              </a:rPr>
              <a:t>4 </a:t>
            </a:r>
            <a:r>
              <a:rPr dirty="0" sz="900" spc="-5" b="1">
                <a:latin typeface="Courier New"/>
                <a:cs typeface="Courier New"/>
              </a:rPr>
              <a:t>Ethernet interfaces </a:t>
            </a:r>
            <a:r>
              <a:rPr dirty="0" sz="900" spc="-53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1024K</a:t>
            </a:r>
            <a:r>
              <a:rPr dirty="0" sz="900" spc="-1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bytes</a:t>
            </a:r>
            <a:r>
              <a:rPr dirty="0" sz="900" spc="-5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of</a:t>
            </a:r>
            <a:r>
              <a:rPr dirty="0" sz="900" spc="-5" b="1">
                <a:latin typeface="Courier New"/>
                <a:cs typeface="Courier New"/>
              </a:rPr>
              <a:t> NVRAM.</a:t>
            </a:r>
            <a:endParaRPr sz="9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</a:pPr>
            <a:endParaRPr sz="10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00">
              <a:latin typeface="Courier New"/>
              <a:cs typeface="Courier New"/>
            </a:endParaRPr>
          </a:p>
          <a:p>
            <a:pPr marL="635635">
              <a:lnSpc>
                <a:spcPct val="100000"/>
              </a:lnSpc>
            </a:pPr>
            <a:r>
              <a:rPr dirty="0" sz="900" b="1">
                <a:latin typeface="Courier New"/>
                <a:cs typeface="Courier New"/>
              </a:rPr>
              <a:t>---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System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Configuration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Dialog</a:t>
            </a:r>
            <a:r>
              <a:rPr dirty="0" sz="900" spc="4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---</a:t>
            </a:r>
            <a:endParaRPr sz="9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</a:pPr>
            <a:r>
              <a:rPr dirty="0" sz="900" b="1">
                <a:latin typeface="Courier New"/>
                <a:cs typeface="Courier New"/>
              </a:rPr>
              <a:t>Would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you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like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to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enter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the</a:t>
            </a:r>
            <a:r>
              <a:rPr dirty="0" sz="900" spc="-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initial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configuration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dialog?</a:t>
            </a:r>
            <a:r>
              <a:rPr dirty="0" sz="900" spc="-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[yes/no]:</a:t>
            </a:r>
            <a:r>
              <a:rPr dirty="0" sz="900" spc="55" b="1">
                <a:latin typeface="Courier New"/>
                <a:cs typeface="Courier New"/>
              </a:rPr>
              <a:t> 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no</a:t>
            </a:r>
            <a:r>
              <a:rPr dirty="0" sz="900" spc="30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-5" b="1">
                <a:solidFill>
                  <a:srgbClr val="BEBEBE"/>
                </a:solidFill>
                <a:latin typeface="Courier New"/>
                <a:cs typeface="Courier New"/>
              </a:rPr>
              <a:t>&lt;enter&gt;</a:t>
            </a:r>
            <a:endParaRPr sz="900">
              <a:latin typeface="Courier New"/>
              <a:cs typeface="Courier New"/>
            </a:endParaRPr>
          </a:p>
          <a:p>
            <a:pPr>
              <a:lnSpc>
                <a:spcPct val="100000"/>
              </a:lnSpc>
            </a:pPr>
            <a:endParaRPr sz="1000">
              <a:latin typeface="Courier New"/>
              <a:cs typeface="Courier New"/>
            </a:endParaRPr>
          </a:p>
          <a:p>
            <a:pPr marL="12700">
              <a:lnSpc>
                <a:spcPct val="100000"/>
              </a:lnSpc>
              <a:spcBef>
                <a:spcPts val="790"/>
              </a:spcBef>
            </a:pPr>
            <a:r>
              <a:rPr dirty="0" sz="1100" spc="-10" b="1">
                <a:latin typeface="Calibri"/>
                <a:cs typeface="Calibri"/>
              </a:rPr>
              <a:t>Yêu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cầu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7: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Đặt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hostname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cho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Router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là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R1,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đặt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hostname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cho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Switch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là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Sw1.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10" b="1">
                <a:latin typeface="Calibri"/>
                <a:cs typeface="Calibri"/>
              </a:rPr>
              <a:t>Yêu</a:t>
            </a:r>
            <a:r>
              <a:rPr dirty="0" sz="1100" b="1">
                <a:latin typeface="Calibri"/>
                <a:cs typeface="Calibri"/>
              </a:rPr>
              <a:t> cầu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8: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Cấu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hình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password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enable</a:t>
            </a:r>
            <a:r>
              <a:rPr dirty="0" sz="1100">
                <a:latin typeface="Calibri"/>
                <a:cs typeface="Calibri"/>
              </a:rPr>
              <a:t> cho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R1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30">
                <a:latin typeface="Calibri"/>
                <a:cs typeface="Calibri"/>
              </a:rPr>
              <a:t>là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123,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cấu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hình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password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enable </a:t>
            </a:r>
            <a:r>
              <a:rPr dirty="0" sz="1100" spc="-15">
                <a:latin typeface="Calibri"/>
                <a:cs typeface="Calibri"/>
              </a:rPr>
              <a:t>cho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Sw1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là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abc.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9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10" b="1">
                <a:latin typeface="Calibri"/>
                <a:cs typeface="Calibri"/>
              </a:rPr>
              <a:t>Yêu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cầu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9: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Cấu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hình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password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console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trên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R1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30">
                <a:latin typeface="Calibri"/>
                <a:cs typeface="Calibri"/>
              </a:rPr>
              <a:t>là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123456,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cấu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hình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password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console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Sw1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30">
                <a:latin typeface="Calibri"/>
                <a:cs typeface="Calibri"/>
              </a:rPr>
              <a:t>là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abcdef.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10" b="1">
                <a:latin typeface="Calibri"/>
                <a:cs typeface="Calibri"/>
              </a:rPr>
              <a:t>Yêu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cầu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spc="-10" b="1">
                <a:latin typeface="Calibri"/>
                <a:cs typeface="Calibri"/>
              </a:rPr>
              <a:t>10: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Kiểm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password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enable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&amp; console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trong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file cấu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hình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running-config.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10" b="1">
                <a:latin typeface="Calibri"/>
                <a:cs typeface="Calibri"/>
              </a:rPr>
              <a:t>Yêu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cầu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10" b="1">
                <a:latin typeface="Calibri"/>
                <a:cs typeface="Calibri"/>
              </a:rPr>
              <a:t>11: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Bật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tính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năng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mã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hóa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20">
                <a:latin typeface="Calibri"/>
                <a:cs typeface="Calibri"/>
              </a:rPr>
              <a:t>mật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khẩu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trong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file </a:t>
            </a:r>
            <a:r>
              <a:rPr dirty="0" sz="1100" spc="-15">
                <a:latin typeface="Calibri"/>
                <a:cs typeface="Calibri"/>
              </a:rPr>
              <a:t>cấu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hình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running-config.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10" b="1">
                <a:latin typeface="Calibri"/>
                <a:cs typeface="Calibri"/>
              </a:rPr>
              <a:t>Yêu</a:t>
            </a:r>
            <a:r>
              <a:rPr dirty="0" sz="1100" b="1">
                <a:latin typeface="Calibri"/>
                <a:cs typeface="Calibri"/>
              </a:rPr>
              <a:t> cầu </a:t>
            </a:r>
            <a:r>
              <a:rPr dirty="0" sz="1100" spc="-10" b="1">
                <a:latin typeface="Calibri"/>
                <a:cs typeface="Calibri"/>
              </a:rPr>
              <a:t>12: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Đặt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IP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trên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cổng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f0/0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của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R1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địa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chỉ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IP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là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192.168.1.1/24.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10">
                <a:latin typeface="Calibri"/>
                <a:cs typeface="Calibri"/>
              </a:rPr>
              <a:t>Cấu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hình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cơ</a:t>
            </a:r>
            <a:r>
              <a:rPr dirty="0" sz="1100">
                <a:latin typeface="Calibri"/>
                <a:cs typeface="Calibri"/>
              </a:rPr>
              <a:t> bản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trên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R1.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42010" y="5632703"/>
            <a:ext cx="6094730" cy="476884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60"/>
              </a:lnSpc>
            </a:pPr>
            <a:r>
              <a:rPr dirty="0" sz="900" spc="-5" b="1">
                <a:latin typeface="Courier New"/>
                <a:cs typeface="Courier New"/>
              </a:rPr>
              <a:t>interface</a:t>
            </a:r>
            <a:r>
              <a:rPr dirty="0" sz="900" spc="-2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f0/0</a:t>
            </a:r>
            <a:endParaRPr sz="900">
              <a:latin typeface="Courier New"/>
              <a:cs typeface="Courier New"/>
            </a:endParaRPr>
          </a:p>
          <a:p>
            <a:pPr marL="212725">
              <a:lnSpc>
                <a:spcPct val="100000"/>
              </a:lnSpc>
              <a:spcBef>
                <a:spcPts val="70"/>
              </a:spcBef>
            </a:pPr>
            <a:r>
              <a:rPr dirty="0" sz="900" b="1">
                <a:latin typeface="Courier New"/>
                <a:cs typeface="Courier New"/>
              </a:rPr>
              <a:t>ip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address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192.168.1.1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255.255.255.0</a:t>
            </a:r>
            <a:endParaRPr sz="900">
              <a:latin typeface="Courier New"/>
              <a:cs typeface="Courier New"/>
            </a:endParaRPr>
          </a:p>
          <a:p>
            <a:pPr marL="212725">
              <a:lnSpc>
                <a:spcPct val="100000"/>
              </a:lnSpc>
              <a:spcBef>
                <a:spcPts val="120"/>
              </a:spcBef>
            </a:pPr>
            <a:r>
              <a:rPr dirty="0" sz="900" b="1">
                <a:latin typeface="Courier New"/>
                <a:cs typeface="Courier New"/>
              </a:rPr>
              <a:t>no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shutdown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2335" y="6290690"/>
            <a:ext cx="5842000" cy="9810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 b="1">
                <a:latin typeface="Calibri"/>
                <a:cs typeface="Calibri"/>
              </a:rPr>
              <a:t>Yêu</a:t>
            </a:r>
            <a:r>
              <a:rPr dirty="0" sz="1100" b="1">
                <a:latin typeface="Calibri"/>
                <a:cs typeface="Calibri"/>
              </a:rPr>
              <a:t> cầu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10" b="1">
                <a:latin typeface="Calibri"/>
                <a:cs typeface="Calibri"/>
              </a:rPr>
              <a:t>13:</a:t>
            </a:r>
            <a:r>
              <a:rPr dirty="0" sz="1100" spc="-5" b="1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Đặt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IP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trên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interface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vlan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r>
              <a:rPr dirty="0" sz="1100" spc="-10">
                <a:latin typeface="Calibri"/>
                <a:cs typeface="Calibri"/>
              </a:rPr>
              <a:t> của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Sw1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địa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chỉ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IP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là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192.168.1.2/24.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Calibri"/>
              <a:cs typeface="Calibri"/>
            </a:endParaRPr>
          </a:p>
          <a:p>
            <a:pPr marL="12700" marR="5080">
              <a:lnSpc>
                <a:spcPct val="117500"/>
              </a:lnSpc>
            </a:pPr>
            <a:r>
              <a:rPr dirty="0" sz="1100" spc="5">
                <a:latin typeface="Calibri"/>
                <a:cs typeface="Calibri"/>
              </a:rPr>
              <a:t>Ta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sẽ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gán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IP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192.168.1.2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cho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Sw1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trên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cổng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ảo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“interface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vlan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1”,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tất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cả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các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thiết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bị</a:t>
            </a:r>
            <a:r>
              <a:rPr dirty="0" sz="1100" spc="-5">
                <a:latin typeface="Calibri"/>
                <a:cs typeface="Calibri"/>
              </a:rPr>
              <a:t> (PC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25">
                <a:latin typeface="Calibri"/>
                <a:cs typeface="Calibri"/>
              </a:rPr>
              <a:t>và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Router)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kết </a:t>
            </a:r>
            <a:r>
              <a:rPr dirty="0" sz="1100" spc="10">
                <a:latin typeface="Calibri"/>
                <a:cs typeface="Calibri"/>
              </a:rPr>
              <a:t> nối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tới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Sw1</a:t>
            </a:r>
            <a:r>
              <a:rPr dirty="0" sz="1100" spc="-5">
                <a:latin typeface="Calibri"/>
                <a:cs typeface="Calibri"/>
              </a:rPr>
              <a:t> đều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có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thể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ping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được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tới</a:t>
            </a:r>
            <a:r>
              <a:rPr dirty="0" sz="1100" spc="5">
                <a:latin typeface="Calibri"/>
                <a:cs typeface="Calibri"/>
              </a:rPr>
              <a:t> IP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192.168.1.2 </a:t>
            </a:r>
            <a:r>
              <a:rPr dirty="0" sz="1100" spc="5">
                <a:latin typeface="Calibri"/>
                <a:cs typeface="Calibri"/>
              </a:rPr>
              <a:t>của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Sw1.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Và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tại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Sw1,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cũng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có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thể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ping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được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tới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các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IP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của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PC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hoặc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Router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đang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nối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tới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Sw1.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42010" y="7418323"/>
            <a:ext cx="6094730" cy="629285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b="1">
                <a:latin typeface="Courier New"/>
                <a:cs typeface="Courier New"/>
              </a:rPr>
              <a:t>Sw1(config)#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interface</a:t>
            </a:r>
            <a:r>
              <a:rPr dirty="0" sz="900" spc="-45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vlan</a:t>
            </a:r>
            <a:r>
              <a:rPr dirty="0" sz="900" spc="-45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1</a:t>
            </a:r>
            <a:endParaRPr sz="900">
              <a:latin typeface="Courier New"/>
              <a:cs typeface="Courier New"/>
            </a:endParaRPr>
          </a:p>
          <a:p>
            <a:pPr marL="73025" marR="2442210">
              <a:lnSpc>
                <a:spcPct val="106500"/>
              </a:lnSpc>
              <a:spcBef>
                <a:spcPts val="50"/>
              </a:spcBef>
            </a:pPr>
            <a:r>
              <a:rPr dirty="0" sz="900" spc="-5" b="1">
                <a:latin typeface="Courier New"/>
                <a:cs typeface="Courier New"/>
              </a:rPr>
              <a:t>Sw1(config-if)#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20" b="1">
                <a:solidFill>
                  <a:srgbClr val="FF0000"/>
                </a:solidFill>
                <a:latin typeface="Courier New"/>
                <a:cs typeface="Courier New"/>
              </a:rPr>
              <a:t>ip</a:t>
            </a:r>
            <a:r>
              <a:rPr dirty="0" sz="900" spc="25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address</a:t>
            </a:r>
            <a:r>
              <a:rPr dirty="0" sz="900" spc="-25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192.168.1.2</a:t>
            </a:r>
            <a:r>
              <a:rPr dirty="0" sz="900" spc="25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255.255.255.0 </a:t>
            </a:r>
            <a:r>
              <a:rPr dirty="0" sz="900" spc="-525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Sw1(config-if)#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end</a:t>
            </a:r>
            <a:endParaRPr sz="900">
              <a:latin typeface="Courier New"/>
              <a:cs typeface="Courier New"/>
            </a:endParaRPr>
          </a:p>
          <a:p>
            <a:pPr marL="73025">
              <a:lnSpc>
                <a:spcPct val="100000"/>
              </a:lnSpc>
              <a:spcBef>
                <a:spcPts val="120"/>
              </a:spcBef>
            </a:pPr>
            <a:r>
              <a:rPr dirty="0" sz="900" spc="5" b="1">
                <a:latin typeface="Courier New"/>
                <a:cs typeface="Courier New"/>
              </a:rPr>
              <a:t>Sw1#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2335" y="8199246"/>
            <a:ext cx="5781675" cy="9163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7500"/>
              </a:lnSpc>
              <a:spcBef>
                <a:spcPts val="100"/>
              </a:spcBef>
            </a:pPr>
            <a:r>
              <a:rPr dirty="0" sz="1100" spc="5">
                <a:latin typeface="Calibri"/>
                <a:cs typeface="Calibri"/>
              </a:rPr>
              <a:t>Trên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Sw1,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kiểm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tra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IP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vừa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thiết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lập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“interface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vlan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1”.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Hiện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nay,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cổng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ảo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“interface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vlan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1”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đang</a:t>
            </a:r>
            <a:r>
              <a:rPr dirty="0" sz="1100">
                <a:latin typeface="Calibri"/>
                <a:cs typeface="Calibri"/>
              </a:rPr>
              <a:t> ở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trạng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thái </a:t>
            </a:r>
            <a:r>
              <a:rPr dirty="0" sz="1100" spc="-5">
                <a:latin typeface="Calibri"/>
                <a:cs typeface="Calibri"/>
              </a:rPr>
              <a:t>“administratively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down”,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lý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là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ta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chưa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tiến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thành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thực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hiện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câu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lệnh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“no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shutdow”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cho </a:t>
            </a:r>
            <a:r>
              <a:rPr dirty="0" sz="1100" spc="5">
                <a:latin typeface="Calibri"/>
                <a:cs typeface="Calibri"/>
              </a:rPr>
              <a:t> cổng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này.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900" b="1">
                <a:latin typeface="Courier New"/>
                <a:cs typeface="Courier New"/>
              </a:rPr>
              <a:t>Sw1#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show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ip</a:t>
            </a:r>
            <a:r>
              <a:rPr dirty="0" sz="900" spc="-4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interface</a:t>
            </a:r>
            <a:r>
              <a:rPr dirty="0" sz="900" spc="-4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brief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38835" y="8965565"/>
            <a:ext cx="6101080" cy="165735"/>
          </a:xfrm>
          <a:custGeom>
            <a:avLst/>
            <a:gdLst/>
            <a:ahLst/>
            <a:cxnLst/>
            <a:rect l="l" t="t" r="r" b="b"/>
            <a:pathLst>
              <a:path w="6101080" h="165734">
                <a:moveTo>
                  <a:pt x="6101016" y="0"/>
                </a:moveTo>
                <a:lnTo>
                  <a:pt x="6094476" y="0"/>
                </a:lnTo>
                <a:lnTo>
                  <a:pt x="6094349" y="0"/>
                </a:lnTo>
                <a:lnTo>
                  <a:pt x="6350" y="0"/>
                </a:lnTo>
                <a:lnTo>
                  <a:pt x="0" y="0"/>
                </a:lnTo>
                <a:lnTo>
                  <a:pt x="0" y="6350"/>
                </a:lnTo>
                <a:lnTo>
                  <a:pt x="0" y="165417"/>
                </a:lnTo>
                <a:lnTo>
                  <a:pt x="6350" y="165417"/>
                </a:lnTo>
                <a:lnTo>
                  <a:pt x="6350" y="6350"/>
                </a:lnTo>
                <a:lnTo>
                  <a:pt x="6094349" y="6350"/>
                </a:lnTo>
                <a:lnTo>
                  <a:pt x="6094349" y="165417"/>
                </a:lnTo>
                <a:lnTo>
                  <a:pt x="6101016" y="165417"/>
                </a:lnTo>
                <a:lnTo>
                  <a:pt x="6101016" y="6350"/>
                </a:lnTo>
                <a:lnTo>
                  <a:pt x="61010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2335" y="883284"/>
            <a:ext cx="64579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5" b="1">
                <a:latin typeface="Courier New"/>
                <a:cs typeface="Courier New"/>
              </a:rPr>
              <a:t>Interface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481275" y="883284"/>
            <a:ext cx="71374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5" b="1">
                <a:latin typeface="Courier New"/>
                <a:cs typeface="Courier New"/>
              </a:rPr>
              <a:t>IP-Address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915035" y="1061085"/>
            <a:ext cx="5224145" cy="133350"/>
          </a:xfrm>
          <a:custGeom>
            <a:avLst/>
            <a:gdLst/>
            <a:ahLst/>
            <a:cxnLst/>
            <a:rect l="l" t="t" r="r" b="b"/>
            <a:pathLst>
              <a:path w="5224145" h="133350">
                <a:moveTo>
                  <a:pt x="5223891" y="0"/>
                </a:moveTo>
                <a:lnTo>
                  <a:pt x="0" y="0"/>
                </a:lnTo>
                <a:lnTo>
                  <a:pt x="0" y="133350"/>
                </a:lnTo>
                <a:lnTo>
                  <a:pt x="5223891" y="133350"/>
                </a:lnTo>
                <a:lnTo>
                  <a:pt x="5223891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" name="object 5"/>
          <p:cNvGrpSpPr/>
          <p:nvPr/>
        </p:nvGrpSpPr>
        <p:grpSpPr>
          <a:xfrm>
            <a:off x="838835" y="915035"/>
            <a:ext cx="6101715" cy="4178300"/>
            <a:chOff x="838835" y="915035"/>
            <a:chExt cx="6101715" cy="4178300"/>
          </a:xfrm>
        </p:grpSpPr>
        <p:sp>
          <p:nvSpPr>
            <p:cNvPr id="6" name="object 6"/>
            <p:cNvSpPr/>
            <p:nvPr/>
          </p:nvSpPr>
          <p:spPr>
            <a:xfrm>
              <a:off x="838835" y="915035"/>
              <a:ext cx="6350" cy="146050"/>
            </a:xfrm>
            <a:custGeom>
              <a:avLst/>
              <a:gdLst/>
              <a:ahLst/>
              <a:cxnLst/>
              <a:rect l="l" t="t" r="r" b="b"/>
              <a:pathLst>
                <a:path w="6350" h="146050">
                  <a:moveTo>
                    <a:pt x="6350" y="0"/>
                  </a:moveTo>
                  <a:lnTo>
                    <a:pt x="0" y="0"/>
                  </a:lnTo>
                  <a:lnTo>
                    <a:pt x="0" y="146050"/>
                  </a:lnTo>
                  <a:lnTo>
                    <a:pt x="6350" y="146050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842010" y="1061085"/>
              <a:ext cx="0" cy="4028440"/>
            </a:xfrm>
            <a:custGeom>
              <a:avLst/>
              <a:gdLst/>
              <a:ahLst/>
              <a:cxnLst/>
              <a:rect l="l" t="t" r="r" b="b"/>
              <a:pathLst>
                <a:path w="0" h="4028440">
                  <a:moveTo>
                    <a:pt x="0" y="0"/>
                  </a:moveTo>
                  <a:lnTo>
                    <a:pt x="0" y="4028440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6933183" y="915035"/>
              <a:ext cx="6985" cy="146050"/>
            </a:xfrm>
            <a:custGeom>
              <a:avLst/>
              <a:gdLst/>
              <a:ahLst/>
              <a:cxnLst/>
              <a:rect l="l" t="t" r="r" b="b"/>
              <a:pathLst>
                <a:path w="6984" h="146050">
                  <a:moveTo>
                    <a:pt x="6667" y="0"/>
                  </a:moveTo>
                  <a:lnTo>
                    <a:pt x="0" y="0"/>
                  </a:lnTo>
                  <a:lnTo>
                    <a:pt x="0" y="146050"/>
                  </a:lnTo>
                  <a:lnTo>
                    <a:pt x="6667" y="146050"/>
                  </a:lnTo>
                  <a:lnTo>
                    <a:pt x="666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6936517" y="1061085"/>
              <a:ext cx="0" cy="4028440"/>
            </a:xfrm>
            <a:custGeom>
              <a:avLst/>
              <a:gdLst/>
              <a:ahLst/>
              <a:cxnLst/>
              <a:rect l="l" t="t" r="r" b="b"/>
              <a:pathLst>
                <a:path w="0" h="4028440">
                  <a:moveTo>
                    <a:pt x="0" y="0"/>
                  </a:moveTo>
                  <a:lnTo>
                    <a:pt x="0" y="4028440"/>
                  </a:lnTo>
                </a:path>
              </a:pathLst>
            </a:custGeom>
            <a:ln w="66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902335" y="1029334"/>
            <a:ext cx="37338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Vlan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1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481275" y="1029334"/>
            <a:ext cx="779145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192.168.1.2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578326" y="874394"/>
            <a:ext cx="2837815" cy="3175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3810">
              <a:lnSpc>
                <a:spcPct val="106500"/>
              </a:lnSpc>
              <a:spcBef>
                <a:spcPts val="100"/>
              </a:spcBef>
              <a:tabLst>
                <a:tab pos="2280285" algn="l"/>
              </a:tabLst>
            </a:pPr>
            <a:r>
              <a:rPr dirty="0" sz="900" spc="5" b="1">
                <a:latin typeface="Courier New"/>
                <a:cs typeface="Courier New"/>
              </a:rPr>
              <a:t>OK</a:t>
            </a:r>
            <a:r>
              <a:rPr dirty="0" sz="900" b="1">
                <a:latin typeface="Courier New"/>
                <a:cs typeface="Courier New"/>
              </a:rPr>
              <a:t>?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Met</a:t>
            </a:r>
            <a:r>
              <a:rPr dirty="0" sz="900" spc="-40" b="1">
                <a:latin typeface="Courier New"/>
                <a:cs typeface="Courier New"/>
              </a:rPr>
              <a:t>h</a:t>
            </a:r>
            <a:r>
              <a:rPr dirty="0" sz="900" spc="5" b="1">
                <a:latin typeface="Courier New"/>
                <a:cs typeface="Courier New"/>
              </a:rPr>
              <a:t>o</a:t>
            </a:r>
            <a:r>
              <a:rPr dirty="0" sz="900" b="1">
                <a:latin typeface="Courier New"/>
                <a:cs typeface="Courier New"/>
              </a:rPr>
              <a:t>d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S</a:t>
            </a:r>
            <a:r>
              <a:rPr dirty="0" sz="900" spc="-40" b="1">
                <a:latin typeface="Courier New"/>
                <a:cs typeface="Courier New"/>
              </a:rPr>
              <a:t>t</a:t>
            </a:r>
            <a:r>
              <a:rPr dirty="0" sz="900" spc="5" b="1">
                <a:latin typeface="Courier New"/>
                <a:cs typeface="Courier New"/>
              </a:rPr>
              <a:t>atu</a:t>
            </a:r>
            <a:r>
              <a:rPr dirty="0" sz="900" b="1">
                <a:latin typeface="Courier New"/>
                <a:cs typeface="Courier New"/>
              </a:rPr>
              <a:t>s	</a:t>
            </a:r>
            <a:r>
              <a:rPr dirty="0" sz="900" spc="-40" b="1">
                <a:latin typeface="Courier New"/>
                <a:cs typeface="Courier New"/>
              </a:rPr>
              <a:t>P</a:t>
            </a:r>
            <a:r>
              <a:rPr dirty="0" sz="900" spc="5" b="1">
                <a:latin typeface="Courier New"/>
                <a:cs typeface="Courier New"/>
              </a:rPr>
              <a:t>roto</a:t>
            </a:r>
            <a:r>
              <a:rPr dirty="0" sz="900" spc="-40" b="1">
                <a:latin typeface="Courier New"/>
                <a:cs typeface="Courier New"/>
              </a:rPr>
              <a:t>c</a:t>
            </a:r>
            <a:r>
              <a:rPr dirty="0" sz="900" spc="5" b="1">
                <a:latin typeface="Courier New"/>
                <a:cs typeface="Courier New"/>
              </a:rPr>
              <a:t>o</a:t>
            </a:r>
            <a:r>
              <a:rPr dirty="0" sz="900" b="1">
                <a:latin typeface="Courier New"/>
                <a:cs typeface="Courier New"/>
              </a:rPr>
              <a:t>l  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YES</a:t>
            </a:r>
            <a:r>
              <a:rPr dirty="0" sz="900" spc="-40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manual</a:t>
            </a:r>
            <a:r>
              <a:rPr dirty="0" sz="900" spc="70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administratively</a:t>
            </a:r>
            <a:r>
              <a:rPr dirty="0" sz="900" spc="10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-10" b="1">
                <a:solidFill>
                  <a:srgbClr val="FF0000"/>
                </a:solidFill>
                <a:latin typeface="Courier New"/>
                <a:cs typeface="Courier New"/>
              </a:rPr>
              <a:t>down</a:t>
            </a:r>
            <a:r>
              <a:rPr dirty="0" sz="900" spc="10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-10" b="1">
                <a:solidFill>
                  <a:srgbClr val="FF0000"/>
                </a:solidFill>
                <a:latin typeface="Courier New"/>
                <a:cs typeface="Courier New"/>
              </a:rPr>
              <a:t>down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81275" y="1173226"/>
            <a:ext cx="713105" cy="3895090"/>
          </a:xfrm>
          <a:prstGeom prst="rect">
            <a:avLst/>
          </a:prstGeom>
        </p:spPr>
        <p:txBody>
          <a:bodyPr wrap="square" lIns="0" tIns="9525" rIns="0" bIns="0" rtlCol="0" vert="horz">
            <a:spAutoFit/>
          </a:bodyPr>
          <a:lstStyle/>
          <a:p>
            <a:pPr algn="just" marL="12700" marR="5080">
              <a:lnSpc>
                <a:spcPct val="108600"/>
              </a:lnSpc>
              <a:spcBef>
                <a:spcPts val="75"/>
              </a:spcBef>
            </a:pP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578326" y="1173226"/>
            <a:ext cx="1058545" cy="3895090"/>
          </a:xfrm>
          <a:prstGeom prst="rect">
            <a:avLst/>
          </a:prstGeom>
        </p:spPr>
        <p:txBody>
          <a:bodyPr wrap="square" lIns="0" tIns="9525" rIns="0" bIns="0" rtlCol="0" vert="horz">
            <a:spAutoFit/>
          </a:bodyPr>
          <a:lstStyle/>
          <a:p>
            <a:pPr marL="12700" marR="5080">
              <a:lnSpc>
                <a:spcPct val="108600"/>
              </a:lnSpc>
              <a:spcBef>
                <a:spcPts val="75"/>
              </a:spcBef>
              <a:tabLst>
                <a:tab pos="767080" algn="l"/>
              </a:tabLst>
            </a:pPr>
            <a:r>
              <a:rPr dirty="0" sz="900" b="1">
                <a:latin typeface="Courier New"/>
                <a:cs typeface="Courier New"/>
              </a:rPr>
              <a:t>YES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unset	</a:t>
            </a:r>
            <a:r>
              <a:rPr dirty="0" sz="900" b="1">
                <a:latin typeface="Courier New"/>
                <a:cs typeface="Courier New"/>
              </a:rPr>
              <a:t>up </a:t>
            </a:r>
            <a:r>
              <a:rPr dirty="0" sz="900" spc="5" b="1">
                <a:latin typeface="Courier New"/>
                <a:cs typeface="Courier New"/>
              </a:rPr>
              <a:t> 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YES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unset	</a:t>
            </a:r>
            <a:r>
              <a:rPr dirty="0" sz="900" b="1">
                <a:latin typeface="Courier New"/>
                <a:cs typeface="Courier New"/>
              </a:rPr>
              <a:t>up </a:t>
            </a:r>
            <a:r>
              <a:rPr dirty="0" sz="900" spc="5" b="1">
                <a:latin typeface="Courier New"/>
                <a:cs typeface="Courier New"/>
              </a:rPr>
              <a:t> 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1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-490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d</a:t>
            </a:r>
            <a:r>
              <a:rPr dirty="0" sz="900" spc="-40" b="1">
                <a:latin typeface="Courier New"/>
                <a:cs typeface="Courier New"/>
              </a:rPr>
              <a:t>o</a:t>
            </a:r>
            <a:r>
              <a:rPr dirty="0" sz="900" spc="5" b="1">
                <a:latin typeface="Courier New"/>
                <a:cs typeface="Courier New"/>
              </a:rPr>
              <a:t>w</a:t>
            </a:r>
            <a:r>
              <a:rPr dirty="0" sz="900" b="1">
                <a:latin typeface="Courier New"/>
                <a:cs typeface="Courier New"/>
              </a:rPr>
              <a:t>n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842152" y="1173226"/>
            <a:ext cx="308610" cy="3895090"/>
          </a:xfrm>
          <a:prstGeom prst="rect">
            <a:avLst/>
          </a:prstGeom>
        </p:spPr>
        <p:txBody>
          <a:bodyPr wrap="square" lIns="0" tIns="9525" rIns="0" bIns="0" rtlCol="0" vert="horz">
            <a:spAutoFit/>
          </a:bodyPr>
          <a:lstStyle/>
          <a:p>
            <a:pPr marL="12700" marR="5080">
              <a:lnSpc>
                <a:spcPct val="108600"/>
              </a:lnSpc>
              <a:spcBef>
                <a:spcPts val="75"/>
              </a:spcBef>
            </a:pPr>
            <a:r>
              <a:rPr dirty="0" sz="900" spc="-20" b="1">
                <a:latin typeface="Courier New"/>
                <a:cs typeface="Courier New"/>
              </a:rPr>
              <a:t>up </a:t>
            </a:r>
            <a:r>
              <a:rPr dirty="0" sz="900" spc="-15" b="1">
                <a:latin typeface="Courier New"/>
                <a:cs typeface="Courier New"/>
              </a:rPr>
              <a:t>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20" b="1">
                <a:latin typeface="Courier New"/>
                <a:cs typeface="Courier New"/>
              </a:rPr>
              <a:t>up </a:t>
            </a:r>
            <a:r>
              <a:rPr dirty="0" sz="900" spc="-15" b="1">
                <a:latin typeface="Courier New"/>
                <a:cs typeface="Courier New"/>
              </a:rPr>
              <a:t>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  </a:t>
            </a:r>
            <a:r>
              <a:rPr dirty="0" sz="900" spc="-40" b="1">
                <a:latin typeface="Courier New"/>
                <a:cs typeface="Courier New"/>
              </a:rPr>
              <a:t>d</a:t>
            </a:r>
            <a:r>
              <a:rPr dirty="0" sz="900" spc="5" b="1">
                <a:latin typeface="Courier New"/>
                <a:cs typeface="Courier New"/>
              </a:rPr>
              <a:t>ow</a:t>
            </a:r>
            <a:r>
              <a:rPr dirty="0" sz="900" b="1">
                <a:latin typeface="Courier New"/>
                <a:cs typeface="Courier New"/>
              </a:rPr>
              <a:t>n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02335" y="1173226"/>
            <a:ext cx="1263650" cy="4047490"/>
          </a:xfrm>
          <a:prstGeom prst="rect">
            <a:avLst/>
          </a:prstGeom>
        </p:spPr>
        <p:txBody>
          <a:bodyPr wrap="square" lIns="0" tIns="9525" rIns="0" bIns="0" rtlCol="0" vert="horz">
            <a:spAutoFit/>
          </a:bodyPr>
          <a:lstStyle/>
          <a:p>
            <a:pPr marL="12700" marR="5080">
              <a:lnSpc>
                <a:spcPct val="108700"/>
              </a:lnSpc>
              <a:spcBef>
                <a:spcPts val="75"/>
              </a:spcBef>
            </a:pPr>
            <a:r>
              <a:rPr dirty="0" sz="900" spc="-5" b="1">
                <a:latin typeface="Courier New"/>
                <a:cs typeface="Courier New"/>
              </a:rPr>
              <a:t>FastEthernet0/1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FastEthernet0/2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FastEthernet0/3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FastEthernet0/4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FastEthernet0/5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FastEthernet0/6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FastEthernet0/7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FastEthernet0/8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FastEthernet0/9 </a:t>
            </a:r>
            <a:r>
              <a:rPr dirty="0" sz="900" b="1">
                <a:latin typeface="Courier New"/>
                <a:cs typeface="Courier New"/>
              </a:rPr>
              <a:t> FastEthernet0/10 </a:t>
            </a:r>
            <a:r>
              <a:rPr dirty="0" sz="900" spc="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FastEthernet0/11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FastEthernet0/12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FastEthernet0/13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FastEthernet0/14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FastEthernet0/15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FastEthernet0/16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FastEthernet0/17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FastEthernet0/18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FastEthernet0/19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FastEthernet0/20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FastEthernet0/21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FastEthernet0/22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FastEthernet0/23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FastEthernet0/24 </a:t>
            </a:r>
            <a:r>
              <a:rPr dirty="0" sz="90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GigabitEthernet0/1 </a:t>
            </a:r>
            <a:r>
              <a:rPr dirty="0" sz="900" spc="-530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Gigabi</a:t>
            </a:r>
            <a:r>
              <a:rPr dirty="0" sz="900" spc="-40" b="1">
                <a:latin typeface="Courier New"/>
                <a:cs typeface="Courier New"/>
              </a:rPr>
              <a:t>t</a:t>
            </a:r>
            <a:r>
              <a:rPr dirty="0" sz="900" spc="5" b="1">
                <a:latin typeface="Courier New"/>
                <a:cs typeface="Courier New"/>
              </a:rPr>
              <a:t>Ethe</a:t>
            </a:r>
            <a:r>
              <a:rPr dirty="0" sz="900" spc="-40" b="1">
                <a:latin typeface="Courier New"/>
                <a:cs typeface="Courier New"/>
              </a:rPr>
              <a:t>r</a:t>
            </a:r>
            <a:r>
              <a:rPr dirty="0" sz="900" spc="5" b="1">
                <a:latin typeface="Courier New"/>
                <a:cs typeface="Courier New"/>
              </a:rPr>
              <a:t>net0</a:t>
            </a:r>
            <a:r>
              <a:rPr dirty="0" sz="900" spc="-40" b="1">
                <a:latin typeface="Courier New"/>
                <a:cs typeface="Courier New"/>
              </a:rPr>
              <a:t>/</a:t>
            </a:r>
            <a:r>
              <a:rPr dirty="0" sz="900" b="1">
                <a:latin typeface="Courier New"/>
                <a:cs typeface="Courier New"/>
              </a:rPr>
              <a:t>2  </a:t>
            </a:r>
            <a:r>
              <a:rPr dirty="0" sz="900" spc="5" b="1">
                <a:latin typeface="Courier New"/>
                <a:cs typeface="Courier New"/>
              </a:rPr>
              <a:t>Sw1#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38835" y="5089461"/>
            <a:ext cx="6101080" cy="165735"/>
          </a:xfrm>
          <a:custGeom>
            <a:avLst/>
            <a:gdLst/>
            <a:ahLst/>
            <a:cxnLst/>
            <a:rect l="l" t="t" r="r" b="b"/>
            <a:pathLst>
              <a:path w="6101080" h="165735">
                <a:moveTo>
                  <a:pt x="6101016" y="0"/>
                </a:moveTo>
                <a:lnTo>
                  <a:pt x="6094349" y="0"/>
                </a:lnTo>
                <a:lnTo>
                  <a:pt x="6094349" y="159067"/>
                </a:lnTo>
                <a:lnTo>
                  <a:pt x="6350" y="159067"/>
                </a:lnTo>
                <a:lnTo>
                  <a:pt x="6350" y="0"/>
                </a:lnTo>
                <a:lnTo>
                  <a:pt x="0" y="0"/>
                </a:lnTo>
                <a:lnTo>
                  <a:pt x="0" y="159067"/>
                </a:lnTo>
                <a:lnTo>
                  <a:pt x="0" y="165417"/>
                </a:lnTo>
                <a:lnTo>
                  <a:pt x="6350" y="165417"/>
                </a:lnTo>
                <a:lnTo>
                  <a:pt x="6094349" y="165417"/>
                </a:lnTo>
                <a:lnTo>
                  <a:pt x="6094476" y="165417"/>
                </a:lnTo>
                <a:lnTo>
                  <a:pt x="6101016" y="165417"/>
                </a:lnTo>
                <a:lnTo>
                  <a:pt x="6101016" y="159067"/>
                </a:lnTo>
                <a:lnTo>
                  <a:pt x="61010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902335" y="5432678"/>
            <a:ext cx="3808729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Thực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hiện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câu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lệnh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“no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shutdown”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trên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cổng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ảo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“interface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vlan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1”.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42010" y="5848984"/>
            <a:ext cx="6094730" cy="775335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b="1">
                <a:latin typeface="Courier New"/>
                <a:cs typeface="Courier New"/>
              </a:rPr>
              <a:t>Sw1(config)#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interface</a:t>
            </a:r>
            <a:r>
              <a:rPr dirty="0" sz="900" spc="-45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vlan</a:t>
            </a:r>
            <a:r>
              <a:rPr dirty="0" sz="900" spc="-45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1</a:t>
            </a:r>
            <a:endParaRPr sz="900">
              <a:latin typeface="Courier New"/>
              <a:cs typeface="Courier New"/>
            </a:endParaRPr>
          </a:p>
          <a:p>
            <a:pPr marL="73025" marR="2442210">
              <a:lnSpc>
                <a:spcPts val="1200"/>
              </a:lnSpc>
              <a:spcBef>
                <a:spcPts val="10"/>
              </a:spcBef>
            </a:pPr>
            <a:r>
              <a:rPr dirty="0" sz="900" spc="-5" b="1">
                <a:latin typeface="Courier New"/>
                <a:cs typeface="Courier New"/>
              </a:rPr>
              <a:t>Sw1(config-if)#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20" b="1">
                <a:latin typeface="Courier New"/>
                <a:cs typeface="Courier New"/>
              </a:rPr>
              <a:t>ip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address</a:t>
            </a:r>
            <a:r>
              <a:rPr dirty="0" sz="900" spc="-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192.168.1.2</a:t>
            </a:r>
            <a:r>
              <a:rPr dirty="0" sz="900" spc="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255.255.255.0 </a:t>
            </a:r>
            <a:r>
              <a:rPr dirty="0" sz="900" spc="-52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Sw1(config-if)#</a:t>
            </a:r>
            <a:r>
              <a:rPr dirty="0" sz="900" spc="20" b="1">
                <a:latin typeface="Courier New"/>
                <a:cs typeface="Courier New"/>
              </a:rPr>
              <a:t> </a:t>
            </a:r>
            <a:r>
              <a:rPr dirty="0" sz="900" spc="-20" b="1">
                <a:solidFill>
                  <a:srgbClr val="FF0000"/>
                </a:solidFill>
                <a:latin typeface="Courier New"/>
                <a:cs typeface="Courier New"/>
              </a:rPr>
              <a:t>no</a:t>
            </a:r>
            <a:r>
              <a:rPr dirty="0" sz="900" spc="15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shutdơwn</a:t>
            </a:r>
            <a:endParaRPr sz="900">
              <a:latin typeface="Courier New"/>
              <a:cs typeface="Courier New"/>
            </a:endParaRPr>
          </a:p>
          <a:p>
            <a:pPr marL="73025">
              <a:lnSpc>
                <a:spcPct val="100000"/>
              </a:lnSpc>
              <a:spcBef>
                <a:spcPts val="10"/>
              </a:spcBef>
            </a:pPr>
            <a:r>
              <a:rPr dirty="0" sz="900" spc="-5" b="1">
                <a:latin typeface="Courier New"/>
                <a:cs typeface="Courier New"/>
              </a:rPr>
              <a:t>Sw1(config-if)#</a:t>
            </a:r>
            <a:r>
              <a:rPr dirty="0" sz="900" spc="5" b="1">
                <a:latin typeface="Courier New"/>
                <a:cs typeface="Courier New"/>
              </a:rPr>
              <a:t> </a:t>
            </a:r>
            <a:r>
              <a:rPr dirty="0" sz="900" spc="-15" b="1">
                <a:latin typeface="Courier New"/>
                <a:cs typeface="Courier New"/>
              </a:rPr>
              <a:t>end</a:t>
            </a:r>
            <a:endParaRPr sz="900">
              <a:latin typeface="Courier New"/>
              <a:cs typeface="Courier New"/>
            </a:endParaRPr>
          </a:p>
          <a:p>
            <a:pPr marL="73025">
              <a:lnSpc>
                <a:spcPct val="100000"/>
              </a:lnSpc>
              <a:spcBef>
                <a:spcPts val="70"/>
              </a:spcBef>
            </a:pPr>
            <a:r>
              <a:rPr dirty="0" sz="900" spc="5" b="1">
                <a:latin typeface="Courier New"/>
                <a:cs typeface="Courier New"/>
              </a:rPr>
              <a:t>Sw1#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02335" y="6775831"/>
            <a:ext cx="5767070" cy="782955"/>
          </a:xfrm>
          <a:prstGeom prst="rect">
            <a:avLst/>
          </a:prstGeom>
        </p:spPr>
        <p:txBody>
          <a:bodyPr wrap="square" lIns="0" tIns="419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dirty="0" sz="1100" spc="-5">
                <a:latin typeface="Calibri"/>
                <a:cs typeface="Calibri"/>
              </a:rPr>
              <a:t>Nếu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chỉ muốn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liệt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kê các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cổng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giao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tiếp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interface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ở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trạng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thái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“up” </a:t>
            </a:r>
            <a:r>
              <a:rPr dirty="0" sz="1100" spc="10">
                <a:latin typeface="Calibri"/>
                <a:cs typeface="Calibri"/>
              </a:rPr>
              <a:t>mà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thôi</a:t>
            </a:r>
            <a:r>
              <a:rPr dirty="0" sz="1100">
                <a:latin typeface="Calibri"/>
                <a:cs typeface="Calibri"/>
              </a:rPr>
              <a:t> thì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có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thể </a:t>
            </a:r>
            <a:r>
              <a:rPr dirty="0" sz="1100" spc="-5">
                <a:latin typeface="Calibri"/>
                <a:cs typeface="Calibri"/>
              </a:rPr>
              <a:t>thực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hiện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câu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 spc="5">
                <a:latin typeface="Calibri"/>
                <a:cs typeface="Calibri"/>
              </a:rPr>
              <a:t>lệnh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như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sau.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900" b="1">
                <a:latin typeface="Courier New"/>
                <a:cs typeface="Courier New"/>
              </a:rPr>
              <a:t>Sw1#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show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ip</a:t>
            </a:r>
            <a:r>
              <a:rPr dirty="0" sz="900" spc="-3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interface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brief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|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include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up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838835" y="7408798"/>
            <a:ext cx="6101080" cy="616585"/>
          </a:xfrm>
          <a:custGeom>
            <a:avLst/>
            <a:gdLst/>
            <a:ahLst/>
            <a:cxnLst/>
            <a:rect l="l" t="t" r="r" b="b"/>
            <a:pathLst>
              <a:path w="6101080" h="616584">
                <a:moveTo>
                  <a:pt x="6350" y="171513"/>
                </a:moveTo>
                <a:lnTo>
                  <a:pt x="0" y="171513"/>
                </a:lnTo>
                <a:lnTo>
                  <a:pt x="0" y="317881"/>
                </a:lnTo>
                <a:lnTo>
                  <a:pt x="0" y="470281"/>
                </a:lnTo>
                <a:lnTo>
                  <a:pt x="0" y="616331"/>
                </a:lnTo>
                <a:lnTo>
                  <a:pt x="6350" y="616331"/>
                </a:lnTo>
                <a:lnTo>
                  <a:pt x="6350" y="470281"/>
                </a:lnTo>
                <a:lnTo>
                  <a:pt x="6350" y="317881"/>
                </a:lnTo>
                <a:lnTo>
                  <a:pt x="6350" y="171513"/>
                </a:lnTo>
                <a:close/>
              </a:path>
              <a:path w="6101080" h="616584">
                <a:moveTo>
                  <a:pt x="6101016" y="171513"/>
                </a:moveTo>
                <a:lnTo>
                  <a:pt x="6094349" y="171513"/>
                </a:lnTo>
                <a:lnTo>
                  <a:pt x="6094349" y="317881"/>
                </a:lnTo>
                <a:lnTo>
                  <a:pt x="6094349" y="470281"/>
                </a:lnTo>
                <a:lnTo>
                  <a:pt x="6094349" y="616331"/>
                </a:lnTo>
                <a:lnTo>
                  <a:pt x="6101016" y="616331"/>
                </a:lnTo>
                <a:lnTo>
                  <a:pt x="6101016" y="470281"/>
                </a:lnTo>
                <a:lnTo>
                  <a:pt x="6101016" y="317881"/>
                </a:lnTo>
                <a:lnTo>
                  <a:pt x="6101016" y="171513"/>
                </a:lnTo>
                <a:close/>
              </a:path>
              <a:path w="6101080" h="616584">
                <a:moveTo>
                  <a:pt x="6101016" y="0"/>
                </a:moveTo>
                <a:lnTo>
                  <a:pt x="6094476" y="0"/>
                </a:lnTo>
                <a:lnTo>
                  <a:pt x="6094349" y="0"/>
                </a:lnTo>
                <a:lnTo>
                  <a:pt x="6350" y="0"/>
                </a:lnTo>
                <a:lnTo>
                  <a:pt x="0" y="0"/>
                </a:lnTo>
                <a:lnTo>
                  <a:pt x="0" y="6350"/>
                </a:lnTo>
                <a:lnTo>
                  <a:pt x="0" y="171450"/>
                </a:lnTo>
                <a:lnTo>
                  <a:pt x="6350" y="171450"/>
                </a:lnTo>
                <a:lnTo>
                  <a:pt x="6350" y="6350"/>
                </a:lnTo>
                <a:lnTo>
                  <a:pt x="6094349" y="6350"/>
                </a:lnTo>
                <a:lnTo>
                  <a:pt x="6094349" y="171450"/>
                </a:lnTo>
                <a:lnTo>
                  <a:pt x="6101016" y="171450"/>
                </a:lnTo>
                <a:lnTo>
                  <a:pt x="6101016" y="6350"/>
                </a:lnTo>
                <a:lnTo>
                  <a:pt x="61010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915035" y="7580312"/>
            <a:ext cx="5084445" cy="127635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930"/>
              </a:lnSpc>
              <a:tabLst>
                <a:tab pos="1578610" algn="l"/>
                <a:tab pos="2675890" algn="l"/>
                <a:tab pos="4939665" algn="l"/>
              </a:tabLst>
            </a:pP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Vlan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1	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192</a:t>
            </a:r>
            <a:r>
              <a:rPr dirty="0" sz="900" spc="-40" b="1">
                <a:solidFill>
                  <a:srgbClr val="FF0000"/>
                </a:solidFill>
                <a:latin typeface="Courier New"/>
                <a:cs typeface="Courier New"/>
              </a:rPr>
              <a:t>.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168.</a:t>
            </a:r>
            <a:r>
              <a:rPr dirty="0" sz="900" spc="-40" b="1">
                <a:solidFill>
                  <a:srgbClr val="FF0000"/>
                </a:solidFill>
                <a:latin typeface="Courier New"/>
                <a:cs typeface="Courier New"/>
              </a:rPr>
              <a:t>1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.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2	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YE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S</a:t>
            </a:r>
            <a:r>
              <a:rPr dirty="0" sz="900" spc="-35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man</a:t>
            </a:r>
            <a:r>
              <a:rPr dirty="0" sz="900" spc="-40" b="1">
                <a:solidFill>
                  <a:srgbClr val="FF0000"/>
                </a:solidFill>
                <a:latin typeface="Courier New"/>
                <a:cs typeface="Courier New"/>
              </a:rPr>
              <a:t>u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a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l</a:t>
            </a:r>
            <a:r>
              <a:rPr dirty="0" sz="900" spc="15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u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p	</a:t>
            </a:r>
            <a:r>
              <a:rPr dirty="0" sz="900" spc="-40" b="1">
                <a:solidFill>
                  <a:srgbClr val="FF0000"/>
                </a:solidFill>
                <a:latin typeface="Courier New"/>
                <a:cs typeface="Courier New"/>
              </a:rPr>
              <a:t>u</a:t>
            </a:r>
            <a:r>
              <a:rPr dirty="0" sz="900" b="1">
                <a:solidFill>
                  <a:srgbClr val="FF0000"/>
                </a:solidFill>
                <a:latin typeface="Courier New"/>
                <a:cs typeface="Courier New"/>
              </a:rPr>
              <a:t>p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493975" y="7679690"/>
            <a:ext cx="696595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R="5080">
              <a:lnSpc>
                <a:spcPct val="111100"/>
              </a:lnSpc>
              <a:spcBef>
                <a:spcPts val="100"/>
              </a:spcBef>
            </a:pP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  </a:t>
            </a:r>
            <a:r>
              <a:rPr dirty="0" sz="900" spc="5" b="1">
                <a:latin typeface="Courier New"/>
                <a:cs typeface="Courier New"/>
              </a:rPr>
              <a:t>una</a:t>
            </a:r>
            <a:r>
              <a:rPr dirty="0" sz="900" spc="-40" b="1">
                <a:latin typeface="Courier New"/>
                <a:cs typeface="Courier New"/>
              </a:rPr>
              <a:t>s</a:t>
            </a:r>
            <a:r>
              <a:rPr dirty="0" sz="900" spc="5" b="1">
                <a:latin typeface="Courier New"/>
                <a:cs typeface="Courier New"/>
              </a:rPr>
              <a:t>sign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d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591026" y="7679690"/>
            <a:ext cx="906144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R="5080">
              <a:lnSpc>
                <a:spcPct val="111100"/>
              </a:lnSpc>
              <a:spcBef>
                <a:spcPts val="100"/>
              </a:spcBef>
              <a:tabLst>
                <a:tab pos="754380" algn="l"/>
              </a:tabLst>
            </a:pP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u</a:t>
            </a:r>
            <a:r>
              <a:rPr dirty="0" sz="900" b="1">
                <a:latin typeface="Courier New"/>
                <a:cs typeface="Courier New"/>
              </a:rPr>
              <a:t>p  </a:t>
            </a:r>
            <a:r>
              <a:rPr dirty="0" sz="900" spc="5" b="1">
                <a:latin typeface="Courier New"/>
                <a:cs typeface="Courier New"/>
              </a:rPr>
              <a:t>YE</a:t>
            </a:r>
            <a:r>
              <a:rPr dirty="0" sz="900" b="1">
                <a:latin typeface="Courier New"/>
                <a:cs typeface="Courier New"/>
              </a:rPr>
              <a:t>S</a:t>
            </a:r>
            <a:r>
              <a:rPr dirty="0" sz="900" spc="-35" b="1">
                <a:latin typeface="Courier New"/>
                <a:cs typeface="Courier New"/>
              </a:rPr>
              <a:t> </a:t>
            </a:r>
            <a:r>
              <a:rPr dirty="0" sz="900" spc="5" b="1">
                <a:latin typeface="Courier New"/>
                <a:cs typeface="Courier New"/>
              </a:rPr>
              <a:t>uns</a:t>
            </a:r>
            <a:r>
              <a:rPr dirty="0" sz="900" spc="-40" b="1">
                <a:latin typeface="Courier New"/>
                <a:cs typeface="Courier New"/>
              </a:rPr>
              <a:t>e</a:t>
            </a:r>
            <a:r>
              <a:rPr dirty="0" sz="900" b="1">
                <a:latin typeface="Courier New"/>
                <a:cs typeface="Courier New"/>
              </a:rPr>
              <a:t>t	</a:t>
            </a:r>
            <a:r>
              <a:rPr dirty="0" sz="900" spc="5" b="1">
                <a:latin typeface="Courier New"/>
                <a:cs typeface="Courier New"/>
              </a:rPr>
              <a:t>u</a:t>
            </a:r>
            <a:r>
              <a:rPr dirty="0" sz="900" b="1">
                <a:latin typeface="Courier New"/>
                <a:cs typeface="Courier New"/>
              </a:rPr>
              <a:t>p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854852" y="7679690"/>
            <a:ext cx="15621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0795" marR="5080" indent="-11430">
              <a:lnSpc>
                <a:spcPct val="111100"/>
              </a:lnSpc>
              <a:spcBef>
                <a:spcPts val="100"/>
              </a:spcBef>
            </a:pPr>
            <a:r>
              <a:rPr dirty="0" sz="900" spc="-40" b="1">
                <a:latin typeface="Courier New"/>
                <a:cs typeface="Courier New"/>
              </a:rPr>
              <a:t>u</a:t>
            </a:r>
            <a:r>
              <a:rPr dirty="0" sz="900" b="1">
                <a:latin typeface="Courier New"/>
                <a:cs typeface="Courier New"/>
              </a:rPr>
              <a:t>p  </a:t>
            </a:r>
            <a:r>
              <a:rPr dirty="0" sz="900" spc="-40" b="1">
                <a:latin typeface="Courier New"/>
                <a:cs typeface="Courier New"/>
              </a:rPr>
              <a:t>u</a:t>
            </a:r>
            <a:r>
              <a:rPr dirty="0" sz="900" b="1">
                <a:latin typeface="Courier New"/>
                <a:cs typeface="Courier New"/>
              </a:rPr>
              <a:t>p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15035" y="7679690"/>
            <a:ext cx="1045210" cy="47625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just" marR="5080">
              <a:lnSpc>
                <a:spcPct val="108800"/>
              </a:lnSpc>
              <a:spcBef>
                <a:spcPts val="125"/>
              </a:spcBef>
            </a:pPr>
            <a:r>
              <a:rPr dirty="0" sz="900" spc="5" b="1">
                <a:latin typeface="Courier New"/>
                <a:cs typeface="Courier New"/>
              </a:rPr>
              <a:t>FastEt</a:t>
            </a:r>
            <a:r>
              <a:rPr dirty="0" sz="900" spc="-40" b="1">
                <a:latin typeface="Courier New"/>
                <a:cs typeface="Courier New"/>
              </a:rPr>
              <a:t>h</a:t>
            </a:r>
            <a:r>
              <a:rPr dirty="0" sz="900" spc="5" b="1">
                <a:latin typeface="Courier New"/>
                <a:cs typeface="Courier New"/>
              </a:rPr>
              <a:t>erne</a:t>
            </a:r>
            <a:r>
              <a:rPr dirty="0" sz="900" spc="-40" b="1">
                <a:latin typeface="Courier New"/>
                <a:cs typeface="Courier New"/>
              </a:rPr>
              <a:t>t</a:t>
            </a:r>
            <a:r>
              <a:rPr dirty="0" sz="900" spc="5" b="1">
                <a:latin typeface="Courier New"/>
                <a:cs typeface="Courier New"/>
              </a:rPr>
              <a:t>0/</a:t>
            </a:r>
            <a:r>
              <a:rPr dirty="0" sz="900" b="1">
                <a:latin typeface="Courier New"/>
                <a:cs typeface="Courier New"/>
              </a:rPr>
              <a:t>1  </a:t>
            </a:r>
            <a:r>
              <a:rPr dirty="0" sz="900" spc="5" b="1">
                <a:latin typeface="Courier New"/>
                <a:cs typeface="Courier New"/>
              </a:rPr>
              <a:t>FastEt</a:t>
            </a:r>
            <a:r>
              <a:rPr dirty="0" sz="900" spc="-40" b="1">
                <a:latin typeface="Courier New"/>
                <a:cs typeface="Courier New"/>
              </a:rPr>
              <a:t>h</a:t>
            </a:r>
            <a:r>
              <a:rPr dirty="0" sz="900" spc="5" b="1">
                <a:latin typeface="Courier New"/>
                <a:cs typeface="Courier New"/>
              </a:rPr>
              <a:t>erne</a:t>
            </a:r>
            <a:r>
              <a:rPr dirty="0" sz="900" spc="-40" b="1">
                <a:latin typeface="Courier New"/>
                <a:cs typeface="Courier New"/>
              </a:rPr>
              <a:t>t</a:t>
            </a:r>
            <a:r>
              <a:rPr dirty="0" sz="900" spc="5" b="1">
                <a:latin typeface="Courier New"/>
                <a:cs typeface="Courier New"/>
              </a:rPr>
              <a:t>0/</a:t>
            </a:r>
            <a:r>
              <a:rPr dirty="0" sz="900" b="1">
                <a:latin typeface="Courier New"/>
                <a:cs typeface="Courier New"/>
              </a:rPr>
              <a:t>5  </a:t>
            </a:r>
            <a:r>
              <a:rPr dirty="0" sz="900" spc="5" b="1">
                <a:latin typeface="Courier New"/>
                <a:cs typeface="Courier New"/>
              </a:rPr>
              <a:t>Sw1#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838835" y="8025066"/>
            <a:ext cx="6101080" cy="172085"/>
          </a:xfrm>
          <a:custGeom>
            <a:avLst/>
            <a:gdLst/>
            <a:ahLst/>
            <a:cxnLst/>
            <a:rect l="l" t="t" r="r" b="b"/>
            <a:pathLst>
              <a:path w="6101080" h="172084">
                <a:moveTo>
                  <a:pt x="6101016" y="0"/>
                </a:moveTo>
                <a:lnTo>
                  <a:pt x="6094349" y="0"/>
                </a:lnTo>
                <a:lnTo>
                  <a:pt x="6094349" y="165417"/>
                </a:lnTo>
                <a:lnTo>
                  <a:pt x="6350" y="165417"/>
                </a:lnTo>
                <a:lnTo>
                  <a:pt x="6350" y="0"/>
                </a:lnTo>
                <a:lnTo>
                  <a:pt x="0" y="0"/>
                </a:lnTo>
                <a:lnTo>
                  <a:pt x="0" y="165417"/>
                </a:lnTo>
                <a:lnTo>
                  <a:pt x="0" y="171767"/>
                </a:lnTo>
                <a:lnTo>
                  <a:pt x="6350" y="171767"/>
                </a:lnTo>
                <a:lnTo>
                  <a:pt x="6094349" y="171767"/>
                </a:lnTo>
                <a:lnTo>
                  <a:pt x="6094476" y="171767"/>
                </a:lnTo>
                <a:lnTo>
                  <a:pt x="6101016" y="171767"/>
                </a:lnTo>
                <a:lnTo>
                  <a:pt x="6101016" y="165417"/>
                </a:lnTo>
                <a:lnTo>
                  <a:pt x="610101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 txBox="1"/>
          <p:nvPr/>
        </p:nvSpPr>
        <p:spPr>
          <a:xfrm>
            <a:off x="902335" y="8374633"/>
            <a:ext cx="36766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 b="1">
                <a:latin typeface="Calibri"/>
                <a:cs typeface="Calibri"/>
              </a:rPr>
              <a:t>Yêu</a:t>
            </a:r>
            <a:r>
              <a:rPr dirty="0" sz="1100" b="1">
                <a:latin typeface="Calibri"/>
                <a:cs typeface="Calibri"/>
              </a:rPr>
              <a:t> cầu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10" b="1">
                <a:latin typeface="Calibri"/>
                <a:cs typeface="Calibri"/>
              </a:rPr>
              <a:t>14: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Lưu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cấu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hình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vừa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thực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hiện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25">
                <a:latin typeface="Calibri"/>
                <a:cs typeface="Calibri"/>
              </a:rPr>
              <a:t>và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khởi</a:t>
            </a:r>
            <a:r>
              <a:rPr dirty="0" sz="1100" spc="-5">
                <a:latin typeface="Calibri"/>
                <a:cs typeface="Calibri"/>
              </a:rPr>
              <a:t> động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lại</a:t>
            </a:r>
            <a:r>
              <a:rPr dirty="0" sz="1100">
                <a:latin typeface="Calibri"/>
                <a:cs typeface="Calibri"/>
              </a:rPr>
              <a:t> thiết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bị.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2335" y="866393"/>
            <a:ext cx="5838190" cy="6172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7500"/>
              </a:lnSpc>
              <a:spcBef>
                <a:spcPts val="100"/>
              </a:spcBef>
            </a:pPr>
            <a:r>
              <a:rPr dirty="0" sz="1100" spc="10">
                <a:latin typeface="Calibri"/>
                <a:cs typeface="Calibri"/>
              </a:rPr>
              <a:t>Các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câu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lệnh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vừa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thực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hiện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sẽ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lưu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trữ trực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tiếp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tại </a:t>
            </a:r>
            <a:r>
              <a:rPr dirty="0" sz="1100" spc="-15">
                <a:latin typeface="Calibri"/>
                <a:cs typeface="Calibri"/>
              </a:rPr>
              <a:t>bộ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nhớ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RAM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của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thiết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bị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Router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hoặc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Switch.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Nếu 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thiết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bị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mất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điện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đột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ngột,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các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cấu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hình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này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15">
                <a:latin typeface="Calibri"/>
                <a:cs typeface="Calibri"/>
              </a:rPr>
              <a:t>sẽ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mất.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Vì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thế,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ta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cần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lưu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cấu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hình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từ </a:t>
            </a:r>
            <a:r>
              <a:rPr dirty="0" sz="1100" spc="10">
                <a:latin typeface="Calibri"/>
                <a:cs typeface="Calibri"/>
              </a:rPr>
              <a:t>bộ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15">
                <a:latin typeface="Calibri"/>
                <a:cs typeface="Calibri"/>
              </a:rPr>
              <a:t>nhớ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RAM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bộ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nhớ </a:t>
            </a:r>
            <a:r>
              <a:rPr dirty="0" sz="1100" spc="-5">
                <a:latin typeface="Calibri"/>
                <a:cs typeface="Calibri"/>
              </a:rPr>
              <a:t>NVRAM.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42010" y="1705991"/>
            <a:ext cx="6094730" cy="178435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spc="5" b="1">
                <a:latin typeface="Courier New"/>
                <a:cs typeface="Courier New"/>
              </a:rPr>
              <a:t>R1#</a:t>
            </a:r>
            <a:r>
              <a:rPr dirty="0" sz="900" spc="-5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copy</a:t>
            </a:r>
            <a:r>
              <a:rPr dirty="0" sz="900" spc="-5" b="1">
                <a:latin typeface="Courier New"/>
                <a:cs typeface="Courier New"/>
              </a:rPr>
              <a:t> running-config startup-config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02335" y="2065273"/>
            <a:ext cx="423545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5">
                <a:latin typeface="Calibri"/>
                <a:cs typeface="Calibri"/>
              </a:rPr>
              <a:t>Để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xem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file cấu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hình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lưu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trữ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tại </a:t>
            </a:r>
            <a:r>
              <a:rPr dirty="0" sz="1100" spc="5">
                <a:latin typeface="Calibri"/>
                <a:cs typeface="Calibri"/>
              </a:rPr>
              <a:t>bộ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nhớ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NVRAM,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thực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hiện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câu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lệnh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sau.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42010" y="2481198"/>
            <a:ext cx="6094730" cy="177800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spc="5" b="1">
                <a:latin typeface="Courier New"/>
                <a:cs typeface="Courier New"/>
              </a:rPr>
              <a:t>R1#</a:t>
            </a:r>
            <a:r>
              <a:rPr dirty="0" sz="900" spc="-20" b="1">
                <a:latin typeface="Courier New"/>
                <a:cs typeface="Courier New"/>
              </a:rPr>
              <a:t> </a:t>
            </a:r>
            <a:r>
              <a:rPr dirty="0" sz="900" spc="-10" b="1">
                <a:latin typeface="Courier New"/>
                <a:cs typeface="Courier New"/>
              </a:rPr>
              <a:t>show</a:t>
            </a:r>
            <a:r>
              <a:rPr dirty="0" sz="900" spc="-1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startup-config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2335" y="2840355"/>
            <a:ext cx="124333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Khởi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động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lại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thiết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bị.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42010" y="3256660"/>
            <a:ext cx="6094730" cy="177800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spc="5" b="1">
                <a:latin typeface="Courier New"/>
                <a:cs typeface="Courier New"/>
              </a:rPr>
              <a:t>R1#</a:t>
            </a:r>
            <a:r>
              <a:rPr dirty="0" sz="900" spc="-45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reload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2335" y="3615690"/>
            <a:ext cx="3949065" cy="7842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 b="1">
                <a:latin typeface="Calibri"/>
                <a:cs typeface="Calibri"/>
              </a:rPr>
              <a:t>Yêu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cầu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10" b="1">
                <a:latin typeface="Calibri"/>
                <a:cs typeface="Calibri"/>
              </a:rPr>
              <a:t>15: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Xóa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cấu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hình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startup-config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và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khởi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động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lại</a:t>
            </a:r>
            <a:r>
              <a:rPr dirty="0" sz="1100">
                <a:latin typeface="Calibri"/>
                <a:cs typeface="Calibri"/>
              </a:rPr>
              <a:t> thiết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bị.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10" b="1">
                <a:latin typeface="Calibri"/>
                <a:cs typeface="Calibri"/>
              </a:rPr>
              <a:t>Yêu</a:t>
            </a:r>
            <a:r>
              <a:rPr dirty="0" sz="1100" b="1">
                <a:latin typeface="Calibri"/>
                <a:cs typeface="Calibri"/>
              </a:rPr>
              <a:t> cầu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10" b="1">
                <a:latin typeface="Calibri"/>
                <a:cs typeface="Calibri"/>
              </a:rPr>
              <a:t>16: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Kiểm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15">
                <a:latin typeface="Calibri"/>
                <a:cs typeface="Calibri"/>
              </a:rPr>
              <a:t>bảng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chuyển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mạch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mac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address-table </a:t>
            </a:r>
            <a:r>
              <a:rPr dirty="0" sz="1100" spc="-15">
                <a:latin typeface="Calibri"/>
                <a:cs typeface="Calibri"/>
              </a:rPr>
              <a:t>trên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Sw1.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 spc="-10">
                <a:latin typeface="Calibri"/>
                <a:cs typeface="Calibri"/>
              </a:rPr>
              <a:t>Kiểm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bảng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chuyển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mạch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mac</a:t>
            </a:r>
            <a:r>
              <a:rPr dirty="0" sz="1100" spc="-1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address-table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trên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Sw1.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42010" y="4616196"/>
            <a:ext cx="6094730" cy="184785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b="1">
                <a:latin typeface="Courier New"/>
                <a:cs typeface="Courier New"/>
              </a:rPr>
              <a:t>Sw1#</a:t>
            </a:r>
            <a:r>
              <a:rPr dirty="0" sz="900" spc="15" b="1">
                <a:latin typeface="Courier New"/>
                <a:cs typeface="Courier New"/>
              </a:rPr>
              <a:t> </a:t>
            </a:r>
            <a:r>
              <a:rPr dirty="0" sz="900" spc="-10" b="1">
                <a:solidFill>
                  <a:srgbClr val="FF0000"/>
                </a:solidFill>
                <a:latin typeface="Courier New"/>
                <a:cs typeface="Courier New"/>
              </a:rPr>
              <a:t>show</a:t>
            </a:r>
            <a:r>
              <a:rPr dirty="0" sz="900" spc="10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-15" b="1">
                <a:solidFill>
                  <a:srgbClr val="FF0000"/>
                </a:solidFill>
                <a:latin typeface="Courier New"/>
                <a:cs typeface="Courier New"/>
              </a:rPr>
              <a:t>mac</a:t>
            </a:r>
            <a:r>
              <a:rPr dirty="0" sz="900" spc="15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-5" b="1">
                <a:solidFill>
                  <a:srgbClr val="FF0000"/>
                </a:solidFill>
                <a:latin typeface="Courier New"/>
                <a:cs typeface="Courier New"/>
              </a:rPr>
              <a:t>address-table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02335" y="4981575"/>
            <a:ext cx="307340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Xác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định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địa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chỉ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MAC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trên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PC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15">
                <a:latin typeface="Calibri"/>
                <a:cs typeface="Calibri"/>
              </a:rPr>
              <a:t>bằng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chương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trình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15" b="1">
                <a:latin typeface="Calibri"/>
                <a:cs typeface="Calibri"/>
              </a:rPr>
              <a:t>cmd</a:t>
            </a:r>
            <a:r>
              <a:rPr dirty="0" sz="1100" spc="-1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42010" y="5397753"/>
            <a:ext cx="6094730" cy="177800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spc="5" b="1">
                <a:latin typeface="Courier New"/>
                <a:cs typeface="Courier New"/>
              </a:rPr>
              <a:t>C:\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PC</a:t>
            </a:r>
            <a:r>
              <a:rPr dirty="0" sz="900" spc="5" b="1">
                <a:latin typeface="Courier New"/>
                <a:cs typeface="Courier New"/>
              </a:rPr>
              <a:t>&gt;</a:t>
            </a:r>
            <a:r>
              <a:rPr dirty="0" sz="900" spc="-60" b="1">
                <a:latin typeface="Courier New"/>
                <a:cs typeface="Courier New"/>
              </a:rPr>
              <a:t> </a:t>
            </a:r>
            <a:r>
              <a:rPr dirty="0" sz="900" spc="-5" b="1">
                <a:latin typeface="Courier New"/>
                <a:cs typeface="Courier New"/>
              </a:rPr>
              <a:t>ipconfig</a:t>
            </a:r>
            <a:r>
              <a:rPr dirty="0" sz="900" spc="-10" b="1">
                <a:latin typeface="Courier New"/>
                <a:cs typeface="Courier New"/>
              </a:rPr>
              <a:t> /all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02335" y="5756909"/>
            <a:ext cx="195326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Xác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định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địa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chỉ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MAC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trên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Router.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42010" y="6173215"/>
            <a:ext cx="6094730" cy="177800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b="1">
                <a:latin typeface="Courier New"/>
                <a:cs typeface="Courier New"/>
              </a:rPr>
              <a:t>R1#</a:t>
            </a:r>
            <a:r>
              <a:rPr dirty="0" sz="900" spc="10" b="1">
                <a:latin typeface="Courier New"/>
                <a:cs typeface="Courier New"/>
              </a:rPr>
              <a:t> </a:t>
            </a:r>
            <a:r>
              <a:rPr dirty="0" sz="900" spc="-10" b="1">
                <a:solidFill>
                  <a:srgbClr val="FF0000"/>
                </a:solidFill>
                <a:latin typeface="Courier New"/>
                <a:cs typeface="Courier New"/>
              </a:rPr>
              <a:t>show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-10" b="1">
                <a:solidFill>
                  <a:srgbClr val="FF0000"/>
                </a:solidFill>
                <a:latin typeface="Courier New"/>
                <a:cs typeface="Courier New"/>
              </a:rPr>
              <a:t>interface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dirty="0" sz="900" spc="-10" b="1">
                <a:solidFill>
                  <a:srgbClr val="FF0000"/>
                </a:solidFill>
                <a:latin typeface="Courier New"/>
                <a:cs typeface="Courier New"/>
              </a:rPr>
              <a:t>f0/0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02335" y="6532244"/>
            <a:ext cx="3060700" cy="5867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 b="1">
                <a:latin typeface="Calibri"/>
                <a:cs typeface="Calibri"/>
              </a:rPr>
              <a:t>Yêu</a:t>
            </a:r>
            <a:r>
              <a:rPr dirty="0" sz="1100" b="1">
                <a:latin typeface="Calibri"/>
                <a:cs typeface="Calibri"/>
              </a:rPr>
              <a:t> cầu </a:t>
            </a:r>
            <a:r>
              <a:rPr dirty="0" sz="1100" spc="-10" b="1">
                <a:latin typeface="Calibri"/>
                <a:cs typeface="Calibri"/>
              </a:rPr>
              <a:t>17: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Khảo</a:t>
            </a:r>
            <a:r>
              <a:rPr dirty="0" sz="1100" spc="10">
                <a:latin typeface="Calibri"/>
                <a:cs typeface="Calibri"/>
              </a:rPr>
              <a:t> sát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bảng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cache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arp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trên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các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thiết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bị.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10">
                <a:latin typeface="Calibri"/>
                <a:cs typeface="Calibri"/>
              </a:rPr>
              <a:t>Kiểm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bảng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cache</a:t>
            </a:r>
            <a:r>
              <a:rPr dirty="0" sz="1100" spc="-5">
                <a:latin typeface="Calibri"/>
                <a:cs typeface="Calibri"/>
              </a:rPr>
              <a:t> arp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trên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PC.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42010" y="7342123"/>
            <a:ext cx="6094730" cy="177800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55"/>
              </a:lnSpc>
            </a:pPr>
            <a:r>
              <a:rPr dirty="0" sz="900" spc="5" b="1">
                <a:latin typeface="Courier New"/>
                <a:cs typeface="Courier New"/>
              </a:rPr>
              <a:t>C:\</a:t>
            </a:r>
            <a:r>
              <a:rPr dirty="0" sz="900" spc="5" b="1">
                <a:solidFill>
                  <a:srgbClr val="FF0000"/>
                </a:solidFill>
                <a:latin typeface="Courier New"/>
                <a:cs typeface="Courier New"/>
              </a:rPr>
              <a:t>PC</a:t>
            </a:r>
            <a:r>
              <a:rPr dirty="0" sz="900" spc="5" b="1">
                <a:latin typeface="Courier New"/>
                <a:cs typeface="Courier New"/>
              </a:rPr>
              <a:t>&gt;</a:t>
            </a:r>
            <a:r>
              <a:rPr dirty="0" sz="900" spc="-70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arp</a:t>
            </a:r>
            <a:r>
              <a:rPr dirty="0" sz="900" spc="-15" b="1">
                <a:latin typeface="Courier New"/>
                <a:cs typeface="Courier New"/>
              </a:rPr>
              <a:t> </a:t>
            </a:r>
            <a:r>
              <a:rPr dirty="0" sz="900" spc="-25" b="1">
                <a:latin typeface="Courier New"/>
                <a:cs typeface="Courier New"/>
              </a:rPr>
              <a:t>-a</a:t>
            </a:r>
            <a:endParaRPr sz="900">
              <a:latin typeface="Courier New"/>
              <a:cs typeface="Courier New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02335" y="7701280"/>
            <a:ext cx="2837180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10">
                <a:latin typeface="Calibri"/>
                <a:cs typeface="Calibri"/>
              </a:rPr>
              <a:t>Kiểm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bảng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cache </a:t>
            </a:r>
            <a:r>
              <a:rPr dirty="0" sz="1100" spc="-5">
                <a:latin typeface="Calibri"/>
                <a:cs typeface="Calibri"/>
              </a:rPr>
              <a:t>arp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trên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Router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hoặc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Switch.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42010" y="8117205"/>
            <a:ext cx="6094730" cy="178435"/>
          </a:xfrm>
          <a:prstGeom prst="rect">
            <a:avLst/>
          </a:prstGeom>
          <a:ln w="666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73025">
              <a:lnSpc>
                <a:spcPts val="1060"/>
              </a:lnSpc>
            </a:pPr>
            <a:r>
              <a:rPr dirty="0" sz="900" b="1">
                <a:latin typeface="Courier New"/>
                <a:cs typeface="Courier New"/>
              </a:rPr>
              <a:t>R1#</a:t>
            </a:r>
            <a:r>
              <a:rPr dirty="0" sz="900" spc="-10" b="1">
                <a:latin typeface="Courier New"/>
                <a:cs typeface="Courier New"/>
              </a:rPr>
              <a:t> show</a:t>
            </a:r>
            <a:r>
              <a:rPr dirty="0" sz="900" spc="-15" b="1">
                <a:latin typeface="Courier New"/>
                <a:cs typeface="Courier New"/>
              </a:rPr>
              <a:t> </a:t>
            </a:r>
            <a:r>
              <a:rPr dirty="0" sz="900" b="1">
                <a:latin typeface="Courier New"/>
                <a:cs typeface="Courier New"/>
              </a:rPr>
              <a:t>arp</a:t>
            </a:r>
            <a:endParaRPr sz="9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CCIE_LAB</dc:creator>
  <dcterms:created xsi:type="dcterms:W3CDTF">2021-09-22T09:13:30Z</dcterms:created>
  <dcterms:modified xsi:type="dcterms:W3CDTF">2021-09-22T09:13:30Z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2021-09-22T00:00:00Z</vt:filetime>
  </property>
  <property fmtid="{D5CDD505-2E9C-101B-9397-08002B2CF9AE}" pid="3" name="Creator">
    <vt:lpwstr>Microsoft® Word 2016</vt:lpwstr>
  </property>
  <property fmtid="{D5CDD505-2E9C-101B-9397-08002B2CF9AE}" pid="4" name="LastSaved">
    <vt:filetime>2021-09-22T00:00:00Z</vt:filetime>
  </property>
</Properties>
</file>