
<file path=[Content_Types].xml><?xml version="1.0" encoding="utf-8"?>
<Types xmlns="http://schemas.openxmlformats.org/package/2006/content-types">
  <Default Extension="png" ContentType="image/png"/>
  <Default Extension="bin" ContentType="application/vnd.openxmlformats-officedocument.oleObject"/>
  <Default Extension="tmp" ContentType="image/png"/>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82" r:id="rId2"/>
    <p:sldId id="342" r:id="rId3"/>
    <p:sldId id="362" r:id="rId4"/>
    <p:sldId id="343" r:id="rId5"/>
    <p:sldId id="363" r:id="rId6"/>
    <p:sldId id="364" r:id="rId7"/>
    <p:sldId id="365" r:id="rId8"/>
    <p:sldId id="366" r:id="rId9"/>
    <p:sldId id="367" r:id="rId10"/>
    <p:sldId id="368" r:id="rId11"/>
    <p:sldId id="369" r:id="rId12"/>
    <p:sldId id="370" r:id="rId13"/>
    <p:sldId id="371" r:id="rId14"/>
    <p:sldId id="372" r:id="rId15"/>
    <p:sldId id="350" r:id="rId16"/>
    <p:sldId id="373" r:id="rId17"/>
    <p:sldId id="374" r:id="rId18"/>
    <p:sldId id="375" r:id="rId19"/>
    <p:sldId id="376" r:id="rId20"/>
    <p:sldId id="377" r:id="rId21"/>
    <p:sldId id="359" r:id="rId22"/>
    <p:sldId id="360" r:id="rId23"/>
    <p:sldId id="348" r:id="rId24"/>
    <p:sldId id="349" r:id="rId25"/>
    <p:sldId id="347" r:id="rId26"/>
    <p:sldId id="351" r:id="rId27"/>
    <p:sldId id="357" r:id="rId28"/>
    <p:sldId id="352" r:id="rId29"/>
    <p:sldId id="353" r:id="rId30"/>
    <p:sldId id="354" r:id="rId31"/>
    <p:sldId id="355" r:id="rId32"/>
    <p:sldId id="358" r:id="rId3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692A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09" autoAdjust="0"/>
    <p:restoredTop sz="94747" autoAdjust="0"/>
  </p:normalViewPr>
  <p:slideViewPr>
    <p:cSldViewPr>
      <p:cViewPr>
        <p:scale>
          <a:sx n="75" d="100"/>
          <a:sy n="75" d="100"/>
        </p:scale>
        <p:origin x="-571" y="86"/>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5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6758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759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6759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92EE5585-0D0F-42C1-B3F2-F685491E396C}" type="slidenum">
              <a:rPr lang="en-US"/>
              <a:pPr>
                <a:defRPr/>
              </a:pPr>
              <a:t>‹#›</a:t>
            </a:fld>
            <a:endParaRPr lang="en-US"/>
          </a:p>
        </p:txBody>
      </p:sp>
    </p:spTree>
    <p:extLst>
      <p:ext uri="{BB962C8B-B14F-4D97-AF65-F5344CB8AC3E}">
        <p14:creationId xmlns:p14="http://schemas.microsoft.com/office/powerpoint/2010/main" val="28904565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Freeform 17"/>
          <p:cNvSpPr>
            <a:spLocks/>
          </p:cNvSpPr>
          <p:nvPr/>
        </p:nvSpPr>
        <p:spPr bwMode="gray">
          <a:xfrm>
            <a:off x="-9525" y="1447800"/>
            <a:ext cx="9164638" cy="3832225"/>
          </a:xfrm>
          <a:custGeom>
            <a:avLst/>
            <a:gdLst>
              <a:gd name="T0" fmla="*/ 2147483647 w 5773"/>
              <a:gd name="T1" fmla="*/ 2147483647 h 2414"/>
              <a:gd name="T2" fmla="*/ 2147483647 w 5773"/>
              <a:gd name="T3" fmla="*/ 2147483647 h 2414"/>
              <a:gd name="T4" fmla="*/ 2147483647 w 5773"/>
              <a:gd name="T5" fmla="*/ 2147483647 h 2414"/>
              <a:gd name="T6" fmla="*/ 2147483647 w 5773"/>
              <a:gd name="T7" fmla="*/ 2147483647 h 2414"/>
              <a:gd name="T8" fmla="*/ 2147483647 w 5773"/>
              <a:gd name="T9" fmla="*/ 2147483647 h 2414"/>
              <a:gd name="T10" fmla="*/ 2147483647 w 5773"/>
              <a:gd name="T11" fmla="*/ 2147483647 h 2414"/>
              <a:gd name="T12" fmla="*/ 2147483647 w 5773"/>
              <a:gd name="T13" fmla="*/ 2147483647 h 2414"/>
              <a:gd name="T14" fmla="*/ 2147483647 w 5773"/>
              <a:gd name="T15" fmla="*/ 2147483647 h 2414"/>
              <a:gd name="T16" fmla="*/ 2147483647 w 5773"/>
              <a:gd name="T17" fmla="*/ 2147483647 h 24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73" h="2414">
                <a:moveTo>
                  <a:pt x="12" y="124"/>
                </a:moveTo>
                <a:cubicBezTo>
                  <a:pt x="150" y="76"/>
                  <a:pt x="581" y="0"/>
                  <a:pt x="1381" y="12"/>
                </a:cubicBezTo>
                <a:cubicBezTo>
                  <a:pt x="2181" y="23"/>
                  <a:pt x="3370" y="437"/>
                  <a:pt x="4064" y="581"/>
                </a:cubicBezTo>
                <a:cubicBezTo>
                  <a:pt x="4758" y="725"/>
                  <a:pt x="5635" y="219"/>
                  <a:pt x="5773" y="118"/>
                </a:cubicBezTo>
                <a:lnTo>
                  <a:pt x="5766" y="2151"/>
                </a:lnTo>
                <a:cubicBezTo>
                  <a:pt x="4994" y="2407"/>
                  <a:pt x="4326" y="2311"/>
                  <a:pt x="3966" y="2263"/>
                </a:cubicBezTo>
                <a:cubicBezTo>
                  <a:pt x="3606" y="2215"/>
                  <a:pt x="2715" y="1873"/>
                  <a:pt x="1963" y="1897"/>
                </a:cubicBezTo>
                <a:cubicBezTo>
                  <a:pt x="1305" y="1893"/>
                  <a:pt x="0" y="2402"/>
                  <a:pt x="6" y="2407"/>
                </a:cubicBezTo>
                <a:cubicBezTo>
                  <a:pt x="12" y="2414"/>
                  <a:pt x="12" y="568"/>
                  <a:pt x="12" y="124"/>
                </a:cubicBezTo>
                <a:close/>
              </a:path>
            </a:pathLst>
          </a:custGeom>
          <a:solidFill>
            <a:schemeClr val="accent1">
              <a:alpha val="4117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 name="Freeform 18"/>
          <p:cNvSpPr>
            <a:spLocks/>
          </p:cNvSpPr>
          <p:nvPr/>
        </p:nvSpPr>
        <p:spPr bwMode="gray">
          <a:xfrm>
            <a:off x="-9525" y="1730375"/>
            <a:ext cx="9150350" cy="3265488"/>
          </a:xfrm>
          <a:custGeom>
            <a:avLst/>
            <a:gdLst>
              <a:gd name="T0" fmla="*/ 2147483647 w 5764"/>
              <a:gd name="T1" fmla="*/ 2147483647 h 2057"/>
              <a:gd name="T2" fmla="*/ 2147483647 w 5764"/>
              <a:gd name="T3" fmla="*/ 2147483647 h 2057"/>
              <a:gd name="T4" fmla="*/ 2147483647 w 5764"/>
              <a:gd name="T5" fmla="*/ 2147483647 h 2057"/>
              <a:gd name="T6" fmla="*/ 2147483647 w 5764"/>
              <a:gd name="T7" fmla="*/ 2147483647 h 2057"/>
              <a:gd name="T8" fmla="*/ 2147483647 w 5764"/>
              <a:gd name="T9" fmla="*/ 2147483647 h 2057"/>
              <a:gd name="T10" fmla="*/ 2147483647 w 5764"/>
              <a:gd name="T11" fmla="*/ 2147483647 h 2057"/>
              <a:gd name="T12" fmla="*/ 2147483647 w 5764"/>
              <a:gd name="T13" fmla="*/ 2147483647 h 2057"/>
              <a:gd name="T14" fmla="*/ 2147483647 w 5764"/>
              <a:gd name="T15" fmla="*/ 2147483647 h 2057"/>
              <a:gd name="T16" fmla="*/ 2147483647 w 5764"/>
              <a:gd name="T17" fmla="*/ 2147483647 h 20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4" h="2057">
                <a:moveTo>
                  <a:pt x="6" y="272"/>
                </a:moveTo>
                <a:cubicBezTo>
                  <a:pt x="144" y="233"/>
                  <a:pt x="656" y="0"/>
                  <a:pt x="1453" y="10"/>
                </a:cubicBezTo>
                <a:cubicBezTo>
                  <a:pt x="2250" y="20"/>
                  <a:pt x="3475" y="403"/>
                  <a:pt x="4182" y="482"/>
                </a:cubicBezTo>
                <a:cubicBezTo>
                  <a:pt x="4890" y="561"/>
                  <a:pt x="5626" y="237"/>
                  <a:pt x="5764" y="154"/>
                </a:cubicBezTo>
                <a:lnTo>
                  <a:pt x="5764" y="1806"/>
                </a:lnTo>
                <a:cubicBezTo>
                  <a:pt x="4919" y="2052"/>
                  <a:pt x="4485" y="2057"/>
                  <a:pt x="4005" y="1994"/>
                </a:cubicBezTo>
                <a:cubicBezTo>
                  <a:pt x="3526" y="1929"/>
                  <a:pt x="2640" y="1502"/>
                  <a:pt x="1891" y="1522"/>
                </a:cubicBezTo>
                <a:cubicBezTo>
                  <a:pt x="1234" y="1519"/>
                  <a:pt x="0" y="1962"/>
                  <a:pt x="6" y="1967"/>
                </a:cubicBezTo>
                <a:cubicBezTo>
                  <a:pt x="12" y="1972"/>
                  <a:pt x="6" y="641"/>
                  <a:pt x="6" y="27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6" name="Group 19"/>
          <p:cNvGrpSpPr>
            <a:grpSpLocks/>
          </p:cNvGrpSpPr>
          <p:nvPr/>
        </p:nvGrpSpPr>
        <p:grpSpPr bwMode="auto">
          <a:xfrm>
            <a:off x="7086600" y="1947863"/>
            <a:ext cx="533400" cy="533400"/>
            <a:chOff x="4752" y="1200"/>
            <a:chExt cx="288" cy="288"/>
          </a:xfrm>
        </p:grpSpPr>
        <p:sp>
          <p:nvSpPr>
            <p:cNvPr id="7" name="Oval 20"/>
            <p:cNvSpPr>
              <a:spLocks noChangeArrowheads="1"/>
            </p:cNvSpPr>
            <p:nvPr userDrawn="1"/>
          </p:nvSpPr>
          <p:spPr bwMode="gray">
            <a:xfrm>
              <a:off x="4752" y="120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w="9525">
              <a:noFill/>
              <a:round/>
              <a:headEnd/>
              <a:tailEnd/>
            </a:ln>
            <a:effectLst/>
          </p:spPr>
          <p:txBody>
            <a:bodyPr wrap="none" anchor="ctr"/>
            <a:lstStyle/>
            <a:p>
              <a:pPr>
                <a:defRPr/>
              </a:pPr>
              <a:endParaRPr lang="en-US"/>
            </a:p>
          </p:txBody>
        </p:sp>
        <p:sp>
          <p:nvSpPr>
            <p:cNvPr id="8" name="Oval 21"/>
            <p:cNvSpPr>
              <a:spLocks noChangeArrowheads="1"/>
            </p:cNvSpPr>
            <p:nvPr userDrawn="1"/>
          </p:nvSpPr>
          <p:spPr bwMode="gray">
            <a:xfrm>
              <a:off x="4752" y="120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9" name="Group 22"/>
          <p:cNvGrpSpPr>
            <a:grpSpLocks/>
          </p:cNvGrpSpPr>
          <p:nvPr/>
        </p:nvGrpSpPr>
        <p:grpSpPr bwMode="auto">
          <a:xfrm>
            <a:off x="7620000" y="1371600"/>
            <a:ext cx="914400" cy="914400"/>
            <a:chOff x="4992" y="816"/>
            <a:chExt cx="576" cy="576"/>
          </a:xfrm>
        </p:grpSpPr>
        <p:sp>
          <p:nvSpPr>
            <p:cNvPr id="10" name="Oval 23"/>
            <p:cNvSpPr>
              <a:spLocks noChangeArrowheads="1"/>
            </p:cNvSpPr>
            <p:nvPr userDrawn="1"/>
          </p:nvSpPr>
          <p:spPr bwMode="gray">
            <a:xfrm>
              <a:off x="4992" y="816"/>
              <a:ext cx="576" cy="576"/>
            </a:xfrm>
            <a:prstGeom prst="ellipse">
              <a:avLst/>
            </a:prstGeom>
            <a:solidFill>
              <a:schemeClr val="accent1">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1" name="Oval 24"/>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2" name="Group 25"/>
          <p:cNvGrpSpPr>
            <a:grpSpLocks/>
          </p:cNvGrpSpPr>
          <p:nvPr/>
        </p:nvGrpSpPr>
        <p:grpSpPr bwMode="auto">
          <a:xfrm>
            <a:off x="304800" y="3429000"/>
            <a:ext cx="1295400" cy="1371600"/>
            <a:chOff x="4992" y="816"/>
            <a:chExt cx="576" cy="576"/>
          </a:xfrm>
        </p:grpSpPr>
        <p:sp>
          <p:nvSpPr>
            <p:cNvPr id="13" name="Oval 26"/>
            <p:cNvSpPr>
              <a:spLocks noChangeArrowheads="1"/>
            </p:cNvSpPr>
            <p:nvPr userDrawn="1"/>
          </p:nvSpPr>
          <p:spPr bwMode="gray">
            <a:xfrm>
              <a:off x="4992" y="816"/>
              <a:ext cx="576" cy="576"/>
            </a:xfrm>
            <a:prstGeom prst="ellipse">
              <a:avLst/>
            </a:prstGeom>
            <a:solidFill>
              <a:schemeClr val="tx2">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4" name="Oval 27"/>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sp>
        <p:nvSpPr>
          <p:cNvPr id="3074" name="Rectangle 2"/>
          <p:cNvSpPr>
            <a:spLocks noGrp="1" noChangeArrowheads="1"/>
          </p:cNvSpPr>
          <p:nvPr>
            <p:ph type="ctrTitle"/>
          </p:nvPr>
        </p:nvSpPr>
        <p:spPr>
          <a:xfrm>
            <a:off x="1143000" y="2590800"/>
            <a:ext cx="7086600" cy="1012825"/>
          </a:xfrm>
          <a:effectLst>
            <a:outerShdw dist="53882" dir="2700000" algn="ctr" rotWithShape="0">
              <a:schemeClr val="tx1"/>
            </a:outerShdw>
          </a:effectLst>
        </p:spPr>
        <p:txBody>
          <a:bodyPr/>
          <a:lstStyle>
            <a:lvl1pPr>
              <a:defRPr sz="4800"/>
            </a:lvl1pPr>
          </a:lstStyle>
          <a:p>
            <a:r>
              <a:rPr lang="en-US"/>
              <a:t>Click to edit Master title style</a:t>
            </a:r>
          </a:p>
        </p:txBody>
      </p:sp>
      <p:sp>
        <p:nvSpPr>
          <p:cNvPr id="3075" name="Rectangle 3"/>
          <p:cNvSpPr>
            <a:spLocks noGrp="1" noChangeArrowheads="1"/>
          </p:cNvSpPr>
          <p:nvPr>
            <p:ph type="subTitle" idx="1"/>
          </p:nvPr>
        </p:nvSpPr>
        <p:spPr bwMode="white">
          <a:xfrm>
            <a:off x="1295400" y="3581400"/>
            <a:ext cx="6705600" cy="381000"/>
          </a:xfrm>
        </p:spPr>
        <p:txBody>
          <a:bodyPr/>
          <a:lstStyle>
            <a:lvl1pPr marL="0" indent="0" algn="ctr">
              <a:buFont typeface="Wingdings" pitchFamily="2" charset="2"/>
              <a:buNone/>
              <a:defRPr sz="2000"/>
            </a:lvl1pPr>
          </a:lstStyle>
          <a:p>
            <a:r>
              <a:rPr lang="en-US"/>
              <a:t>Click to edit Master subtitle style</a:t>
            </a:r>
          </a:p>
        </p:txBody>
      </p:sp>
      <p:sp>
        <p:nvSpPr>
          <p:cNvPr id="15" name="Rectangle 4"/>
          <p:cNvSpPr>
            <a:spLocks noGrp="1" noChangeArrowheads="1"/>
          </p:cNvSpPr>
          <p:nvPr>
            <p:ph type="dt" sz="half" idx="10"/>
          </p:nvPr>
        </p:nvSpPr>
        <p:spPr>
          <a:xfrm>
            <a:off x="457200" y="6477000"/>
            <a:ext cx="2133600" cy="244475"/>
          </a:xfrm>
        </p:spPr>
        <p:txBody>
          <a:bodyPr/>
          <a:lstStyle>
            <a:lvl1pPr>
              <a:defRPr sz="1200"/>
            </a:lvl1pPr>
          </a:lstStyle>
          <a:p>
            <a:pPr>
              <a:defRPr/>
            </a:pPr>
            <a:endParaRPr lang="en-US"/>
          </a:p>
        </p:txBody>
      </p:sp>
      <p:sp>
        <p:nvSpPr>
          <p:cNvPr id="16" name="Rectangle 5"/>
          <p:cNvSpPr>
            <a:spLocks noGrp="1" noChangeArrowheads="1"/>
          </p:cNvSpPr>
          <p:nvPr>
            <p:ph type="ftr" sz="quarter" idx="11"/>
          </p:nvPr>
        </p:nvSpPr>
        <p:spPr>
          <a:xfrm>
            <a:off x="3124200" y="6477000"/>
            <a:ext cx="2895600" cy="244475"/>
          </a:xfrm>
        </p:spPr>
        <p:txBody>
          <a:bodyPr/>
          <a:lstStyle>
            <a:lvl1pPr>
              <a:defRPr sz="1200"/>
            </a:lvl1pPr>
          </a:lstStyle>
          <a:p>
            <a:pPr>
              <a:defRPr/>
            </a:pPr>
            <a:endParaRPr lang="en-US"/>
          </a:p>
        </p:txBody>
      </p:sp>
      <p:sp>
        <p:nvSpPr>
          <p:cNvPr id="17" name="Rectangle 6"/>
          <p:cNvSpPr>
            <a:spLocks noGrp="1" noChangeArrowheads="1"/>
          </p:cNvSpPr>
          <p:nvPr>
            <p:ph type="sldNum" sz="quarter" idx="12"/>
          </p:nvPr>
        </p:nvSpPr>
        <p:spPr>
          <a:xfrm>
            <a:off x="6553200" y="6477000"/>
            <a:ext cx="2133600" cy="244475"/>
          </a:xfrm>
        </p:spPr>
        <p:txBody>
          <a:bodyPr/>
          <a:lstStyle>
            <a:lvl1pPr>
              <a:defRPr sz="1200"/>
            </a:lvl1pPr>
          </a:lstStyle>
          <a:p>
            <a:pPr>
              <a:defRPr/>
            </a:pPr>
            <a:fld id="{6BE69B8E-2CB1-4DAF-8D24-BF9B6DA67708}" type="slidenum">
              <a:rPr lang="en-US"/>
              <a:pPr>
                <a:defRPr/>
              </a:pPr>
              <a:t>‹#›</a:t>
            </a:fld>
            <a:endParaRPr lang="en-US"/>
          </a:p>
        </p:txBody>
      </p:sp>
    </p:spTree>
    <p:extLst>
      <p:ext uri="{BB962C8B-B14F-4D97-AF65-F5344CB8AC3E}">
        <p14:creationId xmlns:p14="http://schemas.microsoft.com/office/powerpoint/2010/main" val="2131555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9F271BB-2F4A-4403-8E59-F6D564F89AC0}" type="slidenum">
              <a:rPr lang="en-US"/>
              <a:pPr>
                <a:defRPr/>
              </a:pPr>
              <a:t>‹#›</a:t>
            </a:fld>
            <a:endParaRPr lang="en-US"/>
          </a:p>
        </p:txBody>
      </p:sp>
    </p:spTree>
    <p:extLst>
      <p:ext uri="{BB962C8B-B14F-4D97-AF65-F5344CB8AC3E}">
        <p14:creationId xmlns:p14="http://schemas.microsoft.com/office/powerpoint/2010/main" val="39983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12FA2CC-0532-41CB-B274-823B066C9945}" type="slidenum">
              <a:rPr lang="en-US"/>
              <a:pPr>
                <a:defRPr/>
              </a:pPr>
              <a:t>‹#›</a:t>
            </a:fld>
            <a:endParaRPr lang="en-US"/>
          </a:p>
        </p:txBody>
      </p:sp>
    </p:spTree>
    <p:extLst>
      <p:ext uri="{BB962C8B-B14F-4D97-AF65-F5344CB8AC3E}">
        <p14:creationId xmlns:p14="http://schemas.microsoft.com/office/powerpoint/2010/main" val="364761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8288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88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F4A3485-5E6E-497F-A478-D84F027503CE}" type="slidenum">
              <a:rPr lang="en-US"/>
              <a:pPr>
                <a:defRPr/>
              </a:pPr>
              <a:t>‹#›</a:t>
            </a:fld>
            <a:endParaRPr lang="en-US"/>
          </a:p>
        </p:txBody>
      </p:sp>
    </p:spTree>
    <p:extLst>
      <p:ext uri="{BB962C8B-B14F-4D97-AF65-F5344CB8AC3E}">
        <p14:creationId xmlns:p14="http://schemas.microsoft.com/office/powerpoint/2010/main" val="1138746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A060975F-6EBB-4EED-8C65-93BABA07AF92}" type="slidenum">
              <a:rPr lang="en-US"/>
              <a:pPr>
                <a:defRPr/>
              </a:pPr>
              <a:t>‹#›</a:t>
            </a:fld>
            <a:endParaRPr lang="en-US"/>
          </a:p>
        </p:txBody>
      </p:sp>
    </p:spTree>
    <p:extLst>
      <p:ext uri="{BB962C8B-B14F-4D97-AF65-F5344CB8AC3E}">
        <p14:creationId xmlns:p14="http://schemas.microsoft.com/office/powerpoint/2010/main" val="2726650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8252F66-368D-4C9D-8573-97061F645471}" type="slidenum">
              <a:rPr lang="en-US"/>
              <a:pPr>
                <a:defRPr/>
              </a:pPr>
              <a:t>‹#›</a:t>
            </a:fld>
            <a:endParaRPr lang="en-US"/>
          </a:p>
        </p:txBody>
      </p:sp>
    </p:spTree>
    <p:extLst>
      <p:ext uri="{BB962C8B-B14F-4D97-AF65-F5344CB8AC3E}">
        <p14:creationId xmlns:p14="http://schemas.microsoft.com/office/powerpoint/2010/main" val="3304658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3E0A3537-1944-4DFF-8CD7-CE506E951A62}" type="slidenum">
              <a:rPr lang="en-US"/>
              <a:pPr>
                <a:defRPr/>
              </a:pPr>
              <a:t>‹#›</a:t>
            </a:fld>
            <a:endParaRPr lang="en-US"/>
          </a:p>
        </p:txBody>
      </p:sp>
    </p:spTree>
    <p:extLst>
      <p:ext uri="{BB962C8B-B14F-4D97-AF65-F5344CB8AC3E}">
        <p14:creationId xmlns:p14="http://schemas.microsoft.com/office/powerpoint/2010/main" val="24315320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CE21D4A-DE5D-4F6E-B4D3-E2532E8EF447}" type="slidenum">
              <a:rPr lang="en-US"/>
              <a:pPr>
                <a:defRPr/>
              </a:pPr>
              <a:t>‹#›</a:t>
            </a:fld>
            <a:endParaRPr lang="en-US"/>
          </a:p>
        </p:txBody>
      </p:sp>
    </p:spTree>
    <p:extLst>
      <p:ext uri="{BB962C8B-B14F-4D97-AF65-F5344CB8AC3E}">
        <p14:creationId xmlns:p14="http://schemas.microsoft.com/office/powerpoint/2010/main" val="984594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5E28F43-EC7A-4F33-91FD-3B0FEF23664C}" type="slidenum">
              <a:rPr lang="en-US"/>
              <a:pPr>
                <a:defRPr/>
              </a:pPr>
              <a:t>‹#›</a:t>
            </a:fld>
            <a:endParaRPr lang="en-US"/>
          </a:p>
        </p:txBody>
      </p:sp>
    </p:spTree>
    <p:extLst>
      <p:ext uri="{BB962C8B-B14F-4D97-AF65-F5344CB8AC3E}">
        <p14:creationId xmlns:p14="http://schemas.microsoft.com/office/powerpoint/2010/main" val="64409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2A5EC06-7AC6-420F-9015-BD07089E5E03}" type="slidenum">
              <a:rPr lang="en-US"/>
              <a:pPr>
                <a:defRPr/>
              </a:pPr>
              <a:t>‹#›</a:t>
            </a:fld>
            <a:endParaRPr lang="en-US"/>
          </a:p>
        </p:txBody>
      </p:sp>
    </p:spTree>
    <p:extLst>
      <p:ext uri="{BB962C8B-B14F-4D97-AF65-F5344CB8AC3E}">
        <p14:creationId xmlns:p14="http://schemas.microsoft.com/office/powerpoint/2010/main" val="17018178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85800"/>
            <a:ext cx="2057400" cy="5638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685800"/>
            <a:ext cx="60198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B03A2DC-12EB-40AD-B369-54A3BC10A0F4}" type="slidenum">
              <a:rPr lang="en-US"/>
              <a:pPr>
                <a:defRPr/>
              </a:pPr>
              <a:t>‹#›</a:t>
            </a:fld>
            <a:endParaRPr lang="en-US"/>
          </a:p>
        </p:txBody>
      </p:sp>
    </p:spTree>
    <p:extLst>
      <p:ext uri="{BB962C8B-B14F-4D97-AF65-F5344CB8AC3E}">
        <p14:creationId xmlns:p14="http://schemas.microsoft.com/office/powerpoint/2010/main" val="3036291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vmlDrawing" Target="../drawings/vmlDrawing1.v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oleObject" Target="../embeddings/oleObject1.bin"/></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026" name="Object 27"/>
          <p:cNvGraphicFramePr>
            <a:graphicFrameLocks noChangeAspect="1"/>
          </p:cNvGraphicFramePr>
          <p:nvPr/>
        </p:nvGraphicFramePr>
        <p:xfrm>
          <a:off x="0" y="0"/>
          <a:ext cx="9144000" cy="1200150"/>
        </p:xfrm>
        <a:graphic>
          <a:graphicData uri="http://schemas.openxmlformats.org/presentationml/2006/ole">
            <mc:AlternateContent xmlns:mc="http://schemas.openxmlformats.org/markup-compatibility/2006">
              <mc:Choice xmlns:v="urn:schemas-microsoft-com:vml" Requires="v">
                <p:oleObj spid="_x0000_s1090" name="Image" r:id="rId14" imgW="9561905" imgH="1600000" progId="Photoshop.Image.6">
                  <p:embed/>
                </p:oleObj>
              </mc:Choice>
              <mc:Fallback>
                <p:oleObj name="Image" r:id="rId14" imgW="9561905" imgH="1600000" progId="Photoshop.Image.6">
                  <p:embed/>
                  <p:pic>
                    <p:nvPicPr>
                      <p:cNvPr id="0" name="Object 2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white">
                      <a:xfrm>
                        <a:off x="0" y="0"/>
                        <a:ext cx="914400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7" name="Freeform 16"/>
          <p:cNvSpPr>
            <a:spLocks/>
          </p:cNvSpPr>
          <p:nvPr/>
        </p:nvSpPr>
        <p:spPr bwMode="gray">
          <a:xfrm>
            <a:off x="-11113" y="280988"/>
            <a:ext cx="9155113" cy="1620837"/>
          </a:xfrm>
          <a:custGeom>
            <a:avLst/>
            <a:gdLst>
              <a:gd name="T0" fmla="*/ 2147483647 w 5767"/>
              <a:gd name="T1" fmla="*/ 2147483647 h 1021"/>
              <a:gd name="T2" fmla="*/ 2147483647 w 5767"/>
              <a:gd name="T3" fmla="*/ 2147483647 h 1021"/>
              <a:gd name="T4" fmla="*/ 2147483647 w 5767"/>
              <a:gd name="T5" fmla="*/ 2147483647 h 1021"/>
              <a:gd name="T6" fmla="*/ 2147483647 w 5767"/>
              <a:gd name="T7" fmla="*/ 0 h 1021"/>
              <a:gd name="T8" fmla="*/ 2147483647 w 5767"/>
              <a:gd name="T9" fmla="*/ 2147483647 h 1021"/>
              <a:gd name="T10" fmla="*/ 2147483647 w 5767"/>
              <a:gd name="T11" fmla="*/ 2147483647 h 1021"/>
              <a:gd name="T12" fmla="*/ 2147483647 w 5767"/>
              <a:gd name="T13" fmla="*/ 2147483647 h 1021"/>
              <a:gd name="T14" fmla="*/ 2147483647 w 5767"/>
              <a:gd name="T15" fmla="*/ 2147483647 h 1021"/>
              <a:gd name="T16" fmla="*/ 2147483647 w 5767"/>
              <a:gd name="T17" fmla="*/ 2147483647 h 10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7" h="1021">
                <a:moveTo>
                  <a:pt x="6" y="109"/>
                </a:moveTo>
                <a:cubicBezTo>
                  <a:pt x="144" y="93"/>
                  <a:pt x="626" y="42"/>
                  <a:pt x="1427" y="46"/>
                </a:cubicBezTo>
                <a:cubicBezTo>
                  <a:pt x="2228" y="50"/>
                  <a:pt x="3321" y="224"/>
                  <a:pt x="4032" y="255"/>
                </a:cubicBezTo>
                <a:cubicBezTo>
                  <a:pt x="4742" y="286"/>
                  <a:pt x="5649" y="91"/>
                  <a:pt x="5767" y="0"/>
                </a:cubicBezTo>
                <a:lnTo>
                  <a:pt x="5767" y="776"/>
                </a:lnTo>
                <a:cubicBezTo>
                  <a:pt x="4948" y="879"/>
                  <a:pt x="4543" y="844"/>
                  <a:pt x="4065" y="831"/>
                </a:cubicBezTo>
                <a:cubicBezTo>
                  <a:pt x="3587" y="818"/>
                  <a:pt x="2973" y="694"/>
                  <a:pt x="1984" y="674"/>
                </a:cubicBezTo>
                <a:cubicBezTo>
                  <a:pt x="995" y="654"/>
                  <a:pt x="28" y="969"/>
                  <a:pt x="14" y="995"/>
                </a:cubicBezTo>
                <a:cubicBezTo>
                  <a:pt x="0" y="1021"/>
                  <a:pt x="6" y="255"/>
                  <a:pt x="6" y="109"/>
                </a:cubicBezTo>
                <a:close/>
              </a:path>
            </a:pathLst>
          </a:custGeom>
          <a:solidFill>
            <a:schemeClr val="accent1">
              <a:alpha val="4117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28" name="Freeform 17"/>
          <p:cNvSpPr>
            <a:spLocks/>
          </p:cNvSpPr>
          <p:nvPr/>
        </p:nvSpPr>
        <p:spPr bwMode="gray">
          <a:xfrm>
            <a:off x="-20638" y="533400"/>
            <a:ext cx="9161463" cy="1006475"/>
          </a:xfrm>
          <a:custGeom>
            <a:avLst/>
            <a:gdLst>
              <a:gd name="T0" fmla="*/ 2147483647 w 5771"/>
              <a:gd name="T1" fmla="*/ 2147483647 h 634"/>
              <a:gd name="T2" fmla="*/ 2147483647 w 5771"/>
              <a:gd name="T3" fmla="*/ 2147483647 h 634"/>
              <a:gd name="T4" fmla="*/ 2147483647 w 5771"/>
              <a:gd name="T5" fmla="*/ 2147483647 h 634"/>
              <a:gd name="T6" fmla="*/ 2147483647 w 5771"/>
              <a:gd name="T7" fmla="*/ 2147483647 h 634"/>
              <a:gd name="T8" fmla="*/ 2147483647 w 5771"/>
              <a:gd name="T9" fmla="*/ 2147483647 h 634"/>
              <a:gd name="T10" fmla="*/ 2147483647 w 5771"/>
              <a:gd name="T11" fmla="*/ 2147483647 h 634"/>
              <a:gd name="T12" fmla="*/ 2147483647 w 5771"/>
              <a:gd name="T13" fmla="*/ 2147483647 h 634"/>
              <a:gd name="T14" fmla="*/ 2147483647 w 5771"/>
              <a:gd name="T15" fmla="*/ 2147483647 h 634"/>
              <a:gd name="T16" fmla="*/ 2147483647 w 5771"/>
              <a:gd name="T17" fmla="*/ 2147483647 h 6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71" h="634">
                <a:moveTo>
                  <a:pt x="20" y="109"/>
                </a:moveTo>
                <a:cubicBezTo>
                  <a:pt x="26" y="109"/>
                  <a:pt x="645" y="0"/>
                  <a:pt x="1442" y="3"/>
                </a:cubicBezTo>
                <a:cubicBezTo>
                  <a:pt x="2239" y="6"/>
                  <a:pt x="3443" y="123"/>
                  <a:pt x="4150" y="148"/>
                </a:cubicBezTo>
                <a:cubicBezTo>
                  <a:pt x="4858" y="173"/>
                  <a:pt x="5633" y="63"/>
                  <a:pt x="5771" y="37"/>
                </a:cubicBezTo>
                <a:lnTo>
                  <a:pt x="5771" y="557"/>
                </a:lnTo>
                <a:cubicBezTo>
                  <a:pt x="4926" y="634"/>
                  <a:pt x="4422" y="612"/>
                  <a:pt x="3942" y="592"/>
                </a:cubicBezTo>
                <a:cubicBezTo>
                  <a:pt x="3463" y="572"/>
                  <a:pt x="2588" y="450"/>
                  <a:pt x="1839" y="456"/>
                </a:cubicBezTo>
                <a:cubicBezTo>
                  <a:pt x="1182" y="455"/>
                  <a:pt x="0" y="618"/>
                  <a:pt x="6" y="620"/>
                </a:cubicBezTo>
                <a:cubicBezTo>
                  <a:pt x="12" y="621"/>
                  <a:pt x="14" y="109"/>
                  <a:pt x="20" y="109"/>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1029" name="Group 18"/>
          <p:cNvGrpSpPr>
            <a:grpSpLocks/>
          </p:cNvGrpSpPr>
          <p:nvPr/>
        </p:nvGrpSpPr>
        <p:grpSpPr bwMode="auto">
          <a:xfrm>
            <a:off x="7740650" y="347663"/>
            <a:ext cx="387350" cy="366712"/>
            <a:chOff x="4752" y="1200"/>
            <a:chExt cx="288" cy="288"/>
          </a:xfrm>
        </p:grpSpPr>
        <p:sp>
          <p:nvSpPr>
            <p:cNvPr id="1043" name="Oval 19"/>
            <p:cNvSpPr>
              <a:spLocks noChangeArrowheads="1"/>
            </p:cNvSpPr>
            <p:nvPr userDrawn="1"/>
          </p:nvSpPr>
          <p:spPr bwMode="gray">
            <a:xfrm>
              <a:off x="4752" y="120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w="9525">
              <a:noFill/>
              <a:round/>
              <a:headEnd/>
              <a:tailEnd/>
            </a:ln>
            <a:effectLst/>
          </p:spPr>
          <p:txBody>
            <a:bodyPr wrap="none" anchor="ctr"/>
            <a:lstStyle/>
            <a:p>
              <a:pPr>
                <a:defRPr/>
              </a:pPr>
              <a:endParaRPr lang="en-US"/>
            </a:p>
          </p:txBody>
        </p:sp>
        <p:sp>
          <p:nvSpPr>
            <p:cNvPr id="1044" name="Oval 20"/>
            <p:cNvSpPr>
              <a:spLocks noChangeArrowheads="1"/>
            </p:cNvSpPr>
            <p:nvPr userDrawn="1"/>
          </p:nvSpPr>
          <p:spPr bwMode="gray">
            <a:xfrm>
              <a:off x="4752" y="120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0" name="Group 21"/>
          <p:cNvGrpSpPr>
            <a:grpSpLocks/>
          </p:cNvGrpSpPr>
          <p:nvPr/>
        </p:nvGrpSpPr>
        <p:grpSpPr bwMode="auto">
          <a:xfrm>
            <a:off x="8153400" y="53975"/>
            <a:ext cx="609600" cy="592138"/>
            <a:chOff x="4992" y="816"/>
            <a:chExt cx="576" cy="576"/>
          </a:xfrm>
        </p:grpSpPr>
        <p:sp>
          <p:nvSpPr>
            <p:cNvPr id="1039" name="Oval 22"/>
            <p:cNvSpPr>
              <a:spLocks noChangeArrowheads="1"/>
            </p:cNvSpPr>
            <p:nvPr userDrawn="1"/>
          </p:nvSpPr>
          <p:spPr bwMode="gray">
            <a:xfrm>
              <a:off x="4992" y="816"/>
              <a:ext cx="576" cy="576"/>
            </a:xfrm>
            <a:prstGeom prst="ellipse">
              <a:avLst/>
            </a:prstGeom>
            <a:solidFill>
              <a:schemeClr val="accent1">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047" name="Oval 23"/>
            <p:cNvSpPr>
              <a:spLocks noChangeArrowheads="1"/>
            </p:cNvSpPr>
            <p:nvPr userDrawn="1"/>
          </p:nvSpPr>
          <p:spPr bwMode="gray">
            <a:xfrm>
              <a:off x="4992" y="912"/>
              <a:ext cx="480" cy="385"/>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1" name="Group 24"/>
          <p:cNvGrpSpPr>
            <a:grpSpLocks/>
          </p:cNvGrpSpPr>
          <p:nvPr/>
        </p:nvGrpSpPr>
        <p:grpSpPr bwMode="auto">
          <a:xfrm>
            <a:off x="171450" y="819150"/>
            <a:ext cx="720725" cy="762000"/>
            <a:chOff x="4992" y="816"/>
            <a:chExt cx="576" cy="576"/>
          </a:xfrm>
        </p:grpSpPr>
        <p:sp>
          <p:nvSpPr>
            <p:cNvPr id="1037" name="Oval 25"/>
            <p:cNvSpPr>
              <a:spLocks noChangeArrowheads="1"/>
            </p:cNvSpPr>
            <p:nvPr userDrawn="1"/>
          </p:nvSpPr>
          <p:spPr bwMode="gray">
            <a:xfrm>
              <a:off x="4992" y="816"/>
              <a:ext cx="576" cy="576"/>
            </a:xfrm>
            <a:prstGeom prst="ellipse">
              <a:avLst/>
            </a:prstGeom>
            <a:solidFill>
              <a:schemeClr val="tx2">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050" name="Oval 26"/>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sp>
        <p:nvSpPr>
          <p:cNvPr id="1032" name="Rectangle 3"/>
          <p:cNvSpPr>
            <a:spLocks noGrp="1" noChangeArrowheads="1"/>
          </p:cNvSpPr>
          <p:nvPr>
            <p:ph type="body" idx="1"/>
          </p:nvPr>
        </p:nvSpPr>
        <p:spPr bwMode="auto">
          <a:xfrm>
            <a:off x="457200" y="1828800"/>
            <a:ext cx="82296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 name="Rectangle 4"/>
          <p:cNvSpPr>
            <a:spLocks noGrp="1" noChangeArrowheads="1"/>
          </p:cNvSpPr>
          <p:nvPr>
            <p:ph type="dt" sz="half" idx="2"/>
          </p:nvPr>
        </p:nvSpPr>
        <p:spPr bwMode="auto">
          <a:xfrm>
            <a:off x="457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4" name="Rectangle 5"/>
          <p:cNvSpPr>
            <a:spLocks noGrp="1" noChangeArrowheads="1"/>
          </p:cNvSpPr>
          <p:nvPr>
            <p:ph type="ftr" sz="quarter" idx="3"/>
          </p:nvPr>
        </p:nvSpPr>
        <p:spPr bwMode="auto">
          <a:xfrm>
            <a:off x="3124200" y="6400800"/>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2" name="Rectangle 6"/>
          <p:cNvSpPr>
            <a:spLocks noGrp="1" noChangeArrowheads="1"/>
          </p:cNvSpPr>
          <p:nvPr>
            <p:ph type="sldNum" sz="quarter" idx="4"/>
          </p:nvPr>
        </p:nvSpPr>
        <p:spPr bwMode="auto">
          <a:xfrm>
            <a:off x="6553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3B7DC2C3-D16E-4913-8966-7FBF10C0CCBE}" type="slidenum">
              <a:rPr lang="en-US"/>
              <a:pPr>
                <a:defRPr/>
              </a:pPr>
              <a:t>‹#›</a:t>
            </a:fld>
            <a:endParaRPr lang="en-US"/>
          </a:p>
        </p:txBody>
      </p:sp>
      <p:sp>
        <p:nvSpPr>
          <p:cNvPr id="1036" name="Rectangle 2"/>
          <p:cNvSpPr>
            <a:spLocks noGrp="1" noChangeArrowheads="1"/>
          </p:cNvSpPr>
          <p:nvPr>
            <p:ph type="title"/>
          </p:nvPr>
        </p:nvSpPr>
        <p:spPr bwMode="white">
          <a:xfrm>
            <a:off x="914400" y="685800"/>
            <a:ext cx="7391400"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779"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Lst>
  <p:txStyles>
    <p:titleStyle>
      <a:lvl1pPr algn="ctr" rtl="0" eaLnBrk="0" fontAlgn="base" hangingPunct="0">
        <a:spcBef>
          <a:spcPct val="0"/>
        </a:spcBef>
        <a:spcAft>
          <a:spcPct val="0"/>
        </a:spcAft>
        <a:defRPr sz="3600" b="1">
          <a:solidFill>
            <a:schemeClr val="bg1"/>
          </a:solidFill>
          <a:latin typeface="+mj-lt"/>
          <a:ea typeface="+mj-ea"/>
          <a:cs typeface="+mj-cs"/>
        </a:defRPr>
      </a:lvl1pPr>
      <a:lvl2pPr algn="ctr" rtl="0" eaLnBrk="0" fontAlgn="base" hangingPunct="0">
        <a:spcBef>
          <a:spcPct val="0"/>
        </a:spcBef>
        <a:spcAft>
          <a:spcPct val="0"/>
        </a:spcAft>
        <a:defRPr sz="3600" b="1">
          <a:solidFill>
            <a:schemeClr val="bg1"/>
          </a:solidFill>
          <a:latin typeface="Arial" charset="0"/>
        </a:defRPr>
      </a:lvl2pPr>
      <a:lvl3pPr algn="ctr" rtl="0" eaLnBrk="0" fontAlgn="base" hangingPunct="0">
        <a:spcBef>
          <a:spcPct val="0"/>
        </a:spcBef>
        <a:spcAft>
          <a:spcPct val="0"/>
        </a:spcAft>
        <a:defRPr sz="3600" b="1">
          <a:solidFill>
            <a:schemeClr val="bg1"/>
          </a:solidFill>
          <a:latin typeface="Arial" charset="0"/>
        </a:defRPr>
      </a:lvl3pPr>
      <a:lvl4pPr algn="ctr" rtl="0" eaLnBrk="0" fontAlgn="base" hangingPunct="0">
        <a:spcBef>
          <a:spcPct val="0"/>
        </a:spcBef>
        <a:spcAft>
          <a:spcPct val="0"/>
        </a:spcAft>
        <a:defRPr sz="3600" b="1">
          <a:solidFill>
            <a:schemeClr val="bg1"/>
          </a:solidFill>
          <a:latin typeface="Arial" charset="0"/>
        </a:defRPr>
      </a:lvl4pPr>
      <a:lvl5pPr algn="ctr" rtl="0" eaLnBrk="0" fontAlgn="base" hangingPunct="0">
        <a:spcBef>
          <a:spcPct val="0"/>
        </a:spcBef>
        <a:spcAft>
          <a:spcPct val="0"/>
        </a:spcAft>
        <a:defRPr sz="3600" b="1">
          <a:solidFill>
            <a:schemeClr val="bg1"/>
          </a:solidFill>
          <a:latin typeface="Arial" charset="0"/>
        </a:defRPr>
      </a:lvl5pPr>
      <a:lvl6pPr marL="457200" algn="ctr" rtl="0" fontAlgn="base">
        <a:spcBef>
          <a:spcPct val="0"/>
        </a:spcBef>
        <a:spcAft>
          <a:spcPct val="0"/>
        </a:spcAft>
        <a:defRPr sz="3600" b="1">
          <a:solidFill>
            <a:schemeClr val="bg1"/>
          </a:solidFill>
          <a:latin typeface="Arial" charset="0"/>
        </a:defRPr>
      </a:lvl6pPr>
      <a:lvl7pPr marL="914400" algn="ctr" rtl="0" fontAlgn="base">
        <a:spcBef>
          <a:spcPct val="0"/>
        </a:spcBef>
        <a:spcAft>
          <a:spcPct val="0"/>
        </a:spcAft>
        <a:defRPr sz="3600" b="1">
          <a:solidFill>
            <a:schemeClr val="bg1"/>
          </a:solidFill>
          <a:latin typeface="Arial" charset="0"/>
        </a:defRPr>
      </a:lvl7pPr>
      <a:lvl8pPr marL="1371600" algn="ctr" rtl="0" fontAlgn="base">
        <a:spcBef>
          <a:spcPct val="0"/>
        </a:spcBef>
        <a:spcAft>
          <a:spcPct val="0"/>
        </a:spcAft>
        <a:defRPr sz="3600" b="1">
          <a:solidFill>
            <a:schemeClr val="bg1"/>
          </a:solidFill>
          <a:latin typeface="Arial" charset="0"/>
        </a:defRPr>
      </a:lvl8pPr>
      <a:lvl9pPr marL="1828800" algn="ctr" rtl="0" fontAlgn="base">
        <a:spcBef>
          <a:spcPct val="0"/>
        </a:spcBef>
        <a:spcAft>
          <a:spcPct val="0"/>
        </a:spcAft>
        <a:defRPr sz="3600" b="1">
          <a:solidFill>
            <a:schemeClr val="bg1"/>
          </a:solidFill>
          <a:latin typeface="Arial"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dienmayxanh.com/laptop/apple-macbook-12inch-11ghz-256gb" TargetMode="External"/><Relationship Id="rId2" Type="http://schemas.openxmlformats.org/officeDocument/2006/relationships/hyperlink" Target="https://www.dienmayxanh.com/laptop/apple-macbook-air-2015-mjvm2zp-a-i5-5250u-4gb-128g" TargetMode="External"/><Relationship Id="rId1" Type="http://schemas.openxmlformats.org/officeDocument/2006/relationships/slideLayout" Target="../slideLayouts/slideLayout2.xml"/><Relationship Id="rId4" Type="http://schemas.openxmlformats.org/officeDocument/2006/relationships/image" Target="../media/image5.tmp"/></Relationships>
</file>

<file path=ppt/slides/_rels/slide7.xml.rels><?xml version="1.0" encoding="UTF-8" standalone="yes"?>
<Relationships xmlns="http://schemas.openxmlformats.org/package/2006/relationships"><Relationship Id="rId3" Type="http://schemas.openxmlformats.org/officeDocument/2006/relationships/hyperlink" Target="https://tinhte.vn/tags/sony/" TargetMode="External"/><Relationship Id="rId2" Type="http://schemas.openxmlformats.org/officeDocument/2006/relationships/hyperlink" Target="https://www.dienmayxanh.com/tag/laptop-toshiba" TargetMode="External"/><Relationship Id="rId1" Type="http://schemas.openxmlformats.org/officeDocument/2006/relationships/slideLayout" Target="../slideLayouts/slideLayout2.xml"/><Relationship Id="rId6" Type="http://schemas.openxmlformats.org/officeDocument/2006/relationships/image" Target="../media/image6.tmp"/><Relationship Id="rId5" Type="http://schemas.openxmlformats.org/officeDocument/2006/relationships/hyperlink" Target="https://tinhte.vn/tags/acer/" TargetMode="External"/><Relationship Id="rId4" Type="http://schemas.openxmlformats.org/officeDocument/2006/relationships/hyperlink" Target="https://tinhte.vn/tags/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dienmayxanh.com/laptop/asus-k555la-i3-5005u-4gb-500gb-win10#tinh-nang" TargetMode="External"/><Relationship Id="rId2" Type="http://schemas.openxmlformats.org/officeDocument/2006/relationships/hyperlink" Target="https://www.dienmayxanh.com/laptop-asus" TargetMode="External"/><Relationship Id="rId1" Type="http://schemas.openxmlformats.org/officeDocument/2006/relationships/slideLayout" Target="../slideLayouts/slideLayout2.xml"/><Relationship Id="rId6" Type="http://schemas.openxmlformats.org/officeDocument/2006/relationships/image" Target="../media/image7.tmp"/><Relationship Id="rId5" Type="http://schemas.openxmlformats.org/officeDocument/2006/relationships/hyperlink" Target="https://www.dienmayxanh.com/laptop/asus-tp501ua-i5-6200u-4gb-500gb-win10" TargetMode="External"/><Relationship Id="rId4" Type="http://schemas.openxmlformats.org/officeDocument/2006/relationships/hyperlink" Target="https://www.dienmayxanh.com/laptop/asus-a456ua-i5-6200u-4gb-500gb-win10"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dienmayxanh.com/laptop/acer-aspire-z1402-52kx-i5-5200u-4gb-500gb-win10" TargetMode="External"/><Relationship Id="rId2" Type="http://schemas.openxmlformats.org/officeDocument/2006/relationships/hyperlink" Target="https://www.dienmayxanh.com/laptop-acer" TargetMode="External"/><Relationship Id="rId1" Type="http://schemas.openxmlformats.org/officeDocument/2006/relationships/slideLayout" Target="../slideLayouts/slideLayout2.xml"/><Relationship Id="rId5" Type="http://schemas.openxmlformats.org/officeDocument/2006/relationships/image" Target="../media/image10.tmp"/><Relationship Id="rId4" Type="http://schemas.openxmlformats.org/officeDocument/2006/relationships/hyperlink" Target="https://www.dienmayxanh.com/laptop/acer-v3-574-i3-5005u-4gb-500gb-win10"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1.tmp"/><Relationship Id="rId2" Type="http://schemas.openxmlformats.org/officeDocument/2006/relationships/hyperlink" Target="https://www.dienmayxanh.com/tag/laptop-sony"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dienmayxanh.com/laptop/hp-envy-13-d049tu-i5-6200u-4gb-256gb-win10" TargetMode="External"/><Relationship Id="rId2" Type="http://schemas.openxmlformats.org/officeDocument/2006/relationships/hyperlink" Target="https://www.dienmayxanh.com/laptop/hp-stream-13" TargetMode="External"/><Relationship Id="rId1" Type="http://schemas.openxmlformats.org/officeDocument/2006/relationships/slideLayout" Target="../slideLayouts/slideLayout2.xml"/><Relationship Id="rId4" Type="http://schemas.openxmlformats.org/officeDocument/2006/relationships/image" Target="../media/image12.tmp"/></Relationships>
</file>

<file path=ppt/slides/_rels/slide14.xml.rels><?xml version="1.0" encoding="UTF-8" standalone="yes"?>
<Relationships xmlns="http://schemas.openxmlformats.org/package/2006/relationships"><Relationship Id="rId3" Type="http://schemas.openxmlformats.org/officeDocument/2006/relationships/hyperlink" Target="https://www.dienmayxanh.com/laptop/dell-inspiron-3458-i3-4005u-4g-500g-vga2gb-win81" TargetMode="External"/><Relationship Id="rId2" Type="http://schemas.openxmlformats.org/officeDocument/2006/relationships/hyperlink" Target="https://www.dienmayxanh.com/laptop-dell" TargetMode="External"/><Relationship Id="rId1" Type="http://schemas.openxmlformats.org/officeDocument/2006/relationships/slideLayout" Target="../slideLayouts/slideLayout2.xml"/><Relationship Id="rId5" Type="http://schemas.openxmlformats.org/officeDocument/2006/relationships/image" Target="../media/image13.tmp"/><Relationship Id="rId4" Type="http://schemas.openxmlformats.org/officeDocument/2006/relationships/hyperlink" Target="https://www.dienmayxanh.com/laptop/dell-inspiron-5559-i5-6200u-4gb-500gb-win10-office"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tmp"/><Relationship Id="rId2" Type="http://schemas.openxmlformats.org/officeDocument/2006/relationships/image" Target="../media/image18.tmp"/><Relationship Id="rId1" Type="http://schemas.openxmlformats.org/officeDocument/2006/relationships/slideLayout" Target="../slideLayouts/slideLayout2.xml"/><Relationship Id="rId4" Type="http://schemas.openxmlformats.org/officeDocument/2006/relationships/image" Target="../media/image20.tmp"/></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219200" y="2819400"/>
            <a:ext cx="7519987" cy="1012825"/>
          </a:xfrm>
        </p:spPr>
        <p:txBody>
          <a:bodyPr/>
          <a:lstStyle/>
          <a:p>
            <a:pPr eaLnBrk="1" hangingPunct="1"/>
            <a:r>
              <a:rPr lang="en-US" altLang="en-US" sz="3600" dirty="0" smtClean="0"/>
              <a:t>SỮA CHỮA MÀN HÌNH</a:t>
            </a:r>
            <a:endParaRPr lang="en-US" altLang="en-US" sz="3600" dirty="0"/>
          </a:p>
        </p:txBody>
      </p:sp>
      <p:sp>
        <p:nvSpPr>
          <p:cNvPr id="3077" name="Rectangle 6"/>
          <p:cNvSpPr>
            <a:spLocks noChangeArrowheads="1"/>
          </p:cNvSpPr>
          <p:nvPr/>
        </p:nvSpPr>
        <p:spPr bwMode="auto">
          <a:xfrm>
            <a:off x="1524000" y="5486678"/>
            <a:ext cx="32753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n-US" altLang="en-US" b="1" dirty="0" err="1"/>
              <a:t>Trình</a:t>
            </a:r>
            <a:r>
              <a:rPr lang="en-US" altLang="en-US" b="1" dirty="0"/>
              <a:t> </a:t>
            </a:r>
            <a:r>
              <a:rPr lang="en-US" altLang="en-US" b="1" dirty="0" err="1"/>
              <a:t>bày</a:t>
            </a:r>
            <a:r>
              <a:rPr lang="en-US" altLang="en-US" b="1" dirty="0"/>
              <a:t>: </a:t>
            </a:r>
            <a:r>
              <a:rPr lang="en-US" altLang="en-US" b="1" dirty="0" err="1" smtClean="0"/>
              <a:t>Đặng</a:t>
            </a:r>
            <a:r>
              <a:rPr lang="en-US" altLang="en-US" b="1" dirty="0" smtClean="0"/>
              <a:t> </a:t>
            </a:r>
            <a:r>
              <a:rPr lang="en-US" altLang="en-US" b="1" dirty="0" err="1" smtClean="0"/>
              <a:t>Ngọc</a:t>
            </a:r>
            <a:r>
              <a:rPr lang="en-US" altLang="en-US" b="1" dirty="0" smtClean="0"/>
              <a:t> </a:t>
            </a:r>
            <a:r>
              <a:rPr lang="en-US" altLang="en-US" b="1" dirty="0" err="1" smtClean="0"/>
              <a:t>Đoàn</a:t>
            </a:r>
            <a:r>
              <a:rPr lang="en-US" altLang="en-US" dirty="0" smtClean="0"/>
              <a:t> </a:t>
            </a:r>
            <a:endParaRPr lang="en-US" altLang="en-US" dirty="0"/>
          </a:p>
        </p:txBody>
      </p:sp>
      <p:pic>
        <p:nvPicPr>
          <p:cNvPr id="6" name="Picture 5">
            <a:extLst>
              <a:ext uri="{FF2B5EF4-FFF2-40B4-BE49-F238E27FC236}">
                <a16:creationId xmlns="" xmlns:a16="http://schemas.microsoft.com/office/drawing/2014/main" id="{AD0EFDB8-74F6-4636-A5B4-D8C74FBC98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1400" y="135727"/>
            <a:ext cx="4419600" cy="116045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593850" y="654050"/>
            <a:ext cx="7092950" cy="563563"/>
          </a:xfrm>
        </p:spPr>
        <p:txBody>
          <a:bodyPr/>
          <a:lstStyle/>
          <a:p>
            <a:pPr algn="l" eaLnBrk="1" hangingPunct="1"/>
            <a:r>
              <a:rPr lang="en-US" altLang="en-US" sz="3200" dirty="0" err="1" smtClean="0"/>
              <a:t>Các</a:t>
            </a:r>
            <a:r>
              <a:rPr lang="en-US" altLang="en-US" sz="3200" dirty="0" smtClean="0"/>
              <a:t> </a:t>
            </a:r>
            <a:r>
              <a:rPr lang="en-US" altLang="en-US" sz="3200" dirty="0" err="1" smtClean="0"/>
              <a:t>thành</a:t>
            </a:r>
            <a:r>
              <a:rPr lang="en-US" altLang="en-US" sz="3200" dirty="0" smtClean="0"/>
              <a:t> </a:t>
            </a:r>
            <a:r>
              <a:rPr lang="en-US" altLang="en-US" sz="3200" dirty="0" err="1" smtClean="0"/>
              <a:t>phần</a:t>
            </a:r>
            <a:r>
              <a:rPr lang="en-US" altLang="en-US" sz="3200" dirty="0" smtClean="0"/>
              <a:t> </a:t>
            </a:r>
            <a:r>
              <a:rPr lang="en-US" altLang="en-US" sz="3200" dirty="0" err="1" smtClean="0"/>
              <a:t>chính</a:t>
            </a:r>
            <a:r>
              <a:rPr lang="en-US" altLang="en-US" sz="3200" dirty="0" smtClean="0"/>
              <a:t> </a:t>
            </a:r>
            <a:r>
              <a:rPr lang="en-US" altLang="en-US" sz="3200" dirty="0" err="1" smtClean="0"/>
              <a:t>trên</a:t>
            </a:r>
            <a:r>
              <a:rPr lang="en-US" altLang="en-US" sz="3200" dirty="0" smtClean="0"/>
              <a:t> Laptop</a:t>
            </a:r>
            <a:endParaRPr lang="en-US" altLang="en-US" sz="3200" dirty="0"/>
          </a:p>
        </p:txBody>
      </p:sp>
      <p:grpSp>
        <p:nvGrpSpPr>
          <p:cNvPr id="4099" name="Group 3"/>
          <p:cNvGrpSpPr>
            <a:grpSpLocks/>
          </p:cNvGrpSpPr>
          <p:nvPr/>
        </p:nvGrpSpPr>
        <p:grpSpPr bwMode="auto">
          <a:xfrm>
            <a:off x="685800" y="1716940"/>
            <a:ext cx="762000" cy="665163"/>
            <a:chOff x="1110" y="2656"/>
            <a:chExt cx="1549" cy="1351"/>
          </a:xfrm>
        </p:grpSpPr>
        <p:sp>
          <p:nvSpPr>
            <p:cNvPr id="4132"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33"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66"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grpSp>
        <p:nvGrpSpPr>
          <p:cNvPr id="4100" name="Group 7"/>
          <p:cNvGrpSpPr>
            <a:grpSpLocks/>
          </p:cNvGrpSpPr>
          <p:nvPr/>
        </p:nvGrpSpPr>
        <p:grpSpPr bwMode="auto">
          <a:xfrm>
            <a:off x="685800" y="2478940"/>
            <a:ext cx="762000" cy="665163"/>
            <a:chOff x="3174" y="2656"/>
            <a:chExt cx="1549" cy="1351"/>
          </a:xfrm>
        </p:grpSpPr>
        <p:sp>
          <p:nvSpPr>
            <p:cNvPr id="4129"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30"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70"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01" name="Line 11"/>
          <p:cNvSpPr>
            <a:spLocks noChangeShapeType="1"/>
          </p:cNvSpPr>
          <p:nvPr/>
        </p:nvSpPr>
        <p:spPr bwMode="auto">
          <a:xfrm flipV="1">
            <a:off x="1295400" y="2278915"/>
            <a:ext cx="7391400" cy="47625"/>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2" name="Text Box 12"/>
          <p:cNvSpPr txBox="1">
            <a:spLocks noChangeArrowheads="1"/>
          </p:cNvSpPr>
          <p:nvPr/>
        </p:nvSpPr>
        <p:spPr bwMode="auto">
          <a:xfrm>
            <a:off x="1600200" y="1793140"/>
            <a:ext cx="41148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r>
              <a:rPr lang="en-US" altLang="en-US" sz="2400" smtClean="0"/>
              <a:t>Màn </a:t>
            </a:r>
            <a:r>
              <a:rPr lang="en-US" altLang="en-US" sz="2400"/>
              <a:t>hình </a:t>
            </a:r>
            <a:r>
              <a:rPr lang="en-US" altLang="en-US" sz="2400" smtClean="0"/>
              <a:t>(LCD)</a:t>
            </a:r>
            <a:endParaRPr lang="en-US" altLang="en-US" sz="2400" dirty="0"/>
          </a:p>
        </p:txBody>
      </p:sp>
      <p:sp>
        <p:nvSpPr>
          <p:cNvPr id="4103" name="Text Box 13"/>
          <p:cNvSpPr txBox="1">
            <a:spLocks noChangeArrowheads="1"/>
          </p:cNvSpPr>
          <p:nvPr/>
        </p:nvSpPr>
        <p:spPr bwMode="gray">
          <a:xfrm>
            <a:off x="882650" y="181536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1</a:t>
            </a:r>
          </a:p>
        </p:txBody>
      </p:sp>
      <p:sp>
        <p:nvSpPr>
          <p:cNvPr id="4104" name="Line 14"/>
          <p:cNvSpPr>
            <a:spLocks noChangeShapeType="1"/>
          </p:cNvSpPr>
          <p:nvPr/>
        </p:nvSpPr>
        <p:spPr bwMode="auto">
          <a:xfrm>
            <a:off x="1295400" y="308854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5" name="Text Box 15"/>
          <p:cNvSpPr txBox="1">
            <a:spLocks noChangeArrowheads="1"/>
          </p:cNvSpPr>
          <p:nvPr/>
        </p:nvSpPr>
        <p:spPr bwMode="auto">
          <a:xfrm>
            <a:off x="1600200" y="2555140"/>
            <a:ext cx="5638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r>
              <a:rPr lang="en-US" altLang="en-US" sz="2400" smtClean="0"/>
              <a:t>Bo </a:t>
            </a:r>
            <a:r>
              <a:rPr lang="en-US" altLang="en-US" sz="2400"/>
              <a:t>cao áp</a:t>
            </a:r>
          </a:p>
        </p:txBody>
      </p:sp>
      <p:sp>
        <p:nvSpPr>
          <p:cNvPr id="4106" name="Text Box 16"/>
          <p:cNvSpPr txBox="1">
            <a:spLocks noChangeArrowheads="1"/>
          </p:cNvSpPr>
          <p:nvPr/>
        </p:nvSpPr>
        <p:spPr bwMode="gray">
          <a:xfrm>
            <a:off x="882650" y="257736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2</a:t>
            </a:r>
          </a:p>
        </p:txBody>
      </p:sp>
      <p:grpSp>
        <p:nvGrpSpPr>
          <p:cNvPr id="4107" name="Group 17"/>
          <p:cNvGrpSpPr>
            <a:grpSpLocks/>
          </p:cNvGrpSpPr>
          <p:nvPr/>
        </p:nvGrpSpPr>
        <p:grpSpPr bwMode="auto">
          <a:xfrm>
            <a:off x="685800" y="3276600"/>
            <a:ext cx="762000" cy="665163"/>
            <a:chOff x="1110" y="2656"/>
            <a:chExt cx="1549" cy="1351"/>
          </a:xfrm>
        </p:grpSpPr>
        <p:sp>
          <p:nvSpPr>
            <p:cNvPr id="4126"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7"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80" name="AutoShape 20"/>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grpSp>
        <p:nvGrpSpPr>
          <p:cNvPr id="4108" name="Group 21"/>
          <p:cNvGrpSpPr>
            <a:grpSpLocks/>
          </p:cNvGrpSpPr>
          <p:nvPr/>
        </p:nvGrpSpPr>
        <p:grpSpPr bwMode="auto">
          <a:xfrm>
            <a:off x="685800" y="4079140"/>
            <a:ext cx="762000" cy="665163"/>
            <a:chOff x="3174" y="2656"/>
            <a:chExt cx="1549" cy="1351"/>
          </a:xfrm>
        </p:grpSpPr>
        <p:sp>
          <p:nvSpPr>
            <p:cNvPr id="4123" name="AutoShape 22"/>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4" name="AutoShape 23"/>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84" name="AutoShape 24"/>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09" name="Line 25"/>
          <p:cNvSpPr>
            <a:spLocks noChangeShapeType="1"/>
          </p:cNvSpPr>
          <p:nvPr/>
        </p:nvSpPr>
        <p:spPr bwMode="auto">
          <a:xfrm>
            <a:off x="1295400" y="38862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0" name="Text Box 26"/>
          <p:cNvSpPr txBox="1">
            <a:spLocks noChangeArrowheads="1"/>
          </p:cNvSpPr>
          <p:nvPr/>
        </p:nvSpPr>
        <p:spPr bwMode="auto">
          <a:xfrm>
            <a:off x="1600200" y="3375025"/>
            <a:ext cx="441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Bàn phím &amp; Chuột </a:t>
            </a:r>
          </a:p>
        </p:txBody>
      </p:sp>
      <p:sp>
        <p:nvSpPr>
          <p:cNvPr id="4111" name="Text Box 27"/>
          <p:cNvSpPr txBox="1">
            <a:spLocks noChangeArrowheads="1"/>
          </p:cNvSpPr>
          <p:nvPr/>
        </p:nvSpPr>
        <p:spPr bwMode="gray">
          <a:xfrm>
            <a:off x="882650" y="337502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3</a:t>
            </a:r>
          </a:p>
        </p:txBody>
      </p:sp>
      <p:sp>
        <p:nvSpPr>
          <p:cNvPr id="4112" name="Line 28"/>
          <p:cNvSpPr>
            <a:spLocks noChangeShapeType="1"/>
          </p:cNvSpPr>
          <p:nvPr/>
        </p:nvSpPr>
        <p:spPr bwMode="auto">
          <a:xfrm>
            <a:off x="1295400" y="468874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3" name="Text Box 29"/>
          <p:cNvSpPr txBox="1">
            <a:spLocks noChangeArrowheads="1"/>
          </p:cNvSpPr>
          <p:nvPr/>
        </p:nvSpPr>
        <p:spPr bwMode="auto">
          <a:xfrm>
            <a:off x="1622425" y="4150578"/>
            <a:ext cx="4016375"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Ổ cứng </a:t>
            </a:r>
            <a:r>
              <a:rPr lang="en-US" altLang="en-US" sz="2400" smtClean="0"/>
              <a:t>(HDD)</a:t>
            </a:r>
            <a:endParaRPr lang="en-US" altLang="en-US" sz="2400"/>
          </a:p>
        </p:txBody>
      </p:sp>
      <p:sp>
        <p:nvSpPr>
          <p:cNvPr id="4114" name="Text Box 30"/>
          <p:cNvSpPr txBox="1">
            <a:spLocks noChangeArrowheads="1"/>
          </p:cNvSpPr>
          <p:nvPr/>
        </p:nvSpPr>
        <p:spPr bwMode="gray">
          <a:xfrm>
            <a:off x="882650" y="417756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4</a:t>
            </a:r>
          </a:p>
        </p:txBody>
      </p:sp>
      <p:sp>
        <p:nvSpPr>
          <p:cNvPr id="4115" name="Rectangle 31"/>
          <p:cNvSpPr>
            <a:spLocks noChangeArrowheads="1"/>
          </p:cNvSpPr>
          <p:nvPr/>
        </p:nvSpPr>
        <p:spPr bwMode="auto">
          <a:xfrm>
            <a:off x="330200" y="936625"/>
            <a:ext cx="35618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rgbClr val="C00000"/>
                </a:solidFill>
              </a:rPr>
              <a:t>1</a:t>
            </a:r>
          </a:p>
        </p:txBody>
      </p:sp>
      <p:grpSp>
        <p:nvGrpSpPr>
          <p:cNvPr id="4116" name="Group 17"/>
          <p:cNvGrpSpPr>
            <a:grpSpLocks/>
          </p:cNvGrpSpPr>
          <p:nvPr/>
        </p:nvGrpSpPr>
        <p:grpSpPr bwMode="auto">
          <a:xfrm>
            <a:off x="685800" y="4876800"/>
            <a:ext cx="762000" cy="665162"/>
            <a:chOff x="1110" y="2656"/>
            <a:chExt cx="1549" cy="1351"/>
          </a:xfrm>
        </p:grpSpPr>
        <p:sp>
          <p:nvSpPr>
            <p:cNvPr id="4120"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1"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2" name="AutoShape 20"/>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17" name="Line 25"/>
          <p:cNvSpPr>
            <a:spLocks noChangeShapeType="1"/>
          </p:cNvSpPr>
          <p:nvPr/>
        </p:nvSpPr>
        <p:spPr bwMode="auto">
          <a:xfrm>
            <a:off x="1295400" y="54864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8" name="Text Box 26"/>
          <p:cNvSpPr txBox="1">
            <a:spLocks noChangeArrowheads="1"/>
          </p:cNvSpPr>
          <p:nvPr/>
        </p:nvSpPr>
        <p:spPr bwMode="auto">
          <a:xfrm>
            <a:off x="1600200" y="4975225"/>
            <a:ext cx="4724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Ổ CD ROM</a:t>
            </a:r>
          </a:p>
        </p:txBody>
      </p:sp>
      <p:sp>
        <p:nvSpPr>
          <p:cNvPr id="4119" name="Text Box 27"/>
          <p:cNvSpPr txBox="1">
            <a:spLocks noChangeArrowheads="1"/>
          </p:cNvSpPr>
          <p:nvPr/>
        </p:nvSpPr>
        <p:spPr bwMode="gray">
          <a:xfrm>
            <a:off x="882650" y="497522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5</a:t>
            </a:r>
          </a:p>
        </p:txBody>
      </p:sp>
      <p:grpSp>
        <p:nvGrpSpPr>
          <p:cNvPr id="39" name="Group 21"/>
          <p:cNvGrpSpPr>
            <a:grpSpLocks/>
          </p:cNvGrpSpPr>
          <p:nvPr/>
        </p:nvGrpSpPr>
        <p:grpSpPr bwMode="auto">
          <a:xfrm>
            <a:off x="685800" y="5659437"/>
            <a:ext cx="762000" cy="665163"/>
            <a:chOff x="3174" y="2656"/>
            <a:chExt cx="1549" cy="1351"/>
          </a:xfrm>
        </p:grpSpPr>
        <p:sp>
          <p:nvSpPr>
            <p:cNvPr id="40" name="AutoShape 22"/>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 name="AutoShape 23"/>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3" name="AutoShape 24"/>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4" name="Line 28"/>
          <p:cNvSpPr>
            <a:spLocks noChangeShapeType="1"/>
          </p:cNvSpPr>
          <p:nvPr/>
        </p:nvSpPr>
        <p:spPr bwMode="auto">
          <a:xfrm>
            <a:off x="1295400" y="6269037"/>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 name="Text Box 29"/>
          <p:cNvSpPr txBox="1">
            <a:spLocks noChangeArrowheads="1"/>
          </p:cNvSpPr>
          <p:nvPr/>
        </p:nvSpPr>
        <p:spPr bwMode="auto">
          <a:xfrm>
            <a:off x="1622425" y="5730875"/>
            <a:ext cx="4016375"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smtClean="0"/>
              <a:t>RAM</a:t>
            </a:r>
            <a:endParaRPr lang="en-US" altLang="en-US" sz="2400"/>
          </a:p>
        </p:txBody>
      </p:sp>
      <p:sp>
        <p:nvSpPr>
          <p:cNvPr id="46" name="Text Box 30"/>
          <p:cNvSpPr txBox="1">
            <a:spLocks noChangeArrowheads="1"/>
          </p:cNvSpPr>
          <p:nvPr/>
        </p:nvSpPr>
        <p:spPr bwMode="gray">
          <a:xfrm>
            <a:off x="881563" y="5757862"/>
            <a:ext cx="35618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smtClean="0">
                <a:solidFill>
                  <a:schemeClr val="bg1"/>
                </a:solidFill>
              </a:rPr>
              <a:t>6</a:t>
            </a:r>
            <a:endParaRPr lang="en-US" altLang="en-US" sz="2400" b="1">
              <a:solidFill>
                <a:schemeClr val="bg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593850" y="654050"/>
            <a:ext cx="7092950" cy="563563"/>
          </a:xfrm>
        </p:spPr>
        <p:txBody>
          <a:bodyPr/>
          <a:lstStyle/>
          <a:p>
            <a:pPr algn="l" eaLnBrk="1" hangingPunct="1"/>
            <a:r>
              <a:rPr lang="en-US" altLang="en-US" sz="3200" smtClean="0"/>
              <a:t>Các thành phần chính trên Laptop</a:t>
            </a:r>
            <a:endParaRPr lang="en-US" altLang="en-US" sz="3200" dirty="0"/>
          </a:p>
        </p:txBody>
      </p:sp>
      <p:grpSp>
        <p:nvGrpSpPr>
          <p:cNvPr id="4099" name="Group 3"/>
          <p:cNvGrpSpPr>
            <a:grpSpLocks/>
          </p:cNvGrpSpPr>
          <p:nvPr/>
        </p:nvGrpSpPr>
        <p:grpSpPr bwMode="auto">
          <a:xfrm>
            <a:off x="685800" y="1524000"/>
            <a:ext cx="762000" cy="665163"/>
            <a:chOff x="1110" y="2656"/>
            <a:chExt cx="1549" cy="1351"/>
          </a:xfrm>
        </p:grpSpPr>
        <p:sp>
          <p:nvSpPr>
            <p:cNvPr id="4132"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33"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66"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grpSp>
        <p:nvGrpSpPr>
          <p:cNvPr id="4100" name="Group 7"/>
          <p:cNvGrpSpPr>
            <a:grpSpLocks/>
          </p:cNvGrpSpPr>
          <p:nvPr/>
        </p:nvGrpSpPr>
        <p:grpSpPr bwMode="auto">
          <a:xfrm>
            <a:off x="685800" y="2209800"/>
            <a:ext cx="762000" cy="665163"/>
            <a:chOff x="3174" y="2656"/>
            <a:chExt cx="1549" cy="1351"/>
          </a:xfrm>
        </p:grpSpPr>
        <p:sp>
          <p:nvSpPr>
            <p:cNvPr id="4129"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30"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70"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01" name="Line 11"/>
          <p:cNvSpPr>
            <a:spLocks noChangeShapeType="1"/>
          </p:cNvSpPr>
          <p:nvPr/>
        </p:nvSpPr>
        <p:spPr bwMode="auto">
          <a:xfrm flipV="1">
            <a:off x="1295400" y="2085975"/>
            <a:ext cx="7391400" cy="47625"/>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2" name="Text Box 12"/>
          <p:cNvSpPr txBox="1">
            <a:spLocks noChangeArrowheads="1"/>
          </p:cNvSpPr>
          <p:nvPr/>
        </p:nvSpPr>
        <p:spPr bwMode="auto">
          <a:xfrm>
            <a:off x="1600200" y="1600200"/>
            <a:ext cx="41148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r>
              <a:rPr lang="en-US" altLang="en-US" sz="2400"/>
              <a:t>Mainboard</a:t>
            </a:r>
            <a:endParaRPr lang="en-US" altLang="en-US" sz="2400" dirty="0"/>
          </a:p>
        </p:txBody>
      </p:sp>
      <p:sp>
        <p:nvSpPr>
          <p:cNvPr id="4103" name="Text Box 13"/>
          <p:cNvSpPr txBox="1">
            <a:spLocks noChangeArrowheads="1"/>
          </p:cNvSpPr>
          <p:nvPr/>
        </p:nvSpPr>
        <p:spPr bwMode="gray">
          <a:xfrm>
            <a:off x="881563" y="1622425"/>
            <a:ext cx="35618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7</a:t>
            </a:r>
          </a:p>
        </p:txBody>
      </p:sp>
      <p:sp>
        <p:nvSpPr>
          <p:cNvPr id="4104" name="Line 14"/>
          <p:cNvSpPr>
            <a:spLocks noChangeShapeType="1"/>
          </p:cNvSpPr>
          <p:nvPr/>
        </p:nvSpPr>
        <p:spPr bwMode="auto">
          <a:xfrm>
            <a:off x="1295400" y="28194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5" name="Text Box 15"/>
          <p:cNvSpPr txBox="1">
            <a:spLocks noChangeArrowheads="1"/>
          </p:cNvSpPr>
          <p:nvPr/>
        </p:nvSpPr>
        <p:spPr bwMode="auto">
          <a:xfrm>
            <a:off x="1600200" y="2286000"/>
            <a:ext cx="5638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r>
              <a:rPr lang="en-US" altLang="en-US" sz="2400"/>
              <a:t>CPU</a:t>
            </a:r>
          </a:p>
        </p:txBody>
      </p:sp>
      <p:sp>
        <p:nvSpPr>
          <p:cNvPr id="4106" name="Text Box 16"/>
          <p:cNvSpPr txBox="1">
            <a:spLocks noChangeArrowheads="1"/>
          </p:cNvSpPr>
          <p:nvPr/>
        </p:nvSpPr>
        <p:spPr bwMode="gray">
          <a:xfrm>
            <a:off x="881563" y="2308225"/>
            <a:ext cx="35618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8</a:t>
            </a:r>
          </a:p>
        </p:txBody>
      </p:sp>
      <p:grpSp>
        <p:nvGrpSpPr>
          <p:cNvPr id="4107" name="Group 17"/>
          <p:cNvGrpSpPr>
            <a:grpSpLocks/>
          </p:cNvGrpSpPr>
          <p:nvPr/>
        </p:nvGrpSpPr>
        <p:grpSpPr bwMode="auto">
          <a:xfrm>
            <a:off x="685800" y="2971800"/>
            <a:ext cx="762000" cy="665163"/>
            <a:chOff x="1110" y="2656"/>
            <a:chExt cx="1549" cy="1351"/>
          </a:xfrm>
        </p:grpSpPr>
        <p:sp>
          <p:nvSpPr>
            <p:cNvPr id="4126"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7"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80" name="AutoShape 20"/>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grpSp>
        <p:nvGrpSpPr>
          <p:cNvPr id="4108" name="Group 21"/>
          <p:cNvGrpSpPr>
            <a:grpSpLocks/>
          </p:cNvGrpSpPr>
          <p:nvPr/>
        </p:nvGrpSpPr>
        <p:grpSpPr bwMode="auto">
          <a:xfrm>
            <a:off x="685800" y="3733800"/>
            <a:ext cx="762000" cy="665163"/>
            <a:chOff x="3174" y="2656"/>
            <a:chExt cx="1549" cy="1351"/>
          </a:xfrm>
        </p:grpSpPr>
        <p:sp>
          <p:nvSpPr>
            <p:cNvPr id="4123" name="AutoShape 22"/>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4" name="AutoShape 23"/>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84" name="AutoShape 24"/>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09" name="Line 25"/>
          <p:cNvSpPr>
            <a:spLocks noChangeShapeType="1"/>
          </p:cNvSpPr>
          <p:nvPr/>
        </p:nvSpPr>
        <p:spPr bwMode="auto">
          <a:xfrm>
            <a:off x="1295400" y="35814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0" name="Text Box 26"/>
          <p:cNvSpPr txBox="1">
            <a:spLocks noChangeArrowheads="1"/>
          </p:cNvSpPr>
          <p:nvPr/>
        </p:nvSpPr>
        <p:spPr bwMode="auto">
          <a:xfrm>
            <a:off x="1600200" y="3070225"/>
            <a:ext cx="441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Card </a:t>
            </a:r>
            <a:r>
              <a:rPr lang="en-US" altLang="en-US" sz="2400" smtClean="0"/>
              <a:t>Mạng</a:t>
            </a:r>
            <a:endParaRPr lang="en-US" altLang="en-US" sz="2400"/>
          </a:p>
        </p:txBody>
      </p:sp>
      <p:sp>
        <p:nvSpPr>
          <p:cNvPr id="4111" name="Text Box 27"/>
          <p:cNvSpPr txBox="1">
            <a:spLocks noChangeArrowheads="1"/>
          </p:cNvSpPr>
          <p:nvPr/>
        </p:nvSpPr>
        <p:spPr bwMode="gray">
          <a:xfrm>
            <a:off x="881563" y="3070225"/>
            <a:ext cx="35618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9</a:t>
            </a:r>
          </a:p>
        </p:txBody>
      </p:sp>
      <p:sp>
        <p:nvSpPr>
          <p:cNvPr id="4112" name="Line 28"/>
          <p:cNvSpPr>
            <a:spLocks noChangeShapeType="1"/>
          </p:cNvSpPr>
          <p:nvPr/>
        </p:nvSpPr>
        <p:spPr bwMode="auto">
          <a:xfrm>
            <a:off x="1295400" y="43434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3" name="Text Box 29"/>
          <p:cNvSpPr txBox="1">
            <a:spLocks noChangeArrowheads="1"/>
          </p:cNvSpPr>
          <p:nvPr/>
        </p:nvSpPr>
        <p:spPr bwMode="auto">
          <a:xfrm>
            <a:off x="1622425" y="3805238"/>
            <a:ext cx="4016375"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Pin - BATERY</a:t>
            </a:r>
          </a:p>
        </p:txBody>
      </p:sp>
      <p:sp>
        <p:nvSpPr>
          <p:cNvPr id="4114" name="Text Box 30"/>
          <p:cNvSpPr txBox="1">
            <a:spLocks noChangeArrowheads="1"/>
          </p:cNvSpPr>
          <p:nvPr/>
        </p:nvSpPr>
        <p:spPr bwMode="gray">
          <a:xfrm>
            <a:off x="795803" y="3832225"/>
            <a:ext cx="52770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smtClean="0">
                <a:solidFill>
                  <a:schemeClr val="bg1"/>
                </a:solidFill>
              </a:rPr>
              <a:t>10</a:t>
            </a:r>
            <a:endParaRPr lang="en-US" altLang="en-US" sz="2400" b="1">
              <a:solidFill>
                <a:schemeClr val="bg1"/>
              </a:solidFill>
            </a:endParaRPr>
          </a:p>
        </p:txBody>
      </p:sp>
      <p:sp>
        <p:nvSpPr>
          <p:cNvPr id="4115" name="Rectangle 31"/>
          <p:cNvSpPr>
            <a:spLocks noChangeArrowheads="1"/>
          </p:cNvSpPr>
          <p:nvPr/>
        </p:nvSpPr>
        <p:spPr bwMode="auto">
          <a:xfrm>
            <a:off x="330200" y="936625"/>
            <a:ext cx="35618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rgbClr val="C00000"/>
                </a:solidFill>
              </a:rPr>
              <a:t>1</a:t>
            </a:r>
          </a:p>
        </p:txBody>
      </p:sp>
      <p:grpSp>
        <p:nvGrpSpPr>
          <p:cNvPr id="4116" name="Group 17"/>
          <p:cNvGrpSpPr>
            <a:grpSpLocks/>
          </p:cNvGrpSpPr>
          <p:nvPr/>
        </p:nvGrpSpPr>
        <p:grpSpPr bwMode="auto">
          <a:xfrm>
            <a:off x="685800" y="4495800"/>
            <a:ext cx="762000" cy="665162"/>
            <a:chOff x="1110" y="2656"/>
            <a:chExt cx="1549" cy="1351"/>
          </a:xfrm>
        </p:grpSpPr>
        <p:sp>
          <p:nvSpPr>
            <p:cNvPr id="4120"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1"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2" name="AutoShape 20"/>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17" name="Line 25"/>
          <p:cNvSpPr>
            <a:spLocks noChangeShapeType="1"/>
          </p:cNvSpPr>
          <p:nvPr/>
        </p:nvSpPr>
        <p:spPr bwMode="auto">
          <a:xfrm>
            <a:off x="1295400" y="51054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8" name="Text Box 26"/>
          <p:cNvSpPr txBox="1">
            <a:spLocks noChangeArrowheads="1"/>
          </p:cNvSpPr>
          <p:nvPr/>
        </p:nvSpPr>
        <p:spPr bwMode="auto">
          <a:xfrm>
            <a:off x="1600200" y="4594225"/>
            <a:ext cx="4724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Chipset bắc</a:t>
            </a:r>
          </a:p>
        </p:txBody>
      </p:sp>
      <p:sp>
        <p:nvSpPr>
          <p:cNvPr id="4119" name="Text Box 27"/>
          <p:cNvSpPr txBox="1">
            <a:spLocks noChangeArrowheads="1"/>
          </p:cNvSpPr>
          <p:nvPr/>
        </p:nvSpPr>
        <p:spPr bwMode="gray">
          <a:xfrm>
            <a:off x="804299" y="4594225"/>
            <a:ext cx="51071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smtClean="0">
                <a:solidFill>
                  <a:schemeClr val="bg1"/>
                </a:solidFill>
              </a:rPr>
              <a:t>11</a:t>
            </a:r>
            <a:endParaRPr lang="en-US" altLang="en-US" sz="2400" b="1">
              <a:solidFill>
                <a:schemeClr val="bg1"/>
              </a:solidFill>
            </a:endParaRPr>
          </a:p>
        </p:txBody>
      </p:sp>
      <p:grpSp>
        <p:nvGrpSpPr>
          <p:cNvPr id="39" name="Group 21"/>
          <p:cNvGrpSpPr>
            <a:grpSpLocks/>
          </p:cNvGrpSpPr>
          <p:nvPr/>
        </p:nvGrpSpPr>
        <p:grpSpPr bwMode="auto">
          <a:xfrm>
            <a:off x="685800" y="5257800"/>
            <a:ext cx="762000" cy="665163"/>
            <a:chOff x="3174" y="2656"/>
            <a:chExt cx="1549" cy="1351"/>
          </a:xfrm>
        </p:grpSpPr>
        <p:sp>
          <p:nvSpPr>
            <p:cNvPr id="40" name="AutoShape 22"/>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 name="AutoShape 23"/>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3" name="AutoShape 24"/>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4" name="Line 28"/>
          <p:cNvSpPr>
            <a:spLocks noChangeShapeType="1"/>
          </p:cNvSpPr>
          <p:nvPr/>
        </p:nvSpPr>
        <p:spPr bwMode="auto">
          <a:xfrm>
            <a:off x="1295400" y="58674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 name="Text Box 29"/>
          <p:cNvSpPr txBox="1">
            <a:spLocks noChangeArrowheads="1"/>
          </p:cNvSpPr>
          <p:nvPr/>
        </p:nvSpPr>
        <p:spPr bwMode="auto">
          <a:xfrm>
            <a:off x="1622425" y="5329238"/>
            <a:ext cx="4016375"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Chipset nam</a:t>
            </a:r>
          </a:p>
        </p:txBody>
      </p:sp>
      <p:sp>
        <p:nvSpPr>
          <p:cNvPr id="46" name="Text Box 30"/>
          <p:cNvSpPr txBox="1">
            <a:spLocks noChangeArrowheads="1"/>
          </p:cNvSpPr>
          <p:nvPr/>
        </p:nvSpPr>
        <p:spPr bwMode="gray">
          <a:xfrm>
            <a:off x="795803" y="5356225"/>
            <a:ext cx="52770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smtClean="0">
                <a:solidFill>
                  <a:schemeClr val="bg1"/>
                </a:solidFill>
              </a:rPr>
              <a:t>12</a:t>
            </a:r>
            <a:endParaRPr lang="en-US" altLang="en-US" sz="2400" b="1">
              <a:solidFill>
                <a:schemeClr val="bg1"/>
              </a:solidFill>
            </a:endParaRPr>
          </a:p>
        </p:txBody>
      </p:sp>
      <p:grpSp>
        <p:nvGrpSpPr>
          <p:cNvPr id="47" name="Group 17"/>
          <p:cNvGrpSpPr>
            <a:grpSpLocks/>
          </p:cNvGrpSpPr>
          <p:nvPr/>
        </p:nvGrpSpPr>
        <p:grpSpPr bwMode="auto">
          <a:xfrm>
            <a:off x="685800" y="6019800"/>
            <a:ext cx="762000" cy="665162"/>
            <a:chOff x="1110" y="2656"/>
            <a:chExt cx="1549" cy="1351"/>
          </a:xfrm>
        </p:grpSpPr>
        <p:sp>
          <p:nvSpPr>
            <p:cNvPr id="48"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9"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50" name="AutoShape 20"/>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51" name="Line 25"/>
          <p:cNvSpPr>
            <a:spLocks noChangeShapeType="1"/>
          </p:cNvSpPr>
          <p:nvPr/>
        </p:nvSpPr>
        <p:spPr bwMode="auto">
          <a:xfrm>
            <a:off x="1295400" y="66294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 name="Text Box 26"/>
          <p:cNvSpPr txBox="1">
            <a:spLocks noChangeArrowheads="1"/>
          </p:cNvSpPr>
          <p:nvPr/>
        </p:nvSpPr>
        <p:spPr bwMode="auto">
          <a:xfrm>
            <a:off x="1600200" y="6118225"/>
            <a:ext cx="4724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Chip Video</a:t>
            </a:r>
          </a:p>
        </p:txBody>
      </p:sp>
      <p:sp>
        <p:nvSpPr>
          <p:cNvPr id="53" name="Text Box 27"/>
          <p:cNvSpPr txBox="1">
            <a:spLocks noChangeArrowheads="1"/>
          </p:cNvSpPr>
          <p:nvPr/>
        </p:nvSpPr>
        <p:spPr bwMode="gray">
          <a:xfrm>
            <a:off x="795803" y="6118225"/>
            <a:ext cx="52770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smtClean="0">
                <a:solidFill>
                  <a:schemeClr val="bg1"/>
                </a:solidFill>
              </a:rPr>
              <a:t>13</a:t>
            </a:r>
            <a:endParaRPr lang="en-US" altLang="en-US" sz="2400" b="1">
              <a:solidFill>
                <a:schemeClr val="bg1"/>
              </a:solidFill>
            </a:endParaRPr>
          </a:p>
        </p:txBody>
      </p:sp>
    </p:spTree>
    <p:extLst>
      <p:ext uri="{BB962C8B-B14F-4D97-AF65-F5344CB8AC3E}">
        <p14:creationId xmlns:p14="http://schemas.microsoft.com/office/powerpoint/2010/main" val="137793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r>
              <a:rPr lang="en-US" altLang="en-US" sz="2400" b="1" smtClean="0">
                <a:solidFill>
                  <a:schemeClr val="bg1"/>
                </a:solidFill>
              </a:rPr>
              <a:t>.1</a:t>
            </a:r>
            <a:endParaRPr lang="en-US" altLang="en-US" sz="2400" b="1">
              <a:solidFill>
                <a:schemeClr val="bg1"/>
              </a:solidFill>
            </a:endParaRP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Màn hình laptop</a:t>
            </a:r>
            <a:endParaRPr lang="en-US" altLang="en-US" sz="3200" dirty="0"/>
          </a:p>
        </p:txBody>
      </p:sp>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1600" y="2259035"/>
            <a:ext cx="5943600" cy="3369917"/>
          </a:xfrm>
          <a:prstGeom prst="rect">
            <a:avLst/>
          </a:prstGeom>
        </p:spPr>
      </p:pic>
      <p:sp>
        <p:nvSpPr>
          <p:cNvPr id="6" name="Text Box 15"/>
          <p:cNvSpPr txBox="1">
            <a:spLocks noChangeArrowheads="1"/>
          </p:cNvSpPr>
          <p:nvPr/>
        </p:nvSpPr>
        <p:spPr bwMode="auto">
          <a:xfrm>
            <a:off x="519059" y="1600200"/>
            <a:ext cx="8577263" cy="658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en-US" altLang="en-US" smtClean="0"/>
              <a:t>Resolution (độ phân giải) và tỷ lệ</a:t>
            </a:r>
            <a:endParaRPr lang="en-US" altLang="en-US" dirty="0"/>
          </a:p>
        </p:txBody>
      </p:sp>
      <p:sp>
        <p:nvSpPr>
          <p:cNvPr id="8" name="Text Box 15"/>
          <p:cNvSpPr txBox="1">
            <a:spLocks noChangeArrowheads="1"/>
          </p:cNvSpPr>
          <p:nvPr/>
        </p:nvSpPr>
        <p:spPr bwMode="auto">
          <a:xfrm>
            <a:off x="225425" y="6003970"/>
            <a:ext cx="8577263" cy="658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en-US" altLang="en-US" smtClean="0"/>
              <a:t>Hiện nay: 1920x1200 / (16:10) là thông dụng</a:t>
            </a:r>
            <a:endParaRPr lang="en-US" alt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r>
              <a:rPr lang="en-US" altLang="en-US" sz="2400" b="1" smtClean="0">
                <a:solidFill>
                  <a:schemeClr val="bg1"/>
                </a:solidFill>
              </a:rPr>
              <a:t>.1</a:t>
            </a:r>
            <a:endParaRPr lang="en-US" altLang="en-US" sz="2400" b="1">
              <a:solidFill>
                <a:schemeClr val="bg1"/>
              </a:solidFill>
            </a:endParaRP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vi-VN" altLang="en-US" sz="3200"/>
              <a:t>Kích thước màn hình</a:t>
            </a:r>
            <a:endParaRPr lang="en-US" altLang="en-US" sz="3200" dirty="0"/>
          </a:p>
        </p:txBody>
      </p:sp>
      <p:sp>
        <p:nvSpPr>
          <p:cNvPr id="6" name="Text Box 15"/>
          <p:cNvSpPr txBox="1">
            <a:spLocks noChangeArrowheads="1"/>
          </p:cNvSpPr>
          <p:nvPr/>
        </p:nvSpPr>
        <p:spPr bwMode="auto">
          <a:xfrm>
            <a:off x="225424" y="1981200"/>
            <a:ext cx="8766175"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r>
              <a:rPr lang="vi-VN" u="sng"/>
              <a:t>Tỉ lệ 4:3 thông thường</a:t>
            </a:r>
            <a:r>
              <a:rPr lang="vi-VN"/>
              <a:t>:</a:t>
            </a:r>
          </a:p>
          <a:p>
            <a:r>
              <a:rPr lang="en-US" smtClean="0"/>
              <a:t>	</a:t>
            </a:r>
            <a:r>
              <a:rPr lang="vi-VN" smtClean="0"/>
              <a:t>• </a:t>
            </a:r>
            <a:r>
              <a:rPr lang="vi-VN"/>
              <a:t>14" - XGA</a:t>
            </a:r>
          </a:p>
          <a:p>
            <a:r>
              <a:rPr lang="en-US" smtClean="0"/>
              <a:t>	</a:t>
            </a:r>
            <a:r>
              <a:rPr lang="vi-VN" smtClean="0"/>
              <a:t>• </a:t>
            </a:r>
            <a:r>
              <a:rPr lang="vi-VN"/>
              <a:t>15" - XGA, SXGA+</a:t>
            </a:r>
          </a:p>
          <a:p>
            <a:r>
              <a:rPr lang="vi-VN" u="sng"/>
              <a:t>Màn hình rộng thông dụng hiện nay</a:t>
            </a:r>
            <a:r>
              <a:rPr lang="vi-VN"/>
              <a:t>:</a:t>
            </a:r>
          </a:p>
          <a:p>
            <a:r>
              <a:rPr lang="en-US" smtClean="0"/>
              <a:t>	</a:t>
            </a:r>
            <a:r>
              <a:rPr lang="vi-VN" smtClean="0"/>
              <a:t>• </a:t>
            </a:r>
            <a:r>
              <a:rPr lang="vi-VN"/>
              <a:t>10.6" - WXGA (1280x768)</a:t>
            </a:r>
          </a:p>
          <a:p>
            <a:r>
              <a:rPr lang="en-US" smtClean="0"/>
              <a:t>	</a:t>
            </a:r>
            <a:r>
              <a:rPr lang="vi-VN" smtClean="0"/>
              <a:t>• </a:t>
            </a:r>
            <a:r>
              <a:rPr lang="vi-VN"/>
              <a:t>12.1" - WXGA (1280x800)</a:t>
            </a:r>
          </a:p>
          <a:p>
            <a:r>
              <a:rPr lang="en-US" smtClean="0"/>
              <a:t>	</a:t>
            </a:r>
            <a:r>
              <a:rPr lang="vi-VN" smtClean="0"/>
              <a:t>• </a:t>
            </a:r>
            <a:r>
              <a:rPr lang="vi-VN"/>
              <a:t>13.3" - WXGA (1280x800)</a:t>
            </a:r>
          </a:p>
          <a:p>
            <a:r>
              <a:rPr lang="en-US" smtClean="0"/>
              <a:t>	</a:t>
            </a:r>
            <a:r>
              <a:rPr lang="vi-VN" smtClean="0"/>
              <a:t>• </a:t>
            </a:r>
            <a:r>
              <a:rPr lang="vi-VN"/>
              <a:t>14.1" - WXGA (1280x800)</a:t>
            </a:r>
          </a:p>
          <a:p>
            <a:r>
              <a:rPr lang="en-US" smtClean="0"/>
              <a:t>	</a:t>
            </a:r>
            <a:r>
              <a:rPr lang="vi-VN" smtClean="0"/>
              <a:t>• </a:t>
            </a:r>
            <a:r>
              <a:rPr lang="vi-VN"/>
              <a:t>15.4" - WXGA (1280x800), WXGA+, WSXGA+</a:t>
            </a:r>
          </a:p>
          <a:p>
            <a:r>
              <a:rPr lang="en-US" smtClean="0"/>
              <a:t>	</a:t>
            </a:r>
            <a:r>
              <a:rPr lang="vi-VN" smtClean="0"/>
              <a:t>• </a:t>
            </a:r>
            <a:r>
              <a:rPr lang="vi-VN"/>
              <a:t>17" - WXGA, WXGA+, WSXGA+, WUXGA</a:t>
            </a:r>
          </a:p>
        </p:txBody>
      </p:sp>
    </p:spTree>
    <p:extLst>
      <p:ext uri="{BB962C8B-B14F-4D97-AF65-F5344CB8AC3E}">
        <p14:creationId xmlns:p14="http://schemas.microsoft.com/office/powerpoint/2010/main" val="4701901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r>
              <a:rPr lang="en-US" altLang="en-US" sz="2400" b="1" smtClean="0">
                <a:solidFill>
                  <a:schemeClr val="bg1"/>
                </a:solidFill>
              </a:rPr>
              <a:t>.1</a:t>
            </a:r>
            <a:endParaRPr lang="en-US" altLang="en-US" sz="2400" b="1">
              <a:solidFill>
                <a:schemeClr val="bg1"/>
              </a:solidFill>
            </a:endParaRP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Công nghệ màn hình</a:t>
            </a:r>
            <a:endParaRPr lang="en-US" altLang="en-US" sz="3200" dirty="0"/>
          </a:p>
        </p:txBody>
      </p:sp>
      <p:sp>
        <p:nvSpPr>
          <p:cNvPr id="6" name="Text Box 15"/>
          <p:cNvSpPr txBox="1">
            <a:spLocks noChangeArrowheads="1"/>
          </p:cNvSpPr>
          <p:nvPr/>
        </p:nvSpPr>
        <p:spPr bwMode="auto">
          <a:xfrm>
            <a:off x="2362199" y="1752600"/>
            <a:ext cx="6402335"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457200" indent="-457200" algn="just">
              <a:buFont typeface="Wingdings" pitchFamily="2" charset="2"/>
              <a:buChar char="v"/>
            </a:pPr>
            <a:r>
              <a:rPr lang="vi-VN" b="1"/>
              <a:t>Retina</a:t>
            </a:r>
            <a:r>
              <a:rPr lang="vi-VN"/>
              <a:t> </a:t>
            </a:r>
            <a:r>
              <a:rPr lang="en-US" smtClean="0"/>
              <a:t>là </a:t>
            </a:r>
            <a:r>
              <a:rPr lang="vi-VN" smtClean="0"/>
              <a:t>màn </a:t>
            </a:r>
            <a:r>
              <a:rPr lang="vi-VN"/>
              <a:t>hình IPS-LCD </a:t>
            </a:r>
            <a:r>
              <a:rPr lang="en-US" smtClean="0"/>
              <a:t>của Apple, </a:t>
            </a:r>
            <a:r>
              <a:rPr lang="vi-VN" smtClean="0"/>
              <a:t>mật </a:t>
            </a:r>
            <a:r>
              <a:rPr lang="vi-VN"/>
              <a:t>độ điểm ảnh từ mức 230 ppi trở lên</a:t>
            </a:r>
            <a:r>
              <a:rPr lang="vi-VN" smtClean="0"/>
              <a:t>.</a:t>
            </a:r>
            <a:r>
              <a:rPr lang="vi-VN"/>
              <a:t> </a:t>
            </a:r>
            <a:endParaRPr lang="en-US" smtClean="0"/>
          </a:p>
          <a:p>
            <a:pPr marL="457200" indent="-457200" algn="just">
              <a:buFont typeface="Wingdings" pitchFamily="2" charset="2"/>
              <a:buChar char="v"/>
            </a:pPr>
            <a:r>
              <a:rPr lang="en-US" smtClean="0"/>
              <a:t>H</a:t>
            </a:r>
            <a:r>
              <a:rPr lang="vi-VN" smtClean="0"/>
              <a:t>iển </a:t>
            </a:r>
            <a:r>
              <a:rPr lang="vi-VN"/>
              <a:t>thị mịn màng và sắc nét, trong khi màu sắc gần như hoàn </a:t>
            </a:r>
            <a:r>
              <a:rPr lang="vi-VN" smtClean="0"/>
              <a:t>hảo</a:t>
            </a:r>
            <a:r>
              <a:rPr lang="en-US" smtClean="0"/>
              <a:t>,</a:t>
            </a:r>
            <a:r>
              <a:rPr lang="vi-VN" smtClean="0"/>
              <a:t> </a:t>
            </a:r>
            <a:r>
              <a:rPr lang="vi-VN"/>
              <a:t>99% dải màu tiêu chuẩn gần với thực tế nhất. </a:t>
            </a:r>
            <a:endParaRPr lang="en-US" smtClean="0"/>
          </a:p>
          <a:p>
            <a:pPr marL="457200" indent="-457200" algn="just">
              <a:buFont typeface="Wingdings" pitchFamily="2" charset="2"/>
              <a:buChar char="v"/>
            </a:pPr>
            <a:r>
              <a:rPr lang="vi-VN" smtClean="0"/>
              <a:t>Nhược </a:t>
            </a:r>
            <a:r>
              <a:rPr lang="vi-VN"/>
              <a:t>điểm </a:t>
            </a:r>
            <a:r>
              <a:rPr lang="vi-VN" smtClean="0"/>
              <a:t>là </a:t>
            </a:r>
            <a:r>
              <a:rPr lang="vi-VN"/>
              <a:t>giá thành khá </a:t>
            </a:r>
            <a:r>
              <a:rPr lang="en-US" smtClean="0"/>
              <a:t>cao, ví dụ</a:t>
            </a:r>
            <a:r>
              <a:rPr lang="vi-VN" smtClean="0"/>
              <a:t>:</a:t>
            </a:r>
            <a:r>
              <a:rPr lang="vi-VN"/>
              <a:t> </a:t>
            </a:r>
            <a:r>
              <a:rPr lang="vi-VN">
                <a:hlinkClick r:id="rId2"/>
              </a:rPr>
              <a:t>Apple Macbook Air 2015</a:t>
            </a:r>
            <a:r>
              <a:rPr lang="vi-VN"/>
              <a:t>, </a:t>
            </a:r>
            <a:r>
              <a:rPr lang="vi-VN">
                <a:hlinkClick r:id="rId3"/>
              </a:rPr>
              <a:t>Apple Macbook 12 inch</a:t>
            </a:r>
            <a:r>
              <a:rPr lang="vi-VN"/>
              <a:t>...</a:t>
            </a:r>
          </a:p>
        </p:txBody>
      </p:sp>
      <p:pic>
        <p:nvPicPr>
          <p:cNvPr id="2" name="Picture 1"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0999" y="2133600"/>
            <a:ext cx="1912883" cy="1219200"/>
          </a:xfrm>
          <a:prstGeom prst="rect">
            <a:avLst/>
          </a:prstGeom>
        </p:spPr>
      </p:pic>
    </p:spTree>
    <p:extLst>
      <p:ext uri="{BB962C8B-B14F-4D97-AF65-F5344CB8AC3E}">
        <p14:creationId xmlns:p14="http://schemas.microsoft.com/office/powerpoint/2010/main" val="29775477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r>
              <a:rPr lang="en-US" altLang="en-US" sz="2400" b="1" smtClean="0">
                <a:solidFill>
                  <a:schemeClr val="bg1"/>
                </a:solidFill>
              </a:rPr>
              <a:t>.1</a:t>
            </a:r>
            <a:endParaRPr lang="en-US" altLang="en-US" sz="2400" b="1">
              <a:solidFill>
                <a:schemeClr val="bg1"/>
              </a:solidFill>
            </a:endParaRP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Công nghệ màn hình</a:t>
            </a:r>
            <a:endParaRPr lang="en-US" altLang="en-US" sz="3200" dirty="0"/>
          </a:p>
        </p:txBody>
      </p:sp>
      <p:sp>
        <p:nvSpPr>
          <p:cNvPr id="6" name="Text Box 15"/>
          <p:cNvSpPr txBox="1">
            <a:spLocks noChangeArrowheads="1"/>
          </p:cNvSpPr>
          <p:nvPr/>
        </p:nvSpPr>
        <p:spPr bwMode="auto">
          <a:xfrm>
            <a:off x="2819400" y="1752600"/>
            <a:ext cx="5945134"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457200" indent="-457200" algn="just">
              <a:buFont typeface="Wingdings" pitchFamily="2" charset="2"/>
              <a:buChar char="v"/>
            </a:pPr>
            <a:r>
              <a:rPr lang="vi-VN"/>
              <a:t>TruBrite® </a:t>
            </a:r>
            <a:r>
              <a:rPr lang="vi-VN" smtClean="0"/>
              <a:t>của</a:t>
            </a:r>
            <a:r>
              <a:rPr lang="vi-VN"/>
              <a:t> </a:t>
            </a:r>
            <a:r>
              <a:rPr lang="vi-VN" smtClean="0">
                <a:hlinkClick r:id="rId2"/>
              </a:rPr>
              <a:t>Toshiba</a:t>
            </a:r>
            <a:r>
              <a:rPr lang="en-US" smtClean="0"/>
              <a:t>, </a:t>
            </a:r>
            <a:r>
              <a:rPr lang="vi-VN" smtClean="0"/>
              <a:t>hấp </a:t>
            </a:r>
            <a:r>
              <a:rPr lang="vi-VN"/>
              <a:t>thụ phần lớn ánh sáng từ bên ngoài chiếu vào màn hình, tăng khả năng chống chói, độ tương phản, độ chính xác màu sắc và góc nhìn cho màn </a:t>
            </a:r>
            <a:r>
              <a:rPr lang="vi-VN" smtClean="0"/>
              <a:t>hình</a:t>
            </a:r>
            <a:r>
              <a:rPr lang="en-US"/>
              <a:t> </a:t>
            </a:r>
            <a:r>
              <a:rPr lang="en-US" smtClean="0"/>
              <a:t>nhờ </a:t>
            </a:r>
            <a:r>
              <a:rPr lang="vi-VN"/>
              <a:t>có tấm nền mịn </a:t>
            </a:r>
            <a:r>
              <a:rPr lang="vi-VN" smtClean="0"/>
              <a:t>màn</a:t>
            </a:r>
            <a:r>
              <a:rPr lang="en-US" smtClean="0"/>
              <a:t>.</a:t>
            </a:r>
          </a:p>
          <a:p>
            <a:pPr marL="457200" indent="-457200" algn="just">
              <a:buFont typeface="Wingdings" pitchFamily="2" charset="2"/>
              <a:buChar char="v"/>
            </a:pPr>
            <a:r>
              <a:rPr lang="vi-VN" smtClean="0"/>
              <a:t>Các </a:t>
            </a:r>
            <a:r>
              <a:rPr lang="vi-VN"/>
              <a:t>công nghệ </a:t>
            </a:r>
            <a:r>
              <a:rPr lang="vi-VN" smtClean="0"/>
              <a:t>tương t</a:t>
            </a:r>
            <a:r>
              <a:rPr lang="en-US" smtClean="0"/>
              <a:t>ự:</a:t>
            </a:r>
            <a:r>
              <a:rPr lang="vi-VN"/>
              <a:t> </a:t>
            </a:r>
            <a:r>
              <a:rPr lang="vi-VN">
                <a:hlinkClick r:id="rId3"/>
              </a:rPr>
              <a:t>Sony</a:t>
            </a:r>
            <a:r>
              <a:rPr lang="vi-VN"/>
              <a:t> XBRITE™, </a:t>
            </a:r>
            <a:r>
              <a:rPr lang="vi-VN">
                <a:hlinkClick r:id="rId4"/>
              </a:rPr>
              <a:t>HP</a:t>
            </a:r>
            <a:r>
              <a:rPr lang="vi-VN"/>
              <a:t> Compaq BrightView, </a:t>
            </a:r>
            <a:r>
              <a:rPr lang="vi-VN">
                <a:hlinkClick r:id="rId5"/>
              </a:rPr>
              <a:t>Acer</a:t>
            </a:r>
            <a:r>
              <a:rPr lang="vi-VN"/>
              <a:t> ComfyView…</a:t>
            </a:r>
          </a:p>
        </p:txBody>
      </p:sp>
      <p:pic>
        <p:nvPicPr>
          <p:cNvPr id="2" name="Picture 1"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5425" y="2286000"/>
            <a:ext cx="2543529" cy="1838581"/>
          </a:xfrm>
          <a:prstGeom prst="rect">
            <a:avLst/>
          </a:prstGeom>
        </p:spPr>
      </p:pic>
    </p:spTree>
    <p:extLst>
      <p:ext uri="{BB962C8B-B14F-4D97-AF65-F5344CB8AC3E}">
        <p14:creationId xmlns:p14="http://schemas.microsoft.com/office/powerpoint/2010/main" val="12374208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r>
              <a:rPr lang="en-US" altLang="en-US" sz="2400" b="1" smtClean="0">
                <a:solidFill>
                  <a:schemeClr val="bg1"/>
                </a:solidFill>
              </a:rPr>
              <a:t>.1</a:t>
            </a:r>
            <a:endParaRPr lang="en-US" altLang="en-US" sz="2400" b="1">
              <a:solidFill>
                <a:schemeClr val="bg1"/>
              </a:solidFill>
            </a:endParaRP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Công nghệ màn hình</a:t>
            </a:r>
            <a:endParaRPr lang="en-US" altLang="en-US" sz="3200" dirty="0"/>
          </a:p>
        </p:txBody>
      </p:sp>
      <p:sp>
        <p:nvSpPr>
          <p:cNvPr id="6" name="Text Box 15"/>
          <p:cNvSpPr txBox="1">
            <a:spLocks noChangeArrowheads="1"/>
          </p:cNvSpPr>
          <p:nvPr/>
        </p:nvSpPr>
        <p:spPr bwMode="auto">
          <a:xfrm>
            <a:off x="3962400" y="1752600"/>
            <a:ext cx="4725934"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457200" indent="-457200" algn="just">
              <a:buFont typeface="Wingdings" pitchFamily="2" charset="2"/>
              <a:buChar char="v"/>
            </a:pPr>
            <a:r>
              <a:rPr lang="vi-VN"/>
              <a:t>Splendid Video Intelligent </a:t>
            </a:r>
            <a:r>
              <a:rPr lang="en-US" smtClean="0"/>
              <a:t>của </a:t>
            </a:r>
            <a:r>
              <a:rPr lang="vi-VN" smtClean="0">
                <a:hlinkClick r:id="rId2"/>
              </a:rPr>
              <a:t>Asus</a:t>
            </a:r>
            <a:r>
              <a:rPr lang="vi-VN"/>
              <a:t> </a:t>
            </a:r>
            <a:r>
              <a:rPr lang="vi-VN" smtClean="0"/>
              <a:t>Splendid </a:t>
            </a:r>
            <a:r>
              <a:rPr lang="vi-VN"/>
              <a:t>Video Intelligent </a:t>
            </a:r>
            <a:r>
              <a:rPr lang="vi-VN" smtClean="0"/>
              <a:t>tinh </a:t>
            </a:r>
            <a:r>
              <a:rPr lang="vi-VN"/>
              <a:t>chỉnh các thông số </a:t>
            </a:r>
            <a:r>
              <a:rPr lang="vi-VN" smtClean="0"/>
              <a:t>để phù </a:t>
            </a:r>
            <a:r>
              <a:rPr lang="vi-VN"/>
              <a:t>hợp với </a:t>
            </a:r>
            <a:r>
              <a:rPr lang="vi-VN" smtClean="0"/>
              <a:t>nhu cầu người </a:t>
            </a:r>
            <a:r>
              <a:rPr lang="vi-VN"/>
              <a:t>sử dụng. </a:t>
            </a:r>
            <a:endParaRPr lang="en-US" smtClean="0"/>
          </a:p>
          <a:p>
            <a:pPr marL="457200" indent="-457200" algn="just">
              <a:buFont typeface="Wingdings" pitchFamily="2" charset="2"/>
              <a:buChar char="v"/>
            </a:pPr>
            <a:r>
              <a:rPr lang="en-US"/>
              <a:t>T</a:t>
            </a:r>
            <a:r>
              <a:rPr lang="vi-VN" smtClean="0"/>
              <a:t>ái </a:t>
            </a:r>
            <a:r>
              <a:rPr lang="vi-VN"/>
              <a:t>tạo </a:t>
            </a:r>
            <a:r>
              <a:rPr lang="vi-VN" smtClean="0"/>
              <a:t>sự </a:t>
            </a:r>
            <a:r>
              <a:rPr lang="vi-VN"/>
              <a:t>trong </a:t>
            </a:r>
            <a:r>
              <a:rPr lang="vi-VN" smtClean="0"/>
              <a:t>trẻo</a:t>
            </a:r>
            <a:r>
              <a:rPr lang="en-US" smtClean="0"/>
              <a:t>, </a:t>
            </a:r>
            <a:r>
              <a:rPr lang="vi-VN" smtClean="0"/>
              <a:t>giảm nhoè</a:t>
            </a:r>
            <a:endParaRPr lang="en-US" smtClean="0"/>
          </a:p>
          <a:p>
            <a:pPr marL="457200" indent="-457200" algn="just">
              <a:buFont typeface="Wingdings" pitchFamily="2" charset="2"/>
              <a:buChar char="v"/>
            </a:pPr>
            <a:r>
              <a:rPr lang="en-US" smtClean="0"/>
              <a:t>Ví dụ</a:t>
            </a:r>
            <a:r>
              <a:rPr lang="vi-VN" smtClean="0"/>
              <a:t>:</a:t>
            </a:r>
            <a:r>
              <a:rPr lang="vi-VN"/>
              <a:t> </a:t>
            </a:r>
            <a:r>
              <a:rPr lang="vi-VN">
                <a:hlinkClick r:id="rId3"/>
              </a:rPr>
              <a:t>Asus K555LA</a:t>
            </a:r>
            <a:r>
              <a:rPr lang="vi-VN"/>
              <a:t>, </a:t>
            </a:r>
            <a:r>
              <a:rPr lang="vi-VN">
                <a:hlinkClick r:id="rId4"/>
              </a:rPr>
              <a:t>Asus A456UA</a:t>
            </a:r>
            <a:r>
              <a:rPr lang="vi-VN"/>
              <a:t>, </a:t>
            </a:r>
            <a:r>
              <a:rPr lang="vi-VN">
                <a:hlinkClick r:id="rId5"/>
              </a:rPr>
              <a:t>Asus TP501UA</a:t>
            </a:r>
            <a:r>
              <a:rPr lang="vi-VN"/>
              <a:t>...</a:t>
            </a:r>
          </a:p>
        </p:txBody>
      </p:sp>
      <p:pic>
        <p:nvPicPr>
          <p:cNvPr id="3" name="Picture 2"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5425" y="2362200"/>
            <a:ext cx="3560246" cy="1981200"/>
          </a:xfrm>
          <a:prstGeom prst="rect">
            <a:avLst/>
          </a:prstGeom>
        </p:spPr>
      </p:pic>
    </p:spTree>
    <p:extLst>
      <p:ext uri="{BB962C8B-B14F-4D97-AF65-F5344CB8AC3E}">
        <p14:creationId xmlns:p14="http://schemas.microsoft.com/office/powerpoint/2010/main" val="21063625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r>
              <a:rPr lang="en-US" altLang="en-US" sz="2400" b="1" smtClean="0">
                <a:solidFill>
                  <a:schemeClr val="bg1"/>
                </a:solidFill>
              </a:rPr>
              <a:t>.1</a:t>
            </a:r>
            <a:endParaRPr lang="en-US" altLang="en-US" sz="2400" b="1">
              <a:solidFill>
                <a:schemeClr val="bg1"/>
              </a:solidFill>
            </a:endParaRP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Công nghệ màn hình</a:t>
            </a:r>
            <a:endParaRPr lang="en-US" altLang="en-US" sz="3200" dirty="0"/>
          </a:p>
        </p:txBody>
      </p:sp>
      <p:sp>
        <p:nvSpPr>
          <p:cNvPr id="6" name="Text Box 15"/>
          <p:cNvSpPr txBox="1">
            <a:spLocks noChangeArrowheads="1"/>
          </p:cNvSpPr>
          <p:nvPr/>
        </p:nvSpPr>
        <p:spPr bwMode="auto">
          <a:xfrm>
            <a:off x="2819400" y="1752600"/>
            <a:ext cx="5856234"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457200" indent="-457200" algn="just">
              <a:buFont typeface="Wingdings" pitchFamily="2" charset="2"/>
              <a:buChar char="v"/>
            </a:pPr>
            <a:r>
              <a:rPr lang="vi-VN" smtClean="0"/>
              <a:t>LED </a:t>
            </a:r>
            <a:r>
              <a:rPr lang="vi-VN"/>
              <a:t>Backlit </a:t>
            </a:r>
            <a:r>
              <a:rPr lang="vi-VN" smtClean="0"/>
              <a:t>chiếu </a:t>
            </a:r>
            <a:r>
              <a:rPr lang="vi-VN"/>
              <a:t>sáng từ phía sau </a:t>
            </a:r>
            <a:r>
              <a:rPr lang="en-US" smtClean="0"/>
              <a:t>dùng </a:t>
            </a:r>
            <a:r>
              <a:rPr lang="vi-VN" smtClean="0"/>
              <a:t>đèn </a:t>
            </a:r>
            <a:r>
              <a:rPr lang="vi-VN"/>
              <a:t>huỳnh quang </a:t>
            </a:r>
            <a:r>
              <a:rPr lang="en-US" smtClean="0"/>
              <a:t>hoặc </a:t>
            </a:r>
            <a:r>
              <a:rPr lang="vi-VN" smtClean="0"/>
              <a:t>đèn LED</a:t>
            </a:r>
            <a:r>
              <a:rPr lang="en-US" smtClean="0"/>
              <a:t>. </a:t>
            </a:r>
          </a:p>
          <a:p>
            <a:pPr marL="457200" indent="-457200" algn="just">
              <a:buFont typeface="Wingdings" pitchFamily="2" charset="2"/>
              <a:buChar char="v"/>
            </a:pPr>
            <a:r>
              <a:rPr lang="vi-VN" smtClean="0"/>
              <a:t>Hiện </a:t>
            </a:r>
            <a:r>
              <a:rPr lang="vi-VN"/>
              <a:t>nay màn hình LED Backlit sử dụng hầu hết trên các thiết bị laptop hiện nay</a:t>
            </a:r>
            <a:r>
              <a:rPr lang="vi-VN" smtClean="0"/>
              <a:t>.</a:t>
            </a:r>
            <a:r>
              <a:rPr lang="vi-VN"/>
              <a:t> </a:t>
            </a:r>
            <a:endParaRPr lang="en-US" smtClean="0"/>
          </a:p>
          <a:p>
            <a:pPr marL="457200" indent="-457200" algn="just">
              <a:buFont typeface="Wingdings" pitchFamily="2" charset="2"/>
              <a:buChar char="v"/>
            </a:pPr>
            <a:r>
              <a:rPr lang="vi-VN" smtClean="0"/>
              <a:t>Nhược điểm</a:t>
            </a:r>
            <a:r>
              <a:rPr lang="en-US" smtClean="0"/>
              <a:t>:</a:t>
            </a:r>
            <a:r>
              <a:rPr lang="vi-VN" smtClean="0"/>
              <a:t> nếu </a:t>
            </a:r>
            <a:r>
              <a:rPr lang="vi-VN"/>
              <a:t>thuần </a:t>
            </a:r>
            <a:r>
              <a:rPr lang="en-US" smtClean="0"/>
              <a:t>là màn</a:t>
            </a:r>
            <a:r>
              <a:rPr lang="vi-VN" smtClean="0"/>
              <a:t> </a:t>
            </a:r>
            <a:r>
              <a:rPr lang="vi-VN"/>
              <a:t>hình tinh thể lỏng thì ánh sáng tạo ra màn hình LED mang lượng ánh sáng xanh lớn, ảnh hưởng khá nhiều đến mắt.</a:t>
            </a:r>
          </a:p>
        </p:txBody>
      </p:sp>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5425" y="1942637"/>
            <a:ext cx="2470608" cy="2238709"/>
          </a:xfrm>
          <a:prstGeom prst="rect">
            <a:avLst/>
          </a:prstGeom>
        </p:spPr>
      </p:pic>
    </p:spTree>
    <p:extLst>
      <p:ext uri="{BB962C8B-B14F-4D97-AF65-F5344CB8AC3E}">
        <p14:creationId xmlns:p14="http://schemas.microsoft.com/office/powerpoint/2010/main" val="334355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r>
              <a:rPr lang="en-US" altLang="en-US" sz="2400" b="1" smtClean="0">
                <a:solidFill>
                  <a:schemeClr val="bg1"/>
                </a:solidFill>
              </a:rPr>
              <a:t>.1</a:t>
            </a:r>
            <a:endParaRPr lang="en-US" altLang="en-US" sz="2400" b="1">
              <a:solidFill>
                <a:schemeClr val="bg1"/>
              </a:solidFill>
            </a:endParaRP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Công nghệ màn hình</a:t>
            </a:r>
            <a:endParaRPr lang="en-US" altLang="en-US" sz="3200" dirty="0"/>
          </a:p>
        </p:txBody>
      </p:sp>
      <p:sp>
        <p:nvSpPr>
          <p:cNvPr id="6" name="Text Box 15"/>
          <p:cNvSpPr txBox="1">
            <a:spLocks noChangeArrowheads="1"/>
          </p:cNvSpPr>
          <p:nvPr/>
        </p:nvSpPr>
        <p:spPr bwMode="auto">
          <a:xfrm>
            <a:off x="2819400" y="1752600"/>
            <a:ext cx="5856234"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457200" indent="-457200" algn="just">
              <a:buFont typeface="Wingdings" pitchFamily="2" charset="2"/>
              <a:buChar char="v"/>
            </a:pPr>
            <a:r>
              <a:rPr lang="vi-VN" b="1"/>
              <a:t>Active Matrix TFT Colour LCD</a:t>
            </a:r>
            <a:r>
              <a:rPr lang="vi-VN"/>
              <a:t/>
            </a:r>
            <a:br>
              <a:rPr lang="vi-VN"/>
            </a:br>
            <a:r>
              <a:rPr lang="en-US" smtClean="0"/>
              <a:t>(</a:t>
            </a:r>
            <a:r>
              <a:rPr lang="vi-VN" smtClean="0"/>
              <a:t>color </a:t>
            </a:r>
            <a:r>
              <a:rPr lang="vi-VN"/>
              <a:t>TFT, active matrix và </a:t>
            </a:r>
            <a:r>
              <a:rPr lang="vi-VN" smtClean="0"/>
              <a:t>LCD</a:t>
            </a:r>
            <a:r>
              <a:rPr lang="en-US" smtClean="0"/>
              <a:t>)</a:t>
            </a:r>
          </a:p>
          <a:p>
            <a:pPr marL="457200" indent="-457200" algn="just">
              <a:buFont typeface="Wingdings" pitchFamily="2" charset="2"/>
              <a:buChar char="v"/>
            </a:pPr>
            <a:r>
              <a:rPr lang="en-US" smtClean="0"/>
              <a:t>T</a:t>
            </a:r>
            <a:r>
              <a:rPr lang="vi-VN" smtClean="0"/>
              <a:t>ấm </a:t>
            </a:r>
            <a:r>
              <a:rPr lang="vi-VN"/>
              <a:t>nền TFT với công nghệ điểm ảnh RGB, các điểm ảnh trong màn hình sẽ được điều tiết riêng biệt, từ đó khả năng thể hiện màu sắc và độ sáng tốt hơn thông thường. Từ đó khả năng thể hiện màu sắc chính xác và độ sáng cao hơn.</a:t>
            </a:r>
          </a:p>
        </p:txBody>
      </p:sp>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107" y="3050582"/>
            <a:ext cx="2729293" cy="1805239"/>
          </a:xfrm>
          <a:prstGeom prst="rect">
            <a:avLst/>
          </a:prstGeom>
        </p:spPr>
      </p:pic>
    </p:spTree>
    <p:extLst>
      <p:ext uri="{BB962C8B-B14F-4D97-AF65-F5344CB8AC3E}">
        <p14:creationId xmlns:p14="http://schemas.microsoft.com/office/powerpoint/2010/main" val="11278688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r>
              <a:rPr lang="en-US" altLang="en-US" sz="2400" b="1" smtClean="0">
                <a:solidFill>
                  <a:schemeClr val="bg1"/>
                </a:solidFill>
              </a:rPr>
              <a:t>.1</a:t>
            </a:r>
            <a:endParaRPr lang="en-US" altLang="en-US" sz="2400" b="1">
              <a:solidFill>
                <a:schemeClr val="bg1"/>
              </a:solidFill>
            </a:endParaRP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Công nghệ màn hình</a:t>
            </a:r>
            <a:endParaRPr lang="en-US" altLang="en-US" sz="3200" dirty="0"/>
          </a:p>
        </p:txBody>
      </p:sp>
      <p:sp>
        <p:nvSpPr>
          <p:cNvPr id="6" name="Text Box 15"/>
          <p:cNvSpPr txBox="1">
            <a:spLocks noChangeArrowheads="1"/>
          </p:cNvSpPr>
          <p:nvPr/>
        </p:nvSpPr>
        <p:spPr bwMode="auto">
          <a:xfrm>
            <a:off x="3505200" y="1752600"/>
            <a:ext cx="5170434"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457200" indent="-457200" algn="just">
              <a:buFont typeface="Wingdings" pitchFamily="2" charset="2"/>
              <a:buChar char="v"/>
            </a:pPr>
            <a:r>
              <a:rPr lang="vi-VN"/>
              <a:t>CineCrystal </a:t>
            </a:r>
            <a:r>
              <a:rPr lang="en-US" smtClean="0"/>
              <a:t>của</a:t>
            </a:r>
            <a:r>
              <a:rPr lang="vi-VN"/>
              <a:t> </a:t>
            </a:r>
            <a:r>
              <a:rPr lang="vi-VN">
                <a:hlinkClick r:id="rId2"/>
              </a:rPr>
              <a:t>Acer</a:t>
            </a:r>
            <a:r>
              <a:rPr lang="vi-VN"/>
              <a:t> </a:t>
            </a:r>
            <a:endParaRPr lang="en-US" smtClean="0"/>
          </a:p>
          <a:p>
            <a:pPr marL="457200" indent="-457200" algn="just">
              <a:buFont typeface="Wingdings" pitchFamily="2" charset="2"/>
              <a:buChar char="v"/>
            </a:pPr>
            <a:r>
              <a:rPr lang="vi-VN" smtClean="0"/>
              <a:t>LED</a:t>
            </a:r>
            <a:r>
              <a:rPr lang="en-US" smtClean="0"/>
              <a:t> </a:t>
            </a:r>
            <a:r>
              <a:rPr lang="vi-VN" smtClean="0"/>
              <a:t>tái </a:t>
            </a:r>
            <a:r>
              <a:rPr lang="vi-VN"/>
              <a:t>tạo màu sắc và độ tương </a:t>
            </a:r>
            <a:r>
              <a:rPr lang="vi-VN" smtClean="0"/>
              <a:t>phả</a:t>
            </a:r>
            <a:r>
              <a:rPr lang="en-US" smtClean="0"/>
              <a:t>n, s</a:t>
            </a:r>
            <a:r>
              <a:rPr lang="vi-VN" smtClean="0"/>
              <a:t>ử </a:t>
            </a:r>
            <a:r>
              <a:rPr lang="vi-VN"/>
              <a:t>dụng đa phương tiện như trình chiếu hình ảnh và phim. </a:t>
            </a:r>
            <a:endParaRPr lang="en-US" smtClean="0"/>
          </a:p>
          <a:p>
            <a:pPr marL="457200" indent="-457200" algn="just">
              <a:buFont typeface="Wingdings" pitchFamily="2" charset="2"/>
              <a:buChar char="v"/>
            </a:pPr>
            <a:r>
              <a:rPr lang="vi-VN" smtClean="0"/>
              <a:t>Nhược điểm</a:t>
            </a:r>
            <a:r>
              <a:rPr lang="en-US" smtClean="0"/>
              <a:t>: </a:t>
            </a:r>
            <a:r>
              <a:rPr lang="vi-VN" smtClean="0"/>
              <a:t>sự </a:t>
            </a:r>
            <a:r>
              <a:rPr lang="vi-VN"/>
              <a:t>phản sáng và gây chói do lớp phủ </a:t>
            </a:r>
            <a:r>
              <a:rPr lang="vi-VN" smtClean="0"/>
              <a:t>bóng</a:t>
            </a:r>
            <a:endParaRPr lang="en-US" smtClean="0"/>
          </a:p>
          <a:p>
            <a:pPr marL="457200" indent="-457200" algn="just">
              <a:buFont typeface="Wingdings" pitchFamily="2" charset="2"/>
              <a:buChar char="v"/>
            </a:pPr>
            <a:r>
              <a:rPr lang="en-US" smtClean="0"/>
              <a:t>Ví dụ</a:t>
            </a:r>
            <a:r>
              <a:rPr lang="vi-VN" smtClean="0"/>
              <a:t>:</a:t>
            </a:r>
            <a:r>
              <a:rPr lang="vi-VN"/>
              <a:t> </a:t>
            </a:r>
            <a:r>
              <a:rPr lang="vi-VN">
                <a:hlinkClick r:id="rId3"/>
              </a:rPr>
              <a:t>Aspire Z1402 52KX</a:t>
            </a:r>
            <a:r>
              <a:rPr lang="vi-VN"/>
              <a:t>, </a:t>
            </a:r>
            <a:r>
              <a:rPr lang="vi-VN">
                <a:hlinkClick r:id="rId4"/>
              </a:rPr>
              <a:t>Acer V3 574</a:t>
            </a:r>
            <a:r>
              <a:rPr lang="vi-VN"/>
              <a:t>...</a:t>
            </a:r>
          </a:p>
        </p:txBody>
      </p:sp>
      <p:pic>
        <p:nvPicPr>
          <p:cNvPr id="2" name="Picture 1"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5425" y="2362200"/>
            <a:ext cx="3059460" cy="2080657"/>
          </a:xfrm>
          <a:prstGeom prst="rect">
            <a:avLst/>
          </a:prstGeom>
        </p:spPr>
      </p:pic>
    </p:spTree>
    <p:extLst>
      <p:ext uri="{BB962C8B-B14F-4D97-AF65-F5344CB8AC3E}">
        <p14:creationId xmlns:p14="http://schemas.microsoft.com/office/powerpoint/2010/main" val="36516945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r>
              <a:rPr lang="en-US" altLang="en-US" sz="2400" b="1" smtClean="0">
                <a:solidFill>
                  <a:schemeClr val="bg1"/>
                </a:solidFill>
              </a:rPr>
              <a:t>.1</a:t>
            </a:r>
            <a:endParaRPr lang="en-US" altLang="en-US" sz="2400" b="1">
              <a:solidFill>
                <a:schemeClr val="bg1"/>
              </a:solidFill>
            </a:endParaRP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Công nghệ màn hình</a:t>
            </a:r>
            <a:endParaRPr lang="en-US" altLang="en-US" sz="3200" dirty="0"/>
          </a:p>
        </p:txBody>
      </p:sp>
      <p:sp>
        <p:nvSpPr>
          <p:cNvPr id="6" name="Text Box 15"/>
          <p:cNvSpPr txBox="1">
            <a:spLocks noChangeArrowheads="1"/>
          </p:cNvSpPr>
          <p:nvPr/>
        </p:nvSpPr>
        <p:spPr bwMode="auto">
          <a:xfrm>
            <a:off x="3505200" y="1752600"/>
            <a:ext cx="5170434"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457200" indent="-457200" algn="just">
              <a:buFont typeface="Wingdings" pitchFamily="2" charset="2"/>
              <a:buChar char="v"/>
            </a:pPr>
            <a:r>
              <a:rPr lang="vi-VN"/>
              <a:t>Triluminos Display </a:t>
            </a:r>
            <a:r>
              <a:rPr lang="vi-VN" smtClean="0"/>
              <a:t>của</a:t>
            </a:r>
            <a:r>
              <a:rPr lang="vi-VN"/>
              <a:t> </a:t>
            </a:r>
            <a:r>
              <a:rPr lang="en-US" smtClean="0"/>
              <a:t> </a:t>
            </a:r>
            <a:r>
              <a:rPr lang="vi-VN" smtClean="0">
                <a:hlinkClick r:id="rId2"/>
              </a:rPr>
              <a:t>Sony</a:t>
            </a:r>
            <a:r>
              <a:rPr lang="vi-VN"/>
              <a:t> </a:t>
            </a:r>
            <a:r>
              <a:rPr lang="en-US" smtClean="0"/>
              <a:t>s</a:t>
            </a:r>
            <a:r>
              <a:rPr lang="vi-VN" smtClean="0"/>
              <a:t>ử </a:t>
            </a:r>
            <a:r>
              <a:rPr lang="vi-VN"/>
              <a:t>dụng các chấm lượng </a:t>
            </a:r>
            <a:r>
              <a:rPr lang="vi-VN" smtClean="0"/>
              <a:t>tử.</a:t>
            </a:r>
            <a:endParaRPr lang="en-US" smtClean="0"/>
          </a:p>
          <a:p>
            <a:pPr marL="457200" indent="-457200" algn="just">
              <a:buFont typeface="Wingdings" pitchFamily="2" charset="2"/>
              <a:buChar char="v"/>
            </a:pPr>
            <a:r>
              <a:rPr lang="en-US"/>
              <a:t>C</a:t>
            </a:r>
            <a:r>
              <a:rPr lang="vi-VN" smtClean="0"/>
              <a:t>ác </a:t>
            </a:r>
            <a:r>
              <a:rPr lang="vi-VN"/>
              <a:t>bóng LED </a:t>
            </a:r>
            <a:r>
              <a:rPr lang="vi-VN" smtClean="0"/>
              <a:t>đặt </a:t>
            </a:r>
            <a:r>
              <a:rPr lang="vi-VN"/>
              <a:t>trong một ống thủy tinh với đầy các chấm lượng tử đỏ và xanh lá. </a:t>
            </a:r>
            <a:r>
              <a:rPr lang="en-US"/>
              <a:t>R</a:t>
            </a:r>
            <a:r>
              <a:rPr lang="vi-VN" smtClean="0"/>
              <a:t>ực </a:t>
            </a:r>
            <a:r>
              <a:rPr lang="vi-VN"/>
              <a:t>rỡ hơn, cho góc nhìn rộng hơn và màu sắc trung thực hơn. </a:t>
            </a:r>
          </a:p>
        </p:txBody>
      </p:sp>
      <p:pic>
        <p:nvPicPr>
          <p:cNvPr id="3" name="Picture 2"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5424" y="2209800"/>
            <a:ext cx="3516887" cy="2362200"/>
          </a:xfrm>
          <a:prstGeom prst="rect">
            <a:avLst/>
          </a:prstGeom>
        </p:spPr>
      </p:pic>
    </p:spTree>
    <p:extLst>
      <p:ext uri="{BB962C8B-B14F-4D97-AF65-F5344CB8AC3E}">
        <p14:creationId xmlns:p14="http://schemas.microsoft.com/office/powerpoint/2010/main" val="39910994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r>
              <a:rPr lang="en-US" altLang="en-US" sz="2400" b="1" smtClean="0">
                <a:solidFill>
                  <a:schemeClr val="bg1"/>
                </a:solidFill>
              </a:rPr>
              <a:t>.1</a:t>
            </a:r>
            <a:endParaRPr lang="en-US" altLang="en-US" sz="2400" b="1">
              <a:solidFill>
                <a:schemeClr val="bg1"/>
              </a:solidFill>
            </a:endParaRP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Công nghệ màn hình</a:t>
            </a:r>
            <a:endParaRPr lang="en-US" altLang="en-US" sz="3200" dirty="0"/>
          </a:p>
        </p:txBody>
      </p:sp>
      <p:sp>
        <p:nvSpPr>
          <p:cNvPr id="6" name="Text Box 15"/>
          <p:cNvSpPr txBox="1">
            <a:spLocks noChangeArrowheads="1"/>
          </p:cNvSpPr>
          <p:nvPr/>
        </p:nvSpPr>
        <p:spPr bwMode="auto">
          <a:xfrm>
            <a:off x="3505200" y="1752600"/>
            <a:ext cx="5170434"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457200" indent="-457200" algn="just">
              <a:buFont typeface="Wingdings" pitchFamily="2" charset="2"/>
              <a:buChar char="v"/>
            </a:pPr>
            <a:r>
              <a:rPr lang="vi-VN" smtClean="0"/>
              <a:t>HD </a:t>
            </a:r>
            <a:r>
              <a:rPr lang="vi-VN"/>
              <a:t>BrightView LED Backlit </a:t>
            </a:r>
            <a:r>
              <a:rPr lang="en-US" smtClean="0"/>
              <a:t>của HP, </a:t>
            </a:r>
            <a:r>
              <a:rPr lang="vi-VN" smtClean="0"/>
              <a:t>LED </a:t>
            </a:r>
            <a:r>
              <a:rPr lang="vi-VN"/>
              <a:t>với độ phân giải HD. Màn hình </a:t>
            </a:r>
            <a:r>
              <a:rPr lang="vi-VN" smtClean="0"/>
              <a:t>gương</a:t>
            </a:r>
            <a:r>
              <a:rPr lang="en-US" smtClean="0"/>
              <a:t>, </a:t>
            </a:r>
            <a:r>
              <a:rPr lang="vi-VN" smtClean="0"/>
              <a:t>giá </a:t>
            </a:r>
            <a:r>
              <a:rPr lang="vi-VN"/>
              <a:t>rẻ và tiết kiệm </a:t>
            </a:r>
            <a:r>
              <a:rPr lang="vi-VN" smtClean="0"/>
              <a:t>điện</a:t>
            </a:r>
            <a:endParaRPr lang="en-US" smtClean="0"/>
          </a:p>
          <a:p>
            <a:pPr marL="457200" indent="-457200" algn="just">
              <a:buFont typeface="Wingdings" pitchFamily="2" charset="2"/>
              <a:buChar char="v"/>
            </a:pPr>
            <a:r>
              <a:rPr lang="vi-VN" smtClean="0"/>
              <a:t>Nhược điểm</a:t>
            </a:r>
            <a:r>
              <a:rPr lang="en-US" smtClean="0"/>
              <a:t>:</a:t>
            </a:r>
            <a:r>
              <a:rPr lang="vi-VN" smtClean="0"/>
              <a:t> chống </a:t>
            </a:r>
            <a:r>
              <a:rPr lang="vi-VN"/>
              <a:t>chói kém, dùng trong điều kiện ngoài trời khá khó </a:t>
            </a:r>
            <a:r>
              <a:rPr lang="vi-VN" smtClean="0"/>
              <a:t>chịu.</a:t>
            </a:r>
            <a:endParaRPr lang="en-US" smtClean="0"/>
          </a:p>
          <a:p>
            <a:pPr marL="457200" indent="-457200" algn="just">
              <a:buFont typeface="Wingdings" pitchFamily="2" charset="2"/>
              <a:buChar char="v"/>
            </a:pPr>
            <a:r>
              <a:rPr lang="en-US" smtClean="0"/>
              <a:t>Ví dụ: </a:t>
            </a:r>
            <a:r>
              <a:rPr lang="vi-VN" smtClean="0">
                <a:hlinkClick r:id="rId2"/>
              </a:rPr>
              <a:t>HP </a:t>
            </a:r>
            <a:r>
              <a:rPr lang="vi-VN">
                <a:hlinkClick r:id="rId2"/>
              </a:rPr>
              <a:t>Stream 13 N2840</a:t>
            </a:r>
            <a:r>
              <a:rPr lang="vi-VN"/>
              <a:t>, </a:t>
            </a:r>
            <a:r>
              <a:rPr lang="vi-VN">
                <a:hlinkClick r:id="rId3"/>
              </a:rPr>
              <a:t>HP Envy 13 d049TU</a:t>
            </a:r>
            <a:r>
              <a:rPr lang="vi-VN"/>
              <a:t>...</a:t>
            </a:r>
          </a:p>
        </p:txBody>
      </p:sp>
      <p:pic>
        <p:nvPicPr>
          <p:cNvPr id="2" name="Picture 1"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1000" y="2286000"/>
            <a:ext cx="2910293" cy="2124371"/>
          </a:xfrm>
          <a:prstGeom prst="rect">
            <a:avLst/>
          </a:prstGeom>
        </p:spPr>
      </p:pic>
    </p:spTree>
    <p:extLst>
      <p:ext uri="{BB962C8B-B14F-4D97-AF65-F5344CB8AC3E}">
        <p14:creationId xmlns:p14="http://schemas.microsoft.com/office/powerpoint/2010/main" val="21885977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r>
              <a:rPr lang="en-US" altLang="en-US" sz="2400" b="1" smtClean="0">
                <a:solidFill>
                  <a:schemeClr val="bg1"/>
                </a:solidFill>
              </a:rPr>
              <a:t>.1</a:t>
            </a:r>
            <a:endParaRPr lang="en-US" altLang="en-US" sz="2400" b="1">
              <a:solidFill>
                <a:schemeClr val="bg1"/>
              </a:solidFill>
            </a:endParaRP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Công nghệ màn hình</a:t>
            </a:r>
            <a:endParaRPr lang="en-US" altLang="en-US" sz="3200" dirty="0"/>
          </a:p>
        </p:txBody>
      </p:sp>
      <p:sp>
        <p:nvSpPr>
          <p:cNvPr id="6" name="Text Box 15"/>
          <p:cNvSpPr txBox="1">
            <a:spLocks noChangeArrowheads="1"/>
          </p:cNvSpPr>
          <p:nvPr/>
        </p:nvSpPr>
        <p:spPr bwMode="auto">
          <a:xfrm>
            <a:off x="3505200" y="1752600"/>
            <a:ext cx="5170434" cy="4832092"/>
          </a:xfrm>
          <a:prstGeom prst="rect">
            <a:avLst/>
          </a:prstGeom>
          <a:noFill/>
          <a:ln w="9525" algn="ctr">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457200" indent="-457200" algn="just">
              <a:buFont typeface="Wingdings" pitchFamily="2" charset="2"/>
              <a:buChar char="v"/>
            </a:pPr>
            <a:r>
              <a:rPr lang="vi-VN" smtClean="0"/>
              <a:t>WLED </a:t>
            </a:r>
            <a:r>
              <a:rPr lang="vi-VN"/>
              <a:t>TrueLife </a:t>
            </a:r>
            <a:r>
              <a:rPr lang="en-US" smtClean="0"/>
              <a:t>(</a:t>
            </a:r>
            <a:r>
              <a:rPr lang="vi-VN" smtClean="0"/>
              <a:t>WLED </a:t>
            </a:r>
            <a:r>
              <a:rPr lang="vi-VN"/>
              <a:t>và </a:t>
            </a:r>
            <a:r>
              <a:rPr lang="vi-VN" smtClean="0"/>
              <a:t>TrueLife</a:t>
            </a:r>
            <a:r>
              <a:rPr lang="en-US" smtClean="0"/>
              <a:t>)</a:t>
            </a:r>
            <a:r>
              <a:rPr lang="vi-VN" smtClean="0"/>
              <a:t>. </a:t>
            </a:r>
            <a:r>
              <a:rPr lang="vi-VN"/>
              <a:t>WLED (white LED) </a:t>
            </a:r>
            <a:r>
              <a:rPr lang="vi-VN" smtClean="0"/>
              <a:t>LED màu </a:t>
            </a:r>
            <a:r>
              <a:rPr lang="vi-VN"/>
              <a:t>trắng </a:t>
            </a:r>
            <a:r>
              <a:rPr lang="vi-VN" smtClean="0"/>
              <a:t>cho </a:t>
            </a:r>
            <a:r>
              <a:rPr lang="vi-VN"/>
              <a:t>dải màu rộng và sáng hơn. TrueLife </a:t>
            </a:r>
            <a:r>
              <a:rPr lang="vi-VN" smtClean="0"/>
              <a:t>của</a:t>
            </a:r>
            <a:r>
              <a:rPr lang="vi-VN"/>
              <a:t> </a:t>
            </a:r>
            <a:r>
              <a:rPr lang="vi-VN">
                <a:hlinkClick r:id="rId2"/>
              </a:rPr>
              <a:t>Dell</a:t>
            </a:r>
            <a:r>
              <a:rPr lang="vi-VN"/>
              <a:t> </a:t>
            </a:r>
            <a:r>
              <a:rPr lang="vi-VN" smtClean="0"/>
              <a:t>có </a:t>
            </a:r>
            <a:r>
              <a:rPr lang="vi-VN"/>
              <a:t>độ tương phản cao hơn 10% so với màn hình tương </a:t>
            </a:r>
            <a:r>
              <a:rPr lang="vi-VN" smtClean="0"/>
              <a:t>tự,</a:t>
            </a:r>
            <a:endParaRPr lang="en-US" smtClean="0"/>
          </a:p>
          <a:p>
            <a:pPr marL="457200" indent="-457200" algn="just">
              <a:buFont typeface="Wingdings" pitchFamily="2" charset="2"/>
              <a:buChar char="v"/>
            </a:pPr>
            <a:r>
              <a:rPr lang="vi-VN" smtClean="0"/>
              <a:t>Nhược điểm</a:t>
            </a:r>
            <a:r>
              <a:rPr lang="en-US" smtClean="0"/>
              <a:t>:</a:t>
            </a:r>
            <a:r>
              <a:rPr lang="vi-VN" smtClean="0"/>
              <a:t> chống chó</a:t>
            </a:r>
            <a:r>
              <a:rPr lang="en-US" smtClean="0"/>
              <a:t>i kém</a:t>
            </a:r>
          </a:p>
          <a:p>
            <a:pPr marL="457200" indent="-457200" algn="just">
              <a:buFont typeface="Wingdings" pitchFamily="2" charset="2"/>
              <a:buChar char="v"/>
            </a:pPr>
            <a:r>
              <a:rPr lang="en-US" smtClean="0"/>
              <a:t>Ví dụ: </a:t>
            </a:r>
            <a:r>
              <a:rPr lang="vi-VN" smtClean="0">
                <a:hlinkClick r:id="rId3"/>
              </a:rPr>
              <a:t>Dell </a:t>
            </a:r>
            <a:r>
              <a:rPr lang="vi-VN">
                <a:hlinkClick r:id="rId3"/>
              </a:rPr>
              <a:t>Inspiron 3458</a:t>
            </a:r>
            <a:r>
              <a:rPr lang="vi-VN"/>
              <a:t>, </a:t>
            </a:r>
            <a:r>
              <a:rPr lang="vi-VN">
                <a:hlinkClick r:id="rId4"/>
              </a:rPr>
              <a:t>Dell Inspiron 5559</a:t>
            </a:r>
            <a:r>
              <a:rPr lang="vi-VN" smtClean="0"/>
              <a:t>...</a:t>
            </a:r>
            <a:endParaRPr lang="vi-VN"/>
          </a:p>
        </p:txBody>
      </p:sp>
      <p:pic>
        <p:nvPicPr>
          <p:cNvPr id="3" name="Picture 2"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5425" y="2113319"/>
            <a:ext cx="3114901" cy="2005218"/>
          </a:xfrm>
          <a:prstGeom prst="rect">
            <a:avLst/>
          </a:prstGeom>
        </p:spPr>
      </p:pic>
    </p:spTree>
    <p:extLst>
      <p:ext uri="{BB962C8B-B14F-4D97-AF65-F5344CB8AC3E}">
        <p14:creationId xmlns:p14="http://schemas.microsoft.com/office/powerpoint/2010/main" val="5658203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838093" y="629294"/>
            <a:ext cx="7239000" cy="563563"/>
          </a:xfrm>
        </p:spPr>
        <p:txBody>
          <a:bodyPr/>
          <a:lstStyle/>
          <a:p>
            <a:pPr eaLnBrk="1" hangingPunct="1"/>
            <a:r>
              <a:rPr lang="en-US" altLang="en-US" sz="2800"/>
              <a:t>Bo cao áp</a:t>
            </a:r>
          </a:p>
        </p:txBody>
      </p:sp>
      <p:sp>
        <p:nvSpPr>
          <p:cNvPr id="6148" name="Text Box 15"/>
          <p:cNvSpPr txBox="1">
            <a:spLocks noChangeArrowheads="1"/>
          </p:cNvSpPr>
          <p:nvPr/>
        </p:nvSpPr>
        <p:spPr bwMode="auto">
          <a:xfrm>
            <a:off x="380999" y="1636497"/>
            <a:ext cx="8577263"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vi-VN"/>
              <a:t>Màn hình có báo đèn xanh nhưng màn hình tối đen hoặc có hình mờ bên trong. Nguyên nhân do chết IC dao động</a:t>
            </a:r>
            <a:r>
              <a:rPr lang="vi-VN" smtClean="0"/>
              <a:t>.</a:t>
            </a:r>
            <a:endParaRPr lang="en-US" smtClean="0"/>
          </a:p>
          <a:p>
            <a:pPr marL="342900" indent="-342900" eaLnBrk="0" hangingPunct="0">
              <a:lnSpc>
                <a:spcPct val="150000"/>
              </a:lnSpc>
              <a:buFontTx/>
              <a:buChar char="-"/>
            </a:pPr>
            <a:r>
              <a:rPr lang="vi-VN"/>
              <a:t>Khi bật nguồn lên màn hình sáng được 1- 2 giây rồi tắt. Nguyên nhân do các biến thế cao áp có thể bị hỏng, bị đứt cuộn thứ cấp.</a:t>
            </a:r>
            <a:endParaRPr lang="en-US" altLang="en-US" dirty="0"/>
          </a:p>
        </p:txBody>
      </p:sp>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smtClean="0">
                <a:solidFill>
                  <a:schemeClr val="bg1"/>
                </a:solidFill>
              </a:rPr>
              <a:t>1.2</a:t>
            </a:r>
            <a:endParaRPr lang="en-US" altLang="en-US" sz="2400" b="1">
              <a:solidFill>
                <a:schemeClr val="bg1"/>
              </a:solidFill>
            </a:endParaRPr>
          </a:p>
        </p:txBody>
      </p:sp>
    </p:spTree>
    <p:extLst>
      <p:ext uri="{BB962C8B-B14F-4D97-AF65-F5344CB8AC3E}">
        <p14:creationId xmlns:p14="http://schemas.microsoft.com/office/powerpoint/2010/main" val="10711808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838093" y="629294"/>
            <a:ext cx="7239000" cy="563563"/>
          </a:xfrm>
        </p:spPr>
        <p:txBody>
          <a:bodyPr/>
          <a:lstStyle/>
          <a:p>
            <a:pPr eaLnBrk="1" hangingPunct="1"/>
            <a:r>
              <a:rPr lang="vi-VN" altLang="en-US" sz="2800"/>
              <a:t>Sơ đồ khối của board mạch LCD</a:t>
            </a:r>
            <a:endParaRPr lang="en-US" altLang="en-US" sz="2800"/>
          </a:p>
        </p:txBody>
      </p:sp>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smtClean="0">
                <a:solidFill>
                  <a:schemeClr val="bg1"/>
                </a:solidFill>
              </a:rPr>
              <a:t>1.2</a:t>
            </a:r>
            <a:endParaRPr lang="en-US" altLang="en-US" sz="2400" b="1">
              <a:solidFill>
                <a:schemeClr val="bg1"/>
              </a:solidFill>
            </a:endParaRPr>
          </a:p>
        </p:txBody>
      </p:sp>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093" y="1398290"/>
            <a:ext cx="7715303" cy="5275421"/>
          </a:xfrm>
          <a:prstGeom prst="rect">
            <a:avLst/>
          </a:prstGeom>
        </p:spPr>
      </p:pic>
    </p:spTree>
    <p:extLst>
      <p:ext uri="{BB962C8B-B14F-4D97-AF65-F5344CB8AC3E}">
        <p14:creationId xmlns:p14="http://schemas.microsoft.com/office/powerpoint/2010/main" val="27275920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838093" y="629294"/>
            <a:ext cx="7239000" cy="563563"/>
          </a:xfrm>
        </p:spPr>
        <p:txBody>
          <a:bodyPr/>
          <a:lstStyle/>
          <a:p>
            <a:pPr eaLnBrk="1" hangingPunct="1"/>
            <a:r>
              <a:rPr lang="vi-VN" altLang="en-US" sz="2800"/>
              <a:t>Khối cao áp (INVERTER)</a:t>
            </a:r>
            <a:endParaRPr lang="en-US" altLang="en-US" sz="2800"/>
          </a:p>
        </p:txBody>
      </p:sp>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smtClean="0">
                <a:solidFill>
                  <a:schemeClr val="bg1"/>
                </a:solidFill>
              </a:rPr>
              <a:t>1.2</a:t>
            </a:r>
            <a:endParaRPr lang="en-US" altLang="en-US" sz="2400" b="1">
              <a:solidFill>
                <a:schemeClr val="bg1"/>
              </a:solidFill>
            </a:endParaRPr>
          </a:p>
        </p:txBody>
      </p:sp>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901" y="2032000"/>
            <a:ext cx="3974730" cy="3999265"/>
          </a:xfrm>
          <a:prstGeom prst="rect">
            <a:avLst/>
          </a:prstGeom>
        </p:spPr>
      </p:pic>
      <p:sp>
        <p:nvSpPr>
          <p:cNvPr id="4" name="Rectangle 3"/>
          <p:cNvSpPr/>
          <p:nvPr/>
        </p:nvSpPr>
        <p:spPr>
          <a:xfrm>
            <a:off x="4102931" y="1828800"/>
            <a:ext cx="4723569" cy="3970318"/>
          </a:xfrm>
          <a:prstGeom prst="rect">
            <a:avLst/>
          </a:prstGeom>
        </p:spPr>
        <p:txBody>
          <a:bodyPr wrap="square">
            <a:spAutoFit/>
          </a:bodyPr>
          <a:lstStyle/>
          <a:p>
            <a:pPr marL="285750" indent="-285750" algn="just">
              <a:buFont typeface="Wingdings" pitchFamily="2" charset="2"/>
              <a:buChar char="v"/>
            </a:pPr>
            <a:r>
              <a:rPr lang="vi-VN" smtClean="0"/>
              <a:t>VCC</a:t>
            </a:r>
            <a:r>
              <a:rPr lang="vi-VN"/>
              <a:t>: điện áp </a:t>
            </a:r>
            <a:r>
              <a:rPr lang="en-US" smtClean="0"/>
              <a:t>cung cấp</a:t>
            </a:r>
            <a:r>
              <a:rPr lang="vi-VN" smtClean="0"/>
              <a:t> </a:t>
            </a:r>
            <a:r>
              <a:rPr lang="vi-VN"/>
              <a:t>12v, màn 17” trở lên thường sử dụng 18v</a:t>
            </a:r>
          </a:p>
          <a:p>
            <a:pPr marL="285750" indent="-285750" algn="just">
              <a:buFont typeface="Wingdings" pitchFamily="2" charset="2"/>
              <a:buChar char="v"/>
            </a:pPr>
            <a:r>
              <a:rPr lang="vi-VN" smtClean="0"/>
              <a:t>SW</a:t>
            </a:r>
            <a:r>
              <a:rPr lang="vi-VN"/>
              <a:t>: lệnh On/ Off tắt mở cao áp </a:t>
            </a:r>
            <a:r>
              <a:rPr lang="en-US" smtClean="0"/>
              <a:t>điều khiển </a:t>
            </a:r>
            <a:r>
              <a:rPr lang="vi-VN" smtClean="0"/>
              <a:t>từ CPU</a:t>
            </a:r>
            <a:endParaRPr lang="vi-VN"/>
          </a:p>
          <a:p>
            <a:pPr marL="285750" indent="-285750" algn="just">
              <a:buFont typeface="Wingdings" pitchFamily="2" charset="2"/>
              <a:buChar char="v"/>
            </a:pPr>
            <a:r>
              <a:rPr lang="vi-VN" smtClean="0"/>
              <a:t>ADJ</a:t>
            </a:r>
            <a:r>
              <a:rPr lang="vi-VN"/>
              <a:t>: Lệnh Bright chỉnh sáng tối cho màn</a:t>
            </a:r>
          </a:p>
          <a:p>
            <a:pPr marL="285750" indent="-285750" algn="just">
              <a:buFont typeface="Wingdings" pitchFamily="2" charset="2"/>
              <a:buChar char="v"/>
            </a:pPr>
            <a:r>
              <a:rPr lang="vi-VN" smtClean="0"/>
              <a:t>GND</a:t>
            </a:r>
            <a:r>
              <a:rPr lang="en-US" smtClean="0"/>
              <a:t>:</a:t>
            </a:r>
            <a:r>
              <a:rPr lang="vi-VN" smtClean="0"/>
              <a:t> </a:t>
            </a:r>
            <a:r>
              <a:rPr lang="vi-VN"/>
              <a:t>chân mass</a:t>
            </a:r>
          </a:p>
          <a:p>
            <a:pPr marL="285750" indent="-285750" algn="just">
              <a:buFont typeface="Wingdings" pitchFamily="2" charset="2"/>
              <a:buChar char="v"/>
            </a:pPr>
            <a:r>
              <a:rPr lang="vi-VN" smtClean="0"/>
              <a:t>HV</a:t>
            </a:r>
            <a:r>
              <a:rPr lang="vi-VN"/>
              <a:t>:  </a:t>
            </a:r>
            <a:r>
              <a:rPr lang="vi-VN" smtClean="0"/>
              <a:t>high </a:t>
            </a:r>
            <a:r>
              <a:rPr lang="vi-VN"/>
              <a:t>voltage ra điện áp cao thế khoảng 1000v AC (màn 15inch) đến 1600v AC (màn 17 inch) cấp cho bóng cao áp.</a:t>
            </a:r>
          </a:p>
          <a:p>
            <a:pPr marL="285750" indent="-285750" algn="just">
              <a:buFont typeface="Wingdings" pitchFamily="2" charset="2"/>
              <a:buChar char="v"/>
            </a:pPr>
            <a:r>
              <a:rPr lang="vi-VN" smtClean="0"/>
              <a:t>LV</a:t>
            </a:r>
            <a:r>
              <a:rPr lang="vi-VN"/>
              <a:t>:  </a:t>
            </a:r>
            <a:r>
              <a:rPr lang="vi-VN" smtClean="0"/>
              <a:t>chân điện </a:t>
            </a:r>
            <a:r>
              <a:rPr lang="vi-VN"/>
              <a:t>áp quay về sau khi áp HV đi qua bóng cao áp, chân này chỉ có điện áp từ 3 đến 10v AC</a:t>
            </a:r>
          </a:p>
          <a:p>
            <a:pPr marL="285750" indent="-285750" algn="just">
              <a:buFont typeface="Wingdings" pitchFamily="2" charset="2"/>
              <a:buChar char="v"/>
            </a:pPr>
            <a:r>
              <a:rPr lang="vi-VN" smtClean="0"/>
              <a:t>Lamp</a:t>
            </a:r>
            <a:r>
              <a:rPr lang="vi-VN"/>
              <a:t>: </a:t>
            </a:r>
            <a:r>
              <a:rPr lang="vi-VN" smtClean="0"/>
              <a:t>bóng </a:t>
            </a:r>
            <a:r>
              <a:rPr lang="vi-VN"/>
              <a:t>cao áp.</a:t>
            </a:r>
          </a:p>
        </p:txBody>
      </p:sp>
    </p:spTree>
    <p:extLst>
      <p:ext uri="{BB962C8B-B14F-4D97-AF65-F5344CB8AC3E}">
        <p14:creationId xmlns:p14="http://schemas.microsoft.com/office/powerpoint/2010/main" val="9869428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838093" y="629294"/>
            <a:ext cx="7239000" cy="563563"/>
          </a:xfrm>
        </p:spPr>
        <p:txBody>
          <a:bodyPr/>
          <a:lstStyle/>
          <a:p>
            <a:pPr eaLnBrk="1" hangingPunct="1"/>
            <a:r>
              <a:rPr lang="en-US" altLang="en-US" sz="2800" smtClean="0"/>
              <a:t>Bóng CCFL hoặc đèn LED </a:t>
            </a:r>
            <a:endParaRPr lang="en-US" altLang="en-US" sz="2800"/>
          </a:p>
        </p:txBody>
      </p:sp>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smtClean="0">
                <a:solidFill>
                  <a:schemeClr val="bg1"/>
                </a:solidFill>
              </a:rPr>
              <a:t>1.2</a:t>
            </a:r>
            <a:endParaRPr lang="en-US" altLang="en-US" sz="2400" b="1">
              <a:solidFill>
                <a:schemeClr val="bg1"/>
              </a:solidFill>
            </a:endParaRPr>
          </a:p>
        </p:txBody>
      </p:sp>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600" y="1676400"/>
            <a:ext cx="7072119" cy="4267200"/>
          </a:xfrm>
          <a:prstGeom prst="rect">
            <a:avLst/>
          </a:prstGeom>
        </p:spPr>
      </p:pic>
    </p:spTree>
    <p:extLst>
      <p:ext uri="{BB962C8B-B14F-4D97-AF65-F5344CB8AC3E}">
        <p14:creationId xmlns:p14="http://schemas.microsoft.com/office/powerpoint/2010/main" val="38282456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838093" y="629294"/>
            <a:ext cx="7239000" cy="563563"/>
          </a:xfrm>
        </p:spPr>
        <p:txBody>
          <a:bodyPr/>
          <a:lstStyle/>
          <a:p>
            <a:pPr eaLnBrk="1" hangingPunct="1"/>
            <a:r>
              <a:rPr lang="vi-VN" altLang="en-US" sz="2800"/>
              <a:t>Khối cao áp (INVERTER)</a:t>
            </a:r>
            <a:endParaRPr lang="en-US" altLang="en-US" sz="2800"/>
          </a:p>
        </p:txBody>
      </p:sp>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smtClean="0">
                <a:solidFill>
                  <a:schemeClr val="bg1"/>
                </a:solidFill>
              </a:rPr>
              <a:t>1.2</a:t>
            </a:r>
            <a:endParaRPr lang="en-US" altLang="en-US" sz="2400" b="1">
              <a:solidFill>
                <a:schemeClr val="bg1"/>
              </a:solidFill>
            </a:endParaRPr>
          </a:p>
        </p:txBody>
      </p:sp>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400" y="1636460"/>
            <a:ext cx="6705600" cy="4680336"/>
          </a:xfrm>
          <a:prstGeom prst="rect">
            <a:avLst/>
          </a:prstGeom>
        </p:spPr>
      </p:pic>
    </p:spTree>
    <p:extLst>
      <p:ext uri="{BB962C8B-B14F-4D97-AF65-F5344CB8AC3E}">
        <p14:creationId xmlns:p14="http://schemas.microsoft.com/office/powerpoint/2010/main" val="6349609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838093" y="629294"/>
            <a:ext cx="7239000" cy="563563"/>
          </a:xfrm>
        </p:spPr>
        <p:txBody>
          <a:bodyPr/>
          <a:lstStyle/>
          <a:p>
            <a:pPr eaLnBrk="1" hangingPunct="1"/>
            <a:r>
              <a:rPr lang="en-US" altLang="en-US" sz="2800" smtClean="0"/>
              <a:t>Bóng cao áp soi sáng lớp hiển thị</a:t>
            </a:r>
            <a:endParaRPr lang="en-US" altLang="en-US" sz="2800"/>
          </a:p>
        </p:txBody>
      </p:sp>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smtClean="0">
                <a:solidFill>
                  <a:schemeClr val="bg1"/>
                </a:solidFill>
              </a:rPr>
              <a:t>1.2</a:t>
            </a:r>
            <a:endParaRPr lang="en-US" altLang="en-US" sz="2400" b="1">
              <a:solidFill>
                <a:schemeClr val="bg1"/>
              </a:solidFill>
            </a:endParaRPr>
          </a:p>
        </p:txBody>
      </p:sp>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800" y="1676400"/>
            <a:ext cx="4191000" cy="1663959"/>
          </a:xfrm>
          <a:prstGeom prst="rect">
            <a:avLst/>
          </a:prstGeom>
        </p:spPr>
      </p:pic>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81600" y="1868525"/>
            <a:ext cx="3648584" cy="3172268"/>
          </a:xfrm>
          <a:prstGeom prst="rect">
            <a:avLst/>
          </a:prstGeom>
        </p:spPr>
      </p:pic>
      <p:pic>
        <p:nvPicPr>
          <p:cNvPr id="5" name="Picture 4"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1320" y="4050054"/>
            <a:ext cx="4515480" cy="1981477"/>
          </a:xfrm>
          <a:prstGeom prst="rect">
            <a:avLst/>
          </a:prstGeom>
        </p:spPr>
      </p:pic>
    </p:spTree>
    <p:extLst>
      <p:ext uri="{BB962C8B-B14F-4D97-AF65-F5344CB8AC3E}">
        <p14:creationId xmlns:p14="http://schemas.microsoft.com/office/powerpoint/2010/main" val="886153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7239000" cy="563563"/>
          </a:xfrm>
        </p:spPr>
        <p:txBody>
          <a:bodyPr/>
          <a:lstStyle/>
          <a:p>
            <a:pPr eaLnBrk="1" hangingPunct="1"/>
            <a:r>
              <a:rPr lang="en-US" altLang="en-US" sz="2800"/>
              <a:t>Bàn phím &amp; Chuột </a:t>
            </a:r>
            <a:endParaRPr lang="en-US" altLang="en-US" sz="2800" dirty="0" err="1"/>
          </a:p>
        </p:txBody>
      </p:sp>
      <p:sp>
        <p:nvSpPr>
          <p:cNvPr id="6148" name="Text Box 15"/>
          <p:cNvSpPr txBox="1">
            <a:spLocks noChangeArrowheads="1"/>
          </p:cNvSpPr>
          <p:nvPr/>
        </p:nvSpPr>
        <p:spPr bwMode="auto">
          <a:xfrm>
            <a:off x="380999" y="1636497"/>
            <a:ext cx="8577263" cy="658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en-US" altLang="en-US" err="1"/>
              <a:t>Một</a:t>
            </a:r>
            <a:r>
              <a:rPr lang="en-US" altLang="en-US"/>
              <a:t> </a:t>
            </a:r>
            <a:r>
              <a:rPr lang="en-US" altLang="en-US" smtClean="0"/>
              <a:t>v</a:t>
            </a:r>
            <a:endParaRPr lang="en-US" altLang="en-US" dirty="0"/>
          </a:p>
        </p:txBody>
      </p:sp>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smtClean="0">
                <a:solidFill>
                  <a:schemeClr val="bg1"/>
                </a:solidFill>
              </a:rPr>
              <a:t>1.3</a:t>
            </a:r>
            <a:endParaRPr lang="en-US" altLang="en-US" sz="2400" b="1">
              <a:solidFill>
                <a:schemeClr val="bg1"/>
              </a:solidFill>
            </a:endParaRPr>
          </a:p>
        </p:txBody>
      </p:sp>
    </p:spTree>
    <p:extLst>
      <p:ext uri="{BB962C8B-B14F-4D97-AF65-F5344CB8AC3E}">
        <p14:creationId xmlns:p14="http://schemas.microsoft.com/office/powerpoint/2010/main" val="25146291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7239000" cy="563563"/>
          </a:xfrm>
        </p:spPr>
        <p:txBody>
          <a:bodyPr/>
          <a:lstStyle/>
          <a:p>
            <a:pPr eaLnBrk="1" hangingPunct="1"/>
            <a:r>
              <a:rPr lang="en-US" altLang="en-US" sz="2800" dirty="0" err="1"/>
              <a:t>Các</a:t>
            </a:r>
            <a:r>
              <a:rPr lang="en-US" altLang="en-US" sz="2800" dirty="0"/>
              <a:t> </a:t>
            </a:r>
            <a:r>
              <a:rPr lang="en-US" altLang="en-US" sz="2800" dirty="0" err="1"/>
              <a:t>thành</a:t>
            </a:r>
            <a:r>
              <a:rPr lang="en-US" altLang="en-US" sz="2800" dirty="0"/>
              <a:t> </a:t>
            </a:r>
            <a:r>
              <a:rPr lang="en-US" altLang="en-US" sz="2800" dirty="0" err="1"/>
              <a:t>phần</a:t>
            </a:r>
            <a:r>
              <a:rPr lang="en-US" altLang="en-US" sz="2800" dirty="0"/>
              <a:t> </a:t>
            </a:r>
            <a:r>
              <a:rPr lang="en-US" altLang="en-US" sz="2800" dirty="0" err="1"/>
              <a:t>trong</a:t>
            </a:r>
            <a:r>
              <a:rPr lang="en-US" altLang="en-US" sz="2800" dirty="0"/>
              <a:t> </a:t>
            </a:r>
            <a:r>
              <a:rPr lang="en-US" altLang="en-US" sz="2800" dirty="0" err="1"/>
              <a:t>hạ</a:t>
            </a:r>
            <a:r>
              <a:rPr lang="en-US" altLang="en-US" sz="2800" dirty="0"/>
              <a:t> </a:t>
            </a:r>
            <a:r>
              <a:rPr lang="en-US" altLang="en-US" sz="2800" dirty="0" err="1"/>
              <a:t>tầng</a:t>
            </a:r>
            <a:r>
              <a:rPr lang="en-US" altLang="en-US" sz="2800" dirty="0"/>
              <a:t> </a:t>
            </a:r>
            <a:r>
              <a:rPr lang="en-US" altLang="en-US" sz="2800" dirty="0" err="1"/>
              <a:t>vSphere</a:t>
            </a:r>
            <a:endParaRPr lang="en-US" altLang="en-US" sz="2800" dirty="0"/>
          </a:p>
        </p:txBody>
      </p:sp>
      <p:sp>
        <p:nvSpPr>
          <p:cNvPr id="6148" name="Text Box 15"/>
          <p:cNvSpPr txBox="1">
            <a:spLocks noChangeArrowheads="1"/>
          </p:cNvSpPr>
          <p:nvPr/>
        </p:nvSpPr>
        <p:spPr bwMode="auto">
          <a:xfrm>
            <a:off x="380999" y="1636497"/>
            <a:ext cx="8577263"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en-US" altLang="en-US" dirty="0" err="1"/>
              <a:t>Một</a:t>
            </a:r>
            <a:r>
              <a:rPr lang="en-US" altLang="en-US" dirty="0"/>
              <a:t> </a:t>
            </a:r>
            <a:r>
              <a:rPr lang="en-US" altLang="en-US" dirty="0" err="1"/>
              <a:t>vCenter</a:t>
            </a:r>
            <a:r>
              <a:rPr lang="en-US" altLang="en-US" dirty="0"/>
              <a:t> </a:t>
            </a:r>
            <a:r>
              <a:rPr lang="en-US" altLang="en-US" dirty="0" err="1"/>
              <a:t>quản</a:t>
            </a:r>
            <a:r>
              <a:rPr lang="en-US" altLang="en-US" dirty="0"/>
              <a:t> </a:t>
            </a:r>
            <a:r>
              <a:rPr lang="en-US" altLang="en-US" dirty="0" err="1"/>
              <a:t>lý</a:t>
            </a:r>
            <a:r>
              <a:rPr lang="en-US" altLang="en-US" dirty="0"/>
              <a:t> </a:t>
            </a:r>
            <a:r>
              <a:rPr lang="en-US" altLang="en-US" dirty="0" err="1"/>
              <a:t>nhiều</a:t>
            </a:r>
            <a:r>
              <a:rPr lang="en-US" altLang="en-US" dirty="0"/>
              <a:t> Host (</a:t>
            </a:r>
            <a:r>
              <a:rPr lang="en-US" altLang="en-US" dirty="0" err="1"/>
              <a:t>ESXi</a:t>
            </a:r>
            <a:r>
              <a:rPr lang="en-US" altLang="en-US" dirty="0"/>
              <a:t>)</a:t>
            </a:r>
            <a:r>
              <a:rPr lang="vi-VN" altLang="en-US" dirty="0"/>
              <a:t> </a:t>
            </a:r>
            <a:endParaRPr lang="en-US" altLang="en-US" dirty="0"/>
          </a:p>
          <a:p>
            <a:pPr marL="342900" indent="-342900" eaLnBrk="0" hangingPunct="0">
              <a:lnSpc>
                <a:spcPct val="150000"/>
              </a:lnSpc>
              <a:buFontTx/>
              <a:buChar char="-"/>
            </a:pPr>
            <a:r>
              <a:rPr lang="en-US" altLang="en-US" dirty="0"/>
              <a:t>VI Client </a:t>
            </a:r>
            <a:r>
              <a:rPr lang="en-US" altLang="en-US" dirty="0" err="1"/>
              <a:t>xuất</a:t>
            </a:r>
            <a:r>
              <a:rPr lang="en-US" altLang="en-US" dirty="0"/>
              <a:t> </a:t>
            </a:r>
            <a:r>
              <a:rPr lang="en-US" altLang="en-US" dirty="0" err="1"/>
              <a:t>hiện</a:t>
            </a:r>
            <a:r>
              <a:rPr lang="en-US" altLang="en-US" dirty="0"/>
              <a:t> 2 </a:t>
            </a:r>
            <a:r>
              <a:rPr lang="en-US" altLang="en-US" dirty="0" err="1"/>
              <a:t>lần</a:t>
            </a:r>
            <a:r>
              <a:rPr lang="en-US" altLang="en-US" dirty="0"/>
              <a:t> </a:t>
            </a:r>
            <a:r>
              <a:rPr lang="en-US" altLang="en-US" dirty="0" err="1"/>
              <a:t>vì</a:t>
            </a:r>
            <a:r>
              <a:rPr lang="en-US" altLang="en-US" dirty="0"/>
              <a:t> </a:t>
            </a:r>
            <a:r>
              <a:rPr lang="en-US" altLang="en-US" dirty="0" err="1"/>
              <a:t>có</a:t>
            </a:r>
            <a:r>
              <a:rPr lang="en-US" altLang="en-US" dirty="0"/>
              <a:t> </a:t>
            </a:r>
            <a:r>
              <a:rPr lang="en-US" altLang="en-US" dirty="0" err="1"/>
              <a:t>thể</a:t>
            </a:r>
            <a:r>
              <a:rPr lang="en-US" altLang="en-US" dirty="0"/>
              <a:t> download </a:t>
            </a:r>
            <a:r>
              <a:rPr lang="en-US" altLang="en-US" dirty="0" err="1"/>
              <a:t>từ</a:t>
            </a:r>
            <a:r>
              <a:rPr lang="en-US" altLang="en-US" dirty="0"/>
              <a:t> </a:t>
            </a:r>
            <a:r>
              <a:rPr lang="en-US" altLang="en-US" dirty="0" err="1"/>
              <a:t>vCenter</a:t>
            </a:r>
            <a:r>
              <a:rPr lang="en-US" altLang="en-US" dirty="0"/>
              <a:t> </a:t>
            </a:r>
            <a:r>
              <a:rPr lang="en-US" altLang="en-US" dirty="0" err="1"/>
              <a:t>hoặc</a:t>
            </a:r>
            <a:r>
              <a:rPr lang="en-US" altLang="en-US" dirty="0"/>
              <a:t> </a:t>
            </a:r>
            <a:r>
              <a:rPr lang="en-US" altLang="en-US" dirty="0" err="1"/>
              <a:t>ESXi</a:t>
            </a:r>
            <a:endParaRPr lang="en-US" altLang="en-US" dirty="0"/>
          </a:p>
          <a:p>
            <a:pPr marL="342900" indent="-342900" eaLnBrk="0" hangingPunct="0">
              <a:lnSpc>
                <a:spcPct val="150000"/>
              </a:lnSpc>
              <a:buFontTx/>
              <a:buChar char="-"/>
            </a:pPr>
            <a:r>
              <a:rPr lang="en-US" altLang="en-US" dirty="0" err="1"/>
              <a:t>ESXi</a:t>
            </a:r>
            <a:r>
              <a:rPr lang="en-US" altLang="en-US" dirty="0"/>
              <a:t> </a:t>
            </a:r>
            <a:r>
              <a:rPr lang="en-US" altLang="en-US" dirty="0" err="1"/>
              <a:t>là</a:t>
            </a:r>
            <a:r>
              <a:rPr lang="en-US" altLang="en-US" dirty="0"/>
              <a:t> </a:t>
            </a:r>
            <a:r>
              <a:rPr lang="en-US" altLang="en-US" dirty="0" err="1"/>
              <a:t>lớp</a:t>
            </a:r>
            <a:r>
              <a:rPr lang="en-US" altLang="en-US" dirty="0"/>
              <a:t> </a:t>
            </a:r>
            <a:r>
              <a:rPr lang="en-US" altLang="en-US" dirty="0" err="1"/>
              <a:t>ảo</a:t>
            </a:r>
            <a:r>
              <a:rPr lang="en-US" altLang="en-US" dirty="0"/>
              <a:t> </a:t>
            </a:r>
            <a:r>
              <a:rPr lang="en-US" altLang="en-US" dirty="0" err="1"/>
              <a:t>hóa</a:t>
            </a:r>
            <a:r>
              <a:rPr lang="en-US" altLang="en-US" dirty="0"/>
              <a:t> </a:t>
            </a:r>
            <a:r>
              <a:rPr lang="en-US" altLang="en-US" dirty="0" err="1"/>
              <a:t>tài</a:t>
            </a:r>
            <a:r>
              <a:rPr lang="en-US" altLang="en-US" dirty="0"/>
              <a:t> </a:t>
            </a:r>
            <a:r>
              <a:rPr lang="en-US" altLang="en-US" dirty="0" err="1"/>
              <a:t>nguyên</a:t>
            </a:r>
            <a:r>
              <a:rPr lang="en-US" altLang="en-US" dirty="0"/>
              <a:t> CPU, RAM, Storage </a:t>
            </a:r>
            <a:r>
              <a:rPr lang="en-US" altLang="en-US" dirty="0" err="1"/>
              <a:t>và</a:t>
            </a:r>
            <a:r>
              <a:rPr lang="en-US" altLang="en-US" dirty="0"/>
              <a:t> Network </a:t>
            </a:r>
            <a:r>
              <a:rPr lang="en-US" altLang="en-US" dirty="0" err="1"/>
              <a:t>cung</a:t>
            </a:r>
            <a:r>
              <a:rPr lang="en-US" altLang="en-US" dirty="0"/>
              <a:t> </a:t>
            </a:r>
            <a:r>
              <a:rPr lang="en-US" altLang="en-US" dirty="0" err="1"/>
              <a:t>cấp</a:t>
            </a:r>
            <a:r>
              <a:rPr lang="en-US" altLang="en-US" dirty="0"/>
              <a:t> </a:t>
            </a:r>
            <a:r>
              <a:rPr lang="en-US" altLang="en-US" dirty="0" err="1"/>
              <a:t>cho</a:t>
            </a:r>
            <a:r>
              <a:rPr lang="en-US" altLang="en-US" dirty="0"/>
              <a:t> </a:t>
            </a:r>
            <a:r>
              <a:rPr lang="en-US" altLang="en-US" dirty="0" err="1"/>
              <a:t>các</a:t>
            </a:r>
            <a:r>
              <a:rPr lang="en-US" altLang="en-US" dirty="0"/>
              <a:t> VM</a:t>
            </a:r>
          </a:p>
          <a:p>
            <a:pPr marL="342900" indent="-342900" eaLnBrk="0" hangingPunct="0">
              <a:lnSpc>
                <a:spcPct val="150000"/>
              </a:lnSpc>
              <a:buFontTx/>
              <a:buChar char="-"/>
            </a:pPr>
            <a:r>
              <a:rPr lang="en-US" altLang="en-US" dirty="0" err="1"/>
              <a:t>vCenter</a:t>
            </a:r>
            <a:r>
              <a:rPr lang="en-US" altLang="en-US" dirty="0"/>
              <a:t> </a:t>
            </a:r>
            <a:r>
              <a:rPr lang="en-US" altLang="en-US" dirty="0" err="1"/>
              <a:t>là</a:t>
            </a:r>
            <a:r>
              <a:rPr lang="en-US" altLang="en-US" dirty="0"/>
              <a:t> </a:t>
            </a:r>
            <a:r>
              <a:rPr lang="en-US" altLang="en-US" dirty="0" err="1"/>
              <a:t>trung</a:t>
            </a:r>
            <a:r>
              <a:rPr lang="en-US" altLang="en-US" dirty="0"/>
              <a:t> </a:t>
            </a:r>
            <a:r>
              <a:rPr lang="en-US" altLang="en-US" dirty="0" err="1"/>
              <a:t>tâm</a:t>
            </a:r>
            <a:r>
              <a:rPr lang="en-US" altLang="en-US" dirty="0"/>
              <a:t> </a:t>
            </a:r>
            <a:r>
              <a:rPr lang="en-US" altLang="en-US" dirty="0" err="1"/>
              <a:t>quản</a:t>
            </a:r>
            <a:r>
              <a:rPr lang="en-US" altLang="en-US" dirty="0"/>
              <a:t> </a:t>
            </a:r>
            <a:r>
              <a:rPr lang="en-US" altLang="en-US" dirty="0" err="1"/>
              <a:t>lý</a:t>
            </a:r>
            <a:r>
              <a:rPr lang="en-US" altLang="en-US" dirty="0"/>
              <a:t> </a:t>
            </a:r>
            <a:r>
              <a:rPr lang="en-US" altLang="en-US" dirty="0" err="1"/>
              <a:t>các</a:t>
            </a:r>
            <a:r>
              <a:rPr lang="en-US" altLang="en-US" dirty="0"/>
              <a:t> </a:t>
            </a:r>
            <a:r>
              <a:rPr lang="en-US" altLang="en-US" dirty="0" err="1"/>
              <a:t>ESXi</a:t>
            </a:r>
            <a:r>
              <a:rPr lang="en-US" altLang="en-US" dirty="0"/>
              <a:t>, </a:t>
            </a:r>
            <a:r>
              <a:rPr lang="en-US" altLang="en-US" dirty="0" err="1"/>
              <a:t>nó</a:t>
            </a:r>
            <a:r>
              <a:rPr lang="en-US" altLang="en-US" dirty="0"/>
              <a:t> </a:t>
            </a:r>
            <a:r>
              <a:rPr lang="en-US" altLang="en-US" dirty="0" err="1"/>
              <a:t>cho</a:t>
            </a:r>
            <a:r>
              <a:rPr lang="en-US" altLang="en-US" dirty="0"/>
              <a:t> </a:t>
            </a:r>
            <a:r>
              <a:rPr lang="en-US" altLang="en-US" dirty="0" err="1"/>
              <a:t>phép</a:t>
            </a:r>
            <a:r>
              <a:rPr lang="en-US" altLang="en-US" dirty="0"/>
              <a:t> </a:t>
            </a:r>
            <a:r>
              <a:rPr lang="en-US" altLang="en-US" dirty="0" err="1"/>
              <a:t>thực</a:t>
            </a:r>
            <a:r>
              <a:rPr lang="en-US" altLang="en-US" dirty="0"/>
              <a:t> </a:t>
            </a:r>
            <a:r>
              <a:rPr lang="en-US" altLang="en-US" dirty="0" err="1"/>
              <a:t>hiện</a:t>
            </a:r>
            <a:r>
              <a:rPr lang="en-US" altLang="en-US" dirty="0"/>
              <a:t> </a:t>
            </a:r>
            <a:r>
              <a:rPr lang="en-US" altLang="en-US" dirty="0" err="1"/>
              <a:t>các</a:t>
            </a:r>
            <a:r>
              <a:rPr lang="en-US" altLang="en-US" dirty="0"/>
              <a:t> </a:t>
            </a:r>
            <a:r>
              <a:rPr lang="en-US" altLang="en-US" dirty="0" err="1"/>
              <a:t>tính</a:t>
            </a:r>
            <a:r>
              <a:rPr lang="en-US" altLang="en-US" dirty="0"/>
              <a:t> </a:t>
            </a:r>
            <a:r>
              <a:rPr lang="en-US" altLang="en-US" dirty="0" err="1"/>
              <a:t>năng</a:t>
            </a:r>
            <a:r>
              <a:rPr lang="en-US" altLang="en-US" dirty="0"/>
              <a:t> </a:t>
            </a:r>
            <a:r>
              <a:rPr lang="en-US" altLang="en-US" dirty="0" err="1"/>
              <a:t>mở</a:t>
            </a:r>
            <a:r>
              <a:rPr lang="en-US" altLang="en-US" dirty="0"/>
              <a:t> </a:t>
            </a:r>
            <a:r>
              <a:rPr lang="en-US" altLang="en-US" dirty="0" err="1"/>
              <a:t>rộng</a:t>
            </a:r>
            <a:r>
              <a:rPr lang="en-US" altLang="en-US" dirty="0"/>
              <a:t> </a:t>
            </a:r>
            <a:r>
              <a:rPr lang="en-US" altLang="en-US" dirty="0" err="1"/>
              <a:t>như</a:t>
            </a:r>
            <a:r>
              <a:rPr lang="en-US" altLang="en-US" dirty="0"/>
              <a:t> DRS, HA, </a:t>
            </a:r>
            <a:r>
              <a:rPr lang="en-US" altLang="en-US" dirty="0" err="1"/>
              <a:t>vMotion</a:t>
            </a:r>
            <a:endParaRPr lang="en-US" altLang="en-US"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spTree>
    <p:extLst>
      <p:ext uri="{BB962C8B-B14F-4D97-AF65-F5344CB8AC3E}">
        <p14:creationId xmlns:p14="http://schemas.microsoft.com/office/powerpoint/2010/main" val="25146291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5715000" cy="563563"/>
          </a:xfrm>
        </p:spPr>
        <p:txBody>
          <a:bodyPr/>
          <a:lstStyle/>
          <a:p>
            <a:pPr eaLnBrk="1" hangingPunct="1"/>
            <a:r>
              <a:rPr lang="en-US" altLang="en-US" sz="2800" dirty="0" err="1"/>
              <a:t>Kiểm</a:t>
            </a:r>
            <a:r>
              <a:rPr lang="en-US" altLang="en-US" sz="2800" dirty="0"/>
              <a:t> </a:t>
            </a:r>
            <a:r>
              <a:rPr lang="en-US" altLang="en-US" sz="2800" dirty="0" err="1"/>
              <a:t>tra</a:t>
            </a:r>
            <a:r>
              <a:rPr lang="en-US" altLang="en-US" sz="2800" dirty="0"/>
              <a:t> CPU </a:t>
            </a:r>
            <a:r>
              <a:rPr lang="en-US" altLang="en-US" sz="2800" dirty="0" err="1"/>
              <a:t>hỗ</a:t>
            </a:r>
            <a:r>
              <a:rPr lang="en-US" altLang="en-US" sz="2800" dirty="0"/>
              <a:t> </a:t>
            </a:r>
            <a:r>
              <a:rPr lang="en-US" altLang="en-US" sz="2800" dirty="0" err="1"/>
              <a:t>trợ</a:t>
            </a:r>
            <a:r>
              <a:rPr lang="en-US" altLang="en-US" sz="2800" dirty="0"/>
              <a:t> </a:t>
            </a:r>
            <a:r>
              <a:rPr lang="en-US" altLang="en-US" sz="2800" dirty="0" err="1"/>
              <a:t>ảo</a:t>
            </a:r>
            <a:r>
              <a:rPr lang="en-US" altLang="en-US" sz="2800" dirty="0"/>
              <a:t> </a:t>
            </a:r>
            <a:r>
              <a:rPr lang="en-US" altLang="en-US" sz="2800" dirty="0" err="1"/>
              <a:t>hóa</a:t>
            </a:r>
            <a:endParaRPr lang="en-US" altLang="en-US" sz="2800"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600200"/>
            <a:ext cx="6935788" cy="50429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69558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5867400" cy="563563"/>
          </a:xfrm>
        </p:spPr>
        <p:txBody>
          <a:bodyPr/>
          <a:lstStyle/>
          <a:p>
            <a:pPr eaLnBrk="1" hangingPunct="1"/>
            <a:r>
              <a:rPr lang="en-US" altLang="en-US" sz="2800" dirty="0"/>
              <a:t>CPU Intel </a:t>
            </a:r>
            <a:r>
              <a:rPr lang="en-US" altLang="en-US" sz="2800" dirty="0" err="1"/>
              <a:t>hỗ</a:t>
            </a:r>
            <a:r>
              <a:rPr lang="en-US" altLang="en-US" sz="2800" dirty="0"/>
              <a:t> </a:t>
            </a:r>
            <a:r>
              <a:rPr lang="en-US" altLang="en-US" sz="2800" dirty="0" err="1"/>
              <a:t>trợ</a:t>
            </a:r>
            <a:r>
              <a:rPr lang="en-US" altLang="en-US" sz="2800" dirty="0"/>
              <a:t> </a:t>
            </a:r>
            <a:r>
              <a:rPr lang="en-US" altLang="en-US" sz="2800" dirty="0" err="1"/>
              <a:t>công</a:t>
            </a:r>
            <a:r>
              <a:rPr lang="en-US" altLang="en-US" sz="2800" dirty="0"/>
              <a:t> </a:t>
            </a:r>
            <a:r>
              <a:rPr lang="en-US" altLang="en-US" sz="2800" dirty="0" err="1"/>
              <a:t>nghệ</a:t>
            </a:r>
            <a:r>
              <a:rPr lang="en-US" altLang="en-US" sz="2800" dirty="0"/>
              <a:t> VT-x</a:t>
            </a:r>
          </a:p>
        </p:txBody>
      </p:sp>
      <p:sp>
        <p:nvSpPr>
          <p:cNvPr id="6148" name="Text Box 15"/>
          <p:cNvSpPr txBox="1">
            <a:spLocks noChangeArrowheads="1"/>
          </p:cNvSpPr>
          <p:nvPr/>
        </p:nvSpPr>
        <p:spPr bwMode="auto">
          <a:xfrm>
            <a:off x="531812" y="4601704"/>
            <a:ext cx="8577263" cy="1951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vi-VN" altLang="en-US" dirty="0"/>
              <a:t>hầu hết các CPU Sandy Bridge và Ivy Bridge ra mắt gần đây đều hỗ trợ chức năng ảo hóa VT-x từ Intel</a:t>
            </a:r>
            <a:endParaRPr lang="en-US" altLang="en-US"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171" y="1433312"/>
            <a:ext cx="7297813" cy="316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69558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5105400" cy="563563"/>
          </a:xfrm>
        </p:spPr>
        <p:txBody>
          <a:bodyPr/>
          <a:lstStyle/>
          <a:p>
            <a:pPr eaLnBrk="1" hangingPunct="1"/>
            <a:r>
              <a:rPr lang="en-US" altLang="en-US" sz="2800" dirty="0" err="1"/>
              <a:t>Kỹ</a:t>
            </a:r>
            <a:r>
              <a:rPr lang="en-US" altLang="en-US" sz="2800" dirty="0"/>
              <a:t> </a:t>
            </a:r>
            <a:r>
              <a:rPr lang="en-US" altLang="en-US" sz="2800" dirty="0" err="1"/>
              <a:t>thuật</a:t>
            </a:r>
            <a:r>
              <a:rPr lang="en-US" altLang="en-US" sz="2800" dirty="0"/>
              <a:t> </a:t>
            </a:r>
            <a:r>
              <a:rPr lang="en-US" altLang="en-US" sz="2800" dirty="0" err="1"/>
              <a:t>ảo</a:t>
            </a:r>
            <a:r>
              <a:rPr lang="en-US" altLang="en-US" sz="2800" dirty="0"/>
              <a:t> </a:t>
            </a:r>
            <a:r>
              <a:rPr lang="en-US" altLang="en-US" sz="2800" dirty="0" err="1"/>
              <a:t>hóa</a:t>
            </a:r>
            <a:r>
              <a:rPr lang="en-US" altLang="en-US" sz="2800" dirty="0"/>
              <a:t> </a:t>
            </a:r>
            <a:r>
              <a:rPr lang="en-US" altLang="en-US" sz="2800" dirty="0" err="1"/>
              <a:t>hãng</a:t>
            </a:r>
            <a:r>
              <a:rPr lang="en-US" altLang="en-US" sz="2800" dirty="0"/>
              <a:t> Intel</a:t>
            </a:r>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822" y="1740784"/>
            <a:ext cx="8803952" cy="4279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69558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6172200" cy="563563"/>
          </a:xfrm>
        </p:spPr>
        <p:txBody>
          <a:bodyPr/>
          <a:lstStyle/>
          <a:p>
            <a:pPr eaLnBrk="1" hangingPunct="1"/>
            <a:r>
              <a:rPr lang="en-US" altLang="en-US" sz="2800" dirty="0" err="1"/>
              <a:t>Bật</a:t>
            </a:r>
            <a:r>
              <a:rPr lang="en-US" altLang="en-US" sz="2800" dirty="0"/>
              <a:t> </a:t>
            </a:r>
            <a:r>
              <a:rPr lang="en-US" altLang="en-US" sz="2800" dirty="0" err="1"/>
              <a:t>tính</a:t>
            </a:r>
            <a:r>
              <a:rPr lang="en-US" altLang="en-US" sz="2800" dirty="0"/>
              <a:t> </a:t>
            </a:r>
            <a:r>
              <a:rPr lang="en-US" altLang="en-US" sz="2800" dirty="0" err="1"/>
              <a:t>năng</a:t>
            </a:r>
            <a:r>
              <a:rPr lang="en-US" altLang="en-US" sz="2800" dirty="0"/>
              <a:t> </a:t>
            </a:r>
            <a:r>
              <a:rPr lang="en-US" altLang="en-US" sz="2800" dirty="0" err="1"/>
              <a:t>ảo</a:t>
            </a:r>
            <a:r>
              <a:rPr lang="en-US" altLang="en-US" sz="2800" dirty="0"/>
              <a:t> </a:t>
            </a:r>
            <a:r>
              <a:rPr lang="en-US" altLang="en-US" sz="2800" dirty="0" err="1"/>
              <a:t>hóa</a:t>
            </a:r>
            <a:r>
              <a:rPr lang="en-US" altLang="en-US" sz="2800" dirty="0"/>
              <a:t> </a:t>
            </a:r>
            <a:r>
              <a:rPr lang="en-US" altLang="en-US" sz="2800" dirty="0" err="1"/>
              <a:t>trên</a:t>
            </a:r>
            <a:r>
              <a:rPr lang="en-US" altLang="en-US" sz="2800" dirty="0"/>
              <a:t> chip Intel</a:t>
            </a:r>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999" y="1809750"/>
            <a:ext cx="8551657" cy="451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11808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6934200" cy="563563"/>
          </a:xfrm>
        </p:spPr>
        <p:txBody>
          <a:bodyPr/>
          <a:lstStyle/>
          <a:p>
            <a:pPr eaLnBrk="1" hangingPunct="1"/>
            <a:r>
              <a:rPr lang="en-US" altLang="en-US" sz="2800" dirty="0" err="1"/>
              <a:t>Bật</a:t>
            </a:r>
            <a:r>
              <a:rPr lang="en-US" altLang="en-US" sz="2800" dirty="0"/>
              <a:t> </a:t>
            </a:r>
            <a:r>
              <a:rPr lang="en-US" altLang="en-US" sz="2800" dirty="0" err="1"/>
              <a:t>tính</a:t>
            </a:r>
            <a:r>
              <a:rPr lang="en-US" altLang="en-US" sz="2800" dirty="0"/>
              <a:t> </a:t>
            </a:r>
            <a:r>
              <a:rPr lang="en-US" altLang="en-US" sz="2800" dirty="0" err="1"/>
              <a:t>năng</a:t>
            </a:r>
            <a:r>
              <a:rPr lang="en-US" altLang="en-US" sz="2800" dirty="0"/>
              <a:t> </a:t>
            </a:r>
            <a:r>
              <a:rPr lang="en-US" altLang="en-US" sz="2800" dirty="0" err="1"/>
              <a:t>ảo</a:t>
            </a:r>
            <a:r>
              <a:rPr lang="en-US" altLang="en-US" sz="2800" dirty="0"/>
              <a:t> </a:t>
            </a:r>
            <a:r>
              <a:rPr lang="en-US" altLang="en-US" sz="2800" dirty="0" err="1"/>
              <a:t>hóa</a:t>
            </a:r>
            <a:r>
              <a:rPr lang="en-US" altLang="en-US" sz="2800" dirty="0"/>
              <a:t> </a:t>
            </a:r>
            <a:r>
              <a:rPr lang="en-US" altLang="en-US" sz="2800" dirty="0" err="1"/>
              <a:t>trên</a:t>
            </a:r>
            <a:r>
              <a:rPr lang="en-US" altLang="en-US" sz="2800" dirty="0"/>
              <a:t> Windows 10</a:t>
            </a:r>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9775" y="1295400"/>
            <a:ext cx="7760825" cy="5553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84636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4495800" cy="563563"/>
          </a:xfrm>
        </p:spPr>
        <p:txBody>
          <a:bodyPr/>
          <a:lstStyle/>
          <a:p>
            <a:pPr eaLnBrk="1" hangingPunct="1"/>
            <a:r>
              <a:rPr lang="en-US" altLang="en-US" sz="2800" dirty="0"/>
              <a:t>CPU </a:t>
            </a:r>
            <a:r>
              <a:rPr lang="en-US" altLang="en-US" sz="2800" dirty="0" err="1"/>
              <a:t>hỗ</a:t>
            </a:r>
            <a:r>
              <a:rPr lang="en-US" altLang="en-US" sz="2800" dirty="0"/>
              <a:t> </a:t>
            </a:r>
            <a:r>
              <a:rPr lang="en-US" altLang="en-US" sz="2800" dirty="0" err="1"/>
              <a:t>trợ</a:t>
            </a:r>
            <a:r>
              <a:rPr lang="en-US" altLang="en-US" sz="2800" dirty="0"/>
              <a:t> </a:t>
            </a:r>
            <a:r>
              <a:rPr lang="en-US" altLang="en-US" sz="2800" dirty="0" err="1"/>
              <a:t>ảo</a:t>
            </a:r>
            <a:r>
              <a:rPr lang="en-US" altLang="en-US" sz="2800" dirty="0"/>
              <a:t> </a:t>
            </a:r>
            <a:r>
              <a:rPr lang="en-US" altLang="en-US" sz="2800" dirty="0" err="1"/>
              <a:t>hóa</a:t>
            </a:r>
            <a:endParaRPr lang="en-US" altLang="en-US" sz="2800" dirty="0"/>
          </a:p>
        </p:txBody>
      </p:sp>
      <p:sp>
        <p:nvSpPr>
          <p:cNvPr id="6148" name="Text Box 15"/>
          <p:cNvSpPr txBox="1">
            <a:spLocks noChangeArrowheads="1"/>
          </p:cNvSpPr>
          <p:nvPr/>
        </p:nvSpPr>
        <p:spPr bwMode="auto">
          <a:xfrm>
            <a:off x="282384" y="3886200"/>
            <a:ext cx="8577263"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vi-VN" altLang="en-US" sz="2400" dirty="0"/>
              <a:t>VT có những tập lệnh phụ có tên gọi Virtual Machine Extension hoặc VMX.</a:t>
            </a:r>
            <a:r>
              <a:rPr lang="en-US" altLang="en-US" sz="2400" dirty="0"/>
              <a:t> </a:t>
            </a:r>
            <a:r>
              <a:rPr lang="vi-VN" altLang="en-US" sz="2400" dirty="0"/>
              <a:t>VMX có 10 lệnh mới chuyên dùng cho ảo hóa trong CPU bao gồm: VMPTRLD, VMPTRST, VMCLEAR, VMREAD, VMWRITE, VMCALL</a:t>
            </a:r>
            <a:r>
              <a:rPr lang="en-US" altLang="en-US" sz="2400" dirty="0"/>
              <a:t>, </a:t>
            </a:r>
            <a:r>
              <a:rPr lang="vi-VN" altLang="en-US" sz="2400" dirty="0"/>
              <a:t>VMLAUNCH , VMRESUME, VMXOFF và VMXON</a:t>
            </a:r>
            <a:endParaRPr lang="en-US" altLang="en-US" sz="2400"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999" y="1841420"/>
            <a:ext cx="8380035" cy="2120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11808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6019800" cy="563563"/>
          </a:xfrm>
        </p:spPr>
        <p:txBody>
          <a:bodyPr/>
          <a:lstStyle/>
          <a:p>
            <a:pPr eaLnBrk="1" hangingPunct="1"/>
            <a:r>
              <a:rPr lang="vi-VN" altLang="en-US" sz="2800" dirty="0"/>
              <a:t>Hoạt động của công nghệ ảo hóa</a:t>
            </a:r>
            <a:endParaRPr lang="en-US" altLang="en-US" sz="2800"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999" y="1676400"/>
            <a:ext cx="8730495"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11808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4495800" cy="563563"/>
          </a:xfrm>
        </p:spPr>
        <p:txBody>
          <a:bodyPr/>
          <a:lstStyle/>
          <a:p>
            <a:pPr eaLnBrk="1" hangingPunct="1"/>
            <a:r>
              <a:rPr lang="en-US" altLang="en-US" sz="2800" dirty="0"/>
              <a:t>CPU </a:t>
            </a:r>
            <a:r>
              <a:rPr lang="en-US" altLang="en-US" sz="2800" dirty="0" err="1"/>
              <a:t>hỗ</a:t>
            </a:r>
            <a:r>
              <a:rPr lang="en-US" altLang="en-US" sz="2800" dirty="0"/>
              <a:t> </a:t>
            </a:r>
            <a:r>
              <a:rPr lang="en-US" altLang="en-US" sz="2800" dirty="0" err="1"/>
              <a:t>trợ</a:t>
            </a:r>
            <a:r>
              <a:rPr lang="en-US" altLang="en-US" sz="2800" dirty="0"/>
              <a:t> </a:t>
            </a:r>
            <a:r>
              <a:rPr lang="en-US" altLang="en-US" sz="2800" dirty="0" err="1"/>
              <a:t>ảo</a:t>
            </a:r>
            <a:r>
              <a:rPr lang="en-US" altLang="en-US" sz="2800" dirty="0"/>
              <a:t> </a:t>
            </a:r>
            <a:r>
              <a:rPr lang="en-US" altLang="en-US" sz="2800" dirty="0" err="1"/>
              <a:t>hóa</a:t>
            </a:r>
            <a:endParaRPr lang="en-US" altLang="en-US" sz="2800" dirty="0"/>
          </a:p>
        </p:txBody>
      </p:sp>
      <p:sp>
        <p:nvSpPr>
          <p:cNvPr id="6148" name="Text Box 15"/>
          <p:cNvSpPr txBox="1">
            <a:spLocks noChangeArrowheads="1"/>
          </p:cNvSpPr>
          <p:nvPr/>
        </p:nvSpPr>
        <p:spPr bwMode="auto">
          <a:xfrm>
            <a:off x="225425" y="1524000"/>
            <a:ext cx="8577263"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vi-VN" altLang="en-US" dirty="0"/>
              <a:t>Những bộ vi xử lí  mới đều có mở rộng gọi là EPT ( Extended Page Tables ), cho phép mỗi Guest có bảng trang riêng của mình để theo dõi địa chỉ bộ nhớ. Không có phần mở rộng này, VMM phải thoát khỏi máy ảo để thực hiện việc dịch địa chỉ bộ nhớ. Việc Thoát và Quay trở lại sẽ làm giảm hiệu suất làm việc. Như vậy EPT sẽ tăng hiệu suất làm việc của hệ thống  ảo.</a:t>
            </a:r>
            <a:endParaRPr lang="en-US" altLang="en-US"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spTree>
    <p:extLst>
      <p:ext uri="{BB962C8B-B14F-4D97-AF65-F5344CB8AC3E}">
        <p14:creationId xmlns:p14="http://schemas.microsoft.com/office/powerpoint/2010/main" val="25668326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4495800" cy="563563"/>
          </a:xfrm>
        </p:spPr>
        <p:txBody>
          <a:bodyPr/>
          <a:lstStyle/>
          <a:p>
            <a:pPr eaLnBrk="1" hangingPunct="1"/>
            <a:r>
              <a:rPr lang="en-US" altLang="en-US" sz="2800" dirty="0" err="1"/>
              <a:t>Ảo</a:t>
            </a:r>
            <a:r>
              <a:rPr lang="en-US" altLang="en-US" sz="2800" dirty="0"/>
              <a:t> </a:t>
            </a:r>
            <a:r>
              <a:rPr lang="en-US" altLang="en-US" sz="2800" dirty="0" err="1"/>
              <a:t>hóa</a:t>
            </a:r>
            <a:r>
              <a:rPr lang="en-US" altLang="en-US" sz="2800" dirty="0"/>
              <a:t> CPU</a:t>
            </a:r>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1812" y="1676400"/>
            <a:ext cx="8078788" cy="4719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668326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4495800" cy="563563"/>
          </a:xfrm>
        </p:spPr>
        <p:txBody>
          <a:bodyPr/>
          <a:lstStyle/>
          <a:p>
            <a:pPr eaLnBrk="1" hangingPunct="1"/>
            <a:r>
              <a:rPr lang="en-US" altLang="en-US" sz="2800" dirty="0" err="1"/>
              <a:t>Ảo</a:t>
            </a:r>
            <a:r>
              <a:rPr lang="en-US" altLang="en-US" sz="2800" dirty="0"/>
              <a:t> </a:t>
            </a:r>
            <a:r>
              <a:rPr lang="en-US" altLang="en-US" sz="2800" dirty="0" err="1"/>
              <a:t>hóa</a:t>
            </a:r>
            <a:r>
              <a:rPr lang="en-US" altLang="en-US" sz="2800" dirty="0"/>
              <a:t> CPU</a:t>
            </a:r>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524000"/>
            <a:ext cx="62865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9713920"/>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632769"/>
        </a:dk2>
        <a:lt2>
          <a:srgbClr val="DDDDDD"/>
        </a:lt2>
        <a:accent1>
          <a:srgbClr val="8B8DE1"/>
        </a:accent1>
        <a:accent2>
          <a:srgbClr val="FF997D"/>
        </a:accent2>
        <a:accent3>
          <a:srgbClr val="FFFFFF"/>
        </a:accent3>
        <a:accent4>
          <a:srgbClr val="000000"/>
        </a:accent4>
        <a:accent5>
          <a:srgbClr val="C4C5EE"/>
        </a:accent5>
        <a:accent6>
          <a:srgbClr val="E78A71"/>
        </a:accent6>
        <a:hlink>
          <a:srgbClr val="58AFD2"/>
        </a:hlink>
        <a:folHlink>
          <a:srgbClr val="BFDF63"/>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37737F"/>
        </a:dk2>
        <a:lt2>
          <a:srgbClr val="DDDDDD"/>
        </a:lt2>
        <a:accent1>
          <a:srgbClr val="52BCB2"/>
        </a:accent1>
        <a:accent2>
          <a:srgbClr val="E0A56A"/>
        </a:accent2>
        <a:accent3>
          <a:srgbClr val="FFFFFF"/>
        </a:accent3>
        <a:accent4>
          <a:srgbClr val="000000"/>
        </a:accent4>
        <a:accent5>
          <a:srgbClr val="B3DAD5"/>
        </a:accent5>
        <a:accent6>
          <a:srgbClr val="CB955F"/>
        </a:accent6>
        <a:hlink>
          <a:srgbClr val="A0C264"/>
        </a:hlink>
        <a:folHlink>
          <a:srgbClr val="DCDC2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5456</TotalTime>
  <Words>826</Words>
  <Application>Microsoft Office PowerPoint</Application>
  <PresentationFormat>On-screen Show (4:3)</PresentationFormat>
  <Paragraphs>144</Paragraphs>
  <Slides>32</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32</vt:i4>
      </vt:variant>
    </vt:vector>
  </HeadingPairs>
  <TitlesOfParts>
    <vt:vector size="34" baseType="lpstr">
      <vt:lpstr>Default Design</vt:lpstr>
      <vt:lpstr>Image</vt:lpstr>
      <vt:lpstr>SỮA CHỮA MÀN HÌNH</vt:lpstr>
      <vt:lpstr>Các thành phần chính trên Laptop</vt:lpstr>
      <vt:lpstr>Các thành phần chính trên Laptop</vt:lpstr>
      <vt:lpstr>Màn hình laptop</vt:lpstr>
      <vt:lpstr>Kích thước màn hình</vt:lpstr>
      <vt:lpstr>Công nghệ màn hình</vt:lpstr>
      <vt:lpstr>Công nghệ màn hình</vt:lpstr>
      <vt:lpstr>Công nghệ màn hình</vt:lpstr>
      <vt:lpstr>Công nghệ màn hình</vt:lpstr>
      <vt:lpstr>Công nghệ màn hình</vt:lpstr>
      <vt:lpstr>Công nghệ màn hình</vt:lpstr>
      <vt:lpstr>Công nghệ màn hình</vt:lpstr>
      <vt:lpstr>Công nghệ màn hình</vt:lpstr>
      <vt:lpstr>Công nghệ màn hình</vt:lpstr>
      <vt:lpstr>Bo cao áp</vt:lpstr>
      <vt:lpstr>Sơ đồ khối của board mạch LCD</vt:lpstr>
      <vt:lpstr>Khối cao áp (INVERTER)</vt:lpstr>
      <vt:lpstr>Bóng CCFL hoặc đèn LED </vt:lpstr>
      <vt:lpstr>Khối cao áp (INVERTER)</vt:lpstr>
      <vt:lpstr>Bóng cao áp soi sáng lớp hiển thị</vt:lpstr>
      <vt:lpstr>Bàn phím &amp; Chuột </vt:lpstr>
      <vt:lpstr>Các thành phần trong hạ tầng vSphere</vt:lpstr>
      <vt:lpstr>Kiểm tra CPU hỗ trợ ảo hóa</vt:lpstr>
      <vt:lpstr>CPU Intel hỗ trợ công nghệ VT-x</vt:lpstr>
      <vt:lpstr>Kỹ thuật ảo hóa hãng Intel</vt:lpstr>
      <vt:lpstr>Bật tính năng ảo hóa trên chip Intel</vt:lpstr>
      <vt:lpstr>Bật tính năng ảo hóa trên Windows 10</vt:lpstr>
      <vt:lpstr>CPU hỗ trợ ảo hóa</vt:lpstr>
      <vt:lpstr>Hoạt động của công nghệ ảo hóa</vt:lpstr>
      <vt:lpstr>CPU hỗ trợ ảo hóa</vt:lpstr>
      <vt:lpstr>Ảo hóa CPU</vt:lpstr>
      <vt:lpstr>Ảo hóa CPU</vt:lpstr>
    </vt:vector>
  </TitlesOfParts>
  <Company>Guilddesign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ThemeGallery</dc:creator>
  <cp:lastModifiedBy>USER</cp:lastModifiedBy>
  <cp:revision>193</cp:revision>
  <dcterms:created xsi:type="dcterms:W3CDTF">2004-07-21T02:43:03Z</dcterms:created>
  <dcterms:modified xsi:type="dcterms:W3CDTF">2021-02-20T09:00:13Z</dcterms:modified>
</cp:coreProperties>
</file>