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45" r:id="rId2"/>
    <p:sldId id="256" r:id="rId3"/>
    <p:sldId id="313" r:id="rId4"/>
    <p:sldId id="314" r:id="rId5"/>
    <p:sldId id="263" r:id="rId6"/>
    <p:sldId id="271" r:id="rId7"/>
    <p:sldId id="267" r:id="rId8"/>
    <p:sldId id="269" r:id="rId9"/>
    <p:sldId id="264" r:id="rId10"/>
    <p:sldId id="270" r:id="rId11"/>
    <p:sldId id="277" r:id="rId12"/>
    <p:sldId id="257" r:id="rId13"/>
    <p:sldId id="258" r:id="rId14"/>
    <p:sldId id="284" r:id="rId15"/>
    <p:sldId id="286" r:id="rId16"/>
    <p:sldId id="285" r:id="rId17"/>
    <p:sldId id="288" r:id="rId18"/>
    <p:sldId id="289" r:id="rId19"/>
    <p:sldId id="290" r:id="rId20"/>
    <p:sldId id="291" r:id="rId21"/>
    <p:sldId id="292" r:id="rId22"/>
    <p:sldId id="310" r:id="rId23"/>
    <p:sldId id="311" r:id="rId24"/>
    <p:sldId id="303" r:id="rId25"/>
    <p:sldId id="299" r:id="rId26"/>
    <p:sldId id="300" r:id="rId27"/>
    <p:sldId id="305" r:id="rId28"/>
    <p:sldId id="304" r:id="rId29"/>
    <p:sldId id="308" r:id="rId30"/>
    <p:sldId id="312" r:id="rId31"/>
    <p:sldId id="306" r:id="rId32"/>
    <p:sldId id="344" r:id="rId33"/>
    <p:sldId id="319" r:id="rId34"/>
    <p:sldId id="322" r:id="rId35"/>
    <p:sldId id="323" r:id="rId36"/>
    <p:sldId id="324" r:id="rId37"/>
    <p:sldId id="328" r:id="rId38"/>
    <p:sldId id="329" r:id="rId39"/>
    <p:sldId id="330" r:id="rId40"/>
    <p:sldId id="331" r:id="rId41"/>
    <p:sldId id="333" r:id="rId42"/>
    <p:sldId id="334" r:id="rId43"/>
    <p:sldId id="346" r:id="rId44"/>
    <p:sldId id="278" r:id="rId45"/>
    <p:sldId id="280" r:id="rId46"/>
    <p:sldId id="281" r:id="rId47"/>
    <p:sldId id="282" r:id="rId48"/>
    <p:sldId id="315" r:id="rId49"/>
    <p:sldId id="316" r:id="rId50"/>
    <p:sldId id="317" r:id="rId51"/>
    <p:sldId id="318" r:id="rId52"/>
    <p:sldId id="335" r:id="rId53"/>
    <p:sldId id="336" r:id="rId54"/>
    <p:sldId id="337" r:id="rId55"/>
    <p:sldId id="338" r:id="rId56"/>
    <p:sldId id="339" r:id="rId57"/>
    <p:sldId id="340" r:id="rId58"/>
    <p:sldId id="341" r:id="rId59"/>
    <p:sldId id="342" r:id="rId60"/>
    <p:sldId id="343" r:id="rId61"/>
    <p:sldId id="347" r:id="rId62"/>
  </p:sldIdLst>
  <p:sldSz cx="9144000" cy="6858000" type="screen4x3"/>
  <p:notesSz cx="6858000" cy="9144000"/>
  <p:custDataLst>
    <p:tags r:id="rId63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60EB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5" d="100"/>
          <a:sy n="55" d="100"/>
        </p:scale>
        <p:origin x="1123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tags" Target="tags/tag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5/17/2020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5/17/2020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5/17/2020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5/17/2020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5/17/2020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5/17/2020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A90072-CC8A-448E-B105-5C6D5456E631}" type="datetimeFigureOut">
              <a:rPr lang="en-US" smtClean="0"/>
              <a:pPr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A90072-CC8A-448E-B105-5C6D5456E631}" type="datetimeFigureOut">
              <a:rPr lang="en-US" smtClean="0"/>
              <a:pPr/>
              <a:t>5/17/2020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21A8A-A95F-4394-8EED-57A56D09C2A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wmf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slide" Target="slide38.xml"/><Relationship Id="rId3" Type="http://schemas.openxmlformats.org/officeDocument/2006/relationships/slide" Target="slide53.xml"/><Relationship Id="rId7" Type="http://schemas.openxmlformats.org/officeDocument/2006/relationships/slide" Target="slide37.xml"/><Relationship Id="rId2" Type="http://schemas.openxmlformats.org/officeDocument/2006/relationships/image" Target="../media/image34.wmf"/><Relationship Id="rId1" Type="http://schemas.openxmlformats.org/officeDocument/2006/relationships/slideLayout" Target="../slideLayouts/slideLayout7.xml"/><Relationship Id="rId6" Type="http://schemas.openxmlformats.org/officeDocument/2006/relationships/slide" Target="slide50.xml"/><Relationship Id="rId5" Type="http://schemas.openxmlformats.org/officeDocument/2006/relationships/slide" Target="slide54.xml"/><Relationship Id="rId4" Type="http://schemas.openxmlformats.org/officeDocument/2006/relationships/slide" Target="slide41.xml"/><Relationship Id="rId9" Type="http://schemas.openxmlformats.org/officeDocument/2006/relationships/slide" Target="slide39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" Target="slide49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49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" Target="slide49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" Target="slide49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" Target="slide49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" Target="slide49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" Target="slide49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" Target="slide49.xml"/><Relationship Id="rId2" Type="http://schemas.openxmlformats.org/officeDocument/2006/relationships/slide" Target="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5.gif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514350"/>
            <a:ext cx="5105400" cy="6115050"/>
          </a:xfrm>
          <a:prstGeom prst="rect">
            <a:avLst/>
          </a:prstGeom>
          <a:noFill/>
          <a:ln>
            <a:noFill/>
          </a:ln>
          <a:effectLst>
            <a:prstShdw prst="shdw13" dist="53882" dir="13500000">
              <a:schemeClr val="bg2">
                <a:alpha val="50000"/>
              </a:schemeClr>
            </a:prst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542118" y="304800"/>
            <a:ext cx="3276600" cy="2246769"/>
          </a:xfrm>
          <a:prstGeom prst="rect">
            <a:avLst/>
          </a:prstGeom>
          <a:noFill/>
          <a:ln>
            <a:noFill/>
          </a:ln>
          <a:effectLst>
            <a:innerShdw blurRad="114300">
              <a:srgbClr val="FF0000"/>
            </a:innerShdw>
          </a:effectLst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35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BỘ MÔN</a:t>
            </a:r>
          </a:p>
          <a:p>
            <a:pPr algn="ctr">
              <a:defRPr/>
            </a:pPr>
            <a:r>
              <a:rPr lang="en-US" sz="35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NGỮ VĂN 2</a:t>
            </a:r>
          </a:p>
          <a:p>
            <a:pPr algn="ctr">
              <a:defRPr/>
            </a:pPr>
            <a:r>
              <a:rPr lang="en-US" sz="35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THƯƠNG MẾN </a:t>
            </a:r>
          </a:p>
          <a:p>
            <a:pPr algn="ctr">
              <a:defRPr/>
            </a:pPr>
            <a:r>
              <a:rPr lang="en-US" sz="35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CHÀO CÁC EM</a:t>
            </a:r>
          </a:p>
        </p:txBody>
      </p:sp>
      <p:sp>
        <p:nvSpPr>
          <p:cNvPr id="3078" name="TextBox 3"/>
          <p:cNvSpPr txBox="1">
            <a:spLocks noChangeArrowheads="1"/>
          </p:cNvSpPr>
          <p:nvPr/>
        </p:nvSpPr>
        <p:spPr bwMode="auto">
          <a:xfrm>
            <a:off x="5295900" y="3124200"/>
            <a:ext cx="3522818" cy="2785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Blip>
                <a:blip r:embed="rId4"/>
              </a:buBlip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SzPct val="80000"/>
              <a:buBlip>
                <a:blip r:embed="rId5"/>
              </a:buBlip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SzPct val="70000"/>
              <a:buBlip>
                <a:blip r:embed="rId6"/>
              </a:buBlip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5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MONG CÁC EM LUÔN MẠNH KHỎE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5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VÀ </a:t>
            </a:r>
          </a:p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US" altLang="en-US" sz="35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HỌC TẬP TỐT </a:t>
            </a:r>
          </a:p>
        </p:txBody>
      </p:sp>
    </p:spTree>
    <p:extLst>
      <p:ext uri="{BB962C8B-B14F-4D97-AF65-F5344CB8AC3E}">
        <p14:creationId xmlns:p14="http://schemas.microsoft.com/office/powerpoint/2010/main" val="134264844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bright="20000" contrast="-5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33400" y="1541145"/>
            <a:ext cx="812203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ÔN TẬP VĂN HỌC </a:t>
            </a:r>
          </a:p>
          <a:p>
            <a:pPr algn="ctr"/>
            <a:r>
              <a:rPr lang="en-US" sz="6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TRUNG ĐẠI </a:t>
            </a:r>
            <a:r>
              <a:rPr lang="en-US" sz="60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VIỆT NAM</a:t>
            </a:r>
            <a:endParaRPr lang="en-US" sz="6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2" name="Group 4"/>
          <p:cNvGrpSpPr>
            <a:grpSpLocks/>
          </p:cNvGrpSpPr>
          <p:nvPr/>
        </p:nvGrpSpPr>
        <p:grpSpPr bwMode="auto">
          <a:xfrm>
            <a:off x="2133600" y="914400"/>
            <a:ext cx="5022850" cy="990600"/>
            <a:chOff x="3168" y="683"/>
            <a:chExt cx="2396" cy="1834"/>
          </a:xfrm>
        </p:grpSpPr>
        <p:sp>
          <p:nvSpPr>
            <p:cNvPr id="12313" name="AutoShape 5"/>
            <p:cNvSpPr>
              <a:spLocks noChangeArrowheads="1"/>
            </p:cNvSpPr>
            <p:nvPr/>
          </p:nvSpPr>
          <p:spPr bwMode="gray">
            <a:xfrm>
              <a:off x="3168" y="683"/>
              <a:ext cx="2396" cy="1834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34B034"/>
                </a:gs>
                <a:gs pos="100000">
                  <a:srgbClr val="3F8B4A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2314" name="AutoShape 6"/>
            <p:cNvSpPr>
              <a:spLocks noChangeArrowheads="1"/>
            </p:cNvSpPr>
            <p:nvPr/>
          </p:nvSpPr>
          <p:spPr bwMode="gray">
            <a:xfrm>
              <a:off x="3205" y="688"/>
              <a:ext cx="2324" cy="1799"/>
            </a:xfrm>
            <a:prstGeom prst="roundRect">
              <a:avLst>
                <a:gd name="adj" fmla="val 16667"/>
              </a:avLst>
            </a:prstGeom>
            <a:solidFill>
              <a:srgbClr val="73E77E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altLang="en-US" sz="3200">
                  <a:solidFill>
                    <a:srgbClr val="0000FF"/>
                  </a:solidFill>
                </a:rPr>
                <a:t>VĂN HỌC VIỆT NAM</a:t>
              </a:r>
            </a:p>
          </p:txBody>
        </p:sp>
        <p:sp>
          <p:nvSpPr>
            <p:cNvPr id="12315" name="AutoShape 7"/>
            <p:cNvSpPr>
              <a:spLocks noChangeArrowheads="1"/>
            </p:cNvSpPr>
            <p:nvPr/>
          </p:nvSpPr>
          <p:spPr bwMode="gray">
            <a:xfrm>
              <a:off x="3224" y="2012"/>
              <a:ext cx="2293" cy="45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3E77E"/>
                </a:gs>
                <a:gs pos="100000">
                  <a:srgbClr val="B3F2B9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2316" name="AutoShape 8"/>
            <p:cNvSpPr>
              <a:spLocks noChangeArrowheads="1"/>
            </p:cNvSpPr>
            <p:nvPr/>
          </p:nvSpPr>
          <p:spPr bwMode="gray">
            <a:xfrm>
              <a:off x="3224" y="702"/>
              <a:ext cx="2293" cy="455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D0F7D4"/>
                </a:gs>
                <a:gs pos="100000">
                  <a:srgbClr val="73E77E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</p:grpSp>
      <p:sp>
        <p:nvSpPr>
          <p:cNvPr id="175113" name="Line 9"/>
          <p:cNvSpPr>
            <a:spLocks noChangeShapeType="1"/>
          </p:cNvSpPr>
          <p:nvPr/>
        </p:nvSpPr>
        <p:spPr bwMode="auto">
          <a:xfrm flipH="1">
            <a:off x="1981200" y="1905000"/>
            <a:ext cx="2667000" cy="7620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5114" name="Line 10"/>
          <p:cNvSpPr>
            <a:spLocks noChangeShapeType="1"/>
          </p:cNvSpPr>
          <p:nvPr/>
        </p:nvSpPr>
        <p:spPr bwMode="auto">
          <a:xfrm>
            <a:off x="4648200" y="1905000"/>
            <a:ext cx="2438400" cy="762000"/>
          </a:xfrm>
          <a:prstGeom prst="line">
            <a:avLst/>
          </a:prstGeom>
          <a:noFill/>
          <a:ln w="7620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75115" name="Group 11"/>
          <p:cNvGrpSpPr>
            <a:grpSpLocks/>
          </p:cNvGrpSpPr>
          <p:nvPr/>
        </p:nvGrpSpPr>
        <p:grpSpPr bwMode="auto">
          <a:xfrm>
            <a:off x="0" y="2695575"/>
            <a:ext cx="3962400" cy="885825"/>
            <a:chOff x="3172" y="2517"/>
            <a:chExt cx="2396" cy="558"/>
          </a:xfrm>
        </p:grpSpPr>
        <p:sp>
          <p:nvSpPr>
            <p:cNvPr id="12311" name="AutoShape 12"/>
            <p:cNvSpPr>
              <a:spLocks noChangeArrowheads="1"/>
            </p:cNvSpPr>
            <p:nvPr/>
          </p:nvSpPr>
          <p:spPr bwMode="gray">
            <a:xfrm>
              <a:off x="3172" y="2517"/>
              <a:ext cx="2396" cy="55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58A4AE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2312" name="AutoShape 13"/>
            <p:cNvSpPr>
              <a:spLocks noChangeArrowheads="1"/>
            </p:cNvSpPr>
            <p:nvPr/>
          </p:nvSpPr>
          <p:spPr bwMode="gray">
            <a:xfrm>
              <a:off x="3221" y="2532"/>
              <a:ext cx="2292" cy="49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2B2BB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altLang="en-US" sz="2600">
                  <a:solidFill>
                    <a:srgbClr val="FF3300"/>
                  </a:solidFill>
                </a:rPr>
                <a:t>VĂN HỌC DÂN GIAN</a:t>
              </a:r>
            </a:p>
          </p:txBody>
        </p:sp>
      </p:grpSp>
      <p:grpSp>
        <p:nvGrpSpPr>
          <p:cNvPr id="175118" name="Group 14"/>
          <p:cNvGrpSpPr>
            <a:grpSpLocks/>
          </p:cNvGrpSpPr>
          <p:nvPr/>
        </p:nvGrpSpPr>
        <p:grpSpPr bwMode="auto">
          <a:xfrm>
            <a:off x="4648200" y="2695575"/>
            <a:ext cx="4191000" cy="885825"/>
            <a:chOff x="3172" y="2517"/>
            <a:chExt cx="2396" cy="558"/>
          </a:xfrm>
        </p:grpSpPr>
        <p:sp>
          <p:nvSpPr>
            <p:cNvPr id="12309" name="AutoShape 15"/>
            <p:cNvSpPr>
              <a:spLocks noChangeArrowheads="1"/>
            </p:cNvSpPr>
            <p:nvPr/>
          </p:nvSpPr>
          <p:spPr bwMode="gray">
            <a:xfrm>
              <a:off x="3172" y="2517"/>
              <a:ext cx="2396" cy="558"/>
            </a:xfrm>
            <a:prstGeom prst="roundRect">
              <a:avLst>
                <a:gd name="adj" fmla="val 40389"/>
              </a:avLst>
            </a:prstGeom>
            <a:gradFill rotWithShape="1">
              <a:gsLst>
                <a:gs pos="0">
                  <a:srgbClr val="58A4AE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2310" name="AutoShape 16"/>
            <p:cNvSpPr>
              <a:spLocks noChangeArrowheads="1"/>
            </p:cNvSpPr>
            <p:nvPr/>
          </p:nvSpPr>
          <p:spPr bwMode="gray">
            <a:xfrm>
              <a:off x="3221" y="2532"/>
              <a:ext cx="2292" cy="496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72B2BB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altLang="en-US" sz="2600">
                  <a:solidFill>
                    <a:srgbClr val="FF3300"/>
                  </a:solidFill>
                </a:rPr>
                <a:t>VĂN HỌC VIẾT</a:t>
              </a:r>
            </a:p>
          </p:txBody>
        </p:sp>
      </p:grpSp>
      <p:sp>
        <p:nvSpPr>
          <p:cNvPr id="175121" name="Line 17"/>
          <p:cNvSpPr>
            <a:spLocks noChangeShapeType="1"/>
          </p:cNvSpPr>
          <p:nvPr/>
        </p:nvSpPr>
        <p:spPr bwMode="auto">
          <a:xfrm flipH="1">
            <a:off x="2133600" y="3581400"/>
            <a:ext cx="4953000" cy="1295400"/>
          </a:xfrm>
          <a:prstGeom prst="line">
            <a:avLst/>
          </a:prstGeom>
          <a:noFill/>
          <a:ln w="57150">
            <a:solidFill>
              <a:srgbClr val="777777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75122" name="Line 18"/>
          <p:cNvSpPr>
            <a:spLocks noChangeShapeType="1"/>
          </p:cNvSpPr>
          <p:nvPr/>
        </p:nvSpPr>
        <p:spPr bwMode="auto">
          <a:xfrm>
            <a:off x="7086600" y="3581400"/>
            <a:ext cx="0" cy="1295400"/>
          </a:xfrm>
          <a:prstGeom prst="line">
            <a:avLst/>
          </a:prstGeom>
          <a:noFill/>
          <a:ln w="57150">
            <a:solidFill>
              <a:srgbClr val="777777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/>
          </a:p>
        </p:txBody>
      </p:sp>
      <p:grpSp>
        <p:nvGrpSpPr>
          <p:cNvPr id="175123" name="Group 19"/>
          <p:cNvGrpSpPr>
            <a:grpSpLocks/>
          </p:cNvGrpSpPr>
          <p:nvPr/>
        </p:nvGrpSpPr>
        <p:grpSpPr bwMode="auto">
          <a:xfrm>
            <a:off x="0" y="4876800"/>
            <a:ext cx="4114800" cy="1295400"/>
            <a:chOff x="1344" y="1869"/>
            <a:chExt cx="2632" cy="1903"/>
          </a:xfrm>
        </p:grpSpPr>
        <p:sp>
          <p:nvSpPr>
            <p:cNvPr id="12305" name="AutoShape 20"/>
            <p:cNvSpPr>
              <a:spLocks noChangeArrowheads="1"/>
            </p:cNvSpPr>
            <p:nvPr/>
          </p:nvSpPr>
          <p:spPr bwMode="gray">
            <a:xfrm>
              <a:off x="1344" y="1972"/>
              <a:ext cx="2632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2000">
                <a:solidFill>
                  <a:srgbClr val="000099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306" name="AutoShape 21"/>
            <p:cNvSpPr>
              <a:spLocks noChangeArrowheads="1"/>
            </p:cNvSpPr>
            <p:nvPr/>
          </p:nvSpPr>
          <p:spPr bwMode="gray">
            <a:xfrm>
              <a:off x="1385" y="1869"/>
              <a:ext cx="2553" cy="1766"/>
            </a:xfrm>
            <a:prstGeom prst="roundRect">
              <a:avLst>
                <a:gd name="adj" fmla="val 16667"/>
              </a:avLst>
            </a:prstGeom>
            <a:solidFill>
              <a:srgbClr val="3CA1E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altLang="en-US" sz="2400">
                  <a:solidFill>
                    <a:srgbClr val="FFFFFF"/>
                  </a:solidFill>
                </a:rPr>
                <a:t>VĂN HỌC TRUNG ĐẠI TỪ </a:t>
              </a:r>
            </a:p>
            <a:p>
              <a:pPr eaLnBrk="1" hangingPunct="1"/>
              <a:r>
                <a:rPr lang="en-US" altLang="en-US" sz="2400">
                  <a:solidFill>
                    <a:srgbClr val="FFFFFF"/>
                  </a:solidFill>
                </a:rPr>
                <a:t>TK X ĐẾN HẾT TK XIX</a:t>
              </a:r>
            </a:p>
          </p:txBody>
        </p:sp>
        <p:sp>
          <p:nvSpPr>
            <p:cNvPr id="12307" name="AutoShape 22"/>
            <p:cNvSpPr>
              <a:spLocks noChangeArrowheads="1"/>
            </p:cNvSpPr>
            <p:nvPr/>
          </p:nvSpPr>
          <p:spPr bwMode="gray">
            <a:xfrm>
              <a:off x="1406" y="3277"/>
              <a:ext cx="2518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alpha val="0"/>
                  </a:srgbClr>
                </a:gs>
                <a:gs pos="100000">
                  <a:srgbClr val="9BCFF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2308" name="AutoShape 23"/>
            <p:cNvSpPr>
              <a:spLocks noChangeArrowheads="1"/>
            </p:cNvSpPr>
            <p:nvPr/>
          </p:nvSpPr>
          <p:spPr bwMode="gray">
            <a:xfrm>
              <a:off x="1392" y="1902"/>
              <a:ext cx="2518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EE0F7"/>
                </a:gs>
                <a:gs pos="100000">
                  <a:srgbClr val="3CA1E6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</p:grpSp>
      <p:grpSp>
        <p:nvGrpSpPr>
          <p:cNvPr id="175128" name="Group 24"/>
          <p:cNvGrpSpPr>
            <a:grpSpLocks/>
          </p:cNvGrpSpPr>
          <p:nvPr/>
        </p:nvGrpSpPr>
        <p:grpSpPr bwMode="auto">
          <a:xfrm>
            <a:off x="4267200" y="4876800"/>
            <a:ext cx="4572000" cy="1295400"/>
            <a:chOff x="1344" y="1869"/>
            <a:chExt cx="2632" cy="1903"/>
          </a:xfrm>
        </p:grpSpPr>
        <p:sp>
          <p:nvSpPr>
            <p:cNvPr id="12301" name="AutoShape 25"/>
            <p:cNvSpPr>
              <a:spLocks noChangeArrowheads="1"/>
            </p:cNvSpPr>
            <p:nvPr/>
          </p:nvSpPr>
          <p:spPr bwMode="gray">
            <a:xfrm>
              <a:off x="1344" y="1972"/>
              <a:ext cx="2632" cy="1800"/>
            </a:xfrm>
            <a:prstGeom prst="roundRect">
              <a:avLst>
                <a:gd name="adj" fmla="val 17509"/>
              </a:avLst>
            </a:prstGeom>
            <a:gradFill rotWithShape="1">
              <a:gsLst>
                <a:gs pos="0">
                  <a:srgbClr val="4E91D4"/>
                </a:gs>
                <a:gs pos="100000">
                  <a:srgbClr val="3477A4"/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2000">
                <a:solidFill>
                  <a:srgbClr val="000099"/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302" name="AutoShape 26"/>
            <p:cNvSpPr>
              <a:spLocks noChangeArrowheads="1"/>
            </p:cNvSpPr>
            <p:nvPr/>
          </p:nvSpPr>
          <p:spPr bwMode="gray">
            <a:xfrm>
              <a:off x="1385" y="1869"/>
              <a:ext cx="2553" cy="1766"/>
            </a:xfrm>
            <a:prstGeom prst="roundRect">
              <a:avLst>
                <a:gd name="adj" fmla="val 16667"/>
              </a:avLst>
            </a:prstGeom>
            <a:solidFill>
              <a:srgbClr val="3CA1E6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r>
                <a:rPr lang="en-US" altLang="en-US" sz="2400">
                  <a:solidFill>
                    <a:srgbClr val="FFFFFF"/>
                  </a:solidFill>
                </a:rPr>
                <a:t>VĂN HỌC HIỆN ĐẠI TỪ </a:t>
              </a:r>
            </a:p>
            <a:p>
              <a:pPr eaLnBrk="1" hangingPunct="1"/>
              <a:r>
                <a:rPr lang="en-US" altLang="en-US" sz="2400">
                  <a:solidFill>
                    <a:srgbClr val="FFFFFF"/>
                  </a:solidFill>
                </a:rPr>
                <a:t>ĐẦU TK XX ĐẾN HẾT TK XX</a:t>
              </a:r>
            </a:p>
          </p:txBody>
        </p:sp>
        <p:sp>
          <p:nvSpPr>
            <p:cNvPr id="12303" name="AutoShape 27"/>
            <p:cNvSpPr>
              <a:spLocks noChangeArrowheads="1"/>
            </p:cNvSpPr>
            <p:nvPr/>
          </p:nvSpPr>
          <p:spPr bwMode="gray">
            <a:xfrm>
              <a:off x="1406" y="3277"/>
              <a:ext cx="2518" cy="447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3CA1E6">
                    <a:alpha val="0"/>
                  </a:srgbClr>
                </a:gs>
                <a:gs pos="100000">
                  <a:srgbClr val="9BCFF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2304" name="AutoShape 28"/>
            <p:cNvSpPr>
              <a:spLocks noChangeArrowheads="1"/>
            </p:cNvSpPr>
            <p:nvPr/>
          </p:nvSpPr>
          <p:spPr bwMode="gray">
            <a:xfrm>
              <a:off x="1392" y="1902"/>
              <a:ext cx="2518" cy="443"/>
            </a:xfrm>
            <a:prstGeom prst="roundRect">
              <a:avLst>
                <a:gd name="adj" fmla="val 50000"/>
              </a:avLst>
            </a:prstGeom>
            <a:gradFill rotWithShape="1">
              <a:gsLst>
                <a:gs pos="0">
                  <a:srgbClr val="BEE0F7"/>
                </a:gs>
                <a:gs pos="100000">
                  <a:srgbClr val="3CA1E6">
                    <a:alpha val="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6728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75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75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175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175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75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17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7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500"/>
                                        <p:tgtEl>
                                          <p:spTgt spid="17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Freeform 3"/>
          <p:cNvSpPr>
            <a:spLocks noEditPoints="1"/>
          </p:cNvSpPr>
          <p:nvPr/>
        </p:nvSpPr>
        <p:spPr bwMode="gray">
          <a:xfrm rot="-481177">
            <a:off x="0" y="0"/>
            <a:ext cx="9161463" cy="6858000"/>
          </a:xfrm>
          <a:custGeom>
            <a:avLst/>
            <a:gdLst>
              <a:gd name="T0" fmla="*/ 2147483647 w 2820"/>
              <a:gd name="T1" fmla="*/ 2147483647 h 2912"/>
              <a:gd name="T2" fmla="*/ 2147483647 w 2820"/>
              <a:gd name="T3" fmla="*/ 2147483647 h 2912"/>
              <a:gd name="T4" fmla="*/ 2147483647 w 2820"/>
              <a:gd name="T5" fmla="*/ 2147483647 h 2912"/>
              <a:gd name="T6" fmla="*/ 2147483647 w 2820"/>
              <a:gd name="T7" fmla="*/ 2147483647 h 2912"/>
              <a:gd name="T8" fmla="*/ 2147483647 w 2820"/>
              <a:gd name="T9" fmla="*/ 2147483647 h 2912"/>
              <a:gd name="T10" fmla="*/ 2147483647 w 2820"/>
              <a:gd name="T11" fmla="*/ 2147483647 h 2912"/>
              <a:gd name="T12" fmla="*/ 2147483647 w 2820"/>
              <a:gd name="T13" fmla="*/ 2147483647 h 2912"/>
              <a:gd name="T14" fmla="*/ 2147483647 w 2820"/>
              <a:gd name="T15" fmla="*/ 2147483647 h 2912"/>
              <a:gd name="T16" fmla="*/ 0 w 2820"/>
              <a:gd name="T17" fmla="*/ 2147483647 h 2912"/>
              <a:gd name="T18" fmla="*/ 2147483647 w 2820"/>
              <a:gd name="T19" fmla="*/ 2147483647 h 2912"/>
              <a:gd name="T20" fmla="*/ 2147483647 w 2820"/>
              <a:gd name="T21" fmla="*/ 2147483647 h 2912"/>
              <a:gd name="T22" fmla="*/ 2147483647 w 2820"/>
              <a:gd name="T23" fmla="*/ 2147483647 h 2912"/>
              <a:gd name="T24" fmla="*/ 2147483647 w 2820"/>
              <a:gd name="T25" fmla="*/ 2147483647 h 2912"/>
              <a:gd name="T26" fmla="*/ 2147483647 w 2820"/>
              <a:gd name="T27" fmla="*/ 2147483647 h 2912"/>
              <a:gd name="T28" fmla="*/ 2147483647 w 2820"/>
              <a:gd name="T29" fmla="*/ 2147483647 h 2912"/>
              <a:gd name="T30" fmla="*/ 2147483647 w 2820"/>
              <a:gd name="T31" fmla="*/ 2147483647 h 2912"/>
              <a:gd name="T32" fmla="*/ 2147483647 w 2820"/>
              <a:gd name="T33" fmla="*/ 2147483647 h 2912"/>
              <a:gd name="T34" fmla="*/ 2147483647 w 2820"/>
              <a:gd name="T35" fmla="*/ 2147483647 h 2912"/>
              <a:gd name="T36" fmla="*/ 2147483647 w 2820"/>
              <a:gd name="T37" fmla="*/ 2147483647 h 2912"/>
              <a:gd name="T38" fmla="*/ 2147483647 w 2820"/>
              <a:gd name="T39" fmla="*/ 2147483647 h 2912"/>
              <a:gd name="T40" fmla="*/ 2147483647 w 2820"/>
              <a:gd name="T41" fmla="*/ 2147483647 h 2912"/>
              <a:gd name="T42" fmla="*/ 2147483647 w 2820"/>
              <a:gd name="T43" fmla="*/ 2147483647 h 2912"/>
              <a:gd name="T44" fmla="*/ 2147483647 w 2820"/>
              <a:gd name="T45" fmla="*/ 2147483647 h 2912"/>
              <a:gd name="T46" fmla="*/ 2147483647 w 2820"/>
              <a:gd name="T47" fmla="*/ 2147483647 h 2912"/>
              <a:gd name="T48" fmla="*/ 2147483647 w 2820"/>
              <a:gd name="T49" fmla="*/ 2147483647 h 2912"/>
              <a:gd name="T50" fmla="*/ 2147483647 w 2820"/>
              <a:gd name="T51" fmla="*/ 2147483647 h 2912"/>
              <a:gd name="T52" fmla="*/ 2147483647 w 2820"/>
              <a:gd name="T53" fmla="*/ 2147483647 h 2912"/>
              <a:gd name="T54" fmla="*/ 2147483647 w 2820"/>
              <a:gd name="T55" fmla="*/ 2147483647 h 2912"/>
              <a:gd name="T56" fmla="*/ 2147483647 w 2820"/>
              <a:gd name="T57" fmla="*/ 2147483647 h 2912"/>
              <a:gd name="T58" fmla="*/ 2147483647 w 2820"/>
              <a:gd name="T59" fmla="*/ 2147483647 h 2912"/>
              <a:gd name="T60" fmla="*/ 2147483647 w 2820"/>
              <a:gd name="T61" fmla="*/ 2147483647 h 2912"/>
              <a:gd name="T62" fmla="*/ 2147483647 w 2820"/>
              <a:gd name="T63" fmla="*/ 2147483647 h 2912"/>
              <a:gd name="T64" fmla="*/ 2147483647 w 2820"/>
              <a:gd name="T65" fmla="*/ 2147483647 h 2912"/>
              <a:gd name="T66" fmla="*/ 2147483647 w 2820"/>
              <a:gd name="T67" fmla="*/ 2147483647 h 2912"/>
              <a:gd name="T68" fmla="*/ 2147483647 w 2820"/>
              <a:gd name="T69" fmla="*/ 2147483647 h 2912"/>
              <a:gd name="T70" fmla="*/ 2147483647 w 2820"/>
              <a:gd name="T71" fmla="*/ 2147483647 h 2912"/>
              <a:gd name="T72" fmla="*/ 2147483647 w 2820"/>
              <a:gd name="T73" fmla="*/ 2147483647 h 2912"/>
              <a:gd name="T74" fmla="*/ 2147483647 w 2820"/>
              <a:gd name="T75" fmla="*/ 2147483647 h 2912"/>
              <a:gd name="T76" fmla="*/ 2147483647 w 2820"/>
              <a:gd name="T77" fmla="*/ 2147483647 h 2912"/>
              <a:gd name="T78" fmla="*/ 2147483647 w 2820"/>
              <a:gd name="T79" fmla="*/ 2147483647 h 2912"/>
              <a:gd name="T80" fmla="*/ 2147483647 w 2820"/>
              <a:gd name="T81" fmla="*/ 2147483647 h 2912"/>
              <a:gd name="T82" fmla="*/ 2147483647 w 2820"/>
              <a:gd name="T83" fmla="*/ 2147483647 h 2912"/>
              <a:gd name="T84" fmla="*/ 2147483647 w 2820"/>
              <a:gd name="T85" fmla="*/ 2147483647 h 2912"/>
              <a:gd name="T86" fmla="*/ 2147483647 w 2820"/>
              <a:gd name="T87" fmla="*/ 2147483647 h 2912"/>
              <a:gd name="T88" fmla="*/ 2147483647 w 2820"/>
              <a:gd name="T89" fmla="*/ 2147483647 h 2912"/>
              <a:gd name="T90" fmla="*/ 2147483647 w 2820"/>
              <a:gd name="T91" fmla="*/ 0 h 2912"/>
              <a:gd name="T92" fmla="*/ 2147483647 w 2820"/>
              <a:gd name="T93" fmla="*/ 2147483647 h 2912"/>
              <a:gd name="T94" fmla="*/ 2147483647 w 2820"/>
              <a:gd name="T95" fmla="*/ 2147483647 h 2912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</a:gdLst>
            <a:ahLst/>
            <a:cxnLst>
              <a:cxn ang="T96">
                <a:pos x="T0" y="T1"/>
              </a:cxn>
              <a:cxn ang="T97">
                <a:pos x="T2" y="T3"/>
              </a:cxn>
              <a:cxn ang="T98">
                <a:pos x="T4" y="T5"/>
              </a:cxn>
              <a:cxn ang="T99">
                <a:pos x="T6" y="T7"/>
              </a:cxn>
              <a:cxn ang="T100">
                <a:pos x="T8" y="T9"/>
              </a:cxn>
              <a:cxn ang="T101">
                <a:pos x="T10" y="T11"/>
              </a:cxn>
              <a:cxn ang="T102">
                <a:pos x="T12" y="T13"/>
              </a:cxn>
              <a:cxn ang="T103">
                <a:pos x="T14" y="T15"/>
              </a:cxn>
              <a:cxn ang="T104">
                <a:pos x="T16" y="T17"/>
              </a:cxn>
              <a:cxn ang="T105">
                <a:pos x="T18" y="T19"/>
              </a:cxn>
              <a:cxn ang="T106">
                <a:pos x="T20" y="T21"/>
              </a:cxn>
              <a:cxn ang="T107">
                <a:pos x="T22" y="T23"/>
              </a:cxn>
              <a:cxn ang="T108">
                <a:pos x="T24" y="T25"/>
              </a:cxn>
              <a:cxn ang="T109">
                <a:pos x="T26" y="T27"/>
              </a:cxn>
              <a:cxn ang="T110">
                <a:pos x="T28" y="T29"/>
              </a:cxn>
              <a:cxn ang="T111">
                <a:pos x="T30" y="T31"/>
              </a:cxn>
              <a:cxn ang="T112">
                <a:pos x="T32" y="T33"/>
              </a:cxn>
              <a:cxn ang="T113">
                <a:pos x="T34" y="T35"/>
              </a:cxn>
              <a:cxn ang="T114">
                <a:pos x="T36" y="T37"/>
              </a:cxn>
              <a:cxn ang="T115">
                <a:pos x="T38" y="T39"/>
              </a:cxn>
              <a:cxn ang="T116">
                <a:pos x="T40" y="T41"/>
              </a:cxn>
              <a:cxn ang="T117">
                <a:pos x="T42" y="T43"/>
              </a:cxn>
              <a:cxn ang="T118">
                <a:pos x="T44" y="T45"/>
              </a:cxn>
              <a:cxn ang="T119">
                <a:pos x="T46" y="T47"/>
              </a:cxn>
              <a:cxn ang="T120">
                <a:pos x="T48" y="T49"/>
              </a:cxn>
              <a:cxn ang="T121">
                <a:pos x="T50" y="T51"/>
              </a:cxn>
              <a:cxn ang="T122">
                <a:pos x="T52" y="T53"/>
              </a:cxn>
              <a:cxn ang="T123">
                <a:pos x="T54" y="T55"/>
              </a:cxn>
              <a:cxn ang="T124">
                <a:pos x="T56" y="T57"/>
              </a:cxn>
              <a:cxn ang="T125">
                <a:pos x="T58" y="T59"/>
              </a:cxn>
              <a:cxn ang="T126">
                <a:pos x="T60" y="T61"/>
              </a:cxn>
              <a:cxn ang="T127">
                <a:pos x="T62" y="T63"/>
              </a:cxn>
              <a:cxn ang="T128">
                <a:pos x="T64" y="T65"/>
              </a:cxn>
              <a:cxn ang="T129">
                <a:pos x="T66" y="T67"/>
              </a:cxn>
              <a:cxn ang="T130">
                <a:pos x="T68" y="T69"/>
              </a:cxn>
              <a:cxn ang="T131">
                <a:pos x="T70" y="T71"/>
              </a:cxn>
              <a:cxn ang="T132">
                <a:pos x="T72" y="T73"/>
              </a:cxn>
              <a:cxn ang="T133">
                <a:pos x="T74" y="T75"/>
              </a:cxn>
              <a:cxn ang="T134">
                <a:pos x="T76" y="T77"/>
              </a:cxn>
              <a:cxn ang="T135">
                <a:pos x="T78" y="T79"/>
              </a:cxn>
              <a:cxn ang="T136">
                <a:pos x="T80" y="T81"/>
              </a:cxn>
              <a:cxn ang="T137">
                <a:pos x="T82" y="T83"/>
              </a:cxn>
              <a:cxn ang="T138">
                <a:pos x="T84" y="T85"/>
              </a:cxn>
              <a:cxn ang="T139">
                <a:pos x="T86" y="T87"/>
              </a:cxn>
              <a:cxn ang="T140">
                <a:pos x="T88" y="T89"/>
              </a:cxn>
              <a:cxn ang="T141">
                <a:pos x="T90" y="T91"/>
              </a:cxn>
              <a:cxn ang="T142">
                <a:pos x="T92" y="T93"/>
              </a:cxn>
              <a:cxn ang="T143">
                <a:pos x="T94" y="T95"/>
              </a:cxn>
            </a:cxnLst>
            <a:rect l="0" t="0" r="r" b="b"/>
            <a:pathLst>
              <a:path w="2820" h="2912">
                <a:moveTo>
                  <a:pt x="1244" y="0"/>
                </a:moveTo>
                <a:lnTo>
                  <a:pt x="1092" y="50"/>
                </a:lnTo>
                <a:lnTo>
                  <a:pt x="952" y="106"/>
                </a:lnTo>
                <a:lnTo>
                  <a:pt x="822" y="168"/>
                </a:lnTo>
                <a:lnTo>
                  <a:pt x="704" y="232"/>
                </a:lnTo>
                <a:lnTo>
                  <a:pt x="594" y="300"/>
                </a:lnTo>
                <a:lnTo>
                  <a:pt x="494" y="372"/>
                </a:lnTo>
                <a:lnTo>
                  <a:pt x="406" y="446"/>
                </a:lnTo>
                <a:lnTo>
                  <a:pt x="324" y="524"/>
                </a:lnTo>
                <a:lnTo>
                  <a:pt x="254" y="604"/>
                </a:lnTo>
                <a:lnTo>
                  <a:pt x="192" y="686"/>
                </a:lnTo>
                <a:lnTo>
                  <a:pt x="140" y="772"/>
                </a:lnTo>
                <a:lnTo>
                  <a:pt x="96" y="856"/>
                </a:lnTo>
                <a:lnTo>
                  <a:pt x="60" y="944"/>
                </a:lnTo>
                <a:lnTo>
                  <a:pt x="32" y="1032"/>
                </a:lnTo>
                <a:lnTo>
                  <a:pt x="14" y="1122"/>
                </a:lnTo>
                <a:lnTo>
                  <a:pt x="2" y="1210"/>
                </a:lnTo>
                <a:lnTo>
                  <a:pt x="0" y="1300"/>
                </a:lnTo>
                <a:lnTo>
                  <a:pt x="4" y="1388"/>
                </a:lnTo>
                <a:lnTo>
                  <a:pt x="18" y="1476"/>
                </a:lnTo>
                <a:lnTo>
                  <a:pt x="36" y="1564"/>
                </a:lnTo>
                <a:lnTo>
                  <a:pt x="64" y="1650"/>
                </a:lnTo>
                <a:lnTo>
                  <a:pt x="96" y="1736"/>
                </a:lnTo>
                <a:lnTo>
                  <a:pt x="138" y="1818"/>
                </a:lnTo>
                <a:lnTo>
                  <a:pt x="184" y="1900"/>
                </a:lnTo>
                <a:lnTo>
                  <a:pt x="238" y="1978"/>
                </a:lnTo>
                <a:lnTo>
                  <a:pt x="298" y="2054"/>
                </a:lnTo>
                <a:lnTo>
                  <a:pt x="364" y="2126"/>
                </a:lnTo>
                <a:lnTo>
                  <a:pt x="434" y="2196"/>
                </a:lnTo>
                <a:lnTo>
                  <a:pt x="512" y="2262"/>
                </a:lnTo>
                <a:lnTo>
                  <a:pt x="596" y="2324"/>
                </a:lnTo>
                <a:lnTo>
                  <a:pt x="684" y="2382"/>
                </a:lnTo>
                <a:lnTo>
                  <a:pt x="776" y="2436"/>
                </a:lnTo>
                <a:lnTo>
                  <a:pt x="874" y="2484"/>
                </a:lnTo>
                <a:lnTo>
                  <a:pt x="978" y="2526"/>
                </a:lnTo>
                <a:lnTo>
                  <a:pt x="1086" y="2564"/>
                </a:lnTo>
                <a:lnTo>
                  <a:pt x="1198" y="2596"/>
                </a:lnTo>
                <a:lnTo>
                  <a:pt x="1314" y="2622"/>
                </a:lnTo>
                <a:lnTo>
                  <a:pt x="1434" y="2642"/>
                </a:lnTo>
                <a:lnTo>
                  <a:pt x="1558" y="2654"/>
                </a:lnTo>
                <a:lnTo>
                  <a:pt x="1686" y="2660"/>
                </a:lnTo>
                <a:lnTo>
                  <a:pt x="1818" y="2658"/>
                </a:lnTo>
                <a:lnTo>
                  <a:pt x="1952" y="2650"/>
                </a:lnTo>
                <a:lnTo>
                  <a:pt x="2090" y="2632"/>
                </a:lnTo>
                <a:lnTo>
                  <a:pt x="2230" y="2608"/>
                </a:lnTo>
                <a:lnTo>
                  <a:pt x="2374" y="2574"/>
                </a:lnTo>
                <a:lnTo>
                  <a:pt x="2542" y="2912"/>
                </a:lnTo>
                <a:lnTo>
                  <a:pt x="2544" y="2912"/>
                </a:lnTo>
                <a:lnTo>
                  <a:pt x="2820" y="1934"/>
                </a:lnTo>
                <a:lnTo>
                  <a:pt x="1868" y="1552"/>
                </a:lnTo>
                <a:lnTo>
                  <a:pt x="2036" y="1894"/>
                </a:lnTo>
                <a:lnTo>
                  <a:pt x="1956" y="1914"/>
                </a:lnTo>
                <a:lnTo>
                  <a:pt x="1872" y="1928"/>
                </a:lnTo>
                <a:lnTo>
                  <a:pt x="1788" y="1936"/>
                </a:lnTo>
                <a:lnTo>
                  <a:pt x="1702" y="1938"/>
                </a:lnTo>
                <a:lnTo>
                  <a:pt x="1616" y="1934"/>
                </a:lnTo>
                <a:lnTo>
                  <a:pt x="1528" y="1926"/>
                </a:lnTo>
                <a:lnTo>
                  <a:pt x="1442" y="1912"/>
                </a:lnTo>
                <a:lnTo>
                  <a:pt x="1356" y="1894"/>
                </a:lnTo>
                <a:lnTo>
                  <a:pt x="1272" y="1872"/>
                </a:lnTo>
                <a:lnTo>
                  <a:pt x="1188" y="1844"/>
                </a:lnTo>
                <a:lnTo>
                  <a:pt x="1108" y="1812"/>
                </a:lnTo>
                <a:lnTo>
                  <a:pt x="1028" y="1776"/>
                </a:lnTo>
                <a:lnTo>
                  <a:pt x="952" y="1736"/>
                </a:lnTo>
                <a:lnTo>
                  <a:pt x="880" y="1692"/>
                </a:lnTo>
                <a:lnTo>
                  <a:pt x="810" y="1646"/>
                </a:lnTo>
                <a:lnTo>
                  <a:pt x="744" y="1596"/>
                </a:lnTo>
                <a:lnTo>
                  <a:pt x="684" y="1542"/>
                </a:lnTo>
                <a:lnTo>
                  <a:pt x="628" y="1486"/>
                </a:lnTo>
                <a:lnTo>
                  <a:pt x="578" y="1428"/>
                </a:lnTo>
                <a:lnTo>
                  <a:pt x="532" y="1366"/>
                </a:lnTo>
                <a:lnTo>
                  <a:pt x="494" y="1304"/>
                </a:lnTo>
                <a:lnTo>
                  <a:pt x="462" y="1238"/>
                </a:lnTo>
                <a:lnTo>
                  <a:pt x="438" y="1170"/>
                </a:lnTo>
                <a:lnTo>
                  <a:pt x="420" y="1102"/>
                </a:lnTo>
                <a:lnTo>
                  <a:pt x="410" y="1032"/>
                </a:lnTo>
                <a:lnTo>
                  <a:pt x="410" y="960"/>
                </a:lnTo>
                <a:lnTo>
                  <a:pt x="416" y="888"/>
                </a:lnTo>
                <a:lnTo>
                  <a:pt x="434" y="816"/>
                </a:lnTo>
                <a:lnTo>
                  <a:pt x="460" y="742"/>
                </a:lnTo>
                <a:lnTo>
                  <a:pt x="496" y="668"/>
                </a:lnTo>
                <a:lnTo>
                  <a:pt x="544" y="592"/>
                </a:lnTo>
                <a:lnTo>
                  <a:pt x="602" y="518"/>
                </a:lnTo>
                <a:lnTo>
                  <a:pt x="670" y="444"/>
                </a:lnTo>
                <a:lnTo>
                  <a:pt x="752" y="370"/>
                </a:lnTo>
                <a:lnTo>
                  <a:pt x="844" y="298"/>
                </a:lnTo>
                <a:lnTo>
                  <a:pt x="950" y="226"/>
                </a:lnTo>
                <a:lnTo>
                  <a:pt x="1070" y="154"/>
                </a:lnTo>
                <a:lnTo>
                  <a:pt x="1202" y="84"/>
                </a:lnTo>
                <a:lnTo>
                  <a:pt x="1348" y="16"/>
                </a:lnTo>
                <a:lnTo>
                  <a:pt x="1244" y="0"/>
                </a:lnTo>
                <a:close/>
                <a:moveTo>
                  <a:pt x="2820" y="1934"/>
                </a:moveTo>
                <a:lnTo>
                  <a:pt x="2820" y="1934"/>
                </a:lnTo>
                <a:close/>
              </a:path>
            </a:pathLst>
          </a:custGeom>
          <a:gradFill rotWithShape="1">
            <a:gsLst>
              <a:gs pos="0">
                <a:schemeClr val="hlink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>
            <a:outerShdw dist="206741" dir="8249373" algn="ctr" rotWithShape="0">
              <a:srgbClr val="C1D1D3">
                <a:alpha val="50000"/>
              </a:srgbClr>
            </a:outerShdw>
          </a:effectLst>
          <a:extLst>
            <a:ext uri="{91240B29-F687-4F45-9708-019B960494DF}">
              <a14:hiddenLine xmlns:a14="http://schemas.microsoft.com/office/drawing/2010/main" w="0">
                <a:solidFill>
                  <a:srgbClr val="000000"/>
                </a:solidFill>
                <a:prstDash val="solid"/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/>
          </a:p>
        </p:txBody>
      </p:sp>
      <p:grpSp>
        <p:nvGrpSpPr>
          <p:cNvPr id="73794" name="Group 66"/>
          <p:cNvGrpSpPr>
            <a:grpSpLocks/>
          </p:cNvGrpSpPr>
          <p:nvPr/>
        </p:nvGrpSpPr>
        <p:grpSpPr bwMode="auto">
          <a:xfrm>
            <a:off x="2209800" y="-76200"/>
            <a:ext cx="1828800" cy="1263650"/>
            <a:chOff x="1728" y="-28"/>
            <a:chExt cx="1152" cy="796"/>
          </a:xfrm>
        </p:grpSpPr>
        <p:sp>
          <p:nvSpPr>
            <p:cNvPr id="13342" name="Oval 25"/>
            <p:cNvSpPr>
              <a:spLocks noChangeArrowheads="1"/>
            </p:cNvSpPr>
            <p:nvPr/>
          </p:nvSpPr>
          <p:spPr bwMode="gray">
            <a:xfrm rot="-180721">
              <a:off x="1728" y="542"/>
              <a:ext cx="900" cy="226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43" name="Oval 26"/>
            <p:cNvSpPr>
              <a:spLocks noChangeArrowheads="1"/>
            </p:cNvSpPr>
            <p:nvPr/>
          </p:nvSpPr>
          <p:spPr bwMode="gray">
            <a:xfrm rot="-180721">
              <a:off x="1880" y="9"/>
              <a:ext cx="896" cy="67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44" name="Oval 27"/>
            <p:cNvSpPr>
              <a:spLocks noChangeArrowheads="1"/>
            </p:cNvSpPr>
            <p:nvPr/>
          </p:nvSpPr>
          <p:spPr bwMode="gray">
            <a:xfrm rot="-180721">
              <a:off x="1891" y="12"/>
              <a:ext cx="873" cy="658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45" name="Oval 28"/>
            <p:cNvSpPr>
              <a:spLocks noChangeArrowheads="1"/>
            </p:cNvSpPr>
            <p:nvPr/>
          </p:nvSpPr>
          <p:spPr bwMode="gray">
            <a:xfrm rot="-180721">
              <a:off x="1900" y="18"/>
              <a:ext cx="831" cy="614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46" name="Oval 29"/>
            <p:cNvSpPr>
              <a:spLocks noChangeArrowheads="1"/>
            </p:cNvSpPr>
            <p:nvPr/>
          </p:nvSpPr>
          <p:spPr bwMode="gray">
            <a:xfrm rot="-180721">
              <a:off x="1938" y="37"/>
              <a:ext cx="739" cy="497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47" name="Text Box 30"/>
            <p:cNvSpPr txBox="1">
              <a:spLocks noChangeArrowheads="1"/>
            </p:cNvSpPr>
            <p:nvPr/>
          </p:nvSpPr>
          <p:spPr bwMode="gray">
            <a:xfrm rot="-180721">
              <a:off x="2288" y="221"/>
              <a:ext cx="289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1800">
                <a:solidFill>
                  <a:srgbClr val="FF3300"/>
                </a:solidFill>
                <a:latin typeface="VNI-Zap" pitchFamily="2" charset="0"/>
              </a:endParaRPr>
            </a:p>
          </p:txBody>
        </p:sp>
        <p:sp>
          <p:nvSpPr>
            <p:cNvPr id="13348" name="Rectangle 57"/>
            <p:cNvSpPr>
              <a:spLocks noChangeArrowheads="1"/>
            </p:cNvSpPr>
            <p:nvPr/>
          </p:nvSpPr>
          <p:spPr bwMode="auto">
            <a:xfrm>
              <a:off x="1776" y="-28"/>
              <a:ext cx="1104" cy="74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bg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rgbClr val="777777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n-US" sz="2400" dirty="0">
                  <a:solidFill>
                    <a:srgbClr val="FF3300"/>
                  </a:solidFill>
                </a:rPr>
                <a:t>X</a:t>
              </a:r>
              <a:r>
                <a:rPr lang="en-US" altLang="en-US" sz="2400" dirty="0">
                  <a:solidFill>
                    <a:srgbClr val="FFFFFF"/>
                  </a:solidFill>
                </a:rPr>
                <a:t> </a:t>
              </a:r>
            </a:p>
            <a:p>
              <a:r>
                <a:rPr lang="en-US" altLang="en-US" sz="2400" dirty="0" err="1">
                  <a:solidFill>
                    <a:srgbClr val="008000"/>
                  </a:solidFill>
                </a:rPr>
                <a:t>Đến</a:t>
              </a:r>
              <a:r>
                <a:rPr lang="en-US" altLang="en-US" sz="2400" dirty="0">
                  <a:solidFill>
                    <a:srgbClr val="008000"/>
                  </a:solidFill>
                </a:rPr>
                <a:t> </a:t>
              </a:r>
              <a:r>
                <a:rPr lang="en-US" altLang="en-US" sz="2400" dirty="0" err="1">
                  <a:solidFill>
                    <a:srgbClr val="008000"/>
                  </a:solidFill>
                </a:rPr>
                <a:t>hết</a:t>
              </a:r>
              <a:r>
                <a:rPr lang="en-US" altLang="en-US" sz="2400" dirty="0">
                  <a:solidFill>
                    <a:srgbClr val="008000"/>
                  </a:solidFill>
                </a:rPr>
                <a:t> </a:t>
              </a:r>
              <a:r>
                <a:rPr lang="en-US" altLang="en-US" sz="2400" dirty="0">
                  <a:solidFill>
                    <a:srgbClr val="FF3300"/>
                  </a:solidFill>
                </a:rPr>
                <a:t>XIV</a:t>
              </a:r>
              <a:r>
                <a:rPr lang="en-US" altLang="en-US" sz="2400" b="0" dirty="0">
                  <a:solidFill>
                    <a:srgbClr val="FF3300"/>
                  </a:solidFill>
                </a:rPr>
                <a:t> </a:t>
              </a:r>
            </a:p>
          </p:txBody>
        </p:sp>
      </p:grpSp>
      <p:grpSp>
        <p:nvGrpSpPr>
          <p:cNvPr id="73791" name="Group 63"/>
          <p:cNvGrpSpPr>
            <a:grpSpLocks/>
          </p:cNvGrpSpPr>
          <p:nvPr/>
        </p:nvGrpSpPr>
        <p:grpSpPr bwMode="auto">
          <a:xfrm>
            <a:off x="-58738" y="612775"/>
            <a:ext cx="2262188" cy="1797050"/>
            <a:chOff x="-37" y="386"/>
            <a:chExt cx="1425" cy="1132"/>
          </a:xfrm>
        </p:grpSpPr>
        <p:sp>
          <p:nvSpPr>
            <p:cNvPr id="13335" name="Oval 19"/>
            <p:cNvSpPr>
              <a:spLocks noChangeArrowheads="1"/>
            </p:cNvSpPr>
            <p:nvPr/>
          </p:nvSpPr>
          <p:spPr bwMode="gray">
            <a:xfrm rot="-180721">
              <a:off x="-37" y="992"/>
              <a:ext cx="1200" cy="526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36" name="Oval 20"/>
            <p:cNvSpPr>
              <a:spLocks noChangeArrowheads="1"/>
            </p:cNvSpPr>
            <p:nvPr/>
          </p:nvSpPr>
          <p:spPr bwMode="gray">
            <a:xfrm rot="-180721">
              <a:off x="44" y="386"/>
              <a:ext cx="1344" cy="1010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37" name="Oval 21"/>
            <p:cNvSpPr>
              <a:spLocks noChangeArrowheads="1"/>
            </p:cNvSpPr>
            <p:nvPr/>
          </p:nvSpPr>
          <p:spPr bwMode="gray">
            <a:xfrm rot="-180721">
              <a:off x="61" y="390"/>
              <a:ext cx="1312" cy="987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38" name="Oval 22"/>
            <p:cNvSpPr>
              <a:spLocks noChangeArrowheads="1"/>
            </p:cNvSpPr>
            <p:nvPr/>
          </p:nvSpPr>
          <p:spPr bwMode="gray">
            <a:xfrm rot="-180721">
              <a:off x="74" y="401"/>
              <a:ext cx="1248" cy="921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39" name="Oval 23"/>
            <p:cNvSpPr>
              <a:spLocks noChangeArrowheads="1"/>
            </p:cNvSpPr>
            <p:nvPr/>
          </p:nvSpPr>
          <p:spPr bwMode="gray">
            <a:xfrm rot="-180721">
              <a:off x="142" y="426"/>
              <a:ext cx="1113" cy="747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40" name="Text Box 24"/>
            <p:cNvSpPr txBox="1">
              <a:spLocks noChangeArrowheads="1"/>
            </p:cNvSpPr>
            <p:nvPr/>
          </p:nvSpPr>
          <p:spPr bwMode="gray">
            <a:xfrm rot="-180721">
              <a:off x="664" y="729"/>
              <a:ext cx="116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1800" b="0">
                <a:solidFill>
                  <a:srgbClr val="FFFFFF"/>
                </a:solidFill>
              </a:endParaRPr>
            </a:p>
          </p:txBody>
        </p:sp>
        <p:sp>
          <p:nvSpPr>
            <p:cNvPr id="13341" name="Text Box 58"/>
            <p:cNvSpPr txBox="1">
              <a:spLocks noChangeArrowheads="1"/>
            </p:cNvSpPr>
            <p:nvPr/>
          </p:nvSpPr>
          <p:spPr bwMode="gray">
            <a:xfrm>
              <a:off x="240" y="500"/>
              <a:ext cx="960" cy="82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n-US" sz="2800">
                  <a:solidFill>
                    <a:srgbClr val="FF3300"/>
                  </a:solidFill>
                </a:rPr>
                <a:t>XV</a:t>
              </a:r>
            </a:p>
            <a:p>
              <a:r>
                <a:rPr lang="en-US" altLang="en-US" sz="2400">
                  <a:solidFill>
                    <a:srgbClr val="008000"/>
                  </a:solidFill>
                </a:rPr>
                <a:t>Đến hết</a:t>
              </a:r>
            </a:p>
            <a:p>
              <a:r>
                <a:rPr lang="en-US" altLang="en-US" sz="2800">
                  <a:solidFill>
                    <a:srgbClr val="FF3300"/>
                  </a:solidFill>
                </a:rPr>
                <a:t>XVII </a:t>
              </a:r>
            </a:p>
          </p:txBody>
        </p:sp>
      </p:grpSp>
      <p:grpSp>
        <p:nvGrpSpPr>
          <p:cNvPr id="73792" name="Group 64"/>
          <p:cNvGrpSpPr>
            <a:grpSpLocks/>
          </p:cNvGrpSpPr>
          <p:nvPr/>
        </p:nvGrpSpPr>
        <p:grpSpPr bwMode="auto">
          <a:xfrm>
            <a:off x="152400" y="2735263"/>
            <a:ext cx="2957513" cy="2508250"/>
            <a:chOff x="96" y="1723"/>
            <a:chExt cx="1863" cy="1580"/>
          </a:xfrm>
        </p:grpSpPr>
        <p:sp>
          <p:nvSpPr>
            <p:cNvPr id="13327" name="Oval 12"/>
            <p:cNvSpPr>
              <a:spLocks noChangeArrowheads="1"/>
            </p:cNvSpPr>
            <p:nvPr/>
          </p:nvSpPr>
          <p:spPr bwMode="gray">
            <a:xfrm rot="-953718">
              <a:off x="289" y="2702"/>
              <a:ext cx="1488" cy="601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grpSp>
          <p:nvGrpSpPr>
            <p:cNvPr id="13328" name="Group 13"/>
            <p:cNvGrpSpPr>
              <a:grpSpLocks/>
            </p:cNvGrpSpPr>
            <p:nvPr/>
          </p:nvGrpSpPr>
          <p:grpSpPr bwMode="auto">
            <a:xfrm rot="-180721">
              <a:off x="159" y="1723"/>
              <a:ext cx="1800" cy="1422"/>
              <a:chOff x="732" y="2112"/>
              <a:chExt cx="842" cy="860"/>
            </a:xfrm>
          </p:grpSpPr>
          <p:sp>
            <p:nvSpPr>
              <p:cNvPr id="13330" name="Oval 14"/>
              <p:cNvSpPr>
                <a:spLocks noChangeArrowheads="1"/>
              </p:cNvSpPr>
              <p:nvPr/>
            </p:nvSpPr>
            <p:spPr bwMode="gray">
              <a:xfrm>
                <a:off x="732" y="2112"/>
                <a:ext cx="842" cy="860"/>
              </a:xfrm>
              <a:prstGeom prst="ellipse">
                <a:avLst/>
              </a:prstGeom>
              <a:gradFill rotWithShape="1">
                <a:gsLst>
                  <a:gs pos="0">
                    <a:srgbClr val="636869"/>
                  </a:gs>
                  <a:gs pos="100000">
                    <a:srgbClr val="D6E1E2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 altLang="en-US" sz="3200">
                  <a:solidFill>
                    <a:srgbClr val="0000FF"/>
                  </a:solidFill>
                </a:endParaRPr>
              </a:p>
            </p:txBody>
          </p:sp>
          <p:sp>
            <p:nvSpPr>
              <p:cNvPr id="13331" name="Oval 15"/>
              <p:cNvSpPr>
                <a:spLocks noChangeArrowheads="1"/>
              </p:cNvSpPr>
              <p:nvPr/>
            </p:nvSpPr>
            <p:spPr bwMode="gray">
              <a:xfrm>
                <a:off x="743" y="2117"/>
                <a:ext cx="821" cy="838"/>
              </a:xfrm>
              <a:prstGeom prst="ellipse">
                <a:avLst/>
              </a:prstGeom>
              <a:gradFill rotWithShape="1">
                <a:gsLst>
                  <a:gs pos="0">
                    <a:srgbClr val="D6E1E2">
                      <a:alpha val="0"/>
                    </a:srgbClr>
                  </a:gs>
                  <a:gs pos="100000">
                    <a:srgbClr val="F1F5F5"/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 altLang="en-US" sz="3200">
                  <a:solidFill>
                    <a:srgbClr val="0000FF"/>
                  </a:solidFill>
                </a:endParaRPr>
              </a:p>
            </p:txBody>
          </p:sp>
          <p:sp>
            <p:nvSpPr>
              <p:cNvPr id="13332" name="Oval 16"/>
              <p:cNvSpPr>
                <a:spLocks noChangeArrowheads="1"/>
              </p:cNvSpPr>
              <p:nvPr/>
            </p:nvSpPr>
            <p:spPr bwMode="gray">
              <a:xfrm>
                <a:off x="751" y="2125"/>
                <a:ext cx="781" cy="784"/>
              </a:xfrm>
              <a:prstGeom prst="ellipse">
                <a:avLst/>
              </a:prstGeom>
              <a:gradFill rotWithShape="1">
                <a:gsLst>
                  <a:gs pos="0">
                    <a:srgbClr val="AAB2B3"/>
                  </a:gs>
                  <a:gs pos="100000">
                    <a:srgbClr val="D6E1E2">
                      <a:alpha val="48000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 altLang="en-US" sz="3200">
                  <a:solidFill>
                    <a:srgbClr val="0000FF"/>
                  </a:solidFill>
                </a:endParaRPr>
              </a:p>
            </p:txBody>
          </p:sp>
          <p:sp>
            <p:nvSpPr>
              <p:cNvPr id="13333" name="Oval 17"/>
              <p:cNvSpPr>
                <a:spLocks noChangeArrowheads="1"/>
              </p:cNvSpPr>
              <p:nvPr/>
            </p:nvSpPr>
            <p:spPr bwMode="gray">
              <a:xfrm>
                <a:off x="795" y="2147"/>
                <a:ext cx="695" cy="636"/>
              </a:xfrm>
              <a:prstGeom prst="ellipse">
                <a:avLst/>
              </a:prstGeom>
              <a:gradFill rotWithShape="1">
                <a:gsLst>
                  <a:gs pos="0">
                    <a:srgbClr val="FFFFFF"/>
                  </a:gs>
                  <a:gs pos="100000">
                    <a:srgbClr val="D6E1E2">
                      <a:alpha val="37999"/>
                    </a:srgbClr>
                  </a:gs>
                </a:gsLst>
                <a:lin ang="5400000" scaled="1"/>
              </a:gra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vert="eaVert" wrap="none" anchor="ctr"/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 altLang="en-US" sz="3200">
                  <a:solidFill>
                    <a:srgbClr val="0000FF"/>
                  </a:solidFill>
                </a:endParaRPr>
              </a:p>
            </p:txBody>
          </p:sp>
          <p:sp>
            <p:nvSpPr>
              <p:cNvPr id="13334" name="Text Box 18"/>
              <p:cNvSpPr txBox="1">
                <a:spLocks noChangeArrowheads="1"/>
              </p:cNvSpPr>
              <p:nvPr/>
            </p:nvSpPr>
            <p:spPr bwMode="gray">
              <a:xfrm>
                <a:off x="976" y="2413"/>
                <a:ext cx="330" cy="139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1pPr>
                <a:lvl2pPr marL="742950" indent="-28575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2pPr>
                <a:lvl3pPr marL="11430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3pPr>
                <a:lvl4pPr marL="16002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4pPr>
                <a:lvl5pPr marL="2057400" indent="-228600" eaLnBrk="0" hangingPunct="0"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5pPr>
                <a:lvl6pPr marL="25146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6pPr>
                <a:lvl7pPr marL="29718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7pPr>
                <a:lvl8pPr marL="34290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8pPr>
                <a:lvl9pPr marL="3886200" indent="-228600" algn="ctr" eaLnBrk="0" fontAlgn="base" hangingPunct="0">
                  <a:spcBef>
                    <a:spcPct val="0"/>
                  </a:spcBef>
                  <a:spcAft>
                    <a:spcPct val="0"/>
                  </a:spcAft>
                  <a:defRPr sz="4000" b="1">
                    <a:solidFill>
                      <a:schemeClr val="tx1"/>
                    </a:solidFill>
                    <a:latin typeface="Times New Roman" panose="02020603050405020304" pitchFamily="18" charset="0"/>
                  </a:defRPr>
                </a:lvl9pPr>
              </a:lstStyle>
              <a:p>
                <a:pPr eaLnBrk="1" hangingPunct="1"/>
                <a:endParaRPr lang="en-US" altLang="en-US" sz="1800" b="0">
                  <a:solidFill>
                    <a:srgbClr val="FFFFFF"/>
                  </a:solidFill>
                </a:endParaRPr>
              </a:p>
            </p:txBody>
          </p:sp>
        </p:grpSp>
        <p:sp>
          <p:nvSpPr>
            <p:cNvPr id="13329" name="Text Box 59"/>
            <p:cNvSpPr txBox="1">
              <a:spLocks noChangeArrowheads="1"/>
            </p:cNvSpPr>
            <p:nvPr/>
          </p:nvSpPr>
          <p:spPr bwMode="gray">
            <a:xfrm>
              <a:off x="96" y="1920"/>
              <a:ext cx="1776" cy="92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r>
                <a:rPr lang="en-US" altLang="en-US" sz="3000">
                  <a:solidFill>
                    <a:srgbClr val="FF3300"/>
                  </a:solidFill>
                </a:rPr>
                <a:t>XVIII </a:t>
              </a:r>
            </a:p>
            <a:p>
              <a:r>
                <a:rPr lang="en-US" altLang="en-US" sz="3000">
                  <a:solidFill>
                    <a:srgbClr val="008000"/>
                  </a:solidFill>
                </a:rPr>
                <a:t>Đến nửa đầu  </a:t>
              </a:r>
            </a:p>
            <a:p>
              <a:r>
                <a:rPr lang="en-US" altLang="en-US" sz="3000">
                  <a:solidFill>
                    <a:srgbClr val="FF3300"/>
                  </a:solidFill>
                </a:rPr>
                <a:t>XIX </a:t>
              </a:r>
            </a:p>
          </p:txBody>
        </p:sp>
      </p:grpSp>
      <p:grpSp>
        <p:nvGrpSpPr>
          <p:cNvPr id="73793" name="Group 65"/>
          <p:cNvGrpSpPr>
            <a:grpSpLocks/>
          </p:cNvGrpSpPr>
          <p:nvPr/>
        </p:nvGrpSpPr>
        <p:grpSpPr bwMode="auto">
          <a:xfrm>
            <a:off x="3581400" y="4205288"/>
            <a:ext cx="3582988" cy="2957512"/>
            <a:chOff x="2592" y="1959"/>
            <a:chExt cx="2257" cy="1863"/>
          </a:xfrm>
        </p:grpSpPr>
        <p:sp>
          <p:nvSpPr>
            <p:cNvPr id="13320" name="Oval 6"/>
            <p:cNvSpPr>
              <a:spLocks noChangeArrowheads="1"/>
            </p:cNvSpPr>
            <p:nvPr/>
          </p:nvSpPr>
          <p:spPr bwMode="gray">
            <a:xfrm rot="-904127">
              <a:off x="2737" y="3164"/>
              <a:ext cx="1888" cy="658"/>
            </a:xfrm>
            <a:prstGeom prst="ellipse">
              <a:avLst/>
            </a:prstGeom>
            <a:solidFill>
              <a:srgbClr val="0F2145">
                <a:alpha val="30196"/>
              </a:srgbClr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21" name="Oval 7"/>
            <p:cNvSpPr>
              <a:spLocks noChangeArrowheads="1"/>
            </p:cNvSpPr>
            <p:nvPr/>
          </p:nvSpPr>
          <p:spPr bwMode="gray">
            <a:xfrm rot="-180721">
              <a:off x="2612" y="1959"/>
              <a:ext cx="2237" cy="1683"/>
            </a:xfrm>
            <a:prstGeom prst="ellipse">
              <a:avLst/>
            </a:prstGeom>
            <a:gradFill rotWithShape="1">
              <a:gsLst>
                <a:gs pos="0">
                  <a:srgbClr val="636869"/>
                </a:gs>
                <a:gs pos="100000">
                  <a:srgbClr val="D6E1E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22" name="Oval 8"/>
            <p:cNvSpPr>
              <a:spLocks noChangeArrowheads="1"/>
            </p:cNvSpPr>
            <p:nvPr/>
          </p:nvSpPr>
          <p:spPr bwMode="gray">
            <a:xfrm rot="-180721">
              <a:off x="2638" y="1968"/>
              <a:ext cx="2185" cy="1641"/>
            </a:xfrm>
            <a:prstGeom prst="ellipse">
              <a:avLst/>
            </a:prstGeom>
            <a:gradFill rotWithShape="1">
              <a:gsLst>
                <a:gs pos="0">
                  <a:srgbClr val="D6E1E2">
                    <a:alpha val="0"/>
                  </a:srgbClr>
                </a:gs>
                <a:gs pos="100000">
                  <a:srgbClr val="F1F5F5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23" name="Oval 9"/>
            <p:cNvSpPr>
              <a:spLocks noChangeArrowheads="1"/>
            </p:cNvSpPr>
            <p:nvPr/>
          </p:nvSpPr>
          <p:spPr bwMode="gray">
            <a:xfrm rot="-180721">
              <a:off x="2659" y="1985"/>
              <a:ext cx="2079" cy="1534"/>
            </a:xfrm>
            <a:prstGeom prst="ellipse">
              <a:avLst/>
            </a:prstGeom>
            <a:gradFill rotWithShape="1">
              <a:gsLst>
                <a:gs pos="0">
                  <a:srgbClr val="AAB2B3"/>
                </a:gs>
                <a:gs pos="100000">
                  <a:srgbClr val="D6E1E2">
                    <a:alpha val="48000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24" name="Oval 10"/>
            <p:cNvSpPr>
              <a:spLocks noChangeArrowheads="1"/>
            </p:cNvSpPr>
            <p:nvPr/>
          </p:nvSpPr>
          <p:spPr bwMode="gray">
            <a:xfrm rot="-180721">
              <a:off x="2774" y="2028"/>
              <a:ext cx="1850" cy="1245"/>
            </a:xfrm>
            <a:prstGeom prst="ellipse">
              <a:avLst/>
            </a:prstGeom>
            <a:gradFill rotWithShape="1">
              <a:gsLst>
                <a:gs pos="0">
                  <a:srgbClr val="FFFFFF"/>
                </a:gs>
                <a:gs pos="100000">
                  <a:srgbClr val="D6E1E2">
                    <a:alpha val="37999"/>
                  </a:srgbClr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wrap="none" anchor="ctr"/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3200">
                <a:solidFill>
                  <a:srgbClr val="0000FF"/>
                </a:solidFill>
              </a:endParaRPr>
            </a:p>
          </p:txBody>
        </p:sp>
        <p:sp>
          <p:nvSpPr>
            <p:cNvPr id="13325" name="Text Box 11"/>
            <p:cNvSpPr txBox="1">
              <a:spLocks noChangeArrowheads="1"/>
            </p:cNvSpPr>
            <p:nvPr/>
          </p:nvSpPr>
          <p:spPr bwMode="gray">
            <a:xfrm rot="-180721">
              <a:off x="3668" y="2652"/>
              <a:ext cx="117" cy="23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eaLnBrk="1" hangingPunct="1"/>
              <a:endParaRPr lang="en-US" altLang="en-US" sz="1800" b="0">
                <a:solidFill>
                  <a:srgbClr val="FFFFFF"/>
                </a:solidFill>
              </a:endParaRPr>
            </a:p>
          </p:txBody>
        </p:sp>
        <p:sp>
          <p:nvSpPr>
            <p:cNvPr id="13326" name="Text Box 60"/>
            <p:cNvSpPr txBox="1">
              <a:spLocks noChangeArrowheads="1"/>
            </p:cNvSpPr>
            <p:nvPr/>
          </p:nvSpPr>
          <p:spPr bwMode="gray">
            <a:xfrm>
              <a:off x="2592" y="2511"/>
              <a:ext cx="2255" cy="4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1pPr>
              <a:lvl2pPr marL="742950" indent="-28575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2pPr>
              <a:lvl3pPr marL="11430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3pPr>
              <a:lvl4pPr marL="16002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4pPr>
              <a:lvl5pPr marL="2057400" indent="-228600" eaLnBrk="0" hangingPunct="0"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4000" b="1">
                  <a:solidFill>
                    <a:schemeClr val="tx1"/>
                  </a:solidFill>
                  <a:latin typeface="Times New Roman" panose="02020603050405020304" pitchFamily="18" charset="0"/>
                </a:defRPr>
              </a:lvl9pPr>
            </a:lstStyle>
            <a:p>
              <a:pPr algn="l"/>
              <a:r>
                <a:rPr lang="en-US" altLang="en-US">
                  <a:solidFill>
                    <a:srgbClr val="008000"/>
                  </a:solidFill>
                </a:rPr>
                <a:t>  Nửa cuối </a:t>
              </a:r>
              <a:r>
                <a:rPr lang="en-US" altLang="en-US">
                  <a:solidFill>
                    <a:srgbClr val="FF3300"/>
                  </a:solidFill>
                </a:rPr>
                <a:t>XIX </a:t>
              </a:r>
            </a:p>
          </p:txBody>
        </p:sp>
      </p:grpSp>
      <p:sp>
        <p:nvSpPr>
          <p:cNvPr id="73797" name="Rectangle 69"/>
          <p:cNvSpPr>
            <a:spLocks noGrp="1" noChangeArrowheads="1"/>
          </p:cNvSpPr>
          <p:nvPr>
            <p:ph type="title"/>
          </p:nvPr>
        </p:nvSpPr>
        <p:spPr>
          <a:xfrm>
            <a:off x="2057400" y="1981200"/>
            <a:ext cx="6934200" cy="76200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3400" b="1" dirty="0" err="1" smtClean="0">
                <a:latin typeface="Times New Roman" pitchFamily="18" charset="0"/>
              </a:rPr>
              <a:t>Các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giai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đoạn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phát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triển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của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văn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học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trung</a:t>
            </a:r>
            <a:r>
              <a:rPr lang="en-US" sz="3400" b="1" dirty="0" smtClean="0">
                <a:latin typeface="Times New Roman" pitchFamily="18" charset="0"/>
              </a:rPr>
              <a:t> </a:t>
            </a:r>
            <a:r>
              <a:rPr lang="en-US" sz="3400" b="1" dirty="0" err="1" smtClean="0">
                <a:latin typeface="Times New Roman" pitchFamily="18" charset="0"/>
              </a:rPr>
              <a:t>đại</a:t>
            </a:r>
            <a:r>
              <a:rPr lang="en-US" sz="3400" b="1" dirty="0" smtClean="0">
                <a:latin typeface="Times New Roman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99354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737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737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737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73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16"/>
          <p:cNvSpPr txBox="1">
            <a:spLocks noChangeArrowheads="1"/>
          </p:cNvSpPr>
          <p:nvPr/>
        </p:nvSpPr>
        <p:spPr bwMode="auto">
          <a:xfrm>
            <a:off x="1600200" y="1576387"/>
            <a:ext cx="5410200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tính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mốc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kỉ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X .</a:t>
            </a:r>
            <a:endParaRPr lang="en-US" sz="30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 Box 17"/>
          <p:cNvSpPr txBox="1">
            <a:spLocks noChangeArrowheads="1"/>
          </p:cNvSpPr>
          <p:nvPr/>
        </p:nvSpPr>
        <p:spPr bwMode="auto">
          <a:xfrm>
            <a:off x="2895600" y="4273550"/>
            <a:ext cx="2312988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ĐÚNG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3455988" y="3968750"/>
            <a:ext cx="18288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SAI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676400" y="1454527"/>
            <a:ext cx="56388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Nam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chịu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hưởng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mẽ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Tây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3505200" y="3740150"/>
            <a:ext cx="18288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SAI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447800" y="1408112"/>
            <a:ext cx="58674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“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Truyền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kì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mạn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Dữ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đánh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thiên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cổ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hùng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”</a:t>
            </a:r>
            <a:r>
              <a:rPr lang="en-US" sz="3200" b="1" i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3505200" y="3810000"/>
            <a:ext cx="18288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SAI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600200" y="1447800"/>
            <a:ext cx="5715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5.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3200" b="1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i="1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3200" b="1" i="1" dirty="0">
                <a:latin typeface="Times New Roman" pitchFamily="18" charset="0"/>
                <a:cs typeface="Times New Roman" pitchFamily="18" charset="0"/>
              </a:rPr>
              <a:t> (II)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Xuân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Hương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thất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ngôn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tứ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tuyệt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3200400" y="4144963"/>
            <a:ext cx="2182812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ĐÚNG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219200" y="1595497"/>
            <a:ext cx="6248400" cy="206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Xuân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Diệu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Thu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điếu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Khuyến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điển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mùa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làng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Nam.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17"/>
          <p:cNvSpPr txBox="1">
            <a:spLocks noChangeArrowheads="1"/>
          </p:cNvSpPr>
          <p:nvPr/>
        </p:nvSpPr>
        <p:spPr bwMode="auto">
          <a:xfrm>
            <a:off x="2743200" y="4297363"/>
            <a:ext cx="2465388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4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ĐÚNG</a:t>
            </a:r>
          </a:p>
        </p:txBody>
      </p:sp>
      <p:sp>
        <p:nvSpPr>
          <p:cNvPr id="8" name="Rectangle 1"/>
          <p:cNvSpPr>
            <a:spLocks noChangeArrowheads="1"/>
          </p:cNvSpPr>
          <p:nvPr/>
        </p:nvSpPr>
        <p:spPr bwMode="auto">
          <a:xfrm>
            <a:off x="1676400" y="1600200"/>
            <a:ext cx="5562600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n-US" sz="32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7.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Tú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Xương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trào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phúng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nửa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kỉ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XIX.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600200" y="1600200"/>
            <a:ext cx="5638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ĐÂY LÀ THỨ CHỮ ĐẦU TIÊN DO DÂN TỘC TA SÁNG TẠO</a:t>
            </a:r>
            <a:endParaRPr lang="en-US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3581400" y="3657600"/>
            <a:ext cx="2438400" cy="584775"/>
          </a:xfrm>
          <a:prstGeom prst="rect">
            <a:avLst/>
          </a:prstGeom>
          <a:solidFill>
            <a:schemeClr val="tx2">
              <a:lumMod val="60000"/>
              <a:lumOff val="40000"/>
            </a:schemeClr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CHỮ NÔM</a:t>
            </a:r>
            <a:endParaRPr lang="en-US" sz="32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223297" y="914400"/>
            <a:ext cx="6930103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I.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n-US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990600" y="3263205"/>
            <a:ext cx="7239000" cy="1384995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800" b="1" dirty="0" err="1" smtClean="0">
                <a:solidFill>
                  <a:schemeClr val="bg1"/>
                </a:solidFill>
                <a:latin typeface=".VnTime" pitchFamily="34" charset="0"/>
              </a:rPr>
              <a:t>H·y</a:t>
            </a:r>
            <a:r>
              <a:rPr lang="en-US" sz="2800" b="1" dirty="0" smtClean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thèng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 kª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nhanh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hÖ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thèng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t¸c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gi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¶,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t¸c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phÈm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, </a:t>
            </a:r>
            <a:r>
              <a:rPr lang="en-US" sz="2800" b="1" dirty="0" err="1">
                <a:solidFill>
                  <a:schemeClr val="bg1"/>
                </a:solidFill>
                <a:latin typeface=".VnTime" pitchFamily="34" charset="0"/>
              </a:rPr>
              <a:t>thÓ</a:t>
            </a:r>
            <a:r>
              <a:rPr lang="en-US" sz="2800" b="1" dirty="0">
                <a:solidFill>
                  <a:schemeClr val="bg1"/>
                </a:solidFill>
                <a:latin typeface=".VnTime" pitchFamily="34" charset="0"/>
              </a:rPr>
              <a:t> lo¹i </a:t>
            </a:r>
            <a:r>
              <a:rPr lang="en-US" sz="2800" b="1" dirty="0" err="1" smtClean="0">
                <a:solidFill>
                  <a:schemeClr val="bg1"/>
                </a:solidFill>
                <a:latin typeface=".VnTime" pitchFamily="34" charset="0"/>
              </a:rPr>
              <a:t>thuộc</a:t>
            </a:r>
            <a:r>
              <a:rPr lang="en-US" sz="2800" b="1" dirty="0" smtClean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ahomia"/>
              </a:rPr>
              <a:t>dòng</a:t>
            </a:r>
            <a:r>
              <a:rPr lang="en-US" sz="2800" b="1" dirty="0" smtClean="0">
                <a:solidFill>
                  <a:schemeClr val="bg1"/>
                </a:solidFill>
                <a:latin typeface=".VnTime" pitchFamily="34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văn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học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trung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đại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mà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các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em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đã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được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</a:rPr>
              <a:t>học</a:t>
            </a:r>
            <a:r>
              <a:rPr lang="en-US" sz="2800" b="1" dirty="0" smtClean="0">
                <a:solidFill>
                  <a:schemeClr val="bg1"/>
                </a:solidFill>
              </a:rPr>
              <a:t> </a:t>
            </a:r>
            <a:r>
              <a:rPr lang="en-US" sz="2800" b="1" dirty="0" smtClean="0">
                <a:solidFill>
                  <a:schemeClr val="bg1"/>
                </a:solidFill>
              </a:rPr>
              <a:t>? </a:t>
            </a:r>
            <a:endParaRPr lang="en-US" sz="2800" b="1" dirty="0">
              <a:solidFill>
                <a:schemeClr val="bg1"/>
              </a:solidFill>
            </a:endParaRPr>
          </a:p>
        </p:txBody>
      </p:sp>
      <p:pic>
        <p:nvPicPr>
          <p:cNvPr id="4" name="Picture 8" descr="d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4762" y="1828800"/>
            <a:ext cx="121443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1109547"/>
              </p:ext>
            </p:extLst>
          </p:nvPr>
        </p:nvGraphicFramePr>
        <p:xfrm>
          <a:off x="152400" y="1257419"/>
          <a:ext cx="8839201" cy="5678424"/>
        </p:xfrm>
        <a:graphic>
          <a:graphicData uri="http://schemas.openxmlformats.org/drawingml/2006/table">
            <a:tbl>
              <a:tblPr/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5760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384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673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Tên</a:t>
                      </a:r>
                      <a:r>
                        <a:rPr lang="en-US" sz="28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tác</a:t>
                      </a:r>
                      <a:r>
                        <a:rPr lang="en-US" sz="28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giả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Tên</a:t>
                      </a:r>
                      <a:r>
                        <a:rPr lang="en-US" sz="28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tác</a:t>
                      </a:r>
                      <a:r>
                        <a:rPr lang="en-US" sz="28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phẩm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Thể</a:t>
                      </a:r>
                      <a:r>
                        <a:rPr lang="en-US" sz="28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1" dirty="0" err="1">
                          <a:latin typeface="Times New Roman"/>
                          <a:ea typeface="Times New Roman"/>
                          <a:cs typeface="Times New Roman"/>
                        </a:rPr>
                        <a:t>loại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217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Hồ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Xuân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Hương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Tự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tình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 (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bài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2)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0" dirty="0" err="1">
                          <a:latin typeface="Times New Roman"/>
                          <a:ea typeface="Times New Roman"/>
                          <a:cs typeface="Times New Roman"/>
                        </a:rPr>
                        <a:t>Thơ</a:t>
                      </a:r>
                      <a:r>
                        <a:rPr lang="en-US" sz="25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TNBC </a:t>
                      </a: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Đường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500" b="0" dirty="0" err="1">
                          <a:latin typeface="Times New Roman"/>
                          <a:ea typeface="Times New Roman"/>
                          <a:cs typeface="Times New Roman"/>
                        </a:rPr>
                        <a:t>luật</a:t>
                      </a:r>
                      <a:endParaRPr lang="en-US" sz="25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896532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Nguyễn</a:t>
                      </a:r>
                      <a:r>
                        <a:rPr lang="en-US" sz="28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Khuyến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Câu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cá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mùa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thu</a:t>
                      </a:r>
                      <a:r>
                        <a:rPr lang="en-US" sz="28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(Thu </a:t>
                      </a:r>
                      <a:r>
                        <a:rPr lang="en-US" sz="28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điếu</a:t>
                      </a:r>
                      <a:r>
                        <a:rPr lang="en-US" sz="28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)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Thơ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TNBC </a:t>
                      </a: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Đường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luật</a:t>
                      </a:r>
                      <a:endParaRPr lang="en-US" sz="2500" b="0" dirty="0" smtClean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52177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Trần</a:t>
                      </a:r>
                      <a:r>
                        <a:rPr lang="en-US" sz="28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Tế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Xương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 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Thương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vợ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500" b="0" dirty="0" err="1">
                          <a:latin typeface="Times New Roman"/>
                          <a:ea typeface="Times New Roman"/>
                          <a:cs typeface="Times New Roman"/>
                        </a:rPr>
                        <a:t>Thơ</a:t>
                      </a:r>
                      <a:r>
                        <a:rPr lang="en-US" sz="25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TNBC </a:t>
                      </a: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Đường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500" b="0" dirty="0" err="1">
                          <a:latin typeface="Times New Roman"/>
                          <a:ea typeface="Times New Roman"/>
                          <a:cs typeface="Times New Roman"/>
                        </a:rPr>
                        <a:t>luật</a:t>
                      </a:r>
                      <a:endParaRPr lang="en-US" sz="25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896532">
                <a:tc vMerge="1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Đọc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thêm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: </a:t>
                      </a:r>
                      <a:endParaRPr lang="en-US" sz="2800" b="0" dirty="0" smtClean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Vịnh</a:t>
                      </a:r>
                      <a:r>
                        <a:rPr lang="en-US" sz="28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khoa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thi</a:t>
                      </a:r>
                      <a:r>
                        <a:rPr lang="en-US" sz="2800" b="0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800" b="0" dirty="0" err="1">
                          <a:latin typeface="Times New Roman"/>
                          <a:ea typeface="Times New Roman"/>
                          <a:cs typeface="Times New Roman"/>
                        </a:rPr>
                        <a:t>Hương</a:t>
                      </a: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Thơ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TNBC </a:t>
                      </a: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Đường</a:t>
                      </a:r>
                      <a:r>
                        <a:rPr lang="en-US" sz="2500" b="0" dirty="0" smtClean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500" b="0" dirty="0" err="1" smtClean="0">
                          <a:latin typeface="Times New Roman"/>
                          <a:ea typeface="Times New Roman"/>
                          <a:cs typeface="Times New Roman"/>
                        </a:rPr>
                        <a:t>luật</a:t>
                      </a:r>
                      <a:endParaRPr lang="en-US" sz="2500" b="0" dirty="0" smtClean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361632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Nguyễn</a:t>
                      </a:r>
                      <a:r>
                        <a:rPr lang="en-US" sz="28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Đình</a:t>
                      </a:r>
                      <a:r>
                        <a:rPr lang="en-US" sz="28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Chiểu</a:t>
                      </a:r>
                      <a:endParaRPr lang="vi-VN" sz="28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Văn</a:t>
                      </a:r>
                      <a:r>
                        <a:rPr lang="en-US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tế</a:t>
                      </a:r>
                      <a:r>
                        <a:rPr lang="en-US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nghĩa</a:t>
                      </a:r>
                      <a:r>
                        <a:rPr lang="en-US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sĩ</a:t>
                      </a:r>
                      <a:r>
                        <a:rPr lang="en-US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Cần</a:t>
                      </a:r>
                      <a:r>
                        <a:rPr lang="en-US" sz="2800" b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b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Giuộc</a:t>
                      </a:r>
                      <a:endParaRPr lang="vi-VN" sz="2800" b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500" b="0" kern="1200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Văn</a:t>
                      </a:r>
                      <a:r>
                        <a:rPr lang="en-US" sz="2500" b="0" kern="1200" dirty="0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500" b="0" kern="1200" dirty="0" err="1" smtClean="0">
                          <a:solidFill>
                            <a:schemeClr val="tx1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tế</a:t>
                      </a:r>
                      <a:endParaRPr lang="en-US" sz="2500" b="0" kern="1200" dirty="0">
                        <a:solidFill>
                          <a:schemeClr val="tx1"/>
                        </a:solidFill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50970" marR="5097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152400" y="87868"/>
            <a:ext cx="8763000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Hệ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thống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văn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học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trung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đại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</a:p>
          <a:p>
            <a:pPr algn="ctr"/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trong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chương</a:t>
            </a:r>
            <a:r>
              <a:rPr lang="en-US" sz="35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3500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trình</a:t>
            </a:r>
            <a:r>
              <a:rPr lang="en-US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</a:t>
            </a:r>
            <a:endParaRPr lang="en-US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8" descr="d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0" y="152400"/>
            <a:ext cx="108438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2"/>
          <p:cNvSpPr txBox="1">
            <a:spLocks noChangeArrowheads="1"/>
          </p:cNvSpPr>
          <p:nvPr/>
        </p:nvSpPr>
        <p:spPr>
          <a:xfrm>
            <a:off x="685800" y="1219200"/>
            <a:ext cx="7772400" cy="472440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Char char="-"/>
              <a:tabLst/>
              <a:defRPr/>
            </a:pPr>
            <a:r>
              <a:rPr kumimoji="0" lang="en-US" sz="3400" b="1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Nêu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những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đặc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điểm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cơ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bản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về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nội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dung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yêu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nước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của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các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tác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phẩm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và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đoạn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trích</a:t>
            </a:r>
            <a:r>
              <a:rPr kumimoji="0" lang="en-US" sz="3400" b="1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1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34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800100" marR="0" lvl="1" indent="-342900" algn="just" fontAlgn="auto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chúa</a:t>
            </a:r>
            <a:r>
              <a:rPr lang="en-US" sz="3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>
                <a:latin typeface="Times New Roman" pitchFamily="18" charset="0"/>
                <a:cs typeface="Times New Roman" pitchFamily="18" charset="0"/>
              </a:rPr>
              <a:t>Trịnh</a:t>
            </a:r>
            <a:endParaRPr lang="en-US" sz="3400" dirty="0">
              <a:latin typeface="Times New Roman" pitchFamily="18" charset="0"/>
              <a:cs typeface="Times New Roman" pitchFamily="18" charset="0"/>
            </a:endParaRPr>
          </a:p>
          <a:p>
            <a:pPr marL="800100" lvl="1" indent="-342900" algn="just">
              <a:spcBef>
                <a:spcPct val="20000"/>
              </a:spcBef>
            </a:pP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kumimoji="0" lang="en-US" sz="3400" u="none" strike="noStrike" kern="1200" cap="none" spc="0" normalizeH="0" baseline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Văn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tế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nghĩa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sĩ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Cần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Giuộc</a:t>
            </a:r>
            <a:endParaRPr kumimoji="0" lang="en-US" sz="340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800100" lvl="1" indent="-342900" algn="just">
              <a:spcBef>
                <a:spcPct val="20000"/>
              </a:spcBef>
            </a:pPr>
            <a:r>
              <a:rPr lang="en-US" sz="3400" baseline="0" dirty="0" smtClean="0"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Chạy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giặc</a:t>
            </a:r>
            <a:endParaRPr lang="en-US" sz="3400" dirty="0" smtClean="0">
              <a:latin typeface="Times New Roman" pitchFamily="18" charset="0"/>
              <a:cs typeface="Times New Roman" pitchFamily="18" charset="0"/>
            </a:endParaRPr>
          </a:p>
          <a:p>
            <a:pPr marL="800100" lvl="1" indent="-342900" algn="just">
              <a:spcBef>
                <a:spcPct val="20000"/>
              </a:spcBef>
            </a:pPr>
            <a:r>
              <a:rPr kumimoji="0" lang="en-US" sz="340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+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Câu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cá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mùa</a:t>
            </a:r>
            <a:r>
              <a:rPr kumimoji="0" lang="en-US" sz="340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thu</a:t>
            </a:r>
            <a:endParaRPr kumimoji="0" lang="en-US" sz="340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800100" lvl="1" indent="-342900" algn="just">
              <a:spcBef>
                <a:spcPct val="20000"/>
              </a:spcBef>
            </a:pPr>
            <a:r>
              <a:rPr kumimoji="0" lang="en-US" sz="3400" b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+</a:t>
            </a:r>
            <a:r>
              <a:rPr kumimoji="0" lang="en-US" sz="3400" b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Vịnh</a:t>
            </a:r>
            <a:r>
              <a:rPr kumimoji="0" lang="en-US" sz="3400" b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khoa</a:t>
            </a:r>
            <a:r>
              <a:rPr kumimoji="0" lang="en-US" sz="3400" b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thi</a:t>
            </a:r>
            <a:r>
              <a:rPr kumimoji="0" lang="en-US" sz="3400" b="0" u="none" strike="noStrike" kern="1200" cap="none" spc="0" normalizeH="0" noProof="0" dirty="0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400" b="0" u="none" strike="noStrike" kern="1200" cap="none" spc="0" normalizeH="0" noProof="0" dirty="0" err="1" smtClean="0">
                <a:ln>
                  <a:noFill/>
                </a:ln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Hương</a:t>
            </a:r>
            <a:endParaRPr kumimoji="0" lang="en-US" sz="3400" b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800100" lvl="1" indent="-342900" algn="just">
              <a:spcBef>
                <a:spcPct val="20000"/>
              </a:spcBef>
            </a:pP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+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3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400" dirty="0" err="1" smtClean="0">
                <a:latin typeface="Times New Roman" pitchFamily="18" charset="0"/>
                <a:cs typeface="Times New Roman" pitchFamily="18" charset="0"/>
              </a:rPr>
              <a:t>hiền</a:t>
            </a:r>
            <a:endParaRPr kumimoji="0" lang="en-US" sz="3400" b="0" u="none" strike="noStrike" kern="1200" cap="none" spc="0" normalizeH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800100" lvl="1" indent="-342900" algn="just">
              <a:spcBef>
                <a:spcPct val="20000"/>
              </a:spcBef>
            </a:pPr>
            <a:endParaRPr kumimoji="0" lang="vi-VN" sz="2400" b="0" u="none" strike="noStrike" kern="1200" cap="none" spc="0" normalizeH="0" baseline="0" noProof="0" dirty="0" smtClean="0">
              <a:ln>
                <a:noFill/>
              </a:ln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5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50" decel="100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0" decel="100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450" decel="100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50" decel="100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450" decel="100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161255"/>
              </p:ext>
            </p:extLst>
          </p:nvPr>
        </p:nvGraphicFramePr>
        <p:xfrm>
          <a:off x="152400" y="1241286"/>
          <a:ext cx="8839200" cy="4511040"/>
        </p:xfrm>
        <a:graphic>
          <a:graphicData uri="http://schemas.openxmlformats.org/drawingml/2006/table">
            <a:tbl>
              <a:tblPr/>
              <a:tblGrid>
                <a:gridCol w="2971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674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921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Tác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phẩm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Những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biểu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hiện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của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nội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dung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yêu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nước</a:t>
                      </a:r>
                      <a:endParaRPr kumimoji="0" 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2771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4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334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858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5" name="Text Box 38"/>
          <p:cNvSpPr txBox="1">
            <a:spLocks noChangeArrowheads="1"/>
          </p:cNvSpPr>
          <p:nvPr/>
        </p:nvSpPr>
        <p:spPr bwMode="auto">
          <a:xfrm>
            <a:off x="110837" y="2533527"/>
            <a:ext cx="31242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sĩ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Giuộc</a:t>
            </a:r>
            <a:endParaRPr lang="vi-VN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Box 39"/>
          <p:cNvSpPr txBox="1">
            <a:spLocks noChangeArrowheads="1"/>
          </p:cNvSpPr>
          <p:nvPr/>
        </p:nvSpPr>
        <p:spPr bwMode="auto">
          <a:xfrm>
            <a:off x="3162300" y="2341314"/>
            <a:ext cx="562494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Lòng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căm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thù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giặc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sâu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Biết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ơn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ca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ngợi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ngĩa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sĩ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hi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Box 35"/>
          <p:cNvSpPr txBox="1">
            <a:spLocks noChangeArrowheads="1"/>
          </p:cNvSpPr>
          <p:nvPr/>
        </p:nvSpPr>
        <p:spPr bwMode="auto">
          <a:xfrm>
            <a:off x="294409" y="3106372"/>
            <a:ext cx="2372591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Chạy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giặc</a:t>
            </a:r>
            <a:endParaRPr lang="vi-VN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Box 36"/>
          <p:cNvSpPr txBox="1">
            <a:spLocks noChangeArrowheads="1"/>
          </p:cNvSpPr>
          <p:nvPr/>
        </p:nvSpPr>
        <p:spPr bwMode="auto">
          <a:xfrm>
            <a:off x="3124200" y="3054028"/>
            <a:ext cx="54864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Nỗi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đau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đớn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xót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mất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tan.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Box 43"/>
          <p:cNvSpPr txBox="1">
            <a:spLocks noChangeArrowheads="1"/>
          </p:cNvSpPr>
          <p:nvPr/>
        </p:nvSpPr>
        <p:spPr bwMode="auto">
          <a:xfrm>
            <a:off x="318655" y="3738036"/>
            <a:ext cx="29718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mùa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thu</a:t>
            </a:r>
            <a:endParaRPr lang="vi-VN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 Box 44"/>
          <p:cNvSpPr txBox="1">
            <a:spLocks noChangeArrowheads="1"/>
          </p:cNvSpPr>
          <p:nvPr/>
        </p:nvSpPr>
        <p:spPr bwMode="auto">
          <a:xfrm>
            <a:off x="277090" y="4437627"/>
            <a:ext cx="26670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Vịnh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khoa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thi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Hương</a:t>
            </a:r>
            <a:endParaRPr lang="vi-VN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Box 46"/>
          <p:cNvSpPr txBox="1">
            <a:spLocks noChangeArrowheads="1"/>
          </p:cNvSpPr>
          <p:nvPr/>
        </p:nvSpPr>
        <p:spPr bwMode="auto">
          <a:xfrm>
            <a:off x="3162300" y="3526140"/>
            <a:ext cx="5715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xúc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phong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phú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thiên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làng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quê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dị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quen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thuộc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ẩn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dấu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ở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ẩn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 Box 47"/>
          <p:cNvSpPr txBox="1">
            <a:spLocks noChangeArrowheads="1"/>
          </p:cNvSpPr>
          <p:nvPr/>
        </p:nvSpPr>
        <p:spPr bwMode="auto">
          <a:xfrm>
            <a:off x="3110345" y="4329906"/>
            <a:ext cx="57150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lo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âu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khắc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khoải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đổi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thay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trước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vận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1" name="Text Box 32"/>
          <p:cNvSpPr txBox="1">
            <a:spLocks noChangeArrowheads="1"/>
          </p:cNvSpPr>
          <p:nvPr/>
        </p:nvSpPr>
        <p:spPr bwMode="auto">
          <a:xfrm>
            <a:off x="381000" y="5153580"/>
            <a:ext cx="27432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just">
              <a:spcBef>
                <a:spcPct val="20000"/>
              </a:spcBef>
              <a:buClr>
                <a:schemeClr val="hlink"/>
              </a:buClr>
              <a:buSzPct val="120000"/>
              <a:defRPr/>
            </a:pP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Chiếu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hiền</a:t>
            </a:r>
            <a:endParaRPr lang="vi-VN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 Box 33"/>
          <p:cNvSpPr txBox="1">
            <a:spLocks noChangeArrowheads="1"/>
          </p:cNvSpPr>
          <p:nvPr/>
        </p:nvSpPr>
        <p:spPr bwMode="auto">
          <a:xfrm>
            <a:off x="3086100" y="4999692"/>
            <a:ext cx="586740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Thu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phục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hiền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đem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sức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phò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tá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triều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chính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Text Box 38"/>
          <p:cNvSpPr txBox="1">
            <a:spLocks noChangeArrowheads="1"/>
          </p:cNvSpPr>
          <p:nvPr/>
        </p:nvSpPr>
        <p:spPr bwMode="auto">
          <a:xfrm>
            <a:off x="394855" y="1856418"/>
            <a:ext cx="31242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chúa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Trịnh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6" name="Text Box 39"/>
          <p:cNvSpPr txBox="1">
            <a:spLocks noChangeArrowheads="1"/>
          </p:cNvSpPr>
          <p:nvPr/>
        </p:nvSpPr>
        <p:spPr bwMode="auto">
          <a:xfrm>
            <a:off x="3188277" y="1617842"/>
            <a:ext cx="5701145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  <a:defRPr/>
            </a:pP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Tái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bức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tranh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chân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thực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cuộc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xa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hoa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nhưng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ngột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ngạt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yếm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nơi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 smtClean="0">
                <a:latin typeface="Times New Roman" pitchFamily="18" charset="0"/>
                <a:cs typeface="Times New Roman" pitchFamily="18" charset="0"/>
              </a:rPr>
              <a:t>chúa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1" grpId="0"/>
      <p:bldP spid="12" grpId="0"/>
      <p:bldP spid="22" grpId="0"/>
      <p:bldP spid="2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1"/>
          <p:cNvSpPr txBox="1">
            <a:spLocks noChangeArrowheads="1"/>
          </p:cNvSpPr>
          <p:nvPr/>
        </p:nvSpPr>
        <p:spPr bwMode="auto">
          <a:xfrm>
            <a:off x="304800" y="609600"/>
            <a:ext cx="297180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endParaRPr lang="en-US" sz="2000">
              <a:effectLst>
                <a:outerShdw blurRad="38100" dist="38100" dir="2700000" algn="tl">
                  <a:srgbClr val="C0C0C0"/>
                </a:outerShdw>
              </a:effectLst>
              <a:latin typeface=".VnTime" pitchFamily="34" charset="0"/>
            </a:endParaRPr>
          </a:p>
        </p:txBody>
      </p:sp>
      <p:sp>
        <p:nvSpPr>
          <p:cNvPr id="8" name="Text Box 34"/>
          <p:cNvSpPr txBox="1">
            <a:spLocks noChangeArrowheads="1"/>
          </p:cNvSpPr>
          <p:nvPr/>
        </p:nvSpPr>
        <p:spPr bwMode="auto">
          <a:xfrm>
            <a:off x="381000" y="1066800"/>
            <a:ext cx="28194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  <a:defRPr/>
            </a:pPr>
            <a:endParaRPr lang="en-US" sz="4000">
              <a:effectLst>
                <a:outerShdw blurRad="38100" dist="38100" dir="2700000" algn="tl">
                  <a:srgbClr val="C0C0C0"/>
                </a:outerShdw>
              </a:effectLst>
              <a:latin typeface=".VnTime" pitchFamily="34" charset="0"/>
            </a:endParaRPr>
          </a:p>
        </p:txBody>
      </p:sp>
      <p:sp>
        <p:nvSpPr>
          <p:cNvPr id="11" name="Text Box 37"/>
          <p:cNvSpPr txBox="1">
            <a:spLocks noChangeArrowheads="1"/>
          </p:cNvSpPr>
          <p:nvPr/>
        </p:nvSpPr>
        <p:spPr bwMode="auto">
          <a:xfrm>
            <a:off x="304800" y="2130425"/>
            <a:ext cx="29718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0" hangingPunct="0">
              <a:defRPr/>
            </a:pPr>
            <a:endParaRPr lang="en-US" sz="4000">
              <a:effectLst>
                <a:outerShdw blurRad="38100" dist="38100" dir="2700000" algn="tl">
                  <a:srgbClr val="C0C0C0"/>
                </a:outerShdw>
              </a:effectLst>
              <a:latin typeface=".VnTime" pitchFamily="34" charset="0"/>
            </a:endParaRPr>
          </a:p>
        </p:txBody>
      </p:sp>
      <p:sp>
        <p:nvSpPr>
          <p:cNvPr id="23" name="Text Box 48"/>
          <p:cNvSpPr txBox="1">
            <a:spLocks noChangeArrowheads="1"/>
          </p:cNvSpPr>
          <p:nvPr/>
        </p:nvSpPr>
        <p:spPr bwMode="auto">
          <a:xfrm>
            <a:off x="838200" y="1105793"/>
            <a:ext cx="7696200" cy="3847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just" eaLnBrk="0" hangingPunct="0">
              <a:spcBef>
                <a:spcPts val="600"/>
              </a:spcBef>
              <a:defRPr/>
            </a:pPr>
            <a:r>
              <a:rPr lang="en-US" sz="2800" b="1" u="sng" dirty="0" err="1" smtClean="0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sz="28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u="sng" dirty="0" err="1" smtClean="0">
                <a:latin typeface="Times New Roman" pitchFamily="18" charset="0"/>
                <a:cs typeface="Times New Roman" pitchFamily="18" charset="0"/>
              </a:rPr>
              <a:t>mới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just" eaLnBrk="0" hangingPunct="0">
              <a:spcBef>
                <a:spcPts val="600"/>
              </a:spcBef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quân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mờ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nhạt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dần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thần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dân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eaLnBrk="0" hangingPunct="0">
              <a:spcBef>
                <a:spcPts val="600"/>
              </a:spcBef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canh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đất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spcBef>
                <a:spcPts val="600"/>
              </a:spcBef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Nhấn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mạnh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vai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trò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trí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đất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                             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just" eaLnBrk="0" hangingPunct="0">
              <a:spcBef>
                <a:spcPts val="600"/>
              </a:spcBef>
              <a:defRPr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hứng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nửa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cuối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kỉ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XIX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hưởng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bi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tráng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1" dur="10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8" dur="1000"/>
                                        <p:tgtEl>
                                          <p:spTgt spid="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5" dur="1000"/>
                                        <p:tgtEl>
                                          <p:spTgt spid="2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990600" y="1510605"/>
            <a:ext cx="7010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990600" y="1586805"/>
            <a:ext cx="71628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838200" y="1663005"/>
            <a:ext cx="71628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V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ì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ội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dung y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ê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u n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ước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ă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n h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ọc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ửa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cu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ối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ế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ỷ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XIX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ảm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bi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tr</a:t>
            </a:r>
            <a:r>
              <a:rPr lang="vi-VN" sz="2800" b="1" dirty="0">
                <a:latin typeface="Times New Roman" pitchFamily="18" charset="0"/>
                <a:cs typeface="Times New Roman" pitchFamily="18" charset="0"/>
              </a:rPr>
              <a:t>áng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?</a:t>
            </a:r>
            <a:endParaRPr lang="vi-VN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1371600" y="4330005"/>
            <a:ext cx="6934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endParaRPr lang="en-US" sz="28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533400" y="2743200"/>
            <a:ext cx="2057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800" u="sng" dirty="0" err="1">
                <a:latin typeface="Times New Roman" pitchFamily="18" charset="0"/>
                <a:cs typeface="Times New Roman" pitchFamily="18" charset="0"/>
              </a:rPr>
              <a:t>Gợi</a:t>
            </a:r>
            <a:r>
              <a:rPr lang="en-US" sz="2800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u="sng" dirty="0" smtClean="0"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: </a:t>
            </a: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838200" y="3352800"/>
            <a:ext cx="7239000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Do ho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àn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ảnh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ịch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ử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đất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ước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r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ơ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ào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tay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ực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n Ph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nhi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ều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cu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ộc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ởi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ĩa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qu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ật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ởi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ị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đàn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áp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đẫm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sz="2800" dirty="0">
                <a:latin typeface="Times New Roman" pitchFamily="18" charset="0"/>
                <a:cs typeface="Times New Roman" pitchFamily="18" charset="0"/>
              </a:rPr>
              <a:t>áu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Picture 8" descr="d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14800" y="381000"/>
            <a:ext cx="1143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9" presetClass="entr" presetSubtype="0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57200" y="1752600"/>
            <a:ext cx="8229600" cy="3657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  -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Nh</a:t>
            </a:r>
            <a:r>
              <a:rPr kumimoji="0" lang="en-US" sz="28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ữ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ng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®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iÓm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c¬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b¶n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vÒ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néi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dung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nh©n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®¹o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cña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c¸c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t¸c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phÈm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vµ ®o¹n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trÝch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sau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: 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 smtClean="0">
                <a:latin typeface=".VnTime" pitchFamily="34" charset="0"/>
              </a:rPr>
              <a:t>	+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Tù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t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ì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nh</a:t>
            </a: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(II)</a:t>
            </a: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 smtClean="0">
                <a:latin typeface=".VnTime" pitchFamily="34" charset="0"/>
              </a:rPr>
              <a:t>	+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Thương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 smtClean="0">
                <a:latin typeface="Times New Roman" pitchFamily="18" charset="0"/>
                <a:cs typeface="Times New Roman" pitchFamily="18" charset="0"/>
              </a:rPr>
              <a:t>vợ</a:t>
            </a:r>
            <a:endParaRPr kumimoji="0" lang="en-US" sz="3200" b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 smtClean="0">
                <a:latin typeface=".VnTime" pitchFamily="34" charset="0"/>
              </a:rPr>
              <a:t>	+ </a:t>
            </a:r>
            <a:r>
              <a:rPr kumimoji="0" lang="en-US" sz="3200" b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Khóc</a:t>
            </a:r>
            <a:r>
              <a:rPr kumimoji="0" lang="en-US" sz="3200" b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Dương</a:t>
            </a:r>
            <a:r>
              <a:rPr kumimoji="0" lang="en-US" sz="3200" b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3200" b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Khuê</a:t>
            </a:r>
            <a:endParaRPr kumimoji="0" lang="en-US" sz="3200" b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cs typeface="Times New Roman" pitchFamily="18" charset="0"/>
            </a:endParaRPr>
          </a:p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.VnTime" pitchFamily="34" charset="0"/>
                <a:ea typeface="+mn-ea"/>
                <a:cs typeface="+mn-cs"/>
              </a:rPr>
              <a:t>   </a:t>
            </a:r>
            <a:endParaRPr kumimoji="0" lang="vi-VN" sz="3200" b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8" descr="d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2400" y="304800"/>
            <a:ext cx="1143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50"/>
                            </p:stCondLst>
                            <p:childTnLst>
                              <p:par>
                                <p:cTn id="38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Group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85964489"/>
              </p:ext>
            </p:extLst>
          </p:nvPr>
        </p:nvGraphicFramePr>
        <p:xfrm>
          <a:off x="219044" y="336554"/>
          <a:ext cx="8772556" cy="3321046"/>
        </p:xfrm>
        <a:graphic>
          <a:graphicData uri="http://schemas.openxmlformats.org/drawingml/2006/table">
            <a:tbl>
              <a:tblPr/>
              <a:tblGrid>
                <a:gridCol w="27432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2935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54185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15829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537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35660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vi-VN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Text Box 26"/>
          <p:cNvSpPr txBox="1">
            <a:spLocks noChangeArrowheads="1"/>
          </p:cNvSpPr>
          <p:nvPr/>
        </p:nvSpPr>
        <p:spPr bwMode="auto">
          <a:xfrm>
            <a:off x="990600" y="366714"/>
            <a:ext cx="28194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</a:t>
            </a:r>
            <a:r>
              <a:rPr lang="vi-VN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ác</a:t>
            </a: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ph</a:t>
            </a:r>
            <a:r>
              <a:rPr lang="vi-VN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ẩm</a:t>
            </a:r>
          </a:p>
        </p:txBody>
      </p:sp>
      <p:sp>
        <p:nvSpPr>
          <p:cNvPr id="6" name="Text Box 27"/>
          <p:cNvSpPr txBox="1">
            <a:spLocks noChangeArrowheads="1"/>
          </p:cNvSpPr>
          <p:nvPr/>
        </p:nvSpPr>
        <p:spPr bwMode="auto">
          <a:xfrm>
            <a:off x="3048000" y="407313"/>
            <a:ext cx="59436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2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ững</a:t>
            </a: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bi</a:t>
            </a:r>
            <a:r>
              <a:rPr lang="vi-VN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ểu</a:t>
            </a: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hi</a:t>
            </a:r>
            <a:r>
              <a:rPr lang="vi-VN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ệ</a:t>
            </a: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 c</a:t>
            </a:r>
            <a:r>
              <a:rPr lang="vi-VN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ủa</a:t>
            </a: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2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200" b="1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b="1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vi-VN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Box 28"/>
          <p:cNvSpPr txBox="1">
            <a:spLocks noChangeArrowheads="1"/>
          </p:cNvSpPr>
          <p:nvPr/>
        </p:nvSpPr>
        <p:spPr bwMode="auto">
          <a:xfrm>
            <a:off x="152400" y="1112839"/>
            <a:ext cx="28956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vi-VN" sz="2200" b="1" dirty="0">
                <a:latin typeface="Times New Roman" pitchFamily="18" charset="0"/>
                <a:cs typeface="Times New Roman" pitchFamily="18" charset="0"/>
              </a:rPr>
              <a:t>ự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sz="2200" b="1" dirty="0">
                <a:latin typeface="Times New Roman" pitchFamily="18" charset="0"/>
                <a:cs typeface="Times New Roman" pitchFamily="18" charset="0"/>
              </a:rPr>
              <a:t>ình</a:t>
            </a:r>
          </a:p>
        </p:txBody>
      </p:sp>
      <p:sp>
        <p:nvSpPr>
          <p:cNvPr id="8" name="Text Box 29"/>
          <p:cNvSpPr txBox="1">
            <a:spLocks noChangeArrowheads="1"/>
          </p:cNvSpPr>
          <p:nvPr/>
        </p:nvSpPr>
        <p:spPr bwMode="auto">
          <a:xfrm>
            <a:off x="3048000" y="976314"/>
            <a:ext cx="5943600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Con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ức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ề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bi k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ịch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duy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ê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n ph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ận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, v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ề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át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ọng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ạnh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ph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úc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ấu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ấn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200" dirty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200" dirty="0">
                <a:latin typeface="Times New Roman" pitchFamily="18" charset="0"/>
                <a:cs typeface="Times New Roman" pitchFamily="18" charset="0"/>
              </a:rPr>
              <a:t>n.</a:t>
            </a:r>
            <a:endParaRPr lang="vi-VN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Box 34"/>
          <p:cNvSpPr txBox="1">
            <a:spLocks noChangeArrowheads="1"/>
          </p:cNvSpPr>
          <p:nvPr/>
        </p:nvSpPr>
        <p:spPr bwMode="auto">
          <a:xfrm>
            <a:off x="152400" y="1885890"/>
            <a:ext cx="2819400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200" b="1" dirty="0">
                <a:latin typeface="Times New Roman" pitchFamily="18" charset="0"/>
                <a:cs typeface="Times New Roman" pitchFamily="18" charset="0"/>
              </a:rPr>
              <a:t>ươ</a:t>
            </a:r>
            <a:r>
              <a:rPr lang="en-US" sz="2200" b="1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sz="2200" b="1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200" b="1" dirty="0" smtClean="0">
                <a:latin typeface="Times New Roman" pitchFamily="18" charset="0"/>
                <a:cs typeface="Times New Roman" pitchFamily="18" charset="0"/>
              </a:rPr>
              <a:t>ợ</a:t>
            </a:r>
            <a:endParaRPr lang="vi-VN" sz="2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3048000" y="1828800"/>
            <a:ext cx="58674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C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ảm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ô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tr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tr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ọng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ững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ất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ả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hy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ủa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ợ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vi-VN" sz="2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304800" y="2678668"/>
            <a:ext cx="2524536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0" fontAlgn="base" hangingPunct="0">
              <a:spcBef>
                <a:spcPct val="50000"/>
              </a:spcBef>
              <a:spcAft>
                <a:spcPct val="0"/>
              </a:spcAft>
            </a:pP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óc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D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ươ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Khu</a:t>
            </a:r>
            <a:r>
              <a:rPr lang="vi-VN" sz="2200" dirty="0" smtClean="0">
                <a:latin typeface="Times New Roman" pitchFamily="18" charset="0"/>
                <a:cs typeface="Times New Roman" pitchFamily="18" charset="0"/>
              </a:rPr>
              <a:t>ê</a:t>
            </a:r>
          </a:p>
        </p:txBody>
      </p:sp>
      <p:sp>
        <p:nvSpPr>
          <p:cNvPr id="16" name="Rectangle 15"/>
          <p:cNvSpPr/>
          <p:nvPr/>
        </p:nvSpPr>
        <p:spPr>
          <a:xfrm>
            <a:off x="3244167" y="2678668"/>
            <a:ext cx="3817071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bạn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đời</a:t>
            </a:r>
            <a:r>
              <a:rPr lang="en-US" sz="22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200" dirty="0" err="1" smtClean="0">
                <a:latin typeface="Times New Roman" pitchFamily="18" charset="0"/>
                <a:cs typeface="Times New Roman" pitchFamily="18" charset="0"/>
              </a:rPr>
              <a:t>thường</a:t>
            </a:r>
            <a:endParaRPr lang="vi-VN" sz="2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7" name="Text Box 2"/>
          <p:cNvSpPr txBox="1">
            <a:spLocks noChangeArrowheads="1"/>
          </p:cNvSpPr>
          <p:nvPr/>
        </p:nvSpPr>
        <p:spPr bwMode="auto">
          <a:xfrm>
            <a:off x="228600" y="4419600"/>
            <a:ext cx="87630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400" b="1" u="sng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BIỂU HIỆN MỚI:</a:t>
            </a:r>
          </a:p>
          <a:p>
            <a:pPr algn="just" eaLnBrk="0" hangingPunct="0">
              <a:spcBef>
                <a:spcPct val="50000"/>
              </a:spcBef>
            </a:pP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đoạn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này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đã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trào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lưu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chủ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nghĩa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 eaLnBrk="0" hangingPunct="0">
              <a:spcBef>
                <a:spcPct val="50000"/>
              </a:spcBef>
            </a:pP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trần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, ý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đậm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nét</a:t>
            </a:r>
            <a:r>
              <a:rPr lang="en-US" sz="2400" dirty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sz="2400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2" grpId="0"/>
      <p:bldP spid="1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914400" y="1810603"/>
            <a:ext cx="7162800" cy="1244600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T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ại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ạn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ừ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ế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ỷ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XVIII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cu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ối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ế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kỷ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XIX c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ảm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ới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g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ọi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ột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tr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ào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u?</a:t>
            </a:r>
            <a:endParaRPr lang="vi-VN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685800" y="3267928"/>
            <a:ext cx="30480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800" b="1" u="sng" dirty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vi-VN" sz="2800" b="1" u="sng" dirty="0">
                <a:latin typeface="Times New Roman" pitchFamily="18" charset="0"/>
                <a:cs typeface="Times New Roman" pitchFamily="18" charset="0"/>
              </a:rPr>
              <a:t>ợi</a:t>
            </a:r>
            <a:r>
              <a:rPr lang="en-US" sz="28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b="1" u="sng" dirty="0"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en-US" sz="2800" b="1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1143000" y="4029928"/>
            <a:ext cx="708660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 C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ớn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ùng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vi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ết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ề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ảm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1143000" y="4960203"/>
            <a:ext cx="70866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mang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tưởng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          </a:t>
            </a:r>
            <a:endParaRPr lang="vi-VN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8" descr="d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0" y="304800"/>
            <a:ext cx="11430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524000" y="304800"/>
            <a:ext cx="72390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Theo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em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, v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ấn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ơ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b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ản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ất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ủa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ội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ă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n 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ọc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ừ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ế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ỷ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XVIII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ết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ế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k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ỷ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X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IX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ẳng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ền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ống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hay l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kh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ẳng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n? V</a:t>
            </a:r>
            <a:r>
              <a:rPr lang="vi-VN" sz="2400" b="1" dirty="0">
                <a:latin typeface="Times New Roman" pitchFamily="18" charset="0"/>
                <a:cs typeface="Times New Roman" pitchFamily="18" charset="0"/>
              </a:rPr>
              <a:t>ì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?</a:t>
            </a:r>
            <a:endParaRPr lang="vi-VN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381000" y="1981200"/>
            <a:ext cx="22098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400" b="1" u="sng" dirty="0">
                <a:latin typeface="Times New Roman" pitchFamily="18" charset="0"/>
                <a:cs typeface="Times New Roman" pitchFamily="18" charset="0"/>
              </a:rPr>
              <a:t>G</a:t>
            </a:r>
            <a:r>
              <a:rPr lang="vi-VN" sz="2400" b="1" u="sng" dirty="0">
                <a:latin typeface="Times New Roman" pitchFamily="18" charset="0"/>
                <a:cs typeface="Times New Roman" pitchFamily="18" charset="0"/>
              </a:rPr>
              <a:t>ợi</a:t>
            </a:r>
            <a:r>
              <a:rPr lang="en-US" sz="2400" b="1" u="sng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b="1" u="sng" dirty="0">
                <a:latin typeface="Times New Roman" pitchFamily="18" charset="0"/>
                <a:cs typeface="Times New Roman" pitchFamily="18" charset="0"/>
              </a:rPr>
              <a:t>ý</a:t>
            </a:r>
            <a:r>
              <a:rPr lang="en-US" sz="2400" b="1" u="sng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endParaRPr lang="vi-VN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57200" y="2551113"/>
            <a:ext cx="8382000" cy="3600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1" algn="just" eaLnBrk="0" hangingPunct="0">
              <a:spcBef>
                <a:spcPct val="50000"/>
              </a:spcBef>
            </a:pP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Vấn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nội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đạo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kỷ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XVIII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hết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kỷ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XIX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khẳng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bởi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 algn="just" eaLnBrk="0" hangingPunct="0">
              <a:spcBef>
                <a:spcPct val="50000"/>
              </a:spcBef>
              <a:buFontTx/>
              <a:buChar char="-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đề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cập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quyền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sống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indent="-342900" algn="just" eaLnBrk="0" hangingPunct="0">
              <a:spcBef>
                <a:spcPct val="50000"/>
              </a:spcBef>
              <a:buFontTx/>
              <a:buChar char="-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ững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gi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ả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ớn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v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ác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ph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ẩm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ki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ệt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ph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ản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ánh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ền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ống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400" dirty="0" smtClean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just" eaLnBrk="0" hangingPunct="0">
              <a:spcBef>
                <a:spcPct val="50000"/>
              </a:spcBef>
              <a:buFontTx/>
              <a:buChar char="-"/>
            </a:pP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Giai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o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ạn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n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ày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ười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â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a c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ó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ơ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s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ở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tri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ết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ọc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xu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ất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hi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ện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ành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m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ột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ào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l</a:t>
            </a:r>
            <a:r>
              <a:rPr lang="vi-VN" sz="2400" dirty="0">
                <a:latin typeface="Times New Roman" pitchFamily="18" charset="0"/>
                <a:cs typeface="Times New Roman" pitchFamily="18" charset="0"/>
              </a:rPr>
              <a:t>ư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u.</a:t>
            </a:r>
            <a:endParaRPr lang="vi-VN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8" descr="d4"/>
          <p:cNvPicPr>
            <a:picLocks noChangeAspect="1" noChangeArrowheads="1" noCrop="1"/>
          </p:cNvPicPr>
          <p:nvPr/>
        </p:nvPicPr>
        <p:blipFill>
          <a:blip r:embed="rId3">
            <a:lum bright="2000" contrast="2000"/>
          </a:blip>
          <a:srcRect/>
          <a:stretch>
            <a:fillRect/>
          </a:stretch>
        </p:blipFill>
        <p:spPr bwMode="auto">
          <a:xfrm>
            <a:off x="533400" y="609600"/>
            <a:ext cx="877888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9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46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990600" y="3263205"/>
            <a:ext cx="7239000" cy="954107"/>
          </a:xfrm>
          <a:prstGeom prst="rect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just" eaLnBrk="0" hangingPunct="0">
              <a:spcBef>
                <a:spcPct val="50000"/>
              </a:spcBef>
            </a:pP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Hãy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thống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kê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28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thi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Việt</a:t>
            </a:r>
            <a:r>
              <a:rPr lang="en-US" sz="28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Nam ?</a:t>
            </a:r>
            <a:endParaRPr lang="en-US" sz="28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8" descr="d4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4762" y="1828800"/>
            <a:ext cx="121443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685800" y="1000780"/>
            <a:ext cx="7924800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>
              <a:spcBef>
                <a:spcPts val="1200"/>
              </a:spcBef>
            </a:pP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40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40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.</a:t>
            </a:r>
            <a:endParaRPr lang="en-US" sz="40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304800" y="1143001"/>
          <a:ext cx="8686800" cy="4343399"/>
        </p:xfrm>
        <a:graphic>
          <a:graphicData uri="http://schemas.openxmlformats.org/drawingml/2006/table">
            <a:tbl>
              <a:tblPr/>
              <a:tblGrid>
                <a:gridCol w="252896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15783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88641"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b="1" dirty="0" err="1">
                          <a:latin typeface="Times New Roman"/>
                          <a:ea typeface="Times New Roman"/>
                          <a:cs typeface="Times New Roman"/>
                        </a:rPr>
                        <a:t>Đặc</a:t>
                      </a:r>
                      <a:r>
                        <a:rPr lang="en-US" sz="22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200" b="1" dirty="0" err="1">
                          <a:latin typeface="Times New Roman"/>
                          <a:ea typeface="Times New Roman"/>
                          <a:cs typeface="Times New Roman"/>
                        </a:rPr>
                        <a:t>điểm</a:t>
                      </a:r>
                      <a:r>
                        <a:rPr lang="en-US" sz="22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200" b="1" dirty="0" err="1">
                          <a:latin typeface="Times New Roman"/>
                          <a:ea typeface="Times New Roman"/>
                          <a:cs typeface="Times New Roman"/>
                        </a:rPr>
                        <a:t>thi</a:t>
                      </a:r>
                      <a:r>
                        <a:rPr lang="en-US" sz="22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200" b="1" dirty="0" err="1">
                          <a:latin typeface="Times New Roman"/>
                          <a:ea typeface="Times New Roman"/>
                          <a:cs typeface="Times New Roman"/>
                        </a:rPr>
                        <a:t>pháp</a:t>
                      </a:r>
                      <a:endParaRPr lang="en-US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200" b="1" dirty="0" err="1">
                          <a:latin typeface="Times New Roman"/>
                          <a:ea typeface="Times New Roman"/>
                          <a:cs typeface="Times New Roman"/>
                        </a:rPr>
                        <a:t>Nội</a:t>
                      </a:r>
                      <a:r>
                        <a:rPr lang="en-US" sz="2200" b="1" dirty="0">
                          <a:latin typeface="Times New Roman"/>
                          <a:ea typeface="Times New Roman"/>
                          <a:cs typeface="Times New Roman"/>
                        </a:rPr>
                        <a:t> dung </a:t>
                      </a:r>
                      <a:r>
                        <a:rPr lang="en-US" sz="2200" b="1" dirty="0" err="1">
                          <a:latin typeface="Times New Roman"/>
                          <a:ea typeface="Times New Roman"/>
                          <a:cs typeface="Times New Roman"/>
                        </a:rPr>
                        <a:t>biểu</a:t>
                      </a:r>
                      <a:r>
                        <a:rPr lang="en-US" sz="2200" b="1" dirty="0">
                          <a:latin typeface="Times New Roman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2200" b="1" dirty="0" err="1">
                          <a:latin typeface="Times New Roman"/>
                          <a:ea typeface="Times New Roman"/>
                          <a:cs typeface="Times New Roman"/>
                        </a:rPr>
                        <a:t>hiện</a:t>
                      </a:r>
                      <a:endParaRPr lang="en-US" sz="22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85740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13637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88641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266740"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ts val="168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5" name="Rectangle 4"/>
          <p:cNvSpPr/>
          <p:nvPr/>
        </p:nvSpPr>
        <p:spPr>
          <a:xfrm>
            <a:off x="304800" y="1905001"/>
            <a:ext cx="25146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Tư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duy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nghệ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thuật</a:t>
            </a:r>
            <a:endParaRPr lang="en-US" sz="2200" b="1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971800" y="1752601"/>
            <a:ext cx="5943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Theo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kiểu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mẫu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công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thức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hình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ảnh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ước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lệ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tượng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trưng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.</a:t>
            </a:r>
            <a:endParaRPr lang="en-US" sz="2200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04800" y="2743200"/>
            <a:ext cx="25146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Quan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niệm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    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thẩm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mĩ</a:t>
            </a:r>
            <a:endParaRPr lang="en-US" sz="2200" b="1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971800" y="2530243"/>
            <a:ext cx="59436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Hướng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về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cái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đẹp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trong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quá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khứ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thiên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về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cái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tao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nhã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cao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cả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ưa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sử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dụng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điển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tích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điển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cố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thi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liệu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thi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liệu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Hán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học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.</a:t>
            </a:r>
            <a:endParaRPr lang="en-US" sz="2200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09600" y="3733801"/>
            <a:ext cx="1905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Bút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pháp</a:t>
            </a:r>
            <a:endParaRPr lang="en-US" sz="2200" b="1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2895600" y="3733801"/>
            <a:ext cx="5485797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Thiên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về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ước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lệ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tượng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trưng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gợi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nhiều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hơn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tả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.</a:t>
            </a:r>
            <a:endParaRPr lang="en-US" sz="2200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685800" y="4369714"/>
            <a:ext cx="18288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1200"/>
              </a:spcBef>
            </a:pP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Thể</a:t>
            </a:r>
            <a:r>
              <a:rPr lang="en-US" sz="2200" b="1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b="1" dirty="0" err="1" smtClean="0">
                <a:latin typeface="Times New Roman"/>
                <a:ea typeface="Times New Roman"/>
                <a:cs typeface="Times New Roman"/>
              </a:rPr>
              <a:t>loại</a:t>
            </a:r>
            <a:endParaRPr lang="en-US" sz="2200" b="1" dirty="0">
              <a:latin typeface="Calibri"/>
              <a:ea typeface="Calibri"/>
              <a:cs typeface="Times New Roman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971800" y="4259760"/>
            <a:ext cx="5943600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1200"/>
              </a:spcBef>
            </a:pP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Ký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sự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thơ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thất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ngôn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bát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cú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Đường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luật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lục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bát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song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thất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lục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bát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ca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trù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văn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tế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ca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hành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chiếu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cáo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, </a:t>
            </a:r>
            <a:r>
              <a:rPr lang="en-US" sz="2200" dirty="0" err="1" smtClean="0">
                <a:latin typeface="Times New Roman"/>
                <a:ea typeface="Times New Roman"/>
                <a:cs typeface="Times New Roman"/>
              </a:rPr>
              <a:t>hịch</a:t>
            </a:r>
            <a:r>
              <a:rPr lang="en-US" sz="2200" dirty="0" smtClean="0">
                <a:latin typeface="Times New Roman"/>
                <a:ea typeface="Times New Roman"/>
                <a:cs typeface="Times New Roman"/>
              </a:rPr>
              <a:t>…</a:t>
            </a:r>
            <a:endParaRPr lang="en-US" sz="2200" dirty="0">
              <a:latin typeface="Calibri"/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2041525" y="5143500"/>
            <a:ext cx="1841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/>
            <a:endParaRPr lang="en-US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13" descr="Picture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8" name="Group 233"/>
          <p:cNvGraphicFramePr>
            <a:graphicFrameLocks noGrp="1"/>
          </p:cNvGraphicFramePr>
          <p:nvPr/>
        </p:nvGraphicFramePr>
        <p:xfrm>
          <a:off x="228600" y="165735"/>
          <a:ext cx="8763000" cy="6539865"/>
        </p:xfrm>
        <a:graphic>
          <a:graphicData uri="http://schemas.openxmlformats.org/drawingml/2006/table">
            <a:tbl>
              <a:tblPr/>
              <a:tblGrid>
                <a:gridCol w="18256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93737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857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Thơ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Khái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Niệm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38313"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Thơ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bát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Gồm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từng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cặp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hai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dòng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nối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tiếp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nhau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,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Dòng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trên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6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âm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gọi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là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dòng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,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dòng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dưới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8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âm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gọi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là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dòng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.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Chữ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thư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́ 8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của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dòng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lại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vần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với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chữ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thư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́ 6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của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dòng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tiếp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theo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̀̀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chúng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chỉ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sử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dụng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vần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bằng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.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Thơ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đắc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dụng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cho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loại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hình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truyện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Nôm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̀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diễn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ca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lịch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1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sư</a:t>
                      </a:r>
                      <a:r>
                        <a:rPr kumimoji="0" lang="en-US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̉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37318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Thơ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song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thất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bát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Song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thất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là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thê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̉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thơ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mà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mỗi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câu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trong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đo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́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gồm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7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chữ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(song) 8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chữ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và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6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chữ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(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). 4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câu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dài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ngắn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khác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nhau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tạo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thành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từng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khô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̉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luân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phiên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kéo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dài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bao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nhiêu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khô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̉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cũng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được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084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Thơ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hát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nói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Biến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thê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̉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của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song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thất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bát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. Có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những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điệu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thức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chủ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đạo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của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ca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trù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Là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loại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hình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ca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nhạc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có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nguồn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gốc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cung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đình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,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kết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hợp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hài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hòa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giữa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ngâm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và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nói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390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Thơ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Đường</a:t>
                      </a:r>
                      <a:r>
                        <a:rPr kumimoji="0" lang="en-US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luật</a:t>
                      </a:r>
                      <a:endParaRPr kumimoji="0" lang="en-US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Times New Roman" pitchFamily="18" charset="0"/>
                        <a:cs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Có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nguồn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gốc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Trung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Hoa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nhưng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đã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được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Việt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hóa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từ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TKXIII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gồm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4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phần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là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đê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thực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luận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kết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.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Vê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hình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thức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có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các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dạng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là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thất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ngôn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và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ngũ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 </a:t>
                      </a:r>
                      <a:r>
                        <a:rPr kumimoji="0" lang="en-US" sz="2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ngôn</a:t>
                      </a:r>
                      <a:r>
                        <a:rPr kumimoji="0" lang="en-US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Arial" charset="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3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/>
          <p:cNvSpPr txBox="1">
            <a:spLocks noChangeArrowheads="1"/>
          </p:cNvSpPr>
          <p:nvPr/>
        </p:nvSpPr>
        <p:spPr>
          <a:xfrm>
            <a:off x="685800" y="429656"/>
            <a:ext cx="25908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* THỂ KÍ: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sp>
        <p:nvSpPr>
          <p:cNvPr id="6" name="Text Box 7"/>
          <p:cNvSpPr txBox="1">
            <a:spLocks noChangeArrowheads="1"/>
          </p:cNvSpPr>
          <p:nvPr/>
        </p:nvSpPr>
        <p:spPr bwMode="auto">
          <a:xfrm>
            <a:off x="381000" y="1031319"/>
            <a:ext cx="8382000" cy="2092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anchor="ctr">
            <a:spAutoFit/>
          </a:bodyPr>
          <a:lstStyle/>
          <a:p>
            <a:pPr algn="just"/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Ki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́: 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xuôi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dùng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ghi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chép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con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phong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… </a:t>
            </a:r>
          </a:p>
          <a:p>
            <a:pPr algn="just"/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Thê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̉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hiện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trực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tiếp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cái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tôi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cá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người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cầm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bút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Đặc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biệt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́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thời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đại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viết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vê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những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điều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xảy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đối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với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tác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̉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>
                <a:latin typeface="Times New Roman" pitchFamily="18" charset="0"/>
                <a:cs typeface="Times New Roman" pitchFamily="18" charset="0"/>
              </a:rPr>
              <a:t>hư</a:t>
            </a:r>
            <a:r>
              <a:rPr lang="en-US" sz="2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600" dirty="0" err="1" smtClean="0">
                <a:latin typeface="Times New Roman" pitchFamily="18" charset="0"/>
                <a:cs typeface="Times New Roman" pitchFamily="18" charset="0"/>
              </a:rPr>
              <a:t>cấu</a:t>
            </a:r>
            <a:r>
              <a:rPr lang="en-US" sz="2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Picture 26" descr="ANd9GcSy_zPZfc6Lpcm0Vk5gRa1XLAYjnkVEk0j5b0TBktNfgcDDICH69TAz0y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1200" y="3352800"/>
            <a:ext cx="2590800" cy="3124200"/>
          </a:xfrm>
          <a:prstGeom prst="rect">
            <a:avLst/>
          </a:prstGeom>
          <a:noFill/>
        </p:spPr>
      </p:pic>
      <p:pic>
        <p:nvPicPr>
          <p:cNvPr id="10242" name="Picture 2" descr="Kết quả hình ảnh cho vào phủ chúa trịnh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38200" y="3352800"/>
            <a:ext cx="2333625" cy="3048001"/>
          </a:xfrm>
          <a:prstGeom prst="rect">
            <a:avLst/>
          </a:prstGeom>
          <a:noFill/>
        </p:spPr>
      </p:pic>
      <p:pic>
        <p:nvPicPr>
          <p:cNvPr id="10244" name="Picture 4" descr="Kết quả hình ảnh cho vào phủ chúa trịnh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276600" y="3352800"/>
            <a:ext cx="2362200" cy="304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3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>
            <a:spLocks noChangeArrowheads="1"/>
          </p:cNvSpPr>
          <p:nvPr/>
        </p:nvSpPr>
        <p:spPr bwMode="auto">
          <a:xfrm>
            <a:off x="304800" y="152400"/>
            <a:ext cx="85344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r>
              <a:rPr lang="en-US" sz="2400" b="1" dirty="0" smtClean="0">
                <a:solidFill>
                  <a:srgbClr val="160EB2"/>
                </a:solidFill>
                <a:latin typeface="Times New Roman" pitchFamily="18" charset="0"/>
                <a:cs typeface="Times New Roman" pitchFamily="18" charset="0"/>
              </a:rPr>
              <a:t>* VĂN TẾ:</a:t>
            </a:r>
            <a:r>
              <a:rPr lang="en-US" sz="2400" dirty="0" smtClean="0">
                <a:solidFill>
                  <a:srgbClr val="160EB2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một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loại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đọc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tê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cúng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người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chết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vì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vậy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nó có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hình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thức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tê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́ –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hưởng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/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tê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́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dùng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đê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̉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đọc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cúng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tê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́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các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thần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thánh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vê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mùa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màng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…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vê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̀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tê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́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ai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điếu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trở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thành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một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bô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̣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phận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đặc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biệt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học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VN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với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những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thành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tựu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nổi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bật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cả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nội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tư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tưởng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 </a:t>
            </a:r>
          </a:p>
        </p:txBody>
      </p:sp>
      <p:pic>
        <p:nvPicPr>
          <p:cNvPr id="9220" name="Picture 4" descr="Kết quả hình ảnh cho văn tế nghĩa sĩ cần giuộ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2819400"/>
            <a:ext cx="2667000" cy="4000501"/>
          </a:xfrm>
          <a:prstGeom prst="rect">
            <a:avLst/>
          </a:prstGeom>
          <a:noFill/>
        </p:spPr>
      </p:pic>
      <p:pic>
        <p:nvPicPr>
          <p:cNvPr id="9222" name="Picture 6" descr="Kết quả hình ảnh cho văn tế nghĩa sĩ cần giuộc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24400" y="2827866"/>
            <a:ext cx="2667000" cy="40301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3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7" descr="ANd9GcTkbLK3YQntZxtZiiTUowyojN2O4eBBxEfPH_vlUeXr88qknxVK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535900"/>
            <a:ext cx="3886200" cy="4142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78" descr="ANd9GcRCHOf363x2KxZJACaf3iYE6epP_Fpvzoo-nBKx9vC2Ii1F9UHm8w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19600" y="487740"/>
            <a:ext cx="42672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381000" y="4754940"/>
            <a:ext cx="3886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Truyện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Kiều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là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một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kiệt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tác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của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Nguyễn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được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viết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>
                <a:latin typeface="Times New Roman" pitchFamily="18" charset="0"/>
                <a:cs typeface="Times New Roman" pitchFamily="18" charset="0"/>
              </a:rPr>
              <a:t>bằng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lục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bát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7" name="Rectangle 6"/>
          <p:cNvSpPr/>
          <p:nvPr/>
        </p:nvSpPr>
        <p:spPr>
          <a:xfrm>
            <a:off x="4495800" y="4754940"/>
            <a:ext cx="4191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Vân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nhất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Đình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Chiểu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viết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err="1" smtClean="0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algn="ctr"/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song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thất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lục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bát</a:t>
            </a:r>
            <a:endParaRPr lang="en-US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3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8"/>
          <p:cNvSpPr txBox="1">
            <a:spLocks noChangeArrowheads="1"/>
          </p:cNvSpPr>
          <p:nvPr/>
        </p:nvSpPr>
        <p:spPr>
          <a:xfrm>
            <a:off x="3810000" y="4648200"/>
            <a:ext cx="5105400" cy="1981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9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400" b="1" dirty="0" smtClean="0">
                <a:solidFill>
                  <a:srgbClr val="160EB2"/>
                </a:solidFill>
                <a:latin typeface="Times New Roman" pitchFamily="18" charset="0"/>
                <a:cs typeface="Times New Roman" pitchFamily="18" charset="0"/>
              </a:rPr>
              <a:t>* CA </a:t>
            </a:r>
            <a:r>
              <a:rPr lang="en-US" sz="2400" b="1" dirty="0">
                <a:solidFill>
                  <a:srgbClr val="160EB2"/>
                </a:solidFill>
                <a:latin typeface="Times New Roman" pitchFamily="18" charset="0"/>
                <a:cs typeface="Times New Roman" pitchFamily="18" charset="0"/>
              </a:rPr>
              <a:t>TRÙ: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tiền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thân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của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thê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̉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hát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nói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.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Ngay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nay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nhiều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câu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lạc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bô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̣ ca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trù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đã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được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hình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thành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ở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miền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Bắc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nhằm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bảo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tồn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va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̀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phát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triển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loại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hình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văn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hóa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tinh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thần</a:t>
            </a:r>
            <a:r>
              <a:rPr kumimoji="0" lang="en-US" sz="2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.</a:t>
            </a:r>
          </a:p>
        </p:txBody>
      </p:sp>
      <p:pic>
        <p:nvPicPr>
          <p:cNvPr id="5" name="Picture 91" descr="ANd9GcQDZLlzYvE2BJlyFfSGAMSdHGLOPnvPhxEGrFR4tdWBwK_BUTiaq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806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97" descr="ANd9GcRAPOS9YRVg_6pbr-RydokZDM_9dw651fJ0Kv6cpvCNpssN2bNQ1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886200" y="0"/>
            <a:ext cx="5257800" cy="4527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3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 txBox="1">
            <a:spLocks noChangeArrowheads="1"/>
          </p:cNvSpPr>
          <p:nvPr/>
        </p:nvSpPr>
        <p:spPr>
          <a:xfrm>
            <a:off x="533400" y="-76200"/>
            <a:ext cx="8382000" cy="2895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*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CA</a:t>
            </a:r>
            <a:r>
              <a:rPr kumimoji="0" lang="en-US" sz="2800" b="1" i="0" u="none" strike="noStrike" kern="1200" cap="none" spc="0" normalizeH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HÀNH 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: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bắt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nguồn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từ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Trung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Hoa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,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được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tiếp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nhận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vào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VN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tương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đối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sớm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và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có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những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đóng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góp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cho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sư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̣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phát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triển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của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Văn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học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nước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nhà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.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Do có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tính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chất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không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gò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bó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vào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vần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luật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,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thê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̉ ca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hành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diễn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đạt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những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nội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dung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phóng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khoáng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và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tư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̣ do.</a:t>
            </a:r>
          </a:p>
        </p:txBody>
      </p:sp>
      <p:pic>
        <p:nvPicPr>
          <p:cNvPr id="10242" name="Picture 2" descr="Kết quả hình ảnh cho bài ca ngắn đi trên bãi cá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2743200"/>
            <a:ext cx="6781800" cy="396240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4191000" y="6248400"/>
            <a:ext cx="3505200" cy="304800"/>
          </a:xfrm>
          <a:prstGeom prst="rect">
            <a:avLst/>
          </a:prstGeom>
          <a:solidFill>
            <a:schemeClr val="bg2">
              <a:lumMod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CA    HÀNH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0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3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7"/>
          <p:cNvSpPr txBox="1">
            <a:spLocks noChangeArrowheads="1"/>
          </p:cNvSpPr>
          <p:nvPr/>
        </p:nvSpPr>
        <p:spPr>
          <a:xfrm>
            <a:off x="451485" y="304800"/>
            <a:ext cx="846963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just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* </a:t>
            </a:r>
            <a:r>
              <a:rPr kumimoji="0" lang="en-US" sz="2800" b="1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Chiếu</a:t>
            </a:r>
            <a:r>
              <a:rPr kumimoji="0" lang="en-US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: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văn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bản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có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chức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năng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hành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chính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do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vua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ban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xuống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bê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̀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tôi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Chiếu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cũng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được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gọi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là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cáo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mệnh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…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Thuộc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loại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nghi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̣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luận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chính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trị –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xa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̃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hội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do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đo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́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vê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̀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nghê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̣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thuật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chiếu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coi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trọng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yếu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tô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́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lập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luận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̀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luận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cứ</a:t>
            </a:r>
            <a:r>
              <a:rPr kumimoji="0" lang="en-US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thuyết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phục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người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nghe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.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Văn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phong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trang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trọng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,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lời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lẻ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rõ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ràng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tao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 </a:t>
            </a:r>
            <a:r>
              <a:rPr kumimoji="0" lang="en-US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nha</a:t>
            </a:r>
            <a:r>
              <a:rPr kumimoji="0" lang="en-US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rPr>
              <a:t>̃.</a:t>
            </a:r>
          </a:p>
        </p:txBody>
      </p:sp>
      <p:pic>
        <p:nvPicPr>
          <p:cNvPr id="1026" name="Picture 2" descr="Kết quả hình ảnh cho chiếu cầu hiề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600" y="3122024"/>
            <a:ext cx="4286250" cy="2993028"/>
          </a:xfrm>
          <a:prstGeom prst="rect">
            <a:avLst/>
          </a:prstGeom>
          <a:noFill/>
        </p:spPr>
      </p:pic>
      <p:pic>
        <p:nvPicPr>
          <p:cNvPr id="1028" name="Picture 4" descr="Kết quả hình ảnh cho chiếu cầu hiề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3124200"/>
            <a:ext cx="4267200" cy="2971800"/>
          </a:xfrm>
          <a:prstGeom prst="rect">
            <a:avLst/>
          </a:prstGeom>
          <a:noFill/>
        </p:spPr>
      </p:pic>
      <p:sp>
        <p:nvSpPr>
          <p:cNvPr id="7" name="Rectangle 10"/>
          <p:cNvSpPr txBox="1">
            <a:spLocks noChangeArrowheads="1"/>
          </p:cNvSpPr>
          <p:nvPr/>
        </p:nvSpPr>
        <p:spPr>
          <a:xfrm>
            <a:off x="457200" y="6172200"/>
            <a:ext cx="82296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Chiếu</a:t>
            </a:r>
            <a:r>
              <a:rPr kumimoji="0" lang="en-US" sz="2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cầu</a:t>
            </a:r>
            <a:r>
              <a:rPr kumimoji="0" lang="en-US" sz="2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hiền</a:t>
            </a:r>
            <a:r>
              <a:rPr kumimoji="0" lang="en-US" sz="2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– </a:t>
            </a:r>
            <a:r>
              <a:rPr kumimoji="0" lang="en-US" sz="26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Ngô</a:t>
            </a:r>
            <a:r>
              <a:rPr kumimoji="0" lang="en-US" sz="2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Thì</a:t>
            </a:r>
            <a:r>
              <a:rPr kumimoji="0" lang="en-US" sz="2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Nhậm</a:t>
            </a:r>
            <a:endParaRPr kumimoji="0" lang="en-US" sz="2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30000"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5"/>
          <p:cNvSpPr txBox="1">
            <a:spLocks noChangeArrowheads="1"/>
          </p:cNvSpPr>
          <p:nvPr/>
        </p:nvSpPr>
        <p:spPr>
          <a:xfrm>
            <a:off x="304800" y="76200"/>
            <a:ext cx="8534400" cy="12192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just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Việt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hóa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thơ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Đường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đã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được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kết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tinh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ở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các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nhà</a:t>
            </a:r>
            <a:r>
              <a:rPr lang="en-US" sz="2400" dirty="0" smtClean="0"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thơ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tài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hoa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như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Hô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̀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Xuân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Hương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,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Nguyễn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Khuyến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,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Tú</a:t>
            </a:r>
            <a:r>
              <a:rPr kumimoji="0" lang="en-US" sz="24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 </a:t>
            </a:r>
            <a:r>
              <a:rPr kumimoji="0" lang="en-US" sz="24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Xương</a:t>
            </a:r>
            <a:r>
              <a:rPr kumimoji="0" lang="en-US" sz="2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+mj-cs"/>
              </a:rPr>
              <a:t>.</a:t>
            </a:r>
          </a:p>
        </p:txBody>
      </p:sp>
      <p:sp>
        <p:nvSpPr>
          <p:cNvPr id="7" name="Rectangle 10"/>
          <p:cNvSpPr txBox="1">
            <a:spLocks noChangeArrowheads="1"/>
          </p:cNvSpPr>
          <p:nvPr/>
        </p:nvSpPr>
        <p:spPr>
          <a:xfrm>
            <a:off x="457200" y="6019800"/>
            <a:ext cx="8229600" cy="53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Thu </a:t>
            </a:r>
            <a:r>
              <a:rPr kumimoji="0" lang="en-US" sz="2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điếu</a:t>
            </a: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– </a:t>
            </a:r>
            <a:r>
              <a:rPr kumimoji="0" lang="en-US" sz="2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Nguyễn</a:t>
            </a:r>
            <a:r>
              <a:rPr kumimoji="0" lang="en-US" sz="2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 </a:t>
            </a:r>
            <a:r>
              <a:rPr kumimoji="0" lang="en-US" sz="2600" b="1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n-ea"/>
                <a:cs typeface="+mn-cs"/>
              </a:rPr>
              <a:t>Khuyến</a:t>
            </a:r>
            <a:endParaRPr kumimoji="0" lang="en-US" sz="26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n-ea"/>
              <a:cs typeface="+mn-cs"/>
            </a:endParaRPr>
          </a:p>
        </p:txBody>
      </p:sp>
      <p:pic>
        <p:nvPicPr>
          <p:cNvPr id="9" name="Picture 12" descr="ANd9GcQZNWAAYAHUa4-MUrrkzfNRMjtNUxg58lp8Cgep4Dub8bzJVC7VBw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1295400"/>
            <a:ext cx="2743200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7346" name="Picture 2" descr="Kết quả hình ảnh cho thu điếu nguyễn khuyế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76600" y="1295400"/>
            <a:ext cx="2600325" cy="4648200"/>
          </a:xfrm>
          <a:prstGeom prst="rect">
            <a:avLst/>
          </a:prstGeom>
          <a:noFill/>
        </p:spPr>
      </p:pic>
      <p:pic>
        <p:nvPicPr>
          <p:cNvPr id="57348" name="Picture 4" descr="Kết quả hình ảnh cho thu điếu nguyễn khuyế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019800" y="1287462"/>
            <a:ext cx="2667000" cy="465613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7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73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4">
                <a:lumMod val="40000"/>
                <a:lumOff val="60000"/>
              </a:schemeClr>
            </a:gs>
            <a:gs pos="46000">
              <a:schemeClr val="accent4">
                <a:lumMod val="95000"/>
                <a:lumOff val="5000"/>
              </a:schemeClr>
            </a:gs>
            <a:gs pos="100000">
              <a:schemeClr val="accent4">
                <a:lumMod val="60000"/>
              </a:schemeClr>
            </a:gs>
          </a:gsLst>
          <a:path path="circle">
            <a:fillToRect l="50000" t="130000" r="50000" b="-3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4600"/>
            <a:ext cx="8229600" cy="1143000"/>
          </a:xfrm>
        </p:spPr>
        <p:txBody>
          <a:bodyPr>
            <a:noAutofit/>
          </a:bodyPr>
          <a:lstStyle/>
          <a:p>
            <a:r>
              <a:rPr lang="en-US" sz="7000" i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 NHỚ GIỎI HƠN</a:t>
            </a:r>
            <a:endParaRPr lang="en-US" sz="7000" i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2896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18"/>
          <p:cNvGrpSpPr>
            <a:grpSpLocks/>
          </p:cNvGrpSpPr>
          <p:nvPr/>
        </p:nvGrpSpPr>
        <p:grpSpPr bwMode="auto">
          <a:xfrm>
            <a:off x="152400" y="685800"/>
            <a:ext cx="8686800" cy="5562600"/>
            <a:chOff x="96" y="432"/>
            <a:chExt cx="5472" cy="3504"/>
          </a:xfrm>
        </p:grpSpPr>
        <p:pic>
          <p:nvPicPr>
            <p:cNvPr id="7173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7171" name="Text Box 16"/>
          <p:cNvSpPr txBox="1">
            <a:spLocks noChangeArrowheads="1"/>
          </p:cNvSpPr>
          <p:nvPr/>
        </p:nvSpPr>
        <p:spPr bwMode="auto">
          <a:xfrm>
            <a:off x="2971800" y="1676400"/>
            <a:ext cx="54102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3200" b="1" dirty="0" err="1" smtClean="0">
                <a:latin typeface="Arial" panose="020B0604020202020204" pitchFamily="34" charset="0"/>
              </a:rPr>
              <a:t>Văn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học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viết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Việt</a:t>
            </a:r>
            <a:r>
              <a:rPr lang="en-US" altLang="en-US" sz="3200" b="1" dirty="0">
                <a:latin typeface="Arial" panose="020B0604020202020204" pitchFamily="34" charset="0"/>
              </a:rPr>
              <a:t> Nam </a:t>
            </a:r>
            <a:r>
              <a:rPr lang="en-US" altLang="en-US" sz="3200" b="1" dirty="0" err="1">
                <a:latin typeface="Arial" panose="020B0604020202020204" pitchFamily="34" charset="0"/>
              </a:rPr>
              <a:t>được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tính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mốc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từ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thế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kỉ</a:t>
            </a:r>
            <a:r>
              <a:rPr lang="en-US" altLang="en-US" sz="3200" b="1" dirty="0">
                <a:latin typeface="Arial" panose="020B0604020202020204" pitchFamily="34" charset="0"/>
              </a:rPr>
              <a:t> X .</a:t>
            </a:r>
            <a:endParaRPr lang="en-US" altLang="en-US" sz="3000" b="1" dirty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>
                <a:solidFill>
                  <a:srgbClr val="FF0000"/>
                </a:solidFill>
              </a:rPr>
              <a:t>ĐÚNG</a:t>
            </a:r>
          </a:p>
        </p:txBody>
      </p:sp>
    </p:spTree>
    <p:extLst>
      <p:ext uri="{BB962C8B-B14F-4D97-AF65-F5344CB8AC3E}">
        <p14:creationId xmlns:p14="http://schemas.microsoft.com/office/powerpoint/2010/main" val="3329235976"/>
      </p:ext>
    </p:extLst>
  </p:cSld>
  <p:clrMapOvr>
    <a:masterClrMapping/>
  </p:clrMapOvr>
  <p:transition spd="slow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42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10245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>
                <a:solidFill>
                  <a:srgbClr val="FF0000"/>
                </a:solidFill>
              </a:rPr>
              <a:t>ĐÚNG</a:t>
            </a:r>
          </a:p>
        </p:txBody>
      </p:sp>
      <p:sp>
        <p:nvSpPr>
          <p:cNvPr id="10244" name="Rectangle 1"/>
          <p:cNvSpPr>
            <a:spLocks noChangeArrowheads="1"/>
          </p:cNvSpPr>
          <p:nvPr/>
        </p:nvSpPr>
        <p:spPr bwMode="auto">
          <a:xfrm>
            <a:off x="3276600" y="1676400"/>
            <a:ext cx="5257800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Xuân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Diệu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nhận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định</a:t>
            </a:r>
            <a:r>
              <a:rPr lang="en-US" altLang="en-US" sz="3200" b="1" dirty="0">
                <a:latin typeface="Arial" panose="020B0604020202020204" pitchFamily="34" charset="0"/>
              </a:rPr>
              <a:t> “Thu </a:t>
            </a:r>
            <a:r>
              <a:rPr lang="en-US" altLang="en-US" sz="3200" b="1" dirty="0" err="1">
                <a:latin typeface="Arial" panose="020B0604020202020204" pitchFamily="34" charset="0"/>
              </a:rPr>
              <a:t>điếu</a:t>
            </a:r>
            <a:r>
              <a:rPr lang="en-US" altLang="en-US" sz="3200" b="1" dirty="0">
                <a:latin typeface="Arial" panose="020B0604020202020204" pitchFamily="34" charset="0"/>
              </a:rPr>
              <a:t>” </a:t>
            </a:r>
            <a:r>
              <a:rPr lang="en-US" altLang="en-US" sz="3200" b="1" dirty="0" err="1">
                <a:latin typeface="Arial" panose="020B0604020202020204" pitchFamily="34" charset="0"/>
              </a:rPr>
              <a:t>của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Nguyễn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Khuyến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điển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hình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hơn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cả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cho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mùa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thu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làng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cảnh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Việt</a:t>
            </a:r>
            <a:r>
              <a:rPr lang="en-US" altLang="en-US" sz="3200" b="1" dirty="0">
                <a:latin typeface="Arial" panose="020B0604020202020204" pitchFamily="34" charset="0"/>
              </a:rPr>
              <a:t> Nam. </a:t>
            </a:r>
          </a:p>
        </p:txBody>
      </p:sp>
    </p:spTree>
    <p:extLst>
      <p:ext uri="{BB962C8B-B14F-4D97-AF65-F5344CB8AC3E}">
        <p14:creationId xmlns:p14="http://schemas.microsoft.com/office/powerpoint/2010/main" val="215848548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290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12293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 dirty="0" smtClean="0">
                <a:solidFill>
                  <a:srgbClr val="FF0000"/>
                </a:solidFill>
              </a:rPr>
              <a:t>ĐÚNG</a:t>
            </a:r>
            <a:endParaRPr lang="en-US" altLang="en-US" sz="4800" b="1" dirty="0">
              <a:solidFill>
                <a:srgbClr val="FF0000"/>
              </a:solidFill>
            </a:endParaRPr>
          </a:p>
        </p:txBody>
      </p:sp>
      <p:sp>
        <p:nvSpPr>
          <p:cNvPr id="12292" name="Rectangle 1"/>
          <p:cNvSpPr>
            <a:spLocks noChangeArrowheads="1"/>
          </p:cNvSpPr>
          <p:nvPr/>
        </p:nvSpPr>
        <p:spPr bwMode="auto">
          <a:xfrm>
            <a:off x="3276600" y="1676400"/>
            <a:ext cx="5257800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Giai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đoạn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văn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học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từ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thế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kỉ</a:t>
            </a:r>
            <a:r>
              <a:rPr lang="en-US" altLang="en-US" sz="3200" b="1" dirty="0">
                <a:latin typeface="Arial" panose="020B0604020202020204" pitchFamily="34" charset="0"/>
              </a:rPr>
              <a:t> X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đến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thế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kỉ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XIX  </a:t>
            </a:r>
            <a:r>
              <a:rPr lang="en-US" altLang="en-US" sz="3200" b="1" dirty="0" err="1">
                <a:latin typeface="Arial" panose="020B0604020202020204" pitchFamily="34" charset="0"/>
              </a:rPr>
              <a:t>được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coi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là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giai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đoạn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văn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học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trung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đại</a:t>
            </a:r>
            <a:r>
              <a:rPr lang="en-US" altLang="en-US" sz="3200" b="1" dirty="0" smtClean="0">
                <a:latin typeface="Arial" panose="020B0604020202020204" pitchFamily="34" charset="0"/>
              </a:rPr>
              <a:t>.</a:t>
            </a:r>
            <a:endParaRPr lang="en-US" altLang="en-US" sz="3200" b="1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4532620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13317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 dirty="0">
                <a:solidFill>
                  <a:srgbClr val="FF0000"/>
                </a:solidFill>
              </a:rPr>
              <a:t>SAI</a:t>
            </a:r>
          </a:p>
        </p:txBody>
      </p:sp>
      <p:sp>
        <p:nvSpPr>
          <p:cNvPr id="13316" name="Rectangle 1"/>
          <p:cNvSpPr>
            <a:spLocks noChangeArrowheads="1"/>
          </p:cNvSpPr>
          <p:nvPr/>
        </p:nvSpPr>
        <p:spPr bwMode="auto">
          <a:xfrm>
            <a:off x="3276600" y="1676400"/>
            <a:ext cx="5257800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Nguyễn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Trãi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là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đại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thi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hào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của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dân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tộc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Việt</a:t>
            </a:r>
            <a:r>
              <a:rPr lang="en-US" altLang="en-US" sz="3200" b="1" dirty="0">
                <a:latin typeface="Arial" panose="020B0604020202020204" pitchFamily="34" charset="0"/>
              </a:rPr>
              <a:t> Nam </a:t>
            </a:r>
          </a:p>
        </p:txBody>
      </p:sp>
    </p:spTree>
    <p:extLst>
      <p:ext uri="{BB962C8B-B14F-4D97-AF65-F5344CB8AC3E}">
        <p14:creationId xmlns:p14="http://schemas.microsoft.com/office/powerpoint/2010/main" val="4133958052"/>
      </p:ext>
    </p:extLst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434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18437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 dirty="0" smtClean="0">
                <a:solidFill>
                  <a:srgbClr val="FF0000"/>
                </a:solidFill>
              </a:rPr>
              <a:t>ĐÚNG</a:t>
            </a:r>
            <a:endParaRPr lang="en-US" altLang="en-US" sz="4800" b="1" dirty="0">
              <a:solidFill>
                <a:srgbClr val="FF0000"/>
              </a:solidFill>
            </a:endParaRPr>
          </a:p>
        </p:txBody>
      </p:sp>
      <p:sp>
        <p:nvSpPr>
          <p:cNvPr id="18436" name="Rectangle 1"/>
          <p:cNvSpPr>
            <a:spLocks noChangeArrowheads="1"/>
          </p:cNvSpPr>
          <p:nvPr/>
        </p:nvSpPr>
        <p:spPr bwMode="auto">
          <a:xfrm>
            <a:off x="3124200" y="1676400"/>
            <a:ext cx="5562600" cy="25545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i="1" dirty="0" err="1" smtClean="0">
                <a:latin typeface="Arial" panose="020B0604020202020204" pitchFamily="34" charset="0"/>
              </a:rPr>
              <a:t>Văn</a:t>
            </a:r>
            <a:r>
              <a:rPr lang="en-US" altLang="en-US" sz="3200" b="1" i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i="1" dirty="0" err="1">
                <a:latin typeface="Arial" panose="020B0604020202020204" pitchFamily="34" charset="0"/>
              </a:rPr>
              <a:t>tế</a:t>
            </a:r>
            <a:r>
              <a:rPr lang="en-US" altLang="en-US" sz="3200" b="1" i="1" dirty="0">
                <a:latin typeface="Arial" panose="020B0604020202020204" pitchFamily="34" charset="0"/>
              </a:rPr>
              <a:t> </a:t>
            </a:r>
            <a:r>
              <a:rPr lang="en-US" altLang="en-US" sz="3200" b="1" i="1" dirty="0" err="1">
                <a:latin typeface="Arial" panose="020B0604020202020204" pitchFamily="34" charset="0"/>
              </a:rPr>
              <a:t>nghĩa</a:t>
            </a:r>
            <a:r>
              <a:rPr lang="en-US" altLang="en-US" sz="3200" b="1" i="1" dirty="0">
                <a:latin typeface="Arial" panose="020B0604020202020204" pitchFamily="34" charset="0"/>
              </a:rPr>
              <a:t> </a:t>
            </a:r>
            <a:r>
              <a:rPr lang="en-US" altLang="en-US" sz="3200" b="1" i="1" dirty="0" err="1">
                <a:latin typeface="Arial" panose="020B0604020202020204" pitchFamily="34" charset="0"/>
              </a:rPr>
              <a:t>sĩ</a:t>
            </a:r>
            <a:r>
              <a:rPr lang="en-US" altLang="en-US" sz="3200" b="1" i="1" dirty="0">
                <a:latin typeface="Arial" panose="020B0604020202020204" pitchFamily="34" charset="0"/>
              </a:rPr>
              <a:t> </a:t>
            </a:r>
            <a:r>
              <a:rPr lang="en-US" altLang="en-US" sz="3200" b="1" i="1" dirty="0" err="1">
                <a:latin typeface="Arial" panose="020B0604020202020204" pitchFamily="34" charset="0"/>
              </a:rPr>
              <a:t>Cần</a:t>
            </a:r>
            <a:r>
              <a:rPr lang="en-US" altLang="en-US" sz="3200" b="1" i="1" dirty="0">
                <a:latin typeface="Arial" panose="020B0604020202020204" pitchFamily="34" charset="0"/>
              </a:rPr>
              <a:t> </a:t>
            </a:r>
            <a:r>
              <a:rPr lang="en-US" altLang="en-US" sz="3200" b="1" i="1" dirty="0" err="1">
                <a:latin typeface="Arial" panose="020B0604020202020204" pitchFamily="34" charset="0"/>
              </a:rPr>
              <a:t>Giuộc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là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tác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phẩm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văn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học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của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Nguyễn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Đình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Chiểu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viết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về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một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tượng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đài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người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nghĩa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sĩ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nông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 smtClean="0">
                <a:latin typeface="Arial" panose="020B0604020202020204" pitchFamily="34" charset="0"/>
              </a:rPr>
              <a:t>dân</a:t>
            </a:r>
            <a:r>
              <a:rPr lang="en-US" altLang="en-US" sz="3200" b="1" dirty="0" smtClean="0">
                <a:latin typeface="Arial" panose="020B0604020202020204" pitchFamily="34" charset="0"/>
              </a:rPr>
              <a:t>.</a:t>
            </a:r>
            <a:endParaRPr lang="en-US" altLang="en-US" sz="3200" b="1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4950810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9458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19461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>
                <a:solidFill>
                  <a:srgbClr val="FF0000"/>
                </a:solidFill>
              </a:rPr>
              <a:t>SAI</a:t>
            </a:r>
          </a:p>
        </p:txBody>
      </p:sp>
      <p:sp>
        <p:nvSpPr>
          <p:cNvPr id="19460" name="Rectangle 1"/>
          <p:cNvSpPr>
            <a:spLocks noChangeArrowheads="1"/>
          </p:cNvSpPr>
          <p:nvPr/>
        </p:nvSpPr>
        <p:spPr bwMode="auto">
          <a:xfrm>
            <a:off x="3124200" y="1676400"/>
            <a:ext cx="55626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Bài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thơ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i="1" dirty="0" err="1">
                <a:latin typeface="Arial" panose="020B0604020202020204" pitchFamily="34" charset="0"/>
              </a:rPr>
              <a:t>Tự</a:t>
            </a:r>
            <a:r>
              <a:rPr lang="en-US" altLang="en-US" sz="3200" b="1" i="1" dirty="0">
                <a:latin typeface="Arial" panose="020B0604020202020204" pitchFamily="34" charset="0"/>
              </a:rPr>
              <a:t> </a:t>
            </a:r>
            <a:r>
              <a:rPr lang="en-US" altLang="en-US" sz="3200" b="1" i="1" dirty="0" err="1">
                <a:latin typeface="Arial" panose="020B0604020202020204" pitchFamily="34" charset="0"/>
              </a:rPr>
              <a:t>tình</a:t>
            </a:r>
            <a:r>
              <a:rPr lang="en-US" altLang="en-US" sz="3200" b="1" i="1" dirty="0">
                <a:latin typeface="Arial" panose="020B0604020202020204" pitchFamily="34" charset="0"/>
              </a:rPr>
              <a:t> (II) </a:t>
            </a:r>
            <a:r>
              <a:rPr lang="en-US" altLang="en-US" sz="3200" b="1" dirty="0" err="1">
                <a:latin typeface="Arial" panose="020B0604020202020204" pitchFamily="34" charset="0"/>
              </a:rPr>
              <a:t>của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Hồ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Xuân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Hương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được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viết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theo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thể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thất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ngôn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tứ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tuyệt</a:t>
            </a:r>
            <a:r>
              <a:rPr lang="en-US" altLang="en-US" sz="3200" b="1" dirty="0"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9853019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20485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>
                <a:solidFill>
                  <a:srgbClr val="FF0000"/>
                </a:solidFill>
              </a:rPr>
              <a:t>ĐÚNG</a:t>
            </a:r>
          </a:p>
        </p:txBody>
      </p:sp>
      <p:sp>
        <p:nvSpPr>
          <p:cNvPr id="20484" name="Rectangle 1"/>
          <p:cNvSpPr>
            <a:spLocks noChangeArrowheads="1"/>
          </p:cNvSpPr>
          <p:nvPr/>
        </p:nvSpPr>
        <p:spPr bwMode="auto">
          <a:xfrm>
            <a:off x="3124200" y="1676400"/>
            <a:ext cx="55626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Tú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Xương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là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nhà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thơ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trào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phúng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xuất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sắc</a:t>
            </a:r>
            <a:r>
              <a:rPr lang="en-US" altLang="en-US" sz="3200" b="1" dirty="0">
                <a:latin typeface="Arial" panose="020B0604020202020204" pitchFamily="34" charset="0"/>
              </a:rPr>
              <a:t> ở </a:t>
            </a:r>
            <a:r>
              <a:rPr lang="en-US" altLang="en-US" sz="3200" b="1" dirty="0" err="1">
                <a:latin typeface="Arial" panose="020B0604020202020204" pitchFamily="34" charset="0"/>
              </a:rPr>
              <a:t>nửa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sau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thế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kỉ</a:t>
            </a:r>
            <a:r>
              <a:rPr lang="en-US" altLang="en-US" sz="3200" b="1" dirty="0">
                <a:latin typeface="Arial" panose="020B0604020202020204" pitchFamily="34" charset="0"/>
              </a:rPr>
              <a:t> XIX.</a:t>
            </a:r>
          </a:p>
        </p:txBody>
      </p:sp>
    </p:spTree>
    <p:extLst>
      <p:ext uri="{BB962C8B-B14F-4D97-AF65-F5344CB8AC3E}">
        <p14:creationId xmlns:p14="http://schemas.microsoft.com/office/powerpoint/2010/main" val="260748539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530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22533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>
                <a:solidFill>
                  <a:srgbClr val="FF0000"/>
                </a:solidFill>
              </a:rPr>
              <a:t>SAI</a:t>
            </a:r>
          </a:p>
        </p:txBody>
      </p:sp>
      <p:sp>
        <p:nvSpPr>
          <p:cNvPr id="22532" name="Rectangle 1"/>
          <p:cNvSpPr>
            <a:spLocks noChangeArrowheads="1"/>
          </p:cNvSpPr>
          <p:nvPr/>
        </p:nvSpPr>
        <p:spPr bwMode="auto">
          <a:xfrm>
            <a:off x="3124200" y="1676400"/>
            <a:ext cx="556260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Văn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học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trung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đại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Việt</a:t>
            </a:r>
            <a:r>
              <a:rPr lang="en-US" altLang="en-US" sz="3200" b="1" dirty="0">
                <a:latin typeface="Arial" panose="020B0604020202020204" pitchFamily="34" charset="0"/>
              </a:rPr>
              <a:t> Nam </a:t>
            </a:r>
            <a:r>
              <a:rPr lang="en-US" altLang="en-US" sz="3200" b="1" dirty="0" err="1">
                <a:latin typeface="Arial" panose="020B0604020202020204" pitchFamily="34" charset="0"/>
              </a:rPr>
              <a:t>chịu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ảnh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hưởng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mạnh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mẽ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của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văn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hóa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phương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Tây</a:t>
            </a:r>
            <a:r>
              <a:rPr lang="en-US" altLang="en-US" sz="3200" b="1" dirty="0">
                <a:latin typeface="Arial" panose="020B060402020202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4005653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24581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>
                <a:solidFill>
                  <a:srgbClr val="FF0000"/>
                </a:solidFill>
              </a:rPr>
              <a:t>SAI</a:t>
            </a:r>
          </a:p>
        </p:txBody>
      </p:sp>
      <p:sp>
        <p:nvSpPr>
          <p:cNvPr id="24580" name="Rectangle 1"/>
          <p:cNvSpPr>
            <a:spLocks noChangeArrowheads="1"/>
          </p:cNvSpPr>
          <p:nvPr/>
        </p:nvSpPr>
        <p:spPr bwMode="auto">
          <a:xfrm>
            <a:off x="3124200" y="1676400"/>
            <a:ext cx="55626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Thơ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thất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ngôn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bát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cú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gieo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vần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lưng</a:t>
            </a:r>
            <a:r>
              <a:rPr lang="en-US" altLang="en-US" sz="3200" b="1" dirty="0">
                <a:latin typeface="Arial" panose="020B0604020202020204" pitchFamily="34" charset="0"/>
              </a:rPr>
              <a:t> (</a:t>
            </a:r>
            <a:r>
              <a:rPr lang="en-US" altLang="en-US" sz="3200" b="1" dirty="0" err="1">
                <a:latin typeface="Arial" panose="020B0604020202020204" pitchFamily="34" charset="0"/>
              </a:rPr>
              <a:t>vần</a:t>
            </a:r>
            <a:r>
              <a:rPr lang="en-US" altLang="en-US" sz="3200" b="1" dirty="0">
                <a:latin typeface="Arial" panose="020B0604020202020204" pitchFamily="34" charset="0"/>
              </a:rPr>
              <a:t> ở </a:t>
            </a:r>
            <a:r>
              <a:rPr lang="en-US" altLang="en-US" sz="3200" b="1" dirty="0" err="1">
                <a:latin typeface="Arial" panose="020B0604020202020204" pitchFamily="34" charset="0"/>
              </a:rPr>
              <a:t>giữa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câu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thơ</a:t>
            </a:r>
            <a:r>
              <a:rPr lang="en-US" altLang="en-US" sz="3200" b="1" dirty="0">
                <a:latin typeface="Arial" panose="020B0604020202020204" pitchFamily="34" charset="0"/>
              </a:rPr>
              <a:t>).</a:t>
            </a:r>
          </a:p>
        </p:txBody>
      </p:sp>
    </p:spTree>
    <p:extLst>
      <p:ext uri="{BB962C8B-B14F-4D97-AF65-F5344CB8AC3E}">
        <p14:creationId xmlns:p14="http://schemas.microsoft.com/office/powerpoint/2010/main" val="162377469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18"/>
          <p:cNvGrpSpPr>
            <a:grpSpLocks/>
          </p:cNvGrpSpPr>
          <p:nvPr/>
        </p:nvGrpSpPr>
        <p:grpSpPr bwMode="auto">
          <a:xfrm>
            <a:off x="304800" y="685800"/>
            <a:ext cx="8686800" cy="5562600"/>
            <a:chOff x="96" y="432"/>
            <a:chExt cx="5472" cy="3504"/>
          </a:xfrm>
        </p:grpSpPr>
        <p:pic>
          <p:nvPicPr>
            <p:cNvPr id="25605" name="Picture 19" descr="ARTDECO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6" y="432"/>
              <a:ext cx="5472" cy="35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32" name="AutoShape 20"/>
            <p:cNvSpPr>
              <a:spLocks noChangeArrowheads="1"/>
            </p:cNvSpPr>
            <p:nvPr/>
          </p:nvSpPr>
          <p:spPr bwMode="auto">
            <a:xfrm>
              <a:off x="336" y="1056"/>
              <a:ext cx="1392" cy="432"/>
            </a:xfrm>
            <a:prstGeom prst="flowChartAlternateProcess">
              <a:avLst/>
            </a:prstGeom>
            <a:noFill/>
            <a:ln>
              <a:noFill/>
            </a:ln>
            <a:effectLst/>
            <a:extLst/>
          </p:spPr>
          <p:txBody>
            <a:bodyPr wrap="none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>
                  <a:solidFill>
                    <a:schemeClr val="bg1"/>
                  </a:solidFill>
                  <a:effectLst>
                    <a:outerShdw blurRad="38100" dist="38100" dir="2700000" algn="tl">
                      <a:srgbClr val="C0C0C0"/>
                    </a:outerShdw>
                  </a:effectLst>
                  <a:latin typeface="+mn-lt"/>
                  <a:cs typeface="+mn-cs"/>
                </a:rPr>
                <a:t>KHỞI ĐỘNG</a:t>
              </a:r>
            </a:p>
          </p:txBody>
        </p:sp>
      </p:grpSp>
      <p:sp>
        <p:nvSpPr>
          <p:cNvPr id="13329" name="Text Box 17"/>
          <p:cNvSpPr txBox="1">
            <a:spLocks noChangeArrowheads="1"/>
          </p:cNvSpPr>
          <p:nvPr/>
        </p:nvSpPr>
        <p:spPr bwMode="auto">
          <a:xfrm>
            <a:off x="4751388" y="4373563"/>
            <a:ext cx="182880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en-US" sz="4800" b="1">
                <a:solidFill>
                  <a:srgbClr val="FF0000"/>
                </a:solidFill>
              </a:rPr>
              <a:t>ĐÚNG</a:t>
            </a:r>
          </a:p>
        </p:txBody>
      </p:sp>
      <p:sp>
        <p:nvSpPr>
          <p:cNvPr id="25604" name="Rectangle 1"/>
          <p:cNvSpPr>
            <a:spLocks noChangeArrowheads="1"/>
          </p:cNvSpPr>
          <p:nvPr/>
        </p:nvSpPr>
        <p:spPr bwMode="auto">
          <a:xfrm>
            <a:off x="3124200" y="1676400"/>
            <a:ext cx="5562600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3200" b="1" dirty="0" err="1" smtClean="0">
                <a:latin typeface="Arial" panose="020B0604020202020204" pitchFamily="34" charset="0"/>
              </a:rPr>
              <a:t>Thơ</a:t>
            </a:r>
            <a:r>
              <a:rPr lang="en-US" altLang="en-US" sz="3200" b="1" dirty="0" smtClean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Tú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Xương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gồm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hai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mảng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trào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phúng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và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trữ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  <a:r>
              <a:rPr lang="en-US" altLang="en-US" sz="3200" b="1" dirty="0" err="1">
                <a:latin typeface="Arial" panose="020B0604020202020204" pitchFamily="34" charset="0"/>
              </a:rPr>
              <a:t>tình</a:t>
            </a:r>
            <a:r>
              <a:rPr lang="en-US" altLang="en-US" sz="3200" b="1" dirty="0"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730805"/>
      </p:ext>
    </p:extLst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3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9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263" y="3048000"/>
            <a:ext cx="8229600" cy="12954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8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AI NHANH HƠN </a:t>
            </a:r>
            <a:endParaRPr lang="en-US" sz="8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8567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5"/>
          <p:cNvGrpSpPr>
            <a:grpSpLocks/>
          </p:cNvGrpSpPr>
          <p:nvPr/>
        </p:nvGrpSpPr>
        <p:grpSpPr bwMode="auto">
          <a:xfrm flipH="1">
            <a:off x="1219200" y="381000"/>
            <a:ext cx="7620000" cy="5943600"/>
            <a:chOff x="240" y="240"/>
            <a:chExt cx="5232" cy="3792"/>
          </a:xfrm>
        </p:grpSpPr>
        <p:grpSp>
          <p:nvGrpSpPr>
            <p:cNvPr id="5" name="Group 6"/>
            <p:cNvGrpSpPr>
              <a:grpSpLocks/>
            </p:cNvGrpSpPr>
            <p:nvPr/>
          </p:nvGrpSpPr>
          <p:grpSpPr bwMode="auto">
            <a:xfrm>
              <a:off x="240" y="240"/>
              <a:ext cx="5232" cy="3792"/>
              <a:chOff x="240" y="240"/>
              <a:chExt cx="5232" cy="3792"/>
            </a:xfrm>
          </p:grpSpPr>
          <p:sp>
            <p:nvSpPr>
              <p:cNvPr id="8" name="Line 7"/>
              <p:cNvSpPr>
                <a:spLocks noChangeShapeType="1"/>
              </p:cNvSpPr>
              <p:nvPr/>
            </p:nvSpPr>
            <p:spPr bwMode="auto">
              <a:xfrm>
                <a:off x="1488" y="240"/>
                <a:ext cx="3984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/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" name="Line 8"/>
              <p:cNvSpPr>
                <a:spLocks noChangeShapeType="1"/>
              </p:cNvSpPr>
              <p:nvPr/>
            </p:nvSpPr>
            <p:spPr bwMode="auto">
              <a:xfrm>
                <a:off x="240" y="528"/>
                <a:ext cx="0" cy="3504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/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" name="Line 9"/>
              <p:cNvSpPr>
                <a:spLocks noChangeShapeType="1"/>
              </p:cNvSpPr>
              <p:nvPr/>
            </p:nvSpPr>
            <p:spPr bwMode="auto">
              <a:xfrm>
                <a:off x="240" y="4032"/>
                <a:ext cx="1200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/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6" name="Line 10"/>
            <p:cNvSpPr>
              <a:spLocks noChangeShapeType="1"/>
            </p:cNvSpPr>
            <p:nvPr/>
          </p:nvSpPr>
          <p:spPr bwMode="auto">
            <a:xfrm flipV="1">
              <a:off x="240" y="528"/>
              <a:ext cx="240" cy="240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just"/>
              <a:endParaRPr lang="en-US" sz="28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" name="Line 11"/>
            <p:cNvSpPr>
              <a:spLocks noChangeShapeType="1"/>
            </p:cNvSpPr>
            <p:nvPr/>
          </p:nvSpPr>
          <p:spPr bwMode="auto">
            <a:xfrm>
              <a:off x="254" y="3738"/>
              <a:ext cx="432" cy="288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just"/>
              <a:endParaRPr lang="en-US" sz="280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1" name="AutoShape 12"/>
          <p:cNvSpPr>
            <a:spLocks noChangeArrowheads="1"/>
          </p:cNvSpPr>
          <p:nvPr/>
        </p:nvSpPr>
        <p:spPr bwMode="auto">
          <a:xfrm>
            <a:off x="6896100" y="231775"/>
            <a:ext cx="2019300" cy="606425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cs typeface="Times New Roman" pitchFamily="18" charset="0"/>
              </a:rPr>
              <a:t>AI NHANH HƠN</a:t>
            </a:r>
          </a:p>
        </p:txBody>
      </p:sp>
      <p:sp>
        <p:nvSpPr>
          <p:cNvPr id="12" name="Text Box 13"/>
          <p:cNvSpPr txBox="1">
            <a:spLocks noChangeArrowheads="1"/>
          </p:cNvSpPr>
          <p:nvPr/>
        </p:nvSpPr>
        <p:spPr bwMode="auto">
          <a:xfrm>
            <a:off x="358775" y="2441575"/>
            <a:ext cx="83058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algn="just">
              <a:spcBef>
                <a:spcPct val="50000"/>
              </a:spcBef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thiên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nhiên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đất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trạng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thế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Nôm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giả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3" name="Text Box 14"/>
          <p:cNvSpPr txBox="1">
            <a:spLocks noChangeArrowheads="1"/>
          </p:cNvSpPr>
          <p:nvPr/>
        </p:nvSpPr>
        <p:spPr bwMode="auto">
          <a:xfrm>
            <a:off x="381000" y="1465263"/>
            <a:ext cx="8458200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tên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Nôm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vịnh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4" name="Text Box 15"/>
          <p:cNvSpPr txBox="1">
            <a:spLocks noChangeArrowheads="1"/>
          </p:cNvSpPr>
          <p:nvPr/>
        </p:nvSpPr>
        <p:spPr bwMode="auto">
          <a:xfrm>
            <a:off x="381000" y="3505200"/>
            <a:ext cx="828357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thơ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sự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cảm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gợi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tả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tinh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Khuyến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cảnh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sắc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mùa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Bắc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15" name="Text Box 16"/>
          <p:cNvSpPr txBox="1">
            <a:spLocks noChangeArrowheads="1"/>
          </p:cNvSpPr>
          <p:nvPr/>
        </p:nvSpPr>
        <p:spPr bwMode="auto">
          <a:xfrm>
            <a:off x="1139825" y="596900"/>
            <a:ext cx="5181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1.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Đây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là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phẩm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nào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?</a:t>
            </a:r>
          </a:p>
        </p:txBody>
      </p:sp>
      <p:sp>
        <p:nvSpPr>
          <p:cNvPr id="16" name="Text Box 17"/>
          <p:cNvSpPr txBox="1">
            <a:spLocks noChangeArrowheads="1"/>
          </p:cNvSpPr>
          <p:nvPr/>
        </p:nvSpPr>
        <p:spPr bwMode="auto">
          <a:xfrm>
            <a:off x="990600" y="5739825"/>
            <a:ext cx="6934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mùa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thu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Khuyến</a:t>
            </a:r>
            <a:endParaRPr lang="en-US" sz="28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3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 flipH="1">
            <a:off x="1219200" y="533400"/>
            <a:ext cx="7620000" cy="5791200"/>
            <a:chOff x="240" y="240"/>
            <a:chExt cx="5232" cy="3792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240" y="240"/>
              <a:ext cx="5232" cy="3792"/>
              <a:chOff x="240" y="240"/>
              <a:chExt cx="5232" cy="3792"/>
            </a:xfrm>
          </p:grpSpPr>
          <p:sp>
            <p:nvSpPr>
              <p:cNvPr id="8" name="Line 4"/>
              <p:cNvSpPr>
                <a:spLocks noChangeShapeType="1"/>
              </p:cNvSpPr>
              <p:nvPr/>
            </p:nvSpPr>
            <p:spPr bwMode="auto">
              <a:xfrm>
                <a:off x="1488" y="240"/>
                <a:ext cx="3984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9" name="Line 5"/>
              <p:cNvSpPr>
                <a:spLocks noChangeShapeType="1"/>
              </p:cNvSpPr>
              <p:nvPr/>
            </p:nvSpPr>
            <p:spPr bwMode="auto">
              <a:xfrm>
                <a:off x="240" y="528"/>
                <a:ext cx="0" cy="3504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10" name="Line 6"/>
              <p:cNvSpPr>
                <a:spLocks noChangeShapeType="1"/>
              </p:cNvSpPr>
              <p:nvPr/>
            </p:nvSpPr>
            <p:spPr bwMode="auto">
              <a:xfrm>
                <a:off x="240" y="4032"/>
                <a:ext cx="1200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/>
              </a:p>
            </p:txBody>
          </p:sp>
        </p:grpSp>
        <p:sp>
          <p:nvSpPr>
            <p:cNvPr id="6" name="Line 7"/>
            <p:cNvSpPr>
              <a:spLocks noChangeShapeType="1"/>
            </p:cNvSpPr>
            <p:nvPr/>
          </p:nvSpPr>
          <p:spPr bwMode="auto">
            <a:xfrm flipV="1">
              <a:off x="240" y="528"/>
              <a:ext cx="240" cy="240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  <p:sp>
          <p:nvSpPr>
            <p:cNvPr id="7" name="Line 8"/>
            <p:cNvSpPr>
              <a:spLocks noChangeShapeType="1"/>
            </p:cNvSpPr>
            <p:nvPr/>
          </p:nvSpPr>
          <p:spPr bwMode="auto">
            <a:xfrm>
              <a:off x="254" y="3738"/>
              <a:ext cx="432" cy="288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/>
            </a:p>
          </p:txBody>
        </p:sp>
      </p:grpSp>
      <p:sp>
        <p:nvSpPr>
          <p:cNvPr id="11" name="AutoShape 9"/>
          <p:cNvSpPr>
            <a:spLocks noChangeArrowheads="1"/>
          </p:cNvSpPr>
          <p:nvPr/>
        </p:nvSpPr>
        <p:spPr bwMode="auto">
          <a:xfrm>
            <a:off x="6934200" y="384175"/>
            <a:ext cx="2019300" cy="606425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AI NHANH HƠN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1620838" y="914400"/>
            <a:ext cx="6883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3. Đây là nhà thơ nào?</a:t>
            </a: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457200" y="1905000"/>
            <a:ext cx="822960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1. Ông xuất thân trong gia đình nhà Nho.</a:t>
            </a: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506413" y="2590800"/>
            <a:ext cx="8305800" cy="137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2. Thơ văn của ông thể hiện hai nội dung lớn là lí tưởng đạo đức, nhân nghĩa và lòng yêu nước, thương dân</a:t>
            </a: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506413" y="4114800"/>
            <a:ext cx="82296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3. Ông là tác giả của những bài văn tế nổi tiếng cuối thế kỉ XIX.</a:t>
            </a: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2667000" y="5630863"/>
            <a:ext cx="39624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Đình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Chiểu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 flipH="1">
            <a:off x="1219200" y="457200"/>
            <a:ext cx="7620000" cy="6019800"/>
            <a:chOff x="240" y="240"/>
            <a:chExt cx="5232" cy="3792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240" y="240"/>
              <a:ext cx="5232" cy="3792"/>
              <a:chOff x="240" y="240"/>
              <a:chExt cx="5232" cy="3792"/>
            </a:xfrm>
          </p:grpSpPr>
          <p:sp>
            <p:nvSpPr>
              <p:cNvPr id="8" name="Line 4"/>
              <p:cNvSpPr>
                <a:spLocks noChangeShapeType="1"/>
              </p:cNvSpPr>
              <p:nvPr/>
            </p:nvSpPr>
            <p:spPr bwMode="auto">
              <a:xfrm>
                <a:off x="1488" y="240"/>
                <a:ext cx="3984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" name="Line 5"/>
              <p:cNvSpPr>
                <a:spLocks noChangeShapeType="1"/>
              </p:cNvSpPr>
              <p:nvPr/>
            </p:nvSpPr>
            <p:spPr bwMode="auto">
              <a:xfrm>
                <a:off x="240" y="528"/>
                <a:ext cx="0" cy="3504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" name="Line 6"/>
              <p:cNvSpPr>
                <a:spLocks noChangeShapeType="1"/>
              </p:cNvSpPr>
              <p:nvPr/>
            </p:nvSpPr>
            <p:spPr bwMode="auto">
              <a:xfrm>
                <a:off x="240" y="4032"/>
                <a:ext cx="1200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6" name="Line 7"/>
            <p:cNvSpPr>
              <a:spLocks noChangeShapeType="1"/>
            </p:cNvSpPr>
            <p:nvPr/>
          </p:nvSpPr>
          <p:spPr bwMode="auto">
            <a:xfrm flipV="1">
              <a:off x="240" y="528"/>
              <a:ext cx="240" cy="240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8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" name="Line 8"/>
            <p:cNvSpPr>
              <a:spLocks noChangeShapeType="1"/>
            </p:cNvSpPr>
            <p:nvPr/>
          </p:nvSpPr>
          <p:spPr bwMode="auto">
            <a:xfrm>
              <a:off x="254" y="3738"/>
              <a:ext cx="432" cy="288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 sz="280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1" name="Text Box 10"/>
          <p:cNvSpPr txBox="1">
            <a:spLocks noChangeArrowheads="1"/>
          </p:cNvSpPr>
          <p:nvPr/>
        </p:nvSpPr>
        <p:spPr bwMode="auto">
          <a:xfrm>
            <a:off x="1828800" y="593725"/>
            <a:ext cx="6172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4. Đây là hai câu thơ nào?</a:t>
            </a:r>
          </a:p>
        </p:txBody>
      </p:sp>
      <p:sp>
        <p:nvSpPr>
          <p:cNvPr id="12" name="Text Box 11"/>
          <p:cNvSpPr txBox="1">
            <a:spLocks noChangeArrowheads="1"/>
          </p:cNvSpPr>
          <p:nvPr/>
        </p:nvSpPr>
        <p:spPr bwMode="auto">
          <a:xfrm>
            <a:off x="762000" y="1492250"/>
            <a:ext cx="79248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1. Thể hiện tâm trạng cô đơn, lẻ loi của nhân vật trữ tình.</a:t>
            </a:r>
          </a:p>
        </p:txBody>
      </p:sp>
      <p:sp>
        <p:nvSpPr>
          <p:cNvPr id="13" name="Text Box 12"/>
          <p:cNvSpPr txBox="1">
            <a:spLocks noChangeArrowheads="1"/>
          </p:cNvSpPr>
          <p:nvPr/>
        </p:nvSpPr>
        <p:spPr bwMode="auto">
          <a:xfrm>
            <a:off x="685800" y="3962400"/>
            <a:ext cx="80772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3. Thời điểm câu thơ nói đến là lúc </a:t>
            </a:r>
            <a:r>
              <a:rPr lang="en-US" sz="2800" b="1" i="1">
                <a:latin typeface="Times New Roman" pitchFamily="18" charset="0"/>
                <a:cs typeface="Times New Roman" pitchFamily="18" charset="0"/>
              </a:rPr>
              <a:t>đêm khuya.</a:t>
            </a:r>
          </a:p>
        </p:txBody>
      </p:sp>
      <p:sp>
        <p:nvSpPr>
          <p:cNvPr id="14" name="Text Box 13"/>
          <p:cNvSpPr txBox="1">
            <a:spLocks noChangeArrowheads="1"/>
          </p:cNvSpPr>
          <p:nvPr/>
        </p:nvSpPr>
        <p:spPr bwMode="auto">
          <a:xfrm>
            <a:off x="762000" y="2743200"/>
            <a:ext cx="7848600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2. Mở đầu cho một trong 3 bài thơ </a:t>
            </a:r>
            <a:r>
              <a:rPr lang="en-US" sz="2800" b="1" i="1">
                <a:latin typeface="Times New Roman" pitchFamily="18" charset="0"/>
                <a:cs typeface="Times New Roman" pitchFamily="18" charset="0"/>
              </a:rPr>
              <a:t>Tự tình</a:t>
            </a:r>
            <a:r>
              <a:rPr lang="en-US" sz="2800" b="1">
                <a:latin typeface="Times New Roman" pitchFamily="18" charset="0"/>
                <a:cs typeface="Times New Roman" pitchFamily="18" charset="0"/>
              </a:rPr>
              <a:t> của Hồ Xuân Hương.</a:t>
            </a:r>
          </a:p>
        </p:txBody>
      </p:sp>
      <p:sp>
        <p:nvSpPr>
          <p:cNvPr id="15" name="Text Box 14"/>
          <p:cNvSpPr txBox="1">
            <a:spLocks noChangeArrowheads="1"/>
          </p:cNvSpPr>
          <p:nvPr/>
        </p:nvSpPr>
        <p:spPr bwMode="auto">
          <a:xfrm>
            <a:off x="838200" y="5092700"/>
            <a:ext cx="7924800" cy="138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lvl="1"/>
            <a:r>
              <a:rPr lang="en-US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Đêm</a:t>
            </a:r>
            <a:r>
              <a:rPr lang="en-US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khuya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văng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vẳng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trống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canh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dồn</a:t>
            </a:r>
            <a:endParaRPr lang="en-US" sz="28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Trơ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cái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hồng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nhan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non</a:t>
            </a:r>
            <a:r>
              <a:rPr lang="en-US" sz="2800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lvl="1"/>
            <a:r>
              <a:rPr lang="en-US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</a:t>
            </a:r>
            <a:r>
              <a:rPr lang="en-US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sz="28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II)</a:t>
            </a:r>
          </a:p>
        </p:txBody>
      </p:sp>
      <p:sp>
        <p:nvSpPr>
          <p:cNvPr id="16" name="AutoShape 9"/>
          <p:cNvSpPr>
            <a:spLocks noChangeArrowheads="1"/>
          </p:cNvSpPr>
          <p:nvPr/>
        </p:nvSpPr>
        <p:spPr bwMode="auto">
          <a:xfrm>
            <a:off x="6972300" y="307975"/>
            <a:ext cx="2019300" cy="606425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AI NHANH HƠN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 contrast="-20000"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 flipH="1">
            <a:off x="1219200" y="304800"/>
            <a:ext cx="7620000" cy="6172200"/>
            <a:chOff x="240" y="240"/>
            <a:chExt cx="5232" cy="3792"/>
          </a:xfrm>
        </p:grpSpPr>
        <p:grpSp>
          <p:nvGrpSpPr>
            <p:cNvPr id="5" name="Group 3"/>
            <p:cNvGrpSpPr>
              <a:grpSpLocks/>
            </p:cNvGrpSpPr>
            <p:nvPr/>
          </p:nvGrpSpPr>
          <p:grpSpPr bwMode="auto">
            <a:xfrm>
              <a:off x="240" y="240"/>
              <a:ext cx="5232" cy="3792"/>
              <a:chOff x="240" y="240"/>
              <a:chExt cx="5232" cy="3792"/>
            </a:xfrm>
          </p:grpSpPr>
          <p:sp>
            <p:nvSpPr>
              <p:cNvPr id="8" name="Line 4"/>
              <p:cNvSpPr>
                <a:spLocks noChangeShapeType="1"/>
              </p:cNvSpPr>
              <p:nvPr/>
            </p:nvSpPr>
            <p:spPr bwMode="auto">
              <a:xfrm>
                <a:off x="1488" y="240"/>
                <a:ext cx="3984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/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" name="Line 5"/>
              <p:cNvSpPr>
                <a:spLocks noChangeShapeType="1"/>
              </p:cNvSpPr>
              <p:nvPr/>
            </p:nvSpPr>
            <p:spPr bwMode="auto">
              <a:xfrm>
                <a:off x="240" y="528"/>
                <a:ext cx="0" cy="3504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/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0" name="Line 6"/>
              <p:cNvSpPr>
                <a:spLocks noChangeShapeType="1"/>
              </p:cNvSpPr>
              <p:nvPr/>
            </p:nvSpPr>
            <p:spPr bwMode="auto">
              <a:xfrm>
                <a:off x="240" y="4032"/>
                <a:ext cx="1200" cy="0"/>
              </a:xfrm>
              <a:prstGeom prst="line">
                <a:avLst/>
              </a:prstGeom>
              <a:noFill/>
              <a:ln w="57150" cmpd="thickThin">
                <a:solidFill>
                  <a:schemeClr val="tx1"/>
                </a:solidFill>
                <a:round/>
                <a:headEnd/>
                <a:tailEnd/>
              </a:ln>
            </p:spPr>
            <p:txBody>
              <a:bodyPr/>
              <a:lstStyle/>
              <a:p>
                <a:pPr algn="just"/>
                <a:endParaRPr lang="en-US" sz="2800">
                  <a:latin typeface="Times New Roman" pitchFamily="18" charset="0"/>
                  <a:cs typeface="Times New Roman" pitchFamily="18" charset="0"/>
                </a:endParaRPr>
              </a:p>
            </p:txBody>
          </p:sp>
        </p:grpSp>
        <p:sp>
          <p:nvSpPr>
            <p:cNvPr id="6" name="Line 7"/>
            <p:cNvSpPr>
              <a:spLocks noChangeShapeType="1"/>
            </p:cNvSpPr>
            <p:nvPr/>
          </p:nvSpPr>
          <p:spPr bwMode="auto">
            <a:xfrm flipV="1">
              <a:off x="240" y="528"/>
              <a:ext cx="240" cy="240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just"/>
              <a:endParaRPr lang="en-US" sz="280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" name="Line 8"/>
            <p:cNvSpPr>
              <a:spLocks noChangeShapeType="1"/>
            </p:cNvSpPr>
            <p:nvPr/>
          </p:nvSpPr>
          <p:spPr bwMode="auto">
            <a:xfrm>
              <a:off x="254" y="3738"/>
              <a:ext cx="432" cy="288"/>
            </a:xfrm>
            <a:prstGeom prst="line">
              <a:avLst/>
            </a:prstGeom>
            <a:noFill/>
            <a:ln w="57150" cmpd="thickThin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pPr algn="just"/>
              <a:endParaRPr lang="en-US" sz="280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11" name="AutoShape 9"/>
          <p:cNvSpPr>
            <a:spLocks noChangeArrowheads="1"/>
          </p:cNvSpPr>
          <p:nvPr/>
        </p:nvSpPr>
        <p:spPr bwMode="auto">
          <a:xfrm>
            <a:off x="6972300" y="152400"/>
            <a:ext cx="2019300" cy="606425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AI NHANH HƠN</a:t>
            </a:r>
          </a:p>
        </p:txBody>
      </p:sp>
      <p:sp>
        <p:nvSpPr>
          <p:cNvPr id="12" name="Text Box 10"/>
          <p:cNvSpPr txBox="1">
            <a:spLocks noChangeArrowheads="1"/>
          </p:cNvSpPr>
          <p:nvPr/>
        </p:nvSpPr>
        <p:spPr bwMode="auto">
          <a:xfrm>
            <a:off x="990600" y="762000"/>
            <a:ext cx="6703695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Câu 5. Đây là nhân vật văn học  nào?</a:t>
            </a:r>
          </a:p>
        </p:txBody>
      </p:sp>
      <p:sp>
        <p:nvSpPr>
          <p:cNvPr id="13" name="Text Box 11"/>
          <p:cNvSpPr txBox="1">
            <a:spLocks noChangeArrowheads="1"/>
          </p:cNvSpPr>
          <p:nvPr/>
        </p:nvSpPr>
        <p:spPr bwMode="auto">
          <a:xfrm>
            <a:off x="811212" y="1638300"/>
            <a:ext cx="7951787" cy="954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1 .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xây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dựng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người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hùng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b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 Box 12"/>
          <p:cNvSpPr txBox="1">
            <a:spLocks noChangeArrowheads="1"/>
          </p:cNvSpPr>
          <p:nvPr/>
        </p:nvSpPr>
        <p:spPr bwMode="auto">
          <a:xfrm>
            <a:off x="823913" y="2852738"/>
            <a:ext cx="8015287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2. Nhân vật được xây dựng bằng bút pháp lí tưởng hóa.</a:t>
            </a:r>
          </a:p>
        </p:txBody>
      </p:sp>
      <p:sp>
        <p:nvSpPr>
          <p:cNvPr id="15" name="Text Box 13"/>
          <p:cNvSpPr txBox="1">
            <a:spLocks noChangeArrowheads="1"/>
          </p:cNvSpPr>
          <p:nvPr/>
        </p:nvSpPr>
        <p:spPr bwMode="auto">
          <a:xfrm>
            <a:off x="844550" y="4129088"/>
            <a:ext cx="7942421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>
                <a:latin typeface="Times New Roman" pitchFamily="18" charset="0"/>
                <a:cs typeface="Times New Roman" pitchFamily="18" charset="0"/>
              </a:rPr>
              <a:t>3. Đây là nhân vật trong “Truyện Kiều” của Nguyễn Du.</a:t>
            </a:r>
          </a:p>
        </p:txBody>
      </p:sp>
      <p:sp>
        <p:nvSpPr>
          <p:cNvPr id="16" name="Text Box 14"/>
          <p:cNvSpPr txBox="1">
            <a:spLocks noChangeArrowheads="1"/>
          </p:cNvSpPr>
          <p:nvPr/>
        </p:nvSpPr>
        <p:spPr bwMode="auto">
          <a:xfrm>
            <a:off x="304800" y="5877580"/>
            <a:ext cx="8229600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Nhân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vật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Hải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Truyện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Kiều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Nguyễn</a:t>
            </a:r>
            <a:r>
              <a:rPr lang="en-US" sz="28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Du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6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7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990600"/>
            <a:ext cx="8229600" cy="4525963"/>
          </a:xfrm>
        </p:spPr>
        <p:txBody>
          <a:bodyPr/>
          <a:lstStyle/>
          <a:p>
            <a:endParaRPr lang="en-US" altLang="en-US" dirty="0">
              <a:solidFill>
                <a:srgbClr val="0000FF"/>
              </a:solidFill>
            </a:endParaRPr>
          </a:p>
          <a:p>
            <a:endParaRPr lang="en-US" altLang="en-US" dirty="0">
              <a:solidFill>
                <a:srgbClr val="0000FF"/>
              </a:solidFill>
            </a:endParaRPr>
          </a:p>
          <a:p>
            <a:pPr>
              <a:buFontTx/>
              <a:buNone/>
            </a:pPr>
            <a:r>
              <a:rPr lang="en-US" altLang="en-US" dirty="0">
                <a:solidFill>
                  <a:srgbClr val="0000FF"/>
                </a:solidFill>
              </a:rPr>
              <a:t>          </a:t>
            </a:r>
            <a:r>
              <a:rPr lang="en-US" altLang="en-US" b="1" dirty="0" smtClean="0">
                <a:solidFill>
                  <a:srgbClr val="0000FF"/>
                </a:solidFill>
              </a:rPr>
              <a:t>AI LÀ THÁNH THƠ?</a:t>
            </a:r>
          </a:p>
          <a:p>
            <a:pPr>
              <a:buFontTx/>
              <a:buNone/>
            </a:pPr>
            <a:r>
              <a:rPr lang="en-US" altLang="en-US" b="1" dirty="0" smtClean="0">
                <a:solidFill>
                  <a:srgbClr val="0000FF"/>
                </a:solidFill>
              </a:rPr>
              <a:t>( NHÌN TRANH ĐỌC THƠ)</a:t>
            </a:r>
            <a:endParaRPr lang="en-US" altLang="en-US" b="1" dirty="0">
              <a:solidFill>
                <a:srgbClr val="0000FF"/>
              </a:solidFill>
            </a:endParaRPr>
          </a:p>
        </p:txBody>
      </p:sp>
      <p:pic>
        <p:nvPicPr>
          <p:cNvPr id="36869" name="Picture 8" descr="d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4419600"/>
            <a:ext cx="1143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0" name="Picture 8" descr="d4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3048000"/>
            <a:ext cx="1143000" cy="121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42899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68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368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68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68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 build="p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2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" y="152400"/>
            <a:ext cx="8534400" cy="5143500"/>
          </a:xfrm>
          <a:noFill/>
          <a:ln/>
        </p:spPr>
      </p:pic>
      <p:sp>
        <p:nvSpPr>
          <p:cNvPr id="37893" name="Rectangle 5"/>
          <p:cNvSpPr>
            <a:spLocks noChangeArrowheads="1"/>
          </p:cNvSpPr>
          <p:nvPr/>
        </p:nvSpPr>
        <p:spPr bwMode="auto">
          <a:xfrm>
            <a:off x="2362200" y="5410200"/>
            <a:ext cx="397668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Ao thu lạnh lẽo nước trong veo</a:t>
            </a:r>
          </a:p>
        </p:txBody>
      </p:sp>
      <p:sp>
        <p:nvSpPr>
          <p:cNvPr id="37894" name="Rectangle 6"/>
          <p:cNvSpPr>
            <a:spLocks noChangeArrowheads="1"/>
          </p:cNvSpPr>
          <p:nvPr/>
        </p:nvSpPr>
        <p:spPr bwMode="auto">
          <a:xfrm>
            <a:off x="2438400" y="5791200"/>
            <a:ext cx="40338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Một chiếc thuyền câu bé tẻo teo</a:t>
            </a:r>
          </a:p>
        </p:txBody>
      </p:sp>
      <p:sp>
        <p:nvSpPr>
          <p:cNvPr id="37895" name="Rectangle 7"/>
          <p:cNvSpPr>
            <a:spLocks noChangeArrowheads="1"/>
          </p:cNvSpPr>
          <p:nvPr/>
        </p:nvSpPr>
        <p:spPr bwMode="auto">
          <a:xfrm>
            <a:off x="4876800" y="6248400"/>
            <a:ext cx="38830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(“Thu điếu” – Nguyễn Khuyến)</a:t>
            </a:r>
          </a:p>
        </p:txBody>
      </p:sp>
    </p:spTree>
    <p:extLst>
      <p:ext uri="{BB962C8B-B14F-4D97-AF65-F5344CB8AC3E}">
        <p14:creationId xmlns:p14="http://schemas.microsoft.com/office/powerpoint/2010/main" val="1020588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3789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/>
      <p:bldP spid="37894" grpId="0"/>
      <p:bldP spid="37895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20" name="Picture 8" descr="blog_hay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" y="228600"/>
            <a:ext cx="8534400" cy="49530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8921" name="Text Box 9"/>
          <p:cNvSpPr txBox="1">
            <a:spLocks noChangeArrowheads="1"/>
          </p:cNvSpPr>
          <p:nvPr/>
        </p:nvSpPr>
        <p:spPr bwMode="auto">
          <a:xfrm>
            <a:off x="2667000" y="5334000"/>
            <a:ext cx="3886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Bãi cát lại bãi cát dài</a:t>
            </a:r>
          </a:p>
        </p:txBody>
      </p:sp>
      <p:sp>
        <p:nvSpPr>
          <p:cNvPr id="38922" name="Text Box 10"/>
          <p:cNvSpPr txBox="1">
            <a:spLocks noChangeArrowheads="1"/>
          </p:cNvSpPr>
          <p:nvPr/>
        </p:nvSpPr>
        <p:spPr bwMode="auto">
          <a:xfrm>
            <a:off x="2514600" y="5638800"/>
            <a:ext cx="42672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Đi một bước như lùi một</a:t>
            </a:r>
            <a:r>
              <a:rPr lang="en-US" altLang="en-US"/>
              <a:t> </a:t>
            </a:r>
            <a:r>
              <a:rPr lang="en-US" altLang="en-US" b="1"/>
              <a:t>bước</a:t>
            </a:r>
          </a:p>
        </p:txBody>
      </p:sp>
      <p:sp>
        <p:nvSpPr>
          <p:cNvPr id="38923" name="Text Box 11"/>
          <p:cNvSpPr txBox="1">
            <a:spLocks noChangeArrowheads="1"/>
          </p:cNvSpPr>
          <p:nvPr/>
        </p:nvSpPr>
        <p:spPr bwMode="auto">
          <a:xfrm>
            <a:off x="3429000" y="6172200"/>
            <a:ext cx="54864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/>
              <a:t>( </a:t>
            </a:r>
            <a:r>
              <a:rPr lang="en-US" altLang="en-US" b="1" i="1"/>
              <a:t>Bài ca ngắn đi trên bãi cát – Cao Bá Quát</a:t>
            </a:r>
            <a:r>
              <a:rPr lang="en-US" altLang="en-US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276785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38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38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8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1" grpId="0"/>
      <p:bldP spid="38922" grpId="0"/>
      <p:bldP spid="38923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42" name="Picture 6" descr="bamboo_grove112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8600" y="139700"/>
            <a:ext cx="8686800" cy="542290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3048000" y="5715000"/>
            <a:ext cx="48006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b="1"/>
              <a:t>…Ngõ trúc quanh co khách vắng teo</a:t>
            </a:r>
          </a:p>
        </p:txBody>
      </p:sp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5029200" y="6248400"/>
            <a:ext cx="41148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US" i="1"/>
              <a:t>( </a:t>
            </a:r>
            <a:r>
              <a:rPr lang="en-US" altLang="en-US" b="1" i="1"/>
              <a:t>Thu điếu – Nguyễn Khuyến</a:t>
            </a:r>
            <a:r>
              <a:rPr lang="en-US" altLang="en-US" i="1"/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166521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99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43" grpId="0"/>
      <p:bldP spid="3994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BALLOON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227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1203" name="Group 3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1213" name="Group 4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1218" name="Line 5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219" name="Line 6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220" name="Line 7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1214" name="Group 8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1215" name="Line 9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216" name="Line 10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1217" name="Line 11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64524" name="AutoShape 12"/>
          <p:cNvSpPr>
            <a:spLocks noChangeArrowheads="1"/>
          </p:cNvSpPr>
          <p:nvPr/>
        </p:nvSpPr>
        <p:spPr bwMode="auto">
          <a:xfrm>
            <a:off x="2286000" y="6019800"/>
            <a:ext cx="44958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AI LÀ NGƯỜI CHIẾN THẮNG</a:t>
            </a:r>
            <a:endParaRPr lang="en-U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lt"/>
              <a:cs typeface="+mn-cs"/>
            </a:endParaRPr>
          </a:p>
        </p:txBody>
      </p:sp>
      <p:sp>
        <p:nvSpPr>
          <p:cNvPr id="64525" name="Oval 13">
            <a:hlinkClick r:id="rId3" action="ppaction://hlinksldjump"/>
          </p:cNvPr>
          <p:cNvSpPr>
            <a:spLocks noChangeArrowheads="1"/>
          </p:cNvSpPr>
          <p:nvPr/>
        </p:nvSpPr>
        <p:spPr bwMode="auto">
          <a:xfrm>
            <a:off x="889000" y="396240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5</a:t>
            </a:r>
          </a:p>
        </p:txBody>
      </p:sp>
      <p:sp>
        <p:nvSpPr>
          <p:cNvPr id="64526" name="Oval 14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776538" y="396240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6</a:t>
            </a:r>
          </a:p>
        </p:txBody>
      </p:sp>
      <p:sp>
        <p:nvSpPr>
          <p:cNvPr id="64527" name="Oval 15">
            <a:hlinkClick r:id="rId4" action="ppaction://hlinksldjump"/>
          </p:cNvPr>
          <p:cNvSpPr>
            <a:spLocks noChangeArrowheads="1"/>
          </p:cNvSpPr>
          <p:nvPr/>
        </p:nvSpPr>
        <p:spPr bwMode="auto">
          <a:xfrm>
            <a:off x="4664075" y="396240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7</a:t>
            </a:r>
          </a:p>
        </p:txBody>
      </p:sp>
      <p:sp>
        <p:nvSpPr>
          <p:cNvPr id="64528" name="Oval 16">
            <a:hlinkClick r:id="rId5" action="ppaction://hlinksldjump"/>
          </p:cNvPr>
          <p:cNvSpPr>
            <a:spLocks noChangeArrowheads="1"/>
          </p:cNvSpPr>
          <p:nvPr/>
        </p:nvSpPr>
        <p:spPr bwMode="auto">
          <a:xfrm>
            <a:off x="6553200" y="396240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8</a:t>
            </a:r>
          </a:p>
        </p:txBody>
      </p:sp>
      <p:sp>
        <p:nvSpPr>
          <p:cNvPr id="64529" name="Oval 17">
            <a:hlinkClick r:id="rId6" action="ppaction://hlinksldjump"/>
          </p:cNvPr>
          <p:cNvSpPr>
            <a:spLocks noChangeArrowheads="1"/>
          </p:cNvSpPr>
          <p:nvPr/>
        </p:nvSpPr>
        <p:spPr bwMode="auto">
          <a:xfrm>
            <a:off x="914400" y="190500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1</a:t>
            </a:r>
          </a:p>
        </p:txBody>
      </p:sp>
      <p:sp>
        <p:nvSpPr>
          <p:cNvPr id="64530" name="Oval 18">
            <a:hlinkClick r:id="rId7" action="ppaction://hlinksldjump"/>
          </p:cNvPr>
          <p:cNvSpPr>
            <a:spLocks noChangeArrowheads="1"/>
          </p:cNvSpPr>
          <p:nvPr/>
        </p:nvSpPr>
        <p:spPr bwMode="auto">
          <a:xfrm>
            <a:off x="2801938" y="190500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2</a:t>
            </a:r>
          </a:p>
        </p:txBody>
      </p:sp>
      <p:sp>
        <p:nvSpPr>
          <p:cNvPr id="64531" name="Oval 19">
            <a:hlinkClick r:id="rId8" action="ppaction://hlinksldjump"/>
          </p:cNvPr>
          <p:cNvSpPr>
            <a:spLocks noChangeArrowheads="1"/>
          </p:cNvSpPr>
          <p:nvPr/>
        </p:nvSpPr>
        <p:spPr bwMode="auto">
          <a:xfrm>
            <a:off x="4689475" y="190500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3</a:t>
            </a:r>
          </a:p>
        </p:txBody>
      </p:sp>
      <p:sp>
        <p:nvSpPr>
          <p:cNvPr id="64532" name="Oval 20">
            <a:hlinkClick r:id="rId9" action="ppaction://hlinksldjump"/>
          </p:cNvPr>
          <p:cNvSpPr>
            <a:spLocks noChangeArrowheads="1"/>
          </p:cNvSpPr>
          <p:nvPr/>
        </p:nvSpPr>
        <p:spPr bwMode="auto">
          <a:xfrm>
            <a:off x="6578600" y="190500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38517666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45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29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45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 nodeType="clickPar">
                      <p:stCondLst>
                        <p:cond delay="0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3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45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 nodeType="clickPar">
                      <p:stCondLst>
                        <p:cond delay="0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3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645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 nodeType="clickPar">
                      <p:stCondLst>
                        <p:cond delay="0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32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645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 nodeType="clickPar">
                      <p:stCondLst>
                        <p:cond delay="0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25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645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 nodeType="clickPar">
                      <p:stCondLst>
                        <p:cond delay="0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2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645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 nodeType="clickPar">
                      <p:stCondLst>
                        <p:cond delay="0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27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645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 nodeType="clickPar">
                      <p:stCondLst>
                        <p:cond delay="0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4528"/>
                  </p:tgtEl>
                </p:cond>
              </p:nextCondLst>
            </p:seq>
          </p:childTnLst>
        </p:cTn>
      </p:par>
    </p:tnLst>
    <p:bldLst>
      <p:bldP spid="64525" grpId="0" animBg="1"/>
      <p:bldP spid="64526" grpId="0" animBg="1"/>
      <p:bldP spid="64527" grpId="0" animBg="1"/>
      <p:bldP spid="64528" grpId="0" animBg="1"/>
      <p:bldP spid="64529" grpId="0" animBg="1"/>
      <p:bldP spid="64530" grpId="0" animBg="1"/>
      <p:bldP spid="64531" grpId="0" animBg="1"/>
      <p:bldP spid="64532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226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2236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2241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42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43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2237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2238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39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2240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46091" name="AutoShape 1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sp>
        <p:nvSpPr>
          <p:cNvPr id="46096" name="Oval 16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1</a:t>
            </a:r>
          </a:p>
        </p:txBody>
      </p:sp>
      <p:sp>
        <p:nvSpPr>
          <p:cNvPr id="52229" name="AutoShape 21"/>
          <p:cNvSpPr>
            <a:spLocks noChangeArrowheads="1"/>
          </p:cNvSpPr>
          <p:nvPr/>
        </p:nvSpPr>
        <p:spPr bwMode="auto">
          <a:xfrm>
            <a:off x="2057400" y="609600"/>
            <a:ext cx="6400800" cy="16764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Miếng trầu có ý nghĩa như thế nào</a:t>
            </a:r>
          </a:p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 trong đời sống văn hoá của</a:t>
            </a:r>
          </a:p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người Việt Nam?</a:t>
            </a:r>
          </a:p>
        </p:txBody>
      </p:sp>
      <p:sp>
        <p:nvSpPr>
          <p:cNvPr id="46102" name="AutoShape 22"/>
          <p:cNvSpPr>
            <a:spLocks noChangeArrowheads="1"/>
          </p:cNvSpPr>
          <p:nvPr/>
        </p:nvSpPr>
        <p:spPr bwMode="auto">
          <a:xfrm>
            <a:off x="457200" y="29718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Tx/>
              <a:buAutoNum type="alphaUcPeriod"/>
            </a:pPr>
            <a:r>
              <a:rPr lang="en-US" altLang="en-US" sz="2800" b="1">
                <a:solidFill>
                  <a:schemeClr val="bg1"/>
                </a:solidFill>
              </a:rPr>
              <a:t>Gắn với sự gặp gỡ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và xa cách</a:t>
            </a:r>
          </a:p>
        </p:txBody>
      </p:sp>
      <p:sp>
        <p:nvSpPr>
          <p:cNvPr id="46103" name="AutoShape 23"/>
          <p:cNvSpPr>
            <a:spLocks noChangeArrowheads="1"/>
          </p:cNvSpPr>
          <p:nvPr/>
        </p:nvSpPr>
        <p:spPr bwMode="auto">
          <a:xfrm>
            <a:off x="457200" y="4191000"/>
            <a:ext cx="41910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B. Gắn với phong tục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hôn nhân</a:t>
            </a:r>
          </a:p>
        </p:txBody>
      </p:sp>
      <p:sp>
        <p:nvSpPr>
          <p:cNvPr id="46104" name="AutoShape 24"/>
          <p:cNvSpPr>
            <a:spLocks noChangeArrowheads="1"/>
          </p:cNvSpPr>
          <p:nvPr/>
        </p:nvSpPr>
        <p:spPr bwMode="auto">
          <a:xfrm>
            <a:off x="4572000" y="2971800"/>
            <a:ext cx="4191000" cy="9144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C. Gắn với mối quan hệ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gia đình</a:t>
            </a:r>
          </a:p>
        </p:txBody>
      </p:sp>
      <p:sp>
        <p:nvSpPr>
          <p:cNvPr id="46105" name="AutoShape 25"/>
          <p:cNvSpPr>
            <a:spLocks noChangeArrowheads="1"/>
          </p:cNvSpPr>
          <p:nvPr/>
        </p:nvSpPr>
        <p:spPr bwMode="auto">
          <a:xfrm>
            <a:off x="5105400" y="41148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D.Gắn với người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con gái đẹp.</a:t>
            </a:r>
          </a:p>
        </p:txBody>
      </p:sp>
      <p:pic>
        <p:nvPicPr>
          <p:cNvPr id="52234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utoShape 23"/>
          <p:cNvSpPr>
            <a:spLocks noChangeArrowheads="1"/>
          </p:cNvSpPr>
          <p:nvPr/>
        </p:nvSpPr>
        <p:spPr bwMode="auto">
          <a:xfrm>
            <a:off x="457200" y="4191000"/>
            <a:ext cx="4191000" cy="838200"/>
          </a:xfrm>
          <a:prstGeom prst="flowChartAlternateProcess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B. Gắn với phong tục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hôn nhân</a:t>
            </a:r>
          </a:p>
        </p:txBody>
      </p:sp>
    </p:spTree>
    <p:extLst>
      <p:ext uri="{BB962C8B-B14F-4D97-AF65-F5344CB8AC3E}">
        <p14:creationId xmlns:p14="http://schemas.microsoft.com/office/powerpoint/2010/main" val="2914422266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6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6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6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6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102" grpId="0" animBg="1"/>
      <p:bldP spid="46103" grpId="0" animBg="1"/>
      <p:bldP spid="46104" grpId="0" animBg="1"/>
      <p:bldP spid="46105" grpId="0" animBg="1"/>
      <p:bldP spid="2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3250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3260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3265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266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267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3261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3262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263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3264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47121" name="Oval 17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2</a:t>
            </a:r>
          </a:p>
        </p:txBody>
      </p:sp>
      <p:sp>
        <p:nvSpPr>
          <p:cNvPr id="53252" name="AutoShape 22"/>
          <p:cNvSpPr>
            <a:spLocks noChangeArrowheads="1"/>
          </p:cNvSpPr>
          <p:nvPr/>
        </p:nvSpPr>
        <p:spPr bwMode="auto">
          <a:xfrm>
            <a:off x="2057400" y="381000"/>
            <a:ext cx="6096000" cy="19050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Đại thi hào Nguyễn Du sống ở</a:t>
            </a:r>
          </a:p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thế kỉ nào?</a:t>
            </a:r>
          </a:p>
        </p:txBody>
      </p:sp>
      <p:sp>
        <p:nvSpPr>
          <p:cNvPr id="53253" name="AutoShape 23"/>
          <p:cNvSpPr>
            <a:spLocks noChangeArrowheads="1"/>
          </p:cNvSpPr>
          <p:nvPr/>
        </p:nvSpPr>
        <p:spPr bwMode="auto">
          <a:xfrm>
            <a:off x="457200" y="2971800"/>
            <a:ext cx="3810000" cy="1219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Tx/>
              <a:buAutoNum type="alphaUcPeriod"/>
            </a:pPr>
            <a:r>
              <a:rPr lang="en-US" altLang="en-US" sz="2800" b="1">
                <a:solidFill>
                  <a:schemeClr val="bg1"/>
                </a:solidFill>
              </a:rPr>
              <a:t>Nửa sau TK XV- đầu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TK XVI</a:t>
            </a:r>
          </a:p>
        </p:txBody>
      </p:sp>
      <p:sp>
        <p:nvSpPr>
          <p:cNvPr id="53254" name="AutoShape 24"/>
          <p:cNvSpPr>
            <a:spLocks noChangeArrowheads="1"/>
          </p:cNvSpPr>
          <p:nvPr/>
        </p:nvSpPr>
        <p:spPr bwMode="auto">
          <a:xfrm>
            <a:off x="533400" y="4495800"/>
            <a:ext cx="3657600" cy="11430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B. Nửa sau TK XVI-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đầu TK XVII</a:t>
            </a:r>
          </a:p>
        </p:txBody>
      </p:sp>
      <p:sp>
        <p:nvSpPr>
          <p:cNvPr id="53255" name="AutoShape 25"/>
          <p:cNvSpPr>
            <a:spLocks noChangeArrowheads="1"/>
          </p:cNvSpPr>
          <p:nvPr/>
        </p:nvSpPr>
        <p:spPr bwMode="auto">
          <a:xfrm>
            <a:off x="4724400" y="2971800"/>
            <a:ext cx="3733800" cy="10668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C. Nửa sau TK XVII- đầu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TK XVIII.</a:t>
            </a:r>
          </a:p>
        </p:txBody>
      </p:sp>
      <p:sp>
        <p:nvSpPr>
          <p:cNvPr id="53256" name="AutoShape 26"/>
          <p:cNvSpPr>
            <a:spLocks noChangeArrowheads="1"/>
          </p:cNvSpPr>
          <p:nvPr/>
        </p:nvSpPr>
        <p:spPr bwMode="auto">
          <a:xfrm>
            <a:off x="4724400" y="4419600"/>
            <a:ext cx="3810000" cy="11430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D. Nửa sau TK XVIII- đầu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TK XIX</a:t>
            </a:r>
          </a:p>
        </p:txBody>
      </p:sp>
      <p:sp>
        <p:nvSpPr>
          <p:cNvPr id="47134" name="AutoShape 3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pic>
        <p:nvPicPr>
          <p:cNvPr id="53258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utoShape 26"/>
          <p:cNvSpPr>
            <a:spLocks noChangeArrowheads="1"/>
          </p:cNvSpPr>
          <p:nvPr/>
        </p:nvSpPr>
        <p:spPr bwMode="auto">
          <a:xfrm>
            <a:off x="4724400" y="4419600"/>
            <a:ext cx="3810000" cy="1143000"/>
          </a:xfrm>
          <a:prstGeom prst="flowChartAlternateProcess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D. Nửa sau TK XVIII- đầu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TK XIX</a:t>
            </a:r>
          </a:p>
        </p:txBody>
      </p:sp>
    </p:spTree>
    <p:extLst>
      <p:ext uri="{BB962C8B-B14F-4D97-AF65-F5344CB8AC3E}">
        <p14:creationId xmlns:p14="http://schemas.microsoft.com/office/powerpoint/2010/main" val="3467090398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4274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4284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4289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290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291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4285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4286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287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4288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48146" name="Oval 18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3</a:t>
            </a:r>
          </a:p>
        </p:txBody>
      </p:sp>
      <p:sp>
        <p:nvSpPr>
          <p:cNvPr id="54276" name="AutoShape 22"/>
          <p:cNvSpPr>
            <a:spLocks noChangeArrowheads="1"/>
          </p:cNvSpPr>
          <p:nvPr/>
        </p:nvSpPr>
        <p:spPr bwMode="auto">
          <a:xfrm>
            <a:off x="1676400" y="457200"/>
            <a:ext cx="6477000" cy="18288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Tên một nhà văn sống ở thế kỉ XVI, là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  <a:latin typeface="Arial" panose="020B0604020202020204" pitchFamily="34" charset="0"/>
              </a:rPr>
              <a:t>học trò của Nguyễn Bỉnh Khiêm.</a:t>
            </a:r>
          </a:p>
        </p:txBody>
      </p:sp>
      <p:sp>
        <p:nvSpPr>
          <p:cNvPr id="48151" name="AutoShape 23"/>
          <p:cNvSpPr>
            <a:spLocks noChangeArrowheads="1"/>
          </p:cNvSpPr>
          <p:nvPr/>
        </p:nvSpPr>
        <p:spPr bwMode="auto">
          <a:xfrm>
            <a:off x="228600" y="29718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A. Nguyễn Dữ</a:t>
            </a:r>
          </a:p>
        </p:txBody>
      </p:sp>
      <p:sp>
        <p:nvSpPr>
          <p:cNvPr id="48152" name="AutoShape 24"/>
          <p:cNvSpPr>
            <a:spLocks noChangeArrowheads="1"/>
          </p:cNvSpPr>
          <p:nvPr/>
        </p:nvSpPr>
        <p:spPr bwMode="auto">
          <a:xfrm>
            <a:off x="457200" y="41910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B. Nguyễn Trãi</a:t>
            </a:r>
          </a:p>
        </p:txBody>
      </p:sp>
      <p:sp>
        <p:nvSpPr>
          <p:cNvPr id="48153" name="AutoShape 25"/>
          <p:cNvSpPr>
            <a:spLocks noChangeArrowheads="1"/>
          </p:cNvSpPr>
          <p:nvPr/>
        </p:nvSpPr>
        <p:spPr bwMode="auto">
          <a:xfrm>
            <a:off x="4724400" y="29718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C. Tú Xương </a:t>
            </a:r>
          </a:p>
        </p:txBody>
      </p:sp>
      <p:sp>
        <p:nvSpPr>
          <p:cNvPr id="48154" name="AutoShape 26"/>
          <p:cNvSpPr>
            <a:spLocks noChangeArrowheads="1"/>
          </p:cNvSpPr>
          <p:nvPr/>
        </p:nvSpPr>
        <p:spPr bwMode="auto">
          <a:xfrm>
            <a:off x="4724400" y="41910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D. Nguyễn Khuyến. </a:t>
            </a:r>
          </a:p>
        </p:txBody>
      </p:sp>
      <p:sp>
        <p:nvSpPr>
          <p:cNvPr id="48157" name="AutoShape 29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pic>
        <p:nvPicPr>
          <p:cNvPr id="54282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utoShape 23"/>
          <p:cNvSpPr>
            <a:spLocks noChangeArrowheads="1"/>
          </p:cNvSpPr>
          <p:nvPr/>
        </p:nvSpPr>
        <p:spPr bwMode="auto">
          <a:xfrm>
            <a:off x="228600" y="2971800"/>
            <a:ext cx="3733800" cy="838200"/>
          </a:xfrm>
          <a:prstGeom prst="flowChartAlternateProcess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A. Nguyễn Dữ</a:t>
            </a:r>
          </a:p>
        </p:txBody>
      </p:sp>
    </p:spTree>
    <p:extLst>
      <p:ext uri="{BB962C8B-B14F-4D97-AF65-F5344CB8AC3E}">
        <p14:creationId xmlns:p14="http://schemas.microsoft.com/office/powerpoint/2010/main" val="820353350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8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8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8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8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51" grpId="0" animBg="1"/>
      <p:bldP spid="48152" grpId="0" animBg="1"/>
      <p:bldP spid="48153" grpId="0" animBg="1"/>
      <p:bldP spid="48154" grpId="0" animBg="1"/>
      <p:bldP spid="2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5298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5308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5313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314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315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5309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5310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311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5312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49172" name="Oval 20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chemeClr val="folHlink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4</a:t>
            </a:r>
          </a:p>
        </p:txBody>
      </p:sp>
      <p:sp>
        <p:nvSpPr>
          <p:cNvPr id="55300" name="AutoShape 23"/>
          <p:cNvSpPr>
            <a:spLocks noChangeArrowheads="1"/>
          </p:cNvSpPr>
          <p:nvPr/>
        </p:nvSpPr>
        <p:spPr bwMode="auto">
          <a:xfrm>
            <a:off x="1524000" y="609600"/>
            <a:ext cx="7315200" cy="16764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Tên các tác phẩm mang nội dung</a:t>
            </a:r>
          </a:p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 quân sự, chính trị tiêu biểu nhất </a:t>
            </a:r>
          </a:p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của Nguyễn Trãi là:</a:t>
            </a:r>
          </a:p>
        </p:txBody>
      </p:sp>
      <p:sp>
        <p:nvSpPr>
          <p:cNvPr id="49176" name="AutoShape 24"/>
          <p:cNvSpPr>
            <a:spLocks noChangeArrowheads="1"/>
          </p:cNvSpPr>
          <p:nvPr/>
        </p:nvSpPr>
        <p:spPr bwMode="auto">
          <a:xfrm>
            <a:off x="457200" y="29718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buFontTx/>
              <a:buAutoNum type="alphaUcPeriod"/>
            </a:pPr>
            <a:r>
              <a:rPr lang="en-US" altLang="en-US" sz="2800" b="1">
                <a:solidFill>
                  <a:schemeClr val="bg1"/>
                </a:solidFill>
              </a:rPr>
              <a:t>Chí Linh sơn phú,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Băng hồ di sự lục</a:t>
            </a:r>
          </a:p>
        </p:txBody>
      </p:sp>
      <p:sp>
        <p:nvSpPr>
          <p:cNvPr id="49177" name="AutoShape 25"/>
          <p:cNvSpPr>
            <a:spLocks noChangeArrowheads="1"/>
          </p:cNvSpPr>
          <p:nvPr/>
        </p:nvSpPr>
        <p:spPr bwMode="auto">
          <a:xfrm>
            <a:off x="381000" y="4038600"/>
            <a:ext cx="4648200" cy="9144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B. Quân trung từ mệnh tập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Bình Ngô đại cáo</a:t>
            </a:r>
          </a:p>
        </p:txBody>
      </p:sp>
      <p:sp>
        <p:nvSpPr>
          <p:cNvPr id="49178" name="AutoShape 26"/>
          <p:cNvSpPr>
            <a:spLocks noChangeArrowheads="1"/>
          </p:cNvSpPr>
          <p:nvPr/>
        </p:nvSpPr>
        <p:spPr bwMode="auto">
          <a:xfrm>
            <a:off x="4724400" y="29718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C. Ức Trai thi tập,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Lam Sơn thực lục.</a:t>
            </a:r>
          </a:p>
        </p:txBody>
      </p:sp>
      <p:sp>
        <p:nvSpPr>
          <p:cNvPr id="49179" name="AutoShape 27"/>
          <p:cNvSpPr>
            <a:spLocks noChangeArrowheads="1"/>
          </p:cNvSpPr>
          <p:nvPr/>
        </p:nvSpPr>
        <p:spPr bwMode="auto">
          <a:xfrm>
            <a:off x="5105400" y="4191000"/>
            <a:ext cx="3733800" cy="838200"/>
          </a:xfrm>
          <a:prstGeom prst="flowChartAlternateProcess">
            <a:avLst/>
          </a:prstGeom>
          <a:solidFill>
            <a:schemeClr val="fol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D. Văn bia Vĩnh Lăng,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Dư địa chí.</a:t>
            </a:r>
          </a:p>
        </p:txBody>
      </p:sp>
      <p:sp>
        <p:nvSpPr>
          <p:cNvPr id="49182" name="AutoShape 3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pic>
        <p:nvPicPr>
          <p:cNvPr id="55306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AutoShape 25"/>
          <p:cNvSpPr>
            <a:spLocks noChangeArrowheads="1"/>
          </p:cNvSpPr>
          <p:nvPr/>
        </p:nvSpPr>
        <p:spPr bwMode="auto">
          <a:xfrm>
            <a:off x="381000" y="4038600"/>
            <a:ext cx="4648200" cy="914400"/>
          </a:xfrm>
          <a:prstGeom prst="flowChartAlternateProcess">
            <a:avLst/>
          </a:prstGeom>
          <a:solidFill>
            <a:schemeClr val="hlink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B. Quân trung từ mệnh tập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Bình Ngô đại cáo</a:t>
            </a:r>
          </a:p>
        </p:txBody>
      </p:sp>
    </p:spTree>
    <p:extLst>
      <p:ext uri="{BB962C8B-B14F-4D97-AF65-F5344CB8AC3E}">
        <p14:creationId xmlns:p14="http://schemas.microsoft.com/office/powerpoint/2010/main" val="326095533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9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9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491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49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76" grpId="0" animBg="1"/>
      <p:bldP spid="49177" grpId="0" animBg="1"/>
      <p:bldP spid="49178" grpId="0" animBg="1"/>
      <p:bldP spid="49179" grpId="0" animBg="1"/>
      <p:bldP spid="2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6322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6332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6337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338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339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6333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6334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335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6336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0188" name="Oval 12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5</a:t>
            </a:r>
          </a:p>
        </p:txBody>
      </p:sp>
      <p:sp>
        <p:nvSpPr>
          <p:cNvPr id="50198" name="AutoShape 22"/>
          <p:cNvSpPr>
            <a:spLocks noChangeArrowheads="1"/>
          </p:cNvSpPr>
          <p:nvPr/>
        </p:nvSpPr>
        <p:spPr bwMode="auto">
          <a:xfrm>
            <a:off x="1447800" y="1143000"/>
            <a:ext cx="7467600" cy="1604963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Câu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thơ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“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Tựa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gối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buông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cần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lâu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chẳng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được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của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Nguyễn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Khuyến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nên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hiểu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8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là</a:t>
            </a:r>
            <a:r>
              <a:rPr lang="en-US" sz="2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?</a:t>
            </a:r>
          </a:p>
        </p:txBody>
      </p:sp>
      <p:sp>
        <p:nvSpPr>
          <p:cNvPr id="50199" name="AutoShape 23"/>
          <p:cNvSpPr>
            <a:spLocks noChangeArrowheads="1"/>
          </p:cNvSpPr>
          <p:nvPr/>
        </p:nvSpPr>
        <p:spPr bwMode="auto">
          <a:xfrm>
            <a:off x="304800" y="3505200"/>
            <a:ext cx="4267200" cy="88265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marL="457200" indent="-457200" algn="ctr" fontAlgn="auto">
              <a:spcBef>
                <a:spcPts val="0"/>
              </a:spcBef>
              <a:spcAft>
                <a:spcPts val="0"/>
              </a:spcAft>
              <a:buFontTx/>
              <a:buAutoNum type="alphaUcPeriod"/>
              <a:defRPr/>
            </a:pPr>
            <a:r>
              <a:rPr lang="en-US" sz="2800" dirty="0" err="1">
                <a:latin typeface="+mn-lt"/>
                <a:cs typeface="+mn-cs"/>
              </a:rPr>
              <a:t>Buông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cần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đã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lâu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mà</a:t>
            </a:r>
            <a:r>
              <a:rPr lang="en-US" sz="2800" dirty="0">
                <a:latin typeface="+mn-lt"/>
                <a:cs typeface="+mn-cs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 err="1">
                <a:latin typeface="+mn-lt"/>
                <a:cs typeface="+mn-cs"/>
              </a:rPr>
              <a:t>không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được</a:t>
            </a:r>
            <a:r>
              <a:rPr lang="en-US" sz="2800" dirty="0">
                <a:latin typeface="+mn-lt"/>
                <a:cs typeface="+mn-cs"/>
              </a:rPr>
              <a:t> </a:t>
            </a:r>
            <a:r>
              <a:rPr lang="en-US" sz="2800" dirty="0" err="1">
                <a:latin typeface="+mn-lt"/>
                <a:cs typeface="+mn-cs"/>
              </a:rPr>
              <a:t>cá</a:t>
            </a:r>
            <a:r>
              <a:rPr lang="en-US" sz="2800" dirty="0">
                <a:latin typeface="+mn-lt"/>
                <a:cs typeface="+mn-cs"/>
              </a:rPr>
              <a:t> </a:t>
            </a:r>
          </a:p>
        </p:txBody>
      </p:sp>
      <p:sp>
        <p:nvSpPr>
          <p:cNvPr id="50201" name="AutoShape 25"/>
          <p:cNvSpPr>
            <a:spLocks noChangeArrowheads="1"/>
          </p:cNvSpPr>
          <p:nvPr/>
        </p:nvSpPr>
        <p:spPr bwMode="auto">
          <a:xfrm>
            <a:off x="4876800" y="3471863"/>
            <a:ext cx="4038600" cy="88265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/>
              <a:t>B. Muốn buông cần lâu </a:t>
            </a:r>
          </a:p>
          <a:p>
            <a:pPr algn="ctr" eaLnBrk="1" hangingPunct="1"/>
            <a:r>
              <a:rPr lang="en-US" altLang="en-US" sz="2400"/>
              <a:t>mà không được </a:t>
            </a:r>
          </a:p>
        </p:txBody>
      </p:sp>
      <p:sp>
        <p:nvSpPr>
          <p:cNvPr id="50206" name="AutoShape 30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sp>
        <p:nvSpPr>
          <p:cNvPr id="21" name="AutoShape 25"/>
          <p:cNvSpPr>
            <a:spLocks noChangeArrowheads="1"/>
          </p:cNvSpPr>
          <p:nvPr/>
        </p:nvSpPr>
        <p:spPr bwMode="auto">
          <a:xfrm>
            <a:off x="4876800" y="3505200"/>
            <a:ext cx="4038600" cy="882650"/>
          </a:xfrm>
          <a:prstGeom prst="flowChartAlternateProcess">
            <a:avLst/>
          </a:prstGeom>
          <a:ln>
            <a:headEnd/>
            <a:tailEnd/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/>
              <a:t>B. </a:t>
            </a:r>
            <a:r>
              <a:rPr lang="en-US" sz="2800" dirty="0" err="1"/>
              <a:t>Muốn</a:t>
            </a:r>
            <a:r>
              <a:rPr lang="en-US" sz="2800" dirty="0"/>
              <a:t> </a:t>
            </a:r>
            <a:r>
              <a:rPr lang="en-US" sz="2800" dirty="0" err="1"/>
              <a:t>buông</a:t>
            </a:r>
            <a:r>
              <a:rPr lang="en-US" sz="2800" dirty="0"/>
              <a:t> </a:t>
            </a:r>
            <a:r>
              <a:rPr lang="en-US" sz="2800" dirty="0" err="1"/>
              <a:t>cần</a:t>
            </a:r>
            <a:r>
              <a:rPr lang="en-US" sz="2800" dirty="0"/>
              <a:t> </a:t>
            </a:r>
            <a:r>
              <a:rPr lang="en-US" sz="2800" dirty="0" err="1"/>
              <a:t>lâu</a:t>
            </a:r>
            <a:r>
              <a:rPr lang="en-US" sz="2800" dirty="0"/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 err="1"/>
              <a:t>mà</a:t>
            </a:r>
            <a:r>
              <a:rPr lang="en-US" sz="2800" dirty="0"/>
              <a:t> </a:t>
            </a:r>
            <a:r>
              <a:rPr lang="en-US" sz="2800" dirty="0" err="1"/>
              <a:t>không</a:t>
            </a:r>
            <a:r>
              <a:rPr lang="en-US" sz="2800" dirty="0"/>
              <a:t> </a:t>
            </a:r>
            <a:r>
              <a:rPr lang="en-US" sz="2800" dirty="0" err="1"/>
              <a:t>được</a:t>
            </a:r>
            <a:r>
              <a:rPr lang="en-US" sz="2800" dirty="0"/>
              <a:t> </a:t>
            </a:r>
          </a:p>
        </p:txBody>
      </p:sp>
      <p:pic>
        <p:nvPicPr>
          <p:cNvPr id="56331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26871043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01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0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0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020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0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0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99" grpId="0" animBg="1"/>
      <p:bldP spid="50201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346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7356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7361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362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363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7357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7358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359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7360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1213" name="Oval 13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6</a:t>
            </a:r>
          </a:p>
        </p:txBody>
      </p:sp>
      <p:sp>
        <p:nvSpPr>
          <p:cNvPr id="57348" name="AutoShape 22"/>
          <p:cNvSpPr>
            <a:spLocks noChangeArrowheads="1"/>
          </p:cNvSpPr>
          <p:nvPr/>
        </p:nvSpPr>
        <p:spPr bwMode="auto">
          <a:xfrm>
            <a:off x="2057400" y="533400"/>
            <a:ext cx="6705600" cy="16764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Dòng nào sau đây nói đúng về giá trị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hiện thực của </a:t>
            </a:r>
          </a:p>
          <a:p>
            <a:pPr algn="ctr" eaLnBrk="1" hangingPunct="1"/>
            <a:r>
              <a:rPr lang="en-US" altLang="en-US" sz="2800" b="1">
                <a:solidFill>
                  <a:schemeClr val="bg1"/>
                </a:solidFill>
              </a:rPr>
              <a:t>văn  học trung đại Việt Nam?</a:t>
            </a:r>
          </a:p>
        </p:txBody>
      </p:sp>
      <p:sp>
        <p:nvSpPr>
          <p:cNvPr id="51224" name="AutoShape 24"/>
          <p:cNvSpPr>
            <a:spLocks noChangeArrowheads="1"/>
          </p:cNvSpPr>
          <p:nvPr/>
        </p:nvSpPr>
        <p:spPr bwMode="auto">
          <a:xfrm>
            <a:off x="381000" y="4495800"/>
            <a:ext cx="3962400" cy="12954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B. Tạo cơ sở vững chắc 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cho sựphát triển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 của VH các thời kì sau </a:t>
            </a:r>
          </a:p>
        </p:txBody>
      </p:sp>
      <p:sp>
        <p:nvSpPr>
          <p:cNvPr id="51226" name="AutoShape 26"/>
          <p:cNvSpPr>
            <a:spLocks noChangeArrowheads="1"/>
          </p:cNvSpPr>
          <p:nvPr/>
        </p:nvSpPr>
        <p:spPr bwMode="auto">
          <a:xfrm>
            <a:off x="4724400" y="4572000"/>
            <a:ext cx="4038600" cy="12954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D. Luôn tự đổi mới 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để ngày càng thể hiện 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đầy đủ hơn bản sắc dân tộc </a:t>
            </a:r>
          </a:p>
        </p:txBody>
      </p:sp>
      <p:sp>
        <p:nvSpPr>
          <p:cNvPr id="51227" name="AutoShape 27"/>
          <p:cNvSpPr>
            <a:spLocks noChangeArrowheads="1"/>
          </p:cNvSpPr>
          <p:nvPr/>
        </p:nvSpPr>
        <p:spPr bwMode="auto">
          <a:xfrm>
            <a:off x="400050" y="2895600"/>
            <a:ext cx="3962400" cy="12192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marL="342900" indent="-3429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 A. Cùng với VHDG làm nên 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   sự đa dạng của VH dân tộc     </a:t>
            </a:r>
          </a:p>
        </p:txBody>
      </p:sp>
      <p:sp>
        <p:nvSpPr>
          <p:cNvPr id="51228" name="AutoShape 28"/>
          <p:cNvSpPr>
            <a:spLocks noChangeArrowheads="1"/>
          </p:cNvSpPr>
          <p:nvPr/>
        </p:nvSpPr>
        <p:spPr bwMode="auto">
          <a:xfrm>
            <a:off x="4724400" y="2819400"/>
            <a:ext cx="4038600" cy="1295400"/>
          </a:xfrm>
          <a:prstGeom prst="flowChartAlternateProcess">
            <a:avLst/>
          </a:prstGeom>
          <a:solidFill>
            <a:srgbClr val="EB637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C. Luôn gắn bó mật thiết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 với vận mệnh dân tộc và 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số phận con người</a:t>
            </a:r>
            <a:r>
              <a:rPr lang="en-US" altLang="en-US" sz="2400" b="1">
                <a:solidFill>
                  <a:schemeClr val="bg1"/>
                </a:solidFill>
              </a:rPr>
              <a:t> </a:t>
            </a:r>
          </a:p>
        </p:txBody>
      </p:sp>
      <p:sp>
        <p:nvSpPr>
          <p:cNvPr id="51230" name="AutoShape 30"/>
          <p:cNvSpPr>
            <a:spLocks noChangeArrowheads="1"/>
          </p:cNvSpPr>
          <p:nvPr/>
        </p:nvSpPr>
        <p:spPr bwMode="auto">
          <a:xfrm>
            <a:off x="4648200" y="2819400"/>
            <a:ext cx="4114800" cy="1295400"/>
          </a:xfrm>
          <a:prstGeom prst="flowChartAlternateProcess">
            <a:avLst/>
          </a:prstGeom>
          <a:solidFill>
            <a:srgbClr val="EB6370"/>
          </a:solidFill>
          <a:ln w="9525" algn="ctr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tx2"/>
                </a:solidFill>
              </a:rPr>
              <a:t>C. Luôn gắn bó mật thiết</a:t>
            </a:r>
          </a:p>
          <a:p>
            <a:pPr algn="ctr" eaLnBrk="1" hangingPunct="1"/>
            <a:r>
              <a:rPr lang="en-US" altLang="en-US" sz="2400">
                <a:solidFill>
                  <a:schemeClr val="tx2"/>
                </a:solidFill>
              </a:rPr>
              <a:t> với vận mệnh dân tộc và </a:t>
            </a:r>
          </a:p>
          <a:p>
            <a:pPr algn="ctr" eaLnBrk="1" hangingPunct="1"/>
            <a:r>
              <a:rPr lang="en-US" altLang="en-US" sz="2400">
                <a:solidFill>
                  <a:schemeClr val="tx2"/>
                </a:solidFill>
              </a:rPr>
              <a:t>số phận con người</a:t>
            </a:r>
            <a:r>
              <a:rPr lang="en-US" altLang="en-US" sz="2400" b="1">
                <a:solidFill>
                  <a:schemeClr val="tx2"/>
                </a:solidFill>
              </a:rPr>
              <a:t> </a:t>
            </a:r>
          </a:p>
        </p:txBody>
      </p:sp>
      <p:sp>
        <p:nvSpPr>
          <p:cNvPr id="51232" name="AutoShape 32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pic>
        <p:nvPicPr>
          <p:cNvPr id="57355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04928585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1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1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1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1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512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512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512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4" grpId="0" animBg="1"/>
      <p:bldP spid="51226" grpId="0" animBg="1"/>
      <p:bldP spid="51227" grpId="0" animBg="1"/>
      <p:bldP spid="51228" grpId="0" animBg="1"/>
      <p:bldP spid="51230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8370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8380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8385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8386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8387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8381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8382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8383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8384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2238" name="Oval 14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7</a:t>
            </a:r>
          </a:p>
        </p:txBody>
      </p:sp>
      <p:sp>
        <p:nvSpPr>
          <p:cNvPr id="58372" name="AutoShape 22"/>
          <p:cNvSpPr>
            <a:spLocks noChangeArrowheads="1"/>
          </p:cNvSpPr>
          <p:nvPr/>
        </p:nvSpPr>
        <p:spPr bwMode="auto">
          <a:xfrm>
            <a:off x="2057400" y="762000"/>
            <a:ext cx="6629400" cy="15240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Điểm nào sau đây là quan trọng</a:t>
            </a:r>
          </a:p>
          <a:p>
            <a:pPr algn="ctr" eaLnBrk="1" hangingPunct="1"/>
            <a:r>
              <a:rPr lang="en-US" altLang="en-US" sz="3000" b="1">
                <a:solidFill>
                  <a:schemeClr val="bg1"/>
                </a:solidFill>
              </a:rPr>
              <a:t> nhất của văn biền ngẫu?</a:t>
            </a:r>
          </a:p>
        </p:txBody>
      </p:sp>
      <p:sp>
        <p:nvSpPr>
          <p:cNvPr id="52247" name="AutoShape 23"/>
          <p:cNvSpPr>
            <a:spLocks noChangeArrowheads="1"/>
          </p:cNvSpPr>
          <p:nvPr/>
        </p:nvSpPr>
        <p:spPr bwMode="auto">
          <a:xfrm>
            <a:off x="457200" y="2819400"/>
            <a:ext cx="3886200" cy="12192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A. Ngôn ngữ đối ngẫu </a:t>
            </a:r>
          </a:p>
        </p:txBody>
      </p:sp>
      <p:sp>
        <p:nvSpPr>
          <p:cNvPr id="52248" name="AutoShape 24"/>
          <p:cNvSpPr>
            <a:spLocks noChangeArrowheads="1"/>
          </p:cNvSpPr>
          <p:nvPr/>
        </p:nvSpPr>
        <p:spPr bwMode="auto">
          <a:xfrm>
            <a:off x="457200" y="4419600"/>
            <a:ext cx="3886200" cy="12192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B. Có vần điệu,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 bằng trắc hài hoà</a:t>
            </a:r>
          </a:p>
        </p:txBody>
      </p:sp>
      <p:sp>
        <p:nvSpPr>
          <p:cNvPr id="52251" name="AutoShape 27"/>
          <p:cNvSpPr>
            <a:spLocks noChangeArrowheads="1"/>
          </p:cNvSpPr>
          <p:nvPr/>
        </p:nvSpPr>
        <p:spPr bwMode="auto">
          <a:xfrm>
            <a:off x="4724400" y="2819400"/>
            <a:ext cx="4038600" cy="12192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C. Thường sử dụng điển cố,</a:t>
            </a:r>
          </a:p>
          <a:p>
            <a:pPr algn="ctr" eaLnBrk="1" hangingPunct="1"/>
            <a:r>
              <a:rPr lang="en-US" altLang="en-US" sz="2400">
                <a:solidFill>
                  <a:schemeClr val="bg1"/>
                </a:solidFill>
              </a:rPr>
              <a:t> câu văn chỉnh tề </a:t>
            </a:r>
          </a:p>
        </p:txBody>
      </p:sp>
      <p:sp>
        <p:nvSpPr>
          <p:cNvPr id="52252" name="AutoShape 28"/>
          <p:cNvSpPr>
            <a:spLocks noChangeArrowheads="1"/>
          </p:cNvSpPr>
          <p:nvPr/>
        </p:nvSpPr>
        <p:spPr bwMode="auto">
          <a:xfrm>
            <a:off x="4724400" y="4419600"/>
            <a:ext cx="4038600" cy="12192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400" dirty="0">
                <a:solidFill>
                  <a:schemeClr val="bg1"/>
                </a:solidFill>
              </a:rPr>
              <a:t>B. </a:t>
            </a:r>
            <a:r>
              <a:rPr lang="en-US" altLang="en-US" sz="2400" dirty="0" err="1">
                <a:solidFill>
                  <a:schemeClr val="bg1"/>
                </a:solidFill>
              </a:rPr>
              <a:t>Sử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dụng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từ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ngữ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bóng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bẩy</a:t>
            </a:r>
            <a:r>
              <a:rPr lang="en-US" altLang="en-US" sz="2400" dirty="0">
                <a:solidFill>
                  <a:schemeClr val="bg1"/>
                </a:solidFill>
              </a:rPr>
              <a:t>,</a:t>
            </a:r>
          </a:p>
          <a:p>
            <a:pPr algn="ctr" eaLnBrk="1" hangingPunct="1"/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có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tính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khoa</a:t>
            </a:r>
            <a:r>
              <a:rPr lang="en-US" altLang="en-US" sz="2400" dirty="0">
                <a:solidFill>
                  <a:schemeClr val="bg1"/>
                </a:solidFill>
              </a:rPr>
              <a:t> </a:t>
            </a:r>
            <a:r>
              <a:rPr lang="en-US" altLang="en-US" sz="2400" dirty="0" err="1">
                <a:solidFill>
                  <a:schemeClr val="bg1"/>
                </a:solidFill>
              </a:rPr>
              <a:t>trương</a:t>
            </a:r>
            <a:endParaRPr lang="en-US" altLang="en-US" sz="2400" dirty="0">
              <a:solidFill>
                <a:schemeClr val="bg1"/>
              </a:solidFill>
            </a:endParaRPr>
          </a:p>
        </p:txBody>
      </p:sp>
      <p:sp>
        <p:nvSpPr>
          <p:cNvPr id="52253" name="AutoShape 29"/>
          <p:cNvSpPr>
            <a:spLocks noChangeArrowheads="1"/>
          </p:cNvSpPr>
          <p:nvPr/>
        </p:nvSpPr>
        <p:spPr bwMode="auto">
          <a:xfrm>
            <a:off x="457200" y="2819400"/>
            <a:ext cx="3886200" cy="12192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marL="457200" indent="-457200" algn="ctr" eaLnBrk="1" hangingPunct="1">
              <a:buAutoNum type="alphaUcPeriod"/>
            </a:pPr>
            <a:r>
              <a:rPr lang="en-US" altLang="en-US" sz="2400" dirty="0" err="1" smtClean="0">
                <a:solidFill>
                  <a:schemeClr val="tx2"/>
                </a:solidFill>
              </a:rPr>
              <a:t>Ngôn</a:t>
            </a:r>
            <a:r>
              <a:rPr lang="en-US" altLang="en-US" sz="2400" dirty="0" smtClean="0">
                <a:solidFill>
                  <a:schemeClr val="tx2"/>
                </a:solidFill>
              </a:rPr>
              <a:t> </a:t>
            </a:r>
            <a:r>
              <a:rPr lang="en-US" altLang="en-US" sz="2400" dirty="0" err="1">
                <a:solidFill>
                  <a:schemeClr val="tx2"/>
                </a:solidFill>
              </a:rPr>
              <a:t>ngữ</a:t>
            </a:r>
            <a:r>
              <a:rPr lang="en-US" altLang="en-US" sz="2400" dirty="0">
                <a:solidFill>
                  <a:schemeClr val="tx2"/>
                </a:solidFill>
              </a:rPr>
              <a:t> </a:t>
            </a:r>
            <a:r>
              <a:rPr lang="en-US" altLang="en-US" sz="2400" dirty="0" err="1">
                <a:solidFill>
                  <a:schemeClr val="tx2"/>
                </a:solidFill>
              </a:rPr>
              <a:t>đối</a:t>
            </a:r>
            <a:r>
              <a:rPr lang="en-US" altLang="en-US" sz="2400" dirty="0">
                <a:solidFill>
                  <a:schemeClr val="tx2"/>
                </a:solidFill>
              </a:rPr>
              <a:t> </a:t>
            </a:r>
            <a:r>
              <a:rPr lang="en-US" altLang="en-US" sz="2400" dirty="0" err="1" smtClean="0">
                <a:solidFill>
                  <a:schemeClr val="tx2"/>
                </a:solidFill>
              </a:rPr>
              <a:t>với</a:t>
            </a:r>
            <a:r>
              <a:rPr lang="en-US" altLang="en-US" sz="2400" dirty="0" smtClean="0">
                <a:solidFill>
                  <a:schemeClr val="tx2"/>
                </a:solidFill>
              </a:rPr>
              <a:t> </a:t>
            </a:r>
            <a:r>
              <a:rPr lang="en-US" altLang="en-US" sz="2400" dirty="0" err="1" smtClean="0">
                <a:solidFill>
                  <a:schemeClr val="tx2"/>
                </a:solidFill>
              </a:rPr>
              <a:t>nhau</a:t>
            </a:r>
            <a:endParaRPr lang="en-US" altLang="en-US" sz="2400" dirty="0" smtClean="0">
              <a:solidFill>
                <a:schemeClr val="tx2"/>
              </a:solidFill>
            </a:endParaRPr>
          </a:p>
          <a:p>
            <a:pPr algn="ctr" eaLnBrk="1" hangingPunct="1"/>
            <a:r>
              <a:rPr lang="en-US" altLang="en-US" sz="2400" dirty="0" smtClean="0">
                <a:solidFill>
                  <a:schemeClr val="tx2"/>
                </a:solidFill>
              </a:rPr>
              <a:t>(</a:t>
            </a:r>
            <a:r>
              <a:rPr lang="en-US" altLang="en-US" sz="2400" dirty="0" err="1" smtClean="0">
                <a:solidFill>
                  <a:schemeClr val="tx2"/>
                </a:solidFill>
              </a:rPr>
              <a:t>đối</a:t>
            </a:r>
            <a:r>
              <a:rPr lang="en-US" altLang="en-US" sz="2400" dirty="0" smtClean="0">
                <a:solidFill>
                  <a:schemeClr val="tx2"/>
                </a:solidFill>
              </a:rPr>
              <a:t> </a:t>
            </a:r>
            <a:r>
              <a:rPr lang="en-US" altLang="en-US" sz="2400" dirty="0" err="1" smtClean="0">
                <a:solidFill>
                  <a:schemeClr val="tx2"/>
                </a:solidFill>
              </a:rPr>
              <a:t>ngẫu</a:t>
            </a:r>
            <a:r>
              <a:rPr lang="en-US" altLang="en-US" sz="2400" dirty="0" smtClean="0">
                <a:solidFill>
                  <a:schemeClr val="tx2"/>
                </a:solidFill>
              </a:rPr>
              <a:t>)</a:t>
            </a:r>
            <a:endParaRPr lang="en-US" altLang="en-US" sz="2400" dirty="0">
              <a:solidFill>
                <a:schemeClr val="tx2"/>
              </a:solidFill>
            </a:endParaRPr>
          </a:p>
        </p:txBody>
      </p:sp>
      <p:sp>
        <p:nvSpPr>
          <p:cNvPr id="52255" name="AutoShape 31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pic>
        <p:nvPicPr>
          <p:cNvPr id="58379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2151918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2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2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2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2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5225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522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522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47" grpId="0" animBg="1"/>
      <p:bldP spid="52248" grpId="0" animBg="1"/>
      <p:bldP spid="52251" grpId="0" animBg="1"/>
      <p:bldP spid="52252" grpId="0" animBg="1"/>
      <p:bldP spid="52253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9394" name="Group 2"/>
          <p:cNvGrpSpPr>
            <a:grpSpLocks/>
          </p:cNvGrpSpPr>
          <p:nvPr/>
        </p:nvGrpSpPr>
        <p:grpSpPr bwMode="auto">
          <a:xfrm>
            <a:off x="231775" y="2667000"/>
            <a:ext cx="8686800" cy="3886200"/>
            <a:chOff x="146" y="1680"/>
            <a:chExt cx="5472" cy="2448"/>
          </a:xfrm>
        </p:grpSpPr>
        <p:grpSp>
          <p:nvGrpSpPr>
            <p:cNvPr id="59404" name="Group 3"/>
            <p:cNvGrpSpPr>
              <a:grpSpLocks/>
            </p:cNvGrpSpPr>
            <p:nvPr/>
          </p:nvGrpSpPr>
          <p:grpSpPr bwMode="auto">
            <a:xfrm flipV="1">
              <a:off x="3648" y="1680"/>
              <a:ext cx="1970" cy="2448"/>
              <a:chOff x="4128" y="192"/>
              <a:chExt cx="1392" cy="1488"/>
            </a:xfrm>
          </p:grpSpPr>
          <p:sp>
            <p:nvSpPr>
              <p:cNvPr id="59409" name="Line 4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9410" name="Line 5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9411" name="Line 6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  <p:grpSp>
          <p:nvGrpSpPr>
            <p:cNvPr id="59405" name="Group 7"/>
            <p:cNvGrpSpPr>
              <a:grpSpLocks/>
            </p:cNvGrpSpPr>
            <p:nvPr/>
          </p:nvGrpSpPr>
          <p:grpSpPr bwMode="auto">
            <a:xfrm flipH="1" flipV="1">
              <a:off x="146" y="1680"/>
              <a:ext cx="1966" cy="2448"/>
              <a:chOff x="4128" y="192"/>
              <a:chExt cx="1392" cy="1488"/>
            </a:xfrm>
          </p:grpSpPr>
          <p:sp>
            <p:nvSpPr>
              <p:cNvPr id="59406" name="Line 8"/>
              <p:cNvSpPr>
                <a:spLocks noChangeShapeType="1"/>
              </p:cNvSpPr>
              <p:nvPr/>
            </p:nvSpPr>
            <p:spPr bwMode="auto">
              <a:xfrm>
                <a:off x="4128" y="192"/>
                <a:ext cx="1104" cy="0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9407" name="Line 9"/>
              <p:cNvSpPr>
                <a:spLocks noChangeShapeType="1"/>
              </p:cNvSpPr>
              <p:nvPr/>
            </p:nvSpPr>
            <p:spPr bwMode="auto">
              <a:xfrm>
                <a:off x="5232" y="192"/>
                <a:ext cx="288" cy="432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  <p:sp>
            <p:nvSpPr>
              <p:cNvPr id="59408" name="Line 10"/>
              <p:cNvSpPr>
                <a:spLocks noChangeShapeType="1"/>
              </p:cNvSpPr>
              <p:nvPr/>
            </p:nvSpPr>
            <p:spPr bwMode="auto">
              <a:xfrm>
                <a:off x="5520" y="624"/>
                <a:ext cx="0" cy="1056"/>
              </a:xfrm>
              <a:prstGeom prst="line">
                <a:avLst/>
              </a:prstGeom>
              <a:noFill/>
              <a:ln w="57150" cmpd="thinThick">
                <a:solidFill>
                  <a:schemeClr val="tx1"/>
                </a:solidFill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en-US"/>
              </a:p>
            </p:txBody>
          </p:sp>
        </p:grpSp>
      </p:grpSp>
      <p:sp>
        <p:nvSpPr>
          <p:cNvPr id="53263" name="Oval 15"/>
          <p:cNvSpPr>
            <a:spLocks noChangeArrowheads="1"/>
          </p:cNvSpPr>
          <p:nvPr/>
        </p:nvSpPr>
        <p:spPr bwMode="auto">
          <a:xfrm>
            <a:off x="0" y="0"/>
            <a:ext cx="1676400" cy="1447800"/>
          </a:xfrm>
          <a:prstGeom prst="ellipse">
            <a:avLst/>
          </a:prstGeom>
          <a:solidFill>
            <a:srgbClr val="EB6370"/>
          </a:solid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70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8</a:t>
            </a:r>
          </a:p>
        </p:txBody>
      </p:sp>
      <p:sp>
        <p:nvSpPr>
          <p:cNvPr id="53270" name="AutoShape 22"/>
          <p:cNvSpPr>
            <a:spLocks noChangeArrowheads="1"/>
          </p:cNvSpPr>
          <p:nvPr/>
        </p:nvSpPr>
        <p:spPr bwMode="auto">
          <a:xfrm>
            <a:off x="1447800" y="762000"/>
            <a:ext cx="7543800" cy="15240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Đặc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sắc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nghệ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thuật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của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bài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thơ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“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Thương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vợ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”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(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Trần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Tế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 </a:t>
            </a:r>
            <a:r>
              <a:rPr lang="en-US" sz="2400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Xương</a:t>
            </a:r>
            <a:r>
              <a:rPr lang="en-US" sz="2400" b="1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+mn-cs"/>
              </a:rPr>
              <a:t>)</a:t>
            </a:r>
          </a:p>
        </p:txBody>
      </p:sp>
      <p:sp>
        <p:nvSpPr>
          <p:cNvPr id="53271" name="AutoShape 23"/>
          <p:cNvSpPr>
            <a:spLocks noChangeArrowheads="1"/>
          </p:cNvSpPr>
          <p:nvPr/>
        </p:nvSpPr>
        <p:spPr bwMode="auto">
          <a:xfrm>
            <a:off x="374650" y="2736273"/>
            <a:ext cx="3886200" cy="11430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dirty="0">
                <a:solidFill>
                  <a:schemeClr val="bg1"/>
                </a:solidFill>
              </a:rPr>
              <a:t>A. </a:t>
            </a:r>
            <a:r>
              <a:rPr lang="en-US" altLang="en-US" sz="2800" dirty="0" err="1" smtClean="0">
                <a:solidFill>
                  <a:schemeClr val="bg1"/>
                </a:solidFill>
              </a:rPr>
              <a:t>Lấy</a:t>
            </a:r>
            <a:r>
              <a:rPr lang="en-US" altLang="en-US" sz="2800" dirty="0" smtClean="0">
                <a:solidFill>
                  <a:schemeClr val="bg1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bg1"/>
                </a:solidFill>
              </a:rPr>
              <a:t>động</a:t>
            </a:r>
            <a:r>
              <a:rPr lang="en-US" altLang="en-US" sz="2800" dirty="0" smtClean="0">
                <a:solidFill>
                  <a:schemeClr val="bg1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bg1"/>
                </a:solidFill>
              </a:rPr>
              <a:t>tả</a:t>
            </a:r>
            <a:r>
              <a:rPr lang="en-US" altLang="en-US" sz="2800" dirty="0" smtClean="0">
                <a:solidFill>
                  <a:schemeClr val="bg1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bg1"/>
                </a:solidFill>
              </a:rPr>
              <a:t>tĩnh</a:t>
            </a:r>
            <a:endParaRPr lang="en-US" altLang="en-US" sz="2800" dirty="0">
              <a:solidFill>
                <a:schemeClr val="bg1"/>
              </a:solidFill>
            </a:endParaRPr>
          </a:p>
        </p:txBody>
      </p:sp>
      <p:sp>
        <p:nvSpPr>
          <p:cNvPr id="53272" name="AutoShape 24"/>
          <p:cNvSpPr>
            <a:spLocks noChangeArrowheads="1"/>
          </p:cNvSpPr>
          <p:nvPr/>
        </p:nvSpPr>
        <p:spPr bwMode="auto">
          <a:xfrm>
            <a:off x="304800" y="4191000"/>
            <a:ext cx="3886200" cy="12954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endParaRPr lang="en-US" altLang="en-US" sz="2800" dirty="0" smtClean="0">
              <a:solidFill>
                <a:schemeClr val="bg1"/>
              </a:solidFill>
            </a:endParaRPr>
          </a:p>
          <a:p>
            <a:pPr algn="ctr" eaLnBrk="1" hangingPunct="1"/>
            <a:r>
              <a:rPr lang="en-US" altLang="en-US" sz="2800" dirty="0" smtClean="0">
                <a:solidFill>
                  <a:schemeClr val="bg1"/>
                </a:solidFill>
              </a:rPr>
              <a:t>B</a:t>
            </a:r>
            <a:r>
              <a:rPr lang="en-US" altLang="en-US" sz="2800" dirty="0">
                <a:solidFill>
                  <a:schemeClr val="bg1"/>
                </a:solidFill>
              </a:rPr>
              <a:t>. </a:t>
            </a:r>
            <a:r>
              <a:rPr lang="en-US" altLang="en-US" sz="2800" dirty="0" err="1">
                <a:solidFill>
                  <a:schemeClr val="bg1"/>
                </a:solidFill>
              </a:rPr>
              <a:t>Lời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thơ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giản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dị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mà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</a:p>
          <a:p>
            <a:pPr algn="ctr" eaLnBrk="1" hangingPunct="1"/>
            <a:r>
              <a:rPr lang="en-US" altLang="en-US" sz="2800" dirty="0" err="1">
                <a:solidFill>
                  <a:schemeClr val="bg1"/>
                </a:solidFill>
              </a:rPr>
              <a:t>sâu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bg1"/>
                </a:solidFill>
              </a:rPr>
              <a:t>sắc</a:t>
            </a:r>
            <a:r>
              <a:rPr lang="en-US" altLang="en-US" sz="2800" dirty="0">
                <a:solidFill>
                  <a:schemeClr val="bg1"/>
                </a:solidFill>
              </a:rPr>
              <a:t>, </a:t>
            </a:r>
            <a:r>
              <a:rPr lang="en-US" altLang="en-US" sz="2800" dirty="0" err="1">
                <a:solidFill>
                  <a:schemeClr val="bg1"/>
                </a:solidFill>
              </a:rPr>
              <a:t>sử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dụng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hình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ảnh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</a:p>
          <a:p>
            <a:pPr algn="ctr" eaLnBrk="1" hangingPunct="1"/>
            <a:r>
              <a:rPr lang="en-US" altLang="en-US" sz="2800" dirty="0" err="1">
                <a:solidFill>
                  <a:schemeClr val="bg1"/>
                </a:solidFill>
              </a:rPr>
              <a:t>biểu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tượng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</a:p>
          <a:p>
            <a:pPr algn="ctr" eaLnBrk="1" hangingPunct="1"/>
            <a:endParaRPr lang="en-US" altLang="en-US" sz="2800" dirty="0">
              <a:solidFill>
                <a:schemeClr val="bg1"/>
              </a:solidFill>
            </a:endParaRPr>
          </a:p>
        </p:txBody>
      </p:sp>
      <p:sp>
        <p:nvSpPr>
          <p:cNvPr id="53273" name="AutoShape 25"/>
          <p:cNvSpPr>
            <a:spLocks noChangeArrowheads="1"/>
          </p:cNvSpPr>
          <p:nvPr/>
        </p:nvSpPr>
        <p:spPr bwMode="auto">
          <a:xfrm>
            <a:off x="4724400" y="2667000"/>
            <a:ext cx="4038600" cy="11430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>
                <a:solidFill>
                  <a:schemeClr val="bg1"/>
                </a:solidFill>
              </a:rPr>
              <a:t>C. Dùng nhiều điển tích,</a:t>
            </a:r>
          </a:p>
          <a:p>
            <a:pPr algn="ctr" eaLnBrk="1" hangingPunct="1"/>
            <a:r>
              <a:rPr lang="en-US" altLang="en-US" sz="2800">
                <a:solidFill>
                  <a:schemeClr val="bg1"/>
                </a:solidFill>
              </a:rPr>
              <a:t>điển cố </a:t>
            </a:r>
          </a:p>
        </p:txBody>
      </p:sp>
      <p:sp>
        <p:nvSpPr>
          <p:cNvPr id="53274" name="AutoShape 26"/>
          <p:cNvSpPr>
            <a:spLocks noChangeArrowheads="1"/>
          </p:cNvSpPr>
          <p:nvPr/>
        </p:nvSpPr>
        <p:spPr bwMode="auto">
          <a:xfrm>
            <a:off x="4724400" y="4191000"/>
            <a:ext cx="4038600" cy="1219200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dirty="0">
                <a:solidFill>
                  <a:schemeClr val="bg1"/>
                </a:solidFill>
              </a:rPr>
              <a:t>D. </a:t>
            </a:r>
            <a:r>
              <a:rPr lang="en-US" altLang="en-US" sz="2800" dirty="0" err="1">
                <a:solidFill>
                  <a:schemeClr val="bg1"/>
                </a:solidFill>
              </a:rPr>
              <a:t>Tả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cảnh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ngụ</a:t>
            </a:r>
            <a:r>
              <a:rPr lang="en-US" altLang="en-US" sz="2800" dirty="0">
                <a:solidFill>
                  <a:schemeClr val="bg1"/>
                </a:solidFill>
              </a:rPr>
              <a:t> </a:t>
            </a:r>
            <a:r>
              <a:rPr lang="en-US" altLang="en-US" sz="2800" dirty="0" err="1">
                <a:solidFill>
                  <a:schemeClr val="bg1"/>
                </a:solidFill>
              </a:rPr>
              <a:t>tình</a:t>
            </a:r>
            <a:endParaRPr lang="en-US" altLang="en-US" sz="2800" dirty="0">
              <a:solidFill>
                <a:schemeClr val="bg1"/>
              </a:solidFill>
            </a:endParaRPr>
          </a:p>
        </p:txBody>
      </p:sp>
      <p:sp>
        <p:nvSpPr>
          <p:cNvPr id="53275" name="AutoShape 27"/>
          <p:cNvSpPr>
            <a:spLocks noChangeArrowheads="1"/>
          </p:cNvSpPr>
          <p:nvPr/>
        </p:nvSpPr>
        <p:spPr bwMode="auto">
          <a:xfrm>
            <a:off x="304511" y="4211782"/>
            <a:ext cx="3886200" cy="1274618"/>
          </a:xfrm>
          <a:prstGeom prst="flowChartAlternateProcess">
            <a:avLst/>
          </a:prstGeom>
          <a:solidFill>
            <a:srgbClr val="EB637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dirty="0">
                <a:solidFill>
                  <a:schemeClr val="tx2"/>
                </a:solidFill>
              </a:rPr>
              <a:t>B. </a:t>
            </a:r>
            <a:r>
              <a:rPr lang="en-US" altLang="en-US" sz="2800" dirty="0" err="1">
                <a:solidFill>
                  <a:schemeClr val="tx2"/>
                </a:solidFill>
              </a:rPr>
              <a:t>Lời</a:t>
            </a:r>
            <a:r>
              <a:rPr lang="en-US" altLang="en-US" sz="2800" dirty="0">
                <a:solidFill>
                  <a:schemeClr val="tx2"/>
                </a:solidFill>
              </a:rPr>
              <a:t> </a:t>
            </a:r>
            <a:r>
              <a:rPr lang="en-US" altLang="en-US" sz="2800" dirty="0" err="1">
                <a:solidFill>
                  <a:schemeClr val="tx2"/>
                </a:solidFill>
              </a:rPr>
              <a:t>thơ</a:t>
            </a:r>
            <a:r>
              <a:rPr lang="en-US" altLang="en-US" sz="2800" dirty="0">
                <a:solidFill>
                  <a:schemeClr val="tx2"/>
                </a:solidFill>
              </a:rPr>
              <a:t> </a:t>
            </a:r>
            <a:r>
              <a:rPr lang="en-US" altLang="en-US" sz="2800" dirty="0" err="1">
                <a:solidFill>
                  <a:schemeClr val="tx2"/>
                </a:solidFill>
              </a:rPr>
              <a:t>giản</a:t>
            </a:r>
            <a:r>
              <a:rPr lang="en-US" altLang="en-US" sz="2800" dirty="0">
                <a:solidFill>
                  <a:schemeClr val="tx2"/>
                </a:solidFill>
              </a:rPr>
              <a:t> </a:t>
            </a:r>
            <a:r>
              <a:rPr lang="en-US" altLang="en-US" sz="2800" dirty="0" err="1">
                <a:solidFill>
                  <a:schemeClr val="tx2"/>
                </a:solidFill>
              </a:rPr>
              <a:t>dị</a:t>
            </a:r>
            <a:r>
              <a:rPr lang="en-US" altLang="en-US" sz="2800" dirty="0">
                <a:solidFill>
                  <a:schemeClr val="tx2"/>
                </a:solidFill>
              </a:rPr>
              <a:t> </a:t>
            </a:r>
            <a:r>
              <a:rPr lang="en-US" altLang="en-US" sz="2800" dirty="0" err="1">
                <a:solidFill>
                  <a:schemeClr val="tx2"/>
                </a:solidFill>
              </a:rPr>
              <a:t>mà</a:t>
            </a:r>
            <a:r>
              <a:rPr lang="en-US" altLang="en-US" sz="2800" dirty="0">
                <a:solidFill>
                  <a:schemeClr val="tx2"/>
                </a:solidFill>
              </a:rPr>
              <a:t> </a:t>
            </a:r>
          </a:p>
          <a:p>
            <a:pPr algn="ctr" eaLnBrk="1" hangingPunct="1"/>
            <a:r>
              <a:rPr lang="en-US" altLang="en-US" sz="2800" dirty="0" err="1">
                <a:solidFill>
                  <a:schemeClr val="tx2"/>
                </a:solidFill>
              </a:rPr>
              <a:t>sâu</a:t>
            </a:r>
            <a:r>
              <a:rPr lang="en-US" altLang="en-US" sz="2800" dirty="0">
                <a:solidFill>
                  <a:schemeClr val="tx2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tx2"/>
                </a:solidFill>
              </a:rPr>
              <a:t>sắc</a:t>
            </a:r>
            <a:r>
              <a:rPr lang="en-US" altLang="en-US" sz="2800" dirty="0">
                <a:solidFill>
                  <a:schemeClr val="tx2"/>
                </a:solidFill>
              </a:rPr>
              <a:t>.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tx2"/>
                </a:solidFill>
              </a:rPr>
              <a:t>sử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tx2"/>
                </a:solidFill>
              </a:rPr>
              <a:t>dụng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tx2"/>
                </a:solidFill>
              </a:rPr>
              <a:t>hình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tx2"/>
                </a:solidFill>
              </a:rPr>
              <a:t>ảnh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</a:p>
          <a:p>
            <a:pPr algn="ctr" eaLnBrk="1" hangingPunct="1"/>
            <a:r>
              <a:rPr lang="en-US" altLang="en-US" sz="2800" dirty="0" err="1" smtClean="0">
                <a:solidFill>
                  <a:schemeClr val="tx2"/>
                </a:solidFill>
              </a:rPr>
              <a:t>biểu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  <a:r>
              <a:rPr lang="en-US" altLang="en-US" sz="2800" dirty="0" err="1" smtClean="0">
                <a:solidFill>
                  <a:schemeClr val="tx2"/>
                </a:solidFill>
              </a:rPr>
              <a:t>tượng</a:t>
            </a:r>
            <a:r>
              <a:rPr lang="en-US" altLang="en-US" sz="2800" dirty="0" smtClean="0">
                <a:solidFill>
                  <a:schemeClr val="tx2"/>
                </a:solidFill>
              </a:rPr>
              <a:t> </a:t>
            </a:r>
            <a:endParaRPr lang="en-US" altLang="en-US" sz="2800" dirty="0">
              <a:solidFill>
                <a:schemeClr val="tx2"/>
              </a:solidFill>
            </a:endParaRPr>
          </a:p>
        </p:txBody>
      </p:sp>
      <p:sp>
        <p:nvSpPr>
          <p:cNvPr id="53277" name="AutoShape 29">
            <a:hlinkClick r:id="rId2" action="ppaction://hlinksldjump"/>
          </p:cNvPr>
          <p:cNvSpPr>
            <a:spLocks noChangeArrowheads="1"/>
          </p:cNvSpPr>
          <p:nvPr/>
        </p:nvSpPr>
        <p:spPr bwMode="auto">
          <a:xfrm>
            <a:off x="3352800" y="6019800"/>
            <a:ext cx="2438400" cy="762000"/>
          </a:xfrm>
          <a:prstGeom prst="flowChartAlternateProcess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4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lt"/>
                <a:cs typeface="+mn-cs"/>
              </a:rPr>
              <a:t>VỀ ĐÍCH</a:t>
            </a:r>
          </a:p>
        </p:txBody>
      </p:sp>
      <p:pic>
        <p:nvPicPr>
          <p:cNvPr id="59403" name="Picture 2" descr="E:\HÌNH NỀN ĐỘNG\Ảnh động tạo hiệu ứng link\2hz2141.gif">
            <a:hlinkClick r:id="rId3" action="ppaction://hlinksldjump"/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88" y="1752600"/>
            <a:ext cx="1446212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30509091"/>
      </p:ext>
    </p:extLst>
  </p:cSld>
  <p:clrMapOvr>
    <a:masterClrMapping/>
  </p:clrMapOvr>
  <p:transition spd="slow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3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532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3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532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5327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5327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5327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71" grpId="0" animBg="1"/>
      <p:bldP spid="53272" grpId="0" animBg="1"/>
      <p:bldP spid="53273" grpId="0" animBg="1"/>
      <p:bldP spid="53274" grpId="0" animBg="1"/>
      <p:bldP spid="53275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1295400"/>
            <a:ext cx="8229600" cy="452596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THƯƠNG CHÀO </a:t>
            </a:r>
          </a:p>
          <a:p>
            <a:pPr marL="0" indent="0" algn="ctr">
              <a:buNone/>
            </a:pP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 HẸN GẶP LẠI </a:t>
            </a:r>
          </a:p>
          <a:p>
            <a:pPr marL="0" indent="0" algn="ctr">
              <a:buNone/>
            </a:pP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 EM</a:t>
            </a:r>
          </a:p>
          <a:p>
            <a:pPr marL="0" indent="0" algn="ctr">
              <a:buNone/>
            </a:pPr>
            <a:r>
              <a:rPr lang="en-US" sz="6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Chúc</a:t>
            </a: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</a:t>
            </a: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6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tốt</a:t>
            </a:r>
            <a:r>
              <a:rPr lang="en-US" sz="6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en-US" sz="6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465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MPROD_NEXTUNIQUEID" val="10009"/>
  <p:tag name="MMPROD_UIDATA" val="&lt;database version=&quot;7.0&quot;&gt;&lt;object type=&quot;1&quot; unique_id=&quot;10001&quot;&gt;&lt;object type=&quot;8&quot; unique_id=&quot;10002&quot;&gt;&lt;/object&gt;&lt;object type=&quot;2&quot; unique_id=&quot;10003&quot;&gt;&lt;object type=&quot;3&quot; unique_id=&quot;10004&quot;&gt;&lt;property id=&quot;20148&quot; value=&quot;5&quot;/&gt;&lt;property id=&quot;20300&quot; value=&quot;Slide 2&quot;/&gt;&lt;property id=&quot;20307&quot; value=&quot;256&quot;/&gt;&lt;/object&gt;&lt;object type=&quot;3&quot; unique_id=&quot;10005&quot;&gt;&lt;property id=&quot;20148&quot; value=&quot;5&quot;/&gt;&lt;property id=&quot;20300&quot; value=&quot;Slide 15&quot;/&gt;&lt;property id=&quot;20307&quot; value=&quot;257&quot;/&gt;&lt;/object&gt;&lt;object type=&quot;3&quot; unique_id=&quot;10006&quot;&gt;&lt;property id=&quot;20148&quot; value=&quot;5&quot;/&gt;&lt;property id=&quot;20300&quot; value=&quot;Slide 16&quot;/&gt;&lt;property id=&quot;20307&quot; value=&quot;258&quot;/&gt;&lt;/object&gt;&lt;object type=&quot;3&quot; unique_id=&quot;10011&quot;&gt;&lt;property id=&quot;20148&quot; value=&quot;5&quot;/&gt;&lt;property id=&quot;20300&quot; value=&quot;Slide 3&quot;/&gt;&lt;property id=&quot;20307&quot; value=&quot;263&quot;/&gt;&lt;/object&gt;&lt;object type=&quot;3&quot; unique_id=&quot;10012&quot;&gt;&lt;property id=&quot;20148&quot; value=&quot;5&quot;/&gt;&lt;property id=&quot;20300&quot; value=&quot;Slide 4&quot;/&gt;&lt;property id=&quot;20307&quot; value=&quot;271&quot;/&gt;&lt;/object&gt;&lt;object type=&quot;3&quot; unique_id=&quot;10013&quot;&gt;&lt;property id=&quot;20148&quot; value=&quot;5&quot;/&gt;&lt;property id=&quot;20300&quot; value=&quot;Slide 5&quot;/&gt;&lt;property id=&quot;20307&quot; value=&quot;267&quot;/&gt;&lt;/object&gt;&lt;object type=&quot;3&quot; unique_id=&quot;10014&quot;&gt;&lt;property id=&quot;20148&quot; value=&quot;5&quot;/&gt;&lt;property id=&quot;20300&quot; value=&quot;Slide 6&quot;/&gt;&lt;property id=&quot;20307&quot; value=&quot;268&quot;/&gt;&lt;/object&gt;&lt;object type=&quot;3&quot; unique_id=&quot;10015&quot;&gt;&lt;property id=&quot;20148&quot; value=&quot;5&quot;/&gt;&lt;property id=&quot;20300&quot; value=&quot;Slide 7&quot;/&gt;&lt;property id=&quot;20307&quot; value=&quot;269&quot;/&gt;&lt;/object&gt;&lt;object type=&quot;3&quot; unique_id=&quot;10016&quot;&gt;&lt;property id=&quot;20148&quot; value=&quot;5&quot;/&gt;&lt;property id=&quot;20300&quot; value=&quot;Slide 8&quot;/&gt;&lt;property id=&quot;20307&quot; value=&quot;264&quot;/&gt;&lt;/object&gt;&lt;object type=&quot;3&quot; unique_id=&quot;10017&quot;&gt;&lt;property id=&quot;20148&quot; value=&quot;5&quot;/&gt;&lt;property id=&quot;20300&quot; value=&quot;Slide 9&quot;/&gt;&lt;property id=&quot;20307&quot; value=&quot;270&quot;/&gt;&lt;/object&gt;&lt;object type=&quot;3&quot; unique_id=&quot;10018&quot;&gt;&lt;property id=&quot;20148&quot; value=&quot;5&quot;/&gt;&lt;property id=&quot;20300&quot; value=&quot;Slide 10&quot;/&gt;&lt;property id=&quot;20307&quot; value=&quot;265&quot;/&gt;&lt;/object&gt;&lt;object type=&quot;3&quot; unique_id=&quot;10019&quot;&gt;&lt;property id=&quot;20148&quot; value=&quot;5&quot;/&gt;&lt;property id=&quot;20300&quot; value=&quot;Slide 11&quot;/&gt;&lt;property id=&quot;20307&quot; value=&quot;266&quot;/&gt;&lt;/object&gt;&lt;object type=&quot;3&quot; unique_id=&quot;10021&quot;&gt;&lt;property id=&quot;20148&quot; value=&quot;5&quot;/&gt;&lt;property id=&quot;20300&quot; value=&quot;Slide 14&quot;/&gt;&lt;property id=&quot;20307&quot; value=&quot;273&quot;/&gt;&lt;/object&gt;&lt;object type=&quot;3&quot; unique_id=&quot;10359&quot;&gt;&lt;property id=&quot;20148&quot; value=&quot;5&quot;/&gt;&lt;property id=&quot;20300&quot; value=&quot;Slide 12&quot;/&gt;&lt;property id=&quot;20307&quot; value=&quot;276&quot;/&gt;&lt;/object&gt;&lt;object type=&quot;3&quot; unique_id=&quot;10360&quot;&gt;&lt;property id=&quot;20148&quot; value=&quot;5&quot;/&gt;&lt;property id=&quot;20300&quot; value=&quot;Slide 13&quot;/&gt;&lt;property id=&quot;20307&quot; value=&quot;277&quot;/&gt;&lt;/object&gt;&lt;object type=&quot;3&quot; unique_id=&quot;10891&quot;&gt;&lt;property id=&quot;20148&quot; value=&quot;5&quot;/&gt;&lt;property id=&quot;20300&quot; value=&quot;Slide 43&quot;/&gt;&lt;property id=&quot;20307&quot; value=&quot;278&quot;/&gt;&lt;/object&gt;&lt;object type=&quot;3&quot; unique_id=&quot;10892&quot;&gt;&lt;property id=&quot;20148&quot; value=&quot;5&quot;/&gt;&lt;property id=&quot;20300&quot; value=&quot;Slide 44&quot;/&gt;&lt;property id=&quot;20307&quot; value=&quot;279&quot;/&gt;&lt;/object&gt;&lt;object type=&quot;3&quot; unique_id=&quot;11018&quot;&gt;&lt;property id=&quot;20148&quot; value=&quot;5&quot;/&gt;&lt;property id=&quot;20300&quot; value=&quot;Slide 45&quot;/&gt;&lt;property id=&quot;20307&quot; value=&quot;280&quot;/&gt;&lt;/object&gt;&lt;object type=&quot;3&quot; unique_id=&quot;11019&quot;&gt;&lt;property id=&quot;20148&quot; value=&quot;5&quot;/&gt;&lt;property id=&quot;20300&quot; value=&quot;Slide 46&quot;/&gt;&lt;property id=&quot;20307&quot; value=&quot;281&quot;/&gt;&lt;/object&gt;&lt;object type=&quot;3&quot; unique_id=&quot;11020&quot;&gt;&lt;property id=&quot;20148&quot; value=&quot;5&quot;/&gt;&lt;property id=&quot;20300&quot; value=&quot;Slide 47&quot;/&gt;&lt;property id=&quot;20307&quot; value=&quot;282&quot;/&gt;&lt;/object&gt;&lt;object type=&quot;3&quot; unique_id=&quot;11105&quot;&gt;&lt;property id=&quot;20148&quot; value=&quot;5&quot;/&gt;&lt;property id=&quot;20300&quot; value=&quot;Slide 48&quot;/&gt;&lt;property id=&quot;20307&quot; value=&quot;283&quot;/&gt;&lt;/object&gt;&lt;object type=&quot;3&quot; unique_id=&quot;11131&quot;&gt;&lt;property id=&quot;20148&quot; value=&quot;5&quot;/&gt;&lt;property id=&quot;20300&quot; value=&quot;Slide 17&quot;/&gt;&lt;property id=&quot;20307&quot; value=&quot;284&quot;/&gt;&lt;/object&gt;&lt;object type=&quot;3&quot; unique_id=&quot;11256&quot;&gt;&lt;property id=&quot;20148&quot; value=&quot;5&quot;/&gt;&lt;property id=&quot;20300&quot; value=&quot;Slide 18&quot;/&gt;&lt;property id=&quot;20307&quot; value=&quot;286&quot;/&gt;&lt;/object&gt;&lt;object type=&quot;3&quot; unique_id=&quot;11257&quot;&gt;&lt;property id=&quot;20148&quot; value=&quot;5&quot;/&gt;&lt;property id=&quot;20300&quot; value=&quot;Slide 19&quot;/&gt;&lt;property id=&quot;20307&quot; value=&quot;285&quot;/&gt;&lt;/object&gt;&lt;object type=&quot;3&quot; unique_id=&quot;11414&quot;&gt;&lt;property id=&quot;20148&quot; value=&quot;5&quot;/&gt;&lt;property id=&quot;20300&quot; value=&quot;Slide 20&quot;/&gt;&lt;property id=&quot;20307&quot; value=&quot;287&quot;/&gt;&lt;/object&gt;&lt;object type=&quot;3&quot; unique_id=&quot;11415&quot;&gt;&lt;property id=&quot;20148&quot; value=&quot;5&quot;/&gt;&lt;property id=&quot;20300&quot; value=&quot;Slide 21&quot;/&gt;&lt;property id=&quot;20307&quot; value=&quot;288&quot;/&gt;&lt;/object&gt;&lt;object type=&quot;3&quot; unique_id=&quot;11808&quot;&gt;&lt;property id=&quot;20148&quot; value=&quot;5&quot;/&gt;&lt;property id=&quot;20300&quot; value=&quot;Slide 22&quot;/&gt;&lt;property id=&quot;20307&quot; value=&quot;289&quot;/&gt;&lt;/object&gt;&lt;object type=&quot;3&quot; unique_id=&quot;11809&quot;&gt;&lt;property id=&quot;20148&quot; value=&quot;5&quot;/&gt;&lt;property id=&quot;20300&quot; value=&quot;Slide 23&quot;/&gt;&lt;property id=&quot;20307&quot; value=&quot;290&quot;/&gt;&lt;/object&gt;&lt;object type=&quot;3&quot; unique_id=&quot;11810&quot;&gt;&lt;property id=&quot;20148&quot; value=&quot;5&quot;/&gt;&lt;property id=&quot;20300&quot; value=&quot;Slide 24&quot;/&gt;&lt;property id=&quot;20307&quot; value=&quot;291&quot;/&gt;&lt;/object&gt;&lt;object type=&quot;3&quot; unique_id=&quot;11811&quot;&gt;&lt;property id=&quot;20148&quot; value=&quot;5&quot;/&gt;&lt;property id=&quot;20300&quot; value=&quot;Slide 25&quot;/&gt;&lt;property id=&quot;20307&quot; value=&quot;292&quot;/&gt;&lt;/object&gt;&lt;object type=&quot;3&quot; unique_id=&quot;11844&quot;&gt;&lt;property id=&quot;20148&quot; value=&quot;5&quot;/&gt;&lt;property id=&quot;20300&quot; value=&quot;Slide 1&quot;/&gt;&lt;property id=&quot;20307&quot; value=&quot;293&quot;/&gt;&lt;/object&gt;&lt;object type=&quot;3&quot; unique_id=&quot;12544&quot;&gt;&lt;property id=&quot;20148&quot; value=&quot;5&quot;/&gt;&lt;property id=&quot;20300&quot; value=&quot;Slide 28&quot;/&gt;&lt;property id=&quot;20307&quot; value=&quot;295&quot;/&gt;&lt;/object&gt;&lt;object type=&quot;3&quot; unique_id=&quot;12755&quot;&gt;&lt;property id=&quot;20148&quot; value=&quot;5&quot;/&gt;&lt;property id=&quot;20300&quot; value=&quot;Slide 29&quot;/&gt;&lt;property id=&quot;20307&quot; value=&quot;296&quot;/&gt;&lt;/object&gt;&lt;object type=&quot;3&quot; unique_id=&quot;12792&quot;&gt;&lt;property id=&quot;20148&quot; value=&quot;5&quot;/&gt;&lt;property id=&quot;20300&quot; value=&quot;Slide 30&quot;/&gt;&lt;property id=&quot;20307&quot; value=&quot;297&quot;/&gt;&lt;/object&gt;&lt;object type=&quot;3&quot; unique_id=&quot;12793&quot;&gt;&lt;property id=&quot;20148&quot; value=&quot;5&quot;/&gt;&lt;property id=&quot;20300&quot; value=&quot;Slide 31&quot;/&gt;&lt;property id=&quot;20307&quot; value=&quot;298&quot;/&gt;&lt;/object&gt;&lt;object type=&quot;3&quot; unique_id=&quot;12794&quot;&gt;&lt;property id=&quot;20148&quot; value=&quot;5&quot;/&gt;&lt;property id=&quot;20300&quot; value=&quot;Slide 32&quot;/&gt;&lt;property id=&quot;20307&quot; value=&quot;299&quot;/&gt;&lt;/object&gt;&lt;object type=&quot;3&quot; unique_id=&quot;12990&quot;&gt;&lt;property id=&quot;20148&quot; value=&quot;5&quot;/&gt;&lt;property id=&quot;20300&quot; value=&quot;Slide 33&quot;/&gt;&lt;property id=&quot;20307&quot; value=&quot;300&quot;/&gt;&lt;/object&gt;&lt;object type=&quot;3&quot; unique_id=&quot;12991&quot;&gt;&lt;property id=&quot;20148&quot; value=&quot;5&quot;/&gt;&lt;property id=&quot;20300&quot; value=&quot;Slide 34&quot;/&gt;&lt;property id=&quot;20307&quot; value=&quot;301&quot;/&gt;&lt;/object&gt;&lt;object type=&quot;3&quot; unique_id=&quot;13074&quot;&gt;&lt;property id=&quot;20148&quot; value=&quot;5&quot;/&gt;&lt;property id=&quot;20300&quot; value=&quot;Slide 35&quot;/&gt;&lt;property id=&quot;20307&quot; value=&quot;302&quot;/&gt;&lt;/object&gt;&lt;object type=&quot;3&quot; unique_id=&quot;13075&quot;&gt;&lt;property id=&quot;20148&quot; value=&quot;5&quot;/&gt;&lt;property id=&quot;20300&quot; value=&quot;Slide 36&quot;/&gt;&lt;property id=&quot;20307&quot; value=&quot;303&quot;/&gt;&lt;/object&gt;&lt;object type=&quot;3&quot; unique_id=&quot;13422&quot;&gt;&lt;property id=&quot;20148&quot; value=&quot;5&quot;/&gt;&lt;property id=&quot;20300&quot; value=&quot;Slide 38&quot;/&gt;&lt;property id=&quot;20307&quot; value=&quot;304&quot;/&gt;&lt;/object&gt;&lt;object type=&quot;3&quot; unique_id=&quot;13819&quot;&gt;&lt;property id=&quot;20148&quot; value=&quot;5&quot;/&gt;&lt;property id=&quot;20300&quot; value=&quot;Slide 37&quot;/&gt;&lt;property id=&quot;20307&quot; value=&quot;305&quot;/&gt;&lt;/object&gt;&lt;object type=&quot;3&quot; unique_id=&quot;14000&quot;&gt;&lt;property id=&quot;20148&quot; value=&quot;5&quot;/&gt;&lt;property id=&quot;20300&quot; value=&quot;Slide 39&quot;/&gt;&lt;property id=&quot;20307&quot; value=&quot;306&quot;/&gt;&lt;/object&gt;&lt;object type=&quot;3&quot; unique_id=&quot;14001&quot;&gt;&lt;property id=&quot;20148&quot; value=&quot;5&quot;/&gt;&lt;property id=&quot;20300&quot; value=&quot;Slide 40&quot;/&gt;&lt;property id=&quot;20307&quot; value=&quot;307&quot;/&gt;&lt;/object&gt;&lt;object type=&quot;3&quot; unique_id=&quot;14331&quot;&gt;&lt;property id=&quot;20148&quot; value=&quot;5&quot;/&gt;&lt;property id=&quot;20300&quot; value=&quot;Slide 41&quot;/&gt;&lt;property id=&quot;20307&quot; value=&quot;308&quot;/&gt;&lt;/object&gt;&lt;object type=&quot;3&quot; unique_id=&quot;14476&quot;&gt;&lt;property id=&quot;20148&quot; value=&quot;5&quot;/&gt;&lt;property id=&quot;20300&quot; value=&quot;Slide 26&quot;/&gt;&lt;property id=&quot;20307&quot; value=&quot;310&quot;/&gt;&lt;/object&gt;&lt;object type=&quot;3&quot; unique_id=&quot;14477&quot;&gt;&lt;property id=&quot;20148&quot; value=&quot;5&quot;/&gt;&lt;property id=&quot;20300&quot; value=&quot;Slide 27&quot;/&gt;&lt;property id=&quot;20307&quot; value=&quot;311&quot;/&gt;&lt;/object&gt;&lt;object type=&quot;3&quot; unique_id=&quot;14872&quot;&gt;&lt;property id=&quot;20148&quot; value=&quot;5&quot;/&gt;&lt;property id=&quot;20300&quot; value=&quot;Slide 42&quot;/&gt;&lt;property id=&quot;20307&quot; value=&quot;312&quot;/&gt;&lt;/object&gt;&lt;/object&gt;&lt;/object&gt;&lt;/database&gt;"/>
  <p:tag name="SECTOMILLISECCONVERTED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600</TotalTime>
  <Words>3017</Words>
  <Application>Microsoft Office PowerPoint</Application>
  <PresentationFormat>On-screen Show (4:3)</PresentationFormat>
  <Paragraphs>355</Paragraphs>
  <Slides>61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61</vt:i4>
      </vt:variant>
    </vt:vector>
  </HeadingPairs>
  <TitlesOfParts>
    <vt:vector size="69" baseType="lpstr">
      <vt:lpstr>.VnTime</vt:lpstr>
      <vt:lpstr>Arial</vt:lpstr>
      <vt:lpstr>Calibri</vt:lpstr>
      <vt:lpstr>Cambria</vt:lpstr>
      <vt:lpstr>Tahomia</vt:lpstr>
      <vt:lpstr>Times New Roman</vt:lpstr>
      <vt:lpstr>VNI-Zap</vt:lpstr>
      <vt:lpstr>Office Theme</vt:lpstr>
      <vt:lpstr>PowerPoint Presentation</vt:lpstr>
      <vt:lpstr>PowerPoint Presentation</vt:lpstr>
      <vt:lpstr>PowerPoint Presentation</vt:lpstr>
      <vt:lpstr>Các giai đoạn phát triển của văn học trung đại.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AI NHỚ GIỎI HƠN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COMPUTER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Smart</dc:creator>
  <cp:lastModifiedBy>Phúc Minh</cp:lastModifiedBy>
  <cp:revision>136</cp:revision>
  <dcterms:created xsi:type="dcterms:W3CDTF">2016-10-22T05:46:04Z</dcterms:created>
  <dcterms:modified xsi:type="dcterms:W3CDTF">2020-05-17T06:23:02Z</dcterms:modified>
</cp:coreProperties>
</file>