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91" r:id="rId2"/>
    <p:sldId id="257" r:id="rId3"/>
    <p:sldId id="258" r:id="rId4"/>
    <p:sldId id="282" r:id="rId5"/>
    <p:sldId id="283" r:id="rId6"/>
    <p:sldId id="284" r:id="rId7"/>
    <p:sldId id="260" r:id="rId8"/>
    <p:sldId id="261" r:id="rId9"/>
    <p:sldId id="262" r:id="rId10"/>
    <p:sldId id="263" r:id="rId11"/>
    <p:sldId id="264" r:id="rId12"/>
    <p:sldId id="290" r:id="rId13"/>
    <p:sldId id="278" r:id="rId14"/>
    <p:sldId id="281" r:id="rId15"/>
    <p:sldId id="285" r:id="rId16"/>
    <p:sldId id="286" r:id="rId17"/>
    <p:sldId id="287" r:id="rId18"/>
    <p:sldId id="288"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00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2800" autoAdjust="0"/>
    <p:restoredTop sz="94660"/>
  </p:normalViewPr>
  <p:slideViewPr>
    <p:cSldViewPr>
      <p:cViewPr varScale="1">
        <p:scale>
          <a:sx n="86" d="100"/>
          <a:sy n="86" d="100"/>
        </p:scale>
        <p:origin x="-121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E2183C7-3AB8-4B30-85B2-E1D54BBB7ABE}" type="datetimeFigureOut">
              <a:rPr lang="en-US" smtClean="0"/>
              <a:pPr/>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69141-8991-4C3E-8DC4-6CC2DDB2A99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2183C7-3AB8-4B30-85B2-E1D54BBB7ABE}" type="datetimeFigureOut">
              <a:rPr lang="en-US" smtClean="0"/>
              <a:pPr/>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69141-8991-4C3E-8DC4-6CC2DDB2A99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E2183C7-3AB8-4B30-85B2-E1D54BBB7ABE}" type="datetimeFigureOut">
              <a:rPr lang="en-US" smtClean="0"/>
              <a:pPr/>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69141-8991-4C3E-8DC4-6CC2DDB2A99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E2183C7-3AB8-4B30-85B2-E1D54BBB7ABE}" type="datetimeFigureOut">
              <a:rPr lang="en-US" smtClean="0"/>
              <a:pPr/>
              <a:t>5/31/2020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969141-8991-4C3E-8DC4-6CC2DDB2A99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E2183C7-3AB8-4B30-85B2-E1D54BBB7ABE}" type="datetimeFigureOut">
              <a:rPr lang="en-US" smtClean="0"/>
              <a:pPr/>
              <a:t>5/31/2020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F969141-8991-4C3E-8DC4-6CC2DDB2A99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E2183C7-3AB8-4B30-85B2-E1D54BBB7ABE}" type="datetimeFigureOut">
              <a:rPr lang="en-US" smtClean="0"/>
              <a:pPr/>
              <a:t>5/31/2020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969141-8991-4C3E-8DC4-6CC2DDB2A99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2183C7-3AB8-4B30-85B2-E1D54BBB7ABE}" type="datetimeFigureOut">
              <a:rPr lang="en-US" smtClean="0"/>
              <a:pPr/>
              <a:t>5/31/2020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F969141-8991-4C3E-8DC4-6CC2DDB2A99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E2183C7-3AB8-4B30-85B2-E1D54BBB7ABE}" type="datetimeFigureOut">
              <a:rPr lang="en-US" smtClean="0"/>
              <a:pPr/>
              <a:t>5/31/2020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969141-8991-4C3E-8DC4-6CC2DDB2A99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E2183C7-3AB8-4B30-85B2-E1D54BBB7ABE}" type="datetimeFigureOut">
              <a:rPr lang="en-US" smtClean="0"/>
              <a:pPr/>
              <a:t>5/31/2020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969141-8991-4C3E-8DC4-6CC2DDB2A99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2183C7-3AB8-4B30-85B2-E1D54BBB7ABE}" type="datetimeFigureOut">
              <a:rPr lang="en-US" smtClean="0"/>
              <a:pPr/>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69141-8991-4C3E-8DC4-6CC2DDB2A99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2183C7-3AB8-4B30-85B2-E1D54BBB7ABE}" type="datetimeFigureOut">
              <a:rPr lang="en-US" smtClean="0"/>
              <a:pPr/>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69141-8991-4C3E-8DC4-6CC2DDB2A99C}"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600200"/>
            <a:ext cx="8229600" cy="4530725"/>
          </a:xfrm>
        </p:spPr>
        <p:txBody>
          <a:bodyPr/>
          <a:lstStyle/>
          <a:p>
            <a:pPr lvl="0"/>
            <a:endParaRPr lang="vi-VN" noProof="0" smtClean="0"/>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vi-VN"/>
          </a:p>
        </p:txBody>
      </p:sp>
      <p:sp>
        <p:nvSpPr>
          <p:cNvPr id="5" name="Rectangle 24"/>
          <p:cNvSpPr>
            <a:spLocks noGrp="1" noChangeArrowheads="1"/>
          </p:cNvSpPr>
          <p:nvPr>
            <p:ph type="ftr" sz="quarter" idx="11"/>
          </p:nvPr>
        </p:nvSpPr>
        <p:spPr>
          <a:ln/>
        </p:spPr>
        <p:txBody>
          <a:bodyPr/>
          <a:lstStyle>
            <a:lvl1pPr>
              <a:defRPr/>
            </a:lvl1pPr>
          </a:lstStyle>
          <a:p>
            <a:pPr>
              <a:defRPr/>
            </a:pPr>
            <a:endParaRPr lang="en-US" altLang="vi-VN"/>
          </a:p>
        </p:txBody>
      </p:sp>
      <p:sp>
        <p:nvSpPr>
          <p:cNvPr id="6" name="Rectangle 25"/>
          <p:cNvSpPr>
            <a:spLocks noGrp="1" noChangeArrowheads="1"/>
          </p:cNvSpPr>
          <p:nvPr>
            <p:ph type="sldNum" sz="quarter" idx="12"/>
          </p:nvPr>
        </p:nvSpPr>
        <p:spPr>
          <a:ln/>
        </p:spPr>
        <p:txBody>
          <a:bodyPr/>
          <a:lstStyle>
            <a:lvl1pPr>
              <a:defRPr/>
            </a:lvl1pPr>
          </a:lstStyle>
          <a:p>
            <a:pPr>
              <a:defRPr/>
            </a:pPr>
            <a:fld id="{B6B54749-7FBE-4C7E-B182-F6F26E252704}" type="slidenum">
              <a:rPr lang="en-US" altLang="vi-VN"/>
              <a:pPr>
                <a:defRPr/>
              </a:pPr>
              <a:t>‹#›</a:t>
            </a:fld>
            <a:endParaRPr lang="en-US" alt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2183C7-3AB8-4B30-85B2-E1D54BBB7ABE}" type="datetimeFigureOut">
              <a:rPr lang="en-US" smtClean="0"/>
              <a:pPr/>
              <a:t>5/31/2020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969141-8991-4C3E-8DC4-6CC2DDB2A99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94360" y="685800"/>
            <a:ext cx="5239640" cy="5143500"/>
          </a:xfrm>
          <a:prstGeom prst="rect">
            <a:avLst/>
          </a:prstGeom>
          <a:noFill/>
          <a:ln>
            <a:noFill/>
          </a:ln>
          <a:effectLst>
            <a:prstShdw prst="shdw13" dist="53882" dir="13500000">
              <a:schemeClr val="bg2">
                <a:alpha val="50000"/>
              </a:schemeClr>
            </a:prst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TextBox 2"/>
          <p:cNvSpPr txBox="1"/>
          <p:nvPr/>
        </p:nvSpPr>
        <p:spPr>
          <a:xfrm>
            <a:off x="5333687" y="694749"/>
            <a:ext cx="3540803" cy="2308324"/>
          </a:xfrm>
          <a:prstGeom prst="rect">
            <a:avLst/>
          </a:prstGeom>
          <a:noFill/>
          <a:ln>
            <a:noFill/>
          </a:ln>
          <a:effectLst>
            <a:innerShdw blurRad="114300">
              <a:srgbClr val="FF0000"/>
            </a:innerShdw>
          </a:effectLst>
        </p:spPr>
        <p:txBody>
          <a:bodyPr wrap="square">
            <a:spAutoFit/>
          </a:bodyPr>
          <a:lstStyle/>
          <a:p>
            <a:pPr algn="ctr">
              <a:defRPr/>
            </a:pPr>
            <a:r>
              <a:rPr lang="en-US" sz="3600" dirty="0">
                <a:solidFill>
                  <a:srgbClr val="C00000"/>
                </a:solidFill>
                <a:latin typeface="Times New Roman" pitchFamily="18" charset="0"/>
                <a:cs typeface="Times New Roman" pitchFamily="18" charset="0"/>
              </a:rPr>
              <a:t>BỘ MÔN</a:t>
            </a:r>
          </a:p>
          <a:p>
            <a:pPr algn="ctr">
              <a:defRPr/>
            </a:pPr>
            <a:r>
              <a:rPr lang="en-US" sz="3600" dirty="0">
                <a:solidFill>
                  <a:srgbClr val="C00000"/>
                </a:solidFill>
                <a:latin typeface="Times New Roman" pitchFamily="18" charset="0"/>
                <a:cs typeface="Times New Roman" pitchFamily="18" charset="0"/>
              </a:rPr>
              <a:t> NGỮ VĂN 2</a:t>
            </a:r>
          </a:p>
          <a:p>
            <a:pPr algn="ctr">
              <a:defRPr/>
            </a:pPr>
            <a:r>
              <a:rPr lang="en-US" sz="3600" dirty="0">
                <a:solidFill>
                  <a:srgbClr val="C00000"/>
                </a:solidFill>
                <a:latin typeface="Times New Roman" pitchFamily="18" charset="0"/>
                <a:cs typeface="Times New Roman" pitchFamily="18" charset="0"/>
              </a:rPr>
              <a:t>THƯƠNG MẾN </a:t>
            </a:r>
          </a:p>
          <a:p>
            <a:pPr algn="ctr">
              <a:defRPr/>
            </a:pPr>
            <a:r>
              <a:rPr lang="en-US" sz="3600" dirty="0">
                <a:solidFill>
                  <a:srgbClr val="C00000"/>
                </a:solidFill>
                <a:latin typeface="Times New Roman" pitchFamily="18" charset="0"/>
                <a:cs typeface="Times New Roman" pitchFamily="18" charset="0"/>
              </a:rPr>
              <a:t>CHÀO CÁC EM</a:t>
            </a:r>
          </a:p>
        </p:txBody>
      </p:sp>
      <p:sp>
        <p:nvSpPr>
          <p:cNvPr id="3078" name="TextBox 3"/>
          <p:cNvSpPr txBox="1">
            <a:spLocks noChangeArrowheads="1"/>
          </p:cNvSpPr>
          <p:nvPr/>
        </p:nvSpPr>
        <p:spPr bwMode="auto">
          <a:xfrm>
            <a:off x="5333687" y="3429000"/>
            <a:ext cx="3806874" cy="2862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Blip>
                <a:blip r:embed="rId4"/>
              </a:buBlip>
              <a:defRPr sz="3200">
                <a:solidFill>
                  <a:schemeClr val="tx1"/>
                </a:solidFill>
                <a:latin typeface="Arial" panose="020B0604020202020204" pitchFamily="34" charset="0"/>
              </a:defRPr>
            </a:lvl1pPr>
            <a:lvl2pPr marL="742950" indent="-285750">
              <a:spcBef>
                <a:spcPct val="20000"/>
              </a:spcBef>
              <a:buSzPct val="80000"/>
              <a:buBlip>
                <a:blip r:embed="rId5"/>
              </a:buBlip>
              <a:defRPr sz="2800">
                <a:solidFill>
                  <a:schemeClr val="tx1"/>
                </a:solidFill>
                <a:latin typeface="Arial" panose="020B0604020202020204" pitchFamily="34" charset="0"/>
              </a:defRPr>
            </a:lvl2pPr>
            <a:lvl3pPr marL="1143000" indent="-228600">
              <a:spcBef>
                <a:spcPct val="20000"/>
              </a:spcBef>
              <a:buSzPct val="70000"/>
              <a:buBlip>
                <a:blip r:embed="rId6"/>
              </a:buBlip>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3600" dirty="0">
                <a:solidFill>
                  <a:srgbClr val="FF0000"/>
                </a:solidFill>
                <a:latin typeface="Times New Roman" panose="02020603050405020304" pitchFamily="18" charset="0"/>
                <a:cs typeface="Times New Roman" panose="02020603050405020304" pitchFamily="18" charset="0"/>
              </a:rPr>
              <a:t>MONG CÁC EM LUÔN MẠNH KHỎE </a:t>
            </a:r>
          </a:p>
          <a:p>
            <a:pPr algn="ctr" eaLnBrk="1" hangingPunct="1">
              <a:spcBef>
                <a:spcPct val="0"/>
              </a:spcBef>
              <a:buFontTx/>
              <a:buNone/>
            </a:pPr>
            <a:r>
              <a:rPr lang="en-US" altLang="en-US" sz="3600" dirty="0">
                <a:solidFill>
                  <a:srgbClr val="FF0000"/>
                </a:solidFill>
                <a:latin typeface="Times New Roman" panose="02020603050405020304" pitchFamily="18" charset="0"/>
                <a:cs typeface="Times New Roman" panose="02020603050405020304" pitchFamily="18" charset="0"/>
              </a:rPr>
              <a:t>VÀ </a:t>
            </a:r>
          </a:p>
          <a:p>
            <a:pPr algn="ctr" eaLnBrk="1" hangingPunct="1">
              <a:spcBef>
                <a:spcPct val="0"/>
              </a:spcBef>
              <a:buFontTx/>
              <a:buNone/>
            </a:pPr>
            <a:r>
              <a:rPr lang="en-US" altLang="en-US" sz="3600" dirty="0">
                <a:solidFill>
                  <a:srgbClr val="FF0000"/>
                </a:solidFill>
                <a:latin typeface="Times New Roman" panose="02020603050405020304" pitchFamily="18" charset="0"/>
                <a:cs typeface="Times New Roman" panose="02020603050405020304" pitchFamily="18" charset="0"/>
              </a:rPr>
              <a:t>HỌC TẬP TỐT </a:t>
            </a:r>
          </a:p>
        </p:txBody>
      </p:sp>
    </p:spTree>
    <p:extLst>
      <p:ext uri="{BB962C8B-B14F-4D97-AF65-F5344CB8AC3E}">
        <p14:creationId xmlns:p14="http://schemas.microsoft.com/office/powerpoint/2010/main" xmlns="" val="917407621"/>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blipFill>
            <a:blip r:embed="rId2"/>
            <a:stretch>
              <a:fillRect/>
            </a:stretch>
          </a:blipFill>
        </p:spPr>
        <p:txBody>
          <a:bodyPr/>
          <a:lstStyle/>
          <a:p>
            <a:r>
              <a:rPr lang="en-US" b="1" smtClean="0">
                <a:solidFill>
                  <a:srgbClr val="FF0000"/>
                </a:solidFill>
                <a:latin typeface="Arial" panose="020B0604020202020204" pitchFamily="34" charset="0"/>
                <a:cs typeface="Arial" panose="020B0604020202020204" pitchFamily="34" charset="0"/>
              </a:rPr>
              <a:t>KHỞI ĐỘNG</a:t>
            </a:r>
            <a:endParaRPr lang="en-US" b="1">
              <a:solidFill>
                <a:srgbClr val="FF0000"/>
              </a:solidFill>
              <a:latin typeface="Arial" panose="020B0604020202020204" pitchFamily="34" charset="0"/>
              <a:cs typeface="Arial" panose="020B0604020202020204" pitchFamily="34" charset="0"/>
            </a:endParaRPr>
          </a:p>
        </p:txBody>
      </p:sp>
      <p:pic>
        <p:nvPicPr>
          <p:cNvPr id="9" name="Content Placeholder 8" descr="1378086405852331082015023752.gif"/>
          <p:cNvPicPr>
            <a:picLocks noGrp="1" noChangeAspect="1"/>
          </p:cNvPicPr>
          <p:nvPr>
            <p:ph idx="1"/>
          </p:nvPr>
        </p:nvPicPr>
        <p:blipFill>
          <a:blip r:embed="rId3"/>
          <a:stretch>
            <a:fillRect/>
          </a:stretch>
        </p:blipFill>
        <p:spPr>
          <a:xfrm>
            <a:off x="304800" y="1600200"/>
            <a:ext cx="6020675" cy="3200400"/>
          </a:xfrm>
        </p:spPr>
      </p:pic>
      <p:pic>
        <p:nvPicPr>
          <p:cNvPr id="10" name="Picture 9" descr="tuyenngon25.8.15-3.jpg"/>
          <p:cNvPicPr>
            <a:picLocks noChangeAspect="1"/>
          </p:cNvPicPr>
          <p:nvPr/>
        </p:nvPicPr>
        <p:blipFill>
          <a:blip r:embed="rId4"/>
          <a:stretch>
            <a:fillRect/>
          </a:stretch>
        </p:blipFill>
        <p:spPr>
          <a:xfrm>
            <a:off x="5943600" y="4785036"/>
            <a:ext cx="2724149" cy="178518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2568575"/>
            <a:ext cx="8458200" cy="1470025"/>
          </a:xfrm>
        </p:spPr>
        <p:txBody>
          <a:bodyPr>
            <a:noAutofit/>
          </a:bodyPr>
          <a:lstStyle/>
          <a:p>
            <a:r>
              <a:rPr lang="en-US" sz="7000" b="1" smtClean="0">
                <a:solidFill>
                  <a:srgbClr val="0000FF"/>
                </a:solidFill>
                <a:latin typeface="Times New Roman" panose="02020603050405020304" pitchFamily="18" charset="0"/>
                <a:cs typeface="Times New Roman" panose="02020603050405020304" pitchFamily="18" charset="0"/>
              </a:rPr>
              <a:t>Ngữ </a:t>
            </a:r>
            <a:r>
              <a:rPr lang="en-US" sz="7000" b="1" dirty="0" err="1" smtClean="0">
                <a:solidFill>
                  <a:srgbClr val="0000FF"/>
                </a:solidFill>
                <a:latin typeface="Times New Roman" panose="02020603050405020304" pitchFamily="18" charset="0"/>
                <a:cs typeface="Times New Roman" panose="02020603050405020304" pitchFamily="18" charset="0"/>
              </a:rPr>
              <a:t>cảnh</a:t>
            </a:r>
            <a:endParaRPr lang="en-US" sz="7000" b="1"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4"/>
          <p:cNvSpPr>
            <a:spLocks noGrp="1" noChangeArrowheads="1"/>
          </p:cNvSpPr>
          <p:nvPr>
            <p:ph type="title"/>
          </p:nvPr>
        </p:nvSpPr>
        <p:spPr>
          <a:xfrm>
            <a:off x="457200" y="-152400"/>
            <a:ext cx="8229600" cy="762000"/>
          </a:xfrm>
        </p:spPr>
        <p:txBody>
          <a:bodyPr>
            <a:normAutofit/>
          </a:bodyPr>
          <a:lstStyle/>
          <a:p>
            <a:pPr marL="914400" indent="-914400" eaLnBrk="1" hangingPunct="1">
              <a:defRPr/>
            </a:pPr>
            <a:r>
              <a:rPr lang="en-US" altLang="vi-VN" sz="2800" smtClean="0"/>
              <a:t>I.Khái </a:t>
            </a:r>
            <a:r>
              <a:rPr lang="en-US" altLang="vi-VN" sz="2800" smtClean="0"/>
              <a:t>niệm</a:t>
            </a:r>
          </a:p>
        </p:txBody>
      </p:sp>
      <p:graphicFrame>
        <p:nvGraphicFramePr>
          <p:cNvPr id="23610" name="Group 58"/>
          <p:cNvGraphicFramePr>
            <a:graphicFrameLocks noGrp="1"/>
          </p:cNvGraphicFramePr>
          <p:nvPr>
            <p:ph type="tbl" idx="1"/>
          </p:nvPr>
        </p:nvGraphicFramePr>
        <p:xfrm>
          <a:off x="152400" y="838200"/>
          <a:ext cx="8763000" cy="6019801"/>
        </p:xfrm>
        <a:graphic>
          <a:graphicData uri="http://schemas.openxmlformats.org/drawingml/2006/table">
            <a:tbl>
              <a:tblPr/>
              <a:tblGrid>
                <a:gridCol w="2743200">
                  <a:extLst>
                    <a:ext uri="{9D8B030D-6E8A-4147-A177-3AD203B41FA5}">
                      <a16:colId xmlns:a16="http://schemas.microsoft.com/office/drawing/2014/main" xmlns="" val="20000"/>
                    </a:ext>
                  </a:extLst>
                </a:gridCol>
                <a:gridCol w="1676400">
                  <a:extLst>
                    <a:ext uri="{9D8B030D-6E8A-4147-A177-3AD203B41FA5}">
                      <a16:colId xmlns:a16="http://schemas.microsoft.com/office/drawing/2014/main" xmlns="" val="20001"/>
                    </a:ext>
                  </a:extLst>
                </a:gridCol>
                <a:gridCol w="4343400">
                  <a:extLst>
                    <a:ext uri="{9D8B030D-6E8A-4147-A177-3AD203B41FA5}">
                      <a16:colId xmlns:a16="http://schemas.microsoft.com/office/drawing/2014/main" xmlns="" val="20002"/>
                    </a:ext>
                  </a:extLst>
                </a:gridCol>
              </a:tblGrid>
              <a:tr h="595313">
                <a:tc gridSpan="3">
                  <a:txBody>
                    <a:bodyPr/>
                    <a:lstStyle>
                      <a:lvl1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1pPr>
                      <a:lvl2pPr>
                        <a:spcBef>
                          <a:spcPct val="20000"/>
                        </a:spcBef>
                        <a:buClr>
                          <a:schemeClr val="tx2"/>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2pPr>
                      <a:lvl3pPr>
                        <a:spcBef>
                          <a:spcPct val="20000"/>
                        </a:spcBef>
                        <a:buClr>
                          <a:schemeClr val="fo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3pPr>
                      <a:lvl4pPr>
                        <a:spcBef>
                          <a:spcPct val="20000"/>
                        </a:spcBef>
                        <a:buClr>
                          <a:schemeClr val="tx1"/>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4pPr>
                      <a:lvl5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5pPr>
                      <a:lvl6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6pPr>
                      <a:lvl7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7pPr>
                      <a:lvl8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8pPr>
                      <a:lvl9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vi-VN" altLang="vi-VN" sz="2400" b="0" i="0" u="none" strike="noStrike" cap="none" normalizeH="0" baseline="0" smtClean="0">
                        <a:ln>
                          <a:noFill/>
                        </a:ln>
                        <a:solidFill>
                          <a:schemeClr val="tx1"/>
                        </a:solidFill>
                        <a:effectLst>
                          <a:outerShdw blurRad="38100" dist="38100" dir="2700000" algn="tl">
                            <a:srgbClr val="FFFFFF"/>
                          </a:outerShdw>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vi-VN"/>
                    </a:p>
                  </a:txBody>
                  <a:tcPr/>
                </a:tc>
                <a:tc hMerge="1">
                  <a:txBody>
                    <a:bodyPr/>
                    <a:lstStyle/>
                    <a:p>
                      <a:endParaRPr lang="vi-VN"/>
                    </a:p>
                  </a:txBody>
                  <a:tcPr/>
                </a:tc>
                <a:extLst>
                  <a:ext uri="{0D108BD9-81ED-4DB2-BD59-A6C34878D82A}">
                    <a16:rowId xmlns:a16="http://schemas.microsoft.com/office/drawing/2014/main" xmlns="" val="10000"/>
                  </a:ext>
                </a:extLst>
              </a:tr>
              <a:tr h="527050">
                <a:tc>
                  <a:txBody>
                    <a:bodyPr/>
                    <a:lstStyle>
                      <a:lvl1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1pPr>
                      <a:lvl2pPr>
                        <a:spcBef>
                          <a:spcPct val="20000"/>
                        </a:spcBef>
                        <a:buClr>
                          <a:schemeClr val="tx2"/>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2pPr>
                      <a:lvl3pPr>
                        <a:spcBef>
                          <a:spcPct val="20000"/>
                        </a:spcBef>
                        <a:buClr>
                          <a:schemeClr val="fo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3pPr>
                      <a:lvl4pPr>
                        <a:spcBef>
                          <a:spcPct val="20000"/>
                        </a:spcBef>
                        <a:buClr>
                          <a:schemeClr val="tx1"/>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4pPr>
                      <a:lvl5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5pPr>
                      <a:lvl6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6pPr>
                      <a:lvl7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7pPr>
                      <a:lvl8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8pPr>
                      <a:lvl9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vi-VN" altLang="vi-VN" sz="2400" b="0" i="0" u="none" strike="noStrike" cap="none" normalizeH="0" baseline="0" smtClean="0">
                        <a:ln>
                          <a:noFill/>
                        </a:ln>
                        <a:solidFill>
                          <a:schemeClr val="tx1"/>
                        </a:solidFill>
                        <a:effectLst>
                          <a:outerShdw blurRad="38100" dist="38100" dir="2700000" algn="tl">
                            <a:srgbClr val="FFFFFF"/>
                          </a:outerShdw>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1pPr>
                      <a:lvl2pPr>
                        <a:spcBef>
                          <a:spcPct val="20000"/>
                        </a:spcBef>
                        <a:buClr>
                          <a:schemeClr val="tx2"/>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2pPr>
                      <a:lvl3pPr>
                        <a:spcBef>
                          <a:spcPct val="20000"/>
                        </a:spcBef>
                        <a:buClr>
                          <a:schemeClr val="fo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3pPr>
                      <a:lvl4pPr>
                        <a:spcBef>
                          <a:spcPct val="20000"/>
                        </a:spcBef>
                        <a:buClr>
                          <a:schemeClr val="tx1"/>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4pPr>
                      <a:lvl5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5pPr>
                      <a:lvl6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6pPr>
                      <a:lvl7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7pPr>
                      <a:lvl8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8pPr>
                      <a:lvl9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vi-VN" altLang="vi-VN" sz="2400" b="0" i="0" u="none" strike="noStrike" cap="none" normalizeH="0" baseline="0" smtClean="0">
                        <a:ln>
                          <a:noFill/>
                        </a:ln>
                        <a:solidFill>
                          <a:schemeClr val="tx1"/>
                        </a:solidFill>
                        <a:effectLst>
                          <a:outerShdw blurRad="38100" dist="38100" dir="2700000" algn="tl">
                            <a:srgbClr val="FFFFFF"/>
                          </a:outerShdw>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1pPr>
                      <a:lvl2pPr>
                        <a:spcBef>
                          <a:spcPct val="20000"/>
                        </a:spcBef>
                        <a:buClr>
                          <a:schemeClr val="tx2"/>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2pPr>
                      <a:lvl3pPr>
                        <a:spcBef>
                          <a:spcPct val="20000"/>
                        </a:spcBef>
                        <a:buClr>
                          <a:schemeClr val="fo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3pPr>
                      <a:lvl4pPr>
                        <a:spcBef>
                          <a:spcPct val="20000"/>
                        </a:spcBef>
                        <a:buClr>
                          <a:schemeClr val="tx1"/>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4pPr>
                      <a:lvl5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5pPr>
                      <a:lvl6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6pPr>
                      <a:lvl7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7pPr>
                      <a:lvl8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8pPr>
                      <a:lvl9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vi-VN" altLang="vi-VN" sz="2400" b="0" i="0" u="none" strike="noStrike" cap="none" normalizeH="0" baseline="0" smtClean="0">
                        <a:ln>
                          <a:noFill/>
                        </a:ln>
                        <a:solidFill>
                          <a:schemeClr val="tx1"/>
                        </a:solidFill>
                        <a:effectLst>
                          <a:outerShdw blurRad="38100" dist="38100" dir="2700000" algn="tl">
                            <a:srgbClr val="FFFFFF"/>
                          </a:outerShdw>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4897438">
                <a:tc>
                  <a:txBody>
                    <a:bodyPr/>
                    <a:lstStyle>
                      <a:lvl1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1pPr>
                      <a:lvl2pPr>
                        <a:spcBef>
                          <a:spcPct val="20000"/>
                        </a:spcBef>
                        <a:buClr>
                          <a:schemeClr val="tx2"/>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2pPr>
                      <a:lvl3pPr>
                        <a:spcBef>
                          <a:spcPct val="20000"/>
                        </a:spcBef>
                        <a:buClr>
                          <a:schemeClr val="fo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3pPr>
                      <a:lvl4pPr>
                        <a:spcBef>
                          <a:spcPct val="20000"/>
                        </a:spcBef>
                        <a:buClr>
                          <a:schemeClr val="tx1"/>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4pPr>
                      <a:lvl5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5pPr>
                      <a:lvl6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6pPr>
                      <a:lvl7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7pPr>
                      <a:lvl8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8pPr>
                      <a:lvl9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vi-VN" altLang="vi-VN" sz="2400" b="0" i="0" u="none" strike="noStrike" cap="none" normalizeH="0" baseline="0" smtClean="0">
                        <a:ln>
                          <a:noFill/>
                        </a:ln>
                        <a:solidFill>
                          <a:schemeClr val="tx1"/>
                        </a:solidFill>
                        <a:effectLst>
                          <a:outerShdw blurRad="38100" dist="38100" dir="2700000" algn="tl">
                            <a:srgbClr val="FFFFFF"/>
                          </a:outerShdw>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1pPr>
                      <a:lvl2pPr>
                        <a:spcBef>
                          <a:spcPct val="20000"/>
                        </a:spcBef>
                        <a:buClr>
                          <a:schemeClr val="tx2"/>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2pPr>
                      <a:lvl3pPr>
                        <a:spcBef>
                          <a:spcPct val="20000"/>
                        </a:spcBef>
                        <a:buClr>
                          <a:schemeClr val="fo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3pPr>
                      <a:lvl4pPr>
                        <a:spcBef>
                          <a:spcPct val="20000"/>
                        </a:spcBef>
                        <a:buClr>
                          <a:schemeClr val="tx1"/>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4pPr>
                      <a:lvl5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5pPr>
                      <a:lvl6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6pPr>
                      <a:lvl7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7pPr>
                      <a:lvl8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8pPr>
                      <a:lvl9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vi-VN" altLang="vi-VN" sz="2400" b="0" i="0" u="none" strike="noStrike" cap="none" normalizeH="0" baseline="0" smtClean="0">
                        <a:ln>
                          <a:noFill/>
                        </a:ln>
                        <a:solidFill>
                          <a:schemeClr val="tx1"/>
                        </a:solidFill>
                        <a:effectLst>
                          <a:outerShdw blurRad="38100" dist="38100" dir="2700000" algn="tl">
                            <a:srgbClr val="FFFFFF"/>
                          </a:outerShdw>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1pPr>
                      <a:lvl2pPr>
                        <a:spcBef>
                          <a:spcPct val="20000"/>
                        </a:spcBef>
                        <a:buClr>
                          <a:schemeClr val="tx2"/>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2pPr>
                      <a:lvl3pPr>
                        <a:spcBef>
                          <a:spcPct val="20000"/>
                        </a:spcBef>
                        <a:buClr>
                          <a:schemeClr val="fo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3pPr>
                      <a:lvl4pPr>
                        <a:spcBef>
                          <a:spcPct val="20000"/>
                        </a:spcBef>
                        <a:buClr>
                          <a:schemeClr val="tx1"/>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4pPr>
                      <a:lvl5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5pPr>
                      <a:lvl6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6pPr>
                      <a:lvl7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7pPr>
                      <a:lvl8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8pPr>
                      <a:lvl9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vi-VN" altLang="vi-VN" sz="2400" b="0" i="0" u="none" strike="noStrike" cap="none" normalizeH="0" baseline="0" smtClean="0">
                        <a:ln>
                          <a:noFill/>
                        </a:ln>
                        <a:solidFill>
                          <a:schemeClr val="tx1"/>
                        </a:solidFill>
                        <a:effectLst>
                          <a:outerShdw blurRad="38100" dist="38100" dir="2700000" algn="tl">
                            <a:srgbClr val="FFFFFF"/>
                          </a:outerShdw>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bl>
          </a:graphicData>
        </a:graphic>
      </p:graphicFrame>
      <p:sp>
        <p:nvSpPr>
          <p:cNvPr id="23584" name="Text Box 32"/>
          <p:cNvSpPr txBox="1">
            <a:spLocks noChangeArrowheads="1"/>
          </p:cNvSpPr>
          <p:nvPr/>
        </p:nvSpPr>
        <p:spPr bwMode="auto">
          <a:xfrm>
            <a:off x="1676400" y="914400"/>
            <a:ext cx="5340350" cy="457200"/>
          </a:xfrm>
          <a:prstGeom prst="rect">
            <a:avLst/>
          </a:prstGeom>
          <a:noFill/>
          <a:ln w="9525">
            <a:noFill/>
            <a:miter lim="800000"/>
            <a:headEnd/>
            <a:tailEnd/>
          </a:ln>
          <a:effectLst/>
        </p:spPr>
        <p:txBody>
          <a:bodyPr wrap="none">
            <a:spAutoFit/>
          </a:bodyPr>
          <a:lstStyle/>
          <a:p>
            <a:r>
              <a:rPr lang="en-US" altLang="vi-VN" sz="2400" b="1" i="1">
                <a:solidFill>
                  <a:schemeClr val="tx2"/>
                </a:solidFill>
              </a:rPr>
              <a:t>“Giờ muộn thế này mà họ chưa ra nhỉ?”</a:t>
            </a:r>
          </a:p>
        </p:txBody>
      </p:sp>
      <p:sp>
        <p:nvSpPr>
          <p:cNvPr id="23586" name="Text Box 34"/>
          <p:cNvSpPr txBox="1">
            <a:spLocks noChangeArrowheads="1"/>
          </p:cNvSpPr>
          <p:nvPr/>
        </p:nvSpPr>
        <p:spPr bwMode="auto">
          <a:xfrm>
            <a:off x="228600" y="1371600"/>
            <a:ext cx="2819400" cy="427038"/>
          </a:xfrm>
          <a:prstGeom prst="rect">
            <a:avLst/>
          </a:prstGeom>
          <a:noFill/>
          <a:ln w="9525">
            <a:noFill/>
            <a:miter lim="800000"/>
            <a:headEnd/>
            <a:tailEnd/>
          </a:ln>
          <a:effectLst/>
        </p:spPr>
        <p:txBody>
          <a:bodyPr>
            <a:spAutoFit/>
          </a:bodyPr>
          <a:lstStyle/>
          <a:p>
            <a:r>
              <a:rPr lang="en-US" altLang="vi-VN" sz="2200" b="1"/>
              <a:t>Thông tin liên quan</a:t>
            </a:r>
          </a:p>
        </p:txBody>
      </p:sp>
      <p:sp>
        <p:nvSpPr>
          <p:cNvPr id="23590" name="Text Box 38"/>
          <p:cNvSpPr txBox="1">
            <a:spLocks noChangeArrowheads="1"/>
          </p:cNvSpPr>
          <p:nvPr/>
        </p:nvSpPr>
        <p:spPr bwMode="auto">
          <a:xfrm>
            <a:off x="304800" y="1954213"/>
            <a:ext cx="2667000" cy="37856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defRPr/>
            </a:pPr>
            <a:r>
              <a:rPr lang="en-US" altLang="vi-VN" sz="2200">
                <a:effectLst>
                  <a:outerShdw blurRad="38100" dist="38100" dir="2700000" algn="tl">
                    <a:srgbClr val="FFFFFF"/>
                  </a:outerShdw>
                </a:effectLst>
              </a:rPr>
              <a:t>- Ai nói? Nói với ai? </a:t>
            </a:r>
          </a:p>
          <a:p>
            <a:pPr>
              <a:defRPr/>
            </a:pPr>
            <a:r>
              <a:rPr lang="en-US" altLang="vi-VN" sz="2200">
                <a:effectLst>
                  <a:outerShdw blurRad="38100" dist="38100" dir="2700000" algn="tl">
                    <a:srgbClr val="FFFFFF"/>
                  </a:outerShdw>
                </a:effectLst>
              </a:rPr>
              <a:t>- Nói ở đâu? Nói lúc nào</a:t>
            </a:r>
            <a:r>
              <a:rPr lang="en-US" altLang="vi-VN" sz="2200" smtClean="0">
                <a:effectLst>
                  <a:outerShdw blurRad="38100" dist="38100" dir="2700000" algn="tl">
                    <a:srgbClr val="FFFFFF"/>
                  </a:outerShdw>
                </a:effectLst>
              </a:rPr>
              <a:t>?</a:t>
            </a:r>
            <a:endParaRPr lang="en-US" altLang="vi-VN" sz="2200" i="1">
              <a:effectLst>
                <a:outerShdw blurRad="38100" dist="38100" dir="2700000" algn="tl">
                  <a:srgbClr val="FFFFFF"/>
                </a:outerShdw>
              </a:effectLst>
            </a:endParaRPr>
          </a:p>
          <a:p>
            <a:pPr>
              <a:defRPr/>
            </a:pPr>
            <a:r>
              <a:rPr lang="en-US" altLang="vi-VN" sz="2200" i="1">
                <a:effectLst>
                  <a:outerShdw blurRad="38100" dist="38100" dir="2700000" algn="tl">
                    <a:srgbClr val="FFFFFF"/>
                  </a:outerShdw>
                </a:effectLst>
              </a:rPr>
              <a:t>- Họ</a:t>
            </a:r>
            <a:r>
              <a:rPr lang="en-US" altLang="vi-VN" sz="2200">
                <a:effectLst>
                  <a:outerShdw blurRad="38100" dist="38100" dir="2700000" algn="tl">
                    <a:srgbClr val="FFFFFF"/>
                  </a:outerShdw>
                </a:effectLst>
              </a:rPr>
              <a:t> chỉ ai?</a:t>
            </a:r>
          </a:p>
          <a:p>
            <a:pPr>
              <a:defRPr/>
            </a:pPr>
            <a:r>
              <a:rPr lang="en-US" altLang="vi-VN" sz="2200" i="1">
                <a:effectLst>
                  <a:outerShdw blurRad="38100" dist="38100" dir="2700000" algn="tl">
                    <a:srgbClr val="FFFFFF"/>
                  </a:outerShdw>
                </a:effectLst>
              </a:rPr>
              <a:t>- Chưa ra</a:t>
            </a:r>
            <a:r>
              <a:rPr lang="en-US" altLang="vi-VN" sz="2200">
                <a:effectLst>
                  <a:outerShdw blurRad="38100" dist="38100" dir="2700000" algn="tl">
                    <a:srgbClr val="FFFFFF"/>
                  </a:outerShdw>
                </a:effectLst>
              </a:rPr>
              <a:t> là hoạt động </a:t>
            </a:r>
            <a:r>
              <a:rPr lang="en-US" altLang="vi-VN" sz="2200" smtClean="0">
                <a:effectLst>
                  <a:outerShdw blurRad="38100" dist="38100" dir="2700000" algn="tl">
                    <a:srgbClr val="FFFFFF"/>
                  </a:outerShdw>
                </a:effectLst>
              </a:rPr>
              <a:t>hướng </a:t>
            </a:r>
            <a:r>
              <a:rPr lang="en-US" altLang="vi-VN" sz="2200">
                <a:effectLst>
                  <a:outerShdw blurRad="38100" dist="38100" dir="2700000" algn="tl">
                    <a:srgbClr val="FFFFFF"/>
                  </a:outerShdw>
                </a:effectLst>
              </a:rPr>
              <a:t>từ đâu tới đâu?</a:t>
            </a:r>
          </a:p>
          <a:p>
            <a:pPr>
              <a:buFontTx/>
              <a:buChar char="-"/>
              <a:defRPr/>
            </a:pPr>
            <a:r>
              <a:rPr lang="en-US" altLang="vi-VN" sz="2200" i="1">
                <a:effectLst>
                  <a:outerShdw blurRad="38100" dist="38100" dir="2700000" algn="tl">
                    <a:srgbClr val="FFFFFF"/>
                  </a:outerShdw>
                </a:effectLst>
              </a:rPr>
              <a:t>Giờ muộn thế này</a:t>
            </a:r>
            <a:r>
              <a:rPr lang="en-US" altLang="vi-VN" sz="2200">
                <a:effectLst>
                  <a:outerShdw blurRad="38100" dist="38100" dir="2700000" algn="tl">
                    <a:srgbClr val="FFFFFF"/>
                  </a:outerShdw>
                </a:effectLst>
              </a:rPr>
              <a:t> chỉ thời gian nào?</a:t>
            </a:r>
          </a:p>
          <a:p>
            <a:pPr>
              <a:buFontTx/>
              <a:buChar char="-"/>
              <a:defRPr/>
            </a:pPr>
            <a:endParaRPr lang="en-US" altLang="vi-VN" sz="2200">
              <a:effectLst>
                <a:outerShdw blurRad="38100" dist="38100" dir="2700000" algn="tl">
                  <a:srgbClr val="FFFFFF"/>
                </a:outerShdw>
              </a:effectLst>
            </a:endParaRPr>
          </a:p>
          <a:p>
            <a:pPr>
              <a:defRPr/>
            </a:pPr>
            <a:endParaRPr lang="en-US" altLang="vi-VN" sz="2000"/>
          </a:p>
        </p:txBody>
      </p:sp>
      <p:sp>
        <p:nvSpPr>
          <p:cNvPr id="23598" name="Text Box 46"/>
          <p:cNvSpPr txBox="1">
            <a:spLocks noChangeArrowheads="1"/>
          </p:cNvSpPr>
          <p:nvPr/>
        </p:nvSpPr>
        <p:spPr bwMode="auto">
          <a:xfrm>
            <a:off x="2819400" y="1371600"/>
            <a:ext cx="1612900" cy="427038"/>
          </a:xfrm>
          <a:prstGeom prst="rect">
            <a:avLst/>
          </a:prstGeom>
          <a:noFill/>
          <a:ln w="9525">
            <a:noFill/>
            <a:miter lim="800000"/>
            <a:headEnd/>
            <a:tailEnd/>
          </a:ln>
          <a:effectLst/>
        </p:spPr>
        <p:txBody>
          <a:bodyPr wrap="none">
            <a:spAutoFit/>
          </a:bodyPr>
          <a:lstStyle/>
          <a:p>
            <a:r>
              <a:rPr lang="en-US" altLang="vi-VN" sz="2200" b="1"/>
              <a:t>Câu độc lập</a:t>
            </a:r>
          </a:p>
        </p:txBody>
      </p:sp>
      <p:sp>
        <p:nvSpPr>
          <p:cNvPr id="23602" name="Text Box 50"/>
          <p:cNvSpPr txBox="1">
            <a:spLocks noChangeArrowheads="1"/>
          </p:cNvSpPr>
          <p:nvPr/>
        </p:nvSpPr>
        <p:spPr bwMode="auto">
          <a:xfrm>
            <a:off x="3048000" y="2057400"/>
            <a:ext cx="1295400" cy="1107996"/>
          </a:xfrm>
          <a:prstGeom prst="rect">
            <a:avLst/>
          </a:prstGeom>
          <a:noFill/>
          <a:ln w="9525">
            <a:noFill/>
            <a:miter lim="800000"/>
            <a:headEnd/>
            <a:tailEnd/>
          </a:ln>
          <a:effectLst/>
        </p:spPr>
        <p:txBody>
          <a:bodyPr wrap="square">
            <a:spAutoFit/>
          </a:bodyPr>
          <a:lstStyle/>
          <a:p>
            <a:pPr algn="ctr"/>
            <a:r>
              <a:rPr lang="en-US" altLang="vi-VN" sz="2200"/>
              <a:t>Không có thông tin chính xác</a:t>
            </a:r>
          </a:p>
        </p:txBody>
      </p:sp>
      <p:sp>
        <p:nvSpPr>
          <p:cNvPr id="23615" name="Text Box 63"/>
          <p:cNvSpPr txBox="1">
            <a:spLocks noChangeArrowheads="1"/>
          </p:cNvSpPr>
          <p:nvPr/>
        </p:nvSpPr>
        <p:spPr bwMode="auto">
          <a:xfrm>
            <a:off x="457200" y="381000"/>
            <a:ext cx="2901950" cy="457200"/>
          </a:xfrm>
          <a:prstGeom prst="rect">
            <a:avLst/>
          </a:prstGeom>
          <a:noFill/>
          <a:ln w="9525">
            <a:noFill/>
            <a:miter lim="800000"/>
            <a:headEnd/>
            <a:tailEnd/>
          </a:ln>
          <a:effectLst/>
        </p:spPr>
        <p:txBody>
          <a:bodyPr wrap="none">
            <a:spAutoFit/>
          </a:bodyPr>
          <a:lstStyle/>
          <a:p>
            <a:pPr marL="342900" indent="-342900">
              <a:buClr>
                <a:schemeClr val="tx1"/>
              </a:buClr>
              <a:buFontTx/>
              <a:buAutoNum type="arabicPeriod"/>
            </a:pPr>
            <a:r>
              <a:rPr lang="en-US" altLang="vi-VN" sz="2400" b="1">
                <a:solidFill>
                  <a:schemeClr val="tx2"/>
                </a:solidFill>
              </a:rPr>
              <a:t>Phân tích ngữ liệu</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556"/>
                                        </p:tgtEl>
                                        <p:attrNameLst>
                                          <p:attrName>style.visibility</p:attrName>
                                        </p:attrNameLst>
                                      </p:cBhvr>
                                      <p:to>
                                        <p:strVal val="visible"/>
                                      </p:to>
                                    </p:set>
                                    <p:animEffect transition="in" filter="blinds(horizontal)">
                                      <p:cBhvr>
                                        <p:cTn id="7" dur="500"/>
                                        <p:tgtEl>
                                          <p:spTgt spid="2355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3615">
                                            <p:txEl>
                                              <p:pRg st="0" end="0"/>
                                            </p:txEl>
                                          </p:spTgt>
                                        </p:tgtEl>
                                        <p:attrNameLst>
                                          <p:attrName>style.visibility</p:attrName>
                                        </p:attrNameLst>
                                      </p:cBhvr>
                                      <p:to>
                                        <p:strVal val="visible"/>
                                      </p:to>
                                    </p:set>
                                    <p:animEffect transition="in" filter="blinds(horizontal)">
                                      <p:cBhvr>
                                        <p:cTn id="12" dur="500"/>
                                        <p:tgtEl>
                                          <p:spTgt spid="2361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3610"/>
                                        </p:tgtEl>
                                        <p:attrNameLst>
                                          <p:attrName>style.visibility</p:attrName>
                                        </p:attrNameLst>
                                      </p:cBhvr>
                                      <p:to>
                                        <p:strVal val="visible"/>
                                      </p:to>
                                    </p:set>
                                    <p:animEffect transition="in" filter="blinds(horizontal)">
                                      <p:cBhvr>
                                        <p:cTn id="17" dur="500"/>
                                        <p:tgtEl>
                                          <p:spTgt spid="2361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3584">
                                            <p:txEl>
                                              <p:pRg st="0" end="0"/>
                                            </p:txEl>
                                          </p:spTgt>
                                        </p:tgtEl>
                                        <p:attrNameLst>
                                          <p:attrName>style.visibility</p:attrName>
                                        </p:attrNameLst>
                                      </p:cBhvr>
                                      <p:to>
                                        <p:strVal val="visible"/>
                                      </p:to>
                                    </p:set>
                                    <p:animEffect transition="in" filter="blinds(horizontal)">
                                      <p:cBhvr>
                                        <p:cTn id="22" dur="500"/>
                                        <p:tgtEl>
                                          <p:spTgt spid="23584">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23598">
                                            <p:txEl>
                                              <p:pRg st="0" end="0"/>
                                            </p:txEl>
                                          </p:spTgt>
                                        </p:tgtEl>
                                        <p:attrNameLst>
                                          <p:attrName>style.visibility</p:attrName>
                                        </p:attrNameLst>
                                      </p:cBhvr>
                                      <p:to>
                                        <p:strVal val="visible"/>
                                      </p:to>
                                    </p:set>
                                    <p:animEffect transition="in" filter="blinds(horizontal)">
                                      <p:cBhvr>
                                        <p:cTn id="27" dur="500"/>
                                        <p:tgtEl>
                                          <p:spTgt spid="2359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23602">
                                            <p:txEl>
                                              <p:pRg st="0" end="0"/>
                                            </p:txEl>
                                          </p:spTgt>
                                        </p:tgtEl>
                                        <p:attrNameLst>
                                          <p:attrName>style.visibility</p:attrName>
                                        </p:attrNameLst>
                                      </p:cBhvr>
                                      <p:to>
                                        <p:strVal val="visible"/>
                                      </p:to>
                                    </p:set>
                                    <p:animEffect transition="in" filter="blinds(horizontal)">
                                      <p:cBhvr>
                                        <p:cTn id="32" dur="500"/>
                                        <p:tgtEl>
                                          <p:spTgt spid="23602">
                                            <p:txEl>
                                              <p:pRg st="0" end="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23586">
                                            <p:txEl>
                                              <p:pRg st="0" end="0"/>
                                            </p:txEl>
                                          </p:spTgt>
                                        </p:tgtEl>
                                        <p:attrNameLst>
                                          <p:attrName>style.visibility</p:attrName>
                                        </p:attrNameLst>
                                      </p:cBhvr>
                                      <p:to>
                                        <p:strVal val="visible"/>
                                      </p:to>
                                    </p:set>
                                    <p:animEffect transition="in" filter="blinds(horizontal)">
                                      <p:cBhvr>
                                        <p:cTn id="37" dur="500"/>
                                        <p:tgtEl>
                                          <p:spTgt spid="23586">
                                            <p:txEl>
                                              <p:pRg st="0" end="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23590">
                                            <p:txEl>
                                              <p:pRg st="0" end="0"/>
                                            </p:txEl>
                                          </p:spTgt>
                                        </p:tgtEl>
                                        <p:attrNameLst>
                                          <p:attrName>style.visibility</p:attrName>
                                        </p:attrNameLst>
                                      </p:cBhvr>
                                      <p:to>
                                        <p:strVal val="visible"/>
                                      </p:to>
                                    </p:set>
                                    <p:animEffect transition="in" filter="blinds(horizontal)">
                                      <p:cBhvr>
                                        <p:cTn id="42" dur="500"/>
                                        <p:tgtEl>
                                          <p:spTgt spid="23590">
                                            <p:txEl>
                                              <p:pRg st="0" end="0"/>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23590">
                                            <p:txEl>
                                              <p:pRg st="1" end="1"/>
                                            </p:txEl>
                                          </p:spTgt>
                                        </p:tgtEl>
                                        <p:attrNameLst>
                                          <p:attrName>style.visibility</p:attrName>
                                        </p:attrNameLst>
                                      </p:cBhvr>
                                      <p:to>
                                        <p:strVal val="visible"/>
                                      </p:to>
                                    </p:set>
                                    <p:animEffect transition="in" filter="blinds(horizontal)">
                                      <p:cBhvr>
                                        <p:cTn id="47" dur="500"/>
                                        <p:tgtEl>
                                          <p:spTgt spid="23590">
                                            <p:txEl>
                                              <p:pRg st="1" end="1"/>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23590">
                                            <p:txEl>
                                              <p:pRg st="2" end="2"/>
                                            </p:txEl>
                                          </p:spTgt>
                                        </p:tgtEl>
                                        <p:attrNameLst>
                                          <p:attrName>style.visibility</p:attrName>
                                        </p:attrNameLst>
                                      </p:cBhvr>
                                      <p:to>
                                        <p:strVal val="visible"/>
                                      </p:to>
                                    </p:set>
                                    <p:animEffect transition="in" filter="blinds(horizontal)">
                                      <p:cBhvr>
                                        <p:cTn id="52" dur="500"/>
                                        <p:tgtEl>
                                          <p:spTgt spid="23590">
                                            <p:txEl>
                                              <p:pRg st="2" end="2"/>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nodeType="clickEffect">
                                  <p:stCondLst>
                                    <p:cond delay="0"/>
                                  </p:stCondLst>
                                  <p:childTnLst>
                                    <p:set>
                                      <p:cBhvr>
                                        <p:cTn id="56" dur="1" fill="hold">
                                          <p:stCondLst>
                                            <p:cond delay="0"/>
                                          </p:stCondLst>
                                        </p:cTn>
                                        <p:tgtEl>
                                          <p:spTgt spid="23590">
                                            <p:txEl>
                                              <p:pRg st="3" end="3"/>
                                            </p:txEl>
                                          </p:spTgt>
                                        </p:tgtEl>
                                        <p:attrNameLst>
                                          <p:attrName>style.visibility</p:attrName>
                                        </p:attrNameLst>
                                      </p:cBhvr>
                                      <p:to>
                                        <p:strVal val="visible"/>
                                      </p:to>
                                    </p:set>
                                    <p:animEffect transition="in" filter="blinds(horizontal)">
                                      <p:cBhvr>
                                        <p:cTn id="57" dur="500"/>
                                        <p:tgtEl>
                                          <p:spTgt spid="23590">
                                            <p:txEl>
                                              <p:pRg st="3" end="3"/>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23590">
                                            <p:txEl>
                                              <p:pRg st="4" end="4"/>
                                            </p:txEl>
                                          </p:spTgt>
                                        </p:tgtEl>
                                        <p:attrNameLst>
                                          <p:attrName>style.visibility</p:attrName>
                                        </p:attrNameLst>
                                      </p:cBhvr>
                                      <p:to>
                                        <p:strVal val="visible"/>
                                      </p:to>
                                    </p:set>
                                    <p:animEffect transition="in" filter="blinds(horizontal)">
                                      <p:cBhvr>
                                        <p:cTn id="62" dur="500"/>
                                        <p:tgtEl>
                                          <p:spTgt spid="2359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33795" name="Rectangle 3"/>
          <p:cNvSpPr>
            <a:spLocks noGrp="1" noChangeArrowheads="1"/>
          </p:cNvSpPr>
          <p:nvPr>
            <p:ph type="body" idx="4294967295"/>
          </p:nvPr>
        </p:nvSpPr>
        <p:spPr>
          <a:xfrm>
            <a:off x="0" y="228600"/>
            <a:ext cx="9144000" cy="6629400"/>
          </a:xfrm>
        </p:spPr>
        <p:txBody>
          <a:bodyPr/>
          <a:lstStyle/>
          <a:p>
            <a:pPr algn="just" eaLnBrk="1" hangingPunct="1">
              <a:buFont typeface="Wingdings" pitchFamily="2" charset="2"/>
              <a:buNone/>
              <a:defRPr/>
            </a:pPr>
            <a:r>
              <a:rPr lang="en-US" altLang="vi-VN" b="1" smtClean="0">
                <a:solidFill>
                  <a:srgbClr val="FF0000"/>
                </a:solidFill>
              </a:rPr>
              <a:t>Trích “</a:t>
            </a:r>
            <a:r>
              <a:rPr lang="en-US" altLang="vi-VN" b="1" i="1" smtClean="0">
                <a:solidFill>
                  <a:srgbClr val="FF0000"/>
                </a:solidFill>
              </a:rPr>
              <a:t>Hai đứa trẻ</a:t>
            </a:r>
            <a:r>
              <a:rPr lang="en-US" altLang="vi-VN" b="1" smtClean="0">
                <a:solidFill>
                  <a:srgbClr val="FF0000"/>
                </a:solidFill>
              </a:rPr>
              <a:t>” – Thạch Lam:</a:t>
            </a:r>
          </a:p>
          <a:p>
            <a:pPr lvl="1" algn="just" eaLnBrk="1" hangingPunct="1">
              <a:buFont typeface="Wingdings" pitchFamily="2" charset="2"/>
              <a:buNone/>
              <a:defRPr/>
            </a:pPr>
            <a:r>
              <a:rPr lang="en-US" altLang="vi-VN" sz="2400" smtClean="0"/>
              <a:t>          “ </a:t>
            </a:r>
            <a:r>
              <a:rPr lang="en-US" altLang="vi-VN" sz="2400" i="1" smtClean="0"/>
              <a:t>Đêm tối đối với Liên quen lắm, chị không sợ nó nữa. Tối hết cả, con đường thăm thẳm ra sông, con đường qua chợ về nhà, các ngõ vào làng lại càng sẫm đen hơn nữa. Giờ chỉ còn ngọn đèn con của chị Tí, và cái bếp lửa của bác Siêu chiếu sáng một vùng đất cát; trong cửa hàng, ngọn đèn của Liên, ngọn đèn vặn nhỏ, thưa thớt từng hột sáng lọt qua phên nứa. Tất cả phố xá trong huyện bây giờ đều thu nhỏ lại nơi hàng nước của chị Tí. Thêm được một gia đình các xẩm ngồi trên manh chiếu, cái thau sắt trắng để trước mặt, nhưng bác vẫn chưa hát vì chưa có khách nghe.</a:t>
            </a:r>
          </a:p>
          <a:p>
            <a:pPr lvl="1" algn="just" eaLnBrk="1" hangingPunct="1">
              <a:buFont typeface="Wingdings" pitchFamily="2" charset="2"/>
              <a:buNone/>
              <a:defRPr/>
            </a:pPr>
            <a:r>
              <a:rPr lang="en-US" altLang="vi-VN" sz="2400" i="1" smtClean="0"/>
              <a:t>           Chị Tí phe phẩy cành chuối khô đuổi ruồi bò trên mấy thức hàng, chậm rãi nói:</a:t>
            </a:r>
          </a:p>
          <a:p>
            <a:pPr lvl="1" algn="just" eaLnBrk="1" hangingPunct="1">
              <a:buFont typeface="Wingdings" pitchFamily="2" charset="2"/>
              <a:buNone/>
              <a:defRPr/>
            </a:pPr>
            <a:r>
              <a:rPr lang="en-US" altLang="vi-VN" sz="2400" i="1" smtClean="0">
                <a:solidFill>
                  <a:srgbClr val="FF0000"/>
                </a:solidFill>
              </a:rPr>
              <a:t>             - </a:t>
            </a:r>
            <a:r>
              <a:rPr lang="en-US" altLang="vi-VN" sz="2400" b="1" i="1" smtClean="0">
                <a:solidFill>
                  <a:srgbClr val="FF0000"/>
                </a:solidFill>
                <a:effectLst>
                  <a:outerShdw blurRad="38100" dist="38100" dir="2700000" algn="tl">
                    <a:srgbClr val="000000"/>
                  </a:outerShdw>
                </a:effectLst>
              </a:rPr>
              <a:t>Giờ muộn thế này mà họ chưa ra nhỉ?</a:t>
            </a:r>
          </a:p>
          <a:p>
            <a:pPr lvl="1" algn="just" eaLnBrk="1" hangingPunct="1">
              <a:buFont typeface="Wingdings" pitchFamily="2" charset="2"/>
              <a:buNone/>
              <a:defRPr/>
            </a:pPr>
            <a:r>
              <a:rPr lang="en-US" altLang="vi-VN" sz="2400" i="1" smtClean="0"/>
              <a:t>            Chị muốn nói mấy chú lính trong huyện, mấy người nhà của cụ thừa, cụ lục là những khách hàng quen của chị.”</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9" fill="hold" nodeType="clickEffect">
                                  <p:stCondLst>
                                    <p:cond delay="0"/>
                                  </p:stCondLst>
                                  <p:childTnLst>
                                    <p:set>
                                      <p:cBhvr>
                                        <p:cTn id="6" dur="1" fill="hold">
                                          <p:stCondLst>
                                            <p:cond delay="0"/>
                                          </p:stCondLst>
                                        </p:cTn>
                                        <p:tgtEl>
                                          <p:spTgt spid="33795">
                                            <p:txEl>
                                              <p:pRg st="3" end="3"/>
                                            </p:txEl>
                                          </p:spTgt>
                                        </p:tgtEl>
                                        <p:attrNameLst>
                                          <p:attrName>style.visibility</p:attrName>
                                        </p:attrNameLst>
                                      </p:cBhvr>
                                      <p:to>
                                        <p:strVal val="visible"/>
                                      </p:to>
                                    </p:set>
                                    <p:anim calcmode="lin" valueType="num">
                                      <p:cBhvr additive="base">
                                        <p:cTn id="7" dur="3000" fill="hold"/>
                                        <p:tgtEl>
                                          <p:spTgt spid="33795">
                                            <p:txEl>
                                              <p:pRg st="3" end="3"/>
                                            </p:txEl>
                                          </p:spTgt>
                                        </p:tgtEl>
                                        <p:attrNameLst>
                                          <p:attrName>ppt_x</p:attrName>
                                        </p:attrNameLst>
                                      </p:cBhvr>
                                      <p:tavLst>
                                        <p:tav tm="0">
                                          <p:val>
                                            <p:strVal val="0-#ppt_w/2"/>
                                          </p:val>
                                        </p:tav>
                                        <p:tav tm="100000">
                                          <p:val>
                                            <p:strVal val="#ppt_x"/>
                                          </p:val>
                                        </p:tav>
                                      </p:tavLst>
                                    </p:anim>
                                    <p:anim calcmode="lin" valueType="num">
                                      <p:cBhvr additive="base">
                                        <p:cTn id="8" dur="3000" fill="hold"/>
                                        <p:tgtEl>
                                          <p:spTgt spid="33795">
                                            <p:txEl>
                                              <p:pRg st="3" end="3"/>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graphicFrame>
        <p:nvGraphicFramePr>
          <p:cNvPr id="26654" name="Group 30"/>
          <p:cNvGraphicFramePr>
            <a:graphicFrameLocks noGrp="1"/>
          </p:cNvGraphicFramePr>
          <p:nvPr>
            <p:ph type="tbl" idx="1"/>
          </p:nvPr>
        </p:nvGraphicFramePr>
        <p:xfrm>
          <a:off x="152400" y="838200"/>
          <a:ext cx="8839200" cy="6019801"/>
        </p:xfrm>
        <a:graphic>
          <a:graphicData uri="http://schemas.openxmlformats.org/drawingml/2006/table">
            <a:tbl>
              <a:tblPr/>
              <a:tblGrid>
                <a:gridCol w="2743200">
                  <a:extLst>
                    <a:ext uri="{9D8B030D-6E8A-4147-A177-3AD203B41FA5}">
                      <a16:colId xmlns:a16="http://schemas.microsoft.com/office/drawing/2014/main" xmlns="" val="20000"/>
                    </a:ext>
                  </a:extLst>
                </a:gridCol>
                <a:gridCol w="1524000">
                  <a:extLst>
                    <a:ext uri="{9D8B030D-6E8A-4147-A177-3AD203B41FA5}">
                      <a16:colId xmlns:a16="http://schemas.microsoft.com/office/drawing/2014/main" xmlns="" val="20001"/>
                    </a:ext>
                  </a:extLst>
                </a:gridCol>
                <a:gridCol w="4572000">
                  <a:extLst>
                    <a:ext uri="{9D8B030D-6E8A-4147-A177-3AD203B41FA5}">
                      <a16:colId xmlns:a16="http://schemas.microsoft.com/office/drawing/2014/main" xmlns="" val="20002"/>
                    </a:ext>
                  </a:extLst>
                </a:gridCol>
              </a:tblGrid>
              <a:tr h="595313">
                <a:tc gridSpan="3">
                  <a:txBody>
                    <a:bodyPr/>
                    <a:lstStyle>
                      <a:lvl1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1pPr>
                      <a:lvl2pPr>
                        <a:spcBef>
                          <a:spcPct val="20000"/>
                        </a:spcBef>
                        <a:buClr>
                          <a:schemeClr val="tx2"/>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2pPr>
                      <a:lvl3pPr>
                        <a:spcBef>
                          <a:spcPct val="20000"/>
                        </a:spcBef>
                        <a:buClr>
                          <a:schemeClr val="fo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3pPr>
                      <a:lvl4pPr>
                        <a:spcBef>
                          <a:spcPct val="20000"/>
                        </a:spcBef>
                        <a:buClr>
                          <a:schemeClr val="tx1"/>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4pPr>
                      <a:lvl5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5pPr>
                      <a:lvl6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6pPr>
                      <a:lvl7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7pPr>
                      <a:lvl8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8pPr>
                      <a:lvl9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vi-VN" altLang="vi-VN" sz="2400" b="0" i="0" u="none" strike="noStrike" cap="none" normalizeH="0" baseline="0" smtClean="0">
                        <a:ln>
                          <a:noFill/>
                        </a:ln>
                        <a:solidFill>
                          <a:schemeClr val="tx1"/>
                        </a:solidFill>
                        <a:effectLst>
                          <a:outerShdw blurRad="38100" dist="38100" dir="2700000" algn="tl">
                            <a:srgbClr val="FFFFFF"/>
                          </a:outerShdw>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vi-VN"/>
                    </a:p>
                  </a:txBody>
                  <a:tcPr/>
                </a:tc>
                <a:tc hMerge="1">
                  <a:txBody>
                    <a:bodyPr/>
                    <a:lstStyle/>
                    <a:p>
                      <a:endParaRPr lang="vi-VN"/>
                    </a:p>
                  </a:txBody>
                  <a:tcPr/>
                </a:tc>
                <a:extLst>
                  <a:ext uri="{0D108BD9-81ED-4DB2-BD59-A6C34878D82A}">
                    <a16:rowId xmlns:a16="http://schemas.microsoft.com/office/drawing/2014/main" xmlns="" val="10000"/>
                  </a:ext>
                </a:extLst>
              </a:tr>
              <a:tr h="527050">
                <a:tc>
                  <a:txBody>
                    <a:bodyPr/>
                    <a:lstStyle>
                      <a:lvl1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1pPr>
                      <a:lvl2pPr>
                        <a:spcBef>
                          <a:spcPct val="20000"/>
                        </a:spcBef>
                        <a:buClr>
                          <a:schemeClr val="tx2"/>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2pPr>
                      <a:lvl3pPr>
                        <a:spcBef>
                          <a:spcPct val="20000"/>
                        </a:spcBef>
                        <a:buClr>
                          <a:schemeClr val="fo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3pPr>
                      <a:lvl4pPr>
                        <a:spcBef>
                          <a:spcPct val="20000"/>
                        </a:spcBef>
                        <a:buClr>
                          <a:schemeClr val="tx1"/>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4pPr>
                      <a:lvl5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5pPr>
                      <a:lvl6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6pPr>
                      <a:lvl7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7pPr>
                      <a:lvl8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8pPr>
                      <a:lvl9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vi-VN" altLang="vi-VN" sz="2400" b="0" i="0" u="none" strike="noStrike" cap="none" normalizeH="0" baseline="0" smtClean="0">
                        <a:ln>
                          <a:noFill/>
                        </a:ln>
                        <a:solidFill>
                          <a:schemeClr val="tx1"/>
                        </a:solidFill>
                        <a:effectLst>
                          <a:outerShdw blurRad="38100" dist="38100" dir="2700000" algn="tl">
                            <a:srgbClr val="FFFFFF"/>
                          </a:outerShdw>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1pPr>
                      <a:lvl2pPr>
                        <a:spcBef>
                          <a:spcPct val="20000"/>
                        </a:spcBef>
                        <a:buClr>
                          <a:schemeClr val="tx2"/>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2pPr>
                      <a:lvl3pPr>
                        <a:spcBef>
                          <a:spcPct val="20000"/>
                        </a:spcBef>
                        <a:buClr>
                          <a:schemeClr val="fo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3pPr>
                      <a:lvl4pPr>
                        <a:spcBef>
                          <a:spcPct val="20000"/>
                        </a:spcBef>
                        <a:buClr>
                          <a:schemeClr val="tx1"/>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4pPr>
                      <a:lvl5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5pPr>
                      <a:lvl6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6pPr>
                      <a:lvl7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7pPr>
                      <a:lvl8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8pPr>
                      <a:lvl9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vi-VN" altLang="vi-VN" sz="2400" b="0" i="0" u="none" strike="noStrike" cap="none" normalizeH="0" baseline="0" smtClean="0">
                        <a:ln>
                          <a:noFill/>
                        </a:ln>
                        <a:solidFill>
                          <a:schemeClr val="tx1"/>
                        </a:solidFill>
                        <a:effectLst>
                          <a:outerShdw blurRad="38100" dist="38100" dir="2700000" algn="tl">
                            <a:srgbClr val="FFFFFF"/>
                          </a:outerShdw>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1pPr>
                      <a:lvl2pPr>
                        <a:spcBef>
                          <a:spcPct val="20000"/>
                        </a:spcBef>
                        <a:buClr>
                          <a:schemeClr val="tx2"/>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2pPr>
                      <a:lvl3pPr>
                        <a:spcBef>
                          <a:spcPct val="20000"/>
                        </a:spcBef>
                        <a:buClr>
                          <a:schemeClr val="fo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3pPr>
                      <a:lvl4pPr>
                        <a:spcBef>
                          <a:spcPct val="20000"/>
                        </a:spcBef>
                        <a:buClr>
                          <a:schemeClr val="tx1"/>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4pPr>
                      <a:lvl5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5pPr>
                      <a:lvl6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6pPr>
                      <a:lvl7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7pPr>
                      <a:lvl8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8pPr>
                      <a:lvl9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vi-VN" altLang="vi-VN" sz="2400" b="0" i="0" u="none" strike="noStrike" cap="none" normalizeH="0" baseline="0" smtClean="0">
                        <a:ln>
                          <a:noFill/>
                        </a:ln>
                        <a:solidFill>
                          <a:schemeClr val="tx1"/>
                        </a:solidFill>
                        <a:effectLst>
                          <a:outerShdw blurRad="38100" dist="38100" dir="2700000" algn="tl">
                            <a:srgbClr val="FFFFFF"/>
                          </a:outerShdw>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4897438">
                <a:tc>
                  <a:txBody>
                    <a:bodyPr/>
                    <a:lstStyle>
                      <a:lvl1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1pPr>
                      <a:lvl2pPr>
                        <a:spcBef>
                          <a:spcPct val="20000"/>
                        </a:spcBef>
                        <a:buClr>
                          <a:schemeClr val="tx2"/>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2pPr>
                      <a:lvl3pPr>
                        <a:spcBef>
                          <a:spcPct val="20000"/>
                        </a:spcBef>
                        <a:buClr>
                          <a:schemeClr val="fo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3pPr>
                      <a:lvl4pPr>
                        <a:spcBef>
                          <a:spcPct val="20000"/>
                        </a:spcBef>
                        <a:buClr>
                          <a:schemeClr val="tx1"/>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4pPr>
                      <a:lvl5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5pPr>
                      <a:lvl6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6pPr>
                      <a:lvl7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7pPr>
                      <a:lvl8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8pPr>
                      <a:lvl9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vi-VN" altLang="vi-VN" sz="2400" b="0" i="0" u="none" strike="noStrike" cap="none" normalizeH="0" baseline="0" smtClean="0">
                        <a:ln>
                          <a:noFill/>
                        </a:ln>
                        <a:solidFill>
                          <a:schemeClr val="tx1"/>
                        </a:solidFill>
                        <a:effectLst>
                          <a:outerShdw blurRad="38100" dist="38100" dir="2700000" algn="tl">
                            <a:srgbClr val="FFFFFF"/>
                          </a:outerShdw>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1pPr>
                      <a:lvl2pPr>
                        <a:spcBef>
                          <a:spcPct val="20000"/>
                        </a:spcBef>
                        <a:buClr>
                          <a:schemeClr val="tx2"/>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2pPr>
                      <a:lvl3pPr>
                        <a:spcBef>
                          <a:spcPct val="20000"/>
                        </a:spcBef>
                        <a:buClr>
                          <a:schemeClr val="fo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3pPr>
                      <a:lvl4pPr>
                        <a:spcBef>
                          <a:spcPct val="20000"/>
                        </a:spcBef>
                        <a:buClr>
                          <a:schemeClr val="tx1"/>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4pPr>
                      <a:lvl5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5pPr>
                      <a:lvl6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6pPr>
                      <a:lvl7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7pPr>
                      <a:lvl8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8pPr>
                      <a:lvl9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vi-VN" altLang="vi-VN" sz="2400" b="0" i="0" u="none" strike="noStrike" cap="none" normalizeH="0" baseline="0" smtClean="0">
                        <a:ln>
                          <a:noFill/>
                        </a:ln>
                        <a:solidFill>
                          <a:schemeClr val="tx1"/>
                        </a:solidFill>
                        <a:effectLst>
                          <a:outerShdw blurRad="38100" dist="38100" dir="2700000" algn="tl">
                            <a:srgbClr val="FFFFFF"/>
                          </a:outerShdw>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1pPr>
                      <a:lvl2pPr>
                        <a:spcBef>
                          <a:spcPct val="20000"/>
                        </a:spcBef>
                        <a:buClr>
                          <a:schemeClr val="tx2"/>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2pPr>
                      <a:lvl3pPr>
                        <a:spcBef>
                          <a:spcPct val="20000"/>
                        </a:spcBef>
                        <a:buClr>
                          <a:schemeClr val="fo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3pPr>
                      <a:lvl4pPr>
                        <a:spcBef>
                          <a:spcPct val="20000"/>
                        </a:spcBef>
                        <a:buClr>
                          <a:schemeClr val="tx1"/>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4pPr>
                      <a:lvl5pPr>
                        <a:spcBef>
                          <a:spcPct val="20000"/>
                        </a:spcBef>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5pPr>
                      <a:lvl6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6pPr>
                      <a:lvl7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7pPr>
                      <a:lvl8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8pPr>
                      <a:lvl9pPr fontAlgn="base">
                        <a:spcBef>
                          <a:spcPct val="20000"/>
                        </a:spcBef>
                        <a:spcAft>
                          <a:spcPct val="0"/>
                        </a:spcAft>
                        <a:buClr>
                          <a:schemeClr val="hlink"/>
                        </a:buClr>
                        <a:buSzPct val="60000"/>
                        <a:buFont typeface="Wingdings" pitchFamily="2" charset="2"/>
                        <a:defRPr sz="2400">
                          <a:solidFill>
                            <a:schemeClr val="tx1"/>
                          </a:solidFill>
                          <a:effectLst>
                            <a:outerShdw blurRad="38100" dist="38100" dir="2700000" algn="tl">
                              <a:srgbClr val="FFFFFF"/>
                            </a:outerShdw>
                          </a:effectLst>
                          <a:latin typeface="Times New Roman"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vi-VN" altLang="vi-VN" sz="2400" b="0" i="0" u="none" strike="noStrike" cap="none" normalizeH="0" baseline="0" smtClean="0">
                        <a:ln>
                          <a:noFill/>
                        </a:ln>
                        <a:solidFill>
                          <a:schemeClr val="tx1"/>
                        </a:solidFill>
                        <a:effectLst>
                          <a:outerShdw blurRad="38100" dist="38100" dir="2700000" algn="tl">
                            <a:srgbClr val="FFFFFF"/>
                          </a:outerShdw>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bl>
          </a:graphicData>
        </a:graphic>
      </p:graphicFrame>
      <p:sp>
        <p:nvSpPr>
          <p:cNvPr id="6162" name="Text Box 19"/>
          <p:cNvSpPr txBox="1">
            <a:spLocks noChangeArrowheads="1"/>
          </p:cNvSpPr>
          <p:nvPr/>
        </p:nvSpPr>
        <p:spPr bwMode="auto">
          <a:xfrm>
            <a:off x="1676400" y="914400"/>
            <a:ext cx="5340350" cy="457200"/>
          </a:xfrm>
          <a:prstGeom prst="rect">
            <a:avLst/>
          </a:prstGeom>
          <a:noFill/>
          <a:ln w="9525">
            <a:noFill/>
            <a:miter lim="800000"/>
            <a:headEnd/>
            <a:tailEnd/>
          </a:ln>
          <a:effectLst/>
        </p:spPr>
        <p:txBody>
          <a:bodyPr wrap="none">
            <a:spAutoFit/>
          </a:bodyPr>
          <a:lstStyle/>
          <a:p>
            <a:r>
              <a:rPr lang="en-US" altLang="vi-VN" sz="2400" b="1" i="1"/>
              <a:t>“</a:t>
            </a:r>
            <a:r>
              <a:rPr lang="en-US" altLang="vi-VN" sz="2400" b="1" i="1">
                <a:solidFill>
                  <a:schemeClr val="tx2"/>
                </a:solidFill>
              </a:rPr>
              <a:t>Giờ muộn thế này mà họ chưa ra nhỉ?”</a:t>
            </a:r>
          </a:p>
        </p:txBody>
      </p:sp>
      <p:sp>
        <p:nvSpPr>
          <p:cNvPr id="6163" name="Text Box 20"/>
          <p:cNvSpPr txBox="1">
            <a:spLocks noChangeArrowheads="1"/>
          </p:cNvSpPr>
          <p:nvPr/>
        </p:nvSpPr>
        <p:spPr bwMode="auto">
          <a:xfrm>
            <a:off x="228600" y="1371600"/>
            <a:ext cx="2819400" cy="427038"/>
          </a:xfrm>
          <a:prstGeom prst="rect">
            <a:avLst/>
          </a:prstGeom>
          <a:noFill/>
          <a:ln w="9525">
            <a:noFill/>
            <a:miter lim="800000"/>
            <a:headEnd/>
            <a:tailEnd/>
          </a:ln>
          <a:effectLst/>
        </p:spPr>
        <p:txBody>
          <a:bodyPr>
            <a:spAutoFit/>
          </a:bodyPr>
          <a:lstStyle/>
          <a:p>
            <a:r>
              <a:rPr lang="en-US" altLang="vi-VN" sz="2200" b="1"/>
              <a:t>Thông tin liên quan</a:t>
            </a:r>
          </a:p>
        </p:txBody>
      </p:sp>
      <p:sp>
        <p:nvSpPr>
          <p:cNvPr id="26645" name="Text Box 21"/>
          <p:cNvSpPr txBox="1">
            <a:spLocks noChangeArrowheads="1"/>
          </p:cNvSpPr>
          <p:nvPr/>
        </p:nvSpPr>
        <p:spPr bwMode="auto">
          <a:xfrm>
            <a:off x="304800" y="1954212"/>
            <a:ext cx="2667000" cy="489364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just">
              <a:defRPr/>
            </a:pPr>
            <a:r>
              <a:rPr lang="en-US" altLang="vi-VN" sz="2400">
                <a:effectLst>
                  <a:outerShdw blurRad="38100" dist="38100" dir="2700000" algn="tl">
                    <a:srgbClr val="FFFFFF"/>
                  </a:outerShdw>
                </a:effectLst>
              </a:rPr>
              <a:t>- Ai nói? Nói với ai</a:t>
            </a:r>
            <a:r>
              <a:rPr lang="en-US" altLang="vi-VN" sz="2400" smtClean="0">
                <a:effectLst>
                  <a:outerShdw blurRad="38100" dist="38100" dir="2700000" algn="tl">
                    <a:srgbClr val="FFFFFF"/>
                  </a:outerShdw>
                </a:effectLst>
              </a:rPr>
              <a:t>?</a:t>
            </a:r>
            <a:endParaRPr lang="en-US" altLang="vi-VN" sz="2400">
              <a:effectLst>
                <a:outerShdw blurRad="38100" dist="38100" dir="2700000" algn="tl">
                  <a:srgbClr val="FFFFFF"/>
                </a:outerShdw>
              </a:effectLst>
            </a:endParaRPr>
          </a:p>
          <a:p>
            <a:pPr algn="just">
              <a:buFontTx/>
              <a:buChar char="-"/>
              <a:defRPr/>
            </a:pPr>
            <a:r>
              <a:rPr lang="en-US" altLang="vi-VN" sz="2400">
                <a:effectLst>
                  <a:outerShdw blurRad="38100" dist="38100" dir="2700000" algn="tl">
                    <a:srgbClr val="FFFFFF"/>
                  </a:outerShdw>
                </a:effectLst>
              </a:rPr>
              <a:t>Nói ở đâu? Nói lúc nào</a:t>
            </a:r>
            <a:r>
              <a:rPr lang="en-US" altLang="vi-VN" sz="2400" smtClean="0">
                <a:effectLst>
                  <a:outerShdw blurRad="38100" dist="38100" dir="2700000" algn="tl">
                    <a:srgbClr val="FFFFFF"/>
                  </a:outerShdw>
                </a:effectLst>
              </a:rPr>
              <a:t>?</a:t>
            </a:r>
            <a:endParaRPr lang="en-US" altLang="vi-VN" sz="2400" i="1" smtClean="0">
              <a:effectLst>
                <a:outerShdw blurRad="38100" dist="38100" dir="2700000" algn="tl">
                  <a:srgbClr val="FFFFFF"/>
                </a:outerShdw>
              </a:effectLst>
            </a:endParaRPr>
          </a:p>
          <a:p>
            <a:pPr algn="just">
              <a:defRPr/>
            </a:pPr>
            <a:r>
              <a:rPr lang="en-US" altLang="vi-VN" sz="2400" i="1" smtClean="0">
                <a:effectLst>
                  <a:outerShdw blurRad="38100" dist="38100" dir="2700000" algn="tl">
                    <a:srgbClr val="FFFFFF"/>
                  </a:outerShdw>
                </a:effectLst>
              </a:rPr>
              <a:t>- </a:t>
            </a:r>
            <a:r>
              <a:rPr lang="en-US" altLang="vi-VN" sz="2400" i="1">
                <a:effectLst>
                  <a:outerShdw blurRad="38100" dist="38100" dir="2700000" algn="tl">
                    <a:srgbClr val="FFFFFF"/>
                  </a:outerShdw>
                </a:effectLst>
              </a:rPr>
              <a:t>Họ</a:t>
            </a:r>
            <a:r>
              <a:rPr lang="en-US" altLang="vi-VN" sz="2400">
                <a:effectLst>
                  <a:outerShdw blurRad="38100" dist="38100" dir="2700000" algn="tl">
                    <a:srgbClr val="FFFFFF"/>
                  </a:outerShdw>
                </a:effectLst>
              </a:rPr>
              <a:t> chỉ ai?</a:t>
            </a:r>
          </a:p>
          <a:p>
            <a:pPr algn="just">
              <a:defRPr/>
            </a:pPr>
            <a:r>
              <a:rPr lang="en-US" altLang="vi-VN" sz="2400" i="1">
                <a:effectLst>
                  <a:outerShdw blurRad="38100" dist="38100" dir="2700000" algn="tl">
                    <a:srgbClr val="FFFFFF"/>
                  </a:outerShdw>
                </a:effectLst>
              </a:rPr>
              <a:t>- Chưa ra</a:t>
            </a:r>
            <a:r>
              <a:rPr lang="en-US" altLang="vi-VN" sz="2400">
                <a:effectLst>
                  <a:outerShdw blurRad="38100" dist="38100" dir="2700000" algn="tl">
                    <a:srgbClr val="FFFFFF"/>
                  </a:outerShdw>
                </a:effectLst>
              </a:rPr>
              <a:t> là hoạt động </a:t>
            </a:r>
            <a:r>
              <a:rPr lang="en-US" altLang="vi-VN" sz="2400" smtClean="0">
                <a:effectLst>
                  <a:outerShdw blurRad="38100" dist="38100" dir="2700000" algn="tl">
                    <a:srgbClr val="FFFFFF"/>
                  </a:outerShdw>
                </a:effectLst>
              </a:rPr>
              <a:t>hướng </a:t>
            </a:r>
            <a:r>
              <a:rPr lang="en-US" altLang="vi-VN" sz="2400">
                <a:effectLst>
                  <a:outerShdw blurRad="38100" dist="38100" dir="2700000" algn="tl">
                    <a:srgbClr val="FFFFFF"/>
                  </a:outerShdw>
                </a:effectLst>
              </a:rPr>
              <a:t>từ đâu tới đâu?</a:t>
            </a:r>
          </a:p>
          <a:p>
            <a:pPr algn="just">
              <a:buFontTx/>
              <a:buChar char="-"/>
              <a:defRPr/>
            </a:pPr>
            <a:r>
              <a:rPr lang="en-US" altLang="vi-VN" sz="2400" i="1">
                <a:effectLst>
                  <a:outerShdw blurRad="38100" dist="38100" dir="2700000" algn="tl">
                    <a:srgbClr val="FFFFFF"/>
                  </a:outerShdw>
                </a:effectLst>
              </a:rPr>
              <a:t>Giờ muộn thế này</a:t>
            </a:r>
            <a:r>
              <a:rPr lang="en-US" altLang="vi-VN" sz="2400">
                <a:effectLst>
                  <a:outerShdw blurRad="38100" dist="38100" dir="2700000" algn="tl">
                    <a:srgbClr val="FFFFFF"/>
                  </a:outerShdw>
                </a:effectLst>
              </a:rPr>
              <a:t> chỉ thời gian nào</a:t>
            </a:r>
            <a:r>
              <a:rPr lang="en-US" altLang="vi-VN" sz="2400" smtClean="0">
                <a:effectLst>
                  <a:outerShdw blurRad="38100" dist="38100" dir="2700000" algn="tl">
                    <a:srgbClr val="FFFFFF"/>
                  </a:outerShdw>
                </a:effectLst>
              </a:rPr>
              <a:t>?</a:t>
            </a:r>
            <a:endParaRPr lang="en-US" altLang="vi-VN" sz="2400">
              <a:effectLst>
                <a:outerShdw blurRad="38100" dist="38100" dir="2700000" algn="tl">
                  <a:srgbClr val="FFFFFF"/>
                </a:outerShdw>
              </a:effectLst>
            </a:endParaRPr>
          </a:p>
          <a:p>
            <a:pPr algn="just">
              <a:defRPr/>
            </a:pPr>
            <a:endParaRPr lang="en-US" altLang="vi-VN" sz="2400" smtClean="0">
              <a:effectLst>
                <a:outerShdw blurRad="38100" dist="38100" dir="2700000" algn="tl">
                  <a:srgbClr val="FFFFFF"/>
                </a:outerShdw>
              </a:effectLst>
            </a:endParaRPr>
          </a:p>
          <a:p>
            <a:pPr algn="just">
              <a:defRPr/>
            </a:pPr>
            <a:r>
              <a:rPr lang="en-US" altLang="vi-VN" sz="2400" smtClean="0">
                <a:effectLst>
                  <a:outerShdw blurRad="38100" dist="38100" dir="2700000" algn="tl">
                    <a:srgbClr val="FFFFFF"/>
                  </a:outerShdw>
                </a:effectLst>
              </a:rPr>
              <a:t>- </a:t>
            </a:r>
            <a:r>
              <a:rPr lang="en-US" altLang="vi-VN" sz="2400">
                <a:effectLst>
                  <a:outerShdw blurRad="38100" dist="38100" dir="2700000" algn="tl">
                    <a:srgbClr val="FFFFFF"/>
                  </a:outerShdw>
                </a:effectLst>
              </a:rPr>
              <a:t>Nội dung câu nói?</a:t>
            </a:r>
          </a:p>
          <a:p>
            <a:pPr algn="just">
              <a:defRPr/>
            </a:pPr>
            <a:r>
              <a:rPr lang="en-US" altLang="vi-VN" sz="2400">
                <a:effectLst>
                  <a:outerShdw blurRad="38100" dist="38100" dir="2700000" algn="tl">
                    <a:srgbClr val="FFFFFF"/>
                  </a:outerShdw>
                </a:effectLst>
              </a:rPr>
              <a:t>- Hình thức câu nói? </a:t>
            </a:r>
          </a:p>
        </p:txBody>
      </p:sp>
      <p:sp>
        <p:nvSpPr>
          <p:cNvPr id="6165" name="Text Box 22"/>
          <p:cNvSpPr txBox="1">
            <a:spLocks noChangeArrowheads="1"/>
          </p:cNvSpPr>
          <p:nvPr/>
        </p:nvSpPr>
        <p:spPr bwMode="auto">
          <a:xfrm>
            <a:off x="2819400" y="1371600"/>
            <a:ext cx="1612900" cy="427038"/>
          </a:xfrm>
          <a:prstGeom prst="rect">
            <a:avLst/>
          </a:prstGeom>
          <a:noFill/>
          <a:ln w="9525">
            <a:noFill/>
            <a:miter lim="800000"/>
            <a:headEnd/>
            <a:tailEnd/>
          </a:ln>
          <a:effectLst/>
        </p:spPr>
        <p:txBody>
          <a:bodyPr wrap="none">
            <a:spAutoFit/>
          </a:bodyPr>
          <a:lstStyle/>
          <a:p>
            <a:r>
              <a:rPr lang="en-US" altLang="vi-VN" sz="2200" b="1"/>
              <a:t>Câu độc lập</a:t>
            </a:r>
          </a:p>
        </p:txBody>
      </p:sp>
      <p:sp>
        <p:nvSpPr>
          <p:cNvPr id="26647" name="Text Box 23"/>
          <p:cNvSpPr txBox="1">
            <a:spLocks noChangeArrowheads="1"/>
          </p:cNvSpPr>
          <p:nvPr/>
        </p:nvSpPr>
        <p:spPr bwMode="auto">
          <a:xfrm>
            <a:off x="4876800" y="1371600"/>
            <a:ext cx="3336925" cy="427038"/>
          </a:xfrm>
          <a:prstGeom prst="rect">
            <a:avLst/>
          </a:prstGeom>
          <a:noFill/>
          <a:ln w="9525">
            <a:noFill/>
            <a:miter lim="800000"/>
            <a:headEnd/>
            <a:tailEnd/>
          </a:ln>
          <a:effectLst/>
        </p:spPr>
        <p:txBody>
          <a:bodyPr wrap="none">
            <a:spAutoFit/>
          </a:bodyPr>
          <a:lstStyle/>
          <a:p>
            <a:r>
              <a:rPr lang="en-US" altLang="vi-VN" sz="2200" b="1"/>
              <a:t>Câu trích từ “</a:t>
            </a:r>
            <a:r>
              <a:rPr lang="en-US" altLang="vi-VN" sz="2200" b="1" i="1"/>
              <a:t>Hai đứa trẻ</a:t>
            </a:r>
            <a:r>
              <a:rPr lang="en-US" altLang="vi-VN" sz="2200" b="1"/>
              <a:t>”</a:t>
            </a:r>
          </a:p>
        </p:txBody>
      </p:sp>
      <p:sp>
        <p:nvSpPr>
          <p:cNvPr id="6167" name="Text Box 24"/>
          <p:cNvSpPr txBox="1">
            <a:spLocks noChangeArrowheads="1"/>
          </p:cNvSpPr>
          <p:nvPr/>
        </p:nvSpPr>
        <p:spPr bwMode="auto">
          <a:xfrm>
            <a:off x="2971800" y="1981200"/>
            <a:ext cx="1295400" cy="1107996"/>
          </a:xfrm>
          <a:prstGeom prst="rect">
            <a:avLst/>
          </a:prstGeom>
          <a:noFill/>
          <a:ln w="9525">
            <a:noFill/>
            <a:miter lim="800000"/>
            <a:headEnd/>
            <a:tailEnd/>
          </a:ln>
          <a:effectLst/>
        </p:spPr>
        <p:txBody>
          <a:bodyPr wrap="square">
            <a:spAutoFit/>
          </a:bodyPr>
          <a:lstStyle/>
          <a:p>
            <a:pPr algn="ctr"/>
            <a:r>
              <a:rPr lang="en-US" altLang="vi-VN" sz="2200"/>
              <a:t>Không có thông tin chính xác</a:t>
            </a:r>
          </a:p>
        </p:txBody>
      </p:sp>
      <p:sp>
        <p:nvSpPr>
          <p:cNvPr id="26649" name="Text Box 25"/>
          <p:cNvSpPr txBox="1">
            <a:spLocks noChangeArrowheads="1"/>
          </p:cNvSpPr>
          <p:nvPr/>
        </p:nvSpPr>
        <p:spPr bwMode="auto">
          <a:xfrm>
            <a:off x="4429124" y="1905000"/>
            <a:ext cx="4572032" cy="470898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just">
              <a:defRPr/>
            </a:pPr>
            <a:r>
              <a:rPr lang="en-US" altLang="vi-VN" sz="2000">
                <a:effectLst>
                  <a:outerShdw blurRad="38100" dist="38100" dir="2700000" algn="tl">
                    <a:srgbClr val="FFFFFF"/>
                  </a:outerShdw>
                </a:effectLst>
              </a:rPr>
              <a:t>- Chị Tí – nói với </a:t>
            </a:r>
            <a:r>
              <a:rPr lang="en-US" altLang="vi-VN" sz="2000" smtClean="0">
                <a:effectLst>
                  <a:outerShdw blurRad="38100" dist="38100" dir="2700000" algn="tl">
                    <a:srgbClr val="FFFFFF"/>
                  </a:outerShdw>
                </a:effectLst>
              </a:rPr>
              <a:t>những </a:t>
            </a:r>
            <a:r>
              <a:rPr lang="en-US" altLang="vi-VN" sz="2000">
                <a:effectLst>
                  <a:outerShdw blurRad="38100" dist="38100" dir="2700000" algn="tl">
                    <a:srgbClr val="FFFFFF"/>
                  </a:outerShdw>
                </a:effectLst>
              </a:rPr>
              <a:t>người cùng cảnh nghèo.</a:t>
            </a:r>
          </a:p>
          <a:p>
            <a:pPr algn="just">
              <a:defRPr/>
            </a:pPr>
            <a:r>
              <a:rPr lang="en-US" altLang="vi-VN" sz="2000">
                <a:effectLst>
                  <a:outerShdw blurRad="38100" dist="38100" dir="2700000" algn="tl">
                    <a:srgbClr val="FFFFFF"/>
                  </a:outerShdw>
                </a:effectLst>
              </a:rPr>
              <a:t>- Không gian – thời gian hẹp: tại phố huyện nhỏ, vào buổi </a:t>
            </a:r>
            <a:r>
              <a:rPr lang="en-US" altLang="vi-VN" sz="2000" smtClean="0">
                <a:effectLst>
                  <a:outerShdw blurRad="38100" dist="38100" dir="2700000" algn="tl">
                    <a:srgbClr val="FFFFFF"/>
                  </a:outerShdw>
                </a:effectLst>
              </a:rPr>
              <a:t>tối</a:t>
            </a:r>
            <a:endParaRPr lang="en-US" altLang="vi-VN" sz="2000">
              <a:effectLst>
                <a:outerShdw blurRad="38100" dist="38100" dir="2700000" algn="tl">
                  <a:srgbClr val="FFFFFF"/>
                </a:outerShdw>
              </a:effectLst>
            </a:endParaRPr>
          </a:p>
          <a:p>
            <a:pPr algn="just">
              <a:defRPr/>
            </a:pPr>
            <a:r>
              <a:rPr lang="en-US" altLang="vi-VN" sz="2000">
                <a:effectLst>
                  <a:outerShdw blurRad="38100" dist="38100" dir="2700000" algn="tl">
                    <a:srgbClr val="FFFFFF"/>
                  </a:outerShdw>
                </a:effectLst>
              </a:rPr>
              <a:t>- Không gian – thời gian rộng: xã hội Việt Nam trước Cách mạng.</a:t>
            </a:r>
          </a:p>
          <a:p>
            <a:pPr algn="just">
              <a:defRPr/>
            </a:pPr>
            <a:r>
              <a:rPr lang="en-US" altLang="vi-VN" sz="2000">
                <a:effectLst>
                  <a:outerShdw blurRad="38100" dist="38100" dir="2700000" algn="tl">
                    <a:srgbClr val="FFFFFF"/>
                  </a:outerShdw>
                </a:effectLst>
              </a:rPr>
              <a:t>- Những người khách quen của chị Tí.</a:t>
            </a:r>
          </a:p>
          <a:p>
            <a:pPr algn="just">
              <a:defRPr/>
            </a:pPr>
            <a:r>
              <a:rPr lang="en-US" altLang="vi-VN" sz="2000">
                <a:effectLst>
                  <a:outerShdw blurRad="38100" dist="38100" dir="2700000" algn="tl">
                    <a:srgbClr val="FFFFFF"/>
                  </a:outerShdw>
                </a:effectLst>
              </a:rPr>
              <a:t>- Đi từ trong huyện ra phố, rẽ vào hàng chị  </a:t>
            </a:r>
            <a:r>
              <a:rPr lang="en-US" altLang="vi-VN" sz="2000" smtClean="0">
                <a:effectLst>
                  <a:outerShdw blurRad="38100" dist="38100" dir="2700000" algn="tl">
                    <a:srgbClr val="FFFFFF"/>
                  </a:outerShdw>
                </a:effectLst>
              </a:rPr>
              <a:t>Tí </a:t>
            </a:r>
            <a:r>
              <a:rPr lang="en-US" altLang="vi-VN" sz="2000">
                <a:effectLst>
                  <a:outerShdw blurRad="38100" dist="38100" dir="2700000" algn="tl">
                    <a:srgbClr val="FFFFFF"/>
                  </a:outerShdw>
                </a:effectLst>
              </a:rPr>
              <a:t>uống nước.</a:t>
            </a:r>
          </a:p>
          <a:p>
            <a:pPr algn="just">
              <a:buFontTx/>
              <a:buChar char="-"/>
              <a:defRPr/>
            </a:pPr>
            <a:r>
              <a:rPr lang="en-US" altLang="vi-VN" sz="2000" smtClean="0">
                <a:effectLst>
                  <a:outerShdw blurRad="38100" dist="38100" dir="2700000" algn="tl">
                    <a:srgbClr val="FFFFFF"/>
                  </a:outerShdw>
                </a:effectLst>
              </a:rPr>
              <a:t>Thời </a:t>
            </a:r>
            <a:r>
              <a:rPr lang="en-US" altLang="vi-VN" sz="2000">
                <a:effectLst>
                  <a:outerShdw blurRad="38100" dist="38100" dir="2700000" algn="tl">
                    <a:srgbClr val="FFFFFF"/>
                  </a:outerShdw>
                </a:effectLst>
              </a:rPr>
              <a:t>điểm những người khách quen </a:t>
            </a:r>
            <a:r>
              <a:rPr lang="en-US" altLang="vi-VN" sz="2000" smtClean="0">
                <a:effectLst>
                  <a:outerShdw blurRad="38100" dist="38100" dir="2700000" algn="tl">
                    <a:srgbClr val="FFFFFF"/>
                  </a:outerShdw>
                </a:effectLst>
              </a:rPr>
              <a:t>thường lui  </a:t>
            </a:r>
            <a:r>
              <a:rPr lang="en-US" altLang="vi-VN" sz="2000" smtClean="0">
                <a:effectLst>
                  <a:outerShdw blurRad="38100" dist="38100" dir="2700000" algn="tl">
                    <a:srgbClr val="FFFFFF"/>
                  </a:outerShdw>
                </a:effectLst>
              </a:rPr>
              <a:t>tới </a:t>
            </a:r>
            <a:r>
              <a:rPr lang="en-US" altLang="vi-VN" sz="2000">
                <a:effectLst>
                  <a:outerShdw blurRad="38100" dist="38100" dir="2700000" algn="tl">
                    <a:srgbClr val="FFFFFF"/>
                  </a:outerShdw>
                </a:effectLst>
              </a:rPr>
              <a:t>quán hàng nước của chị Tí</a:t>
            </a:r>
            <a:r>
              <a:rPr lang="en-US" altLang="vi-VN" sz="2000" smtClean="0">
                <a:effectLst>
                  <a:outerShdw blurRad="38100" dist="38100" dir="2700000" algn="tl">
                    <a:srgbClr val="FFFFFF"/>
                  </a:outerShdw>
                </a:effectLst>
              </a:rPr>
              <a:t>.</a:t>
            </a:r>
          </a:p>
          <a:p>
            <a:pPr algn="just">
              <a:buFontTx/>
              <a:buChar char="-"/>
              <a:defRPr/>
            </a:pPr>
            <a:endParaRPr lang="en-US" altLang="vi-VN" sz="2000">
              <a:effectLst>
                <a:outerShdw blurRad="38100" dist="38100" dir="2700000" algn="tl">
                  <a:srgbClr val="FFFFFF"/>
                </a:outerShdw>
              </a:effectLst>
            </a:endParaRPr>
          </a:p>
          <a:p>
            <a:pPr algn="just">
              <a:defRPr/>
            </a:pPr>
            <a:r>
              <a:rPr lang="en-US" altLang="vi-VN" sz="2000">
                <a:effectLst>
                  <a:outerShdw blurRad="38100" dist="38100" dir="2700000" algn="tl">
                    <a:srgbClr val="FFFFFF"/>
                  </a:outerShdw>
                </a:effectLst>
              </a:rPr>
              <a:t>- Nội dung: hỏi, thực chất thể hiện niềm mong đợi khách hàng của chị chủ quán.</a:t>
            </a:r>
          </a:p>
          <a:p>
            <a:pPr algn="just">
              <a:defRPr/>
            </a:pPr>
            <a:r>
              <a:rPr lang="en-US" altLang="vi-VN" sz="2000">
                <a:effectLst>
                  <a:outerShdw blurRad="38100" dist="38100" dir="2700000" algn="tl">
                    <a:srgbClr val="FFFFFF"/>
                  </a:outerShdw>
                </a:effectLst>
              </a:rPr>
              <a:t>- Hình thức: nói trống không, thân mật.</a:t>
            </a:r>
          </a:p>
        </p:txBody>
      </p:sp>
      <p:sp>
        <p:nvSpPr>
          <p:cNvPr id="26650" name="Line 26"/>
          <p:cNvSpPr>
            <a:spLocks noChangeShapeType="1"/>
          </p:cNvSpPr>
          <p:nvPr/>
        </p:nvSpPr>
        <p:spPr bwMode="auto">
          <a:xfrm>
            <a:off x="231100" y="5410200"/>
            <a:ext cx="8763000" cy="0"/>
          </a:xfrm>
          <a:prstGeom prst="line">
            <a:avLst/>
          </a:prstGeom>
          <a:noFill/>
          <a:ln w="9525">
            <a:solidFill>
              <a:schemeClr val="tx1"/>
            </a:solidFill>
            <a:round/>
            <a:headEnd/>
            <a:tailEnd/>
          </a:ln>
          <a:effectLst/>
        </p:spPr>
        <p:txBody>
          <a:bodyPr/>
          <a:lstStyle/>
          <a:p>
            <a:endParaRPr lang="en-US"/>
          </a:p>
        </p:txBody>
      </p:sp>
      <p:sp>
        <p:nvSpPr>
          <p:cNvPr id="26651" name="Rectangle 27"/>
          <p:cNvSpPr>
            <a:spLocks noGrp="1" noChangeArrowheads="1"/>
          </p:cNvSpPr>
          <p:nvPr>
            <p:ph type="title"/>
          </p:nvPr>
        </p:nvSpPr>
        <p:spPr>
          <a:xfrm>
            <a:off x="457200" y="0"/>
            <a:ext cx="8229600" cy="609600"/>
          </a:xfrm>
        </p:spPr>
        <p:txBody>
          <a:bodyPr/>
          <a:lstStyle/>
          <a:p>
            <a:pPr marL="812800" indent="-812800" eaLnBrk="1" hangingPunct="1">
              <a:defRPr/>
            </a:pPr>
            <a:r>
              <a:rPr lang="en-US" altLang="vi-VN" sz="3200" smtClean="0"/>
              <a:t>I.Khái </a:t>
            </a:r>
            <a:r>
              <a:rPr lang="en-US" altLang="vi-VN" sz="3200" smtClean="0"/>
              <a:t>niệm</a:t>
            </a:r>
          </a:p>
        </p:txBody>
      </p:sp>
      <p:sp>
        <p:nvSpPr>
          <p:cNvPr id="6171" name="Text Box 29"/>
          <p:cNvSpPr txBox="1">
            <a:spLocks noChangeArrowheads="1"/>
          </p:cNvSpPr>
          <p:nvPr/>
        </p:nvSpPr>
        <p:spPr bwMode="auto">
          <a:xfrm>
            <a:off x="228600" y="381000"/>
            <a:ext cx="2901950" cy="457200"/>
          </a:xfrm>
          <a:prstGeom prst="rect">
            <a:avLst/>
          </a:prstGeom>
          <a:noFill/>
          <a:ln w="9525">
            <a:noFill/>
            <a:miter lim="800000"/>
            <a:headEnd/>
            <a:tailEnd/>
          </a:ln>
          <a:effectLst/>
        </p:spPr>
        <p:txBody>
          <a:bodyPr wrap="none">
            <a:spAutoFit/>
          </a:bodyPr>
          <a:lstStyle/>
          <a:p>
            <a:pPr marL="342900" indent="-342900">
              <a:buClr>
                <a:schemeClr val="tx1"/>
              </a:buClr>
              <a:buFontTx/>
              <a:buAutoNum type="arabicPeriod"/>
            </a:pPr>
            <a:r>
              <a:rPr lang="en-US" altLang="vi-VN" sz="2400" b="1">
                <a:solidFill>
                  <a:schemeClr val="tx2"/>
                </a:solidFill>
              </a:rPr>
              <a:t>Phân tích ngữ liệu</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6647">
                                            <p:txEl>
                                              <p:pRg st="0" end="0"/>
                                            </p:txEl>
                                          </p:spTgt>
                                        </p:tgtEl>
                                        <p:attrNameLst>
                                          <p:attrName>style.visibility</p:attrName>
                                        </p:attrNameLst>
                                      </p:cBhvr>
                                      <p:to>
                                        <p:strVal val="visible"/>
                                      </p:to>
                                    </p:set>
                                    <p:animEffect transition="in" filter="blinds(horizontal)">
                                      <p:cBhvr>
                                        <p:cTn id="7" dur="500"/>
                                        <p:tgtEl>
                                          <p:spTgt spid="266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6649">
                                            <p:txEl>
                                              <p:pRg st="0" end="0"/>
                                            </p:txEl>
                                          </p:spTgt>
                                        </p:tgtEl>
                                        <p:attrNameLst>
                                          <p:attrName>style.visibility</p:attrName>
                                        </p:attrNameLst>
                                      </p:cBhvr>
                                      <p:to>
                                        <p:strVal val="visible"/>
                                      </p:to>
                                    </p:set>
                                    <p:animEffect transition="in" filter="blinds(horizontal)">
                                      <p:cBhvr>
                                        <p:cTn id="12" dur="500"/>
                                        <p:tgtEl>
                                          <p:spTgt spid="2664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6649">
                                            <p:txEl>
                                              <p:pRg st="1" end="1"/>
                                            </p:txEl>
                                          </p:spTgt>
                                        </p:tgtEl>
                                        <p:attrNameLst>
                                          <p:attrName>style.visibility</p:attrName>
                                        </p:attrNameLst>
                                      </p:cBhvr>
                                      <p:to>
                                        <p:strVal val="visible"/>
                                      </p:to>
                                    </p:set>
                                    <p:animEffect transition="in" filter="blinds(horizontal)">
                                      <p:cBhvr>
                                        <p:cTn id="17" dur="500"/>
                                        <p:tgtEl>
                                          <p:spTgt spid="2664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6649">
                                            <p:txEl>
                                              <p:pRg st="2" end="2"/>
                                            </p:txEl>
                                          </p:spTgt>
                                        </p:tgtEl>
                                        <p:attrNameLst>
                                          <p:attrName>style.visibility</p:attrName>
                                        </p:attrNameLst>
                                      </p:cBhvr>
                                      <p:to>
                                        <p:strVal val="visible"/>
                                      </p:to>
                                    </p:set>
                                    <p:animEffect transition="in" filter="blinds(horizontal)">
                                      <p:cBhvr>
                                        <p:cTn id="22" dur="500"/>
                                        <p:tgtEl>
                                          <p:spTgt spid="26649">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26649">
                                            <p:txEl>
                                              <p:pRg st="3" end="3"/>
                                            </p:txEl>
                                          </p:spTgt>
                                        </p:tgtEl>
                                        <p:attrNameLst>
                                          <p:attrName>style.visibility</p:attrName>
                                        </p:attrNameLst>
                                      </p:cBhvr>
                                      <p:to>
                                        <p:strVal val="visible"/>
                                      </p:to>
                                    </p:set>
                                    <p:animEffect transition="in" filter="blinds(horizontal)">
                                      <p:cBhvr>
                                        <p:cTn id="27" dur="500"/>
                                        <p:tgtEl>
                                          <p:spTgt spid="26649">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26649">
                                            <p:txEl>
                                              <p:pRg st="4" end="4"/>
                                            </p:txEl>
                                          </p:spTgt>
                                        </p:tgtEl>
                                        <p:attrNameLst>
                                          <p:attrName>style.visibility</p:attrName>
                                        </p:attrNameLst>
                                      </p:cBhvr>
                                      <p:to>
                                        <p:strVal val="visible"/>
                                      </p:to>
                                    </p:set>
                                    <p:animEffect transition="in" filter="blinds(horizontal)">
                                      <p:cBhvr>
                                        <p:cTn id="32" dur="500"/>
                                        <p:tgtEl>
                                          <p:spTgt spid="26649">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26649">
                                            <p:txEl>
                                              <p:pRg st="5" end="5"/>
                                            </p:txEl>
                                          </p:spTgt>
                                        </p:tgtEl>
                                        <p:attrNameLst>
                                          <p:attrName>style.visibility</p:attrName>
                                        </p:attrNameLst>
                                      </p:cBhvr>
                                      <p:to>
                                        <p:strVal val="visible"/>
                                      </p:to>
                                    </p:set>
                                    <p:animEffect transition="in" filter="blinds(horizontal)">
                                      <p:cBhvr>
                                        <p:cTn id="37" dur="500"/>
                                        <p:tgtEl>
                                          <p:spTgt spid="26649">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26645">
                                            <p:txEl>
                                              <p:pRg st="6" end="6"/>
                                            </p:txEl>
                                          </p:spTgt>
                                        </p:tgtEl>
                                        <p:attrNameLst>
                                          <p:attrName>style.visibility</p:attrName>
                                        </p:attrNameLst>
                                      </p:cBhvr>
                                      <p:to>
                                        <p:strVal val="visible"/>
                                      </p:to>
                                    </p:set>
                                    <p:animEffect transition="in" filter="blinds(horizontal)">
                                      <p:cBhvr>
                                        <p:cTn id="42" dur="500"/>
                                        <p:tgtEl>
                                          <p:spTgt spid="26645">
                                            <p:txEl>
                                              <p:pRg st="6" end="6"/>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26649">
                                            <p:txEl>
                                              <p:pRg st="7" end="7"/>
                                            </p:txEl>
                                          </p:spTgt>
                                        </p:tgtEl>
                                        <p:attrNameLst>
                                          <p:attrName>style.visibility</p:attrName>
                                        </p:attrNameLst>
                                      </p:cBhvr>
                                      <p:to>
                                        <p:strVal val="visible"/>
                                      </p:to>
                                    </p:set>
                                    <p:animEffect transition="in" filter="blinds(horizontal)">
                                      <p:cBhvr>
                                        <p:cTn id="47" dur="500"/>
                                        <p:tgtEl>
                                          <p:spTgt spid="26649">
                                            <p:txEl>
                                              <p:pRg st="7" end="7"/>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26645">
                                            <p:txEl>
                                              <p:pRg st="7" end="7"/>
                                            </p:txEl>
                                          </p:spTgt>
                                        </p:tgtEl>
                                        <p:attrNameLst>
                                          <p:attrName>style.visibility</p:attrName>
                                        </p:attrNameLst>
                                      </p:cBhvr>
                                      <p:to>
                                        <p:strVal val="visible"/>
                                      </p:to>
                                    </p:set>
                                    <p:animEffect transition="in" filter="blinds(horizontal)">
                                      <p:cBhvr>
                                        <p:cTn id="52" dur="500"/>
                                        <p:tgtEl>
                                          <p:spTgt spid="26645">
                                            <p:txEl>
                                              <p:pRg st="7" end="7"/>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nodeType="clickEffect">
                                  <p:stCondLst>
                                    <p:cond delay="0"/>
                                  </p:stCondLst>
                                  <p:childTnLst>
                                    <p:set>
                                      <p:cBhvr>
                                        <p:cTn id="56" dur="1" fill="hold">
                                          <p:stCondLst>
                                            <p:cond delay="0"/>
                                          </p:stCondLst>
                                        </p:cTn>
                                        <p:tgtEl>
                                          <p:spTgt spid="26649">
                                            <p:txEl>
                                              <p:pRg st="8" end="8"/>
                                            </p:txEl>
                                          </p:spTgt>
                                        </p:tgtEl>
                                        <p:attrNameLst>
                                          <p:attrName>style.visibility</p:attrName>
                                        </p:attrNameLst>
                                      </p:cBhvr>
                                      <p:to>
                                        <p:strVal val="visible"/>
                                      </p:to>
                                    </p:set>
                                    <p:animEffect transition="in" filter="blinds(horizontal)">
                                      <p:cBhvr>
                                        <p:cTn id="57" dur="500"/>
                                        <p:tgtEl>
                                          <p:spTgt spid="26649">
                                            <p:txEl>
                                              <p:pRg st="8" end="8"/>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26650"/>
                                        </p:tgtEl>
                                        <p:attrNameLst>
                                          <p:attrName>style.visibility</p:attrName>
                                        </p:attrNameLst>
                                      </p:cBhvr>
                                      <p:to>
                                        <p:strVal val="visible"/>
                                      </p:to>
                                    </p:set>
                                    <p:animEffect transition="in" filter="blinds(horizontal)">
                                      <p:cBhvr>
                                        <p:cTn id="62" dur="500"/>
                                        <p:tgtEl>
                                          <p:spTgt spid="26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5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914400" y="2819400"/>
            <a:ext cx="7467600" cy="3276600"/>
          </a:xfrm>
          <a:prstGeom prst="roundRect">
            <a:avLst>
              <a:gd name="adj" fmla="val 12614"/>
            </a:avLst>
          </a:prstGeom>
          <a:noFill/>
          <a:ln w="38100">
            <a:solidFill>
              <a:srgbClr val="0000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b="1" smtClean="0">
                <a:solidFill>
                  <a:schemeClr val="tx1"/>
                </a:solidFill>
                <a:latin typeface="Arial" panose="020B0604020202020204" pitchFamily="34" charset="0"/>
                <a:cs typeface="Arial" panose="020B0604020202020204" pitchFamily="34" charset="0"/>
              </a:rPr>
              <a:t>Bối cảnh ngôn ngữ</a:t>
            </a:r>
            <a:endParaRPr lang="en-US" sz="2400" b="1">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990600"/>
            <a:ext cx="8229600" cy="1295400"/>
          </a:xfrm>
        </p:spPr>
        <p:txBody>
          <a:bodyPr>
            <a:normAutofit fontScale="92500"/>
          </a:bodyPr>
          <a:lstStyle/>
          <a:p>
            <a:pPr algn="just">
              <a:buNone/>
            </a:pPr>
            <a:r>
              <a:rPr lang="en-US" sz="2400" smtClean="0">
                <a:latin typeface="Arial" panose="020B0604020202020204" pitchFamily="34" charset="0"/>
                <a:cs typeface="Arial" panose="020B0604020202020204" pitchFamily="34" charset="0"/>
              </a:rPr>
              <a:t>	Ngữ cảnh là bối </a:t>
            </a:r>
            <a:r>
              <a:rPr lang="en-US" sz="2400" smtClean="0">
                <a:latin typeface="Arial" panose="020B0604020202020204" pitchFamily="34" charset="0"/>
                <a:cs typeface="Arial" panose="020B0604020202020204" pitchFamily="34" charset="0"/>
              </a:rPr>
              <a:t>cảnh (văn cảnh) </a:t>
            </a:r>
            <a:r>
              <a:rPr lang="en-US" sz="2400" smtClean="0">
                <a:latin typeface="Arial" panose="020B0604020202020204" pitchFamily="34" charset="0"/>
                <a:cs typeface="Arial" panose="020B0604020202020204" pitchFamily="34" charset="0"/>
              </a:rPr>
              <a:t>ngôn ngữ, ở đó người nói (người viết) sản sinh ra lời nói thích ứng, còn người nghe (người đọc) căn cứ vào đó để lĩnh hội được đúng lời.</a:t>
            </a:r>
            <a:endParaRPr lang="en-US" sz="2400">
              <a:latin typeface="Arial" panose="020B0604020202020204" pitchFamily="34" charset="0"/>
              <a:cs typeface="Arial" panose="020B0604020202020204" pitchFamily="34" charset="0"/>
            </a:endParaRPr>
          </a:p>
        </p:txBody>
      </p:sp>
      <p:sp>
        <p:nvSpPr>
          <p:cNvPr id="4" name="Rectangle 3"/>
          <p:cNvSpPr/>
          <p:nvPr/>
        </p:nvSpPr>
        <p:spPr>
          <a:xfrm>
            <a:off x="211763" y="114834"/>
            <a:ext cx="3207899" cy="8757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smtClean="0">
                <a:solidFill>
                  <a:srgbClr val="FF0000"/>
                </a:solidFill>
                <a:latin typeface="Arial" panose="020B0604020202020204" pitchFamily="34" charset="0"/>
                <a:cs typeface="Arial" panose="020B0604020202020204" pitchFamily="34" charset="0"/>
              </a:rPr>
              <a:t>I. KHÁI NIỆM</a:t>
            </a:r>
          </a:p>
        </p:txBody>
      </p:sp>
      <p:sp>
        <p:nvSpPr>
          <p:cNvPr id="6" name="Rectangle 5"/>
          <p:cNvSpPr/>
          <p:nvPr/>
        </p:nvSpPr>
        <p:spPr>
          <a:xfrm>
            <a:off x="1371600" y="3810000"/>
            <a:ext cx="1905000" cy="1905000"/>
          </a:xfrm>
          <a:prstGeom prst="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2400" b="1" smtClean="0">
                <a:latin typeface="Arial" panose="020B0604020202020204" pitchFamily="34" charset="0"/>
                <a:cs typeface="Arial" panose="020B0604020202020204" pitchFamily="34" charset="0"/>
              </a:rPr>
              <a:t>Người nói</a:t>
            </a:r>
          </a:p>
          <a:p>
            <a:pPr algn="ctr"/>
            <a:r>
              <a:rPr lang="en-US" sz="2400" b="1" smtClean="0">
                <a:latin typeface="Arial" panose="020B0604020202020204" pitchFamily="34" charset="0"/>
                <a:cs typeface="Arial" panose="020B0604020202020204" pitchFamily="34" charset="0"/>
              </a:rPr>
              <a:t>(người viết)</a:t>
            </a:r>
            <a:endParaRPr lang="en-US" sz="2400" b="1">
              <a:latin typeface="Arial" panose="020B0604020202020204" pitchFamily="34" charset="0"/>
              <a:cs typeface="Arial" panose="020B0604020202020204" pitchFamily="34" charset="0"/>
            </a:endParaRPr>
          </a:p>
        </p:txBody>
      </p:sp>
      <p:sp>
        <p:nvSpPr>
          <p:cNvPr id="7" name="Rectangle 6"/>
          <p:cNvSpPr/>
          <p:nvPr/>
        </p:nvSpPr>
        <p:spPr>
          <a:xfrm>
            <a:off x="5715000" y="3810000"/>
            <a:ext cx="2057400" cy="190500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400" b="1" smtClean="0">
                <a:latin typeface="Arial" panose="020B0604020202020204" pitchFamily="34" charset="0"/>
                <a:cs typeface="Arial" panose="020B0604020202020204" pitchFamily="34" charset="0"/>
              </a:rPr>
              <a:t>Người nghe</a:t>
            </a:r>
          </a:p>
          <a:p>
            <a:pPr algn="ctr"/>
            <a:r>
              <a:rPr lang="en-US" sz="2400" b="1" smtClean="0">
                <a:latin typeface="Arial" panose="020B0604020202020204" pitchFamily="34" charset="0"/>
                <a:cs typeface="Arial" panose="020B0604020202020204" pitchFamily="34" charset="0"/>
              </a:rPr>
              <a:t>(người đọc)</a:t>
            </a:r>
            <a:endParaRPr lang="en-US" sz="2400" b="1">
              <a:latin typeface="Arial" panose="020B0604020202020204" pitchFamily="34" charset="0"/>
              <a:cs typeface="Arial" panose="020B0604020202020204" pitchFamily="34" charset="0"/>
            </a:endParaRPr>
          </a:p>
        </p:txBody>
      </p:sp>
      <p:sp>
        <p:nvSpPr>
          <p:cNvPr id="8" name="Right Arrow 7"/>
          <p:cNvSpPr/>
          <p:nvPr/>
        </p:nvSpPr>
        <p:spPr>
          <a:xfrm>
            <a:off x="3695700" y="4305300"/>
            <a:ext cx="1600200" cy="914400"/>
          </a:xfrm>
          <a:prstGeom prst="right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US" sz="2400" smtClean="0">
                <a:latin typeface="Arial" panose="020B0604020202020204" pitchFamily="34" charset="0"/>
                <a:cs typeface="Arial" panose="020B0604020202020204" pitchFamily="34" charset="0"/>
              </a:rPr>
              <a:t>Lời nói</a:t>
            </a:r>
            <a:endParaRPr lang="en-US" sz="240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ounded Rectangle 22"/>
          <p:cNvSpPr/>
          <p:nvPr/>
        </p:nvSpPr>
        <p:spPr>
          <a:xfrm>
            <a:off x="3810000" y="3733800"/>
            <a:ext cx="2660373" cy="1346166"/>
          </a:xfrm>
          <a:prstGeom prst="roundRect">
            <a:avLst/>
          </a:prstGeom>
          <a:ln/>
        </p:spPr>
        <p:style>
          <a:lnRef idx="2">
            <a:schemeClr val="accent2"/>
          </a:lnRef>
          <a:fillRef idx="1">
            <a:schemeClr val="lt1"/>
          </a:fillRef>
          <a:effectRef idx="0">
            <a:schemeClr val="accent2"/>
          </a:effectRef>
          <a:fontRef idx="minor">
            <a:schemeClr val="dk1"/>
          </a:fontRef>
        </p:style>
        <p:txBody>
          <a:bodyPr rtlCol="0" anchor="t"/>
          <a:lstStyle/>
          <a:p>
            <a:pPr algn="r"/>
            <a:r>
              <a:rPr lang="en-US" sz="2000" smtClean="0">
                <a:solidFill>
                  <a:srgbClr val="FF0000"/>
                </a:solidFill>
                <a:latin typeface="Arial" panose="020B0604020202020204" pitchFamily="34" charset="0"/>
                <a:cs typeface="Arial" panose="020B0604020202020204" pitchFamily="34" charset="0"/>
              </a:rPr>
              <a:t>Nhân vật giao tiếp</a:t>
            </a:r>
            <a:endParaRPr lang="en-US" sz="2000">
              <a:solidFill>
                <a:srgbClr val="FF0000"/>
              </a:solidFill>
              <a:latin typeface="Arial" panose="020B0604020202020204" pitchFamily="34" charset="0"/>
              <a:cs typeface="Arial" panose="020B0604020202020204" pitchFamily="34" charset="0"/>
            </a:endParaRPr>
          </a:p>
        </p:txBody>
      </p:sp>
      <p:sp>
        <p:nvSpPr>
          <p:cNvPr id="24" name="Rounded Rectangle 23"/>
          <p:cNvSpPr/>
          <p:nvPr/>
        </p:nvSpPr>
        <p:spPr>
          <a:xfrm>
            <a:off x="4114800" y="1600200"/>
            <a:ext cx="3089238" cy="695267"/>
          </a:xfrm>
          <a:prstGeom prst="roundRect">
            <a:avLst/>
          </a:prstGeom>
          <a:ln/>
        </p:spPr>
        <p:style>
          <a:lnRef idx="2">
            <a:schemeClr val="accent6"/>
          </a:lnRef>
          <a:fillRef idx="1">
            <a:schemeClr val="lt1"/>
          </a:fillRef>
          <a:effectRef idx="0">
            <a:schemeClr val="accent6"/>
          </a:effectRef>
          <a:fontRef idx="minor">
            <a:schemeClr val="dk1"/>
          </a:fontRef>
        </p:style>
        <p:txBody>
          <a:bodyPr rtlCol="0" anchor="t"/>
          <a:lstStyle/>
          <a:p>
            <a:pPr algn="r"/>
            <a:r>
              <a:rPr lang="en-US" sz="2000" smtClean="0">
                <a:solidFill>
                  <a:srgbClr val="FF0000"/>
                </a:solidFill>
                <a:latin typeface="Arial" panose="020B0604020202020204" pitchFamily="34" charset="0"/>
                <a:cs typeface="Arial" panose="020B0604020202020204" pitchFamily="34" charset="0"/>
              </a:rPr>
              <a:t>Bối cảnh giao tiếp hẹp</a:t>
            </a:r>
            <a:endParaRPr lang="en-US" sz="2000">
              <a:solidFill>
                <a:srgbClr val="FF0000"/>
              </a:solidFill>
              <a:latin typeface="Arial" panose="020B0604020202020204" pitchFamily="34" charset="0"/>
              <a:cs typeface="Arial" panose="020B0604020202020204" pitchFamily="34" charset="0"/>
            </a:endParaRPr>
          </a:p>
        </p:txBody>
      </p:sp>
      <p:sp>
        <p:nvSpPr>
          <p:cNvPr id="25" name="Rounded Rectangle 24"/>
          <p:cNvSpPr/>
          <p:nvPr/>
        </p:nvSpPr>
        <p:spPr>
          <a:xfrm>
            <a:off x="4161476" y="2563804"/>
            <a:ext cx="3229924" cy="875589"/>
          </a:xfrm>
          <a:prstGeom prst="roundRect">
            <a:avLst/>
          </a:prstGeom>
          <a:ln/>
        </p:spPr>
        <p:style>
          <a:lnRef idx="2">
            <a:schemeClr val="accent6"/>
          </a:lnRef>
          <a:fillRef idx="1">
            <a:schemeClr val="lt1"/>
          </a:fillRef>
          <a:effectRef idx="0">
            <a:schemeClr val="accent6"/>
          </a:effectRef>
          <a:fontRef idx="minor">
            <a:schemeClr val="dk1"/>
          </a:fontRef>
        </p:style>
        <p:txBody>
          <a:bodyPr rtlCol="0" anchor="t"/>
          <a:lstStyle/>
          <a:p>
            <a:pPr algn="r"/>
            <a:r>
              <a:rPr lang="en-US" sz="2000" smtClean="0">
                <a:solidFill>
                  <a:srgbClr val="FF0000"/>
                </a:solidFill>
                <a:latin typeface="Arial" panose="020B0604020202020204" pitchFamily="34" charset="0"/>
                <a:cs typeface="Arial" panose="020B0604020202020204" pitchFamily="34" charset="0"/>
              </a:rPr>
              <a:t>Bối cảnh giao tiếp rộng</a:t>
            </a:r>
            <a:endParaRPr lang="en-US" sz="2000">
              <a:solidFill>
                <a:srgbClr val="FF0000"/>
              </a:solidFill>
              <a:latin typeface="Arial" panose="020B0604020202020204" pitchFamily="34" charset="0"/>
              <a:cs typeface="Arial" panose="020B0604020202020204" pitchFamily="34" charset="0"/>
            </a:endParaRPr>
          </a:p>
        </p:txBody>
      </p:sp>
      <p:sp>
        <p:nvSpPr>
          <p:cNvPr id="27" name="Rounded Rectangle 26"/>
          <p:cNvSpPr/>
          <p:nvPr/>
        </p:nvSpPr>
        <p:spPr>
          <a:xfrm>
            <a:off x="2514600" y="5413915"/>
            <a:ext cx="3235198" cy="1145551"/>
          </a:xfrm>
          <a:prstGeom prst="roundRect">
            <a:avLst/>
          </a:prstGeom>
          <a:ln/>
        </p:spPr>
        <p:style>
          <a:lnRef idx="2">
            <a:schemeClr val="accent4"/>
          </a:lnRef>
          <a:fillRef idx="1">
            <a:schemeClr val="lt1"/>
          </a:fillRef>
          <a:effectRef idx="0">
            <a:schemeClr val="accent4"/>
          </a:effectRef>
          <a:fontRef idx="minor">
            <a:schemeClr val="dk1"/>
          </a:fontRef>
        </p:style>
        <p:txBody>
          <a:bodyPr rtlCol="0" anchor="t"/>
          <a:lstStyle/>
          <a:p>
            <a:pPr algn="r"/>
            <a:r>
              <a:rPr lang="en-US" sz="2000" smtClean="0">
                <a:solidFill>
                  <a:srgbClr val="FF0000"/>
                </a:solidFill>
                <a:latin typeface="Arial" panose="020B0604020202020204" pitchFamily="34" charset="0"/>
                <a:cs typeface="Arial" panose="020B0604020202020204" pitchFamily="34" charset="0"/>
              </a:rPr>
              <a:t>Hiện thực được nói đến</a:t>
            </a:r>
            <a:endParaRPr lang="en-US" sz="2000">
              <a:solidFill>
                <a:srgbClr val="FF0000"/>
              </a:solidFill>
              <a:latin typeface="Arial" panose="020B0604020202020204" pitchFamily="34" charset="0"/>
              <a:cs typeface="Arial" panose="020B0604020202020204" pitchFamily="34" charset="0"/>
            </a:endParaRPr>
          </a:p>
        </p:txBody>
      </p:sp>
      <p:sp>
        <p:nvSpPr>
          <p:cNvPr id="29" name="Rounded Rectangle 28"/>
          <p:cNvSpPr/>
          <p:nvPr/>
        </p:nvSpPr>
        <p:spPr>
          <a:xfrm>
            <a:off x="6771712" y="381000"/>
            <a:ext cx="1608420" cy="891243"/>
          </a:xfrm>
          <a:prstGeom prst="roundRect">
            <a:avLst/>
          </a:prstGeom>
          <a:ln/>
        </p:spPr>
        <p:style>
          <a:lnRef idx="2">
            <a:schemeClr val="accent3"/>
          </a:lnRef>
          <a:fillRef idx="1">
            <a:schemeClr val="lt1"/>
          </a:fillRef>
          <a:effectRef idx="0">
            <a:schemeClr val="accent3"/>
          </a:effectRef>
          <a:fontRef idx="minor">
            <a:schemeClr val="dk1"/>
          </a:fontRef>
        </p:style>
        <p:txBody>
          <a:bodyPr rtlCol="0" anchor="t"/>
          <a:lstStyle/>
          <a:p>
            <a:pPr algn="r"/>
            <a:r>
              <a:rPr lang="en-US" sz="2000" smtClean="0">
                <a:solidFill>
                  <a:srgbClr val="FF0000"/>
                </a:solidFill>
                <a:latin typeface="Arial" panose="020B0604020202020204" pitchFamily="34" charset="0"/>
                <a:cs typeface="Arial" panose="020B0604020202020204" pitchFamily="34" charset="0"/>
              </a:rPr>
              <a:t>Văn cảnh</a:t>
            </a:r>
            <a:endParaRPr lang="en-US" sz="2000">
              <a:solidFill>
                <a:srgbClr val="FF0000"/>
              </a:solidFill>
              <a:latin typeface="Arial" panose="020B0604020202020204" pitchFamily="34" charset="0"/>
              <a:cs typeface="Arial" panose="020B0604020202020204" pitchFamily="34" charset="0"/>
            </a:endParaRPr>
          </a:p>
        </p:txBody>
      </p:sp>
      <p:sp>
        <p:nvSpPr>
          <p:cNvPr id="18" name="Oval 17"/>
          <p:cNvSpPr/>
          <p:nvPr/>
        </p:nvSpPr>
        <p:spPr>
          <a:xfrm>
            <a:off x="0" y="2591843"/>
            <a:ext cx="2370582" cy="2322539"/>
          </a:xfrm>
          <a:prstGeom prst="ellipse">
            <a:avLst/>
          </a:prstGeom>
          <a:ln w="38100"/>
        </p:spPr>
        <p:style>
          <a:lnRef idx="2">
            <a:schemeClr val="accent5"/>
          </a:lnRef>
          <a:fillRef idx="1">
            <a:schemeClr val="lt1"/>
          </a:fillRef>
          <a:effectRef idx="0">
            <a:schemeClr val="accent5"/>
          </a:effectRef>
          <a:fontRef idx="minor">
            <a:schemeClr val="dk1"/>
          </a:fontRef>
        </p:style>
        <p:txBody>
          <a:bodyPr rtlCol="0" anchor="ctr"/>
          <a:lstStyle/>
          <a:p>
            <a:pPr algn="ctr"/>
            <a:r>
              <a:rPr lang="en-US" sz="2400" smtClean="0">
                <a:solidFill>
                  <a:schemeClr val="tx1"/>
                </a:solidFill>
                <a:latin typeface="Arial" panose="020B0604020202020204" pitchFamily="34" charset="0"/>
                <a:cs typeface="Arial" panose="020B0604020202020204" pitchFamily="34" charset="0"/>
              </a:rPr>
              <a:t>“Giờ muộn thế này mà họ chưa ra nhỉ?”</a:t>
            </a:r>
          </a:p>
        </p:txBody>
      </p:sp>
      <p:sp>
        <p:nvSpPr>
          <p:cNvPr id="8" name="Rectangle 7"/>
          <p:cNvSpPr/>
          <p:nvPr/>
        </p:nvSpPr>
        <p:spPr>
          <a:xfrm>
            <a:off x="2819400" y="4168672"/>
            <a:ext cx="2895600" cy="36933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b="1">
                <a:latin typeface="Arial" panose="020B0604020202020204" pitchFamily="34" charset="0"/>
                <a:cs typeface="Arial" panose="020B0604020202020204" pitchFamily="34" charset="0"/>
              </a:rPr>
              <a:t>Người nói</a:t>
            </a:r>
            <a:r>
              <a:rPr lang="en-US">
                <a:latin typeface="Arial" panose="020B0604020202020204" pitchFamily="34" charset="0"/>
                <a:cs typeface="Arial" panose="020B0604020202020204" pitchFamily="34" charset="0"/>
              </a:rPr>
              <a:t>: chị Tý</a:t>
            </a:r>
          </a:p>
        </p:txBody>
      </p:sp>
      <p:sp>
        <p:nvSpPr>
          <p:cNvPr id="10" name="Rectangle 9"/>
          <p:cNvSpPr/>
          <p:nvPr/>
        </p:nvSpPr>
        <p:spPr>
          <a:xfrm>
            <a:off x="2819400" y="4625872"/>
            <a:ext cx="2895600" cy="64633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b="1">
                <a:latin typeface="Arial" panose="020B0604020202020204" pitchFamily="34" charset="0"/>
                <a:cs typeface="Arial" panose="020B0604020202020204" pitchFamily="34" charset="0"/>
              </a:rPr>
              <a:t>Người nghe</a:t>
            </a:r>
            <a:r>
              <a:rPr lang="en-US">
                <a:latin typeface="Arial" panose="020B0604020202020204" pitchFamily="34" charset="0"/>
                <a:cs typeface="Arial" panose="020B0604020202020204" pitchFamily="34" charset="0"/>
              </a:rPr>
              <a:t>: chị em Liên, bác xẩm, bác Siêu, v.v..</a:t>
            </a:r>
          </a:p>
        </p:txBody>
      </p:sp>
      <p:sp>
        <p:nvSpPr>
          <p:cNvPr id="14" name="Rectangle 13"/>
          <p:cNvSpPr/>
          <p:nvPr/>
        </p:nvSpPr>
        <p:spPr>
          <a:xfrm>
            <a:off x="2931177" y="2020548"/>
            <a:ext cx="3625198"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mtClean="0">
                <a:latin typeface="Arial" panose="020B0604020202020204" pitchFamily="34" charset="0"/>
                <a:cs typeface="Arial" panose="020B0604020202020204" pitchFamily="34" charset="0"/>
              </a:rPr>
              <a:t>buổi </a:t>
            </a:r>
            <a:r>
              <a:rPr lang="en-US">
                <a:latin typeface="Arial" panose="020B0604020202020204" pitchFamily="34" charset="0"/>
                <a:cs typeface="Arial" panose="020B0604020202020204" pitchFamily="34" charset="0"/>
              </a:rPr>
              <a:t>tối nơi phố huyện nhỏ</a:t>
            </a:r>
          </a:p>
        </p:txBody>
      </p:sp>
      <p:sp>
        <p:nvSpPr>
          <p:cNvPr id="19" name="Rectangle 18"/>
          <p:cNvSpPr/>
          <p:nvPr/>
        </p:nvSpPr>
        <p:spPr>
          <a:xfrm>
            <a:off x="2999329" y="2985299"/>
            <a:ext cx="2479676" cy="646331"/>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mtClean="0">
                <a:latin typeface="Arial" panose="020B0604020202020204" pitchFamily="34" charset="0"/>
                <a:cs typeface="Arial" panose="020B0604020202020204" pitchFamily="34" charset="0"/>
              </a:rPr>
              <a:t>xã </a:t>
            </a:r>
            <a:r>
              <a:rPr lang="en-US">
                <a:latin typeface="Arial" panose="020B0604020202020204" pitchFamily="34" charset="0"/>
                <a:cs typeface="Arial" panose="020B0604020202020204" pitchFamily="34" charset="0"/>
              </a:rPr>
              <a:t>hội Việt Nam trước cách mạng tháng Tám</a:t>
            </a:r>
          </a:p>
        </p:txBody>
      </p:sp>
      <p:sp>
        <p:nvSpPr>
          <p:cNvPr id="26" name="Rectangle 25"/>
          <p:cNvSpPr/>
          <p:nvPr/>
        </p:nvSpPr>
        <p:spPr>
          <a:xfrm>
            <a:off x="643253" y="5825268"/>
            <a:ext cx="4223803" cy="64633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US">
                <a:latin typeface="Arial" panose="020B0604020202020204" pitchFamily="34" charset="0"/>
                <a:cs typeface="Arial" panose="020B0604020202020204" pitchFamily="34" charset="0"/>
              </a:rPr>
              <a:t>“</a:t>
            </a:r>
            <a:r>
              <a:rPr lang="en-US" i="1">
                <a:latin typeface="Arial" panose="020B0604020202020204" pitchFamily="34" charset="0"/>
                <a:cs typeface="Arial" panose="020B0604020202020204" pitchFamily="34" charset="0"/>
              </a:rPr>
              <a:t>họ</a:t>
            </a:r>
            <a:r>
              <a:rPr lang="en-US">
                <a:latin typeface="Arial" panose="020B0604020202020204" pitchFamily="34" charset="0"/>
                <a:cs typeface="Arial" panose="020B0604020202020204" pitchFamily="34" charset="0"/>
              </a:rPr>
              <a:t>” là </a:t>
            </a:r>
            <a:r>
              <a:rPr lang="en-US" smtClean="0">
                <a:latin typeface="Arial" panose="020B0604020202020204" pitchFamily="34" charset="0"/>
                <a:cs typeface="Arial" panose="020B0604020202020204" pitchFamily="34" charset="0"/>
              </a:rPr>
              <a:t>những người hay uống nước quán chị Tí</a:t>
            </a:r>
            <a:endParaRPr lang="en-US">
              <a:latin typeface="Arial" panose="020B0604020202020204" pitchFamily="34" charset="0"/>
              <a:cs typeface="Arial" panose="020B0604020202020204" pitchFamily="34" charset="0"/>
            </a:endParaRPr>
          </a:p>
        </p:txBody>
      </p:sp>
      <p:sp>
        <p:nvSpPr>
          <p:cNvPr id="28" name="Rectangle 27"/>
          <p:cNvSpPr/>
          <p:nvPr/>
        </p:nvSpPr>
        <p:spPr>
          <a:xfrm>
            <a:off x="4267200" y="838201"/>
            <a:ext cx="3611081" cy="646331"/>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a:latin typeface="Arial" panose="020B0604020202020204" pitchFamily="34" charset="0"/>
                <a:cs typeface="Arial" panose="020B0604020202020204" pitchFamily="34" charset="0"/>
              </a:rPr>
              <a:t>Những từ ngữ, câu </a:t>
            </a:r>
            <a:r>
              <a:rPr lang="en-US" smtClean="0">
                <a:latin typeface="Arial" panose="020B0604020202020204" pitchFamily="34" charset="0"/>
                <a:cs typeface="Arial" panose="020B0604020202020204" pitchFamily="34" charset="0"/>
              </a:rPr>
              <a:t>văn v.v.. </a:t>
            </a:r>
            <a:r>
              <a:rPr lang="en-US">
                <a:latin typeface="Arial" panose="020B0604020202020204" pitchFamily="34" charset="0"/>
                <a:cs typeface="Arial" panose="020B0604020202020204" pitchFamily="34" charset="0"/>
              </a:rPr>
              <a:t>đi trước và đi sau câu nói của chị Tí</a:t>
            </a:r>
          </a:p>
        </p:txBody>
      </p:sp>
      <p:sp>
        <p:nvSpPr>
          <p:cNvPr id="30" name="Oval 29"/>
          <p:cNvSpPr/>
          <p:nvPr/>
        </p:nvSpPr>
        <p:spPr>
          <a:xfrm>
            <a:off x="6553200" y="5067266"/>
            <a:ext cx="2286000" cy="1693663"/>
          </a:xfrm>
          <a:prstGeom prst="ellipse">
            <a:avLst/>
          </a:prstGeom>
          <a:ln w="38100">
            <a:solidFill>
              <a:srgbClr val="00B05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n-US" sz="2400" b="1" smtClean="0">
                <a:solidFill>
                  <a:srgbClr val="FF0000"/>
                </a:solidFill>
                <a:latin typeface="Arial" panose="020B0604020202020204" pitchFamily="34" charset="0"/>
                <a:cs typeface="Arial" panose="020B0604020202020204" pitchFamily="34" charset="0"/>
              </a:rPr>
              <a:t>Các nhân tố của ngữ cảnh</a:t>
            </a:r>
            <a:endParaRPr lang="en-US" sz="2400" b="1">
              <a:solidFill>
                <a:srgbClr val="FF0000"/>
              </a:solidFill>
              <a:latin typeface="Arial" panose="020B0604020202020204" pitchFamily="34" charset="0"/>
              <a:cs typeface="Arial" panose="020B0604020202020204" pitchFamily="34" charset="0"/>
            </a:endParaRPr>
          </a:p>
        </p:txBody>
      </p:sp>
      <p:cxnSp>
        <p:nvCxnSpPr>
          <p:cNvPr id="32" name="Elbow Connector 31"/>
          <p:cNvCxnSpPr>
            <a:stCxn id="18" idx="1"/>
            <a:endCxn id="28" idx="1"/>
          </p:cNvCxnSpPr>
          <p:nvPr/>
        </p:nvCxnSpPr>
        <p:spPr>
          <a:xfrm rot="5400000" flipH="1" flipV="1">
            <a:off x="1421880" y="86651"/>
            <a:ext cx="1770604" cy="3920036"/>
          </a:xfrm>
          <a:prstGeom prst="bentConnector2">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46" name="Elbow Connector 45"/>
          <p:cNvCxnSpPr>
            <a:stCxn id="18" idx="3"/>
            <a:endCxn id="26" idx="1"/>
          </p:cNvCxnSpPr>
          <p:nvPr/>
        </p:nvCxnSpPr>
        <p:spPr>
          <a:xfrm rot="16200000" flipH="1">
            <a:off x="-291882" y="5213299"/>
            <a:ext cx="1574180" cy="296089"/>
          </a:xfrm>
          <a:prstGeom prst="bentConnector2">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49" name="Elbow Connector 48"/>
          <p:cNvCxnSpPr>
            <a:stCxn id="29" idx="3"/>
            <a:endCxn id="30" idx="6"/>
          </p:cNvCxnSpPr>
          <p:nvPr/>
        </p:nvCxnSpPr>
        <p:spPr>
          <a:xfrm>
            <a:off x="8380132" y="826622"/>
            <a:ext cx="459068" cy="5087476"/>
          </a:xfrm>
          <a:prstGeom prst="bentConnector3">
            <a:avLst>
              <a:gd name="adj1" fmla="val 149797"/>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52" name="Elbow Connector 51"/>
          <p:cNvCxnSpPr>
            <a:stCxn id="24" idx="3"/>
            <a:endCxn id="30" idx="7"/>
          </p:cNvCxnSpPr>
          <p:nvPr/>
        </p:nvCxnSpPr>
        <p:spPr>
          <a:xfrm>
            <a:off x="7204038" y="1947834"/>
            <a:ext cx="1300385" cy="3367463"/>
          </a:xfrm>
          <a:prstGeom prst="bentConnector2">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55" name="Elbow Connector 54"/>
          <p:cNvCxnSpPr>
            <a:stCxn id="25" idx="3"/>
            <a:endCxn id="30" idx="0"/>
          </p:cNvCxnSpPr>
          <p:nvPr/>
        </p:nvCxnSpPr>
        <p:spPr>
          <a:xfrm>
            <a:off x="7391400" y="3001599"/>
            <a:ext cx="304800" cy="2065667"/>
          </a:xfrm>
          <a:prstGeom prst="bentConnector2">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58" name="Elbow Connector 57"/>
          <p:cNvCxnSpPr>
            <a:stCxn id="23" idx="3"/>
            <a:endCxn id="30" idx="1"/>
          </p:cNvCxnSpPr>
          <p:nvPr/>
        </p:nvCxnSpPr>
        <p:spPr>
          <a:xfrm>
            <a:off x="6470373" y="4406883"/>
            <a:ext cx="417604" cy="908414"/>
          </a:xfrm>
          <a:prstGeom prst="bentConnector2">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211763" y="114834"/>
            <a:ext cx="5427037" cy="8757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smtClean="0">
                <a:solidFill>
                  <a:srgbClr val="FF0000"/>
                </a:solidFill>
                <a:latin typeface="Arial" panose="020B0604020202020204" pitchFamily="34" charset="0"/>
                <a:cs typeface="Arial" panose="020B0604020202020204" pitchFamily="34" charset="0"/>
              </a:rPr>
              <a:t>II. CÁC NHÂN TỐ CỦA NGỮ CẢNH</a:t>
            </a:r>
          </a:p>
        </p:txBody>
      </p:sp>
      <p:cxnSp>
        <p:nvCxnSpPr>
          <p:cNvPr id="35" name="Straight Arrow Connector 34"/>
          <p:cNvCxnSpPr>
            <a:stCxn id="18" idx="5"/>
            <a:endCxn id="10" idx="1"/>
          </p:cNvCxnSpPr>
          <p:nvPr/>
        </p:nvCxnSpPr>
        <p:spPr>
          <a:xfrm rot="16200000" flipH="1">
            <a:off x="2234017" y="4363655"/>
            <a:ext cx="374784" cy="79598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a:stCxn id="18" idx="5"/>
            <a:endCxn id="8" idx="1"/>
          </p:cNvCxnSpPr>
          <p:nvPr/>
        </p:nvCxnSpPr>
        <p:spPr>
          <a:xfrm rot="5400000" flipH="1" flipV="1">
            <a:off x="2310951" y="4065805"/>
            <a:ext cx="220916" cy="79598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18" idx="7"/>
            <a:endCxn id="19" idx="1"/>
          </p:cNvCxnSpPr>
          <p:nvPr/>
        </p:nvCxnSpPr>
        <p:spPr>
          <a:xfrm rot="16200000" flipH="1">
            <a:off x="2323126" y="2632263"/>
            <a:ext cx="376494" cy="97591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18" idx="7"/>
            <a:endCxn id="14" idx="1"/>
          </p:cNvCxnSpPr>
          <p:nvPr/>
        </p:nvCxnSpPr>
        <p:spPr>
          <a:xfrm rot="5400000" flipH="1" flipV="1">
            <a:off x="2113919" y="2114714"/>
            <a:ext cx="726757" cy="90775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5791200" y="5867400"/>
            <a:ext cx="776990" cy="1729"/>
          </a:xfrm>
          <a:prstGeom prst="straightConnector1">
            <a:avLst/>
          </a:prstGeom>
          <a:ln>
            <a:solidFill>
              <a:srgbClr val="00B050"/>
            </a:solidFill>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wheel(1)">
                                      <p:cBhvr>
                                        <p:cTn id="22" dur="20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left)">
                                      <p:cBhvr>
                                        <p:cTn id="27" dur="20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wheel(1)">
                                      <p:cBhvr>
                                        <p:cTn id="32" dur="20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20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wheel(1)">
                                      <p:cBhvr>
                                        <p:cTn id="42" dur="2000"/>
                                        <p:tgtEl>
                                          <p:spTgt spid="2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left)">
                                      <p:cBhvr>
                                        <p:cTn id="47" dur="2000"/>
                                        <p:tgtEl>
                                          <p:spTgt spid="4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left)">
                                      <p:cBhvr>
                                        <p:cTn id="52" dur="2000"/>
                                        <p:tgtEl>
                                          <p:spTgt spid="26"/>
                                        </p:tgtEl>
                                      </p:cBhvr>
                                    </p:animEffect>
                                  </p:childTnLst>
                                </p:cTn>
                              </p:par>
                            </p:childTnLst>
                          </p:cTn>
                        </p:par>
                      </p:childTnLst>
                    </p:cTn>
                  </p:par>
                  <p:par>
                    <p:cTn id="53" fill="hold">
                      <p:stCondLst>
                        <p:cond delay="indefinite"/>
                      </p:stCondLst>
                      <p:childTnLst>
                        <p:par>
                          <p:cTn id="54" fill="hold">
                            <p:stCondLst>
                              <p:cond delay="0"/>
                            </p:stCondLst>
                            <p:childTnLst>
                              <p:par>
                                <p:cTn id="55" presetID="21" presetClass="entr" presetSubtype="1" fill="hold" grpId="0" nodeType="click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heel(1)">
                                      <p:cBhvr>
                                        <p:cTn id="57" dur="2000"/>
                                        <p:tgtEl>
                                          <p:spTgt spid="27"/>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wipe(left)">
                                      <p:cBhvr>
                                        <p:cTn id="62" dur="2000"/>
                                        <p:tgtEl>
                                          <p:spTgt spid="32"/>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left)">
                                      <p:cBhvr>
                                        <p:cTn id="67" dur="2000"/>
                                        <p:tgtEl>
                                          <p:spTgt spid="28"/>
                                        </p:tgtEl>
                                      </p:cBhvr>
                                    </p:animEffect>
                                  </p:childTnLst>
                                </p:cTn>
                              </p:par>
                            </p:childTnLst>
                          </p:cTn>
                        </p:par>
                      </p:childTnLst>
                    </p:cTn>
                  </p:par>
                  <p:par>
                    <p:cTn id="68" fill="hold">
                      <p:stCondLst>
                        <p:cond delay="indefinite"/>
                      </p:stCondLst>
                      <p:childTnLst>
                        <p:par>
                          <p:cTn id="69" fill="hold">
                            <p:stCondLst>
                              <p:cond delay="0"/>
                            </p:stCondLst>
                            <p:childTnLst>
                              <p:par>
                                <p:cTn id="70" presetID="21" presetClass="entr" presetSubtype="1" fill="hold" grpId="0" nodeType="click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wheel(1)">
                                      <p:cBhvr>
                                        <p:cTn id="72" dur="2000"/>
                                        <p:tgtEl>
                                          <p:spTgt spid="29"/>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1" fill="hold" nodeType="clickEffect">
                                  <p:stCondLst>
                                    <p:cond delay="0"/>
                                  </p:stCondLst>
                                  <p:childTnLst>
                                    <p:set>
                                      <p:cBhvr>
                                        <p:cTn id="76" dur="1" fill="hold">
                                          <p:stCondLst>
                                            <p:cond delay="0"/>
                                          </p:stCondLst>
                                        </p:cTn>
                                        <p:tgtEl>
                                          <p:spTgt spid="58"/>
                                        </p:tgtEl>
                                        <p:attrNameLst>
                                          <p:attrName>style.visibility</p:attrName>
                                        </p:attrNameLst>
                                      </p:cBhvr>
                                      <p:to>
                                        <p:strVal val="visible"/>
                                      </p:to>
                                    </p:set>
                                    <p:animEffect transition="in" filter="wipe(up)">
                                      <p:cBhvr>
                                        <p:cTn id="77" dur="2000"/>
                                        <p:tgtEl>
                                          <p:spTgt spid="58"/>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1" fill="hold" nodeType="click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wipe(up)">
                                      <p:cBhvr>
                                        <p:cTn id="82" dur="2000"/>
                                        <p:tgtEl>
                                          <p:spTgt spid="55"/>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1" fill="hold" nodeType="clickEffect">
                                  <p:stCondLst>
                                    <p:cond delay="0"/>
                                  </p:stCondLst>
                                  <p:childTnLst>
                                    <p:set>
                                      <p:cBhvr>
                                        <p:cTn id="86" dur="1" fill="hold">
                                          <p:stCondLst>
                                            <p:cond delay="0"/>
                                          </p:stCondLst>
                                        </p:cTn>
                                        <p:tgtEl>
                                          <p:spTgt spid="52"/>
                                        </p:tgtEl>
                                        <p:attrNameLst>
                                          <p:attrName>style.visibility</p:attrName>
                                        </p:attrNameLst>
                                      </p:cBhvr>
                                      <p:to>
                                        <p:strVal val="visible"/>
                                      </p:to>
                                    </p:set>
                                    <p:animEffect transition="in" filter="wipe(up)">
                                      <p:cBhvr>
                                        <p:cTn id="87" dur="2000"/>
                                        <p:tgtEl>
                                          <p:spTgt spid="52"/>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1" fill="hold" nodeType="clickEffect">
                                  <p:stCondLst>
                                    <p:cond delay="0"/>
                                  </p:stCondLst>
                                  <p:childTnLst>
                                    <p:set>
                                      <p:cBhvr>
                                        <p:cTn id="91" dur="1" fill="hold">
                                          <p:stCondLst>
                                            <p:cond delay="0"/>
                                          </p:stCondLst>
                                        </p:cTn>
                                        <p:tgtEl>
                                          <p:spTgt spid="49"/>
                                        </p:tgtEl>
                                        <p:attrNameLst>
                                          <p:attrName>style.visibility</p:attrName>
                                        </p:attrNameLst>
                                      </p:cBhvr>
                                      <p:to>
                                        <p:strVal val="visible"/>
                                      </p:to>
                                    </p:set>
                                    <p:animEffect transition="in" filter="wipe(up)">
                                      <p:cBhvr>
                                        <p:cTn id="92" dur="2000"/>
                                        <p:tgtEl>
                                          <p:spTgt spid="49"/>
                                        </p:tgtEl>
                                      </p:cBhvr>
                                    </p:animEffect>
                                  </p:childTnLst>
                                </p:cTn>
                              </p:par>
                            </p:childTnLst>
                          </p:cTn>
                        </p:par>
                      </p:childTnLst>
                    </p:cTn>
                  </p:par>
                  <p:par>
                    <p:cTn id="93" fill="hold">
                      <p:stCondLst>
                        <p:cond delay="indefinite"/>
                      </p:stCondLst>
                      <p:childTnLst>
                        <p:par>
                          <p:cTn id="94" fill="hold">
                            <p:stCondLst>
                              <p:cond delay="0"/>
                            </p:stCondLst>
                            <p:childTnLst>
                              <p:par>
                                <p:cTn id="95" presetID="21" presetClass="entr" presetSubtype="1" fill="hold" grpId="0" nodeType="click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wheel(1)">
                                      <p:cBhvr>
                                        <p:cTn id="97" dur="2000"/>
                                        <p:tgtEl>
                                          <p:spTgt spid="30"/>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grpId="0" nodeType="click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wipe(left)">
                                      <p:cBhvr>
                                        <p:cTn id="10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7" grpId="0" animBg="1"/>
      <p:bldP spid="29" grpId="0" animBg="1"/>
      <p:bldP spid="18" grpId="0" animBg="1"/>
      <p:bldP spid="8" grpId="0" animBg="1"/>
      <p:bldP spid="10" grpId="0" animBg="1"/>
      <p:bldP spid="14" grpId="0" animBg="1"/>
      <p:bldP spid="19" grpId="0" animBg="1"/>
      <p:bldP spid="26" grpId="0" animBg="1"/>
      <p:bldP spid="28" grpId="0" animBg="1"/>
      <p:bldP spid="30" grpId="0" animBg="1"/>
      <p:bldP spid="3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3449516" y="4343400"/>
            <a:ext cx="2057400" cy="20574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lvl="0" algn="ctr"/>
            <a:r>
              <a:rPr lang="en-US" sz="2400" b="1">
                <a:latin typeface="Arial" panose="020B0604020202020204" pitchFamily="34" charset="0"/>
                <a:cs typeface="Arial" panose="020B0604020202020204" pitchFamily="34" charset="0"/>
              </a:rPr>
              <a:t>Các nhân tố của ngữ cảnh</a:t>
            </a:r>
          </a:p>
        </p:txBody>
      </p:sp>
      <p:sp>
        <p:nvSpPr>
          <p:cNvPr id="3" name="Rounded Rectangle 2"/>
          <p:cNvSpPr/>
          <p:nvPr/>
        </p:nvSpPr>
        <p:spPr>
          <a:xfrm>
            <a:off x="1506416" y="3505200"/>
            <a:ext cx="1295400" cy="838200"/>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lvl="0" algn="ctr"/>
            <a:r>
              <a:rPr lang="en-US" sz="2000">
                <a:latin typeface="Arial" panose="020B0604020202020204" pitchFamily="34" charset="0"/>
                <a:cs typeface="Arial" panose="020B0604020202020204" pitchFamily="34" charset="0"/>
              </a:rPr>
              <a:t>Nhân vật giao tiếp</a:t>
            </a:r>
          </a:p>
        </p:txBody>
      </p:sp>
      <p:sp>
        <p:nvSpPr>
          <p:cNvPr id="7" name="Rounded Rectangle 6"/>
          <p:cNvSpPr/>
          <p:nvPr/>
        </p:nvSpPr>
        <p:spPr>
          <a:xfrm>
            <a:off x="3487616" y="2743200"/>
            <a:ext cx="1981200" cy="838200"/>
          </a:xfrm>
          <a:prstGeom prst="roundRect">
            <a:avLst/>
          </a:prstGeom>
        </p:spPr>
        <p:style>
          <a:lnRef idx="3">
            <a:schemeClr val="lt1"/>
          </a:lnRef>
          <a:fillRef idx="1">
            <a:schemeClr val="accent4"/>
          </a:fillRef>
          <a:effectRef idx="1">
            <a:schemeClr val="accent4"/>
          </a:effectRef>
          <a:fontRef idx="minor">
            <a:schemeClr val="lt1"/>
          </a:fontRef>
        </p:style>
        <p:txBody>
          <a:bodyPr rtlCol="0" anchor="ctr"/>
          <a:lstStyle/>
          <a:p>
            <a:pPr lvl="0" algn="ctr"/>
            <a:r>
              <a:rPr lang="en-US" sz="2000">
                <a:latin typeface="Arial" panose="020B0604020202020204" pitchFamily="34" charset="0"/>
                <a:cs typeface="Arial" panose="020B0604020202020204" pitchFamily="34" charset="0"/>
              </a:rPr>
              <a:t>Bối cảnh ngoài ngôn ngữ</a:t>
            </a:r>
          </a:p>
        </p:txBody>
      </p:sp>
      <p:sp>
        <p:nvSpPr>
          <p:cNvPr id="8" name="Rounded Rectangle 7"/>
          <p:cNvSpPr/>
          <p:nvPr/>
        </p:nvSpPr>
        <p:spPr>
          <a:xfrm>
            <a:off x="6078416" y="3505200"/>
            <a:ext cx="1295400" cy="83820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lvl="0" algn="ctr"/>
            <a:r>
              <a:rPr lang="en-US" sz="2000">
                <a:latin typeface="Arial" panose="020B0604020202020204" pitchFamily="34" charset="0"/>
                <a:cs typeface="Arial" panose="020B0604020202020204" pitchFamily="34" charset="0"/>
              </a:rPr>
              <a:t>Văn cảnh</a:t>
            </a:r>
          </a:p>
        </p:txBody>
      </p:sp>
      <p:sp>
        <p:nvSpPr>
          <p:cNvPr id="9" name="Rectangle 8"/>
          <p:cNvSpPr/>
          <p:nvPr/>
        </p:nvSpPr>
        <p:spPr>
          <a:xfrm>
            <a:off x="59459" y="1447800"/>
            <a:ext cx="2708564" cy="4572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000" smtClean="0">
                <a:solidFill>
                  <a:srgbClr val="7030A0"/>
                </a:solidFill>
                <a:latin typeface="Arial" panose="020B0604020202020204" pitchFamily="34" charset="0"/>
                <a:cs typeface="Arial" panose="020B0604020202020204" pitchFamily="34" charset="0"/>
              </a:rPr>
              <a:t>Bối cảnh giao tiếp hẹp</a:t>
            </a:r>
            <a:endParaRPr lang="en-US" sz="2000">
              <a:solidFill>
                <a:srgbClr val="7030A0"/>
              </a:solidFill>
              <a:latin typeface="Arial" panose="020B0604020202020204" pitchFamily="34" charset="0"/>
              <a:cs typeface="Arial" panose="020B0604020202020204" pitchFamily="34" charset="0"/>
            </a:endParaRPr>
          </a:p>
        </p:txBody>
      </p:sp>
      <p:sp>
        <p:nvSpPr>
          <p:cNvPr id="10" name="Rectangle 9"/>
          <p:cNvSpPr/>
          <p:nvPr/>
        </p:nvSpPr>
        <p:spPr>
          <a:xfrm>
            <a:off x="6172200" y="1447800"/>
            <a:ext cx="2895600" cy="4572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000" smtClean="0">
                <a:solidFill>
                  <a:srgbClr val="7030A0"/>
                </a:solidFill>
                <a:latin typeface="Arial" panose="020B0604020202020204" pitchFamily="34" charset="0"/>
                <a:cs typeface="Arial" panose="020B0604020202020204" pitchFamily="34" charset="0"/>
              </a:rPr>
              <a:t>Hiện thực được nói đến</a:t>
            </a:r>
            <a:endParaRPr lang="en-US" sz="2000">
              <a:solidFill>
                <a:srgbClr val="7030A0"/>
              </a:solidFill>
              <a:latin typeface="Arial" panose="020B0604020202020204" pitchFamily="34" charset="0"/>
              <a:cs typeface="Arial" panose="020B0604020202020204" pitchFamily="34" charset="0"/>
            </a:endParaRPr>
          </a:p>
        </p:txBody>
      </p:sp>
      <p:sp>
        <p:nvSpPr>
          <p:cNvPr id="11" name="Rectangle 10"/>
          <p:cNvSpPr/>
          <p:nvPr/>
        </p:nvSpPr>
        <p:spPr>
          <a:xfrm>
            <a:off x="3080062" y="1447800"/>
            <a:ext cx="2796308" cy="4572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000" smtClean="0">
                <a:solidFill>
                  <a:srgbClr val="7030A0"/>
                </a:solidFill>
                <a:latin typeface="Arial" panose="020B0604020202020204" pitchFamily="34" charset="0"/>
                <a:cs typeface="Arial" panose="020B0604020202020204" pitchFamily="34" charset="0"/>
              </a:rPr>
              <a:t>Bối cảnh giao tiếp rộng</a:t>
            </a:r>
            <a:endParaRPr lang="en-US" sz="2000">
              <a:solidFill>
                <a:srgbClr val="7030A0"/>
              </a:solidFill>
              <a:latin typeface="Arial" panose="020B0604020202020204" pitchFamily="34" charset="0"/>
              <a:cs typeface="Arial" panose="020B0604020202020204" pitchFamily="34" charset="0"/>
            </a:endParaRPr>
          </a:p>
        </p:txBody>
      </p:sp>
      <p:cxnSp>
        <p:nvCxnSpPr>
          <p:cNvPr id="13" name="Straight Arrow Connector 12"/>
          <p:cNvCxnSpPr>
            <a:stCxn id="2" idx="1"/>
            <a:endCxn id="3" idx="3"/>
          </p:cNvCxnSpPr>
          <p:nvPr/>
        </p:nvCxnSpPr>
        <p:spPr>
          <a:xfrm flipH="1" flipV="1">
            <a:off x="2801816" y="3924300"/>
            <a:ext cx="948999" cy="720399"/>
          </a:xfrm>
          <a:prstGeom prst="straightConnector1">
            <a:avLst/>
          </a:prstGeom>
          <a:ln w="762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2" idx="0"/>
            <a:endCxn id="7" idx="2"/>
          </p:cNvCxnSpPr>
          <p:nvPr/>
        </p:nvCxnSpPr>
        <p:spPr>
          <a:xfrm flipV="1">
            <a:off x="4478216" y="3581400"/>
            <a:ext cx="0" cy="762000"/>
          </a:xfrm>
          <a:prstGeom prst="straightConnector1">
            <a:avLst/>
          </a:prstGeom>
          <a:ln w="762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2" idx="7"/>
            <a:endCxn id="8" idx="1"/>
          </p:cNvCxnSpPr>
          <p:nvPr/>
        </p:nvCxnSpPr>
        <p:spPr>
          <a:xfrm flipV="1">
            <a:off x="5205617" y="3924300"/>
            <a:ext cx="872799" cy="720399"/>
          </a:xfrm>
          <a:prstGeom prst="straightConnector1">
            <a:avLst/>
          </a:prstGeom>
          <a:ln w="762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7" idx="1"/>
            <a:endCxn id="9" idx="2"/>
          </p:cNvCxnSpPr>
          <p:nvPr/>
        </p:nvCxnSpPr>
        <p:spPr>
          <a:xfrm flipH="1" flipV="1">
            <a:off x="1413741" y="1905000"/>
            <a:ext cx="2073875" cy="1257300"/>
          </a:xfrm>
          <a:prstGeom prst="straightConnector1">
            <a:avLst/>
          </a:prstGeom>
          <a:ln w="762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7" idx="0"/>
            <a:endCxn id="11" idx="2"/>
          </p:cNvCxnSpPr>
          <p:nvPr/>
        </p:nvCxnSpPr>
        <p:spPr>
          <a:xfrm flipV="1">
            <a:off x="4478216" y="1905000"/>
            <a:ext cx="0" cy="838200"/>
          </a:xfrm>
          <a:prstGeom prst="straightConnector1">
            <a:avLst/>
          </a:prstGeom>
          <a:ln w="762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stCxn id="7" idx="3"/>
            <a:endCxn id="10" idx="2"/>
          </p:cNvCxnSpPr>
          <p:nvPr/>
        </p:nvCxnSpPr>
        <p:spPr>
          <a:xfrm flipV="1">
            <a:off x="5468816" y="1905000"/>
            <a:ext cx="2151184" cy="1257300"/>
          </a:xfrm>
          <a:prstGeom prst="straightConnector1">
            <a:avLst/>
          </a:prstGeom>
          <a:ln w="762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2" name="Rectangle 41"/>
          <p:cNvSpPr/>
          <p:nvPr/>
        </p:nvSpPr>
        <p:spPr>
          <a:xfrm>
            <a:off x="211763" y="114834"/>
            <a:ext cx="5427037" cy="8757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smtClean="0">
                <a:solidFill>
                  <a:srgbClr val="FF0000"/>
                </a:solidFill>
                <a:latin typeface="Arial" panose="020B0604020202020204" pitchFamily="34" charset="0"/>
                <a:cs typeface="Arial" panose="020B0604020202020204" pitchFamily="34" charset="0"/>
              </a:rPr>
              <a:t>II. CÁC NHÂN TỐ CỦA NGỮ CẢNH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2000"/>
                                        <p:tgtEl>
                                          <p:spTgt spid="13"/>
                                        </p:tgtEl>
                                      </p:cBhvr>
                                    </p:animEffect>
                                  </p:childTnLst>
                                </p:cTn>
                              </p:par>
                            </p:childTnLst>
                          </p:cTn>
                        </p:par>
                        <p:par>
                          <p:cTn id="13" fill="hold">
                            <p:stCondLst>
                              <p:cond delay="2000"/>
                            </p:stCondLst>
                            <p:childTnLst>
                              <p:par>
                                <p:cTn id="14" presetID="21" presetClass="entr" presetSubtype="1"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1)">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down)">
                                      <p:cBhvr>
                                        <p:cTn id="21" dur="2000"/>
                                        <p:tgtEl>
                                          <p:spTgt spid="15"/>
                                        </p:tgtEl>
                                      </p:cBhvr>
                                    </p:animEffect>
                                  </p:childTnLst>
                                </p:cTn>
                              </p:par>
                            </p:childTnLst>
                          </p:cTn>
                        </p:par>
                        <p:par>
                          <p:cTn id="22" fill="hold">
                            <p:stCondLst>
                              <p:cond delay="2000"/>
                            </p:stCondLst>
                            <p:childTnLst>
                              <p:par>
                                <p:cTn id="23" presetID="21" presetClass="entr" presetSubtype="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1)">
                                      <p:cBhvr>
                                        <p:cTn id="25" dur="20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wipe(down)">
                                      <p:cBhvr>
                                        <p:cTn id="30" dur="2000"/>
                                        <p:tgtEl>
                                          <p:spTgt spid="27"/>
                                        </p:tgtEl>
                                      </p:cBhvr>
                                    </p:animEffect>
                                  </p:childTnLst>
                                </p:cTn>
                              </p:par>
                            </p:childTnLst>
                          </p:cTn>
                        </p:par>
                        <p:par>
                          <p:cTn id="31" fill="hold">
                            <p:stCondLst>
                              <p:cond delay="2000"/>
                            </p:stCondLst>
                            <p:childTnLst>
                              <p:par>
                                <p:cTn id="32" presetID="22" presetClass="entr" presetSubtype="4"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down)">
                                      <p:cBhvr>
                                        <p:cTn id="34" dur="20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down)">
                                      <p:cBhvr>
                                        <p:cTn id="39" dur="2000"/>
                                        <p:tgtEl>
                                          <p:spTgt spid="31"/>
                                        </p:tgtEl>
                                      </p:cBhvr>
                                    </p:animEffect>
                                  </p:childTnLst>
                                </p:cTn>
                              </p:par>
                            </p:childTnLst>
                          </p:cTn>
                        </p:par>
                        <p:par>
                          <p:cTn id="40" fill="hold">
                            <p:stCondLst>
                              <p:cond delay="2000"/>
                            </p:stCondLst>
                            <p:childTnLst>
                              <p:par>
                                <p:cTn id="41" presetID="22" presetClass="entr" presetSubtype="4"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down)">
                                      <p:cBhvr>
                                        <p:cTn id="43" dur="2000"/>
                                        <p:tgtEl>
                                          <p:spTgt spid="11"/>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wipe(down)">
                                      <p:cBhvr>
                                        <p:cTn id="48" dur="2000"/>
                                        <p:tgtEl>
                                          <p:spTgt spid="34"/>
                                        </p:tgtEl>
                                      </p:cBhvr>
                                    </p:animEffect>
                                  </p:childTnLst>
                                </p:cTn>
                              </p:par>
                            </p:childTnLst>
                          </p:cTn>
                        </p:par>
                        <p:par>
                          <p:cTn id="49" fill="hold">
                            <p:stCondLst>
                              <p:cond delay="2000"/>
                            </p:stCondLst>
                            <p:childTnLst>
                              <p:par>
                                <p:cTn id="50" presetID="22" presetClass="entr" presetSubtype="4" fill="hold" grpId="0" nodeType="after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wipe(down)">
                                      <p:cBhvr>
                                        <p:cTn id="52" dur="2000"/>
                                        <p:tgtEl>
                                          <p:spTgt spid="10"/>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2000"/>
                                        <p:tgtEl>
                                          <p:spTgt spid="18"/>
                                        </p:tgtEl>
                                      </p:cBhvr>
                                    </p:animEffect>
                                  </p:childTnLst>
                                </p:cTn>
                              </p:par>
                            </p:childTnLst>
                          </p:cTn>
                        </p:par>
                        <p:par>
                          <p:cTn id="58" fill="hold">
                            <p:stCondLst>
                              <p:cond delay="2000"/>
                            </p:stCondLst>
                            <p:childTnLst>
                              <p:par>
                                <p:cTn id="59" presetID="21" presetClass="entr" presetSubtype="1" fill="hold" grpId="0"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wheel(1)">
                                      <p:cBhvr>
                                        <p:cTn id="61" dur="2000"/>
                                        <p:tgtEl>
                                          <p:spTgt spid="8"/>
                                        </p:tgtEl>
                                      </p:cBhvr>
                                    </p:animEffect>
                                  </p:childTnLst>
                                </p:cTn>
                              </p:par>
                            </p:childTnLst>
                          </p:cTn>
                        </p:par>
                        <p:par>
                          <p:cTn id="62" fill="hold">
                            <p:stCondLst>
                              <p:cond delay="4000"/>
                            </p:stCondLst>
                            <p:childTnLst>
                              <p:par>
                                <p:cTn id="63" presetID="22" presetClass="entr" presetSubtype="8" fill="hold" grpId="0" nodeType="after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wipe(left)">
                                      <p:cBhvr>
                                        <p:cTn id="6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8" grpId="0" animBg="1"/>
      <p:bldP spid="9" grpId="0" animBg="1"/>
      <p:bldP spid="10" grpId="0" animBg="1"/>
      <p:bldP spid="11" grpId="0" animBg="1"/>
      <p:bldP spid="4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1763" y="642919"/>
            <a:ext cx="8856037" cy="728682"/>
          </a:xfrm>
        </p:spPr>
        <p:txBody>
          <a:bodyPr>
            <a:normAutofit/>
          </a:bodyPr>
          <a:lstStyle/>
          <a:p>
            <a:pPr marL="0" indent="0">
              <a:buNone/>
            </a:pPr>
            <a:r>
              <a:rPr lang="en-US" sz="2000" smtClean="0">
                <a:latin typeface="Arial" panose="020B0604020202020204" pitchFamily="34" charset="0"/>
                <a:cs typeface="Arial" panose="020B0604020202020204" pitchFamily="34" charset="0"/>
              </a:rPr>
              <a:t>“</a:t>
            </a:r>
            <a:r>
              <a:rPr lang="vi-VN" sz="2000" smtClean="0"/>
              <a:t>Xa gần bá cáo,</a:t>
            </a:r>
            <a:br>
              <a:rPr lang="vi-VN" sz="2000" smtClean="0"/>
            </a:br>
            <a:r>
              <a:rPr lang="vi-VN" sz="2000" smtClean="0"/>
              <a:t>Ai nấy đều hay.</a:t>
            </a:r>
            <a:r>
              <a:rPr lang="en-US" sz="2000" smtClean="0">
                <a:latin typeface="Arial" panose="020B0604020202020204" pitchFamily="34" charset="0"/>
                <a:cs typeface="Arial" panose="020B0604020202020204" pitchFamily="34" charset="0"/>
              </a:rPr>
              <a:t>” (Bình Ngô đại cáo – Nguyễn Trãi)</a:t>
            </a:r>
            <a:endParaRPr lang="en-US" sz="2000" smtClean="0">
              <a:latin typeface="Arial" panose="020B0604020202020204" pitchFamily="34" charset="0"/>
              <a:cs typeface="Arial" panose="020B0604020202020204" pitchFamily="34" charset="0"/>
            </a:endParaRPr>
          </a:p>
        </p:txBody>
      </p:sp>
      <p:sp>
        <p:nvSpPr>
          <p:cNvPr id="8" name="Vertical Scroll 7"/>
          <p:cNvSpPr/>
          <p:nvPr/>
        </p:nvSpPr>
        <p:spPr>
          <a:xfrm>
            <a:off x="228600" y="3048000"/>
            <a:ext cx="3048000" cy="3581400"/>
          </a:xfrm>
          <a:prstGeom prst="verticalScroll">
            <a:avLst/>
          </a:prstGeom>
        </p:spPr>
        <p:style>
          <a:lnRef idx="3">
            <a:schemeClr val="lt1"/>
          </a:lnRef>
          <a:fillRef idx="1">
            <a:schemeClr val="accent3"/>
          </a:fillRef>
          <a:effectRef idx="1">
            <a:schemeClr val="accent3"/>
          </a:effectRef>
          <a:fontRef idx="minor">
            <a:schemeClr val="lt1"/>
          </a:fontRef>
        </p:style>
        <p:txBody>
          <a:bodyPr rtlCol="0" anchor="t"/>
          <a:lstStyle/>
          <a:p>
            <a:pPr marL="342900" indent="-342900">
              <a:buFont typeface="Wingdings" panose="05000000000000000000" pitchFamily="2" charset="2"/>
              <a:buChar char="ü"/>
            </a:pPr>
            <a:r>
              <a:rPr lang="en-US" sz="2000" smtClean="0">
                <a:latin typeface="Arial" panose="020B0604020202020204" pitchFamily="34" charset="0"/>
                <a:cs typeface="Arial" panose="020B0604020202020204" pitchFamily="34" charset="0"/>
              </a:rPr>
              <a:t>Người nói (người viết): </a:t>
            </a:r>
            <a:r>
              <a:rPr lang="en-US" sz="2000" smtClean="0">
                <a:latin typeface="Arial" panose="020B0604020202020204" pitchFamily="34" charset="0"/>
                <a:cs typeface="Arial" panose="020B0604020202020204" pitchFamily="34" charset="0"/>
              </a:rPr>
              <a:t>Nguyễn Trãi, </a:t>
            </a:r>
            <a:r>
              <a:rPr lang="en-US" sz="2000" smtClean="0">
                <a:latin typeface="Arial" panose="020B0604020202020204" pitchFamily="34" charset="0"/>
                <a:cs typeface="Arial" panose="020B0604020202020204" pitchFamily="34" charset="0"/>
              </a:rPr>
              <a:t>viết thay vua </a:t>
            </a:r>
            <a:r>
              <a:rPr lang="en-US" sz="2000" smtClean="0">
                <a:latin typeface="Arial" panose="020B0604020202020204" pitchFamily="34" charset="0"/>
                <a:cs typeface="Arial" panose="020B0604020202020204" pitchFamily="34" charset="0"/>
              </a:rPr>
              <a:t>Lê Lợi</a:t>
            </a:r>
            <a:endParaRPr lang="en-US" sz="2000" smtClean="0">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en-US" sz="2000" smtClean="0">
                <a:latin typeface="Arial" panose="020B0604020202020204" pitchFamily="34" charset="0"/>
                <a:cs typeface="Arial" panose="020B0604020202020204" pitchFamily="34" charset="0"/>
              </a:rPr>
              <a:t>Người nghe (người đọc): </a:t>
            </a:r>
            <a:r>
              <a:rPr lang="en-US" sz="2000" smtClean="0">
                <a:latin typeface="Arial" panose="020B0604020202020204" pitchFamily="34" charset="0"/>
                <a:cs typeface="Arial" panose="020B0604020202020204" pitchFamily="34" charset="0"/>
              </a:rPr>
              <a:t>Nhân dân</a:t>
            </a:r>
            <a:r>
              <a:rPr lang="en-US" sz="2000" smtClean="0">
                <a:latin typeface="Arial" panose="020B0604020202020204" pitchFamily="34" charset="0"/>
                <a:cs typeface="Arial" panose="020B0604020202020204" pitchFamily="34" charset="0"/>
              </a:rPr>
              <a:t> </a:t>
            </a:r>
            <a:r>
              <a:rPr lang="en-US" sz="2000" smtClean="0">
                <a:latin typeface="Arial" panose="020B0604020202020204" pitchFamily="34" charset="0"/>
                <a:cs typeface="Arial" panose="020B0604020202020204" pitchFamily="34" charset="0"/>
              </a:rPr>
              <a:t>cả nước</a:t>
            </a:r>
            <a:endParaRPr lang="en-US" sz="2000">
              <a:latin typeface="Arial" panose="020B0604020202020204" pitchFamily="34" charset="0"/>
              <a:cs typeface="Arial" panose="020B0604020202020204" pitchFamily="34" charset="0"/>
            </a:endParaRPr>
          </a:p>
        </p:txBody>
      </p:sp>
      <p:sp>
        <p:nvSpPr>
          <p:cNvPr id="9" name="Vertical Scroll 8"/>
          <p:cNvSpPr/>
          <p:nvPr/>
        </p:nvSpPr>
        <p:spPr>
          <a:xfrm>
            <a:off x="3124200" y="3048000"/>
            <a:ext cx="2971800" cy="3581400"/>
          </a:xfrm>
          <a:prstGeom prst="verticalScroll">
            <a:avLst/>
          </a:prstGeom>
        </p:spPr>
        <p:style>
          <a:lnRef idx="3">
            <a:schemeClr val="lt1"/>
          </a:lnRef>
          <a:fillRef idx="1">
            <a:schemeClr val="accent4"/>
          </a:fillRef>
          <a:effectRef idx="1">
            <a:schemeClr val="accent4"/>
          </a:effectRef>
          <a:fontRef idx="minor">
            <a:schemeClr val="lt1"/>
          </a:fontRef>
        </p:style>
        <p:txBody>
          <a:bodyPr rtlCol="0" anchor="t"/>
          <a:lstStyle/>
          <a:p>
            <a:pPr marL="342900" indent="-342900">
              <a:buFont typeface="Wingdings" panose="05000000000000000000" pitchFamily="2" charset="2"/>
              <a:buChar char="ü"/>
            </a:pPr>
            <a:r>
              <a:rPr lang="en-US" sz="1900" smtClean="0">
                <a:latin typeface="Arial" panose="020B0604020202020204" pitchFamily="34" charset="0"/>
                <a:cs typeface="Arial" panose="020B0604020202020204" pitchFamily="34" charset="0"/>
              </a:rPr>
              <a:t>Hẹp: Năm </a:t>
            </a:r>
            <a:r>
              <a:rPr lang="en-US" sz="1900" smtClean="0">
                <a:latin typeface="Arial" panose="020B0604020202020204" pitchFamily="34" charset="0"/>
                <a:cs typeface="Arial" panose="020B0604020202020204" pitchFamily="34" charset="0"/>
              </a:rPr>
              <a:t>1428</a:t>
            </a:r>
            <a:endParaRPr lang="en-US" sz="1900" smtClean="0">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en-US" sz="1900" smtClean="0">
                <a:latin typeface="Arial" panose="020B0604020202020204" pitchFamily="34" charset="0"/>
                <a:cs typeface="Arial" panose="020B0604020202020204" pitchFamily="34" charset="0"/>
              </a:rPr>
              <a:t>Rộng: xã hôi </a:t>
            </a:r>
            <a:r>
              <a:rPr lang="en-US" sz="1900" smtClean="0">
                <a:latin typeface="Arial" panose="020B0604020202020204" pitchFamily="34" charset="0"/>
                <a:cs typeface="Arial" panose="020B0604020202020204" pitchFamily="34" charset="0"/>
              </a:rPr>
              <a:t>nước ta dưới thời Lê (sau khi đánh thắng giặc Minh</a:t>
            </a:r>
            <a:endParaRPr lang="en-US" sz="1900" smtClean="0">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en-US" sz="1900" smtClean="0">
                <a:latin typeface="Arial" panose="020B0604020202020204" pitchFamily="34" charset="0"/>
                <a:cs typeface="Arial" panose="020B0604020202020204" pitchFamily="34" charset="0"/>
              </a:rPr>
              <a:t>Hiện thực được nói đến: nội dung </a:t>
            </a:r>
            <a:r>
              <a:rPr lang="en-US" sz="1900" smtClean="0">
                <a:latin typeface="Arial" panose="020B0604020202020204" pitchFamily="34" charset="0"/>
                <a:cs typeface="Arial" panose="020B0604020202020204" pitchFamily="34" charset="0"/>
              </a:rPr>
              <a:t>của tác phẩm</a:t>
            </a:r>
            <a:endParaRPr lang="en-US" sz="1900">
              <a:latin typeface="Arial" panose="020B0604020202020204" pitchFamily="34" charset="0"/>
              <a:cs typeface="Arial" panose="020B0604020202020204" pitchFamily="34" charset="0"/>
            </a:endParaRPr>
          </a:p>
        </p:txBody>
      </p:sp>
      <p:sp>
        <p:nvSpPr>
          <p:cNvPr id="10" name="Vertical Scroll 9"/>
          <p:cNvSpPr/>
          <p:nvPr/>
        </p:nvSpPr>
        <p:spPr>
          <a:xfrm>
            <a:off x="5943600" y="3048000"/>
            <a:ext cx="2971800" cy="3581400"/>
          </a:xfrm>
          <a:prstGeom prst="verticalScroll">
            <a:avLst/>
          </a:prstGeom>
        </p:spPr>
        <p:style>
          <a:lnRef idx="3">
            <a:schemeClr val="lt1"/>
          </a:lnRef>
          <a:fillRef idx="1">
            <a:schemeClr val="accent6"/>
          </a:fillRef>
          <a:effectRef idx="1">
            <a:schemeClr val="accent6"/>
          </a:effectRef>
          <a:fontRef idx="minor">
            <a:schemeClr val="lt1"/>
          </a:fontRef>
        </p:style>
        <p:txBody>
          <a:bodyPr rtlCol="0" anchor="t"/>
          <a:lstStyle/>
          <a:p>
            <a:pPr marL="342900" indent="-342900">
              <a:buFont typeface="Wingdings" panose="05000000000000000000" pitchFamily="2" charset="2"/>
              <a:buChar char="ü"/>
            </a:pPr>
            <a:r>
              <a:rPr lang="en-US" sz="2000" smtClean="0">
                <a:latin typeface="Arial" panose="020B0604020202020204" pitchFamily="34" charset="0"/>
                <a:cs typeface="Arial" panose="020B0604020202020204" pitchFamily="34" charset="0"/>
              </a:rPr>
              <a:t>Toàn bộ các yếu tố ngôn ngữ (từ ngữ, câu, đoạn) trước </a:t>
            </a:r>
            <a:r>
              <a:rPr lang="en-US" sz="2000" smtClean="0">
                <a:latin typeface="Arial" panose="020B0604020202020204" pitchFamily="34" charset="0"/>
                <a:cs typeface="Arial" panose="020B0604020202020204" pitchFamily="34" charset="0"/>
              </a:rPr>
              <a:t>đó.</a:t>
            </a:r>
            <a:endParaRPr lang="en-US" sz="2000">
              <a:latin typeface="Arial" panose="020B0604020202020204" pitchFamily="34" charset="0"/>
              <a:cs typeface="Arial" panose="020B0604020202020204" pitchFamily="34" charset="0"/>
            </a:endParaRPr>
          </a:p>
        </p:txBody>
      </p:sp>
      <p:sp>
        <p:nvSpPr>
          <p:cNvPr id="14" name="Rounded Rectangle 13"/>
          <p:cNvSpPr/>
          <p:nvPr/>
        </p:nvSpPr>
        <p:spPr>
          <a:xfrm>
            <a:off x="990600" y="1447800"/>
            <a:ext cx="1524000" cy="1066799"/>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2400" smtClean="0">
                <a:latin typeface="Arial" panose="020B0604020202020204" pitchFamily="34" charset="0"/>
                <a:cs typeface="Arial" panose="020B0604020202020204" pitchFamily="34" charset="0"/>
              </a:rPr>
              <a:t>Nhân vật giao tiếp</a:t>
            </a:r>
            <a:endParaRPr lang="en-US" sz="2400">
              <a:latin typeface="Arial" panose="020B0604020202020204" pitchFamily="34" charset="0"/>
              <a:cs typeface="Arial" panose="020B0604020202020204" pitchFamily="34" charset="0"/>
            </a:endParaRPr>
          </a:p>
        </p:txBody>
      </p:sp>
      <p:sp>
        <p:nvSpPr>
          <p:cNvPr id="15" name="Rounded Rectangle 14"/>
          <p:cNvSpPr/>
          <p:nvPr/>
        </p:nvSpPr>
        <p:spPr>
          <a:xfrm>
            <a:off x="3429000" y="1447800"/>
            <a:ext cx="2362200" cy="1066799"/>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400" smtClean="0">
                <a:latin typeface="Arial" panose="020B0604020202020204" pitchFamily="34" charset="0"/>
                <a:cs typeface="Arial" panose="020B0604020202020204" pitchFamily="34" charset="0"/>
              </a:rPr>
              <a:t>Bối cảnh ngoài ngôn ngữ</a:t>
            </a:r>
            <a:endParaRPr lang="en-US" sz="2400">
              <a:latin typeface="Arial" panose="020B0604020202020204" pitchFamily="34" charset="0"/>
              <a:cs typeface="Arial" panose="020B0604020202020204" pitchFamily="34" charset="0"/>
            </a:endParaRPr>
          </a:p>
        </p:txBody>
      </p:sp>
      <p:sp>
        <p:nvSpPr>
          <p:cNvPr id="16" name="Rounded Rectangle 15"/>
          <p:cNvSpPr/>
          <p:nvPr/>
        </p:nvSpPr>
        <p:spPr>
          <a:xfrm>
            <a:off x="6553200" y="1447800"/>
            <a:ext cx="1752600" cy="1066799"/>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400" smtClean="0">
                <a:latin typeface="Arial" panose="020B0604020202020204" pitchFamily="34" charset="0"/>
                <a:cs typeface="Arial" panose="020B0604020202020204" pitchFamily="34" charset="0"/>
              </a:rPr>
              <a:t>Văn cảnh</a:t>
            </a:r>
            <a:endParaRPr lang="en-US" sz="2400">
              <a:latin typeface="Arial" panose="020B0604020202020204" pitchFamily="34" charset="0"/>
              <a:cs typeface="Arial" panose="020B0604020202020204" pitchFamily="34" charset="0"/>
            </a:endParaRPr>
          </a:p>
        </p:txBody>
      </p:sp>
      <p:sp>
        <p:nvSpPr>
          <p:cNvPr id="11" name="Rectangle 10"/>
          <p:cNvSpPr/>
          <p:nvPr/>
        </p:nvSpPr>
        <p:spPr>
          <a:xfrm>
            <a:off x="211763" y="114834"/>
            <a:ext cx="5427037" cy="8757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smtClean="0">
                <a:solidFill>
                  <a:srgbClr val="FF0000"/>
                </a:solidFill>
                <a:latin typeface="Arial" panose="020B0604020202020204" pitchFamily="34" charset="0"/>
                <a:cs typeface="Arial" panose="020B0604020202020204" pitchFamily="34" charset="0"/>
              </a:rPr>
              <a:t>II. CÁC NHÂN TỐ CỦA NGỮ CẢNH</a:t>
            </a:r>
          </a:p>
        </p:txBody>
      </p:sp>
      <p:cxnSp>
        <p:nvCxnSpPr>
          <p:cNvPr id="4" name="Straight Connector 3"/>
          <p:cNvCxnSpPr>
            <a:stCxn id="14" idx="2"/>
            <a:endCxn id="8" idx="0"/>
          </p:cNvCxnSpPr>
          <p:nvPr/>
        </p:nvCxnSpPr>
        <p:spPr>
          <a:xfrm>
            <a:off x="1752600" y="2514599"/>
            <a:ext cx="0" cy="533401"/>
          </a:xfrm>
          <a:prstGeom prst="line">
            <a:avLst/>
          </a:prstGeom>
          <a:ln w="76200">
            <a:headEnd type="none" w="med" len="med"/>
            <a:tailEnd type="none" w="med" len="med"/>
          </a:ln>
        </p:spPr>
        <p:style>
          <a:lnRef idx="1">
            <a:schemeClr val="accent3"/>
          </a:lnRef>
          <a:fillRef idx="0">
            <a:schemeClr val="accent3"/>
          </a:fillRef>
          <a:effectRef idx="0">
            <a:schemeClr val="accent3"/>
          </a:effectRef>
          <a:fontRef idx="minor">
            <a:schemeClr val="tx1"/>
          </a:fontRef>
        </p:style>
      </p:cxnSp>
      <p:cxnSp>
        <p:nvCxnSpPr>
          <p:cNvPr id="13" name="Straight Connector 12"/>
          <p:cNvCxnSpPr>
            <a:stCxn id="15" idx="2"/>
            <a:endCxn id="9" idx="0"/>
          </p:cNvCxnSpPr>
          <p:nvPr/>
        </p:nvCxnSpPr>
        <p:spPr>
          <a:xfrm>
            <a:off x="4610100" y="2514599"/>
            <a:ext cx="0" cy="533401"/>
          </a:xfrm>
          <a:prstGeom prst="line">
            <a:avLst/>
          </a:prstGeom>
          <a:ln w="76200">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17" name="Straight Connector 16"/>
          <p:cNvCxnSpPr>
            <a:stCxn id="16" idx="2"/>
            <a:endCxn id="10" idx="0"/>
          </p:cNvCxnSpPr>
          <p:nvPr/>
        </p:nvCxnSpPr>
        <p:spPr>
          <a:xfrm>
            <a:off x="7429500" y="2514599"/>
            <a:ext cx="0" cy="533401"/>
          </a:xfrm>
          <a:prstGeom prst="line">
            <a:avLst/>
          </a:prstGeom>
          <a:ln w="76200">
            <a:headEnd type="none" w="med" len="med"/>
            <a:tailEnd type="none" w="med" len="med"/>
          </a:ln>
        </p:spPr>
        <p:style>
          <a:lnRef idx="1">
            <a:schemeClr val="accent6"/>
          </a:lnRef>
          <a:fillRef idx="0">
            <a:schemeClr val="accent6"/>
          </a:fillRef>
          <a:effectRef idx="0">
            <a:schemeClr val="accent6"/>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left)">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heel(1)">
                                      <p:cBhvr>
                                        <p:cTn id="16" dur="2000"/>
                                        <p:tgtEl>
                                          <p:spTgt spid="14"/>
                                        </p:tgtEl>
                                      </p:cBhvr>
                                    </p:animEffect>
                                  </p:childTnLst>
                                </p:cTn>
                              </p:par>
                            </p:childTnLst>
                          </p:cTn>
                        </p:par>
                        <p:par>
                          <p:cTn id="17" fill="hold">
                            <p:stCondLst>
                              <p:cond delay="2000"/>
                            </p:stCondLst>
                            <p:childTnLst>
                              <p:par>
                                <p:cTn id="18" presetID="22" presetClass="entr" presetSubtype="1"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500"/>
                                        <p:tgtEl>
                                          <p:spTgt spid="4"/>
                                        </p:tgtEl>
                                      </p:cBhvr>
                                    </p:animEffect>
                                  </p:childTnLst>
                                </p:cTn>
                              </p:par>
                            </p:childTnLst>
                          </p:cTn>
                        </p:par>
                        <p:par>
                          <p:cTn id="21" fill="hold">
                            <p:stCondLst>
                              <p:cond delay="2500"/>
                            </p:stCondLst>
                            <p:childTnLst>
                              <p:par>
                                <p:cTn id="22" presetID="22" presetClass="entr" presetSubtype="1"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up)">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heel(1)">
                                      <p:cBhvr>
                                        <p:cTn id="29" dur="2000"/>
                                        <p:tgtEl>
                                          <p:spTgt spid="15"/>
                                        </p:tgtEl>
                                      </p:cBhvr>
                                    </p:animEffect>
                                  </p:childTnLst>
                                </p:cTn>
                              </p:par>
                            </p:childTnLst>
                          </p:cTn>
                        </p:par>
                        <p:par>
                          <p:cTn id="30" fill="hold">
                            <p:stCondLst>
                              <p:cond delay="2000"/>
                            </p:stCondLst>
                            <p:childTnLst>
                              <p:par>
                                <p:cTn id="31" presetID="22" presetClass="entr" presetSubtype="1"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up)">
                                      <p:cBhvr>
                                        <p:cTn id="33" dur="500"/>
                                        <p:tgtEl>
                                          <p:spTgt spid="13"/>
                                        </p:tgtEl>
                                      </p:cBhvr>
                                    </p:animEffect>
                                  </p:childTnLst>
                                </p:cTn>
                              </p:par>
                            </p:childTnLst>
                          </p:cTn>
                        </p:par>
                        <p:par>
                          <p:cTn id="34" fill="hold">
                            <p:stCondLst>
                              <p:cond delay="2500"/>
                            </p:stCondLst>
                            <p:childTnLst>
                              <p:par>
                                <p:cTn id="35" presetID="22" presetClass="entr" presetSubtype="1"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up)">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heel(1)">
                                      <p:cBhvr>
                                        <p:cTn id="42" dur="2000"/>
                                        <p:tgtEl>
                                          <p:spTgt spid="16"/>
                                        </p:tgtEl>
                                      </p:cBhvr>
                                    </p:animEffect>
                                  </p:childTnLst>
                                </p:cTn>
                              </p:par>
                            </p:childTnLst>
                          </p:cTn>
                        </p:par>
                        <p:par>
                          <p:cTn id="43" fill="hold">
                            <p:stCondLst>
                              <p:cond delay="2000"/>
                            </p:stCondLst>
                            <p:childTnLst>
                              <p:par>
                                <p:cTn id="44" presetID="22" presetClass="entr" presetSubtype="1" fill="hold"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up)">
                                      <p:cBhvr>
                                        <p:cTn id="46" dur="500"/>
                                        <p:tgtEl>
                                          <p:spTgt spid="17"/>
                                        </p:tgtEl>
                                      </p:cBhvr>
                                    </p:animEffect>
                                  </p:childTnLst>
                                </p:cTn>
                              </p:par>
                            </p:childTnLst>
                          </p:cTn>
                        </p:par>
                        <p:par>
                          <p:cTn id="47" fill="hold">
                            <p:stCondLst>
                              <p:cond delay="2500"/>
                            </p:stCondLst>
                            <p:childTnLst>
                              <p:par>
                                <p:cTn id="48" presetID="22" presetClass="entr" presetSubtype="1"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up)">
                                      <p:cBhvr>
                                        <p:cTn id="5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animBg="1"/>
      <p:bldP spid="9" grpId="0" animBg="1"/>
      <p:bldP spid="10" grpId="0" animBg="1"/>
      <p:bldP spid="14" grpId="0" animBg="1"/>
      <p:bldP spid="15" grpId="0" animBg="1"/>
      <p:bldP spid="16" grpId="0" animBg="1"/>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949190" y="1752600"/>
            <a:ext cx="3436620" cy="838200"/>
          </a:xfrm>
          <a:prstGeom prst="rect">
            <a:avLst/>
          </a:prstGeom>
        </p:spPr>
        <p:style>
          <a:lnRef idx="3">
            <a:schemeClr val="lt1"/>
          </a:lnRef>
          <a:fillRef idx="1">
            <a:schemeClr val="accent4"/>
          </a:fillRef>
          <a:effectRef idx="1">
            <a:schemeClr val="accent4"/>
          </a:effectRef>
          <a:fontRef idx="minor">
            <a:schemeClr val="lt1"/>
          </a:fontRef>
        </p:style>
        <p:txBody>
          <a:bodyPr rtlCol="0" anchor="b"/>
          <a:lstStyle/>
          <a:p>
            <a:pPr algn="ctr"/>
            <a:r>
              <a:rPr lang="en-US" sz="2000" smtClean="0">
                <a:latin typeface="Arial" panose="020B0604020202020204" pitchFamily="34" charset="0"/>
                <a:cs typeface="Arial" panose="020B0604020202020204" pitchFamily="34" charset="0"/>
              </a:rPr>
              <a:t>(Quá trình lĩnh hội văn bản</a:t>
            </a:r>
            <a:endParaRPr lang="en-US" sz="2000">
              <a:latin typeface="Arial" panose="020B0604020202020204" pitchFamily="34" charset="0"/>
              <a:cs typeface="Arial" panose="020B0604020202020204" pitchFamily="34" charset="0"/>
            </a:endParaRPr>
          </a:p>
        </p:txBody>
      </p:sp>
      <p:sp>
        <p:nvSpPr>
          <p:cNvPr id="15" name="Rectangle 14"/>
          <p:cNvSpPr/>
          <p:nvPr/>
        </p:nvSpPr>
        <p:spPr>
          <a:xfrm>
            <a:off x="609600" y="1752600"/>
            <a:ext cx="3352800" cy="838200"/>
          </a:xfrm>
          <a:prstGeom prst="rect">
            <a:avLst/>
          </a:prstGeom>
        </p:spPr>
        <p:style>
          <a:lnRef idx="3">
            <a:schemeClr val="lt1"/>
          </a:lnRef>
          <a:fillRef idx="1">
            <a:schemeClr val="accent5"/>
          </a:fillRef>
          <a:effectRef idx="1">
            <a:schemeClr val="accent5"/>
          </a:effectRef>
          <a:fontRef idx="minor">
            <a:schemeClr val="lt1"/>
          </a:fontRef>
        </p:style>
        <p:txBody>
          <a:bodyPr rtlCol="0" anchor="b"/>
          <a:lstStyle/>
          <a:p>
            <a:pPr algn="ctr"/>
            <a:r>
              <a:rPr lang="en-US" sz="2000" smtClean="0">
                <a:latin typeface="Arial" panose="020B0604020202020204" pitchFamily="34" charset="0"/>
                <a:cs typeface="Arial" panose="020B0604020202020204" pitchFamily="34" charset="0"/>
              </a:rPr>
              <a:t>(Quá trình tạo lập văn bản)</a:t>
            </a:r>
            <a:endParaRPr lang="en-US" sz="2000">
              <a:latin typeface="Arial" panose="020B0604020202020204" pitchFamily="34" charset="0"/>
              <a:cs typeface="Arial" panose="020B0604020202020204" pitchFamily="34" charset="0"/>
            </a:endParaRPr>
          </a:p>
        </p:txBody>
      </p:sp>
      <p:sp>
        <p:nvSpPr>
          <p:cNvPr id="6" name="Rounded Rectangle 5"/>
          <p:cNvSpPr/>
          <p:nvPr/>
        </p:nvSpPr>
        <p:spPr>
          <a:xfrm>
            <a:off x="762000" y="2924175"/>
            <a:ext cx="3048000" cy="18288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000" smtClean="0">
                <a:solidFill>
                  <a:schemeClr val="accent6">
                    <a:lumMod val="75000"/>
                  </a:schemeClr>
                </a:solidFill>
                <a:latin typeface="Arial" panose="020B0604020202020204" pitchFamily="34" charset="0"/>
                <a:cs typeface="Arial" panose="020B0604020202020204" pitchFamily="34" charset="0"/>
              </a:rPr>
              <a:t>Ngữ cảnh là cơ sở của việc dùng từ, đặt câu, kết hợp từ ngữ để tạo lập lời nói, câu văn</a:t>
            </a:r>
            <a:endParaRPr lang="en-US" sz="2000">
              <a:solidFill>
                <a:schemeClr val="accent6">
                  <a:lumMod val="75000"/>
                </a:schemeClr>
              </a:solidFill>
              <a:latin typeface="Arial" panose="020B0604020202020204" pitchFamily="34" charset="0"/>
              <a:cs typeface="Arial" panose="020B0604020202020204" pitchFamily="34" charset="0"/>
            </a:endParaRPr>
          </a:p>
        </p:txBody>
      </p:sp>
      <p:sp>
        <p:nvSpPr>
          <p:cNvPr id="7" name="Rounded Rectangle 6"/>
          <p:cNvSpPr/>
          <p:nvPr/>
        </p:nvSpPr>
        <p:spPr>
          <a:xfrm>
            <a:off x="5143500" y="2921244"/>
            <a:ext cx="3048000" cy="18288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000" smtClean="0">
                <a:solidFill>
                  <a:schemeClr val="accent3">
                    <a:lumMod val="75000"/>
                  </a:schemeClr>
                </a:solidFill>
                <a:latin typeface="Arial" panose="020B0604020202020204" pitchFamily="34" charset="0"/>
                <a:cs typeface="Arial" panose="020B0604020202020204" pitchFamily="34" charset="0"/>
              </a:rPr>
              <a:t>Ngữ cảnh là căn cứ để lĩnh hội lời nói, câu văn theo đúng nội dung, ý nghĩa, mục đích của nó</a:t>
            </a:r>
            <a:endParaRPr lang="en-US" sz="2000">
              <a:solidFill>
                <a:schemeClr val="accent3">
                  <a:lumMod val="75000"/>
                </a:schemeClr>
              </a:solidFill>
              <a:latin typeface="Arial" panose="020B0604020202020204" pitchFamily="34" charset="0"/>
              <a:cs typeface="Arial" panose="020B0604020202020204" pitchFamily="34" charset="0"/>
            </a:endParaRPr>
          </a:p>
        </p:txBody>
      </p:sp>
      <p:sp>
        <p:nvSpPr>
          <p:cNvPr id="12" name="Rectangle 11"/>
          <p:cNvSpPr/>
          <p:nvPr/>
        </p:nvSpPr>
        <p:spPr>
          <a:xfrm>
            <a:off x="2057400" y="5448300"/>
            <a:ext cx="6172200" cy="762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FF0000"/>
                </a:solidFill>
                <a:latin typeface="Arial" panose="020B0604020202020204" pitchFamily="34" charset="0"/>
                <a:cs typeface="Arial" panose="020B0604020202020204" pitchFamily="34" charset="0"/>
              </a:rPr>
              <a:t>Ngữ cảnh có vai trò rất quan trọng trong cả quá trình tạo lập văn bản và quá trình lĩnh hội văn bản</a:t>
            </a:r>
            <a:endParaRPr lang="en-US" sz="2000">
              <a:solidFill>
                <a:srgbClr val="FF0000"/>
              </a:solidFill>
              <a:latin typeface="Arial" panose="020B0604020202020204" pitchFamily="34" charset="0"/>
              <a:cs typeface="Arial" panose="020B0604020202020204" pitchFamily="34" charset="0"/>
            </a:endParaRPr>
          </a:p>
        </p:txBody>
      </p:sp>
      <p:sp>
        <p:nvSpPr>
          <p:cNvPr id="13" name="Rectangle 12"/>
          <p:cNvSpPr/>
          <p:nvPr/>
        </p:nvSpPr>
        <p:spPr>
          <a:xfrm>
            <a:off x="211763" y="114834"/>
            <a:ext cx="4969837" cy="8757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smtClean="0">
                <a:solidFill>
                  <a:srgbClr val="FF0000"/>
                </a:solidFill>
                <a:latin typeface="Arial" panose="020B0604020202020204" pitchFamily="34" charset="0"/>
                <a:cs typeface="Arial" panose="020B0604020202020204" pitchFamily="34" charset="0"/>
              </a:rPr>
              <a:t>III. VAI TRÒ CỦA NGỮ CẢNH</a:t>
            </a:r>
          </a:p>
        </p:txBody>
      </p:sp>
      <p:sp>
        <p:nvSpPr>
          <p:cNvPr id="14" name="Rectangle 13"/>
          <p:cNvSpPr/>
          <p:nvPr/>
        </p:nvSpPr>
        <p:spPr>
          <a:xfrm>
            <a:off x="1257300" y="1211873"/>
            <a:ext cx="2057400" cy="687998"/>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400" b="1" smtClean="0">
                <a:latin typeface="Arial" panose="020B0604020202020204" pitchFamily="34" charset="0"/>
                <a:cs typeface="Arial" panose="020B0604020202020204" pitchFamily="34" charset="0"/>
              </a:rPr>
              <a:t>Người nói</a:t>
            </a:r>
          </a:p>
        </p:txBody>
      </p:sp>
      <p:sp>
        <p:nvSpPr>
          <p:cNvPr id="16" name="Rectangle 15"/>
          <p:cNvSpPr/>
          <p:nvPr/>
        </p:nvSpPr>
        <p:spPr>
          <a:xfrm>
            <a:off x="5638800" y="1217002"/>
            <a:ext cx="2057400" cy="685800"/>
          </a:xfrm>
          <a:prstGeom prst="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2400" b="1" smtClean="0">
                <a:latin typeface="Arial" panose="020B0604020202020204" pitchFamily="34" charset="0"/>
                <a:cs typeface="Arial" panose="020B0604020202020204" pitchFamily="34" charset="0"/>
              </a:rPr>
              <a:t>Người nghe</a:t>
            </a:r>
          </a:p>
        </p:txBody>
      </p:sp>
      <p:sp>
        <p:nvSpPr>
          <p:cNvPr id="17" name="Right Arrow 16"/>
          <p:cNvSpPr/>
          <p:nvPr/>
        </p:nvSpPr>
        <p:spPr>
          <a:xfrm>
            <a:off x="908538" y="5562600"/>
            <a:ext cx="920262" cy="53340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2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2000"/>
                                        <p:tgtEl>
                                          <p:spTgt spid="14"/>
                                        </p:tgtEl>
                                      </p:cBhvr>
                                    </p:animEffect>
                                  </p:childTnLst>
                                </p:cTn>
                              </p:par>
                            </p:childTnLst>
                          </p:cTn>
                        </p:par>
                        <p:par>
                          <p:cTn id="13" fill="hold">
                            <p:stCondLst>
                              <p:cond delay="2000"/>
                            </p:stCondLst>
                            <p:childTnLst>
                              <p:par>
                                <p:cTn id="14" presetID="22" presetClass="entr" presetSubtype="1"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up)">
                                      <p:cBhvr>
                                        <p:cTn id="16" dur="2000"/>
                                        <p:tgtEl>
                                          <p:spTgt spid="15"/>
                                        </p:tgtEl>
                                      </p:cBhvr>
                                    </p:animEffect>
                                  </p:childTnLst>
                                </p:cTn>
                              </p:par>
                            </p:childTnLst>
                          </p:cTn>
                        </p:par>
                        <p:par>
                          <p:cTn id="17" fill="hold">
                            <p:stCondLst>
                              <p:cond delay="4000"/>
                            </p:stCondLst>
                            <p:childTnLst>
                              <p:par>
                                <p:cTn id="18" presetID="21" presetClass="entr" presetSubtype="1"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heel(1)">
                                      <p:cBhvr>
                                        <p:cTn id="20" dur="20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2000"/>
                                        <p:tgtEl>
                                          <p:spTgt spid="16"/>
                                        </p:tgtEl>
                                      </p:cBhvr>
                                    </p:animEffect>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up)">
                                      <p:cBhvr>
                                        <p:cTn id="29" dur="2000"/>
                                        <p:tgtEl>
                                          <p:spTgt spid="10"/>
                                        </p:tgtEl>
                                      </p:cBhvr>
                                    </p:animEffect>
                                  </p:childTnLst>
                                </p:cTn>
                              </p:par>
                            </p:childTnLst>
                          </p:cTn>
                        </p:par>
                        <p:par>
                          <p:cTn id="30" fill="hold">
                            <p:stCondLst>
                              <p:cond delay="4000"/>
                            </p:stCondLst>
                            <p:childTnLst>
                              <p:par>
                                <p:cTn id="31" presetID="21" presetClass="entr" presetSubtype="1"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heel(1)">
                                      <p:cBhvr>
                                        <p:cTn id="33" dur="20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2000"/>
                                        <p:tgtEl>
                                          <p:spTgt spid="17"/>
                                        </p:tgtEl>
                                      </p:cBhvr>
                                    </p:animEffect>
                                  </p:childTnLst>
                                </p:cTn>
                              </p:par>
                            </p:childTnLst>
                          </p:cTn>
                        </p:par>
                        <p:par>
                          <p:cTn id="39" fill="hold">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6" grpId="0" animBg="1"/>
      <p:bldP spid="7" grpId="0" animBg="1"/>
      <p:bldP spid="12" grpId="0" animBg="1"/>
      <p:bldP spid="13" grpId="0"/>
      <p:bldP spid="14" grpId="0" animBg="1"/>
      <p:bldP spid="16"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1524000"/>
            <a:ext cx="9144000" cy="5207000"/>
          </a:xfrm>
        </p:spPr>
        <p:txBody>
          <a:bodyPr/>
          <a:lstStyle/>
          <a:p>
            <a:pPr marL="0" indent="0" algn="just" eaLnBrk="1" hangingPunct="1">
              <a:buFontTx/>
              <a:buNone/>
            </a:pPr>
            <a:endParaRPr lang="en-US" altLang="en-US" sz="2800" dirty="0" smtClean="0">
              <a:solidFill>
                <a:srgbClr val="FF0000"/>
              </a:solidFill>
              <a:latin typeface="Times New Roman" panose="02020603050405020304" pitchFamily="18" charset="0"/>
              <a:cs typeface="Times New Roman" panose="02020603050405020304" pitchFamily="18" charset="0"/>
            </a:endParaRPr>
          </a:p>
          <a:p>
            <a:pPr marL="0" indent="0" algn="just" eaLnBrk="1" hangingPunct="1">
              <a:buFontTx/>
              <a:buNone/>
            </a:pPr>
            <a:r>
              <a:rPr lang="en-US" altLang="en-US" dirty="0" smtClean="0">
                <a:solidFill>
                  <a:srgbClr val="FF0000"/>
                </a:solidFill>
                <a:latin typeface="Times New Roman" panose="02020603050405020304" pitchFamily="18" charset="0"/>
                <a:cs typeface="Times New Roman" panose="02020603050405020304" pitchFamily="18" charset="0"/>
              </a:rPr>
              <a:t>→ </a:t>
            </a:r>
            <a:r>
              <a:rPr lang="vi-VN" altLang="en-US" dirty="0" smtClean="0">
                <a:solidFill>
                  <a:srgbClr val="FF0000"/>
                </a:solidFill>
                <a:latin typeface="Times New Roman" panose="02020603050405020304" pitchFamily="18" charset="0"/>
                <a:cs typeface="Times New Roman" panose="02020603050405020304" pitchFamily="18" charset="0"/>
              </a:rPr>
              <a:t>Hoàn cảnh sống của gia đình ông Tú </a:t>
            </a:r>
            <a:r>
              <a:rPr lang="vi-VN" altLang="en-US" dirty="0" smtClean="0">
                <a:solidFill>
                  <a:srgbClr val="1909E7"/>
                </a:solidFill>
                <a:latin typeface="Times New Roman" panose="02020603050405020304" pitchFamily="18" charset="0"/>
                <a:cs typeface="Times New Roman" panose="02020603050405020304" pitchFamily="18" charset="0"/>
              </a:rPr>
              <a:t>(</a:t>
            </a:r>
            <a:r>
              <a:rPr lang="en-US" altLang="en-US" dirty="0" err="1" smtClean="0">
                <a:solidFill>
                  <a:srgbClr val="1909E7"/>
                </a:solidFill>
                <a:latin typeface="Times New Roman" panose="02020603050405020304" pitchFamily="18" charset="0"/>
                <a:cs typeface="Times New Roman" panose="02020603050405020304" pitchFamily="18" charset="0"/>
              </a:rPr>
              <a:t>bối</a:t>
            </a:r>
            <a:r>
              <a:rPr lang="vi-VN" altLang="en-US" dirty="0" smtClean="0">
                <a:solidFill>
                  <a:srgbClr val="1909E7"/>
                </a:solidFill>
                <a:latin typeface="Times New Roman" panose="02020603050405020304" pitchFamily="18" charset="0"/>
                <a:cs typeface="Times New Roman" panose="02020603050405020304" pitchFamily="18" charset="0"/>
              </a:rPr>
              <a:t> cảnh) </a:t>
            </a:r>
            <a:r>
              <a:rPr lang="vi-VN" altLang="en-US" dirty="0" smtClean="0">
                <a:solidFill>
                  <a:srgbClr val="FF0000"/>
                </a:solidFill>
                <a:latin typeface="Times New Roman" panose="02020603050405020304" pitchFamily="18" charset="0"/>
                <a:cs typeface="Times New Roman" panose="02020603050405020304" pitchFamily="18" charset="0"/>
              </a:rPr>
              <a:t>là căn cứ để xây dựng hình ảnh bà Tú </a:t>
            </a:r>
            <a:r>
              <a:rPr lang="vi-VN" altLang="en-US" dirty="0" smtClean="0">
                <a:solidFill>
                  <a:srgbClr val="1909E7"/>
                </a:solidFill>
                <a:latin typeface="Times New Roman" panose="02020603050405020304" pitchFamily="18" charset="0"/>
                <a:cs typeface="Times New Roman" panose="02020603050405020304" pitchFamily="18" charset="0"/>
              </a:rPr>
              <a:t>(hiện th</a:t>
            </a:r>
            <a:r>
              <a:rPr lang="en-US" altLang="en-US" dirty="0" err="1" smtClean="0">
                <a:solidFill>
                  <a:srgbClr val="1909E7"/>
                </a:solidFill>
                <a:latin typeface="Times New Roman" panose="02020603050405020304" pitchFamily="18" charset="0"/>
                <a:cs typeface="Times New Roman" panose="02020603050405020304" pitchFamily="18" charset="0"/>
              </a:rPr>
              <a:t>ực</a:t>
            </a:r>
            <a:r>
              <a:rPr lang="vi-VN" altLang="en-US" dirty="0" smtClean="0">
                <a:solidFill>
                  <a:srgbClr val="1909E7"/>
                </a:solidFill>
                <a:latin typeface="Times New Roman" panose="02020603050405020304" pitchFamily="18" charset="0"/>
                <a:cs typeface="Times New Roman" panose="02020603050405020304" pitchFamily="18" charset="0"/>
              </a:rPr>
              <a:t> được nói đến)</a:t>
            </a:r>
            <a:endParaRPr lang="en-US" altLang="en-US" dirty="0" smtClean="0">
              <a:solidFill>
                <a:srgbClr val="1909E7"/>
              </a:solidFill>
              <a:latin typeface="Times New Roman" panose="02020603050405020304" pitchFamily="18" charset="0"/>
              <a:cs typeface="Times New Roman" panose="02020603050405020304" pitchFamily="18" charset="0"/>
            </a:endParaRPr>
          </a:p>
          <a:p>
            <a:pPr marL="0" indent="0" algn="just" eaLnBrk="1" hangingPunct="1">
              <a:buFontTx/>
              <a:buNone/>
            </a:pPr>
            <a:r>
              <a:rPr lang="en-US" altLang="en-US" dirty="0" smtClean="0">
                <a:solidFill>
                  <a:srgbClr val="FF0000"/>
                </a:solidFill>
                <a:latin typeface="Times New Roman" panose="02020603050405020304" pitchFamily="18" charset="0"/>
                <a:cs typeface="Times New Roman" panose="02020603050405020304" pitchFamily="18" charset="0"/>
              </a:rPr>
              <a:t>→ Ta </a:t>
            </a:r>
            <a:r>
              <a:rPr lang="en-US" altLang="en-US" dirty="0" err="1" smtClean="0">
                <a:solidFill>
                  <a:srgbClr val="FF0000"/>
                </a:solidFill>
                <a:latin typeface="Times New Roman" panose="02020603050405020304" pitchFamily="18" charset="0"/>
                <a:cs typeface="Times New Roman" panose="02020603050405020304" pitchFamily="18" charset="0"/>
              </a:rPr>
              <a:t>có</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thể</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hiểu</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bà</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Tú</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là</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người</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phụ</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nữ</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tần</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tảo</a:t>
            </a:r>
            <a:r>
              <a:rPr lang="en-US" altLang="en-US" dirty="0" smtClean="0">
                <a:solidFill>
                  <a:srgbClr val="FF0000"/>
                </a:solidFill>
                <a:latin typeface="Times New Roman" panose="02020603050405020304" pitchFamily="18" charset="0"/>
                <a:cs typeface="Times New Roman" panose="02020603050405020304" pitchFamily="18" charset="0"/>
              </a:rPr>
              <a:t>, hi </a:t>
            </a:r>
            <a:r>
              <a:rPr lang="en-US" altLang="en-US" dirty="0" err="1" smtClean="0">
                <a:solidFill>
                  <a:srgbClr val="FF0000"/>
                </a:solidFill>
                <a:latin typeface="Times New Roman" panose="02020603050405020304" pitchFamily="18" charset="0"/>
                <a:cs typeface="Times New Roman" panose="02020603050405020304" pitchFamily="18" charset="0"/>
              </a:rPr>
              <a:t>sinh</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vì</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chồng</a:t>
            </a:r>
            <a:r>
              <a:rPr lang="en-US" altLang="en-US" dirty="0" smtClean="0">
                <a:solidFill>
                  <a:srgbClr val="FF0000"/>
                </a:solidFill>
                <a:latin typeface="Times New Roman" panose="02020603050405020304" pitchFamily="18" charset="0"/>
                <a:cs typeface="Times New Roman" panose="02020603050405020304" pitchFamily="18" charset="0"/>
              </a:rPr>
              <a:t> con qua </a:t>
            </a:r>
            <a:r>
              <a:rPr lang="en-US" altLang="en-US" dirty="0" err="1" smtClean="0">
                <a:solidFill>
                  <a:srgbClr val="FF0000"/>
                </a:solidFill>
                <a:latin typeface="Times New Roman" panose="02020603050405020304" pitchFamily="18" charset="0"/>
                <a:cs typeface="Times New Roman" panose="02020603050405020304" pitchFamily="18" charset="0"/>
              </a:rPr>
              <a:t>các</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từ</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ngữ</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Lặn</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lội</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thân</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cò</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eo</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sèo</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mặt</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err="1" smtClean="0">
                <a:solidFill>
                  <a:srgbClr val="FF0000"/>
                </a:solidFill>
                <a:latin typeface="Times New Roman" panose="02020603050405020304" pitchFamily="18" charset="0"/>
                <a:cs typeface="Times New Roman" panose="02020603050405020304" pitchFamily="18" charset="0"/>
              </a:rPr>
              <a:t>nước</a:t>
            </a:r>
            <a:r>
              <a:rPr lang="en-US" altLang="en-US" smtClean="0">
                <a:solidFill>
                  <a:srgbClr val="FF0000"/>
                </a:solidFill>
                <a:latin typeface="Times New Roman" panose="02020603050405020304" pitchFamily="18" charset="0"/>
                <a:cs typeface="Times New Roman" panose="02020603050405020304" pitchFamily="18" charset="0"/>
              </a:rPr>
              <a:t>”; thời </a:t>
            </a:r>
            <a:r>
              <a:rPr lang="en-US" altLang="en-US" dirty="0" err="1" smtClean="0">
                <a:solidFill>
                  <a:srgbClr val="FF0000"/>
                </a:solidFill>
                <a:latin typeface="Times New Roman" panose="02020603050405020304" pitchFamily="18" charset="0"/>
                <a:cs typeface="Times New Roman" panose="02020603050405020304" pitchFamily="18" charset="0"/>
              </a:rPr>
              <a:t>gian</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quanh</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năm</a:t>
            </a:r>
            <a:r>
              <a:rPr lang="en-US" altLang="en-US" dirty="0" smtClean="0">
                <a:solidFill>
                  <a:srgbClr val="FF0000"/>
                </a:solidFill>
                <a:latin typeface="Times New Roman" panose="02020603050405020304" pitchFamily="18" charset="0"/>
                <a:cs typeface="Times New Roman" panose="02020603050405020304" pitchFamily="18" charset="0"/>
              </a:rPr>
              <a:t>”;</a:t>
            </a:r>
            <a:r>
              <a:rPr lang="en-US" altLang="en-US" dirty="0" err="1" smtClean="0">
                <a:solidFill>
                  <a:srgbClr val="FF0000"/>
                </a:solidFill>
                <a:latin typeface="Times New Roman" panose="02020603050405020304" pitchFamily="18" charset="0"/>
                <a:cs typeface="Times New Roman" panose="02020603050405020304" pitchFamily="18" charset="0"/>
              </a:rPr>
              <a:t>không</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gian</a:t>
            </a:r>
            <a:r>
              <a:rPr lang="en-US" altLang="en-US" dirty="0" smtClean="0">
                <a:solidFill>
                  <a:srgbClr val="FF0000"/>
                </a:solidFill>
                <a:latin typeface="Times New Roman" panose="02020603050405020304" pitchFamily="18" charset="0"/>
                <a:cs typeface="Times New Roman" panose="02020603050405020304" pitchFamily="18" charset="0"/>
              </a:rPr>
              <a:t> “mom </a:t>
            </a:r>
            <a:r>
              <a:rPr lang="en-US" altLang="en-US" dirty="0" err="1" smtClean="0">
                <a:solidFill>
                  <a:srgbClr val="FF0000"/>
                </a:solidFill>
                <a:latin typeface="Times New Roman" panose="02020603050405020304" pitchFamily="18" charset="0"/>
                <a:cs typeface="Times New Roman" panose="02020603050405020304" pitchFamily="18" charset="0"/>
              </a:rPr>
              <a:t>sông</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công</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việc</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buôn</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bán</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công</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lao</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nuôi</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đủ</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năm</a:t>
            </a:r>
            <a:r>
              <a:rPr lang="en-US" altLang="en-US" dirty="0" smtClean="0">
                <a:solidFill>
                  <a:srgbClr val="FF0000"/>
                </a:solidFill>
                <a:latin typeface="Times New Roman" panose="02020603050405020304" pitchFamily="18" charset="0"/>
                <a:cs typeface="Times New Roman" panose="02020603050405020304" pitchFamily="18" charset="0"/>
              </a:rPr>
              <a:t> con </a:t>
            </a:r>
            <a:r>
              <a:rPr lang="en-US" altLang="en-US" dirty="0" err="1" smtClean="0">
                <a:solidFill>
                  <a:srgbClr val="FF0000"/>
                </a:solidFill>
                <a:latin typeface="Times New Roman" panose="02020603050405020304" pitchFamily="18" charset="0"/>
                <a:cs typeface="Times New Roman" panose="02020603050405020304" pitchFamily="18" charset="0"/>
              </a:rPr>
              <a:t>với</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một</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err="1" smtClean="0">
                <a:solidFill>
                  <a:srgbClr val="FF0000"/>
                </a:solidFill>
                <a:latin typeface="Times New Roman" panose="02020603050405020304" pitchFamily="18" charset="0"/>
                <a:cs typeface="Times New Roman" panose="02020603050405020304" pitchFamily="18" charset="0"/>
              </a:rPr>
              <a:t>chồng</a:t>
            </a:r>
            <a:r>
              <a:rPr lang="en-US" altLang="en-US" dirty="0" smtClean="0">
                <a:solidFill>
                  <a:srgbClr val="FF0000"/>
                </a:solidFill>
                <a:latin typeface="Times New Roman" panose="02020603050405020304" pitchFamily="18" charset="0"/>
                <a:cs typeface="Times New Roman" panose="02020603050405020304" pitchFamily="18" charset="0"/>
              </a:rPr>
              <a:t>” </a:t>
            </a:r>
            <a:r>
              <a:rPr lang="en-US" altLang="en-US" dirty="0" smtClean="0">
                <a:solidFill>
                  <a:srgbClr val="1909E7"/>
                </a:solidFill>
                <a:latin typeface="Times New Roman" panose="02020603050405020304" pitchFamily="18" charset="0"/>
                <a:cs typeface="Times New Roman" panose="02020603050405020304" pitchFamily="18" charset="0"/>
              </a:rPr>
              <a:t>(</a:t>
            </a:r>
            <a:r>
              <a:rPr lang="en-US" altLang="en-US" dirty="0" err="1" smtClean="0">
                <a:solidFill>
                  <a:srgbClr val="1909E7"/>
                </a:solidFill>
                <a:latin typeface="Times New Roman" panose="02020603050405020304" pitchFamily="18" charset="0"/>
                <a:cs typeface="Times New Roman" panose="02020603050405020304" pitchFamily="18" charset="0"/>
              </a:rPr>
              <a:t>văn</a:t>
            </a:r>
            <a:r>
              <a:rPr lang="en-US" altLang="en-US" dirty="0" smtClean="0">
                <a:solidFill>
                  <a:srgbClr val="1909E7"/>
                </a:solidFill>
                <a:latin typeface="Times New Roman" panose="02020603050405020304" pitchFamily="18" charset="0"/>
                <a:cs typeface="Times New Roman" panose="02020603050405020304" pitchFamily="18" charset="0"/>
              </a:rPr>
              <a:t> </a:t>
            </a:r>
            <a:r>
              <a:rPr lang="en-US" altLang="en-US" dirty="0" err="1" smtClean="0">
                <a:solidFill>
                  <a:srgbClr val="1909E7"/>
                </a:solidFill>
                <a:latin typeface="Times New Roman" panose="02020603050405020304" pitchFamily="18" charset="0"/>
                <a:cs typeface="Times New Roman" panose="02020603050405020304" pitchFamily="18" charset="0"/>
              </a:rPr>
              <a:t>cảnh</a:t>
            </a:r>
            <a:r>
              <a:rPr lang="en-US" altLang="en-US" dirty="0" smtClean="0">
                <a:solidFill>
                  <a:srgbClr val="1909E7"/>
                </a:solidFill>
                <a:latin typeface="Times New Roman" panose="02020603050405020304" pitchFamily="18" charset="0"/>
                <a:cs typeface="Times New Roman" panose="02020603050405020304" pitchFamily="18" charset="0"/>
              </a:rPr>
              <a:t>)</a:t>
            </a:r>
          </a:p>
          <a:p>
            <a:pPr marL="0" indent="0" algn="just" eaLnBrk="1" hangingPunct="1">
              <a:buFontTx/>
              <a:buNone/>
            </a:pPr>
            <a:endParaRPr lang="en-US" altLang="en-US" dirty="0" smtClean="0">
              <a:solidFill>
                <a:srgbClr val="FF0000"/>
              </a:solidFill>
              <a:latin typeface="Times New Roman" panose="02020603050405020304" pitchFamily="18" charset="0"/>
              <a:cs typeface="Times New Roman" panose="02020603050405020304" pitchFamily="18" charset="0"/>
            </a:endParaRPr>
          </a:p>
        </p:txBody>
      </p:sp>
      <p:sp>
        <p:nvSpPr>
          <p:cNvPr id="4" name="Text Box 26"/>
          <p:cNvSpPr txBox="1">
            <a:spLocks noChangeArrowheads="1"/>
          </p:cNvSpPr>
          <p:nvPr/>
        </p:nvSpPr>
        <p:spPr bwMode="auto">
          <a:xfrm>
            <a:off x="0" y="457200"/>
            <a:ext cx="9144000" cy="15700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sq">
                <a:solidFill>
                  <a:srgbClr val="000000"/>
                </a:solidFill>
                <a:miter lim="800000"/>
                <a:headEnd type="none" w="sm" len="sm"/>
                <a:tailEnd type="none" w="sm" len="sm"/>
              </a14:hiddenLine>
            </a:ext>
          </a:extLst>
        </p:spPr>
        <p:txBody>
          <a:bodyPr>
            <a:spAutoFit/>
          </a:bodyPr>
          <a:lstStyle>
            <a:lvl1pPr marL="514350" indent="-51435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altLang="en-US" sz="3200" b="1" i="1" smtClean="0">
                <a:solidFill>
                  <a:srgbClr val="2909E7"/>
                </a:solidFill>
                <a:latin typeface="Times New Roman" panose="02020603050405020304" pitchFamily="18" charset="0"/>
                <a:cs typeface="Times New Roman" panose="02020603050405020304" pitchFamily="18" charset="0"/>
              </a:rPr>
              <a:t>Vận </a:t>
            </a:r>
            <a:r>
              <a:rPr lang="en-US" altLang="en-US" sz="3200" b="1" i="1" dirty="0" err="1">
                <a:solidFill>
                  <a:srgbClr val="2909E7"/>
                </a:solidFill>
                <a:latin typeface="Times New Roman" panose="02020603050405020304" pitchFamily="18" charset="0"/>
                <a:cs typeface="Times New Roman" panose="02020603050405020304" pitchFamily="18" charset="0"/>
              </a:rPr>
              <a:t>dụng</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hiểu</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biết</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về</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ngữ</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cảnh</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để</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lý</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giải</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những</a:t>
            </a:r>
            <a:r>
              <a:rPr lang="en-US" altLang="en-US" sz="3200" b="1" i="1" dirty="0">
                <a:solidFill>
                  <a:srgbClr val="2909E7"/>
                </a:solidFill>
                <a:latin typeface="Times New Roman" panose="02020603050405020304" pitchFamily="18" charset="0"/>
                <a:cs typeface="Times New Roman" panose="02020603050405020304" pitchFamily="18" charset="0"/>
              </a:rPr>
              <a:t> chi </a:t>
            </a:r>
            <a:r>
              <a:rPr lang="en-US" altLang="en-US" sz="3200" b="1" i="1" dirty="0" err="1">
                <a:solidFill>
                  <a:srgbClr val="2909E7"/>
                </a:solidFill>
                <a:latin typeface="Times New Roman" panose="02020603050405020304" pitchFamily="18" charset="0"/>
                <a:cs typeface="Times New Roman" panose="02020603050405020304" pitchFamily="18" charset="0"/>
              </a:rPr>
              <a:t>tiết</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về</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hình</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ảnh</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bà</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Tú</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trong</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bài</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thơ</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Thương</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vợ</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của</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Tú</a:t>
            </a:r>
            <a:r>
              <a:rPr lang="en-US" altLang="en-US" sz="3200" b="1" i="1" dirty="0">
                <a:solidFill>
                  <a:srgbClr val="2909E7"/>
                </a:solidFill>
                <a:latin typeface="Times New Roman" panose="02020603050405020304" pitchFamily="18" charset="0"/>
                <a:cs typeface="Times New Roman" panose="02020603050405020304" pitchFamily="18" charset="0"/>
              </a:rPr>
              <a:t> </a:t>
            </a:r>
            <a:r>
              <a:rPr lang="en-US" altLang="en-US" sz="3200" b="1" i="1" dirty="0" err="1">
                <a:solidFill>
                  <a:srgbClr val="2909E7"/>
                </a:solidFill>
                <a:latin typeface="Times New Roman" panose="02020603050405020304" pitchFamily="18" charset="0"/>
                <a:cs typeface="Times New Roman" panose="02020603050405020304" pitchFamily="18" charset="0"/>
              </a:rPr>
              <a:t>Xương</a:t>
            </a:r>
            <a:r>
              <a:rPr lang="en-US" altLang="en-US" sz="3200" b="1" i="1" dirty="0">
                <a:solidFill>
                  <a:srgbClr val="2909E7"/>
                </a:solidFill>
                <a:latin typeface="Times New Roman" panose="02020603050405020304" pitchFamily="18" charset="0"/>
                <a:cs typeface="Times New Roman" panose="02020603050405020304" pitchFamily="18" charset="0"/>
              </a:rPr>
              <a:t>?</a:t>
            </a:r>
          </a:p>
        </p:txBody>
      </p:sp>
      <p:sp>
        <p:nvSpPr>
          <p:cNvPr id="6" name="Text Box 26"/>
          <p:cNvSpPr txBox="1">
            <a:spLocks noChangeArrowheads="1"/>
          </p:cNvSpPr>
          <p:nvPr/>
        </p:nvSpPr>
        <p:spPr bwMode="auto">
          <a:xfrm>
            <a:off x="0" y="0"/>
            <a:ext cx="6858000"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sq">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600" b="1" dirty="0" smtClean="0">
                <a:solidFill>
                  <a:srgbClr val="FF0000"/>
                </a:solidFill>
                <a:latin typeface="Times New Roman" panose="02020603050405020304" pitchFamily="18" charset="0"/>
                <a:cs typeface="Times New Roman" panose="02020603050405020304" pitchFamily="18" charset="0"/>
              </a:rPr>
              <a:t>IV</a:t>
            </a:r>
            <a:r>
              <a:rPr lang="en-US" altLang="en-US" sz="3600" b="1" dirty="0">
                <a:solidFill>
                  <a:srgbClr val="FF0000"/>
                </a:solidFill>
                <a:latin typeface="Times New Roman" panose="02020603050405020304" pitchFamily="18" charset="0"/>
                <a:cs typeface="Times New Roman" panose="02020603050405020304" pitchFamily="18" charset="0"/>
              </a:rPr>
              <a:t>/ LUYỆN TẬP</a:t>
            </a:r>
          </a:p>
        </p:txBody>
      </p:sp>
    </p:spTree>
    <p:extLst>
      <p:ext uri="{BB962C8B-B14F-4D97-AF65-F5344CB8AC3E}">
        <p14:creationId xmlns:p14="http://schemas.microsoft.com/office/powerpoint/2010/main" xmlns="" val="31657225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childTnLst>
                          </p:cTn>
                        </p:par>
                        <p:par>
                          <p:cTn id="8" fill="hold" nodeType="afterGroup">
                            <p:stCondLst>
                              <p:cond delay="500"/>
                            </p:stCondLst>
                            <p:childTnLst>
                              <p:par>
                                <p:cTn id="9" presetID="5" presetClass="entr" presetSubtype="10" fill="hold"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checkerboard(across)">
                                      <p:cBhvr>
                                        <p:cTn id="11" dur="500"/>
                                        <p:tgtEl>
                                          <p:spTgt spid="4">
                                            <p:txEl>
                                              <p:pRg st="0" end="0"/>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0"/>
                                        <p:tgtEl>
                                          <p:spTgt spid="3">
                                            <p:txEl>
                                              <p:pRg st="1" end="1"/>
                                            </p:txEl>
                                          </p:spTgt>
                                        </p:tgtEl>
                                      </p:cBhvr>
                                    </p:animEffect>
                                    <p:anim calcmode="lin" valueType="num">
                                      <p:cBhvr>
                                        <p:cTn id="1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81000"/>
            <a:ext cx="8839200" cy="6248400"/>
          </a:xfrm>
        </p:spPr>
        <p:txBody>
          <a:bodyPr>
            <a:noAutofit/>
          </a:bodyPr>
          <a:lstStyle/>
          <a:p>
            <a:pPr marL="0" indent="0" algn="just">
              <a:buNone/>
            </a:pPr>
            <a:r>
              <a:rPr lang="en-US" sz="2400" b="1" dirty="0" smtClean="0">
                <a:latin typeface="Times New Roman" panose="02020603050405020304" pitchFamily="18" charset="0"/>
                <a:cs typeface="Times New Roman" panose="02020603050405020304" pitchFamily="18" charset="0"/>
              </a:rPr>
              <a:t>Bài </a:t>
            </a:r>
            <a:r>
              <a:rPr lang="en-US" sz="2400" b="1" dirty="0" err="1" smtClean="0">
                <a:latin typeface="Times New Roman" panose="02020603050405020304" pitchFamily="18" charset="0"/>
                <a:cs typeface="Times New Roman" panose="02020603050405020304" pitchFamily="18" charset="0"/>
              </a:rPr>
              <a:t>tập</a:t>
            </a:r>
            <a:r>
              <a:rPr lang="en-US" sz="2400" b="1" dirty="0" smtClean="0">
                <a:latin typeface="Times New Roman" panose="02020603050405020304" pitchFamily="18" charset="0"/>
                <a:cs typeface="Times New Roman" panose="02020603050405020304" pitchFamily="18" charset="0"/>
              </a:rPr>
              <a:t> 4: Đọc câu chuyện sau và cho biết ngữ cảnh của câu nói “Tao biết mày phải… nhưng nó lại phải…bằng hai mày”</a:t>
            </a:r>
          </a:p>
          <a:p>
            <a:pPr algn="just"/>
            <a:r>
              <a:rPr lang="en-US" sz="2400" b="1" dirty="0" smtClean="0">
                <a:latin typeface="Times New Roman" panose="02020603050405020304" pitchFamily="18" charset="0"/>
                <a:cs typeface="Times New Roman" panose="02020603050405020304" pitchFamily="18" charset="0"/>
              </a:rPr>
              <a:t>Nhưng nó phải bằng hai mày!</a:t>
            </a:r>
          </a:p>
          <a:p>
            <a:pPr marL="0" indent="0" algn="just">
              <a:buNone/>
            </a:pPr>
            <a:r>
              <a:rPr lang="en-US" sz="2400" b="1" dirty="0" smtClean="0">
                <a:latin typeface="Times New Roman" panose="02020603050405020304" pitchFamily="18" charset="0"/>
                <a:cs typeface="Times New Roman" panose="02020603050405020304" pitchFamily="18" charset="0"/>
              </a:rPr>
              <a:t>Làng kia có một tên lí trưởng nổi tiếng xử kiện giỏi.  Một hôm nọ, Cải với Ngô đánh nhau, rồi mang nhau đi kiện. Cải sợ kém thế, lót trước cho thầy lí năm đồng. Ngô biện chè lá những mười đồng. Khi xử kiện, thầy lí nói:</a:t>
            </a:r>
          </a:p>
          <a:p>
            <a:pPr marL="0" indent="0" algn="just">
              <a:buNone/>
            </a:pPr>
            <a:r>
              <a:rPr lang="en-US" sz="2400" b="1" dirty="0" smtClean="0">
                <a:latin typeface="Times New Roman" panose="02020603050405020304" pitchFamily="18" charset="0"/>
                <a:cs typeface="Times New Roman" panose="02020603050405020304" pitchFamily="18" charset="0"/>
              </a:rPr>
              <a:t>- Thằng Cải đánh thằng Ngô đau hơn, phạt một chục roi.</a:t>
            </a:r>
          </a:p>
          <a:p>
            <a:pPr marL="0" indent="0" algn="just">
              <a:buNone/>
            </a:pPr>
            <a:r>
              <a:rPr lang="en-US" sz="2400" b="1" dirty="0" smtClean="0">
                <a:latin typeface="Times New Roman" panose="02020603050405020304" pitchFamily="18" charset="0"/>
                <a:cs typeface="Times New Roman" panose="02020603050405020304" pitchFamily="18" charset="0"/>
              </a:rPr>
              <a:t>Cải vội xoè năm ngon tay, ngẩng mặt nhìn thầy lí khẽ bẩm:</a:t>
            </a:r>
          </a:p>
          <a:p>
            <a:pPr marL="0" indent="0" algn="just">
              <a:buNone/>
            </a:pPr>
            <a:r>
              <a:rPr lang="en-US" sz="2400" b="1" dirty="0" smtClean="0">
                <a:latin typeface="Times New Roman" panose="02020603050405020304" pitchFamily="18" charset="0"/>
                <a:cs typeface="Times New Roman" panose="02020603050405020304" pitchFamily="18" charset="0"/>
              </a:rPr>
              <a:t>- Xin xét lại, lẽ phải về con mà!</a:t>
            </a:r>
          </a:p>
          <a:p>
            <a:pPr marL="0" indent="0" algn="just">
              <a:buNone/>
            </a:pPr>
            <a:r>
              <a:rPr lang="en-US" sz="2400" b="1" dirty="0" smtClean="0">
                <a:latin typeface="Times New Roman" panose="02020603050405020304" pitchFamily="18" charset="0"/>
                <a:cs typeface="Times New Roman" panose="02020603050405020304" pitchFamily="18" charset="0"/>
              </a:rPr>
              <a:t>Thầy lí cũng xoè năm ngón tay trái úp lên năm ngón tay mặt, nói:</a:t>
            </a:r>
          </a:p>
          <a:p>
            <a:pPr marL="0" indent="0" algn="just">
              <a:buNone/>
            </a:pPr>
            <a:r>
              <a:rPr lang="en-US" sz="2400" b="1" dirty="0" smtClean="0">
                <a:latin typeface="Times New Roman" panose="02020603050405020304" pitchFamily="18" charset="0"/>
                <a:cs typeface="Times New Roman" panose="02020603050405020304" pitchFamily="18" charset="0"/>
              </a:rPr>
              <a:t>- Tao biết mày phải... nhưng nó lại phải... bằng hai mày!</a:t>
            </a:r>
          </a:p>
          <a:p>
            <a:pPr marL="0" indent="0" algn="just">
              <a:buNone/>
            </a:pPr>
            <a:r>
              <a:rPr lang="en-US" sz="2400" b="1" dirty="0" smtClean="0">
                <a:latin typeface="Times New Roman" panose="02020603050405020304" pitchFamily="18" charset="0"/>
                <a:cs typeface="Times New Roman" panose="02020603050405020304" pitchFamily="18" charset="0"/>
              </a:rPr>
              <a:t>(Truyện cười “Nhưng nó lại phải bằng hai mày”)</a:t>
            </a:r>
          </a:p>
          <a:p>
            <a:pPr algn="just"/>
            <a:endParaRPr lang="en-US" sz="2400" b="1" dirty="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572273"/>
          </a:xfrm>
        </p:spPr>
        <p:txBody>
          <a:bodyPr>
            <a:normAutofit fontScale="85000" lnSpcReduction="20000"/>
          </a:bodyPr>
          <a:lstStyle/>
          <a:p>
            <a:pPr marL="0" indent="0" algn="just">
              <a:buNone/>
            </a:pPr>
            <a:r>
              <a:rPr lang="en-US" b="1" smtClean="0">
                <a:solidFill>
                  <a:srgbClr val="FF0000"/>
                </a:solidFill>
                <a:latin typeface="Times New Roman" panose="02020603050405020304" pitchFamily="18" charset="0"/>
                <a:cs typeface="Times New Roman" panose="02020603050405020304" pitchFamily="18" charset="0"/>
              </a:rPr>
              <a:t>Phân </a:t>
            </a:r>
            <a:r>
              <a:rPr lang="en-US" b="1" smtClean="0">
                <a:solidFill>
                  <a:srgbClr val="FF0000"/>
                </a:solidFill>
                <a:latin typeface="Times New Roman" panose="02020603050405020304" pitchFamily="18" charset="0"/>
                <a:cs typeface="Times New Roman" panose="02020603050405020304" pitchFamily="18" charset="0"/>
              </a:rPr>
              <a:t>tích </a:t>
            </a:r>
            <a:r>
              <a:rPr lang="en-US" b="1" smtClean="0">
                <a:solidFill>
                  <a:srgbClr val="FF0000"/>
                </a:solidFill>
                <a:latin typeface="Times New Roman" panose="02020603050405020304" pitchFamily="18" charset="0"/>
                <a:cs typeface="Times New Roman" panose="02020603050405020304" pitchFamily="18" charset="0"/>
              </a:rPr>
              <a:t>ngữ cảnh </a:t>
            </a:r>
            <a:r>
              <a:rPr lang="en-US" b="1" smtClean="0">
                <a:solidFill>
                  <a:srgbClr val="FF0000"/>
                </a:solidFill>
                <a:latin typeface="Times New Roman" panose="02020603050405020304" pitchFamily="18" charset="0"/>
                <a:cs typeface="Times New Roman" panose="02020603050405020304" pitchFamily="18" charset="0"/>
              </a:rPr>
              <a:t>câu nói: “Tao biết mày phải… nhưng nó lại phải…bằng hai mày”</a:t>
            </a:r>
          </a:p>
          <a:p>
            <a:pPr marL="0" indent="0" algn="just">
              <a:buNone/>
            </a:pPr>
            <a:r>
              <a:rPr lang="en-US" b="1"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Nhân vật giao tiếp: Người nói: thầy lý; Người nghe: Cả, Ngô, công chúng</a:t>
            </a:r>
          </a:p>
          <a:p>
            <a:pPr marL="0" indent="0" algn="just">
              <a:buNone/>
            </a:pPr>
            <a:r>
              <a:rPr lang="en-US" b="1" dirty="0" smtClean="0">
                <a:latin typeface="Times New Roman" panose="02020603050405020304" pitchFamily="18" charset="0"/>
                <a:cs typeface="Times New Roman" panose="02020603050405020304" pitchFamily="18" charset="0"/>
              </a:rPr>
              <a:t>- Bối cảnh giao tiếp</a:t>
            </a:r>
          </a:p>
          <a:p>
            <a:pPr marL="0" indent="0" algn="just">
              <a:buNone/>
            </a:pPr>
            <a:r>
              <a:rPr lang="en-US" b="1" dirty="0" smtClean="0">
                <a:latin typeface="Times New Roman" panose="02020603050405020304" pitchFamily="18" charset="0"/>
                <a:cs typeface="Times New Roman" panose="02020603050405020304" pitchFamily="18" charset="0"/>
              </a:rPr>
              <a:t>+ Hẹp: Chốn công đường, trước sự chứng kiến của nhiều người.</a:t>
            </a:r>
          </a:p>
          <a:p>
            <a:pPr marL="0" indent="0" algn="just">
              <a:buNone/>
            </a:pPr>
            <a:r>
              <a:rPr lang="en-US" b="1" dirty="0" smtClean="0">
                <a:latin typeface="Times New Roman" panose="02020603050405020304" pitchFamily="18" charset="0"/>
                <a:cs typeface="Times New Roman" panose="02020603050405020304" pitchFamily="18" charset="0"/>
              </a:rPr>
              <a:t>+ Rộng: xã hội Việt Nam thời phong kiến nhiều bất công, vô lí.</a:t>
            </a:r>
          </a:p>
          <a:p>
            <a:pPr marL="0" indent="0" algn="just">
              <a:buNone/>
            </a:pPr>
            <a:r>
              <a:rPr lang="en-US" b="1" dirty="0" smtClean="0">
                <a:latin typeface="Times New Roman" panose="02020603050405020304" pitchFamily="18" charset="0"/>
                <a:cs typeface="Times New Roman" panose="02020603050405020304" pitchFamily="18" charset="0"/>
              </a:rPr>
              <a:t>- Hiện thực được nói đến:</a:t>
            </a:r>
          </a:p>
          <a:p>
            <a:pPr marL="0" indent="0" algn="just">
              <a:buNone/>
            </a:pPr>
            <a:r>
              <a:rPr lang="en-US" b="1" dirty="0" smtClean="0">
                <a:latin typeface="Times New Roman" panose="02020603050405020304" pitchFamily="18" charset="0"/>
                <a:cs typeface="Times New Roman" panose="02020603050405020304" pitchFamily="18" charset="0"/>
              </a:rPr>
              <a:t>+ Với mọi người: Ngô đúng bằng hai lần Cải, chân lí thuộc về Ngô</a:t>
            </a:r>
          </a:p>
          <a:p>
            <a:pPr marL="0" indent="0" algn="just">
              <a:buNone/>
            </a:pPr>
            <a:r>
              <a:rPr lang="en-US" b="1" dirty="0" smtClean="0">
                <a:latin typeface="Times New Roman" panose="02020603050405020304" pitchFamily="18" charset="0"/>
                <a:cs typeface="Times New Roman" panose="02020603050405020304" pitchFamily="18" charset="0"/>
              </a:rPr>
              <a:t>+ Với Cải (thông báo ngầm): Ngô lót tiền cho thầy gấp hai lần Cải</a:t>
            </a:r>
          </a:p>
          <a:p>
            <a:pPr marL="0" indent="0" algn="just">
              <a:buNone/>
            </a:pPr>
            <a:r>
              <a:rPr lang="en-US" b="1" dirty="0" smtClean="0">
                <a:latin typeface="Times New Roman" panose="02020603050405020304" pitchFamily="18" charset="0"/>
                <a:cs typeface="Times New Roman" panose="02020603050405020304" pitchFamily="18" charset="0"/>
              </a:rPr>
              <a:t>- Văn cảnh: toàn bộ phần văn bản trước đó</a:t>
            </a:r>
          </a:p>
          <a:p>
            <a:pPr marL="0" indent="0" algn="just">
              <a:buNone/>
            </a:pP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endParaRPr lang="en-US" b="1" dirty="0" smtClean="0">
              <a:latin typeface="Times New Roman" panose="02020603050405020304" pitchFamily="18" charset="0"/>
              <a:cs typeface="Times New Roman" panose="02020603050405020304" pitchFamily="18" charset="0"/>
            </a:endParaRPr>
          </a:p>
          <a:p>
            <a:pPr marL="0" indent="0" algn="just">
              <a:buNone/>
            </a:pPr>
            <a:endParaRPr lang="en-US"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0" y="2514600"/>
            <a:ext cx="12801600" cy="715962"/>
          </a:xfrm>
        </p:spPr>
        <p:txBody>
          <a:bodyPr>
            <a:noAutofit/>
          </a:bodyPr>
          <a:lstStyle/>
          <a:p>
            <a:r>
              <a:rPr lang="en-US" sz="7000" b="1" u="sng" dirty="0" smtClean="0">
                <a:solidFill>
                  <a:srgbClr val="C00000"/>
                </a:solidFill>
                <a:latin typeface="Times New Roman" pitchFamily="18" charset="0"/>
                <a:cs typeface="Times New Roman" pitchFamily="18" charset="0"/>
              </a:rPr>
              <a:t>BÀI TẬP</a:t>
            </a:r>
            <a:br>
              <a:rPr lang="en-US" sz="7000" b="1" u="sng" dirty="0" smtClean="0">
                <a:solidFill>
                  <a:srgbClr val="C00000"/>
                </a:solidFill>
                <a:latin typeface="Times New Roman" pitchFamily="18" charset="0"/>
                <a:cs typeface="Times New Roman" pitchFamily="18" charset="0"/>
              </a:rPr>
            </a:br>
            <a:r>
              <a:rPr lang="en-US" sz="7000" b="1" u="sng" dirty="0" smtClean="0">
                <a:solidFill>
                  <a:srgbClr val="C00000"/>
                </a:solidFill>
                <a:latin typeface="Times New Roman" pitchFamily="18" charset="0"/>
                <a:cs typeface="Times New Roman" pitchFamily="18" charset="0"/>
              </a:rPr>
              <a:t> VẬN DỤNG</a:t>
            </a:r>
            <a:endParaRPr lang="en-US" sz="7000" b="1" u="sng"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1456658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228600"/>
            <a:ext cx="9067800" cy="6400800"/>
          </a:xfrm>
        </p:spPr>
        <p:txBody>
          <a:bodyPr>
            <a:noAutofit/>
          </a:bodyPr>
          <a:lstStyle/>
          <a:p>
            <a:pPr marL="0" indent="0">
              <a:buNone/>
            </a:pPr>
            <a:r>
              <a:rPr lang="vi-VN" sz="1650" b="1" dirty="0">
                <a:solidFill>
                  <a:schemeClr val="tx2">
                    <a:lumMod val="75000"/>
                  </a:schemeClr>
                </a:solidFill>
                <a:latin typeface="+mj-lt"/>
              </a:rPr>
              <a:t>"Một con tàu </a:t>
            </a:r>
            <a:r>
              <a:rPr lang="en-US" sz="1650" b="1" dirty="0">
                <a:solidFill>
                  <a:schemeClr val="tx2">
                    <a:lumMod val="75000"/>
                  </a:schemeClr>
                </a:solidFill>
                <a:latin typeface="+mj-lt"/>
              </a:rPr>
              <a:t>du </a:t>
            </a:r>
            <a:r>
              <a:rPr lang="en-US" sz="1650" b="1" dirty="0" err="1">
                <a:solidFill>
                  <a:schemeClr val="tx2">
                    <a:lumMod val="75000"/>
                  </a:schemeClr>
                </a:solidFill>
                <a:latin typeface="+mj-lt"/>
              </a:rPr>
              <a:t>lịch</a:t>
            </a:r>
            <a:r>
              <a:rPr lang="en-US" sz="1650" b="1" dirty="0">
                <a:solidFill>
                  <a:schemeClr val="tx2">
                    <a:lumMod val="75000"/>
                  </a:schemeClr>
                </a:solidFill>
                <a:latin typeface="+mj-lt"/>
              </a:rPr>
              <a:t> </a:t>
            </a:r>
            <a:r>
              <a:rPr lang="vi-VN" sz="1650" b="1" dirty="0">
                <a:solidFill>
                  <a:schemeClr val="tx2">
                    <a:lumMod val="75000"/>
                  </a:schemeClr>
                </a:solidFill>
                <a:latin typeface="+mj-lt"/>
              </a:rPr>
              <a:t>gặp nạn trên biển, trên thuyền có một đôi vợ chồng rất khó khăn mới lên đến trước mũi thuyền cứu hộ, trên thuyền cứu hộ chỉ còn thừa duy nhất một chỗ ngồi. Lúc này người đàn ông để vợ mình ở lại, còn bản thân mình nhảy lên thuyền cứu hộ. Người phụ nữ đứng trên thuyền sắp chìm, hét lên với người đàn ông một câu...</a:t>
            </a:r>
          </a:p>
          <a:p>
            <a:pPr marL="0" indent="0">
              <a:buNone/>
            </a:pPr>
            <a:r>
              <a:rPr lang="vi-VN" sz="1650" b="1" dirty="0">
                <a:solidFill>
                  <a:schemeClr val="tx2">
                    <a:lumMod val="75000"/>
                  </a:schemeClr>
                </a:solidFill>
                <a:latin typeface="+mj-lt"/>
              </a:rPr>
              <a:t>Kể đến đây thầy giáo hỏi học sinh: - Các em đoán xem người phụ nữ ấy nói câu gì? </a:t>
            </a:r>
            <a:br>
              <a:rPr lang="vi-VN" sz="1650" b="1" dirty="0">
                <a:solidFill>
                  <a:schemeClr val="tx2">
                    <a:lumMod val="75000"/>
                  </a:schemeClr>
                </a:solidFill>
                <a:latin typeface="+mj-lt"/>
              </a:rPr>
            </a:br>
            <a:r>
              <a:rPr lang="vi-VN" sz="1650" b="1" dirty="0">
                <a:solidFill>
                  <a:schemeClr val="tx2">
                    <a:lumMod val="75000"/>
                  </a:schemeClr>
                </a:solidFill>
                <a:latin typeface="+mj-lt"/>
              </a:rPr>
              <a:t>Tất cả học sinh phẫn nộ nói rằng: - Em hận anh, em đã nhìn lầm người rồi.</a:t>
            </a:r>
            <a:br>
              <a:rPr lang="vi-VN" sz="1650" b="1" dirty="0">
                <a:solidFill>
                  <a:schemeClr val="tx2">
                    <a:lumMod val="75000"/>
                  </a:schemeClr>
                </a:solidFill>
                <a:latin typeface="+mj-lt"/>
              </a:rPr>
            </a:br>
            <a:r>
              <a:rPr lang="vi-VN" sz="1650" b="1" dirty="0">
                <a:solidFill>
                  <a:schemeClr val="tx2">
                    <a:lumMod val="75000"/>
                  </a:schemeClr>
                </a:solidFill>
                <a:latin typeface="+mj-lt"/>
              </a:rPr>
              <a:t>Lúc này thầy giáo chú ý đến một cậu học sinh ngồi mãi vẫn không trả lời, liền hỏi cậu bé. Cậu học sinh nói: </a:t>
            </a:r>
            <a:br>
              <a:rPr lang="vi-VN" sz="1650" b="1" dirty="0">
                <a:solidFill>
                  <a:schemeClr val="tx2">
                    <a:lumMod val="75000"/>
                  </a:schemeClr>
                </a:solidFill>
                <a:latin typeface="+mj-lt"/>
              </a:rPr>
            </a:br>
            <a:r>
              <a:rPr lang="vi-VN" sz="1650" b="1" dirty="0">
                <a:solidFill>
                  <a:schemeClr val="tx2">
                    <a:lumMod val="75000"/>
                  </a:schemeClr>
                </a:solidFill>
                <a:latin typeface="+mj-lt"/>
              </a:rPr>
              <a:t>- Thầy ơi, em nghĩ người phụ nữ sẽ nói: nhớ chăm sóc tốt con của chúng ta anh nhé! </a:t>
            </a:r>
            <a:br>
              <a:rPr lang="vi-VN" sz="1650" b="1" dirty="0">
                <a:solidFill>
                  <a:schemeClr val="tx2">
                    <a:lumMod val="75000"/>
                  </a:schemeClr>
                </a:solidFill>
                <a:latin typeface="+mj-lt"/>
              </a:rPr>
            </a:br>
            <a:r>
              <a:rPr lang="vi-VN" sz="1650" b="1" dirty="0">
                <a:solidFill>
                  <a:schemeClr val="tx2">
                    <a:lumMod val="75000"/>
                  </a:schemeClr>
                </a:solidFill>
                <a:latin typeface="+mj-lt"/>
              </a:rPr>
              <a:t>Thầy giáo ngạc nhiên hỏi: </a:t>
            </a:r>
            <a:br>
              <a:rPr lang="vi-VN" sz="1650" b="1" dirty="0">
                <a:solidFill>
                  <a:schemeClr val="tx2">
                    <a:lumMod val="75000"/>
                  </a:schemeClr>
                </a:solidFill>
                <a:latin typeface="+mj-lt"/>
              </a:rPr>
            </a:br>
            <a:r>
              <a:rPr lang="vi-VN" sz="1650" b="1" dirty="0">
                <a:solidFill>
                  <a:schemeClr val="tx2">
                    <a:lumMod val="75000"/>
                  </a:schemeClr>
                </a:solidFill>
                <a:latin typeface="+mj-lt"/>
              </a:rPr>
              <a:t>- Em nghe qua câu chuyện này rồi à? </a:t>
            </a:r>
            <a:br>
              <a:rPr lang="vi-VN" sz="1650" b="1" dirty="0">
                <a:solidFill>
                  <a:schemeClr val="tx2">
                    <a:lumMod val="75000"/>
                  </a:schemeClr>
                </a:solidFill>
                <a:latin typeface="+mj-lt"/>
              </a:rPr>
            </a:br>
            <a:r>
              <a:rPr lang="vi-VN" sz="1650" b="1" dirty="0">
                <a:solidFill>
                  <a:schemeClr val="tx2">
                    <a:lumMod val="75000"/>
                  </a:schemeClr>
                </a:solidFill>
                <a:latin typeface="+mj-lt"/>
              </a:rPr>
              <a:t>Cậu học sinh lắc đầu: </a:t>
            </a:r>
            <a:br>
              <a:rPr lang="vi-VN" sz="1650" b="1" dirty="0">
                <a:solidFill>
                  <a:schemeClr val="tx2">
                    <a:lumMod val="75000"/>
                  </a:schemeClr>
                </a:solidFill>
                <a:latin typeface="+mj-lt"/>
              </a:rPr>
            </a:br>
            <a:r>
              <a:rPr lang="vi-VN" sz="1650" b="1" dirty="0">
                <a:solidFill>
                  <a:schemeClr val="tx2">
                    <a:lumMod val="75000"/>
                  </a:schemeClr>
                </a:solidFill>
                <a:latin typeface="+mj-lt"/>
              </a:rPr>
              <a:t>- Dạ chưa ạ! Nhưng mẹ em trước khi mất cũng nói với ba em như vậy. </a:t>
            </a:r>
            <a:br>
              <a:rPr lang="vi-VN" sz="1650" b="1" dirty="0">
                <a:solidFill>
                  <a:schemeClr val="tx2">
                    <a:lumMod val="75000"/>
                  </a:schemeClr>
                </a:solidFill>
                <a:latin typeface="+mj-lt"/>
              </a:rPr>
            </a:br>
            <a:r>
              <a:rPr lang="vi-VN" sz="1650" b="1" dirty="0">
                <a:solidFill>
                  <a:schemeClr val="tx2">
                    <a:lumMod val="75000"/>
                  </a:schemeClr>
                </a:solidFill>
                <a:latin typeface="+mj-lt"/>
              </a:rPr>
              <a:t>Thầy giáo xúc động: </a:t>
            </a:r>
            <a:br>
              <a:rPr lang="vi-VN" sz="1650" b="1" dirty="0">
                <a:solidFill>
                  <a:schemeClr val="tx2">
                    <a:lumMod val="75000"/>
                  </a:schemeClr>
                </a:solidFill>
                <a:latin typeface="+mj-lt"/>
              </a:rPr>
            </a:br>
            <a:r>
              <a:rPr lang="vi-VN" sz="1650" b="1" dirty="0">
                <a:solidFill>
                  <a:schemeClr val="tx2">
                    <a:lumMod val="75000"/>
                  </a:schemeClr>
                </a:solidFill>
                <a:latin typeface="+mj-lt"/>
              </a:rPr>
              <a:t>- Trả lời rất đúng! </a:t>
            </a:r>
          </a:p>
          <a:p>
            <a:pPr marL="0" indent="0">
              <a:buNone/>
            </a:pPr>
            <a:r>
              <a:rPr lang="vi-VN" sz="1650" b="1" dirty="0">
                <a:solidFill>
                  <a:schemeClr val="tx2">
                    <a:lumMod val="75000"/>
                  </a:schemeClr>
                </a:solidFill>
                <a:latin typeface="+mj-lt"/>
              </a:rPr>
              <a:t>Người đàn ông được cứu sống đã trở về quê hương, một mình nuôi con gái trưởng thành. Nhiều năm sau anh ta mắc bệnh và qua đời, người con gái lúc sắp xếp kỷ vật, phát hiện cuốn nhật ký của bố. Hóa ra, lúc mẹ và bố ngồi trên chiếc thuyền ấy, người mẹ đã mắc bệnh nan y. Trong giây phút quyết định, </a:t>
            </a:r>
            <a:r>
              <a:rPr lang="vi-VN" sz="1650" b="1">
                <a:solidFill>
                  <a:schemeClr val="tx2">
                    <a:lumMod val="75000"/>
                  </a:schemeClr>
                </a:solidFill>
                <a:latin typeface="+mj-lt"/>
              </a:rPr>
              <a:t>người </a:t>
            </a:r>
            <a:r>
              <a:rPr lang="en-US" sz="1650" b="1" smtClean="0">
                <a:solidFill>
                  <a:schemeClr val="tx2">
                    <a:lumMod val="75000"/>
                  </a:schemeClr>
                </a:solidFill>
                <a:latin typeface="+mj-lt"/>
              </a:rPr>
              <a:t>vợ đã yêu cầu </a:t>
            </a:r>
            <a:r>
              <a:rPr lang="vi-VN" sz="1650" b="1" smtClean="0">
                <a:solidFill>
                  <a:schemeClr val="tx2">
                    <a:lumMod val="75000"/>
                  </a:schemeClr>
                </a:solidFill>
                <a:latin typeface="+mj-lt"/>
              </a:rPr>
              <a:t>chồng </a:t>
            </a:r>
            <a:r>
              <a:rPr lang="en-US" sz="1650" b="1" smtClean="0">
                <a:solidFill>
                  <a:schemeClr val="tx2">
                    <a:lumMod val="75000"/>
                  </a:schemeClr>
                </a:solidFill>
                <a:latin typeface="+mj-lt"/>
              </a:rPr>
              <a:t>mình </a:t>
            </a:r>
            <a:r>
              <a:rPr lang="vi-VN" sz="1650" b="1" smtClean="0">
                <a:solidFill>
                  <a:schemeClr val="tx2">
                    <a:lumMod val="75000"/>
                  </a:schemeClr>
                </a:solidFill>
                <a:latin typeface="+mj-lt"/>
              </a:rPr>
              <a:t>giành </a:t>
            </a:r>
            <a:r>
              <a:rPr lang="vi-VN" sz="1650" b="1" dirty="0">
                <a:solidFill>
                  <a:schemeClr val="tx2">
                    <a:lumMod val="75000"/>
                  </a:schemeClr>
                </a:solidFill>
                <a:latin typeface="+mj-lt"/>
              </a:rPr>
              <a:t>lấy cơ hội sống duy </a:t>
            </a:r>
            <a:r>
              <a:rPr lang="vi-VN" sz="1650" b="1">
                <a:solidFill>
                  <a:schemeClr val="tx2">
                    <a:lumMod val="75000"/>
                  </a:schemeClr>
                </a:solidFill>
                <a:latin typeface="+mj-lt"/>
              </a:rPr>
              <a:t>nhất </a:t>
            </a:r>
            <a:r>
              <a:rPr lang="en-US" sz="1650" b="1" smtClean="0">
                <a:solidFill>
                  <a:schemeClr val="tx2">
                    <a:lumMod val="75000"/>
                  </a:schemeClr>
                </a:solidFill>
                <a:latin typeface="+mj-lt"/>
              </a:rPr>
              <a:t>để có thể tiếp tục nuôi con</a:t>
            </a:r>
            <a:r>
              <a:rPr lang="vi-VN" sz="1650" b="1" smtClean="0">
                <a:solidFill>
                  <a:schemeClr val="tx2">
                    <a:lumMod val="75000"/>
                  </a:schemeClr>
                </a:solidFill>
                <a:latin typeface="+mj-lt"/>
              </a:rPr>
              <a:t>.</a:t>
            </a:r>
            <a:r>
              <a:rPr lang="vi-VN" sz="1650" b="1" dirty="0">
                <a:solidFill>
                  <a:schemeClr val="tx2">
                    <a:lumMod val="75000"/>
                  </a:schemeClr>
                </a:solidFill>
                <a:latin typeface="+mj-lt"/>
              </a:rPr>
              <a:t> </a:t>
            </a:r>
          </a:p>
          <a:p>
            <a:pPr marL="0" indent="0">
              <a:buNone/>
            </a:pPr>
            <a:r>
              <a:rPr lang="vi-VN" sz="1650" b="1" dirty="0">
                <a:solidFill>
                  <a:schemeClr val="tx2">
                    <a:lumMod val="75000"/>
                  </a:schemeClr>
                </a:solidFill>
                <a:latin typeface="+mj-lt"/>
              </a:rPr>
              <a:t>Trong cuốn nhật ký viết rằng: Anh ước gì anh và em có thể cùng nhau chìm xuống đáy biển, nhưng anh không thể. Vì con gái chúng ta, anh chỉ có thể để em một mình ngủ một giấc ngủ dài dưới đáy đại dương sâu thẳm. Anh xin lỗi!</a:t>
            </a:r>
          </a:p>
          <a:p>
            <a:pPr marL="0" indent="0">
              <a:buNone/>
            </a:pPr>
            <a:r>
              <a:rPr lang="vi-VN" sz="1650" b="1" dirty="0">
                <a:solidFill>
                  <a:schemeClr val="tx2">
                    <a:lumMod val="75000"/>
                  </a:schemeClr>
                </a:solidFill>
                <a:latin typeface="+mj-lt"/>
              </a:rPr>
              <a:t>Kể xong câu chuyện phòng học trở nên im ắng, các em học sinh đã hiểu được ý nghĩa của câu chuyện này</a:t>
            </a:r>
            <a:r>
              <a:rPr lang="en-US" sz="1650" b="1" dirty="0">
                <a:solidFill>
                  <a:schemeClr val="tx2">
                    <a:lumMod val="75000"/>
                  </a:schemeClr>
                </a:solidFill>
                <a:latin typeface="+mj-lt"/>
              </a:rPr>
              <a:t>.</a:t>
            </a:r>
          </a:p>
        </p:txBody>
      </p:sp>
    </p:spTree>
    <p:extLst>
      <p:ext uri="{BB962C8B-B14F-4D97-AF65-F5344CB8AC3E}">
        <p14:creationId xmlns:p14="http://schemas.microsoft.com/office/powerpoint/2010/main" xmlns="" val="19023036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95400"/>
            <a:ext cx="7467600" cy="715962"/>
          </a:xfrm>
        </p:spPr>
        <p:txBody>
          <a:bodyPr>
            <a:normAutofit/>
          </a:bodyPr>
          <a:lstStyle/>
          <a:p>
            <a:r>
              <a:rPr lang="en-US" sz="2800" b="1" u="sng" dirty="0" smtClean="0">
                <a:solidFill>
                  <a:srgbClr val="C00000"/>
                </a:solidFill>
                <a:latin typeface="Times New Roman" pitchFamily="18" charset="0"/>
                <a:cs typeface="Times New Roman" pitchFamily="18" charset="0"/>
              </a:rPr>
              <a:t>BÀI TẬP VẬN DỤNG</a:t>
            </a:r>
            <a:endParaRPr lang="en-US" sz="2800" b="1" u="sng" dirty="0">
              <a:solidFill>
                <a:srgbClr val="C00000"/>
              </a:solidFill>
              <a:latin typeface="Times New Roman" pitchFamily="18" charset="0"/>
              <a:cs typeface="Times New Roman" pitchFamily="18" charset="0"/>
            </a:endParaRPr>
          </a:p>
        </p:txBody>
      </p:sp>
      <p:sp>
        <p:nvSpPr>
          <p:cNvPr id="3" name="Content Placeholder 2"/>
          <p:cNvSpPr>
            <a:spLocks noGrp="1"/>
          </p:cNvSpPr>
          <p:nvPr>
            <p:ph sz="quarter" idx="1"/>
          </p:nvPr>
        </p:nvSpPr>
        <p:spPr>
          <a:xfrm>
            <a:off x="533400" y="2209800"/>
            <a:ext cx="8305800" cy="5330952"/>
          </a:xfrm>
        </p:spPr>
        <p:txBody>
          <a:bodyPr/>
          <a:lstStyle/>
          <a:p>
            <a:pPr lvl="0"/>
            <a:r>
              <a:rPr lang="en-US" b="1" i="1" dirty="0" err="1" smtClean="0"/>
              <a:t>Tại</a:t>
            </a:r>
            <a:r>
              <a:rPr lang="en-US" b="1" i="1" dirty="0" smtClean="0"/>
              <a:t> </a:t>
            </a:r>
            <a:r>
              <a:rPr lang="en-US" b="1" i="1" dirty="0" err="1"/>
              <a:t>sao</a:t>
            </a:r>
            <a:r>
              <a:rPr lang="en-US" b="1" i="1" dirty="0"/>
              <a:t> </a:t>
            </a:r>
            <a:r>
              <a:rPr lang="en-US" b="1" i="1" dirty="0" err="1"/>
              <a:t>người</a:t>
            </a:r>
            <a:r>
              <a:rPr lang="en-US" b="1" i="1" dirty="0"/>
              <a:t> </a:t>
            </a:r>
            <a:r>
              <a:rPr lang="en-US" b="1" i="1" dirty="0" err="1"/>
              <a:t>chồng</a:t>
            </a:r>
            <a:r>
              <a:rPr lang="en-US" b="1" i="1" dirty="0"/>
              <a:t> </a:t>
            </a:r>
            <a:r>
              <a:rPr lang="en-US" b="1" i="1" dirty="0" err="1"/>
              <a:t>lại</a:t>
            </a:r>
            <a:r>
              <a:rPr lang="en-US" b="1" i="1" dirty="0"/>
              <a:t> </a:t>
            </a:r>
            <a:r>
              <a:rPr lang="en-US" b="1" i="1" dirty="0" err="1"/>
              <a:t>quyết</a:t>
            </a:r>
            <a:r>
              <a:rPr lang="en-US" b="1" i="1" dirty="0"/>
              <a:t> </a:t>
            </a:r>
            <a:r>
              <a:rPr lang="en-US" b="1" i="1" dirty="0" err="1"/>
              <a:t>định</a:t>
            </a:r>
            <a:r>
              <a:rPr lang="en-US" b="1" i="1" dirty="0"/>
              <a:t> </a:t>
            </a:r>
            <a:r>
              <a:rPr lang="en-US" b="1" i="1" dirty="0" err="1"/>
              <a:t>bỏ</a:t>
            </a:r>
            <a:r>
              <a:rPr lang="en-US" b="1" i="1" dirty="0"/>
              <a:t> </a:t>
            </a:r>
            <a:r>
              <a:rPr lang="en-US" b="1" i="1" dirty="0" err="1"/>
              <a:t>lại</a:t>
            </a:r>
            <a:r>
              <a:rPr lang="en-US" b="1" i="1" dirty="0"/>
              <a:t> </a:t>
            </a:r>
            <a:r>
              <a:rPr lang="en-US" b="1" i="1" dirty="0" err="1"/>
              <a:t>vợ</a:t>
            </a:r>
            <a:r>
              <a:rPr lang="en-US" b="1" i="1" dirty="0"/>
              <a:t> </a:t>
            </a:r>
            <a:r>
              <a:rPr lang="en-US" b="1" i="1" dirty="0" err="1"/>
              <a:t>trên</a:t>
            </a:r>
            <a:r>
              <a:rPr lang="en-US" b="1" i="1" dirty="0"/>
              <a:t> con </a:t>
            </a:r>
            <a:r>
              <a:rPr lang="en-US" b="1" i="1" dirty="0" err="1"/>
              <a:t>tàu</a:t>
            </a:r>
            <a:r>
              <a:rPr lang="en-US" b="1" i="1" dirty="0"/>
              <a:t> </a:t>
            </a:r>
            <a:r>
              <a:rPr lang="en-US" b="1" i="1" dirty="0" err="1"/>
              <a:t>sắp</a:t>
            </a:r>
            <a:r>
              <a:rPr lang="en-US" b="1" i="1" dirty="0"/>
              <a:t> </a:t>
            </a:r>
            <a:r>
              <a:rPr lang="en-US" b="1" i="1" dirty="0" err="1"/>
              <a:t>chìm</a:t>
            </a:r>
            <a:r>
              <a:rPr lang="en-US" b="1" i="1" dirty="0"/>
              <a:t> </a:t>
            </a:r>
            <a:r>
              <a:rPr lang="en-US" b="1" i="1" dirty="0" err="1"/>
              <a:t>và</a:t>
            </a:r>
            <a:r>
              <a:rPr lang="en-US" b="1" i="1" dirty="0"/>
              <a:t> </a:t>
            </a:r>
            <a:r>
              <a:rPr lang="en-US" b="1" i="1" dirty="0" err="1"/>
              <a:t>chọn</a:t>
            </a:r>
            <a:r>
              <a:rPr lang="en-US" b="1" i="1" dirty="0"/>
              <a:t> </a:t>
            </a:r>
            <a:r>
              <a:rPr lang="en-US" b="1" i="1" dirty="0" err="1"/>
              <a:t>cách</a:t>
            </a:r>
            <a:r>
              <a:rPr lang="en-US" b="1" i="1" dirty="0"/>
              <a:t> </a:t>
            </a:r>
            <a:r>
              <a:rPr lang="en-US" b="1" i="1" dirty="0" err="1"/>
              <a:t>sống</a:t>
            </a:r>
            <a:r>
              <a:rPr lang="en-US" b="1" i="1" dirty="0"/>
              <a:t> </a:t>
            </a:r>
            <a:r>
              <a:rPr lang="en-US" b="1" i="1" dirty="0" err="1"/>
              <a:t>sót</a:t>
            </a:r>
            <a:r>
              <a:rPr lang="en-US" b="1" i="1" dirty="0"/>
              <a:t> </a:t>
            </a:r>
            <a:r>
              <a:rPr lang="en-US" b="1" i="1" dirty="0" err="1" smtClean="0"/>
              <a:t>một</a:t>
            </a:r>
            <a:r>
              <a:rPr lang="en-US" b="1" i="1" dirty="0" smtClean="0"/>
              <a:t> </a:t>
            </a:r>
            <a:r>
              <a:rPr lang="en-US" b="1" i="1" dirty="0" err="1"/>
              <a:t>mình</a:t>
            </a:r>
            <a:r>
              <a:rPr lang="en-US" b="1" i="1" dirty="0" smtClean="0"/>
              <a:t>?</a:t>
            </a:r>
          </a:p>
          <a:p>
            <a:r>
              <a:rPr lang="en-US" b="1" i="1" dirty="0" err="1"/>
              <a:t>Nếu</a:t>
            </a:r>
            <a:r>
              <a:rPr lang="en-US" b="1" i="1" dirty="0"/>
              <a:t> </a:t>
            </a:r>
            <a:r>
              <a:rPr lang="en-US" b="1" i="1" dirty="0" err="1"/>
              <a:t>không</a:t>
            </a:r>
            <a:r>
              <a:rPr lang="en-US" b="1" i="1" dirty="0"/>
              <a:t> </a:t>
            </a:r>
            <a:r>
              <a:rPr lang="en-US" b="1" i="1" dirty="0" err="1" smtClean="0"/>
              <a:t>hiểu</a:t>
            </a:r>
            <a:r>
              <a:rPr lang="en-US" b="1" i="1" dirty="0" smtClean="0"/>
              <a:t> </a:t>
            </a:r>
            <a:r>
              <a:rPr lang="en-US" b="1" i="1" dirty="0" err="1" smtClean="0"/>
              <a:t>ngữ</a:t>
            </a:r>
            <a:r>
              <a:rPr lang="en-US" b="1" i="1" dirty="0" smtClean="0"/>
              <a:t> </a:t>
            </a:r>
            <a:r>
              <a:rPr lang="en-US" b="1" i="1" dirty="0" err="1"/>
              <a:t>cảnh</a:t>
            </a:r>
            <a:r>
              <a:rPr lang="en-US" b="1" i="1" dirty="0"/>
              <a:t> </a:t>
            </a:r>
            <a:r>
              <a:rPr lang="en-US" b="1" i="1" dirty="0" err="1" smtClean="0"/>
              <a:t>giao</a:t>
            </a:r>
            <a:r>
              <a:rPr lang="en-US" b="1" i="1" dirty="0" smtClean="0"/>
              <a:t> </a:t>
            </a:r>
            <a:r>
              <a:rPr lang="en-US" b="1" i="1" dirty="0" err="1" smtClean="0"/>
              <a:t>tiếp</a:t>
            </a:r>
            <a:r>
              <a:rPr lang="en-US" b="1" i="1" dirty="0" smtClean="0"/>
              <a:t> </a:t>
            </a:r>
            <a:r>
              <a:rPr lang="en-US" b="1" i="1" dirty="0" err="1" smtClean="0"/>
              <a:t>thì</a:t>
            </a:r>
            <a:r>
              <a:rPr lang="en-US" b="1" i="1" dirty="0" smtClean="0"/>
              <a:t> </a:t>
            </a:r>
            <a:r>
              <a:rPr lang="en-US" b="1" i="1" dirty="0" err="1"/>
              <a:t>chúng</a:t>
            </a:r>
            <a:r>
              <a:rPr lang="en-US" b="1" i="1" dirty="0"/>
              <a:t> ta </a:t>
            </a:r>
            <a:r>
              <a:rPr lang="en-US" b="1" i="1" dirty="0" err="1"/>
              <a:t>sẽ</a:t>
            </a:r>
            <a:r>
              <a:rPr lang="en-US" b="1" i="1" dirty="0"/>
              <a:t> </a:t>
            </a:r>
            <a:r>
              <a:rPr lang="en-US" b="1" i="1" dirty="0" err="1" smtClean="0"/>
              <a:t>nghĩ</a:t>
            </a:r>
            <a:r>
              <a:rPr lang="en-US" b="1" i="1" dirty="0" smtClean="0"/>
              <a:t> </a:t>
            </a:r>
            <a:r>
              <a:rPr lang="en-US" b="1" i="1" dirty="0" err="1" smtClean="0"/>
              <a:t>người</a:t>
            </a:r>
            <a:r>
              <a:rPr lang="en-US" b="1" i="1" dirty="0" smtClean="0"/>
              <a:t> </a:t>
            </a:r>
            <a:r>
              <a:rPr lang="en-US" b="1" i="1" dirty="0" err="1"/>
              <a:t>chồng</a:t>
            </a:r>
            <a:r>
              <a:rPr lang="en-US" b="1" i="1" dirty="0"/>
              <a:t> </a:t>
            </a:r>
            <a:r>
              <a:rPr lang="en-US" b="1" i="1" dirty="0" err="1" smtClean="0"/>
              <a:t>là</a:t>
            </a:r>
            <a:r>
              <a:rPr lang="en-US" b="1" i="1" dirty="0" smtClean="0"/>
              <a:t> </a:t>
            </a:r>
            <a:r>
              <a:rPr lang="en-US" b="1" i="1" dirty="0" err="1" smtClean="0"/>
              <a:t>người</a:t>
            </a:r>
            <a:r>
              <a:rPr lang="en-US" b="1" i="1" dirty="0" smtClean="0"/>
              <a:t> </a:t>
            </a:r>
            <a:r>
              <a:rPr lang="en-US" b="1" i="1" dirty="0" err="1" smtClean="0"/>
              <a:t>như</a:t>
            </a:r>
            <a:r>
              <a:rPr lang="en-US" b="1" i="1" dirty="0" smtClean="0"/>
              <a:t> </a:t>
            </a:r>
            <a:r>
              <a:rPr lang="en-US" b="1" i="1" dirty="0" err="1"/>
              <a:t>thế</a:t>
            </a:r>
            <a:r>
              <a:rPr lang="en-US" b="1" i="1" dirty="0"/>
              <a:t> </a:t>
            </a:r>
            <a:r>
              <a:rPr lang="en-US" b="1" i="1" dirty="0" err="1"/>
              <a:t>nào</a:t>
            </a:r>
            <a:r>
              <a:rPr lang="en-US" b="1" i="1" dirty="0"/>
              <a:t>?</a:t>
            </a:r>
            <a:endParaRPr lang="en-US" dirty="0"/>
          </a:p>
          <a:p>
            <a:pPr lvl="0"/>
            <a:r>
              <a:rPr lang="en-US" b="1" i="1" dirty="0"/>
              <a:t>Qua </a:t>
            </a:r>
            <a:r>
              <a:rPr lang="en-US" b="1" i="1" dirty="0" err="1"/>
              <a:t>câu</a:t>
            </a:r>
            <a:r>
              <a:rPr lang="en-US" b="1" i="1" dirty="0"/>
              <a:t> </a:t>
            </a:r>
            <a:r>
              <a:rPr lang="en-US" b="1" i="1" dirty="0" err="1"/>
              <a:t>chuyện</a:t>
            </a:r>
            <a:r>
              <a:rPr lang="en-US" b="1" i="1" dirty="0"/>
              <a:t> </a:t>
            </a:r>
            <a:r>
              <a:rPr lang="en-US" b="1" i="1" dirty="0" err="1"/>
              <a:t>em</a:t>
            </a:r>
            <a:r>
              <a:rPr lang="en-US" b="1" i="1" dirty="0"/>
              <a:t> </a:t>
            </a:r>
            <a:r>
              <a:rPr lang="en-US" b="1" i="1" dirty="0" err="1"/>
              <a:t>rút</a:t>
            </a:r>
            <a:r>
              <a:rPr lang="en-US" b="1" i="1" dirty="0"/>
              <a:t> </a:t>
            </a:r>
            <a:r>
              <a:rPr lang="en-US" b="1" i="1" dirty="0" err="1"/>
              <a:t>ra</a:t>
            </a:r>
            <a:r>
              <a:rPr lang="en-US" b="1" i="1" dirty="0"/>
              <a:t> </a:t>
            </a:r>
            <a:r>
              <a:rPr lang="en-US" b="1" i="1" dirty="0" err="1"/>
              <a:t>bài</a:t>
            </a:r>
            <a:r>
              <a:rPr lang="en-US" b="1" i="1" dirty="0"/>
              <a:t> </a:t>
            </a:r>
            <a:r>
              <a:rPr lang="en-US" b="1" i="1" dirty="0" err="1"/>
              <a:t>học</a:t>
            </a:r>
            <a:r>
              <a:rPr lang="en-US" b="1" i="1" dirty="0"/>
              <a:t> </a:t>
            </a:r>
            <a:r>
              <a:rPr lang="en-US" b="1" i="1" dirty="0" err="1"/>
              <a:t>gì</a:t>
            </a:r>
            <a:r>
              <a:rPr lang="en-US" b="1" i="1" dirty="0"/>
              <a:t> </a:t>
            </a:r>
            <a:r>
              <a:rPr lang="en-US" b="1" i="1" dirty="0" err="1"/>
              <a:t>cho</a:t>
            </a:r>
            <a:r>
              <a:rPr lang="en-US" b="1" i="1" dirty="0"/>
              <a:t> </a:t>
            </a:r>
            <a:r>
              <a:rPr lang="en-US" b="1" i="1" dirty="0" err="1"/>
              <a:t>bản</a:t>
            </a:r>
            <a:r>
              <a:rPr lang="en-US" b="1" i="1" dirty="0"/>
              <a:t> </a:t>
            </a:r>
            <a:r>
              <a:rPr lang="en-US" b="1" i="1" dirty="0" err="1"/>
              <a:t>thân</a:t>
            </a:r>
            <a:r>
              <a:rPr lang="en-US" b="1" i="1" dirty="0"/>
              <a:t>?</a:t>
            </a:r>
            <a:endParaRPr lang="en-US" dirty="0"/>
          </a:p>
        </p:txBody>
      </p:sp>
    </p:spTree>
    <p:extLst>
      <p:ext uri="{BB962C8B-B14F-4D97-AF65-F5344CB8AC3E}">
        <p14:creationId xmlns:p14="http://schemas.microsoft.com/office/powerpoint/2010/main" xmlns="" val="6726810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15962"/>
          </a:xfrm>
        </p:spPr>
        <p:txBody>
          <a:bodyPr>
            <a:normAutofit/>
          </a:bodyPr>
          <a:lstStyle/>
          <a:p>
            <a:r>
              <a:rPr lang="en-US" sz="2800" b="1" u="sng" smtClean="0">
                <a:solidFill>
                  <a:srgbClr val="C00000"/>
                </a:solidFill>
                <a:latin typeface="Times New Roman" pitchFamily="18" charset="0"/>
                <a:cs typeface="Times New Roman" pitchFamily="18" charset="0"/>
              </a:rPr>
              <a:t>Những câu nói ý nghĩa</a:t>
            </a:r>
            <a:endParaRPr lang="en-US" sz="2800" b="1" u="sng" dirty="0">
              <a:solidFill>
                <a:srgbClr val="C00000"/>
              </a:solidFill>
              <a:latin typeface="Times New Roman" pitchFamily="18" charset="0"/>
              <a:cs typeface="Times New Roman" pitchFamily="18" charset="0"/>
            </a:endParaRPr>
          </a:p>
        </p:txBody>
      </p:sp>
      <p:sp>
        <p:nvSpPr>
          <p:cNvPr id="3" name="Rectangle 2"/>
          <p:cNvSpPr/>
          <p:nvPr/>
        </p:nvSpPr>
        <p:spPr>
          <a:xfrm>
            <a:off x="228600" y="1276350"/>
            <a:ext cx="8382000" cy="4801314"/>
          </a:xfrm>
          <a:prstGeom prst="rect">
            <a:avLst/>
          </a:prstGeom>
        </p:spPr>
        <p:txBody>
          <a:bodyPr wrap="square">
            <a:spAutoFit/>
          </a:bodyPr>
          <a:lstStyle/>
          <a:p>
            <a:pPr algn="just"/>
            <a:r>
              <a:rPr lang="en-US" sz="2400" i="1" dirty="0" smtClean="0"/>
              <a:t>- </a:t>
            </a:r>
            <a:r>
              <a:rPr lang="vi-VN" sz="2400" i="1" dirty="0" smtClean="0"/>
              <a:t>Thiện </a:t>
            </a:r>
            <a:r>
              <a:rPr lang="vi-VN" sz="2400" i="1" dirty="0"/>
              <a:t>và ác trên thế gian có lúc lắm mối rối bời, khó lòng phân biệt. Bởi vậy, đừng nên dễ dàng nhận định người khác...". </a:t>
            </a:r>
            <a:endParaRPr lang="vi-VN" sz="2400" dirty="0"/>
          </a:p>
          <a:p>
            <a:pPr algn="just"/>
            <a:r>
              <a:rPr lang="en-US" sz="2400" b="1" i="1" dirty="0" smtClean="0">
                <a:latin typeface="Times New Roman" pitchFamily="18" charset="0"/>
                <a:cs typeface="Times New Roman" pitchFamily="18" charset="0"/>
              </a:rPr>
              <a:t>- "</a:t>
            </a:r>
            <a:r>
              <a:rPr lang="en-US" sz="2400" b="1" i="1" dirty="0" err="1">
                <a:latin typeface="Times New Roman" pitchFamily="18" charset="0"/>
                <a:cs typeface="Times New Roman" pitchFamily="18" charset="0"/>
              </a:rPr>
              <a:t>Trong</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cuộc</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sống</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người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thích</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chủ</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động</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thanh</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toán</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tiền</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không</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phải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bởi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vì</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người</a:t>
            </a:r>
            <a:r>
              <a:rPr lang="en-US" sz="2400" b="1" i="1" dirty="0">
                <a:latin typeface="Times New Roman" pitchFamily="18" charset="0"/>
                <a:cs typeface="Times New Roman" pitchFamily="18" charset="0"/>
              </a:rPr>
              <a:t> ta </a:t>
            </a:r>
            <a:r>
              <a:rPr lang="en-US" sz="2400" b="1" i="1" dirty="0" err="1">
                <a:latin typeface="Times New Roman" pitchFamily="18" charset="0"/>
                <a:cs typeface="Times New Roman" pitchFamily="18" charset="0"/>
              </a:rPr>
              <a:t>dư</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dả</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Mà</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là</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người</a:t>
            </a:r>
            <a:r>
              <a:rPr lang="en-US" sz="2400" b="1" i="1" dirty="0">
                <a:latin typeface="Times New Roman" pitchFamily="18" charset="0"/>
                <a:cs typeface="Times New Roman" pitchFamily="18" charset="0"/>
              </a:rPr>
              <a:t> ta </a:t>
            </a:r>
            <a:r>
              <a:rPr lang="en-US" sz="2400" b="1" i="1" dirty="0" err="1">
                <a:latin typeface="Times New Roman" pitchFamily="18" charset="0"/>
                <a:cs typeface="Times New Roman" pitchFamily="18" charset="0"/>
              </a:rPr>
              <a:t>xem</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trọng</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tình</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bạn</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hơn</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tiền</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bạc</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Trong</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công</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việc</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người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tình</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nguyện</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nhận</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nhiều</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việc</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về</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mình</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không</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phải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bởi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vì</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người</a:t>
            </a:r>
            <a:r>
              <a:rPr lang="en-US" sz="2400" b="1" i="1" dirty="0">
                <a:latin typeface="Times New Roman" pitchFamily="18" charset="0"/>
                <a:cs typeface="Times New Roman" pitchFamily="18" charset="0"/>
              </a:rPr>
              <a:t> ta </a:t>
            </a:r>
            <a:r>
              <a:rPr lang="en-US" sz="2400" b="1" i="1" dirty="0" err="1">
                <a:latin typeface="Times New Roman" pitchFamily="18" charset="0"/>
                <a:cs typeface="Times New Roman" pitchFamily="18" charset="0"/>
              </a:rPr>
              <a:t>ngốc</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Mà</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là</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người</a:t>
            </a:r>
            <a:r>
              <a:rPr lang="en-US" sz="2400" b="1" i="1" dirty="0">
                <a:latin typeface="Times New Roman" pitchFamily="18" charset="0"/>
                <a:cs typeface="Times New Roman" pitchFamily="18" charset="0"/>
              </a:rPr>
              <a:t> ta </a:t>
            </a:r>
            <a:r>
              <a:rPr lang="en-US" sz="2400" b="1" i="1" dirty="0" err="1">
                <a:latin typeface="Times New Roman" pitchFamily="18" charset="0"/>
                <a:cs typeface="Times New Roman" pitchFamily="18" charset="0"/>
              </a:rPr>
              <a:t>hiểu</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được</a:t>
            </a:r>
            <a:r>
              <a:rPr lang="en-US" sz="2400" b="1" i="1" dirty="0">
                <a:latin typeface="Times New Roman" pitchFamily="18" charset="0"/>
                <a:cs typeface="Times New Roman" pitchFamily="18" charset="0"/>
              </a:rPr>
              <a:t> ý </a:t>
            </a:r>
            <a:r>
              <a:rPr lang="en-US" sz="2400" b="1" i="1" dirty="0" err="1">
                <a:latin typeface="Times New Roman" pitchFamily="18" charset="0"/>
                <a:cs typeface="Times New Roman" pitchFamily="18" charset="0"/>
              </a:rPr>
              <a:t>nghĩa</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của</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trách</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nhiệm</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Sau</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khi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cãi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nhau</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người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xin</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lỗi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trước</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không</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phải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bởi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vì</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người</a:t>
            </a:r>
            <a:r>
              <a:rPr lang="en-US" sz="2400" b="1" i="1" dirty="0">
                <a:latin typeface="Times New Roman" pitchFamily="18" charset="0"/>
                <a:cs typeface="Times New Roman" pitchFamily="18" charset="0"/>
              </a:rPr>
              <a:t> ta </a:t>
            </a:r>
            <a:r>
              <a:rPr lang="en-US" sz="2400" b="1" i="1" dirty="0" err="1">
                <a:latin typeface="Times New Roman" pitchFamily="18" charset="0"/>
                <a:cs typeface="Times New Roman" pitchFamily="18" charset="0"/>
              </a:rPr>
              <a:t>sai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Mà</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là</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người</a:t>
            </a:r>
            <a:r>
              <a:rPr lang="en-US" sz="2400" b="1" i="1" dirty="0">
                <a:latin typeface="Times New Roman" pitchFamily="18" charset="0"/>
                <a:cs typeface="Times New Roman" pitchFamily="18" charset="0"/>
              </a:rPr>
              <a:t> ta </a:t>
            </a:r>
            <a:r>
              <a:rPr lang="en-US" sz="2400" b="1" i="1" dirty="0" err="1">
                <a:latin typeface="Times New Roman" pitchFamily="18" charset="0"/>
                <a:cs typeface="Times New Roman" pitchFamily="18" charset="0"/>
              </a:rPr>
              <a:t>trân</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trọng</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người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bên</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cạnh</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mình</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Người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tình</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nguyện</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giúp</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đỡ</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người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khác</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không</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phải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vì</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nợ</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người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đó</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cái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gì</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Mà</a:t>
            </a:r>
            <a:r>
              <a:rPr lang="en-US" sz="2400" b="1" i="1" dirty="0">
                <a:latin typeface="Times New Roman" pitchFamily="18" charset="0"/>
                <a:cs typeface="Times New Roman" pitchFamily="18" charset="0"/>
              </a:rPr>
              <a:t> </a:t>
            </a:r>
            <a:r>
              <a:rPr lang="en-US" sz="2400" b="1" i="1" dirty="0" err="1" smtClean="0">
                <a:latin typeface="Times New Roman" pitchFamily="18" charset="0"/>
                <a:cs typeface="Times New Roman" pitchFamily="18" charset="0"/>
              </a:rPr>
              <a:t>là</a:t>
            </a:r>
            <a:r>
              <a:rPr lang="en-US" sz="2400" b="1" i="1" dirty="0" smtClean="0">
                <a:latin typeface="Times New Roman" pitchFamily="18" charset="0"/>
                <a:cs typeface="Times New Roman" pitchFamily="18" charset="0"/>
              </a:rPr>
              <a:t> </a:t>
            </a:r>
            <a:r>
              <a:rPr lang="en-US" sz="2400" b="1" i="1" dirty="0" err="1" smtClean="0">
                <a:latin typeface="Times New Roman" pitchFamily="18" charset="0"/>
                <a:cs typeface="Times New Roman" pitchFamily="18" charset="0"/>
              </a:rPr>
              <a:t>người</a:t>
            </a:r>
            <a:r>
              <a:rPr lang="en-US" sz="2400" b="1" i="1" dirty="0" smtClean="0">
                <a:latin typeface="Times New Roman" pitchFamily="18" charset="0"/>
                <a:cs typeface="Times New Roman" pitchFamily="18" charset="0"/>
              </a:rPr>
              <a:t> </a:t>
            </a:r>
            <a:r>
              <a:rPr lang="en-US" sz="2400" b="1" i="1" dirty="0">
                <a:latin typeface="Times New Roman" pitchFamily="18" charset="0"/>
                <a:cs typeface="Times New Roman" pitchFamily="18" charset="0"/>
              </a:rPr>
              <a:t>ta </a:t>
            </a:r>
            <a:r>
              <a:rPr lang="en-US" sz="2400" b="1" i="1" dirty="0" err="1">
                <a:latin typeface="Times New Roman" pitchFamily="18" charset="0"/>
                <a:cs typeface="Times New Roman" pitchFamily="18" charset="0"/>
              </a:rPr>
              <a:t>xem</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người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đó</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là</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bạn</a:t>
            </a:r>
            <a:r>
              <a:rPr lang="en-US" sz="2400" b="1" i="1" dirty="0">
                <a:latin typeface="Times New Roman" pitchFamily="18" charset="0"/>
                <a:cs typeface="Times New Roman" pitchFamily="18" charset="0"/>
              </a:rPr>
              <a:t>". </a:t>
            </a:r>
            <a:endParaRPr lang="en-US" sz="2400" b="1" dirty="0">
              <a:latin typeface="Times New Roman" pitchFamily="18" charset="0"/>
              <a:cs typeface="Times New Roman" pitchFamily="18" charset="0"/>
            </a:endParaRPr>
          </a:p>
          <a:p>
            <a:pPr algn="just"/>
            <a:endParaRPr lang="en-US" b="1" dirty="0"/>
          </a:p>
        </p:txBody>
      </p:sp>
    </p:spTree>
    <p:extLst>
      <p:ext uri="{BB962C8B-B14F-4D97-AF65-F5344CB8AC3E}">
        <p14:creationId xmlns:p14="http://schemas.microsoft.com/office/powerpoint/2010/main" xmlns="" val="2878313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564</TotalTime>
  <Words>1430</Words>
  <Application>Microsoft Office PowerPoint</Application>
  <PresentationFormat>On-screen Show (4:3)</PresentationFormat>
  <Paragraphs>135</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Slide 1</vt:lpstr>
      <vt:lpstr>KHỞI ĐỘNG</vt:lpstr>
      <vt:lpstr>Ngữ cảnh</vt:lpstr>
      <vt:lpstr>I.Khái niệm</vt:lpstr>
      <vt:lpstr>Slide 5</vt:lpstr>
      <vt:lpstr>I.Khái niệm</vt:lpstr>
      <vt:lpstr>Slide 7</vt:lpstr>
      <vt:lpstr>Slide 8</vt:lpstr>
      <vt:lpstr>Slide 9</vt:lpstr>
      <vt:lpstr>Slide 10</vt:lpstr>
      <vt:lpstr>Slide 11</vt:lpstr>
      <vt:lpstr>Slide 12</vt:lpstr>
      <vt:lpstr>Slide 13</vt:lpstr>
      <vt:lpstr>Slide 14</vt:lpstr>
      <vt:lpstr>BÀI TẬP  VẬN DỤNG</vt:lpstr>
      <vt:lpstr>Slide 16</vt:lpstr>
      <vt:lpstr>BÀI TẬP VẬN DỤNG</vt:lpstr>
      <vt:lpstr>Những câu nói ý nghĩa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Ngữ cảnh</dc:title>
  <dc:creator>Thuy Tho</dc:creator>
  <cp:lastModifiedBy>admin</cp:lastModifiedBy>
  <cp:revision>424</cp:revision>
  <dcterms:created xsi:type="dcterms:W3CDTF">2017-05-20T05:48:12Z</dcterms:created>
  <dcterms:modified xsi:type="dcterms:W3CDTF">2020-05-31T10:30:19Z</dcterms:modified>
</cp:coreProperties>
</file>