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53" d="100"/>
          <a:sy n="53" d="100"/>
        </p:scale>
        <p:origin x="102" y="7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B1DF2-FC11-4D70-BEB9-2663AC116B20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630E2-51AB-42FC-9D41-75C99AD2F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977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B1DF2-FC11-4D70-BEB9-2663AC116B20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630E2-51AB-42FC-9D41-75C99AD2F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82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B1DF2-FC11-4D70-BEB9-2663AC116B20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630E2-51AB-42FC-9D41-75C99AD2F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084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B1DF2-FC11-4D70-BEB9-2663AC116B20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630E2-51AB-42FC-9D41-75C99AD2F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251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B1DF2-FC11-4D70-BEB9-2663AC116B20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630E2-51AB-42FC-9D41-75C99AD2F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489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B1DF2-FC11-4D70-BEB9-2663AC116B20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630E2-51AB-42FC-9D41-75C99AD2F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833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B1DF2-FC11-4D70-BEB9-2663AC116B20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630E2-51AB-42FC-9D41-75C99AD2F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591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B1DF2-FC11-4D70-BEB9-2663AC116B20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630E2-51AB-42FC-9D41-75C99AD2F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4041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B1DF2-FC11-4D70-BEB9-2663AC116B20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630E2-51AB-42FC-9D41-75C99AD2F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375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B1DF2-FC11-4D70-BEB9-2663AC116B20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630E2-51AB-42FC-9D41-75C99AD2F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348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B1DF2-FC11-4D70-BEB9-2663AC116B20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630E2-51AB-42FC-9D41-75C99AD2F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306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1B1DF2-FC11-4D70-BEB9-2663AC116B20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A630E2-51AB-42FC-9D41-75C99AD2F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751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360" y="685800"/>
            <a:ext cx="5239640" cy="5143500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57688" y="694749"/>
            <a:ext cx="3540803" cy="2308324"/>
          </a:xfrm>
          <a:prstGeom prst="rect">
            <a:avLst/>
          </a:prstGeom>
          <a:noFill/>
          <a:ln>
            <a:noFill/>
          </a:ln>
          <a:effectLst>
            <a:innerShdw blurRad="114300">
              <a:srgbClr val="FF0000"/>
            </a:inn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BỘ MÔN</a:t>
            </a:r>
          </a:p>
          <a:p>
            <a:pPr algn="ctr">
              <a:defRPr/>
            </a:pPr>
            <a:r>
              <a:rPr lang="en-US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NGỮ VĂN 2</a:t>
            </a:r>
          </a:p>
          <a:p>
            <a:pPr algn="ctr">
              <a:defRPr/>
            </a:pPr>
            <a:r>
              <a:rPr lang="en-US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THƯƠNG MẾN </a:t>
            </a:r>
          </a:p>
          <a:p>
            <a:pPr algn="ctr">
              <a:defRPr/>
            </a:pPr>
            <a:r>
              <a:rPr lang="en-US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CHÀO CÁC EM</a:t>
            </a:r>
          </a:p>
        </p:txBody>
      </p:sp>
      <p:sp>
        <p:nvSpPr>
          <p:cNvPr id="3078" name="TextBox 3"/>
          <p:cNvSpPr txBox="1">
            <a:spLocks noChangeArrowheads="1"/>
          </p:cNvSpPr>
          <p:nvPr/>
        </p:nvSpPr>
        <p:spPr bwMode="auto">
          <a:xfrm>
            <a:off x="6857687" y="3429000"/>
            <a:ext cx="3806874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Blip>
                <a:blip r:embed="rId4"/>
              </a:buBlip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80000"/>
              <a:buBlip>
                <a:blip r:embed="rId5"/>
              </a:buBlip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70000"/>
              <a:buBlip>
                <a:blip r:embed="rId6"/>
              </a:buBlip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MONG CÁC EM LUÔN MẠNH KHỎE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VÀ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HỌC TẬP TỐT </a:t>
            </a:r>
          </a:p>
        </p:txBody>
      </p:sp>
    </p:spTree>
    <p:extLst>
      <p:ext uri="{BB962C8B-B14F-4D97-AF65-F5344CB8AC3E}">
        <p14:creationId xmlns:p14="http://schemas.microsoft.com/office/powerpoint/2010/main" val="206108024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350264" y="3812160"/>
            <a:ext cx="12231624" cy="1470025"/>
          </a:xfrm>
        </p:spPr>
        <p:txBody>
          <a:bodyPr>
            <a:noAutofit/>
          </a:bodyPr>
          <a:lstStyle/>
          <a:p>
            <a:r>
              <a:rPr lang="en-US" sz="80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8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8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8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8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8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8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8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8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8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9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NGỮ CẢNH</a:t>
            </a:r>
            <a:endParaRPr lang="en-US" sz="9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3398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228600"/>
            <a:ext cx="12192000" cy="6629400"/>
          </a:xfrm>
        </p:spPr>
        <p:txBody>
          <a:bodyPr>
            <a:noAutofit/>
          </a:bodyPr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altLang="vi-VN" sz="3000" b="1" dirty="0" err="1" smtClean="0"/>
              <a:t>Trích</a:t>
            </a:r>
            <a:r>
              <a:rPr lang="en-US" altLang="vi-VN" sz="3000" b="1" dirty="0" smtClean="0"/>
              <a:t> “</a:t>
            </a:r>
            <a:r>
              <a:rPr lang="en-US" altLang="vi-VN" sz="3000" b="1" i="1" dirty="0" smtClean="0"/>
              <a:t>Hai </a:t>
            </a:r>
            <a:r>
              <a:rPr lang="en-US" altLang="vi-VN" sz="3000" b="1" i="1" dirty="0" err="1" smtClean="0"/>
              <a:t>đứa</a:t>
            </a:r>
            <a:r>
              <a:rPr lang="en-US" altLang="vi-VN" sz="3000" b="1" i="1" dirty="0" smtClean="0"/>
              <a:t> </a:t>
            </a:r>
            <a:r>
              <a:rPr lang="en-US" altLang="vi-VN" sz="3000" b="1" i="1" dirty="0" err="1" smtClean="0"/>
              <a:t>trẻ</a:t>
            </a:r>
            <a:r>
              <a:rPr lang="en-US" altLang="vi-VN" sz="3000" b="1" dirty="0" smtClean="0"/>
              <a:t>” – </a:t>
            </a:r>
            <a:r>
              <a:rPr lang="en-US" altLang="vi-VN" sz="3000" b="1" dirty="0" err="1" smtClean="0"/>
              <a:t>Thạch</a:t>
            </a:r>
            <a:r>
              <a:rPr lang="en-US" altLang="vi-VN" sz="3000" b="1" dirty="0" smtClean="0"/>
              <a:t> Lam:</a:t>
            </a:r>
          </a:p>
          <a:p>
            <a:pPr lvl="1" algn="just" eaLnBrk="1" hangingPunct="1">
              <a:buFont typeface="Wingdings" pitchFamily="2" charset="2"/>
              <a:buNone/>
              <a:defRPr/>
            </a:pPr>
            <a:r>
              <a:rPr lang="en-US" altLang="vi-VN" sz="3000" dirty="0"/>
              <a:t>          “ </a:t>
            </a:r>
            <a:r>
              <a:rPr lang="en-US" altLang="vi-VN" sz="3000" i="1" dirty="0" err="1"/>
              <a:t>Đêm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tối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đối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với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Liên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quen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lắm</a:t>
            </a:r>
            <a:r>
              <a:rPr lang="en-US" altLang="vi-VN" sz="3000" i="1" dirty="0"/>
              <a:t>, </a:t>
            </a:r>
            <a:r>
              <a:rPr lang="en-US" altLang="vi-VN" sz="3000" i="1" dirty="0" err="1"/>
              <a:t>chị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không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sợ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nó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nữa</a:t>
            </a:r>
            <a:r>
              <a:rPr lang="en-US" altLang="vi-VN" sz="3000" i="1" dirty="0"/>
              <a:t>. </a:t>
            </a:r>
            <a:r>
              <a:rPr lang="en-US" altLang="vi-VN" sz="3000" i="1" dirty="0" err="1"/>
              <a:t>Tối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hết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cả</a:t>
            </a:r>
            <a:r>
              <a:rPr lang="en-US" altLang="vi-VN" sz="3000" i="1" dirty="0"/>
              <a:t>, con </a:t>
            </a:r>
            <a:r>
              <a:rPr lang="en-US" altLang="vi-VN" sz="3000" i="1" dirty="0" err="1"/>
              <a:t>đường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thăm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thẳm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ra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sông</a:t>
            </a:r>
            <a:r>
              <a:rPr lang="en-US" altLang="vi-VN" sz="3000" i="1" dirty="0"/>
              <a:t>, con </a:t>
            </a:r>
            <a:r>
              <a:rPr lang="en-US" altLang="vi-VN" sz="3000" i="1" dirty="0" err="1"/>
              <a:t>đường</a:t>
            </a:r>
            <a:r>
              <a:rPr lang="en-US" altLang="vi-VN" sz="3000" i="1" dirty="0"/>
              <a:t> qua </a:t>
            </a:r>
            <a:r>
              <a:rPr lang="en-US" altLang="vi-VN" sz="3000" i="1" dirty="0" err="1"/>
              <a:t>chợ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về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nhà</a:t>
            </a:r>
            <a:r>
              <a:rPr lang="en-US" altLang="vi-VN" sz="3000" i="1" dirty="0"/>
              <a:t>, </a:t>
            </a:r>
            <a:r>
              <a:rPr lang="en-US" altLang="vi-VN" sz="3000" i="1" dirty="0" err="1"/>
              <a:t>các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ngõ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vào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làng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lại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càng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sẫm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đen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hơn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nữa</a:t>
            </a:r>
            <a:r>
              <a:rPr lang="en-US" altLang="vi-VN" sz="3000" i="1" dirty="0"/>
              <a:t>. </a:t>
            </a:r>
            <a:r>
              <a:rPr lang="en-US" altLang="vi-VN" sz="3000" i="1" dirty="0" err="1"/>
              <a:t>Giờ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chỉ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còn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ngọn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đèn</a:t>
            </a:r>
            <a:r>
              <a:rPr lang="en-US" altLang="vi-VN" sz="3000" i="1" dirty="0"/>
              <a:t> con </a:t>
            </a:r>
            <a:r>
              <a:rPr lang="en-US" altLang="vi-VN" sz="3000" i="1" dirty="0" err="1"/>
              <a:t>của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chị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Tí</a:t>
            </a:r>
            <a:r>
              <a:rPr lang="en-US" altLang="vi-VN" sz="3000" i="1" dirty="0"/>
              <a:t>, </a:t>
            </a:r>
            <a:r>
              <a:rPr lang="en-US" altLang="vi-VN" sz="3000" i="1" dirty="0" err="1"/>
              <a:t>và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cái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bếp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lửa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của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bác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Siêu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chiếu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sáng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một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vùng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đất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cát</a:t>
            </a:r>
            <a:r>
              <a:rPr lang="en-US" altLang="vi-VN" sz="3000" i="1" dirty="0"/>
              <a:t>; </a:t>
            </a:r>
            <a:r>
              <a:rPr lang="en-US" altLang="vi-VN" sz="3000" i="1" dirty="0" err="1"/>
              <a:t>trong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cửa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hàng</a:t>
            </a:r>
            <a:r>
              <a:rPr lang="en-US" altLang="vi-VN" sz="3000" i="1" dirty="0"/>
              <a:t>, </a:t>
            </a:r>
            <a:r>
              <a:rPr lang="en-US" altLang="vi-VN" sz="3000" i="1" dirty="0" err="1"/>
              <a:t>ngọn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đèn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của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Liên</a:t>
            </a:r>
            <a:r>
              <a:rPr lang="en-US" altLang="vi-VN" sz="3000" i="1" dirty="0"/>
              <a:t>, </a:t>
            </a:r>
            <a:r>
              <a:rPr lang="en-US" altLang="vi-VN" sz="3000" i="1" dirty="0" err="1"/>
              <a:t>ngọn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đèn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vặn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nhỏ</a:t>
            </a:r>
            <a:r>
              <a:rPr lang="en-US" altLang="vi-VN" sz="3000" i="1" dirty="0"/>
              <a:t>, </a:t>
            </a:r>
            <a:r>
              <a:rPr lang="en-US" altLang="vi-VN" sz="3000" i="1" dirty="0" err="1"/>
              <a:t>thưa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thớt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từng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hột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sáng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lọt</a:t>
            </a:r>
            <a:r>
              <a:rPr lang="en-US" altLang="vi-VN" sz="3000" i="1" dirty="0"/>
              <a:t> qua </a:t>
            </a:r>
            <a:r>
              <a:rPr lang="en-US" altLang="vi-VN" sz="3000" i="1" dirty="0" err="1"/>
              <a:t>phên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nứa</a:t>
            </a:r>
            <a:r>
              <a:rPr lang="en-US" altLang="vi-VN" sz="3000" i="1" dirty="0"/>
              <a:t>. </a:t>
            </a:r>
            <a:r>
              <a:rPr lang="en-US" altLang="vi-VN" sz="3000" i="1" dirty="0" err="1"/>
              <a:t>Tất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cả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phố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xá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trong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huyện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bây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giờ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đều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thu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nhỏ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lại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nơi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hàng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nước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của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chị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Tí</a:t>
            </a:r>
            <a:r>
              <a:rPr lang="en-US" altLang="vi-VN" sz="3000" i="1" dirty="0"/>
              <a:t>. </a:t>
            </a:r>
            <a:r>
              <a:rPr lang="en-US" altLang="vi-VN" sz="3000" i="1" dirty="0" err="1"/>
              <a:t>Thêm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được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một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gia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đình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các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xẩm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ngồi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trên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manh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chiếu</a:t>
            </a:r>
            <a:r>
              <a:rPr lang="en-US" altLang="vi-VN" sz="3000" i="1" dirty="0"/>
              <a:t>, </a:t>
            </a:r>
            <a:r>
              <a:rPr lang="en-US" altLang="vi-VN" sz="3000" i="1" dirty="0" err="1"/>
              <a:t>cái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thau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sắt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trắng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để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trước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mặt</a:t>
            </a:r>
            <a:r>
              <a:rPr lang="en-US" altLang="vi-VN" sz="3000" i="1" dirty="0"/>
              <a:t>, </a:t>
            </a:r>
            <a:r>
              <a:rPr lang="en-US" altLang="vi-VN" sz="3000" i="1" dirty="0" err="1"/>
              <a:t>nhưng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bác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vẫn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chưa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hát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vì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chưa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có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khách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nghe</a:t>
            </a:r>
            <a:r>
              <a:rPr lang="en-US" altLang="vi-VN" sz="3000" i="1" dirty="0"/>
              <a:t>.</a:t>
            </a:r>
          </a:p>
          <a:p>
            <a:pPr lvl="1" algn="just" eaLnBrk="1" hangingPunct="1">
              <a:buFont typeface="Wingdings" pitchFamily="2" charset="2"/>
              <a:buNone/>
              <a:defRPr/>
            </a:pPr>
            <a:r>
              <a:rPr lang="en-US" altLang="vi-VN" sz="3000" i="1" dirty="0"/>
              <a:t>           </a:t>
            </a:r>
            <a:r>
              <a:rPr lang="en-US" altLang="vi-VN" sz="3000" i="1" dirty="0" err="1"/>
              <a:t>Chị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Tí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phe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phẩy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cành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chuối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khô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đuổi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ruồi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bò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trên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mấy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thức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hàng</a:t>
            </a:r>
            <a:r>
              <a:rPr lang="en-US" altLang="vi-VN" sz="3000" i="1" dirty="0"/>
              <a:t>, </a:t>
            </a:r>
            <a:r>
              <a:rPr lang="en-US" altLang="vi-VN" sz="3000" i="1" dirty="0" err="1"/>
              <a:t>chậm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rãi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nói</a:t>
            </a:r>
            <a:r>
              <a:rPr lang="en-US" altLang="vi-VN" sz="3000" i="1" dirty="0"/>
              <a:t>:</a:t>
            </a:r>
          </a:p>
          <a:p>
            <a:pPr lvl="1" algn="just" eaLnBrk="1" hangingPunct="1">
              <a:buFont typeface="Wingdings" pitchFamily="2" charset="2"/>
              <a:buNone/>
              <a:defRPr/>
            </a:pPr>
            <a:r>
              <a:rPr lang="en-US" altLang="vi-VN" sz="3000" i="1" dirty="0"/>
              <a:t>             - </a:t>
            </a:r>
            <a:r>
              <a:rPr lang="en-US" altLang="vi-VN" sz="3000" b="1" i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Giờ</a:t>
            </a:r>
            <a:r>
              <a:rPr lang="en-US" altLang="vi-VN" sz="30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altLang="vi-VN" sz="3000" b="1" i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muộn</a:t>
            </a:r>
            <a:r>
              <a:rPr lang="en-US" altLang="vi-VN" sz="30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altLang="vi-VN" sz="3000" b="1" i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thế</a:t>
            </a:r>
            <a:r>
              <a:rPr lang="en-US" altLang="vi-VN" sz="30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altLang="vi-VN" sz="3000" b="1" i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này</a:t>
            </a:r>
            <a:r>
              <a:rPr lang="en-US" altLang="vi-VN" sz="30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altLang="vi-VN" sz="3000" b="1" i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mà</a:t>
            </a:r>
            <a:r>
              <a:rPr lang="en-US" altLang="vi-VN" sz="30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altLang="vi-VN" sz="3000" b="1" i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họ</a:t>
            </a:r>
            <a:r>
              <a:rPr lang="en-US" altLang="vi-VN" sz="30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altLang="vi-VN" sz="3000" b="1" i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chưa</a:t>
            </a:r>
            <a:r>
              <a:rPr lang="en-US" altLang="vi-VN" sz="30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altLang="vi-VN" sz="3000" b="1" i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ra</a:t>
            </a:r>
            <a:r>
              <a:rPr lang="en-US" altLang="vi-VN" sz="30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altLang="vi-VN" sz="3000" b="1" i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nhỉ</a:t>
            </a:r>
            <a:r>
              <a:rPr lang="en-US" altLang="vi-VN" sz="30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?</a:t>
            </a:r>
          </a:p>
          <a:p>
            <a:pPr lvl="1" algn="just" eaLnBrk="1" hangingPunct="1">
              <a:buFont typeface="Wingdings" pitchFamily="2" charset="2"/>
              <a:buNone/>
              <a:defRPr/>
            </a:pPr>
            <a:r>
              <a:rPr lang="en-US" altLang="vi-VN" sz="3000" i="1" dirty="0"/>
              <a:t>            </a:t>
            </a:r>
            <a:r>
              <a:rPr lang="en-US" altLang="vi-VN" sz="3000" i="1" dirty="0" err="1"/>
              <a:t>Chị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muốn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nói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mấy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chú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lính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trong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huyện</a:t>
            </a:r>
            <a:r>
              <a:rPr lang="en-US" altLang="vi-VN" sz="3000" i="1" dirty="0"/>
              <a:t>, </a:t>
            </a:r>
            <a:r>
              <a:rPr lang="en-US" altLang="vi-VN" sz="3000" i="1" dirty="0" err="1"/>
              <a:t>mấy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người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nhà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của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cụ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thừa</a:t>
            </a:r>
            <a:r>
              <a:rPr lang="en-US" altLang="vi-VN" sz="3000" i="1" dirty="0"/>
              <a:t>, </a:t>
            </a:r>
            <a:r>
              <a:rPr lang="en-US" altLang="vi-VN" sz="3000" i="1" dirty="0" err="1"/>
              <a:t>cụ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lục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là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những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khách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hàng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quen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của</a:t>
            </a:r>
            <a:r>
              <a:rPr lang="en-US" altLang="vi-VN" sz="3000" i="1" dirty="0"/>
              <a:t> </a:t>
            </a:r>
            <a:r>
              <a:rPr lang="en-US" altLang="vi-VN" sz="3000" i="1" dirty="0" err="1"/>
              <a:t>chị</a:t>
            </a:r>
            <a:r>
              <a:rPr lang="en-US" altLang="vi-VN" sz="3000" i="1" dirty="0"/>
              <a:t>.”</a:t>
            </a:r>
          </a:p>
        </p:txBody>
      </p:sp>
      <p:sp>
        <p:nvSpPr>
          <p:cNvPr id="2" name="Oval 1"/>
          <p:cNvSpPr/>
          <p:nvPr/>
        </p:nvSpPr>
        <p:spPr>
          <a:xfrm>
            <a:off x="2943226" y="528638"/>
            <a:ext cx="8586788" cy="44862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ngữ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cảnh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văn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đậm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văn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57027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2438400" y="2819400"/>
            <a:ext cx="7467600" cy="3276600"/>
          </a:xfrm>
          <a:prstGeom prst="roundRect">
            <a:avLst>
              <a:gd name="adj" fmla="val 12614"/>
            </a:avLst>
          </a:prstGeom>
          <a:noFill/>
          <a:ln w="38100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Bối cảnh ngôn ngữ</a:t>
            </a:r>
            <a:endParaRPr lang="en-US" sz="24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1" y="1181100"/>
            <a:ext cx="11730038" cy="12954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	Ngữ cảnh là bối cảnh ngôn ngữ, ở đó người nói (người viết) sản sinh ra lời nói thích ứng, còn người nghe (người đọc) căn cứ vào đó để lĩnh hội được đúng lời.</a:t>
            </a:r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35764" y="114834"/>
            <a:ext cx="3207899" cy="8757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I. KHÁI NIỆM</a:t>
            </a:r>
          </a:p>
        </p:txBody>
      </p:sp>
      <p:sp>
        <p:nvSpPr>
          <p:cNvPr id="6" name="Rectangle 5"/>
          <p:cNvSpPr/>
          <p:nvPr/>
        </p:nvSpPr>
        <p:spPr>
          <a:xfrm>
            <a:off x="2895600" y="3810000"/>
            <a:ext cx="1905000" cy="1905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latin typeface="Arial" panose="020B0604020202020204" pitchFamily="34" charset="0"/>
                <a:cs typeface="Arial" panose="020B0604020202020204" pitchFamily="34" charset="0"/>
              </a:rPr>
              <a:t>Người nói</a:t>
            </a:r>
          </a:p>
          <a:p>
            <a:pPr algn="ctr"/>
            <a:r>
              <a:rPr lang="en-US" sz="2400" b="1">
                <a:latin typeface="Arial" panose="020B0604020202020204" pitchFamily="34" charset="0"/>
                <a:cs typeface="Arial" panose="020B0604020202020204" pitchFamily="34" charset="0"/>
              </a:rPr>
              <a:t>(người viết)</a:t>
            </a:r>
            <a:endParaRPr lang="en-US" sz="24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239000" y="3810000"/>
            <a:ext cx="2057400" cy="19050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latin typeface="Arial" panose="020B0604020202020204" pitchFamily="34" charset="0"/>
                <a:cs typeface="Arial" panose="020B0604020202020204" pitchFamily="34" charset="0"/>
              </a:rPr>
              <a:t>Người nghe</a:t>
            </a:r>
          </a:p>
          <a:p>
            <a:pPr algn="ctr"/>
            <a:r>
              <a:rPr lang="en-US" sz="2400" b="1">
                <a:latin typeface="Arial" panose="020B0604020202020204" pitchFamily="34" charset="0"/>
                <a:cs typeface="Arial" panose="020B0604020202020204" pitchFamily="34" charset="0"/>
              </a:rPr>
              <a:t>(người đọc)</a:t>
            </a:r>
            <a:endParaRPr lang="en-US" sz="24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ight Arrow 7"/>
          <p:cNvSpPr/>
          <p:nvPr/>
        </p:nvSpPr>
        <p:spPr>
          <a:xfrm>
            <a:off x="5219700" y="4305300"/>
            <a:ext cx="1600200" cy="91440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Lời nói</a:t>
            </a:r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5400863" y="466344"/>
            <a:ext cx="6035040" cy="52486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ngữ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cảnh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4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9475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 build="p"/>
      <p:bldP spid="4" grpId="0"/>
      <p:bldP spid="6" grpId="0" animBg="1"/>
      <p:bldP spid="7" grpId="0" animBg="1"/>
      <p:bldP spid="8" grpId="0" animBg="1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4973516" y="4343400"/>
            <a:ext cx="2057400" cy="205740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400" b="1">
                <a:latin typeface="Arial" panose="020B0604020202020204" pitchFamily="34" charset="0"/>
                <a:cs typeface="Arial" panose="020B0604020202020204" pitchFamily="34" charset="0"/>
              </a:rPr>
              <a:t>Các nhân tố của ngữ cảnh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030416" y="3505200"/>
            <a:ext cx="1295400" cy="8382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000">
                <a:latin typeface="Arial" panose="020B0604020202020204" pitchFamily="34" charset="0"/>
                <a:cs typeface="Arial" panose="020B0604020202020204" pitchFamily="34" charset="0"/>
              </a:rPr>
              <a:t>Nhân vật giao tiếp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11616" y="2743200"/>
            <a:ext cx="1981200" cy="8382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000">
                <a:latin typeface="Arial" panose="020B0604020202020204" pitchFamily="34" charset="0"/>
                <a:cs typeface="Arial" panose="020B0604020202020204" pitchFamily="34" charset="0"/>
              </a:rPr>
              <a:t>Bối cảnh ngoài ngôn ngữ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602416" y="3505200"/>
            <a:ext cx="1295400" cy="8382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000">
                <a:latin typeface="Arial" panose="020B0604020202020204" pitchFamily="34" charset="0"/>
                <a:cs typeface="Arial" panose="020B0604020202020204" pitchFamily="34" charset="0"/>
              </a:rPr>
              <a:t>Văn cảnh</a:t>
            </a:r>
          </a:p>
        </p:txBody>
      </p:sp>
      <p:sp>
        <p:nvSpPr>
          <p:cNvPr id="9" name="Rectangle 8"/>
          <p:cNvSpPr/>
          <p:nvPr/>
        </p:nvSpPr>
        <p:spPr>
          <a:xfrm>
            <a:off x="1583459" y="1447800"/>
            <a:ext cx="2708564" cy="4572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Bối cảnh giao tiếp hẹp</a:t>
            </a:r>
            <a:endParaRPr lang="en-US" sz="200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96200" y="1447800"/>
            <a:ext cx="2895600" cy="4572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Hiện thực được nói đến</a:t>
            </a:r>
            <a:endParaRPr lang="en-US" sz="200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604062" y="1447800"/>
            <a:ext cx="2796308" cy="4572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Bối cảnh giao tiếp rộng</a:t>
            </a:r>
            <a:endParaRPr lang="en-US" sz="200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Straight Arrow Connector 12"/>
          <p:cNvCxnSpPr>
            <a:stCxn id="2" idx="1"/>
            <a:endCxn id="3" idx="3"/>
          </p:cNvCxnSpPr>
          <p:nvPr/>
        </p:nvCxnSpPr>
        <p:spPr>
          <a:xfrm flipH="1" flipV="1">
            <a:off x="4325817" y="3924301"/>
            <a:ext cx="948999" cy="720399"/>
          </a:xfrm>
          <a:prstGeom prst="straightConnector1">
            <a:avLst/>
          </a:prstGeom>
          <a:ln w="762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2" idx="0"/>
            <a:endCxn id="7" idx="2"/>
          </p:cNvCxnSpPr>
          <p:nvPr/>
        </p:nvCxnSpPr>
        <p:spPr>
          <a:xfrm flipV="1">
            <a:off x="6002216" y="3581400"/>
            <a:ext cx="0" cy="762000"/>
          </a:xfrm>
          <a:prstGeom prst="straightConnector1">
            <a:avLst/>
          </a:prstGeom>
          <a:ln w="762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2" idx="7"/>
            <a:endCxn id="8" idx="1"/>
          </p:cNvCxnSpPr>
          <p:nvPr/>
        </p:nvCxnSpPr>
        <p:spPr>
          <a:xfrm flipV="1">
            <a:off x="6729618" y="3924301"/>
            <a:ext cx="872799" cy="720399"/>
          </a:xfrm>
          <a:prstGeom prst="straightConnector1">
            <a:avLst/>
          </a:prstGeom>
          <a:ln w="762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7" idx="1"/>
            <a:endCxn id="9" idx="2"/>
          </p:cNvCxnSpPr>
          <p:nvPr/>
        </p:nvCxnSpPr>
        <p:spPr>
          <a:xfrm flipH="1" flipV="1">
            <a:off x="2937742" y="1905000"/>
            <a:ext cx="2073875" cy="1257300"/>
          </a:xfrm>
          <a:prstGeom prst="straightConnector1">
            <a:avLst/>
          </a:prstGeom>
          <a:ln w="762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7" idx="0"/>
            <a:endCxn id="11" idx="2"/>
          </p:cNvCxnSpPr>
          <p:nvPr/>
        </p:nvCxnSpPr>
        <p:spPr>
          <a:xfrm flipV="1">
            <a:off x="6002216" y="1905000"/>
            <a:ext cx="0" cy="838200"/>
          </a:xfrm>
          <a:prstGeom prst="straightConnector1">
            <a:avLst/>
          </a:prstGeom>
          <a:ln w="762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stCxn id="7" idx="3"/>
            <a:endCxn id="10" idx="2"/>
          </p:cNvCxnSpPr>
          <p:nvPr/>
        </p:nvCxnSpPr>
        <p:spPr>
          <a:xfrm flipV="1">
            <a:off x="6992816" y="1905000"/>
            <a:ext cx="2151184" cy="1257300"/>
          </a:xfrm>
          <a:prstGeom prst="straightConnector1">
            <a:avLst/>
          </a:prstGeom>
          <a:ln w="762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angle 41"/>
          <p:cNvSpPr/>
          <p:nvPr/>
        </p:nvSpPr>
        <p:spPr>
          <a:xfrm>
            <a:off x="1735764" y="114834"/>
            <a:ext cx="5427037" cy="8757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II. CÁC NHÂN TỐ CỦA NGỮ CẢNH</a:t>
            </a:r>
          </a:p>
        </p:txBody>
      </p:sp>
    </p:spTree>
    <p:extLst>
      <p:ext uri="{BB962C8B-B14F-4D97-AF65-F5344CB8AC3E}">
        <p14:creationId xmlns:p14="http://schemas.microsoft.com/office/powerpoint/2010/main" val="1564596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8" grpId="0" animBg="1"/>
      <p:bldP spid="9" grpId="0" animBg="1"/>
      <p:bldP spid="10" grpId="0" animBg="1"/>
      <p:bldP spid="11" grpId="0" animBg="1"/>
      <p:bldP spid="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609344" y="804672"/>
            <a:ext cx="8833104" cy="5212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Dựa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ngữ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cảnh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ngữ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cảnh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trích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đọc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4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920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473190" y="1752600"/>
            <a:ext cx="3436620" cy="838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Quá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lĩnh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hội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văn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133600" y="1752600"/>
            <a:ext cx="3352800" cy="838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sz="2000">
                <a:latin typeface="Arial" panose="020B0604020202020204" pitchFamily="34" charset="0"/>
                <a:cs typeface="Arial" panose="020B0604020202020204" pitchFamily="34" charset="0"/>
              </a:rPr>
              <a:t>(Quá trình tạo lập văn bản)</a:t>
            </a: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286000" y="2924175"/>
            <a:ext cx="3048000" cy="18288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Ngữ cảnh là cơ sở của việc dùng từ, đặt câu, kết hợp từ ngữ để tạo lập lời nói, câu văn</a:t>
            </a:r>
            <a:endParaRPr lang="en-US" sz="200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667500" y="2921244"/>
            <a:ext cx="3048000" cy="18288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Ngữ cảnh là căn cứ để lĩnh hội lời nói, câu văn theo đúng nội dung, ý nghĩa, mục đích của nó</a:t>
            </a:r>
            <a:endParaRPr lang="en-US" sz="200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581400" y="5448300"/>
            <a:ext cx="6172200" cy="762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Ngữ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cảnh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có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vai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trò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………………………</a:t>
            </a:r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cả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quá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tạo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lập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văn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quá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lĩnh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hội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văn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endParaRPr lang="en-US" sz="2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35764" y="114834"/>
            <a:ext cx="4969837" cy="8757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VAI TRÒ CỦA NGỮ CẢNH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781300" y="1211873"/>
            <a:ext cx="2057400" cy="68799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Người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162800" y="1217002"/>
            <a:ext cx="2057400" cy="6858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Người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ight Arrow 16"/>
          <p:cNvSpPr/>
          <p:nvPr/>
        </p:nvSpPr>
        <p:spPr>
          <a:xfrm>
            <a:off x="2432538" y="5562600"/>
            <a:ext cx="920262" cy="533400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651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5" grpId="0" animBg="1"/>
      <p:bldP spid="6" grpId="0" animBg="1"/>
      <p:bldP spid="7" grpId="0" animBg="1"/>
      <p:bldP spid="12" grpId="0" animBg="1"/>
      <p:bldP spid="13" grpId="0"/>
      <p:bldP spid="14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6"/>
          <p:cNvSpPr txBox="1">
            <a:spLocks noChangeArrowheads="1"/>
          </p:cNvSpPr>
          <p:nvPr/>
        </p:nvSpPr>
        <p:spPr bwMode="auto">
          <a:xfrm>
            <a:off x="384048" y="1883664"/>
            <a:ext cx="11173968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marL="514350" indent="-5143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5000" b="1" i="1" dirty="0" smtClean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3: 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ngữ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cảnh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thơ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5000" b="1" i="1" dirty="0" err="1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Xương</a:t>
            </a:r>
            <a:r>
              <a:rPr lang="en-US" altLang="en-US" sz="5000" b="1" i="1" dirty="0">
                <a:solidFill>
                  <a:srgbClr val="2909E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5" name="Text Box 26"/>
          <p:cNvSpPr txBox="1">
            <a:spLocks noChangeArrowheads="1"/>
          </p:cNvSpPr>
          <p:nvPr/>
        </p:nvSpPr>
        <p:spPr bwMode="auto">
          <a:xfrm>
            <a:off x="384048" y="274320"/>
            <a:ext cx="685800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5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</a:t>
            </a:r>
            <a:r>
              <a:rPr lang="en-US" altLang="en-US" sz="5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LUYỆN TẬP</a:t>
            </a:r>
          </a:p>
        </p:txBody>
      </p:sp>
    </p:spTree>
    <p:extLst>
      <p:ext uri="{BB962C8B-B14F-4D97-AF65-F5344CB8AC3E}">
        <p14:creationId xmlns:p14="http://schemas.microsoft.com/office/powerpoint/2010/main" val="1897077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501</Words>
  <Application>Microsoft Office PowerPoint</Application>
  <PresentationFormat>Widescreen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Hướng dẫn  nghiên cứu bài học  NGỮ CẢNH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Admin</cp:lastModifiedBy>
  <cp:revision>2</cp:revision>
  <dcterms:created xsi:type="dcterms:W3CDTF">2020-05-28T00:49:40Z</dcterms:created>
  <dcterms:modified xsi:type="dcterms:W3CDTF">2020-05-28T00:53:42Z</dcterms:modified>
</cp:coreProperties>
</file>