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3" r:id="rId5"/>
    <p:sldId id="278" r:id="rId6"/>
    <p:sldId id="279" r:id="rId7"/>
    <p:sldId id="281" r:id="rId8"/>
    <p:sldId id="280" r:id="rId9"/>
    <p:sldId id="282" r:id="rId10"/>
    <p:sldId id="275" r:id="rId11"/>
    <p:sldId id="265" r:id="rId12"/>
    <p:sldId id="266" r:id="rId13"/>
    <p:sldId id="267" r:id="rId14"/>
    <p:sldId id="268" r:id="rId15"/>
    <p:sldId id="269" r:id="rId16"/>
    <p:sldId id="270" r:id="rId17"/>
    <p:sldId id="271" r:id="rId18"/>
    <p:sldId id="273" r:id="rId19"/>
    <p:sldId id="276" r:id="rId20"/>
    <p:sldId id="283" r:id="rId21"/>
  </p:sldIdLst>
  <p:sldSz cx="12192000" cy="6858000"/>
  <p:notesSz cx="6858000" cy="9144000"/>
  <p:custDataLst>
    <p:tags r:id="rId2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06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61" autoAdjust="0"/>
    <p:restoredTop sz="94660"/>
  </p:normalViewPr>
  <p:slideViewPr>
    <p:cSldViewPr snapToGrid="0" showGuides="1">
      <p:cViewPr varScale="1">
        <p:scale>
          <a:sx n="74" d="100"/>
          <a:sy n="74" d="100"/>
        </p:scale>
        <p:origin x="-498" y="-90"/>
      </p:cViewPr>
      <p:guideLst>
        <p:guide orient="horz" pos="206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5B7097-DEFC-4FB5-A535-4F2638F09E75}" type="datetimeFigureOut">
              <a:rPr lang="en-US" smtClean="0"/>
              <a:pPr/>
              <a:t>7/30/2020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1855932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5B7097-DEFC-4FB5-A535-4F2638F09E75}" type="datetimeFigureOut">
              <a:rPr lang="en-US" smtClean="0"/>
              <a:pPr/>
              <a:t>7/30/2020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4138464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5B7097-DEFC-4FB5-A535-4F2638F09E75}" type="datetimeFigureOut">
              <a:rPr lang="en-US" smtClean="0"/>
              <a:pPr/>
              <a:t>7/30/2020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288534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5B7097-DEFC-4FB5-A535-4F2638F09E75}" type="datetimeFigureOut">
              <a:rPr lang="en-US" smtClean="0"/>
              <a:pPr/>
              <a:t>7/30/2020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3201428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5B7097-DEFC-4FB5-A535-4F2638F09E75}" type="datetimeFigureOut">
              <a:rPr lang="en-US" smtClean="0"/>
              <a:pPr/>
              <a:t>7/30/2020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1340735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5B7097-DEFC-4FB5-A535-4F2638F09E75}" type="datetimeFigureOut">
              <a:rPr lang="en-US" smtClean="0"/>
              <a:pPr/>
              <a:t>7/30/2020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1189333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5B7097-DEFC-4FB5-A535-4F2638F09E75}" type="datetimeFigureOut">
              <a:rPr lang="en-US" smtClean="0"/>
              <a:pPr/>
              <a:t>7/30/2020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3039624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5B7097-DEFC-4FB5-A535-4F2638F09E75}" type="datetimeFigureOut">
              <a:rPr lang="en-US" smtClean="0"/>
              <a:pPr/>
              <a:t>7/30/2020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3058951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5B7097-DEFC-4FB5-A535-4F2638F09E75}" type="datetimeFigureOut">
              <a:rPr lang="en-US" smtClean="0"/>
              <a:pPr/>
              <a:t>7/30/2020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166270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5B7097-DEFC-4FB5-A535-4F2638F09E75}" type="datetimeFigureOut">
              <a:rPr lang="en-US" smtClean="0"/>
              <a:pPr/>
              <a:t>7/30/2020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3083053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5B7097-DEFC-4FB5-A535-4F2638F09E75}" type="datetimeFigureOut">
              <a:rPr lang="en-US" smtClean="0"/>
              <a:pPr/>
              <a:t>7/30/2020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EA8C9B-DA9E-43BF-A2E7-9EA35DAACFD1}" type="slidenum">
              <a:rPr lang="en-US" smtClean="0"/>
              <a:pPr/>
              <a:t>‹#›</a:t>
            </a:fld>
            <a:endParaRPr lang="en-US"/>
          </a:p>
        </p:txBody>
      </p:sp>
    </p:spTree>
    <p:extLst>
      <p:ext uri="{BB962C8B-B14F-4D97-AF65-F5344CB8AC3E}">
        <p14:creationId xmlns:p14="http://schemas.microsoft.com/office/powerpoint/2010/main" val="3972182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5B7097-DEFC-4FB5-A535-4F2638F09E75}" type="datetimeFigureOut">
              <a:rPr lang="en-US" smtClean="0"/>
              <a:pPr/>
              <a:t>7/30/2020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EA8C9B-DA9E-43BF-A2E7-9EA35DAACFD1}" type="slidenum">
              <a:rPr lang="en-US" smtClean="0"/>
              <a:pPr/>
              <a:t>‹#›</a:t>
            </a:fld>
            <a:endParaRPr lang="en-US"/>
          </a:p>
        </p:txBody>
      </p:sp>
    </p:spTree>
    <p:extLst>
      <p:ext uri="{BB962C8B-B14F-4D97-AF65-F5344CB8AC3E}">
        <p14:creationId xmlns:p14="http://schemas.microsoft.com/office/powerpoint/2010/main" val="536019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0" i="0" u="none"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u="none"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9.png"/><Relationship Id="rId5" Type="http://schemas.openxmlformats.org/officeDocument/2006/relationships/image" Target="../media/image4.jpeg"/><Relationship Id="rId10" Type="http://schemas.openxmlformats.org/officeDocument/2006/relationships/slide" Target="slide2.xml"/><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hyperlink" Target="file:///E:\T&#432;%20li&#7879;u%20ch&#7919;%20ng&#432;&#7901;i%20t&#7917;%20t&#249;\Vi&#7871;t%20th&#432;%20ph&#225;p%20&#7903;%20V&#259;n%20Mi&#7871;u%20-%20Calligraphy%20at%20Temple%20of%20Literature.mp4"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hyperlink" Target="file:///E:\T&#432;%20li&#7879;u%20ch&#7919;%20ng&#432;&#7901;i%20t&#7917;%20t&#249;\Th&#7921;c%20h&#224;nh%20vi&#7871;t%20ch&#7919;%20L&#7854;NG%20NGHE%20T&#194;M%20H&#7890;N-%20Xu&#226;n%20Th&#224;nh%20Th&#432;%20Ph&#225;p.mp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896035" cy="238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Title 4" descr="images109366_a5"/>
          <p:cNvPicPr>
            <a:picLocks noGrp="1" noChangeAspect="1" noChangeArrowheads="1"/>
          </p:cNvPicPr>
          <p:nvPr>
            <p:ph type="title"/>
          </p:nvPr>
        </p:nvPicPr>
        <p:blipFill>
          <a:blip r:embed="rId3">
            <a:extLst>
              <a:ext uri="{28A0092B-C50C-407E-A947-70E740481C1C}">
                <a14:useLocalDpi xmlns:a14="http://schemas.microsoft.com/office/drawing/2010/main" val="0"/>
              </a:ext>
            </a:extLst>
          </a:blip>
          <a:srcRect/>
          <a:stretch>
            <a:fillRect/>
          </a:stretch>
        </p:blipFill>
        <p:spPr>
          <a:xfrm>
            <a:off x="1788459" y="33617"/>
            <a:ext cx="1795182" cy="23465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1388" y="0"/>
            <a:ext cx="2017060" cy="2380129"/>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6571" y="33617"/>
            <a:ext cx="2487706" cy="2380129"/>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7208" y="33618"/>
            <a:ext cx="2274792" cy="2346512"/>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31489" y="33617"/>
            <a:ext cx="2157971" cy="2346511"/>
          </a:xfrm>
          <a:prstGeom prst="rect">
            <a:avLst/>
          </a:prstGeom>
        </p:spPr>
      </p:pic>
      <p:pic>
        <p:nvPicPr>
          <p:cNvPr id="13" name="Picture 4" descr="113tieuvame1ef0cb3d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47765" y="2538130"/>
            <a:ext cx="3240741" cy="4336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descr="--Hapi"/>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88506" y="2554940"/>
            <a:ext cx="3283324" cy="430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94128" y="5405718"/>
            <a:ext cx="5533465" cy="1200329"/>
          </a:xfrm>
          <a:prstGeom prst="rect">
            <a:avLst/>
          </a:prstGeom>
          <a:noFill/>
        </p:spPr>
        <p:txBody>
          <a:bodyPr wrap="square" rtlCol="0">
            <a:spAutoFit/>
          </a:bodyPr>
          <a:lstStyle/>
          <a:p>
            <a:pPr algn="ctr"/>
            <a:r>
              <a:rPr lang="vi-VN" sz="3600" b="1" dirty="0" smtClean="0">
                <a:solidFill>
                  <a:schemeClr val="accent2">
                    <a:lumMod val="75000"/>
                  </a:schemeClr>
                </a:solidFill>
                <a:latin typeface="+mj-lt"/>
              </a:rPr>
              <a:t>NGHỆ THUẬT CHƠI THƯ PHÁP</a:t>
            </a:r>
            <a:endParaRPr lang="en-US" sz="5400" b="1" dirty="0">
              <a:solidFill>
                <a:schemeClr val="accent2">
                  <a:lumMod val="75000"/>
                </a:schemeClr>
              </a:solidFill>
              <a:latin typeface="+mj-lt"/>
            </a:endParaRPr>
          </a:p>
        </p:txBody>
      </p:sp>
      <p:sp>
        <p:nvSpPr>
          <p:cNvPr id="2" name="Left Arrow 1">
            <a:hlinkClick r:id="rId10" action="ppaction://hlinksldjump"/>
          </p:cNvPr>
          <p:cNvSpPr/>
          <p:nvPr/>
        </p:nvSpPr>
        <p:spPr>
          <a:xfrm>
            <a:off x="309282" y="6333565"/>
            <a:ext cx="430306" cy="2724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3183" y="2538129"/>
            <a:ext cx="5313388" cy="2867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29805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down)">
                                      <p:cBhvr>
                                        <p:cTn id="21" dur="1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10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1000"/>
                                        <p:tgtEl>
                                          <p:spTgt spid="9"/>
                                        </p:tgtEl>
                                      </p:cBhvr>
                                    </p:animEffect>
                                  </p:childTnLst>
                                </p:cTn>
                              </p:par>
                              <p:par>
                                <p:cTn id="37" presetID="50" presetClass="entr" presetSubtype="0" decel="10000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000" fill="hold"/>
                                        <p:tgtEl>
                                          <p:spTgt spid="13"/>
                                        </p:tgtEl>
                                        <p:attrNameLst>
                                          <p:attrName>ppt_w</p:attrName>
                                        </p:attrNameLst>
                                      </p:cBhvr>
                                      <p:tavLst>
                                        <p:tav tm="0">
                                          <p:val>
                                            <p:strVal val="#ppt_w+.3"/>
                                          </p:val>
                                        </p:tav>
                                        <p:tav tm="100000">
                                          <p:val>
                                            <p:strVal val="#ppt_w"/>
                                          </p:val>
                                        </p:tav>
                                      </p:tavLst>
                                    </p:anim>
                                    <p:anim calcmode="lin" valueType="num">
                                      <p:cBhvr>
                                        <p:cTn id="40" dur="1000" fill="hold"/>
                                        <p:tgtEl>
                                          <p:spTgt spid="13"/>
                                        </p:tgtEl>
                                        <p:attrNameLst>
                                          <p:attrName>ppt_h</p:attrName>
                                        </p:attrNameLst>
                                      </p:cBhvr>
                                      <p:tavLst>
                                        <p:tav tm="0">
                                          <p:val>
                                            <p:strVal val="#ppt_h"/>
                                          </p:val>
                                        </p:tav>
                                        <p:tav tm="100000">
                                          <p:val>
                                            <p:strVal val="#ppt_h"/>
                                          </p:val>
                                        </p:tav>
                                      </p:tavLst>
                                    </p:anim>
                                    <p:animEffect transition="in" filter="fade">
                                      <p:cBhvr>
                                        <p:cTn id="41" dur="10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50" presetClass="entr" presetSubtype="0" decel="100000"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ppt_w</p:attrName>
                                        </p:attrNameLst>
                                      </p:cBhvr>
                                      <p:tavLst>
                                        <p:tav tm="0">
                                          <p:val>
                                            <p:strVal val="#ppt_w+.3"/>
                                          </p:val>
                                        </p:tav>
                                        <p:tav tm="100000">
                                          <p:val>
                                            <p:strVal val="#ppt_w"/>
                                          </p:val>
                                        </p:tav>
                                      </p:tavLst>
                                    </p:anim>
                                    <p:anim calcmode="lin" valueType="num">
                                      <p:cBhvr>
                                        <p:cTn id="47" dur="1000" fill="hold"/>
                                        <p:tgtEl>
                                          <p:spTgt spid="14"/>
                                        </p:tgtEl>
                                        <p:attrNameLst>
                                          <p:attrName>ppt_h</p:attrName>
                                        </p:attrNameLst>
                                      </p:cBhvr>
                                      <p:tavLst>
                                        <p:tav tm="0">
                                          <p:val>
                                            <p:strVal val="#ppt_h"/>
                                          </p:val>
                                        </p:tav>
                                        <p:tav tm="100000">
                                          <p:val>
                                            <p:strVal val="#ppt_h"/>
                                          </p:val>
                                        </p:tav>
                                      </p:tavLst>
                                    </p:anim>
                                    <p:animEffect transition="in" filter="fade">
                                      <p:cBhvr>
                                        <p:cTn id="48" dur="10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1250" fill="hold"/>
                                        <p:tgtEl>
                                          <p:spTgt spid="15"/>
                                        </p:tgtEl>
                                        <p:attrNameLst>
                                          <p:attrName>ppt_w</p:attrName>
                                        </p:attrNameLst>
                                      </p:cBhvr>
                                      <p:tavLst>
                                        <p:tav tm="0">
                                          <p:val>
                                            <p:fltVal val="0"/>
                                          </p:val>
                                        </p:tav>
                                        <p:tav tm="100000">
                                          <p:val>
                                            <p:strVal val="#ppt_w"/>
                                          </p:val>
                                        </p:tav>
                                      </p:tavLst>
                                    </p:anim>
                                    <p:anim calcmode="lin" valueType="num">
                                      <p:cBhvr>
                                        <p:cTn id="54" dur="1250" fill="hold"/>
                                        <p:tgtEl>
                                          <p:spTgt spid="15"/>
                                        </p:tgtEl>
                                        <p:attrNameLst>
                                          <p:attrName>ppt_h</p:attrName>
                                        </p:attrNameLst>
                                      </p:cBhvr>
                                      <p:tavLst>
                                        <p:tav tm="0">
                                          <p:val>
                                            <p:fltVal val="0"/>
                                          </p:val>
                                        </p:tav>
                                        <p:tav tm="100000">
                                          <p:val>
                                            <p:strVal val="#ppt_h"/>
                                          </p:val>
                                        </p:tav>
                                      </p:tavLst>
                                    </p:anim>
                                    <p:anim calcmode="lin" valueType="num">
                                      <p:cBhvr>
                                        <p:cTn id="55" dur="1250" fill="hold"/>
                                        <p:tgtEl>
                                          <p:spTgt spid="15"/>
                                        </p:tgtEl>
                                        <p:attrNameLst>
                                          <p:attrName>style.rotation</p:attrName>
                                        </p:attrNameLst>
                                      </p:cBhvr>
                                      <p:tavLst>
                                        <p:tav tm="0">
                                          <p:val>
                                            <p:fltVal val="90"/>
                                          </p:val>
                                        </p:tav>
                                        <p:tav tm="100000">
                                          <p:val>
                                            <p:fltVal val="0"/>
                                          </p:val>
                                        </p:tav>
                                      </p:tavLst>
                                    </p:anim>
                                    <p:animEffect transition="in" filter="fade">
                                      <p:cBhvr>
                                        <p:cTn id="56" dur="1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re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156447" y="3429000"/>
            <a:ext cx="4625788" cy="584775"/>
          </a:xfrm>
          <a:prstGeom prst="rect">
            <a:avLst/>
          </a:prstGeom>
          <a:noFill/>
        </p:spPr>
        <p:txBody>
          <a:bodyPr wrap="square" rtlCol="0">
            <a:spAutoFit/>
          </a:bodyPr>
          <a:lstStyle/>
          <a:p>
            <a:r>
              <a:rPr lang="vi-VN" sz="3200" b="1" dirty="0" smtClean="0">
                <a:solidFill>
                  <a:srgbClr val="00B050"/>
                </a:solidFill>
                <a:latin typeface="+mj-lt"/>
                <a:hlinkClick r:id="rId3" action="ppaction://hlinkfile"/>
              </a:rPr>
              <a:t>THƯ PHÁP CHỮ HÁN</a:t>
            </a:r>
            <a:endParaRPr lang="en-US" sz="3200" b="1" dirty="0">
              <a:solidFill>
                <a:srgbClr val="00B050"/>
              </a:solidFill>
              <a:latin typeface="+mj-lt"/>
            </a:endParaRPr>
          </a:p>
        </p:txBody>
      </p:sp>
      <p:sp>
        <p:nvSpPr>
          <p:cNvPr id="6" name="TextBox 5"/>
          <p:cNvSpPr txBox="1"/>
          <p:nvPr/>
        </p:nvSpPr>
        <p:spPr>
          <a:xfrm>
            <a:off x="1156447" y="4303059"/>
            <a:ext cx="184731" cy="369332"/>
          </a:xfrm>
          <a:prstGeom prst="rect">
            <a:avLst/>
          </a:prstGeom>
          <a:noFill/>
        </p:spPr>
        <p:txBody>
          <a:bodyPr wrap="none" rtlCol="0">
            <a:spAutoFit/>
          </a:bodyPr>
          <a:lstStyle/>
          <a:p>
            <a:endParaRPr lang="en-US" dirty="0"/>
          </a:p>
        </p:txBody>
      </p:sp>
      <p:sp>
        <p:nvSpPr>
          <p:cNvPr id="7" name="TextBox 6"/>
          <p:cNvSpPr txBox="1"/>
          <p:nvPr/>
        </p:nvSpPr>
        <p:spPr>
          <a:xfrm>
            <a:off x="1156446" y="4672391"/>
            <a:ext cx="6252883" cy="584775"/>
          </a:xfrm>
          <a:prstGeom prst="rect">
            <a:avLst/>
          </a:prstGeom>
          <a:noFill/>
        </p:spPr>
        <p:txBody>
          <a:bodyPr wrap="square" rtlCol="0">
            <a:spAutoFit/>
          </a:bodyPr>
          <a:lstStyle/>
          <a:p>
            <a:r>
              <a:rPr lang="vi-VN" sz="3200" b="1" dirty="0" smtClean="0">
                <a:solidFill>
                  <a:schemeClr val="accent2">
                    <a:lumMod val="75000"/>
                  </a:schemeClr>
                </a:solidFill>
                <a:latin typeface="+mj-lt"/>
                <a:hlinkClick r:id="rId4" action="ppaction://hlinkfile"/>
              </a:rPr>
              <a:t>THƯ PHÁP </a:t>
            </a:r>
            <a:r>
              <a:rPr lang="vi-VN" sz="3200" b="1" smtClean="0">
                <a:solidFill>
                  <a:schemeClr val="accent2">
                    <a:lumMod val="75000"/>
                  </a:schemeClr>
                </a:solidFill>
                <a:latin typeface="+mj-lt"/>
                <a:hlinkClick r:id="rId4" action="ppaction://hlinkfile"/>
              </a:rPr>
              <a:t>CHỮ QUỐC NGỮ</a:t>
            </a:r>
            <a:endParaRPr lang="en-US" sz="3200" b="1" dirty="0">
              <a:solidFill>
                <a:schemeClr val="accent2">
                  <a:lumMod val="75000"/>
                </a:schemeClr>
              </a:solidFill>
              <a:latin typeface="+mj-lt"/>
            </a:endParaRPr>
          </a:p>
        </p:txBody>
      </p:sp>
    </p:spTree>
    <p:extLst>
      <p:ext uri="{BB962C8B-B14F-4D97-AF65-F5344CB8AC3E}">
        <p14:creationId xmlns:p14="http://schemas.microsoft.com/office/powerpoint/2010/main" val="490428212"/>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763"/>
            <a:ext cx="6095999" cy="685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lowchart: Punched Tape 2"/>
          <p:cNvSpPr/>
          <p:nvPr/>
        </p:nvSpPr>
        <p:spPr>
          <a:xfrm>
            <a:off x="0" y="4763"/>
            <a:ext cx="6096000" cy="2348472"/>
          </a:xfrm>
          <a:prstGeom prst="flowChartPunchedTap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200" b="1" smtClean="0">
                <a:solidFill>
                  <a:srgbClr val="00B050"/>
                </a:solidFill>
                <a:latin typeface="+mj-lt"/>
              </a:rPr>
              <a:t>TRUYỆN HIỆN ĐẠI VIỆT NAM</a:t>
            </a:r>
            <a:endParaRPr lang="en-US" sz="3200" b="1">
              <a:solidFill>
                <a:srgbClr val="00B050"/>
              </a:solidFill>
              <a:latin typeface="+mj-lt"/>
            </a:endParaRPr>
          </a:p>
        </p:txBody>
      </p:sp>
      <p:sp>
        <p:nvSpPr>
          <p:cNvPr id="5" name="Rounded Rectangle 4"/>
          <p:cNvSpPr/>
          <p:nvPr/>
        </p:nvSpPr>
        <p:spPr>
          <a:xfrm>
            <a:off x="0" y="1788459"/>
            <a:ext cx="6096000" cy="138504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vi-VN" sz="3500" b="1" smtClean="0">
                <a:solidFill>
                  <a:srgbClr val="7030A0"/>
                </a:solidFill>
                <a:latin typeface="+mj-lt"/>
              </a:rPr>
              <a:t>Bài</a:t>
            </a:r>
            <a:r>
              <a:rPr lang="en-US" sz="3500" b="1" smtClean="0">
                <a:solidFill>
                  <a:srgbClr val="7030A0"/>
                </a:solidFill>
                <a:latin typeface="+mj-lt"/>
              </a:rPr>
              <a:t> 15</a:t>
            </a:r>
            <a:r>
              <a:rPr lang="vi-VN" sz="3500" b="1" smtClean="0">
                <a:solidFill>
                  <a:srgbClr val="7030A0"/>
                </a:solidFill>
                <a:latin typeface="+mj-lt"/>
              </a:rPr>
              <a:t>: CHỮ NGƯỜI TỬ TÙ</a:t>
            </a:r>
          </a:p>
          <a:p>
            <a:pPr algn="ctr"/>
            <a:r>
              <a:rPr lang="vi-VN" sz="3600" b="1">
                <a:solidFill>
                  <a:srgbClr val="7030A0"/>
                </a:solidFill>
                <a:latin typeface="+mj-lt"/>
              </a:rPr>
              <a:t> </a:t>
            </a:r>
            <a:r>
              <a:rPr lang="vi-VN" sz="3600" b="1" smtClean="0">
                <a:solidFill>
                  <a:srgbClr val="7030A0"/>
                </a:solidFill>
                <a:latin typeface="+mj-lt"/>
              </a:rPr>
              <a:t>                       - Nguyễn Tuân</a:t>
            </a:r>
            <a:endParaRPr lang="en-US" sz="3600" b="1">
              <a:solidFill>
                <a:srgbClr val="7030A0"/>
              </a:solidFill>
              <a:latin typeface="+mj-l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6212541"/>
            <a:ext cx="6095999" cy="645459"/>
          </a:xfrm>
          <a:prstGeom prst="rect">
            <a:avLst/>
          </a:prstGeom>
        </p:spPr>
      </p:pic>
    </p:spTree>
    <p:extLst>
      <p:ext uri="{BB962C8B-B14F-4D97-AF65-F5344CB8AC3E}">
        <p14:creationId xmlns:p14="http://schemas.microsoft.com/office/powerpoint/2010/main" val="689481128"/>
      </p:ext>
    </p:extLst>
  </p:cSld>
  <p:clrMapOvr>
    <a:masterClrMapping/>
  </p:clrMapOvr>
  <mc:AlternateContent xmlns:mc="http://schemas.openxmlformats.org/markup-compatibility/2006" xmlns:p14="http://schemas.microsoft.com/office/powerpoint/2010/main">
    <mc:Choice Requires="p14">
      <p:transition spd="slow" p14:dur="1500">
        <p:pull/>
      </p:transition>
    </mc:Choice>
    <mc:Fallback xmlns="">
      <p:transition spd="slow">
        <p:pull/>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 Box 5"/>
          <p:cNvSpPr txBox="1">
            <a:spLocks noChangeArrowheads="1"/>
          </p:cNvSpPr>
          <p:nvPr/>
        </p:nvSpPr>
        <p:spPr bwMode="auto">
          <a:xfrm>
            <a:off x="-4482" y="12701"/>
            <a:ext cx="12192000"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7" name="TextBox 6"/>
          <p:cNvSpPr txBox="1"/>
          <p:nvPr/>
        </p:nvSpPr>
        <p:spPr>
          <a:xfrm>
            <a:off x="0" y="-21733"/>
            <a:ext cx="4787153" cy="646331"/>
          </a:xfrm>
          <a:prstGeom prst="rect">
            <a:avLst/>
          </a:prstGeom>
          <a:noFill/>
        </p:spPr>
        <p:txBody>
          <a:bodyPr wrap="square" rtlCol="0">
            <a:spAutoFit/>
          </a:bodyPr>
          <a:lstStyle/>
          <a:p>
            <a:r>
              <a:rPr lang="vi-VN" sz="3600" b="1" smtClean="0">
                <a:solidFill>
                  <a:srgbClr val="002060"/>
                </a:solidFill>
                <a:latin typeface="+mj-lt"/>
              </a:rPr>
              <a:t>I. TÌM HIỂU CHUNG</a:t>
            </a:r>
            <a:endParaRPr lang="en-US" sz="3600" b="1">
              <a:solidFill>
                <a:srgbClr val="002060"/>
              </a:solidFill>
              <a:latin typeface="+mj-lt"/>
            </a:endParaRPr>
          </a:p>
        </p:txBody>
      </p:sp>
      <p:sp>
        <p:nvSpPr>
          <p:cNvPr id="8" name="TextBox 7"/>
          <p:cNvSpPr txBox="1"/>
          <p:nvPr/>
        </p:nvSpPr>
        <p:spPr>
          <a:xfrm>
            <a:off x="242049" y="414248"/>
            <a:ext cx="2891118" cy="646331"/>
          </a:xfrm>
          <a:prstGeom prst="rect">
            <a:avLst/>
          </a:prstGeom>
          <a:noFill/>
        </p:spPr>
        <p:txBody>
          <a:bodyPr wrap="square" rtlCol="0">
            <a:spAutoFit/>
          </a:bodyPr>
          <a:lstStyle/>
          <a:p>
            <a:r>
              <a:rPr lang="vi-VN" sz="3600" b="1" smtClean="0">
                <a:solidFill>
                  <a:srgbClr val="FF0000"/>
                </a:solidFill>
                <a:latin typeface="+mj-lt"/>
              </a:rPr>
              <a:t>1. Tác giả</a:t>
            </a:r>
            <a:endParaRPr lang="en-US" sz="3600" b="1">
              <a:solidFill>
                <a:srgbClr val="FF0000"/>
              </a:solidFill>
              <a:latin typeface="+mj-lt"/>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0248" y="150017"/>
            <a:ext cx="3487270" cy="3668947"/>
          </a:xfrm>
          <a:prstGeom prst="rect">
            <a:avLst/>
          </a:prstGeom>
        </p:spPr>
      </p:pic>
      <p:sp>
        <p:nvSpPr>
          <p:cNvPr id="10" name="TextBox 9"/>
          <p:cNvSpPr txBox="1"/>
          <p:nvPr/>
        </p:nvSpPr>
        <p:spPr>
          <a:xfrm>
            <a:off x="502023" y="968827"/>
            <a:ext cx="8184778" cy="1015663"/>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a:r>
              <a:rPr lang="en-US" sz="3000" b="1" i="1">
                <a:latin typeface="Times New Roman" panose="02020603050405020304" pitchFamily="18" charset="0"/>
                <a:cs typeface="Times New Roman" panose="02020603050405020304" pitchFamily="18" charset="0"/>
              </a:rPr>
              <a:t>- </a:t>
            </a:r>
            <a:r>
              <a:rPr lang="en-US" sz="3000" b="1">
                <a:latin typeface="Times New Roman" panose="02020603050405020304" pitchFamily="18" charset="0"/>
                <a:cs typeface="Times New Roman" panose="02020603050405020304" pitchFamily="18" charset="0"/>
              </a:rPr>
              <a:t>Nguyễn Tuân</a:t>
            </a:r>
            <a:r>
              <a:rPr lang="en-US" sz="3000" b="1" i="1">
                <a:latin typeface="Times New Roman" panose="02020603050405020304" pitchFamily="18" charset="0"/>
                <a:cs typeface="Times New Roman" panose="02020603050405020304" pitchFamily="18" charset="0"/>
              </a:rPr>
              <a:t> </a:t>
            </a:r>
            <a:r>
              <a:rPr lang="en-US" sz="3000" b="1">
                <a:latin typeface="Times New Roman" panose="02020603050405020304" pitchFamily="18" charset="0"/>
                <a:cs typeface="Times New Roman" panose="02020603050405020304" pitchFamily="18" charset="0"/>
              </a:rPr>
              <a:t>(1910-1987) sinh ra trong một gia đình nhà </a:t>
            </a:r>
            <a:r>
              <a:rPr lang="vi-VN" sz="3000" b="1" smtClean="0">
                <a:latin typeface="Times New Roman" panose="02020603050405020304" pitchFamily="18" charset="0"/>
                <a:cs typeface="Times New Roman" panose="02020603050405020304" pitchFamily="18" charset="0"/>
              </a:rPr>
              <a:t>n</a:t>
            </a:r>
            <a:r>
              <a:rPr lang="en-US" sz="3000" b="1" smtClean="0">
                <a:latin typeface="Times New Roman" panose="02020603050405020304" pitchFamily="18" charset="0"/>
                <a:cs typeface="Times New Roman" panose="02020603050405020304" pitchFamily="18" charset="0"/>
              </a:rPr>
              <a:t>ho </a:t>
            </a:r>
            <a:r>
              <a:rPr lang="en-US" sz="3000" b="1">
                <a:latin typeface="Times New Roman" panose="02020603050405020304" pitchFamily="18" charset="0"/>
                <a:cs typeface="Times New Roman" panose="02020603050405020304" pitchFamily="18" charset="0"/>
              </a:rPr>
              <a:t>khi Hán học đã </a:t>
            </a:r>
            <a:r>
              <a:rPr lang="en-US" sz="3000" b="1" smtClean="0">
                <a:latin typeface="Times New Roman" panose="02020603050405020304" pitchFamily="18" charset="0"/>
                <a:cs typeface="Times New Roman" panose="02020603050405020304" pitchFamily="18" charset="0"/>
              </a:rPr>
              <a:t>tàn. </a:t>
            </a:r>
            <a:r>
              <a:rPr lang="en-US" sz="3000" b="1">
                <a:latin typeface="Times New Roman" panose="02020603050405020304" pitchFamily="18" charset="0"/>
                <a:cs typeface="Times New Roman" panose="02020603050405020304" pitchFamily="18" charset="0"/>
              </a:rPr>
              <a:t>Quê ở </a:t>
            </a:r>
            <a:r>
              <a:rPr lang="en-US" sz="3000" b="1" smtClean="0">
                <a:latin typeface="Times New Roman" panose="02020603050405020304" pitchFamily="18" charset="0"/>
                <a:cs typeface="Times New Roman" panose="02020603050405020304" pitchFamily="18" charset="0"/>
              </a:rPr>
              <a:t>Hà </a:t>
            </a:r>
            <a:r>
              <a:rPr lang="en-US" sz="3000" b="1">
                <a:latin typeface="Times New Roman" panose="02020603050405020304" pitchFamily="18" charset="0"/>
                <a:cs typeface="Times New Roman" panose="02020603050405020304" pitchFamily="18" charset="0"/>
              </a:rPr>
              <a:t>Nội.</a:t>
            </a:r>
          </a:p>
        </p:txBody>
      </p:sp>
      <p:sp>
        <p:nvSpPr>
          <p:cNvPr id="11" name="TextBox 10"/>
          <p:cNvSpPr txBox="1"/>
          <p:nvPr/>
        </p:nvSpPr>
        <p:spPr>
          <a:xfrm>
            <a:off x="506506" y="1942179"/>
            <a:ext cx="8189260" cy="1477328"/>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a:r>
              <a:rPr lang="en-US" sz="3000" b="1">
                <a:latin typeface="Times New Roman" panose="02020603050405020304" pitchFamily="18" charset="0"/>
                <a:cs typeface="Times New Roman" panose="02020603050405020304" pitchFamily="18" charset="0"/>
              </a:rPr>
              <a:t>- Trước </a:t>
            </a:r>
            <a:r>
              <a:rPr lang="vi-VN" sz="3000" b="1" smtClean="0">
                <a:latin typeface="Times New Roman" panose="02020603050405020304" pitchFamily="18" charset="0"/>
                <a:cs typeface="Times New Roman" panose="02020603050405020304" pitchFamily="18" charset="0"/>
              </a:rPr>
              <a:t>C</a:t>
            </a:r>
            <a:r>
              <a:rPr lang="en-US" sz="3000" b="1" smtClean="0">
                <a:latin typeface="Times New Roman" panose="02020603050405020304" pitchFamily="18" charset="0"/>
                <a:cs typeface="Times New Roman" panose="02020603050405020304" pitchFamily="18" charset="0"/>
              </a:rPr>
              <a:t>ách </a:t>
            </a:r>
            <a:r>
              <a:rPr lang="en-US" sz="3000" b="1">
                <a:latin typeface="Times New Roman" panose="02020603050405020304" pitchFamily="18" charset="0"/>
                <a:cs typeface="Times New Roman" panose="02020603050405020304" pitchFamily="18" charset="0"/>
              </a:rPr>
              <a:t>mạng tháng Tám 1945, Nguyễn Tuân  là cây bút văn xuôi trong thời kì cuối cùng của xu hướng văn học lãng </a:t>
            </a:r>
            <a:r>
              <a:rPr lang="en-US" sz="3000" b="1" smtClean="0">
                <a:latin typeface="Times New Roman" panose="02020603050405020304" pitchFamily="18" charset="0"/>
                <a:cs typeface="Times New Roman" panose="02020603050405020304" pitchFamily="18" charset="0"/>
              </a:rPr>
              <a:t>mạn</a:t>
            </a:r>
            <a:r>
              <a:rPr lang="vi-VN" sz="3000" b="1" smtClean="0">
                <a:latin typeface="Times New Roman" panose="02020603050405020304" pitchFamily="18" charset="0"/>
                <a:cs typeface="Times New Roman" panose="02020603050405020304" pitchFamily="18" charset="0"/>
              </a:rPr>
              <a:t>.</a:t>
            </a:r>
            <a:endParaRPr lang="en-US" sz="3000" b="1">
              <a:latin typeface="Times New Roman" panose="02020603050405020304" pitchFamily="18" charset="0"/>
              <a:cs typeface="Times New Roman" panose="02020603050405020304" pitchFamily="18" charset="0"/>
            </a:endParaRPr>
          </a:p>
        </p:txBody>
      </p:sp>
      <p:sp>
        <p:nvSpPr>
          <p:cNvPr id="12" name="TextBox 11"/>
          <p:cNvSpPr txBox="1"/>
          <p:nvPr/>
        </p:nvSpPr>
        <p:spPr>
          <a:xfrm>
            <a:off x="506505" y="3379182"/>
            <a:ext cx="8189261" cy="153888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vi-VN" sz="3000" b="1" smtClean="0">
                <a:latin typeface="Times New Roman" panose="02020603050405020304" pitchFamily="18" charset="0"/>
                <a:cs typeface="Times New Roman" panose="02020603050405020304" pitchFamily="18" charset="0"/>
              </a:rPr>
              <a:t>- </a:t>
            </a:r>
            <a:r>
              <a:rPr lang="en-US" sz="3000" b="1" smtClean="0">
                <a:latin typeface="Times New Roman" panose="02020603050405020304" pitchFamily="18" charset="0"/>
                <a:cs typeface="Times New Roman" panose="02020603050405020304" pitchFamily="18" charset="0"/>
              </a:rPr>
              <a:t>Sau </a:t>
            </a:r>
            <a:r>
              <a:rPr lang="en-US" sz="3000" b="1">
                <a:latin typeface="Times New Roman" panose="02020603050405020304" pitchFamily="18" charset="0"/>
                <a:cs typeface="Times New Roman" panose="02020603050405020304" pitchFamily="18" charset="0"/>
              </a:rPr>
              <a:t>cách mạng, </a:t>
            </a:r>
            <a:r>
              <a:rPr lang="en-US" sz="3000" b="1" smtClean="0">
                <a:latin typeface="Times New Roman" panose="02020603050405020304" pitchFamily="18" charset="0"/>
                <a:cs typeface="Times New Roman" panose="02020603050405020304" pitchFamily="18" charset="0"/>
              </a:rPr>
              <a:t>N</a:t>
            </a:r>
            <a:r>
              <a:rPr lang="vi-VN" sz="3000" b="1" smtClean="0">
                <a:latin typeface="Times New Roman" panose="02020603050405020304" pitchFamily="18" charset="0"/>
                <a:cs typeface="Times New Roman" panose="02020603050405020304" pitchFamily="18" charset="0"/>
              </a:rPr>
              <a:t>guyễn </a:t>
            </a:r>
            <a:r>
              <a:rPr lang="en-US" sz="3000" b="1" smtClean="0">
                <a:latin typeface="Times New Roman" panose="02020603050405020304" pitchFamily="18" charset="0"/>
                <a:cs typeface="Times New Roman" panose="02020603050405020304" pitchFamily="18" charset="0"/>
              </a:rPr>
              <a:t>T</a:t>
            </a:r>
            <a:r>
              <a:rPr lang="vi-VN" sz="3000" b="1" smtClean="0">
                <a:latin typeface="Times New Roman" panose="02020603050405020304" pitchFamily="18" charset="0"/>
                <a:cs typeface="Times New Roman" panose="02020603050405020304" pitchFamily="18" charset="0"/>
              </a:rPr>
              <a:t>uân</a:t>
            </a:r>
            <a:r>
              <a:rPr lang="en-US" sz="3000" b="1" smtClean="0">
                <a:latin typeface="Times New Roman" panose="02020603050405020304" pitchFamily="18" charset="0"/>
                <a:cs typeface="Times New Roman" panose="02020603050405020304" pitchFamily="18" charset="0"/>
              </a:rPr>
              <a:t> </a:t>
            </a:r>
            <a:r>
              <a:rPr lang="vi-VN" sz="3000" b="1" smtClean="0">
                <a:latin typeface="Times New Roman" panose="02020603050405020304" pitchFamily="18" charset="0"/>
                <a:cs typeface="Times New Roman" panose="02020603050405020304" pitchFamily="18" charset="0"/>
              </a:rPr>
              <a:t>tự nguyện dùng ngòi bút  phục vụ hai </a:t>
            </a:r>
            <a:r>
              <a:rPr lang="en-US" sz="3000" b="1" smtClean="0">
                <a:latin typeface="Times New Roman" panose="02020603050405020304" pitchFamily="18" charset="0"/>
                <a:cs typeface="Times New Roman" panose="02020603050405020304" pitchFamily="18" charset="0"/>
              </a:rPr>
              <a:t>cuộc </a:t>
            </a:r>
            <a:r>
              <a:rPr lang="en-US" sz="3000" b="1">
                <a:latin typeface="Times New Roman" panose="02020603050405020304" pitchFamily="18" charset="0"/>
                <a:cs typeface="Times New Roman" panose="02020603050405020304" pitchFamily="18" charset="0"/>
              </a:rPr>
              <a:t>kháng chiến</a:t>
            </a:r>
            <a:r>
              <a:rPr lang="en-US" sz="3200" b="1">
                <a:latin typeface="Times New Roman" panose="02020603050405020304" pitchFamily="18" charset="0"/>
                <a:cs typeface="Times New Roman" panose="02020603050405020304" pitchFamily="18" charset="0"/>
              </a:rPr>
              <a:t> </a:t>
            </a:r>
            <a:r>
              <a:rPr lang="vi-VN" sz="3200" b="1" smtClean="0">
                <a:latin typeface="Times New Roman" panose="02020603050405020304" pitchFamily="18" charset="0"/>
                <a:cs typeface="Times New Roman" panose="02020603050405020304" pitchFamily="18" charset="0"/>
              </a:rPr>
              <a:t>của dân tộc</a:t>
            </a:r>
            <a:r>
              <a:rPr lang="vi-VN" sz="3200" b="1">
                <a:latin typeface="Times New Roman" panose="02020603050405020304" pitchFamily="18" charset="0"/>
                <a:cs typeface="Times New Roman" panose="02020603050405020304" pitchFamily="18" charset="0"/>
              </a:rPr>
              <a:t>.</a:t>
            </a:r>
            <a:endParaRPr lang="en-US" b="1">
              <a:latin typeface="Times New Roman" panose="02020603050405020304" pitchFamily="18" charset="0"/>
              <a:cs typeface="Times New Roman" panose="02020603050405020304" pitchFamily="18" charset="0"/>
            </a:endParaRPr>
          </a:p>
        </p:txBody>
      </p:sp>
      <p:sp>
        <p:nvSpPr>
          <p:cNvPr id="13" name="TextBox 12"/>
          <p:cNvSpPr txBox="1"/>
          <p:nvPr/>
        </p:nvSpPr>
        <p:spPr>
          <a:xfrm>
            <a:off x="502023" y="4877739"/>
            <a:ext cx="11542060"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vi-VN" sz="3000" b="1" smtClean="0">
                <a:latin typeface="Times New Roman" panose="02020603050405020304" pitchFamily="18" charset="0"/>
                <a:cs typeface="Times New Roman" panose="02020603050405020304" pitchFamily="18" charset="0"/>
                <a:sym typeface="Wingdings" panose="05000000000000000000" pitchFamily="2" charset="2"/>
              </a:rPr>
              <a:t> - </a:t>
            </a:r>
            <a:r>
              <a:rPr lang="en-US" sz="3000" b="1" smtClean="0">
                <a:solidFill>
                  <a:srgbClr val="002060"/>
                </a:solidFill>
                <a:latin typeface="Times New Roman" panose="02020603050405020304" pitchFamily="18" charset="0"/>
                <a:cs typeface="Times New Roman" panose="02020603050405020304" pitchFamily="18" charset="0"/>
              </a:rPr>
              <a:t>Nguyễn </a:t>
            </a:r>
            <a:r>
              <a:rPr lang="en-US" sz="3000" b="1">
                <a:solidFill>
                  <a:srgbClr val="002060"/>
                </a:solidFill>
                <a:latin typeface="Times New Roman" panose="02020603050405020304" pitchFamily="18" charset="0"/>
                <a:cs typeface="Times New Roman" panose="02020603050405020304" pitchFamily="18" charset="0"/>
              </a:rPr>
              <a:t>Tuân </a:t>
            </a:r>
            <a:r>
              <a:rPr lang="en-US" sz="3000" b="1" smtClean="0">
                <a:solidFill>
                  <a:srgbClr val="002060"/>
                </a:solidFill>
                <a:latin typeface="Times New Roman" panose="02020603050405020304" pitchFamily="18" charset="0"/>
                <a:cs typeface="Times New Roman" panose="02020603050405020304" pitchFamily="18" charset="0"/>
              </a:rPr>
              <a:t>là </a:t>
            </a:r>
            <a:r>
              <a:rPr lang="en-US" sz="3000" b="1">
                <a:solidFill>
                  <a:srgbClr val="002060"/>
                </a:solidFill>
                <a:latin typeface="Times New Roman" panose="02020603050405020304" pitchFamily="18" charset="0"/>
                <a:cs typeface="Times New Roman" panose="02020603050405020304" pitchFamily="18" charset="0"/>
              </a:rPr>
              <a:t>một người rất mực tài hoa, uyên bác. Nhà văn am hiểu sâu sắc nhiều lĩnh vực đời sống, đặc biệt là các môn nghệ </a:t>
            </a:r>
            <a:r>
              <a:rPr lang="en-US" sz="3000" b="1" smtClean="0">
                <a:solidFill>
                  <a:srgbClr val="002060"/>
                </a:solidFill>
                <a:latin typeface="Times New Roman" panose="02020603050405020304" pitchFamily="18" charset="0"/>
                <a:cs typeface="Times New Roman" panose="02020603050405020304" pitchFamily="18" charset="0"/>
              </a:rPr>
              <a:t>thuật</a:t>
            </a:r>
            <a:r>
              <a:rPr lang="vi-VN" sz="3000" b="1" smtClean="0">
                <a:solidFill>
                  <a:srgbClr val="002060"/>
                </a:solidFill>
                <a:latin typeface="Times New Roman" panose="02020603050405020304" pitchFamily="18" charset="0"/>
                <a:cs typeface="Times New Roman" panose="02020603050405020304" pitchFamily="18" charset="0"/>
              </a:rPr>
              <a:t>: </a:t>
            </a:r>
            <a:r>
              <a:rPr lang="en-US" sz="3000" b="1">
                <a:solidFill>
                  <a:srgbClr val="002060"/>
                </a:solidFill>
                <a:latin typeface="Times New Roman" panose="02020603050405020304" pitchFamily="18" charset="0"/>
                <a:cs typeface="Times New Roman" panose="02020603050405020304" pitchFamily="18" charset="0"/>
              </a:rPr>
              <a:t>hội họa, điêu khắc, điện ảnh, sân </a:t>
            </a:r>
            <a:r>
              <a:rPr lang="en-US" sz="3000" b="1" smtClean="0">
                <a:solidFill>
                  <a:srgbClr val="002060"/>
                </a:solidFill>
                <a:latin typeface="Times New Roman" panose="02020603050405020304" pitchFamily="18" charset="0"/>
                <a:cs typeface="Times New Roman" panose="02020603050405020304" pitchFamily="18" charset="0"/>
              </a:rPr>
              <a:t>khấu</a:t>
            </a:r>
            <a:r>
              <a:rPr lang="vi-VN" sz="3000" b="1" smtClean="0">
                <a:solidFill>
                  <a:srgbClr val="002060"/>
                </a:solidFill>
                <a:latin typeface="Times New Roman" panose="02020603050405020304" pitchFamily="18" charset="0"/>
                <a:cs typeface="Times New Roman" panose="02020603050405020304" pitchFamily="18" charset="0"/>
              </a:rPr>
              <a:t>,…</a:t>
            </a:r>
            <a:endParaRPr lang="en-US" sz="3000" b="1">
              <a:solidFill>
                <a:srgbClr val="00206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502023" y="6263549"/>
            <a:ext cx="6208059"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vi-VN" sz="3200" b="1" smtClean="0">
                <a:latin typeface="+mj-lt"/>
              </a:rPr>
              <a:t>- Các tác phẩm của Nguyễn Tuân:</a:t>
            </a:r>
            <a:endParaRPr lang="en-US" sz="3200" b="1">
              <a:latin typeface="+mj-lt"/>
            </a:endParaRPr>
          </a:p>
        </p:txBody>
      </p:sp>
    </p:spTree>
    <p:extLst>
      <p:ext uri="{BB962C8B-B14F-4D97-AF65-F5344CB8AC3E}">
        <p14:creationId xmlns:p14="http://schemas.microsoft.com/office/powerpoint/2010/main" val="1247958059"/>
      </p:ext>
    </p:extLst>
  </p:cSld>
  <p:clrMapOvr>
    <a:masterClrMapping/>
  </p:clrMapOvr>
  <mc:AlternateContent xmlns:mc="http://schemas.openxmlformats.org/markup-compatibility/2006" xmlns:p14="http://schemas.microsoft.com/office/powerpoint/2010/main">
    <mc:Choice Requires="p14">
      <p:transition spd="slow" p14:dur="15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53" presetClass="entr" presetSubtype="1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250" fill="hold"/>
                                        <p:tgtEl>
                                          <p:spTgt spid="9"/>
                                        </p:tgtEl>
                                        <p:attrNameLst>
                                          <p:attrName>ppt_w</p:attrName>
                                        </p:attrNameLst>
                                      </p:cBhvr>
                                      <p:tavLst>
                                        <p:tav tm="0">
                                          <p:val>
                                            <p:fltVal val="0"/>
                                          </p:val>
                                        </p:tav>
                                        <p:tav tm="100000">
                                          <p:val>
                                            <p:strVal val="#ppt_w"/>
                                          </p:val>
                                        </p:tav>
                                      </p:tavLst>
                                    </p:anim>
                                    <p:anim calcmode="lin" valueType="num">
                                      <p:cBhvr>
                                        <p:cTn id="19" dur="1250" fill="hold"/>
                                        <p:tgtEl>
                                          <p:spTgt spid="9"/>
                                        </p:tgtEl>
                                        <p:attrNameLst>
                                          <p:attrName>ppt_h</p:attrName>
                                        </p:attrNameLst>
                                      </p:cBhvr>
                                      <p:tavLst>
                                        <p:tav tm="0">
                                          <p:val>
                                            <p:fltVal val="0"/>
                                          </p:val>
                                        </p:tav>
                                        <p:tav tm="100000">
                                          <p:val>
                                            <p:strVal val="#ppt_h"/>
                                          </p:val>
                                        </p:tav>
                                      </p:tavLst>
                                    </p:anim>
                                    <p:animEffect transition="in" filter="fade">
                                      <p:cBhvr>
                                        <p:cTn id="20" dur="12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49926"/>
                                  </p:iterate>
                                  <p:childTnLst>
                                    <p:set>
                                      <p:cBhvr>
                                        <p:cTn id="24" dur="1" fill="hold">
                                          <p:stCondLst>
                                            <p:cond delay="0"/>
                                          </p:stCondLst>
                                        </p:cTn>
                                        <p:tgtEl>
                                          <p:spTgt spid="10"/>
                                        </p:tgtEl>
                                        <p:attrNameLst>
                                          <p:attrName>style.visibility</p:attrName>
                                        </p:attrNameLst>
                                      </p:cBhvr>
                                      <p:to>
                                        <p:strVal val="visible"/>
                                      </p:to>
                                    </p:set>
                                    <p:set>
                                      <p:cBhvr>
                                        <p:cTn id="25" dur="114" fill="hold">
                                          <p:stCondLst>
                                            <p:cond delay="0"/>
                                          </p:stCondLst>
                                        </p:cTn>
                                        <p:tgtEl>
                                          <p:spTgt spid="10"/>
                                        </p:tgtEl>
                                        <p:attrNameLst>
                                          <p:attrName>style.rotation</p:attrName>
                                        </p:attrNameLst>
                                      </p:cBhvr>
                                      <p:to>
                                        <p:strVal val="-45.0"/>
                                      </p:to>
                                    </p:set>
                                    <p:anim calcmode="lin" valueType="num">
                                      <p:cBhvr>
                                        <p:cTn id="26" dur="114" fill="hold">
                                          <p:stCondLst>
                                            <p:cond delay="114"/>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27" dur="114"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28" dur="1" decel="50000" autoRev="1" fill="hold">
                                          <p:stCondLst>
                                            <p:cond delay="114"/>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29" dur="1" fill="hold">
                                          <p:stCondLst>
                                            <p:cond delay="249"/>
                                          </p:stCondLst>
                                        </p:cTn>
                                        <p:tgtEl>
                                          <p:spTgt spid="10"/>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125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47"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additive="base">
                                        <p:cTn id="53" dur="1250" fill="hold"/>
                                        <p:tgtEl>
                                          <p:spTgt spid="2"/>
                                        </p:tgtEl>
                                        <p:attrNameLst>
                                          <p:attrName>ppt_x</p:attrName>
                                        </p:attrNameLst>
                                      </p:cBhvr>
                                      <p:tavLst>
                                        <p:tav tm="0">
                                          <p:val>
                                            <p:strVal val="0-#ppt_w/2"/>
                                          </p:val>
                                        </p:tav>
                                        <p:tav tm="100000">
                                          <p:val>
                                            <p:strVal val="#ppt_x"/>
                                          </p:val>
                                        </p:tav>
                                      </p:tavLst>
                                    </p:anim>
                                    <p:anim calcmode="lin" valueType="num">
                                      <p:cBhvr additive="base">
                                        <p:cTn id="54" dur="125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P spid="12" grpId="0" animBg="1"/>
      <p:bldP spid="13"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WordArt 4"/>
          <p:cNvSpPr>
            <a:spLocks noChangeArrowheads="1" noChangeShapeType="1" noTextEdit="1"/>
          </p:cNvSpPr>
          <p:nvPr/>
        </p:nvSpPr>
        <p:spPr bwMode="auto">
          <a:xfrm>
            <a:off x="195878" y="149939"/>
            <a:ext cx="11996122" cy="797371"/>
          </a:xfrm>
          <a:prstGeom prst="rect">
            <a:avLst/>
          </a:prstGeom>
        </p:spPr>
        <p:txBody>
          <a:bodyPr wrap="none" fromWordArt="1">
            <a:prstTxWarp prst="textPlain">
              <a:avLst>
                <a:gd name="adj" fmla="val 47705"/>
              </a:avLst>
            </a:prstTxWarp>
          </a:bodyPr>
          <a:lstStyle/>
          <a:p>
            <a:pPr algn="ctr" fontAlgn="base">
              <a:spcBef>
                <a:spcPct val="0"/>
              </a:spcBef>
              <a:spcAft>
                <a:spcPct val="0"/>
              </a:spcAft>
            </a:pPr>
            <a:r>
              <a:rPr lang="vi-VN" sz="3600" b="1" kern="10" dirty="0">
                <a:ln w="19050">
                  <a:solidFill>
                    <a:srgbClr val="99CCFF"/>
                  </a:solidFill>
                  <a:round/>
                  <a:headEnd/>
                  <a:tailEnd/>
                </a:ln>
                <a:solidFill>
                  <a:schemeClr val="bg1"/>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MỘT SỐ TÁC PHẨM CỦA NGUYỄN TUÂN</a:t>
            </a:r>
          </a:p>
        </p:txBody>
      </p:sp>
      <p:pic>
        <p:nvPicPr>
          <p:cNvPr id="9222" name="Picture 6" descr="Chiếc lư đồng mắt c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992" y="921518"/>
            <a:ext cx="2810032" cy="29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7" descr="Nguyễn Tuân tuyển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426" y="4001268"/>
            <a:ext cx="3265409" cy="289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8" descr="Tuỳ bút kháng chiế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400" y="3879031"/>
            <a:ext cx="2936181"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10" descr="Tuỳ bút 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2100" y="1137418"/>
            <a:ext cx="3418905"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13" descr="CA KIE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2100" y="3879031"/>
            <a:ext cx="3293807" cy="295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Hình ảnh 2"/>
          <p:cNvPicPr>
            <a:picLocks noChangeAspect="1"/>
          </p:cNvPicPr>
          <p:nvPr/>
        </p:nvPicPr>
        <p:blipFill>
          <a:blip r:embed="rId7" cstate="print"/>
          <a:stretch>
            <a:fillRect/>
          </a:stretch>
        </p:blipFill>
        <p:spPr>
          <a:xfrm>
            <a:off x="8381426" y="947310"/>
            <a:ext cx="3368122" cy="3034755"/>
          </a:xfrm>
          <a:prstGeom prst="rect">
            <a:avLst/>
          </a:prstGeom>
        </p:spPr>
      </p:pic>
    </p:spTree>
    <p:extLst>
      <p:ext uri="{BB962C8B-B14F-4D97-AF65-F5344CB8AC3E}">
        <p14:creationId xmlns:p14="http://schemas.microsoft.com/office/powerpoint/2010/main" val="2545364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0" fill="hold" nodeType="withEffect">
                                  <p:stCondLst>
                                    <p:cond delay="0"/>
                                  </p:stCondLst>
                                  <p:childTnLst>
                                    <p:set>
                                      <p:cBhvr>
                                        <p:cTn id="6" dur="1" fill="hold">
                                          <p:stCondLst>
                                            <p:cond delay="0"/>
                                          </p:stCondLst>
                                        </p:cTn>
                                        <p:tgtEl>
                                          <p:spTgt spid="9220"/>
                                        </p:tgtEl>
                                        <p:attrNameLst>
                                          <p:attrName>style.visibility</p:attrName>
                                        </p:attrNameLst>
                                      </p:cBhvr>
                                      <p:to>
                                        <p:strVal val="visible"/>
                                      </p:to>
                                    </p:set>
                                  </p:childTnLst>
                                </p:cTn>
                              </p:par>
                            </p:childTnLst>
                          </p:cTn>
                        </p:par>
                        <p:par>
                          <p:cTn id="7" fill="hold" nodeType="afterGroup">
                            <p:stCondLst>
                              <p:cond delay="0"/>
                            </p:stCondLst>
                            <p:childTnLst>
                              <p:par>
                                <p:cTn id="8" presetID="53" presetClass="entr" presetSubtype="0" fill="hold" nodeType="afterEffect">
                                  <p:stCondLst>
                                    <p:cond delay="0"/>
                                  </p:stCondLst>
                                  <p:childTnLst>
                                    <p:set>
                                      <p:cBhvr>
                                        <p:cTn id="9" dur="1" fill="hold">
                                          <p:stCondLst>
                                            <p:cond delay="0"/>
                                          </p:stCondLst>
                                        </p:cTn>
                                        <p:tgtEl>
                                          <p:spTgt spid="9222"/>
                                        </p:tgtEl>
                                        <p:attrNameLst>
                                          <p:attrName>style.visibility</p:attrName>
                                        </p:attrNameLst>
                                      </p:cBhvr>
                                      <p:to>
                                        <p:strVal val="visible"/>
                                      </p:to>
                                    </p:set>
                                    <p:anim calcmode="lin" valueType="num">
                                      <p:cBhvr>
                                        <p:cTn id="10" dur="500" fill="hold"/>
                                        <p:tgtEl>
                                          <p:spTgt spid="9222"/>
                                        </p:tgtEl>
                                        <p:attrNameLst>
                                          <p:attrName>ppt_w</p:attrName>
                                        </p:attrNameLst>
                                      </p:cBhvr>
                                      <p:tavLst>
                                        <p:tav tm="0">
                                          <p:val>
                                            <p:fltVal val="0"/>
                                          </p:val>
                                        </p:tav>
                                        <p:tav tm="100000">
                                          <p:val>
                                            <p:strVal val="#ppt_w"/>
                                          </p:val>
                                        </p:tav>
                                      </p:tavLst>
                                    </p:anim>
                                    <p:anim calcmode="lin" valueType="num">
                                      <p:cBhvr>
                                        <p:cTn id="11" dur="500" fill="hold"/>
                                        <p:tgtEl>
                                          <p:spTgt spid="9222"/>
                                        </p:tgtEl>
                                        <p:attrNameLst>
                                          <p:attrName>ppt_h</p:attrName>
                                        </p:attrNameLst>
                                      </p:cBhvr>
                                      <p:tavLst>
                                        <p:tav tm="0">
                                          <p:val>
                                            <p:fltVal val="0"/>
                                          </p:val>
                                        </p:tav>
                                        <p:tav tm="100000">
                                          <p:val>
                                            <p:strVal val="#ppt_h"/>
                                          </p:val>
                                        </p:tav>
                                      </p:tavLst>
                                    </p:anim>
                                    <p:animEffect transition="in" filter="fade">
                                      <p:cBhvr>
                                        <p:cTn id="12" dur="500"/>
                                        <p:tgtEl>
                                          <p:spTgt spid="9222"/>
                                        </p:tgtEl>
                                      </p:cBhvr>
                                    </p:animEffect>
                                  </p:childTnLst>
                                </p:cTn>
                              </p:par>
                            </p:childTnLst>
                          </p:cTn>
                        </p:par>
                        <p:par>
                          <p:cTn id="13" fill="hold" nodeType="afterGroup">
                            <p:stCondLst>
                              <p:cond delay="500"/>
                            </p:stCondLst>
                            <p:childTnLst>
                              <p:par>
                                <p:cTn id="14" presetID="8" presetClass="entr" presetSubtype="16" fill="hold" nodeType="afterEffect">
                                  <p:stCondLst>
                                    <p:cond delay="0"/>
                                  </p:stCondLst>
                                  <p:childTnLst>
                                    <p:set>
                                      <p:cBhvr>
                                        <p:cTn id="15" dur="1" fill="hold">
                                          <p:stCondLst>
                                            <p:cond delay="0"/>
                                          </p:stCondLst>
                                        </p:cTn>
                                        <p:tgtEl>
                                          <p:spTgt spid="9226"/>
                                        </p:tgtEl>
                                        <p:attrNameLst>
                                          <p:attrName>style.visibility</p:attrName>
                                        </p:attrNameLst>
                                      </p:cBhvr>
                                      <p:to>
                                        <p:strVal val="visible"/>
                                      </p:to>
                                    </p:set>
                                    <p:animEffect transition="in" filter="diamond(in)">
                                      <p:cBhvr>
                                        <p:cTn id="16" dur="2000"/>
                                        <p:tgtEl>
                                          <p:spTgt spid="9226"/>
                                        </p:tgtEl>
                                      </p:cBhvr>
                                    </p:animEffect>
                                  </p:childTnLst>
                                </p:cTn>
                              </p:par>
                            </p:childTnLst>
                          </p:cTn>
                        </p:par>
                        <p:par>
                          <p:cTn id="17" fill="hold" nodeType="afterGroup">
                            <p:stCondLst>
                              <p:cond delay="2500"/>
                            </p:stCondLst>
                            <p:childTnLst>
                              <p:par>
                                <p:cTn id="18" presetID="25" presetClass="entr" presetSubtype="0" fill="hold" nodeType="afterEffect">
                                  <p:stCondLst>
                                    <p:cond delay="0"/>
                                  </p:stCondLst>
                                  <p:childTnLst>
                                    <p:set>
                                      <p:cBhvr>
                                        <p:cTn id="19" dur="1" fill="hold">
                                          <p:stCondLst>
                                            <p:cond delay="0"/>
                                          </p:stCondLst>
                                        </p:cTn>
                                        <p:tgtEl>
                                          <p:spTgt spid="9224"/>
                                        </p:tgtEl>
                                        <p:attrNameLst>
                                          <p:attrName>style.visibility</p:attrName>
                                        </p:attrNameLst>
                                      </p:cBhvr>
                                      <p:to>
                                        <p:strVal val="visible"/>
                                      </p:to>
                                    </p:set>
                                    <p:anim calcmode="lin" valueType="num">
                                      <p:cBhvr>
                                        <p:cTn id="20" dur="500" decel="50000" fill="hold">
                                          <p:stCondLst>
                                            <p:cond delay="0"/>
                                          </p:stCondLst>
                                        </p:cTn>
                                        <p:tgtEl>
                                          <p:spTgt spid="9224"/>
                                        </p:tgtEl>
                                        <p:attrNameLst>
                                          <p:attrName>style.rotation</p:attrName>
                                        </p:attrNameLst>
                                      </p:cBhvr>
                                      <p:tavLst>
                                        <p:tav tm="0">
                                          <p:val>
                                            <p:fltVal val="-90"/>
                                          </p:val>
                                        </p:tav>
                                        <p:tav tm="100000">
                                          <p:val>
                                            <p:fltVal val="0"/>
                                          </p:val>
                                        </p:tav>
                                      </p:tavLst>
                                    </p:anim>
                                    <p:anim calcmode="lin" valueType="num">
                                      <p:cBhvr>
                                        <p:cTn id="21" dur="500" decel="50000" fill="hold">
                                          <p:stCondLst>
                                            <p:cond delay="0"/>
                                          </p:stCondLst>
                                        </p:cTn>
                                        <p:tgtEl>
                                          <p:spTgt spid="9224"/>
                                        </p:tgtEl>
                                        <p:attrNameLst>
                                          <p:attrName>ppt_w</p:attrName>
                                        </p:attrNameLst>
                                      </p:cBhvr>
                                      <p:tavLst>
                                        <p:tav tm="0">
                                          <p:val>
                                            <p:strVal val="#ppt_w"/>
                                          </p:val>
                                        </p:tav>
                                        <p:tav tm="100000">
                                          <p:val>
                                            <p:strVal val="#ppt_w*.05"/>
                                          </p:val>
                                        </p:tav>
                                      </p:tavLst>
                                    </p:anim>
                                    <p:anim calcmode="lin" valueType="num">
                                      <p:cBhvr>
                                        <p:cTn id="22" dur="500" accel="50000" fill="hold">
                                          <p:stCondLst>
                                            <p:cond delay="500"/>
                                          </p:stCondLst>
                                        </p:cTn>
                                        <p:tgtEl>
                                          <p:spTgt spid="9224"/>
                                        </p:tgtEl>
                                        <p:attrNameLst>
                                          <p:attrName>ppt_w</p:attrName>
                                        </p:attrNameLst>
                                      </p:cBhvr>
                                      <p:tavLst>
                                        <p:tav tm="0">
                                          <p:val>
                                            <p:strVal val="#ppt_w*.05"/>
                                          </p:val>
                                        </p:tav>
                                        <p:tav tm="100000">
                                          <p:val>
                                            <p:strVal val="#ppt_w"/>
                                          </p:val>
                                        </p:tav>
                                      </p:tavLst>
                                    </p:anim>
                                    <p:anim calcmode="lin" valueType="num">
                                      <p:cBhvr>
                                        <p:cTn id="23" dur="1000" fill="hold"/>
                                        <p:tgtEl>
                                          <p:spTgt spid="9224"/>
                                        </p:tgtEl>
                                        <p:attrNameLst>
                                          <p:attrName>ppt_h</p:attrName>
                                        </p:attrNameLst>
                                      </p:cBhvr>
                                      <p:tavLst>
                                        <p:tav tm="0">
                                          <p:val>
                                            <p:strVal val="#ppt_h"/>
                                          </p:val>
                                        </p:tav>
                                        <p:tav tm="100000">
                                          <p:val>
                                            <p:strVal val="#ppt_h"/>
                                          </p:val>
                                        </p:tav>
                                      </p:tavLst>
                                    </p:anim>
                                    <p:anim calcmode="lin" valueType="num">
                                      <p:cBhvr>
                                        <p:cTn id="24" dur="500" decel="50000" fill="hold">
                                          <p:stCondLst>
                                            <p:cond delay="0"/>
                                          </p:stCondLst>
                                        </p:cTn>
                                        <p:tgtEl>
                                          <p:spTgt spid="9224"/>
                                        </p:tgtEl>
                                        <p:attrNameLst>
                                          <p:attrName>ppt_x</p:attrName>
                                        </p:attrNameLst>
                                      </p:cBhvr>
                                      <p:tavLst>
                                        <p:tav tm="0">
                                          <p:val>
                                            <p:strVal val="#ppt_x+.4"/>
                                          </p:val>
                                        </p:tav>
                                        <p:tav tm="100000">
                                          <p:val>
                                            <p:strVal val="#ppt_x"/>
                                          </p:val>
                                        </p:tav>
                                      </p:tavLst>
                                    </p:anim>
                                    <p:anim calcmode="lin" valueType="num">
                                      <p:cBhvr>
                                        <p:cTn id="25" dur="500" decel="50000" fill="hold">
                                          <p:stCondLst>
                                            <p:cond delay="0"/>
                                          </p:stCondLst>
                                        </p:cTn>
                                        <p:tgtEl>
                                          <p:spTgt spid="9224"/>
                                        </p:tgtEl>
                                        <p:attrNameLst>
                                          <p:attrName>ppt_y</p:attrName>
                                        </p:attrNameLst>
                                      </p:cBhvr>
                                      <p:tavLst>
                                        <p:tav tm="0">
                                          <p:val>
                                            <p:strVal val="#ppt_y-.2"/>
                                          </p:val>
                                        </p:tav>
                                        <p:tav tm="100000">
                                          <p:val>
                                            <p:strVal val="#ppt_y+.1"/>
                                          </p:val>
                                        </p:tav>
                                      </p:tavLst>
                                    </p:anim>
                                    <p:anim calcmode="lin" valueType="num">
                                      <p:cBhvr>
                                        <p:cTn id="26" dur="500" accel="50000" fill="hold">
                                          <p:stCondLst>
                                            <p:cond delay="500"/>
                                          </p:stCondLst>
                                        </p:cTn>
                                        <p:tgtEl>
                                          <p:spTgt spid="9224"/>
                                        </p:tgtEl>
                                        <p:attrNameLst>
                                          <p:attrName>ppt_y</p:attrName>
                                        </p:attrNameLst>
                                      </p:cBhvr>
                                      <p:tavLst>
                                        <p:tav tm="0">
                                          <p:val>
                                            <p:strVal val="#ppt_y+.1"/>
                                          </p:val>
                                        </p:tav>
                                        <p:tav tm="100000">
                                          <p:val>
                                            <p:strVal val="#ppt_y"/>
                                          </p:val>
                                        </p:tav>
                                      </p:tavLst>
                                    </p:anim>
                                    <p:animEffect transition="in" filter="fade">
                                      <p:cBhvr>
                                        <p:cTn id="27" dur="1000" decel="50000">
                                          <p:stCondLst>
                                            <p:cond delay="0"/>
                                          </p:stCondLst>
                                        </p:cTn>
                                        <p:tgtEl>
                                          <p:spTgt spid="9224"/>
                                        </p:tgtEl>
                                      </p:cBhvr>
                                    </p:animEffect>
                                  </p:childTnLst>
                                </p:cTn>
                              </p:par>
                            </p:childTnLst>
                          </p:cTn>
                        </p:par>
                        <p:par>
                          <p:cTn id="28" fill="hold" nodeType="afterGroup">
                            <p:stCondLst>
                              <p:cond delay="3500"/>
                            </p:stCondLst>
                            <p:childTnLst>
                              <p:par>
                                <p:cTn id="29" presetID="30" presetClass="entr" presetSubtype="0" fill="hold" nodeType="afterEffect">
                                  <p:stCondLst>
                                    <p:cond delay="0"/>
                                  </p:stCondLst>
                                  <p:childTnLst>
                                    <p:set>
                                      <p:cBhvr>
                                        <p:cTn id="30" dur="1" fill="hold">
                                          <p:stCondLst>
                                            <p:cond delay="0"/>
                                          </p:stCondLst>
                                        </p:cTn>
                                        <p:tgtEl>
                                          <p:spTgt spid="9229"/>
                                        </p:tgtEl>
                                        <p:attrNameLst>
                                          <p:attrName>style.visibility</p:attrName>
                                        </p:attrNameLst>
                                      </p:cBhvr>
                                      <p:to>
                                        <p:strVal val="visible"/>
                                      </p:to>
                                    </p:set>
                                    <p:animEffect transition="in" filter="fade">
                                      <p:cBhvr>
                                        <p:cTn id="31" dur="800" decel="100000"/>
                                        <p:tgtEl>
                                          <p:spTgt spid="9229"/>
                                        </p:tgtEl>
                                      </p:cBhvr>
                                    </p:animEffect>
                                    <p:anim calcmode="lin" valueType="num">
                                      <p:cBhvr>
                                        <p:cTn id="32" dur="800" decel="100000" fill="hold"/>
                                        <p:tgtEl>
                                          <p:spTgt spid="9229"/>
                                        </p:tgtEl>
                                        <p:attrNameLst>
                                          <p:attrName>style.rotation</p:attrName>
                                        </p:attrNameLst>
                                      </p:cBhvr>
                                      <p:tavLst>
                                        <p:tav tm="0">
                                          <p:val>
                                            <p:fltVal val="-90"/>
                                          </p:val>
                                        </p:tav>
                                        <p:tav tm="100000">
                                          <p:val>
                                            <p:fltVal val="0"/>
                                          </p:val>
                                        </p:tav>
                                      </p:tavLst>
                                    </p:anim>
                                    <p:anim calcmode="lin" valueType="num">
                                      <p:cBhvr>
                                        <p:cTn id="33" dur="800" decel="100000" fill="hold"/>
                                        <p:tgtEl>
                                          <p:spTgt spid="9229"/>
                                        </p:tgtEl>
                                        <p:attrNameLst>
                                          <p:attrName>ppt_x</p:attrName>
                                        </p:attrNameLst>
                                      </p:cBhvr>
                                      <p:tavLst>
                                        <p:tav tm="0">
                                          <p:val>
                                            <p:strVal val="#ppt_x+0.4"/>
                                          </p:val>
                                        </p:tav>
                                        <p:tav tm="100000">
                                          <p:val>
                                            <p:strVal val="#ppt_x-0.05"/>
                                          </p:val>
                                        </p:tav>
                                      </p:tavLst>
                                    </p:anim>
                                    <p:anim calcmode="lin" valueType="num">
                                      <p:cBhvr>
                                        <p:cTn id="34" dur="800" decel="100000" fill="hold"/>
                                        <p:tgtEl>
                                          <p:spTgt spid="9229"/>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9229"/>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9229"/>
                                        </p:tgtEl>
                                        <p:attrNameLst>
                                          <p:attrName>ppt_y</p:attrName>
                                        </p:attrNameLst>
                                      </p:cBhvr>
                                      <p:tavLst>
                                        <p:tav tm="0">
                                          <p:val>
                                            <p:strVal val="#ppt_y+0.1"/>
                                          </p:val>
                                        </p:tav>
                                        <p:tav tm="100000">
                                          <p:val>
                                            <p:strVal val="#ppt_y"/>
                                          </p:val>
                                        </p:tav>
                                      </p:tavLst>
                                    </p:anim>
                                  </p:childTnLst>
                                </p:cTn>
                              </p:par>
                            </p:childTnLst>
                          </p:cTn>
                        </p:par>
                        <p:par>
                          <p:cTn id="37" fill="hold" nodeType="afterGroup">
                            <p:stCondLst>
                              <p:cond delay="4500"/>
                            </p:stCondLst>
                            <p:childTnLst>
                              <p:par>
                                <p:cTn id="38" presetID="8" presetClass="entr" presetSubtype="16" fill="hold" nodeType="afterEffect">
                                  <p:stCondLst>
                                    <p:cond delay="0"/>
                                  </p:stCondLst>
                                  <p:childTnLst>
                                    <p:set>
                                      <p:cBhvr>
                                        <p:cTn id="39" dur="1" fill="hold">
                                          <p:stCondLst>
                                            <p:cond delay="0"/>
                                          </p:stCondLst>
                                        </p:cTn>
                                        <p:tgtEl>
                                          <p:spTgt spid="9223"/>
                                        </p:tgtEl>
                                        <p:attrNameLst>
                                          <p:attrName>style.visibility</p:attrName>
                                        </p:attrNameLst>
                                      </p:cBhvr>
                                      <p:to>
                                        <p:strVal val="visible"/>
                                      </p:to>
                                    </p:set>
                                    <p:animEffect transition="in" filter="diamond(in)">
                                      <p:cBhvr>
                                        <p:cTn id="40" dur="20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0018"/>
            <a:ext cx="12280490" cy="769441"/>
          </a:xfrm>
          <a:prstGeom prst="rect">
            <a:avLst/>
          </a:prstGeom>
          <a:noFill/>
        </p:spPr>
        <p:txBody>
          <a:bodyPr wrap="square" rtlCol="0">
            <a:spAutoFit/>
          </a:bodyPr>
          <a:lstStyle/>
          <a:p>
            <a:r>
              <a:rPr lang="vi-VN" sz="3600" b="1" dirty="0" smtClean="0">
                <a:solidFill>
                  <a:srgbClr val="FF0000"/>
                </a:solidFill>
                <a:latin typeface="Times New Roman" panose="02020603050405020304" pitchFamily="18" charset="0"/>
                <a:cs typeface="Times New Roman" panose="02020603050405020304" pitchFamily="18" charset="0"/>
              </a:rPr>
              <a:t>  </a:t>
            </a:r>
            <a:r>
              <a:rPr lang="en-US" sz="4400" b="1" dirty="0" smtClean="0">
                <a:solidFill>
                  <a:schemeClr val="bg1"/>
                </a:solidFill>
                <a:latin typeface="Times New Roman" panose="02020603050405020304" pitchFamily="18" charset="0"/>
                <a:cs typeface="Times New Roman" panose="02020603050405020304" pitchFamily="18" charset="0"/>
              </a:rPr>
              <a:t>2</a:t>
            </a:r>
            <a:r>
              <a:rPr lang="en-US" sz="4400" b="1" dirty="0">
                <a:solidFill>
                  <a:schemeClr val="bg1"/>
                </a:solidFill>
                <a:latin typeface="Times New Roman" panose="02020603050405020304" pitchFamily="18" charset="0"/>
                <a:cs typeface="Times New Roman" panose="02020603050405020304" pitchFamily="18" charset="0"/>
              </a:rPr>
              <a:t>. Truyện ngắn “Chữ người tử tù” </a:t>
            </a:r>
            <a:endParaRPr lang="en-US" sz="4400"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157316" y="1120877"/>
            <a:ext cx="6685935" cy="550920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a:r>
              <a:rPr lang="en-US" sz="4400" b="1" dirty="0" smtClean="0">
                <a:latin typeface="Times New Roman" panose="02020603050405020304" pitchFamily="18" charset="0"/>
                <a:cs typeface="Times New Roman" panose="02020603050405020304" pitchFamily="18" charset="0"/>
              </a:rPr>
              <a:t>2. </a:t>
            </a:r>
            <a:r>
              <a:rPr lang="en-US" sz="4400" b="1" dirty="0" err="1" smtClean="0">
                <a:latin typeface="Times New Roman" panose="02020603050405020304" pitchFamily="18" charset="0"/>
                <a:cs typeface="Times New Roman" panose="02020603050405020304" pitchFamily="18" charset="0"/>
              </a:rPr>
              <a:t>Tác</a:t>
            </a:r>
            <a:r>
              <a:rPr lang="en-US" sz="4400" b="1" dirty="0" smtClean="0">
                <a:latin typeface="Times New Roman" panose="02020603050405020304" pitchFamily="18" charset="0"/>
                <a:cs typeface="Times New Roman" panose="02020603050405020304" pitchFamily="18" charset="0"/>
              </a:rPr>
              <a:t> </a:t>
            </a:r>
            <a:r>
              <a:rPr lang="en-US" sz="4400" b="1" dirty="0" err="1" smtClean="0">
                <a:latin typeface="Times New Roman" panose="02020603050405020304" pitchFamily="18" charset="0"/>
                <a:cs typeface="Times New Roman" panose="02020603050405020304" pitchFamily="18" charset="0"/>
              </a:rPr>
              <a:t>phẩm</a:t>
            </a:r>
            <a:r>
              <a:rPr lang="en-US" sz="4400" b="1" dirty="0" smtClean="0">
                <a:latin typeface="Times New Roman" panose="02020603050405020304" pitchFamily="18" charset="0"/>
                <a:cs typeface="Times New Roman" panose="02020603050405020304" pitchFamily="18" charset="0"/>
              </a:rPr>
              <a:t>: </a:t>
            </a:r>
          </a:p>
          <a:p>
            <a:pPr algn="just"/>
            <a:r>
              <a:rPr lang="en-US" sz="4400" b="1" dirty="0" err="1" smtClean="0">
                <a:latin typeface="Times New Roman" panose="02020603050405020304" pitchFamily="18" charset="0"/>
                <a:cs typeface="Times New Roman" panose="02020603050405020304" pitchFamily="18" charset="0"/>
              </a:rPr>
              <a:t>Truyện</a:t>
            </a:r>
            <a:r>
              <a:rPr lang="en-US" sz="4400" b="1" i="1" dirty="0" smtClean="0">
                <a:latin typeface="Times New Roman" panose="02020603050405020304" pitchFamily="18" charset="0"/>
                <a:cs typeface="Times New Roman" panose="02020603050405020304" pitchFamily="18" charset="0"/>
              </a:rPr>
              <a:t> “Chữ </a:t>
            </a:r>
            <a:r>
              <a:rPr lang="en-US" sz="4400" b="1" i="1" dirty="0">
                <a:latin typeface="Times New Roman" panose="02020603050405020304" pitchFamily="18" charset="0"/>
                <a:cs typeface="Times New Roman" panose="02020603050405020304" pitchFamily="18" charset="0"/>
              </a:rPr>
              <a:t>người tử tù”</a:t>
            </a:r>
            <a:r>
              <a:rPr lang="en-US" sz="4400" b="1" dirty="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lúc </a:t>
            </a:r>
            <a:r>
              <a:rPr lang="en-US" sz="4400" b="1" dirty="0">
                <a:latin typeface="Times New Roman" panose="02020603050405020304" pitchFamily="18" charset="0"/>
                <a:cs typeface="Times New Roman" panose="02020603050405020304" pitchFamily="18" charset="0"/>
              </a:rPr>
              <a:t>đầu có tên </a:t>
            </a:r>
            <a:r>
              <a:rPr lang="en-US" sz="4400" b="1" dirty="0" smtClean="0">
                <a:latin typeface="Times New Roman" panose="02020603050405020304" pitchFamily="18" charset="0"/>
                <a:cs typeface="Times New Roman" panose="02020603050405020304" pitchFamily="18" charset="0"/>
              </a:rPr>
              <a:t>là</a:t>
            </a:r>
            <a:r>
              <a:rPr lang="en-US" sz="4400" b="1" i="1" dirty="0">
                <a:latin typeface="Times New Roman" panose="02020603050405020304" pitchFamily="18" charset="0"/>
                <a:cs typeface="Times New Roman" panose="02020603050405020304" pitchFamily="18" charset="0"/>
              </a:rPr>
              <a:t> </a:t>
            </a:r>
            <a:r>
              <a:rPr lang="en-US" sz="4400" b="1" i="1" dirty="0" smtClean="0">
                <a:latin typeface="Times New Roman" panose="02020603050405020304" pitchFamily="18" charset="0"/>
                <a:cs typeface="Times New Roman" panose="02020603050405020304" pitchFamily="18" charset="0"/>
              </a:rPr>
              <a:t>“Dòng </a:t>
            </a:r>
            <a:r>
              <a:rPr lang="en-US" sz="4400" b="1" i="1" dirty="0">
                <a:latin typeface="Times New Roman" panose="02020603050405020304" pitchFamily="18" charset="0"/>
                <a:cs typeface="Times New Roman" panose="02020603050405020304" pitchFamily="18" charset="0"/>
              </a:rPr>
              <a:t>chữ cuối cùng</a:t>
            </a:r>
            <a:r>
              <a:rPr lang="en-US" sz="4400" b="1" i="1" dirty="0" smtClean="0">
                <a:latin typeface="Times New Roman" panose="02020603050405020304" pitchFamily="18" charset="0"/>
                <a:cs typeface="Times New Roman" panose="02020603050405020304" pitchFamily="18" charset="0"/>
              </a:rPr>
              <a:t>”</a:t>
            </a:r>
            <a:r>
              <a:rPr lang="en-US" sz="4400" b="1" dirty="0" smtClean="0">
                <a:latin typeface="Times New Roman" panose="02020603050405020304" pitchFamily="18" charset="0"/>
                <a:cs typeface="Times New Roman" panose="02020603050405020304" pitchFamily="18" charset="0"/>
              </a:rPr>
              <a:t>,</a:t>
            </a:r>
            <a:r>
              <a:rPr lang="vi-VN" sz="4400" b="1"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khi in </a:t>
            </a:r>
            <a:r>
              <a:rPr lang="en-US" sz="4400" b="1" dirty="0">
                <a:latin typeface="Times New Roman" panose="02020603050405020304" pitchFamily="18" charset="0"/>
                <a:cs typeface="Times New Roman" panose="02020603050405020304" pitchFamily="18" charset="0"/>
              </a:rPr>
              <a:t>trong tập </a:t>
            </a:r>
            <a:r>
              <a:rPr lang="en-US" sz="4400" b="1" dirty="0" smtClean="0">
                <a:latin typeface="Times New Roman" panose="02020603050405020304" pitchFamily="18" charset="0"/>
                <a:cs typeface="Times New Roman" panose="02020603050405020304" pitchFamily="18" charset="0"/>
              </a:rPr>
              <a:t>truyện</a:t>
            </a:r>
            <a:r>
              <a:rPr lang="en-US" sz="4400" b="1" i="1" dirty="0" smtClean="0">
                <a:latin typeface="Times New Roman" panose="02020603050405020304" pitchFamily="18" charset="0"/>
                <a:cs typeface="Times New Roman" panose="02020603050405020304" pitchFamily="18" charset="0"/>
              </a:rPr>
              <a:t>“Vang </a:t>
            </a:r>
            <a:r>
              <a:rPr lang="en-US" sz="4400" b="1" i="1" dirty="0">
                <a:latin typeface="Times New Roman" panose="02020603050405020304" pitchFamily="18" charset="0"/>
                <a:cs typeface="Times New Roman" panose="02020603050405020304" pitchFamily="18" charset="0"/>
              </a:rPr>
              <a:t>bóng một thời</a:t>
            </a:r>
            <a:r>
              <a:rPr lang="en-US" sz="4400" b="1" i="1"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mới được đổi tên thành </a:t>
            </a:r>
            <a:r>
              <a:rPr lang="en-US" sz="4400" b="1" i="1" dirty="0" smtClean="0">
                <a:latin typeface="Times New Roman" panose="02020603050405020304" pitchFamily="18" charset="0"/>
                <a:cs typeface="Times New Roman" panose="02020603050405020304" pitchFamily="18" charset="0"/>
              </a:rPr>
              <a:t>“Chữ người tử tù”</a:t>
            </a:r>
            <a:endParaRPr lang="en-US" sz="4400" b="1" i="1" dirty="0">
              <a:latin typeface="Times New Roman" panose="02020603050405020304" pitchFamily="18" charset="0"/>
              <a:cs typeface="Times New Roman" panose="02020603050405020304" pitchFamily="18" charset="0"/>
            </a:endParaRPr>
          </a:p>
        </p:txBody>
      </p:sp>
      <p:pic>
        <p:nvPicPr>
          <p:cNvPr id="2" name="Hình ảnh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3251" y="1120877"/>
            <a:ext cx="5348749" cy="4832092"/>
          </a:xfrm>
          <a:prstGeom prst="rect">
            <a:avLst/>
          </a:prstGeom>
        </p:spPr>
      </p:pic>
      <p:pic>
        <p:nvPicPr>
          <p:cNvPr id="7" name="Hình ảnh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3251" y="1189703"/>
            <a:ext cx="5348749" cy="4832092"/>
          </a:xfrm>
          <a:prstGeom prst="rect">
            <a:avLst/>
          </a:prstGeom>
        </p:spPr>
      </p:pic>
    </p:spTree>
    <p:extLst>
      <p:ext uri="{BB962C8B-B14F-4D97-AF65-F5344CB8AC3E}">
        <p14:creationId xmlns:p14="http://schemas.microsoft.com/office/powerpoint/2010/main" val="3767151974"/>
      </p:ext>
    </p:extLst>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0" name="Text Box 40"/>
          <p:cNvSpPr txBox="1">
            <a:spLocks noChangeArrowheads="1"/>
          </p:cNvSpPr>
          <p:nvPr/>
        </p:nvSpPr>
        <p:spPr bwMode="auto">
          <a:xfrm>
            <a:off x="3207755" y="2986089"/>
            <a:ext cx="427494"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endParaRPr lang="en-US" sz="2000">
              <a:latin typeface=".VnTime" panose="020B7200000000000000" pitchFamily="34" charset="0"/>
            </a:endParaRPr>
          </a:p>
          <a:p>
            <a:pPr eaLnBrk="1" hangingPunct="1"/>
            <a:r>
              <a:rPr lang="en-US" sz="2000">
                <a:latin typeface=".VnTime" panose="020B7200000000000000" pitchFamily="34" charset="0"/>
              </a:rPr>
              <a:t> </a:t>
            </a:r>
          </a:p>
        </p:txBody>
      </p:sp>
      <p:sp>
        <p:nvSpPr>
          <p:cNvPr id="15378" name="Rectangle 1042"/>
          <p:cNvSpPr>
            <a:spLocks noChangeArrowheads="1"/>
          </p:cNvSpPr>
          <p:nvPr/>
        </p:nvSpPr>
        <p:spPr bwMode="auto">
          <a:xfrm rot="10800000" flipV="1">
            <a:off x="185736" y="241483"/>
            <a:ext cx="114409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b="1" dirty="0" smtClean="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Vài</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nét</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về</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dirty="0" err="1">
                <a:solidFill>
                  <a:srgbClr val="000099"/>
                </a:solidFill>
                <a:latin typeface="Times New Roman" panose="02020603050405020304" pitchFamily="18" charset="0"/>
                <a:cs typeface="Times New Roman" panose="02020603050405020304" pitchFamily="18" charset="0"/>
              </a:rPr>
              <a:t>tập</a:t>
            </a:r>
            <a:r>
              <a:rPr lang="en-US" sz="2800" b="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000099"/>
                </a:solidFill>
                <a:latin typeface="Times New Roman" panose="02020603050405020304" pitchFamily="18" charset="0"/>
                <a:cs typeface="Times New Roman" panose="02020603050405020304" pitchFamily="18" charset="0"/>
              </a:rPr>
              <a:t>Vang</a:t>
            </a:r>
            <a:r>
              <a:rPr lang="en-US" sz="2800" b="1"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000099"/>
                </a:solidFill>
                <a:latin typeface="Times New Roman" panose="02020603050405020304" pitchFamily="18" charset="0"/>
                <a:cs typeface="Times New Roman" panose="02020603050405020304" pitchFamily="18" charset="0"/>
              </a:rPr>
              <a:t>bóng</a:t>
            </a:r>
            <a:r>
              <a:rPr lang="en-US" sz="2800" b="1"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000099"/>
                </a:solidFill>
                <a:latin typeface="Times New Roman" panose="02020603050405020304" pitchFamily="18" charset="0"/>
                <a:cs typeface="Times New Roman" panose="02020603050405020304" pitchFamily="18" charset="0"/>
              </a:rPr>
              <a:t>một</a:t>
            </a:r>
            <a:r>
              <a:rPr lang="en-US" sz="2800" b="1"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000099"/>
                </a:solidFill>
                <a:latin typeface="Times New Roman" panose="02020603050405020304" pitchFamily="18" charset="0"/>
                <a:cs typeface="Times New Roman" panose="02020603050405020304" pitchFamily="18" charset="0"/>
              </a:rPr>
              <a:t>thời</a:t>
            </a:r>
            <a:endParaRPr lang="en-US" sz="2800" b="1" i="1" dirty="0">
              <a:solidFill>
                <a:srgbClr val="000099"/>
              </a:solidFill>
              <a:latin typeface="Times New Roman" panose="02020603050405020304" pitchFamily="18" charset="0"/>
              <a:cs typeface="Times New Roman" panose="02020603050405020304" pitchFamily="18" charset="0"/>
            </a:endParaRPr>
          </a:p>
        </p:txBody>
      </p:sp>
      <p:cxnSp>
        <p:nvCxnSpPr>
          <p:cNvPr id="5168" name="AutoShape 48"/>
          <p:cNvCxnSpPr>
            <a:cxnSpLocks noChangeShapeType="1"/>
          </p:cNvCxnSpPr>
          <p:nvPr/>
        </p:nvCxnSpPr>
        <p:spPr bwMode="auto">
          <a:xfrm flipH="1">
            <a:off x="7278688" y="1906191"/>
            <a:ext cx="814" cy="39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69" name="AutoShape 49"/>
          <p:cNvCxnSpPr>
            <a:cxnSpLocks noChangeShapeType="1"/>
          </p:cNvCxnSpPr>
          <p:nvPr/>
        </p:nvCxnSpPr>
        <p:spPr bwMode="auto">
          <a:xfrm flipH="1">
            <a:off x="7278688" y="1906191"/>
            <a:ext cx="814" cy="39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183" name="Picture 63" descr="Vang bong mot thoi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0961" y="2523578"/>
            <a:ext cx="4972491" cy="417397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1042"/>
          <p:cNvSpPr>
            <a:spLocks noChangeArrowheads="1"/>
          </p:cNvSpPr>
          <p:nvPr/>
        </p:nvSpPr>
        <p:spPr bwMode="auto">
          <a:xfrm>
            <a:off x="205621" y="620689"/>
            <a:ext cx="368303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dirty="0">
                <a:solidFill>
                  <a:srgbClr val="000099"/>
                </a:solidFill>
                <a:latin typeface=".VnTime" panose="020B7200000000000000" pitchFamily="34" charset="0"/>
              </a:rPr>
              <a:t> + </a:t>
            </a:r>
            <a:r>
              <a:rPr lang="en-US" sz="2800" dirty="0" err="1">
                <a:solidFill>
                  <a:srgbClr val="000099"/>
                </a:solidFill>
                <a:latin typeface=".VnTime" panose="020B7200000000000000" pitchFamily="34" charset="0"/>
              </a:rPr>
              <a:t>Quy</a:t>
            </a:r>
            <a:r>
              <a:rPr lang="en-US" sz="2800" dirty="0">
                <a:solidFill>
                  <a:srgbClr val="000099"/>
                </a:solidFill>
                <a:latin typeface=".VnTime" panose="020B7200000000000000" pitchFamily="34" charset="0"/>
              </a:rPr>
              <a:t> m«:</a:t>
            </a:r>
          </a:p>
        </p:txBody>
      </p:sp>
      <p:sp>
        <p:nvSpPr>
          <p:cNvPr id="6" name="Rectangle 1042"/>
          <p:cNvSpPr>
            <a:spLocks noChangeArrowheads="1"/>
          </p:cNvSpPr>
          <p:nvPr/>
        </p:nvSpPr>
        <p:spPr bwMode="auto">
          <a:xfrm>
            <a:off x="2256383" y="633389"/>
            <a:ext cx="936103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dirty="0" err="1">
                <a:solidFill>
                  <a:srgbClr val="000099"/>
                </a:solidFill>
                <a:latin typeface=".VnTime" panose="020B7200000000000000" pitchFamily="34" charset="0"/>
              </a:rPr>
              <a:t>Gåm</a:t>
            </a:r>
            <a:r>
              <a:rPr lang="en-US" sz="2800" dirty="0">
                <a:solidFill>
                  <a:srgbClr val="000099"/>
                </a:solidFill>
                <a:latin typeface=".VnTime" panose="020B7200000000000000" pitchFamily="34" charset="0"/>
              </a:rPr>
              <a:t> 11 </a:t>
            </a:r>
            <a:r>
              <a:rPr lang="en-US" sz="2800" dirty="0" err="1">
                <a:solidFill>
                  <a:srgbClr val="000099"/>
                </a:solidFill>
                <a:latin typeface=".VnTime" panose="020B7200000000000000" pitchFamily="34" charset="0"/>
              </a:rPr>
              <a:t>truyÖn</a:t>
            </a:r>
            <a:r>
              <a:rPr lang="en-US" sz="2800" dirty="0">
                <a:solidFill>
                  <a:srgbClr val="000099"/>
                </a:solidFill>
                <a:latin typeface=".VnTime" panose="020B7200000000000000" pitchFamily="34" charset="0"/>
              </a:rPr>
              <a:t> ng¾n.</a:t>
            </a:r>
          </a:p>
        </p:txBody>
      </p:sp>
      <p:sp>
        <p:nvSpPr>
          <p:cNvPr id="7" name="Rectangle 1042"/>
          <p:cNvSpPr>
            <a:spLocks noChangeArrowheads="1"/>
          </p:cNvSpPr>
          <p:nvPr/>
        </p:nvSpPr>
        <p:spPr bwMode="auto">
          <a:xfrm>
            <a:off x="194509" y="1111226"/>
            <a:ext cx="3683031"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dirty="0">
                <a:solidFill>
                  <a:srgbClr val="000099"/>
                </a:solidFill>
                <a:latin typeface=".VnTime" panose="020B7200000000000000" pitchFamily="34" charset="0"/>
              </a:rPr>
              <a:t> + </a:t>
            </a:r>
            <a:r>
              <a:rPr lang="en-US" sz="2800" dirty="0" err="1">
                <a:solidFill>
                  <a:srgbClr val="000099"/>
                </a:solidFill>
                <a:latin typeface=".VnTime" panose="020B7200000000000000" pitchFamily="34" charset="0"/>
              </a:rPr>
              <a:t>C¶m</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høng</a:t>
            </a:r>
            <a:r>
              <a:rPr lang="en-US" sz="2800" dirty="0">
                <a:solidFill>
                  <a:srgbClr val="000099"/>
                </a:solidFill>
                <a:latin typeface=".VnTime" panose="020B7200000000000000" pitchFamily="34" charset="0"/>
              </a:rPr>
              <a:t>:</a:t>
            </a:r>
          </a:p>
        </p:txBody>
      </p:sp>
      <p:sp>
        <p:nvSpPr>
          <p:cNvPr id="8" name="Rectangle 1042"/>
          <p:cNvSpPr>
            <a:spLocks noChangeArrowheads="1"/>
          </p:cNvSpPr>
          <p:nvPr/>
        </p:nvSpPr>
        <p:spPr bwMode="auto">
          <a:xfrm>
            <a:off x="2742684" y="1166789"/>
            <a:ext cx="728128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Hoµi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cæ</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viÕt</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mét</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thêi</a:t>
            </a:r>
            <a:r>
              <a:rPr lang="en-US" sz="2800" dirty="0">
                <a:solidFill>
                  <a:srgbClr val="000099"/>
                </a:solidFill>
                <a:latin typeface=".VnTime" panose="020B7200000000000000" pitchFamily="34" charset="0"/>
              </a:rPr>
              <a:t> ®· qua nay </a:t>
            </a:r>
            <a:r>
              <a:rPr lang="en-US" sz="2800" dirty="0" err="1">
                <a:solidFill>
                  <a:srgbClr val="000099"/>
                </a:solidFill>
                <a:latin typeface=".VnTime" panose="020B7200000000000000" pitchFamily="34" charset="0"/>
              </a:rPr>
              <a:t>chØ</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cßn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vang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bãng</a:t>
            </a:r>
            <a:r>
              <a:rPr lang="en-US" sz="2800" dirty="0">
                <a:solidFill>
                  <a:srgbClr val="000099"/>
                </a:solidFill>
                <a:latin typeface=".VnTime" panose="020B7200000000000000" pitchFamily="34" charset="0"/>
              </a:rPr>
              <a:t>.</a:t>
            </a:r>
          </a:p>
          <a:p>
            <a:pPr eaLnBrk="1" hangingPunct="1"/>
            <a:endParaRPr lang="en-US" sz="2800" dirty="0">
              <a:solidFill>
                <a:srgbClr val="000099"/>
              </a:solidFill>
              <a:latin typeface=".VnTime" panose="020B7200000000000000" pitchFamily="34" charset="0"/>
            </a:endParaRPr>
          </a:p>
        </p:txBody>
      </p:sp>
      <p:sp>
        <p:nvSpPr>
          <p:cNvPr id="10" name="Rectangle 1042"/>
          <p:cNvSpPr>
            <a:spLocks noChangeArrowheads="1"/>
          </p:cNvSpPr>
          <p:nvPr/>
        </p:nvSpPr>
        <p:spPr bwMode="auto">
          <a:xfrm>
            <a:off x="169109" y="2060848"/>
            <a:ext cx="3683031"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dirty="0">
                <a:solidFill>
                  <a:srgbClr val="000099"/>
                </a:solidFill>
                <a:latin typeface=".VnTime" panose="020B7200000000000000" pitchFamily="34" charset="0"/>
              </a:rPr>
              <a:t> + </a:t>
            </a:r>
            <a:r>
              <a:rPr lang="en-US" sz="2800" dirty="0" err="1">
                <a:solidFill>
                  <a:srgbClr val="000099"/>
                </a:solidFill>
                <a:latin typeface=".VnTime" panose="020B7200000000000000" pitchFamily="34" charset="0"/>
              </a:rPr>
              <a:t>Nh©n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vËt</a:t>
            </a:r>
            <a:r>
              <a:rPr lang="en-US" sz="2800" dirty="0">
                <a:solidFill>
                  <a:srgbClr val="000099"/>
                </a:solidFill>
                <a:latin typeface=".VnTime" panose="020B7200000000000000" pitchFamily="34" charset="0"/>
              </a:rPr>
              <a:t>:</a:t>
            </a:r>
          </a:p>
        </p:txBody>
      </p:sp>
      <p:sp>
        <p:nvSpPr>
          <p:cNvPr id="12" name="Rectangle 1042"/>
          <p:cNvSpPr>
            <a:spLocks noChangeArrowheads="1"/>
          </p:cNvSpPr>
          <p:nvPr/>
        </p:nvSpPr>
        <p:spPr bwMode="auto">
          <a:xfrm>
            <a:off x="2515196" y="2069440"/>
            <a:ext cx="653266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sz="2800" dirty="0">
                <a:latin typeface=".VnTime" panose="020B7200000000000000" pitchFamily="34" charset="0"/>
              </a:rPr>
              <a:t> </a:t>
            </a:r>
            <a:r>
              <a:rPr lang="en-US" sz="2800" dirty="0" err="1">
                <a:solidFill>
                  <a:srgbClr val="000099"/>
                </a:solidFill>
                <a:latin typeface=".VnTime" panose="020B7200000000000000" pitchFamily="34" charset="0"/>
              </a:rPr>
              <a:t>PhÇn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lín</a:t>
            </a:r>
            <a:r>
              <a:rPr lang="en-US" sz="2800" dirty="0">
                <a:solidFill>
                  <a:srgbClr val="000099"/>
                </a:solidFill>
                <a:latin typeface=".VnTime" panose="020B7200000000000000" pitchFamily="34" charset="0"/>
              </a:rPr>
              <a:t> lµ </a:t>
            </a:r>
            <a:r>
              <a:rPr lang="en-US" sz="2800" dirty="0" err="1">
                <a:solidFill>
                  <a:srgbClr val="000099"/>
                </a:solidFill>
                <a:latin typeface=".VnTime" panose="020B7200000000000000" pitchFamily="34" charset="0"/>
              </a:rPr>
              <a:t>nh÷ng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nho</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sÜ</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cuèi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mïa</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nh÷ng</a:t>
            </a:r>
            <a:r>
              <a:rPr lang="en-US" sz="2800" dirty="0">
                <a:solidFill>
                  <a:srgbClr val="000099"/>
                </a:solidFill>
                <a:latin typeface=".VnTime" panose="020B7200000000000000" pitchFamily="34" charset="0"/>
              </a:rPr>
              <a:t> con </a:t>
            </a:r>
            <a:r>
              <a:rPr lang="en-US" sz="2800" dirty="0" err="1">
                <a:solidFill>
                  <a:srgbClr val="000099"/>
                </a:solidFill>
                <a:latin typeface=".VnTime" panose="020B7200000000000000" pitchFamily="34" charset="0"/>
              </a:rPr>
              <a:t>ng</a:t>
            </a:r>
            <a:r>
              <a:rPr lang="en-US" sz="2800" dirty="0" err="1">
                <a:solidFill>
                  <a:srgbClr val="000099"/>
                </a:solidFill>
                <a:latin typeface="Times New Roman" panose="02020603050405020304" pitchFamily="18" charset="0"/>
                <a:cs typeface="Times New Roman" panose="02020603050405020304" pitchFamily="18" charset="0"/>
              </a:rPr>
              <a:t>ư</a:t>
            </a:r>
            <a:r>
              <a:rPr lang="en-US" sz="2800" dirty="0" err="1">
                <a:solidFill>
                  <a:srgbClr val="000099"/>
                </a:solidFill>
                <a:latin typeface=".VnTime" panose="020B7200000000000000" pitchFamily="34" charset="0"/>
              </a:rPr>
              <a:t>­êi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tµi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hoa</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cã</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t©m</a:t>
            </a:r>
            <a:r>
              <a:rPr lang="en-US" sz="2800" dirty="0">
                <a:solidFill>
                  <a:srgbClr val="000099"/>
                </a:solidFill>
                <a:latin typeface=".VnTime" panose="020B7200000000000000" pitchFamily="34" charset="0"/>
              </a:rPr>
              <a:t> tr¹ng </a:t>
            </a:r>
            <a:r>
              <a:rPr lang="en-US" sz="2800" dirty="0" err="1">
                <a:solidFill>
                  <a:srgbClr val="000099"/>
                </a:solidFill>
                <a:latin typeface=".VnTime" panose="020B7200000000000000" pitchFamily="34" charset="0"/>
              </a:rPr>
              <a:t>bÊt</a:t>
            </a:r>
            <a:r>
              <a:rPr lang="en-US" sz="2800" dirty="0">
                <a:solidFill>
                  <a:srgbClr val="000099"/>
                </a:solidFill>
                <a:latin typeface=".VnTime" panose="020B7200000000000000" pitchFamily="34" charset="0"/>
              </a:rPr>
              <a:t> ®¾c </a:t>
            </a:r>
            <a:r>
              <a:rPr lang="en-US" sz="2800" dirty="0" err="1">
                <a:solidFill>
                  <a:srgbClr val="000099"/>
                </a:solidFill>
                <a:latin typeface=".VnTime" panose="020B7200000000000000" pitchFamily="34" charset="0"/>
              </a:rPr>
              <a:t>chÝ</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cã</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nh©n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c¸ch</a:t>
            </a:r>
            <a:r>
              <a:rPr lang="en-US" sz="2800" dirty="0">
                <a:solidFill>
                  <a:srgbClr val="000099"/>
                </a:solidFill>
                <a:latin typeface=".VnTime" panose="020B7200000000000000" pitchFamily="34" charset="0"/>
              </a:rPr>
              <a:t> vµ “</a:t>
            </a:r>
            <a:r>
              <a:rPr lang="en-US" sz="2800" dirty="0" err="1">
                <a:solidFill>
                  <a:srgbClr val="000099"/>
                </a:solidFill>
                <a:latin typeface=".VnTime" panose="020B7200000000000000" pitchFamily="34" charset="0"/>
              </a:rPr>
              <a:t>thiªn</a:t>
            </a:r>
            <a:r>
              <a:rPr lang="en-US" sz="2800" dirty="0">
                <a:solidFill>
                  <a:srgbClr val="000099"/>
                </a:solidFill>
                <a:latin typeface=".VnTime" panose="020B7200000000000000" pitchFamily="34" charset="0"/>
              </a:rPr>
              <a:t> </a:t>
            </a:r>
          </a:p>
          <a:p>
            <a:pPr algn="just"/>
            <a:r>
              <a:rPr lang="en-US" sz="2800" dirty="0" err="1">
                <a:solidFill>
                  <a:srgbClr val="000099"/>
                </a:solidFill>
                <a:latin typeface=".VnTime" panose="020B7200000000000000" pitchFamily="34" charset="0"/>
              </a:rPr>
              <a:t>l­</a:t>
            </a:r>
            <a:r>
              <a:rPr lang="en-US" sz="2800" dirty="0" err="1">
                <a:solidFill>
                  <a:srgbClr val="000099"/>
                </a:solidFill>
                <a:latin typeface="Times New Roman" panose="02020603050405020304" pitchFamily="18" charset="0"/>
                <a:cs typeface="Times New Roman" panose="02020603050405020304" pitchFamily="18" charset="0"/>
              </a:rPr>
              <a:t>ư</a:t>
            </a:r>
            <a:r>
              <a:rPr lang="en-US" sz="2800" dirty="0" err="1">
                <a:solidFill>
                  <a:srgbClr val="000099"/>
                </a:solidFill>
                <a:latin typeface=".VnTime" panose="020B7200000000000000" pitchFamily="34" charset="0"/>
              </a:rPr>
              <a:t>¬ng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trong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s¸ng</a:t>
            </a:r>
            <a:r>
              <a:rPr lang="en-US" sz="2800" dirty="0">
                <a:solidFill>
                  <a:srgbClr val="000099"/>
                </a:solidFill>
                <a:latin typeface=".VnTime" panose="020B7200000000000000" pitchFamily="34" charset="0"/>
              </a:rPr>
              <a:t>.</a:t>
            </a:r>
          </a:p>
        </p:txBody>
      </p:sp>
      <p:sp>
        <p:nvSpPr>
          <p:cNvPr id="13" name="Rectangle 1042"/>
          <p:cNvSpPr>
            <a:spLocks noChangeArrowheads="1"/>
          </p:cNvSpPr>
          <p:nvPr/>
        </p:nvSpPr>
        <p:spPr bwMode="auto">
          <a:xfrm>
            <a:off x="367545" y="4616153"/>
            <a:ext cx="368303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800" dirty="0">
                <a:solidFill>
                  <a:srgbClr val="000099"/>
                </a:solidFill>
                <a:latin typeface=".VnTime" panose="020B7200000000000000" pitchFamily="34" charset="0"/>
              </a:rPr>
              <a:t> + </a:t>
            </a:r>
            <a:r>
              <a:rPr lang="en-US" sz="2800" dirty="0" err="1">
                <a:solidFill>
                  <a:srgbClr val="000099"/>
                </a:solidFill>
                <a:latin typeface=".VnTime" panose="020B7200000000000000" pitchFamily="34" charset="0"/>
              </a:rPr>
              <a:t>Néi</a:t>
            </a:r>
            <a:r>
              <a:rPr lang="en-US" sz="2800" dirty="0">
                <a:solidFill>
                  <a:srgbClr val="000099"/>
                </a:solidFill>
                <a:latin typeface=".VnTime" panose="020B7200000000000000" pitchFamily="34" charset="0"/>
              </a:rPr>
              <a:t> dung:</a:t>
            </a:r>
          </a:p>
        </p:txBody>
      </p:sp>
      <p:sp>
        <p:nvSpPr>
          <p:cNvPr id="14" name="Rectangle 1042"/>
          <p:cNvSpPr>
            <a:spLocks noChangeArrowheads="1"/>
          </p:cNvSpPr>
          <p:nvPr/>
        </p:nvSpPr>
        <p:spPr bwMode="auto">
          <a:xfrm>
            <a:off x="2313043" y="4616897"/>
            <a:ext cx="8199125"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Mçi</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truyÖn</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i</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vµo</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mét</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thó</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ch¬i</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tao</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nh</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cña</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ng</a:t>
            </a:r>
            <a:r>
              <a:rPr lang="en-US" sz="2700" dirty="0" err="1">
                <a:solidFill>
                  <a:srgbClr val="000099"/>
                </a:solidFill>
                <a:latin typeface="Times New Roman" panose="02020603050405020304" pitchFamily="18" charset="0"/>
                <a:cs typeface="Times New Roman" panose="02020603050405020304" pitchFamily="18" charset="0"/>
              </a:rPr>
              <a:t>­ư</a:t>
            </a:r>
            <a:r>
              <a:rPr lang="en-US" sz="2700" dirty="0" err="1">
                <a:solidFill>
                  <a:srgbClr val="000099"/>
                </a:solidFill>
                <a:latin typeface=".VnTime" panose="020B7200000000000000" pitchFamily="34" charset="0"/>
              </a:rPr>
              <a:t>êi</a:t>
            </a:r>
            <a:r>
              <a:rPr lang="en-US" sz="2700" dirty="0">
                <a:solidFill>
                  <a:srgbClr val="000099"/>
                </a:solidFill>
                <a:latin typeface=".VnTime" panose="020B7200000000000000" pitchFamily="34" charset="0"/>
              </a:rPr>
              <a:t> </a:t>
            </a:r>
            <a:r>
              <a:rPr lang="en-US" sz="2800" dirty="0" err="1">
                <a:solidFill>
                  <a:srgbClr val="000099"/>
                </a:solidFill>
                <a:latin typeface="Times New Roman" panose="02020603050405020304" pitchFamily="18" charset="0"/>
                <a:cs typeface="Times New Roman" panose="02020603050405020304" pitchFamily="18" charset="0"/>
              </a:rPr>
              <a:t>xư­a</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Th</a:t>
            </a:r>
            <a:r>
              <a:rPr lang="en-US" sz="2700" dirty="0" err="1">
                <a:solidFill>
                  <a:srgbClr val="000099"/>
                </a:solidFill>
                <a:latin typeface="Times New Roman" panose="02020603050405020304" pitchFamily="18" charset="0"/>
                <a:cs typeface="Times New Roman" panose="02020603050405020304" pitchFamily="18" charset="0"/>
              </a:rPr>
              <a:t>ư</a:t>
            </a:r>
            <a:r>
              <a:rPr lang="en-US" sz="2700" dirty="0" err="1">
                <a:solidFill>
                  <a:srgbClr val="000099"/>
                </a:solidFill>
                <a:latin typeface=".VnTime" panose="020B7200000000000000" pitchFamily="34" charset="0"/>
              </a:rPr>
              <a:t>­ëng</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hoa</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nh</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cê</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ch¬i</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ch</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th</a:t>
            </a:r>
            <a:r>
              <a:rPr lang="en-US" sz="2700" dirty="0">
                <a:solidFill>
                  <a:srgbClr val="000099"/>
                </a:solidFill>
                <a:latin typeface=".VnTime" panose="020B7200000000000000" pitchFamily="34" charset="0"/>
              </a:rPr>
              <a:t>¶ </a:t>
            </a:r>
            <a:r>
              <a:rPr lang="en-US" sz="2700" dirty="0" err="1">
                <a:solidFill>
                  <a:srgbClr val="000099"/>
                </a:solidFill>
                <a:latin typeface=".VnTime" panose="020B7200000000000000" pitchFamily="34" charset="0"/>
              </a:rPr>
              <a:t>th</a:t>
            </a:r>
            <a:r>
              <a:rPr lang="en-US" sz="2700" dirty="0">
                <a:solidFill>
                  <a:srgbClr val="000099"/>
                </a:solidFill>
                <a:latin typeface=".VnTime" panose="020B7200000000000000" pitchFamily="34" charset="0"/>
              </a:rPr>
              <a:t>¬…</a:t>
            </a:r>
            <a:endParaRPr lang="en-US" sz="2700" dirty="0">
              <a:solidFill>
                <a:srgbClr val="000099"/>
              </a:solidFill>
              <a:latin typeface=".VnTime" panose="020B7200000000000000" pitchFamily="34" charset="0"/>
              <a:sym typeface="Wingdings" panose="05000000000000000000" pitchFamily="2" charset="2"/>
            </a:endParaRPr>
          </a:p>
        </p:txBody>
      </p:sp>
      <p:sp>
        <p:nvSpPr>
          <p:cNvPr id="16" name="Rectangle 1042"/>
          <p:cNvSpPr>
            <a:spLocks noChangeArrowheads="1"/>
          </p:cNvSpPr>
          <p:nvPr/>
        </p:nvSpPr>
        <p:spPr bwMode="auto">
          <a:xfrm>
            <a:off x="84011" y="5975053"/>
            <a:ext cx="1039140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2600" b="1" dirty="0">
                <a:solidFill>
                  <a:srgbClr val="000099"/>
                </a:solidFill>
                <a:latin typeface=".VnTime" panose="020B7200000000000000" pitchFamily="34" charset="0"/>
                <a:sym typeface="Wingdings" panose="05000000000000000000" pitchFamily="2" charset="2"/>
              </a:rPr>
              <a:t> </a:t>
            </a:r>
            <a:r>
              <a:rPr lang="en-US" sz="2600" b="1" dirty="0" err="1">
                <a:solidFill>
                  <a:srgbClr val="000099"/>
                </a:solidFill>
                <a:latin typeface=".VnTime" panose="020B7200000000000000" pitchFamily="34" charset="0"/>
                <a:sym typeface="Wingdings" panose="05000000000000000000" pitchFamily="2" charset="2"/>
              </a:rPr>
              <a:t>th¸i</a:t>
            </a:r>
            <a:r>
              <a:rPr lang="en-US" sz="2600" b="1" dirty="0">
                <a:solidFill>
                  <a:srgbClr val="000099"/>
                </a:solidFill>
                <a:latin typeface=".VnTime" panose="020B7200000000000000" pitchFamily="34" charset="0"/>
                <a:sym typeface="Wingdings" panose="05000000000000000000" pitchFamily="2" charset="2"/>
              </a:rPr>
              <a:t> ®é </a:t>
            </a:r>
            <a:r>
              <a:rPr lang="en-US" sz="2600" b="1" dirty="0" err="1">
                <a:solidFill>
                  <a:srgbClr val="000099"/>
                </a:solidFill>
                <a:latin typeface=".VnTime" panose="020B7200000000000000" pitchFamily="34" charset="0"/>
                <a:sym typeface="Wingdings" panose="05000000000000000000" pitchFamily="2" charset="2"/>
              </a:rPr>
              <a:t>bÊt</a:t>
            </a:r>
            <a:r>
              <a:rPr lang="en-US" sz="2600" b="1" dirty="0">
                <a:solidFill>
                  <a:srgbClr val="000099"/>
                </a:solidFill>
                <a:latin typeface=".VnTime" panose="020B7200000000000000" pitchFamily="34" charset="0"/>
                <a:sym typeface="Wingdings" panose="05000000000000000000" pitchFamily="2" charset="2"/>
              </a:rPr>
              <a:t> </a:t>
            </a:r>
            <a:r>
              <a:rPr lang="en-US" sz="2600" b="1" dirty="0" err="1">
                <a:solidFill>
                  <a:srgbClr val="000099"/>
                </a:solidFill>
                <a:latin typeface=".VnTime" panose="020B7200000000000000" pitchFamily="34" charset="0"/>
                <a:sym typeface="Wingdings" panose="05000000000000000000" pitchFamily="2" charset="2"/>
              </a:rPr>
              <a:t>m·n</a:t>
            </a:r>
            <a:r>
              <a:rPr lang="en-US" sz="2600" b="1" dirty="0">
                <a:solidFill>
                  <a:srgbClr val="000099"/>
                </a:solidFill>
                <a:latin typeface=".VnTime" panose="020B7200000000000000" pitchFamily="34" charset="0"/>
                <a:sym typeface="Wingdings" panose="05000000000000000000" pitchFamily="2" charset="2"/>
              </a:rPr>
              <a:t> </a:t>
            </a:r>
            <a:r>
              <a:rPr lang="en-US" sz="2600" b="1" dirty="0" err="1">
                <a:solidFill>
                  <a:srgbClr val="000099"/>
                </a:solidFill>
                <a:latin typeface=".VnTime" panose="020B7200000000000000" pitchFamily="34" charset="0"/>
                <a:sym typeface="Wingdings" panose="05000000000000000000" pitchFamily="2" charset="2"/>
              </a:rPr>
              <a:t>víi</a:t>
            </a:r>
            <a:r>
              <a:rPr lang="en-US" sz="2600" b="1" dirty="0">
                <a:solidFill>
                  <a:srgbClr val="000099"/>
                </a:solidFill>
                <a:latin typeface=".VnTime" panose="020B7200000000000000" pitchFamily="34" charset="0"/>
                <a:sym typeface="Wingdings" panose="05000000000000000000" pitchFamily="2" charset="2"/>
              </a:rPr>
              <a:t> x· </a:t>
            </a:r>
            <a:r>
              <a:rPr lang="en-US" sz="2600" b="1" dirty="0" err="1">
                <a:solidFill>
                  <a:srgbClr val="000099"/>
                </a:solidFill>
                <a:latin typeface=".VnTime" panose="020B7200000000000000" pitchFamily="34" charset="0"/>
                <a:sym typeface="Wingdings" panose="05000000000000000000" pitchFamily="2" charset="2"/>
              </a:rPr>
              <a:t>héi</a:t>
            </a:r>
            <a:r>
              <a:rPr lang="en-US" sz="2600" b="1" dirty="0">
                <a:solidFill>
                  <a:srgbClr val="000099"/>
                </a:solidFill>
                <a:latin typeface=".VnTime" panose="020B7200000000000000" pitchFamily="34" charset="0"/>
                <a:sym typeface="Wingdings" panose="05000000000000000000" pitchFamily="2" charset="2"/>
              </a:rPr>
              <a:t> </a:t>
            </a:r>
            <a:r>
              <a:rPr lang="en-US" sz="2600" b="1" dirty="0" err="1">
                <a:solidFill>
                  <a:srgbClr val="000099"/>
                </a:solidFill>
                <a:latin typeface="Times New Roman" panose="02020603050405020304" pitchFamily="18" charset="0"/>
                <a:cs typeface="Times New Roman" panose="02020603050405020304" pitchFamily="18" charset="0"/>
                <a:sym typeface="Wingdings" panose="05000000000000000000" pitchFamily="2" charset="2"/>
              </a:rPr>
              <a:t>đư</a:t>
            </a:r>
            <a:r>
              <a:rPr lang="en-US" sz="2600" b="1" dirty="0" err="1">
                <a:solidFill>
                  <a:srgbClr val="000099"/>
                </a:solidFill>
                <a:latin typeface=".VnTime" panose="020B7200000000000000" pitchFamily="34" charset="0"/>
                <a:sym typeface="Wingdings" panose="05000000000000000000" pitchFamily="2" charset="2"/>
              </a:rPr>
              <a:t>¬ng</a:t>
            </a:r>
            <a:r>
              <a:rPr lang="en-US" sz="2600" b="1" dirty="0">
                <a:solidFill>
                  <a:srgbClr val="000099"/>
                </a:solidFill>
                <a:latin typeface=".VnTime" panose="020B7200000000000000" pitchFamily="34" charset="0"/>
                <a:sym typeface="Wingdings" panose="05000000000000000000" pitchFamily="2" charset="2"/>
              </a:rPr>
              <a:t> </a:t>
            </a:r>
            <a:r>
              <a:rPr lang="en-US" sz="2600" b="1" dirty="0" err="1">
                <a:solidFill>
                  <a:srgbClr val="000099"/>
                </a:solidFill>
                <a:latin typeface=".VnTime" panose="020B7200000000000000" pitchFamily="34" charset="0"/>
                <a:sym typeface="Wingdings" panose="05000000000000000000" pitchFamily="2" charset="2"/>
              </a:rPr>
              <a:t>thêi</a:t>
            </a:r>
            <a:r>
              <a:rPr lang="en-US" sz="2600" b="1" dirty="0">
                <a:solidFill>
                  <a:srgbClr val="000099"/>
                </a:solidFill>
                <a:latin typeface=".VnTime" panose="020B7200000000000000" pitchFamily="34" charset="0"/>
                <a:sym typeface="Wingdings" panose="05000000000000000000" pitchFamily="2" charset="2"/>
              </a:rPr>
              <a:t>.</a:t>
            </a:r>
          </a:p>
        </p:txBody>
      </p:sp>
      <p:pic>
        <p:nvPicPr>
          <p:cNvPr id="22" name="Picture 5" descr="Vang bong mot th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9584" y="152844"/>
            <a:ext cx="4227616" cy="4156364"/>
          </a:xfrm>
          <a:prstGeom prst="rect">
            <a:avLst/>
          </a:prstGeom>
          <a:noFill/>
          <a:extLst>
            <a:ext uri="{909E8E84-426E-40DD-AFC4-6F175D3DCCD1}">
              <a14:hiddenFill xmlns:a14="http://schemas.microsoft.com/office/drawing/2010/main">
                <a:solidFill>
                  <a:srgbClr val="FFFFFF"/>
                </a:solidFill>
              </a14:hiddenFill>
            </a:ext>
          </a:extLst>
        </p:spPr>
      </p:pic>
      <p:sp>
        <p:nvSpPr>
          <p:cNvPr id="23" name="Cloud Callout 22"/>
          <p:cNvSpPr/>
          <p:nvPr/>
        </p:nvSpPr>
        <p:spPr bwMode="auto">
          <a:xfrm>
            <a:off x="2690891" y="1681271"/>
            <a:ext cx="6597463" cy="2808288"/>
          </a:xfrm>
          <a:prstGeom prst="cloudCallout">
            <a:avLst>
              <a:gd name="adj1" fmla="val -33402"/>
              <a:gd name="adj2" fmla="val 80881"/>
            </a:avLst>
          </a:prstGeom>
          <a:solidFill>
            <a:schemeClr val="tx1"/>
          </a:solidFill>
          <a:ln w="57150" cap="flat" cmpd="sng" algn="ctr">
            <a:solidFill>
              <a:srgbClr val="009900"/>
            </a:solidFill>
            <a:prstDash val="solid"/>
            <a:round/>
            <a:headEnd type="none" w="med" len="med"/>
            <a:tailEnd type="none" w="med" len="med"/>
          </a:ln>
          <a:effectLst/>
          <a:extLst/>
        </p:spPr>
        <p:txBody>
          <a:bodyPr wrap="none" anchor="ctr"/>
          <a:lstStyle/>
          <a:p>
            <a:pPr algn="ctr" eaLnBrk="1" hangingPunct="1">
              <a:defRPr/>
            </a:pPr>
            <a:r>
              <a:rPr lang="en-US" sz="2800" b="1" dirty="0">
                <a:solidFill>
                  <a:schemeClr val="bg1"/>
                </a:solidFill>
                <a:latin typeface="Times New Roman" panose="02020603050405020304" pitchFamily="18" charset="0"/>
              </a:rPr>
              <a:t>Cho </a:t>
            </a:r>
            <a:r>
              <a:rPr lang="en-US" sz="2800" b="1" dirty="0" err="1">
                <a:solidFill>
                  <a:schemeClr val="bg1"/>
                </a:solidFill>
                <a:latin typeface="Times New Roman" panose="02020603050405020304" pitchFamily="18" charset="0"/>
              </a:rPr>
              <a:t>biết</a:t>
            </a:r>
            <a:r>
              <a:rPr lang="en-US" sz="2800" b="1" dirty="0">
                <a:solidFill>
                  <a:schemeClr val="bg1"/>
                </a:solidFill>
                <a:latin typeface="Times New Roman" panose="02020603050405020304" pitchFamily="18" charset="0"/>
              </a:rPr>
              <a:t> </a:t>
            </a:r>
            <a:r>
              <a:rPr lang="en-US" sz="2800" b="1" dirty="0" err="1">
                <a:solidFill>
                  <a:schemeClr val="bg1"/>
                </a:solidFill>
                <a:latin typeface="Times New Roman" panose="02020603050405020304" pitchFamily="18" charset="0"/>
              </a:rPr>
              <a:t>vài</a:t>
            </a:r>
            <a:r>
              <a:rPr lang="en-US" sz="2800" b="1" dirty="0">
                <a:solidFill>
                  <a:schemeClr val="bg1"/>
                </a:solidFill>
                <a:latin typeface="Times New Roman" panose="02020603050405020304" pitchFamily="18" charset="0"/>
              </a:rPr>
              <a:t> </a:t>
            </a:r>
            <a:r>
              <a:rPr lang="en-US" sz="2800" b="1" dirty="0" err="1">
                <a:solidFill>
                  <a:schemeClr val="bg1"/>
                </a:solidFill>
                <a:latin typeface="Times New Roman" panose="02020603050405020304" pitchFamily="18" charset="0"/>
              </a:rPr>
              <a:t>nét</a:t>
            </a:r>
            <a:r>
              <a:rPr lang="en-US" sz="2800" b="1" dirty="0">
                <a:solidFill>
                  <a:schemeClr val="bg1"/>
                </a:solidFill>
                <a:latin typeface="Times New Roman" panose="02020603050405020304" pitchFamily="18" charset="0"/>
              </a:rPr>
              <a:t> </a:t>
            </a:r>
            <a:r>
              <a:rPr lang="en-US" sz="2800" b="1" dirty="0" err="1">
                <a:solidFill>
                  <a:schemeClr val="bg1"/>
                </a:solidFill>
                <a:latin typeface="Times New Roman" panose="02020603050405020304" pitchFamily="18" charset="0"/>
              </a:rPr>
              <a:t>về</a:t>
            </a:r>
            <a:r>
              <a:rPr lang="en-US" sz="2800" b="1" dirty="0">
                <a:solidFill>
                  <a:schemeClr val="bg1"/>
                </a:solidFill>
                <a:latin typeface="Times New Roman" panose="02020603050405020304" pitchFamily="18" charset="0"/>
              </a:rPr>
              <a:t> </a:t>
            </a:r>
            <a:r>
              <a:rPr lang="en-US" sz="2800" b="1" dirty="0" err="1">
                <a:solidFill>
                  <a:schemeClr val="bg1"/>
                </a:solidFill>
                <a:latin typeface="Times New Roman" panose="02020603050405020304" pitchFamily="18" charset="0"/>
              </a:rPr>
              <a:t>tập</a:t>
            </a:r>
            <a:r>
              <a:rPr lang="en-US" sz="2800" b="1" dirty="0">
                <a:solidFill>
                  <a:schemeClr val="bg1"/>
                </a:solidFill>
                <a:latin typeface="Times New Roman" panose="02020603050405020304" pitchFamily="18" charset="0"/>
              </a:rPr>
              <a:t> </a:t>
            </a:r>
          </a:p>
          <a:p>
            <a:pPr algn="ctr">
              <a:defRPr/>
            </a:pPr>
            <a:r>
              <a:rPr lang="en-US" sz="2800" b="1" dirty="0">
                <a:solidFill>
                  <a:schemeClr val="bg1"/>
                </a:solidFill>
                <a:latin typeface="Times New Roman" panose="02020603050405020304" pitchFamily="18" charset="0"/>
              </a:rPr>
              <a:t> </a:t>
            </a:r>
            <a:r>
              <a:rPr lang="en-US" sz="2800" b="1" i="1" dirty="0" err="1">
                <a:solidFill>
                  <a:schemeClr val="bg1"/>
                </a:solidFill>
                <a:latin typeface="Times New Roman" panose="02020603050405020304" pitchFamily="18" charset="0"/>
                <a:cs typeface="Times New Roman" panose="02020603050405020304" pitchFamily="18" charset="0"/>
              </a:rPr>
              <a:t>Vang</a:t>
            </a:r>
            <a:r>
              <a:rPr lang="en-US" sz="2800" b="1" i="1" dirty="0">
                <a:solidFill>
                  <a:schemeClr val="bg1"/>
                </a:solidFill>
                <a:latin typeface="Times New Roman" panose="02020603050405020304" pitchFamily="18" charset="0"/>
                <a:cs typeface="Times New Roman" panose="02020603050405020304" pitchFamily="18" charset="0"/>
              </a:rPr>
              <a:t> </a:t>
            </a:r>
            <a:r>
              <a:rPr lang="en-US" sz="2800" b="1" i="1" dirty="0" err="1">
                <a:solidFill>
                  <a:schemeClr val="bg1"/>
                </a:solidFill>
                <a:latin typeface="Times New Roman" panose="02020603050405020304" pitchFamily="18" charset="0"/>
                <a:cs typeface="Times New Roman" panose="02020603050405020304" pitchFamily="18" charset="0"/>
              </a:rPr>
              <a:t>bóng</a:t>
            </a:r>
            <a:r>
              <a:rPr lang="en-US" sz="2800" b="1" i="1" dirty="0">
                <a:solidFill>
                  <a:schemeClr val="bg1"/>
                </a:solidFill>
                <a:latin typeface="Times New Roman" panose="02020603050405020304" pitchFamily="18" charset="0"/>
                <a:cs typeface="Times New Roman" panose="02020603050405020304" pitchFamily="18" charset="0"/>
              </a:rPr>
              <a:t> </a:t>
            </a:r>
            <a:r>
              <a:rPr lang="en-US" sz="2800" b="1" i="1" dirty="0" err="1">
                <a:solidFill>
                  <a:schemeClr val="bg1"/>
                </a:solidFill>
                <a:latin typeface="Times New Roman" panose="02020603050405020304" pitchFamily="18" charset="0"/>
                <a:cs typeface="Times New Roman" panose="02020603050405020304" pitchFamily="18" charset="0"/>
              </a:rPr>
              <a:t>một</a:t>
            </a:r>
            <a:r>
              <a:rPr lang="en-US" sz="2800" b="1" i="1" dirty="0">
                <a:solidFill>
                  <a:schemeClr val="bg1"/>
                </a:solidFill>
                <a:latin typeface="Times New Roman" panose="02020603050405020304" pitchFamily="18" charset="0"/>
                <a:cs typeface="Times New Roman" panose="02020603050405020304" pitchFamily="18" charset="0"/>
              </a:rPr>
              <a:t> </a:t>
            </a:r>
            <a:r>
              <a:rPr lang="en-US" sz="2800" b="1" i="1" dirty="0" err="1">
                <a:solidFill>
                  <a:schemeClr val="bg1"/>
                </a:solidFill>
                <a:latin typeface="Times New Roman" panose="02020603050405020304" pitchFamily="18" charset="0"/>
                <a:cs typeface="Times New Roman" panose="02020603050405020304" pitchFamily="18" charset="0"/>
              </a:rPr>
              <a:t>thời</a:t>
            </a:r>
            <a:r>
              <a:rPr lang="en-US" sz="2800" b="1" dirty="0">
                <a:solidFill>
                  <a:schemeClr val="bg1"/>
                </a:solidFill>
                <a:latin typeface="Times New Roman" panose="02020603050405020304" pitchFamily="18" charset="0"/>
              </a:rPr>
              <a:t>?</a:t>
            </a:r>
          </a:p>
        </p:txBody>
      </p:sp>
      <p:sp>
        <p:nvSpPr>
          <p:cNvPr id="17" name="Rounded Rectangle 16"/>
          <p:cNvSpPr/>
          <p:nvPr/>
        </p:nvSpPr>
        <p:spPr>
          <a:xfrm>
            <a:off x="242883" y="3774179"/>
            <a:ext cx="11487163" cy="2642874"/>
          </a:xfrm>
          <a:prstGeom prst="roundRect">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6600CC"/>
                </a:solidFill>
                <a:latin typeface="Times New Roman" panose="02020603050405020304" pitchFamily="18" charset="0"/>
                <a:cs typeface="Times New Roman" panose="02020603050405020304" pitchFamily="18" charset="0"/>
              </a:rPr>
              <a:t>“</a:t>
            </a:r>
            <a:r>
              <a:rPr lang="en-US" sz="2800" b="1" dirty="0" err="1">
                <a:solidFill>
                  <a:srgbClr val="6600CC"/>
                </a:solidFill>
                <a:latin typeface="Times New Roman" panose="02020603050405020304" pitchFamily="18" charset="0"/>
                <a:cs typeface="Times New Roman" panose="02020603050405020304" pitchFamily="18" charset="0"/>
              </a:rPr>
              <a:t>Chữ</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người</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tử</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tù</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là</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truyện</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ngắn</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xuất</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sắc</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nhất</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tiêu</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biểu</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nhất</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của</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tập</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truyện</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được</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đánh</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giá</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là</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i="1" dirty="0">
                <a:solidFill>
                  <a:srgbClr val="FF0000"/>
                </a:solidFill>
                <a:latin typeface="Times New Roman" panose="02020603050405020304" pitchFamily="18" charset="0"/>
                <a:cs typeface="Times New Roman" panose="02020603050405020304" pitchFamily="18" charset="0"/>
              </a:rPr>
              <a:t>“</a:t>
            </a:r>
            <a:r>
              <a:rPr lang="en-US" sz="2800" b="1" i="1" dirty="0" err="1">
                <a:solidFill>
                  <a:srgbClr val="FF0000"/>
                </a:solidFill>
                <a:latin typeface="Times New Roman" panose="02020603050405020304" pitchFamily="18" charset="0"/>
                <a:cs typeface="Times New Roman" panose="02020603050405020304" pitchFamily="18" charset="0"/>
              </a:rPr>
              <a:t>Một</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văn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phẩm</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đạt</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gần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tới</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sự</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toàn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thiện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toàn</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mĩ</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6600CC"/>
                </a:solidFill>
                <a:latin typeface="Times New Roman" panose="02020603050405020304" pitchFamily="18" charset="0"/>
                <a:cs typeface="Times New Roman" panose="02020603050405020304" pitchFamily="18" charset="0"/>
              </a:rPr>
              <a:t>(</a:t>
            </a:r>
            <a:r>
              <a:rPr lang="en-US" sz="2800" b="1" dirty="0" err="1">
                <a:solidFill>
                  <a:srgbClr val="6600CC"/>
                </a:solidFill>
                <a:latin typeface="Times New Roman" panose="02020603050405020304" pitchFamily="18" charset="0"/>
                <a:cs typeface="Times New Roman" panose="02020603050405020304" pitchFamily="18" charset="0"/>
              </a:rPr>
              <a:t>Vũ</a:t>
            </a:r>
            <a:r>
              <a:rPr lang="en-US" sz="2800" b="1" dirty="0">
                <a:solidFill>
                  <a:srgbClr val="6600CC"/>
                </a:solidFill>
                <a:latin typeface="Times New Roman" panose="02020603050405020304" pitchFamily="18" charset="0"/>
                <a:cs typeface="Times New Roman" panose="02020603050405020304" pitchFamily="18" charset="0"/>
              </a:rPr>
              <a:t> </a:t>
            </a:r>
            <a:r>
              <a:rPr lang="en-US" sz="2800" b="1" dirty="0" err="1">
                <a:solidFill>
                  <a:srgbClr val="6600CC"/>
                </a:solidFill>
                <a:latin typeface="Times New Roman" panose="02020603050405020304" pitchFamily="18" charset="0"/>
                <a:cs typeface="Times New Roman" panose="02020603050405020304" pitchFamily="18" charset="0"/>
              </a:rPr>
              <a:t>Ngọc</a:t>
            </a:r>
            <a:r>
              <a:rPr lang="en-US" sz="2800" b="1" dirty="0">
                <a:solidFill>
                  <a:srgbClr val="6600CC"/>
                </a:solidFill>
                <a:latin typeface="Times New Roman" panose="02020603050405020304" pitchFamily="18" charset="0"/>
                <a:cs typeface="Times New Roman" panose="02020603050405020304" pitchFamily="18" charset="0"/>
              </a:rPr>
              <a:t> Phan)</a:t>
            </a:r>
          </a:p>
        </p:txBody>
      </p:sp>
    </p:spTree>
    <p:extLst>
      <p:ext uri="{BB962C8B-B14F-4D97-AF65-F5344CB8AC3E}">
        <p14:creationId xmlns:p14="http://schemas.microsoft.com/office/powerpoint/2010/main" val="164156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78"/>
                                        </p:tgtEl>
                                        <p:attrNameLst>
                                          <p:attrName>style.visibility</p:attrName>
                                        </p:attrNameLst>
                                      </p:cBhvr>
                                      <p:to>
                                        <p:strVal val="visible"/>
                                      </p:to>
                                    </p:set>
                                    <p:animEffect transition="in" filter="blinds(horizontal)">
                                      <p:cBhvr>
                                        <p:cTn id="7" dur="500"/>
                                        <p:tgtEl>
                                          <p:spTgt spid="153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xit" presetSubtype="21" fill="hold" grpId="1" nodeType="clickEffect">
                                  <p:stCondLst>
                                    <p:cond delay="0"/>
                                  </p:stCondLst>
                                  <p:childTnLst>
                                    <p:animEffect transition="out" filter="barn(inVertical)">
                                      <p:cBhvr>
                                        <p:cTn id="17" dur="500"/>
                                        <p:tgtEl>
                                          <p:spTgt spid="23"/>
                                        </p:tgtEl>
                                      </p:cBhvr>
                                    </p:animEffect>
                                    <p:set>
                                      <p:cBhvr>
                                        <p:cTn id="18" dur="1" fill="hold">
                                          <p:stCondLst>
                                            <p:cond delay="499"/>
                                          </p:stCondLst>
                                        </p:cTn>
                                        <p:tgtEl>
                                          <p:spTgt spid="23"/>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blinds(horizontal)">
                                      <p:cBhvr>
                                        <p:cTn id="21" dur="500"/>
                                        <p:tgtEl>
                                          <p:spTgt spid="22"/>
                                        </p:tgtEl>
                                      </p:cBhvr>
                                    </p:animEffect>
                                  </p:childTnLst>
                                </p:cTn>
                              </p:par>
                              <p:par>
                                <p:cTn id="22" presetID="3" presetClass="entr" presetSubtype="10" fill="hold" nodeType="withEffect">
                                  <p:stCondLst>
                                    <p:cond delay="0"/>
                                  </p:stCondLst>
                                  <p:childTnLst>
                                    <p:set>
                                      <p:cBhvr>
                                        <p:cTn id="23" dur="1" fill="hold">
                                          <p:stCondLst>
                                            <p:cond delay="0"/>
                                          </p:stCondLst>
                                        </p:cTn>
                                        <p:tgtEl>
                                          <p:spTgt spid="5183"/>
                                        </p:tgtEl>
                                        <p:attrNameLst>
                                          <p:attrName>style.visibility</p:attrName>
                                        </p:attrNameLst>
                                      </p:cBhvr>
                                      <p:to>
                                        <p:strVal val="visible"/>
                                      </p:to>
                                    </p:set>
                                    <p:animEffect transition="in" filter="blinds(horizontal)">
                                      <p:cBhvr>
                                        <p:cTn id="24" dur="500"/>
                                        <p:tgtEl>
                                          <p:spTgt spid="5183"/>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ssolve">
                                      <p:cBhvr>
                                        <p:cTn id="29" dur="500"/>
                                        <p:tgtEl>
                                          <p:spTgt spid="5"/>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dissolve">
                                      <p:cBhvr>
                                        <p:cTn id="35" dur="500"/>
                                        <p:tgtEl>
                                          <p:spTgt spid="10"/>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dissolve">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p:tgtEl>
                                          <p:spTgt spid="6"/>
                                        </p:tgtEl>
                                        <p:attrNameLst>
                                          <p:attrName>ppt_y</p:attrName>
                                        </p:attrNameLst>
                                      </p:cBhvr>
                                      <p:tavLst>
                                        <p:tav tm="0">
                                          <p:val>
                                            <p:strVal val="#ppt_y+#ppt_h*1.125000"/>
                                          </p:val>
                                        </p:tav>
                                        <p:tav tm="100000">
                                          <p:val>
                                            <p:strVal val="#ppt_y"/>
                                          </p:val>
                                        </p:tav>
                                      </p:tavLst>
                                    </p:anim>
                                    <p:animEffect transition="in" filter="wipe(up)">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18" presetClass="entr" presetSubtype="12"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strips(downLeft)">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circle(in)">
                                      <p:cBhvr>
                                        <p:cTn id="54" dur="20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3" presetClass="entr" presetSubtype="16"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plus(in)">
                                      <p:cBhvr>
                                        <p:cTn id="59" dur="20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blinds(horizontal)">
                                      <p:cBhvr>
                                        <p:cTn id="64" dur="500"/>
                                        <p:tgtEl>
                                          <p:spTgt spid="16"/>
                                        </p:tgtEl>
                                      </p:cBhvr>
                                    </p:animEffect>
                                  </p:childTnLst>
                                </p:cTn>
                              </p:par>
                            </p:childTnLst>
                          </p:cTn>
                        </p:par>
                      </p:childTnLst>
                    </p:cTn>
                  </p:par>
                  <p:par>
                    <p:cTn id="65" fill="hold">
                      <p:stCondLst>
                        <p:cond delay="indefinite"/>
                      </p:stCondLst>
                      <p:childTnLst>
                        <p:par>
                          <p:cTn id="66" fill="hold">
                            <p:stCondLst>
                              <p:cond delay="0"/>
                            </p:stCondLst>
                            <p:childTnLst>
                              <p:par>
                                <p:cTn id="67" presetID="8" presetClass="entr" presetSubtype="16"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diamond(in)">
                                      <p:cBhvr>
                                        <p:cTn id="69" dur="2000"/>
                                        <p:tgtEl>
                                          <p:spTgt spid="17"/>
                                        </p:tgtEl>
                                      </p:cBhvr>
                                    </p:animEffect>
                                  </p:childTnLst>
                                </p:cTn>
                              </p:par>
                            </p:childTnLst>
                          </p:cTn>
                        </p:par>
                      </p:childTnLst>
                    </p:cTn>
                  </p:par>
                  <p:par>
                    <p:cTn id="70" fill="hold">
                      <p:stCondLst>
                        <p:cond delay="indefinite"/>
                      </p:stCondLst>
                      <p:childTnLst>
                        <p:par>
                          <p:cTn id="71" fill="hold">
                            <p:stCondLst>
                              <p:cond delay="0"/>
                            </p:stCondLst>
                            <p:childTnLst>
                              <p:par>
                                <p:cTn id="72" presetID="37" presetClass="exit" presetSubtype="0" fill="hold" grpId="1" nodeType="clickEffect">
                                  <p:stCondLst>
                                    <p:cond delay="0"/>
                                  </p:stCondLst>
                                  <p:childTnLst>
                                    <p:animEffect transition="out" filter="fade">
                                      <p:cBhvr>
                                        <p:cTn id="73" dur="1000"/>
                                        <p:tgtEl>
                                          <p:spTgt spid="17"/>
                                        </p:tgtEl>
                                      </p:cBhvr>
                                    </p:animEffect>
                                    <p:anim calcmode="lin" valueType="num">
                                      <p:cBhvr>
                                        <p:cTn id="74" dur="1000"/>
                                        <p:tgtEl>
                                          <p:spTgt spid="17"/>
                                        </p:tgtEl>
                                        <p:attrNameLst>
                                          <p:attrName>ppt_x</p:attrName>
                                        </p:attrNameLst>
                                      </p:cBhvr>
                                      <p:tavLst>
                                        <p:tav tm="0">
                                          <p:val>
                                            <p:strVal val="ppt_x"/>
                                          </p:val>
                                        </p:tav>
                                        <p:tav tm="100000">
                                          <p:val>
                                            <p:strVal val="ppt_x"/>
                                          </p:val>
                                        </p:tav>
                                      </p:tavLst>
                                    </p:anim>
                                    <p:anim calcmode="lin" valueType="num">
                                      <p:cBhvr>
                                        <p:cTn id="75" dur="100" decel="100000"/>
                                        <p:tgtEl>
                                          <p:spTgt spid="17"/>
                                        </p:tgtEl>
                                        <p:attrNameLst>
                                          <p:attrName>ppt_y</p:attrName>
                                        </p:attrNameLst>
                                      </p:cBhvr>
                                      <p:tavLst>
                                        <p:tav tm="0">
                                          <p:val>
                                            <p:strVal val="ppt_y"/>
                                          </p:val>
                                        </p:tav>
                                        <p:tav tm="100000">
                                          <p:val>
                                            <p:strVal val="ppt_y-.03"/>
                                          </p:val>
                                        </p:tav>
                                      </p:tavLst>
                                    </p:anim>
                                    <p:anim calcmode="lin" valueType="num">
                                      <p:cBhvr>
                                        <p:cTn id="76" dur="900" accel="100000">
                                          <p:stCondLst>
                                            <p:cond delay="100"/>
                                          </p:stCondLst>
                                        </p:cTn>
                                        <p:tgtEl>
                                          <p:spTgt spid="17"/>
                                        </p:tgtEl>
                                        <p:attrNameLst>
                                          <p:attrName>ppt_y</p:attrName>
                                        </p:attrNameLst>
                                      </p:cBhvr>
                                      <p:tavLst>
                                        <p:tav tm="0">
                                          <p:val>
                                            <p:strVal val="ppt_y"/>
                                          </p:val>
                                        </p:tav>
                                        <p:tav tm="100000">
                                          <p:val>
                                            <p:strVal val="ppt_y+1"/>
                                          </p:val>
                                        </p:tav>
                                      </p:tavLst>
                                    </p:anim>
                                    <p:set>
                                      <p:cBhvr>
                                        <p:cTn id="77" dur="1" fill="hold">
                                          <p:stCondLst>
                                            <p:cond delay="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8" grpId="0"/>
      <p:bldP spid="5" grpId="0"/>
      <p:bldP spid="6" grpId="0"/>
      <p:bldP spid="7" grpId="0"/>
      <p:bldP spid="8" grpId="0"/>
      <p:bldP spid="10" grpId="0"/>
      <p:bldP spid="12" grpId="0"/>
      <p:bldP spid="13" grpId="0"/>
      <p:bldP spid="14" grpId="0"/>
      <p:bldP spid="16" grpId="0"/>
      <p:bldP spid="23" grpId="0" animBg="1"/>
      <p:bldP spid="23" grpId="1" animBg="1"/>
      <p:bldP spid="17" grpId="0" animBg="1"/>
      <p:bldP spid="1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4"/>
          <p:cNvGrpSpPr>
            <a:grpSpLocks/>
          </p:cNvGrpSpPr>
          <p:nvPr/>
        </p:nvGrpSpPr>
        <p:grpSpPr bwMode="auto">
          <a:xfrm>
            <a:off x="138058" y="15611"/>
            <a:ext cx="10215716" cy="997111"/>
            <a:chOff x="1488" y="384"/>
            <a:chExt cx="2736" cy="484"/>
          </a:xfrm>
        </p:grpSpPr>
        <p:grpSp>
          <p:nvGrpSpPr>
            <p:cNvPr id="7177" name="Group 5"/>
            <p:cNvGrpSpPr>
              <a:grpSpLocks/>
            </p:cNvGrpSpPr>
            <p:nvPr/>
          </p:nvGrpSpPr>
          <p:grpSpPr bwMode="auto">
            <a:xfrm>
              <a:off x="1488" y="384"/>
              <a:ext cx="2736" cy="406"/>
              <a:chOff x="1404" y="3282"/>
              <a:chExt cx="3060" cy="406"/>
            </a:xfrm>
          </p:grpSpPr>
          <p:sp>
            <p:nvSpPr>
              <p:cNvPr id="7179" name="AutoShape 6"/>
              <p:cNvSpPr>
                <a:spLocks noChangeArrowheads="1"/>
              </p:cNvSpPr>
              <p:nvPr/>
            </p:nvSpPr>
            <p:spPr bwMode="gray">
              <a:xfrm>
                <a:off x="1404" y="3282"/>
                <a:ext cx="3060" cy="406"/>
              </a:xfrm>
              <a:prstGeom prst="roundRect">
                <a:avLst>
                  <a:gd name="adj" fmla="val 50000"/>
                </a:avLst>
              </a:prstGeom>
              <a:gradFill rotWithShape="1">
                <a:gsLst>
                  <a:gs pos="0">
                    <a:srgbClr val="2268B4"/>
                  </a:gs>
                  <a:gs pos="100000">
                    <a:srgbClr val="99CCFF"/>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eaLnBrk="1" fontAlgn="base" hangingPunct="1">
                  <a:spcBef>
                    <a:spcPct val="0"/>
                  </a:spcBef>
                  <a:spcAft>
                    <a:spcPct val="0"/>
                  </a:spcAft>
                </a:pPr>
                <a:endParaRPr lang="vi-VN" altLang="vi-VN">
                  <a:solidFill>
                    <a:schemeClr val="bg1"/>
                  </a:solidFill>
                </a:endParaRPr>
              </a:p>
            </p:txBody>
          </p:sp>
          <p:sp>
            <p:nvSpPr>
              <p:cNvPr id="7180" name="AutoShape 7"/>
              <p:cNvSpPr>
                <a:spLocks noChangeArrowheads="1"/>
              </p:cNvSpPr>
              <p:nvPr/>
            </p:nvSpPr>
            <p:spPr bwMode="gray">
              <a:xfrm>
                <a:off x="1458" y="3312"/>
                <a:ext cx="2970" cy="336"/>
              </a:xfrm>
              <a:prstGeom prst="roundRect">
                <a:avLst>
                  <a:gd name="adj" fmla="val 50000"/>
                </a:avLst>
              </a:prstGeom>
              <a:gradFill rotWithShape="1">
                <a:gsLst>
                  <a:gs pos="0">
                    <a:srgbClr val="8BB5EC"/>
                  </a:gs>
                  <a:gs pos="100000">
                    <a:srgbClr val="1166D7">
                      <a:alpha val="50000"/>
                    </a:srgbClr>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eaLnBrk="1" fontAlgn="base" hangingPunct="1">
                  <a:spcBef>
                    <a:spcPct val="0"/>
                  </a:spcBef>
                  <a:spcAft>
                    <a:spcPct val="0"/>
                  </a:spcAft>
                </a:pPr>
                <a:r>
                  <a:rPr lang="en-US" altLang="vi-VN" sz="2400">
                    <a:solidFill>
                      <a:schemeClr val="bg1"/>
                    </a:solidFill>
                    <a:latin typeface="Times New Roman" panose="02020603050405020304" pitchFamily="18" charset="0"/>
                  </a:rPr>
                  <a:t>TÓM TẮT TRUYỆN</a:t>
                </a:r>
              </a:p>
            </p:txBody>
          </p:sp>
        </p:grpSp>
        <p:sp>
          <p:nvSpPr>
            <p:cNvPr id="17416" name="Text Box 8"/>
            <p:cNvSpPr txBox="1">
              <a:spLocks noChangeArrowheads="1"/>
            </p:cNvSpPr>
            <p:nvPr/>
          </p:nvSpPr>
          <p:spPr bwMode="gray">
            <a:xfrm>
              <a:off x="1544" y="458"/>
              <a:ext cx="2640" cy="410"/>
            </a:xfrm>
            <a:prstGeom prst="rect">
              <a:avLst/>
            </a:prstGeom>
            <a:noFill/>
            <a:ln w="9525" algn="ctr">
              <a:noFill/>
              <a:miter lim="800000"/>
              <a:headEnd/>
              <a:tailEnd/>
            </a:ln>
            <a:effectLst>
              <a:outerShdw dist="35921" dir="2700000" algn="ctr" rotWithShape="0">
                <a:schemeClr val="bg2">
                  <a:alpha val="50000"/>
                </a:schemeClr>
              </a:outerShdw>
            </a:effectLst>
          </p:spPr>
          <p:txBody>
            <a:bodyPr>
              <a:spAutoFit/>
            </a:bodyPr>
            <a:lstStyle/>
            <a:p>
              <a:pPr algn="ctr" eaLnBrk="0" fontAlgn="base" hangingPunct="0">
                <a:spcBef>
                  <a:spcPct val="0"/>
                </a:spcBef>
                <a:spcAft>
                  <a:spcPct val="0"/>
                </a:spcAft>
                <a:defRPr/>
              </a:pPr>
              <a:r>
                <a:rPr lang="en-US" sz="2400">
                  <a:solidFill>
                    <a:schemeClr val="bg1"/>
                  </a:solidFill>
                  <a:latin typeface="Arial" charset="0"/>
                  <a:cs typeface="Arial" charset="0"/>
                </a:rPr>
                <a:t> </a:t>
              </a:r>
            </a:p>
          </p:txBody>
        </p:sp>
      </p:grpSp>
      <p:sp>
        <p:nvSpPr>
          <p:cNvPr id="17417" name="Text Box 9"/>
          <p:cNvSpPr txBox="1">
            <a:spLocks noChangeArrowheads="1"/>
          </p:cNvSpPr>
          <p:nvPr/>
        </p:nvSpPr>
        <p:spPr bwMode="auto">
          <a:xfrm>
            <a:off x="206235" y="826011"/>
            <a:ext cx="11739959"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Huấn Cao văn võ toàn tài, nổi tiếng viết chữ đẹp, phạm tội chống triều đình, bị xử án chém, bị giải về nhà giam của Quản ngục chờ ngày xử chém.</a:t>
            </a:r>
            <a:endParaRPr lang="en-US" altLang="vi-VN" sz="2600" i="1" dirty="0">
              <a:solidFill>
                <a:schemeClr val="bg1"/>
              </a:solidFill>
              <a:latin typeface="Times New Roman" panose="02020603050405020304" pitchFamily="18" charset="0"/>
            </a:endParaRPr>
          </a:p>
        </p:txBody>
      </p:sp>
      <p:sp>
        <p:nvSpPr>
          <p:cNvPr id="17418" name="Text Box 10"/>
          <p:cNvSpPr txBox="1">
            <a:spLocks noChangeArrowheads="1"/>
          </p:cNvSpPr>
          <p:nvPr/>
        </p:nvSpPr>
        <p:spPr bwMode="auto">
          <a:xfrm>
            <a:off x="228939" y="1646933"/>
            <a:ext cx="1182846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Quản ngục vốn quý trọng người tài và có sở nguyện chơi chữ, ước có được bức chữ của ông Huấn nên đã sai viên thơ lại biệt đãi rượu thịt hàng ngày cho Huấn Cao.</a:t>
            </a:r>
          </a:p>
        </p:txBody>
      </p:sp>
      <p:sp>
        <p:nvSpPr>
          <p:cNvPr id="17419" name="Text Box 11"/>
          <p:cNvSpPr txBox="1">
            <a:spLocks noChangeArrowheads="1"/>
          </p:cNvSpPr>
          <p:nvPr/>
        </p:nvSpPr>
        <p:spPr bwMode="auto">
          <a:xfrm>
            <a:off x="183497" y="2841182"/>
            <a:ext cx="1187390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Huấn Cao thản nhiên nhận rượu thịt nhưng khinh bỉ bọn quan tù – tiểu nhân thị oai, thẳng thừng đuổi Quản ngục ra khỏi buồng giam.</a:t>
            </a:r>
            <a:endParaRPr lang="en-US" altLang="vi-VN" sz="2600" i="1" dirty="0">
              <a:solidFill>
                <a:schemeClr val="bg1"/>
              </a:solidFill>
              <a:latin typeface="Times New Roman" panose="02020603050405020304" pitchFamily="18" charset="0"/>
            </a:endParaRPr>
          </a:p>
        </p:txBody>
      </p:sp>
      <p:sp>
        <p:nvSpPr>
          <p:cNvPr id="12" name="Text Box 4"/>
          <p:cNvSpPr txBox="1">
            <a:spLocks noChangeArrowheads="1"/>
          </p:cNvSpPr>
          <p:nvPr/>
        </p:nvSpPr>
        <p:spPr bwMode="auto">
          <a:xfrm>
            <a:off x="162501" y="3704846"/>
            <a:ext cx="11739959"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Một chiều, trước ngày xử chém, Huấn Cao nghe viên thơ lại kể nỗi lòng của Quản ngục, ông cảm động và quyết định cho chữ Quản ngục.</a:t>
            </a:r>
            <a:endParaRPr lang="en-US" altLang="vi-VN" sz="2600" i="1" dirty="0">
              <a:solidFill>
                <a:schemeClr val="bg1"/>
              </a:solidFill>
              <a:latin typeface="Times New Roman" panose="02020603050405020304" pitchFamily="18" charset="0"/>
            </a:endParaRPr>
          </a:p>
        </p:txBody>
      </p:sp>
      <p:sp>
        <p:nvSpPr>
          <p:cNvPr id="13" name="Text Box 5"/>
          <p:cNvSpPr txBox="1">
            <a:spLocks noChangeArrowheads="1"/>
          </p:cNvSpPr>
          <p:nvPr/>
        </p:nvSpPr>
        <p:spPr bwMode="auto">
          <a:xfrm>
            <a:off x="228939" y="4597398"/>
            <a:ext cx="11896623"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Đêm đó, trong buồng giam dơ nhớp, với bó đuốc sáng rực, Huấn Cao </a:t>
            </a:r>
            <a:r>
              <a:rPr lang="en-US" altLang="vi-VN" sz="2600" i="1" dirty="0">
                <a:solidFill>
                  <a:schemeClr val="bg1"/>
                </a:solidFill>
                <a:latin typeface="Times New Roman" panose="02020603050405020304" pitchFamily="18" charset="0"/>
              </a:rPr>
              <a:t>“cổ mang gông, chân vướng xiềng”</a:t>
            </a:r>
            <a:r>
              <a:rPr lang="en-US" altLang="vi-VN" sz="2600" dirty="0">
                <a:solidFill>
                  <a:schemeClr val="bg1"/>
                </a:solidFill>
                <a:latin typeface="Times New Roman" panose="02020603050405020304" pitchFamily="18" charset="0"/>
              </a:rPr>
              <a:t> đứng hiên ngang cho chữ, hai ngục quan khúm núm đứng bên. Viết xong bức chữ, Huấn Cao khuyên Quản ngục hãy về quê mà ở để giữ tròn thiên lương.</a:t>
            </a:r>
            <a:endParaRPr lang="en-US" altLang="vi-VN" sz="2600" i="1" dirty="0">
              <a:solidFill>
                <a:schemeClr val="bg1"/>
              </a:solidFill>
              <a:latin typeface="Times New Roman" panose="02020603050405020304" pitchFamily="18" charset="0"/>
            </a:endParaRPr>
          </a:p>
        </p:txBody>
      </p:sp>
      <p:sp>
        <p:nvSpPr>
          <p:cNvPr id="14" name="Text Box 6"/>
          <p:cNvSpPr txBox="1">
            <a:spLocks noChangeArrowheads="1"/>
          </p:cNvSpPr>
          <p:nvPr/>
        </p:nvSpPr>
        <p:spPr bwMode="auto">
          <a:xfrm>
            <a:off x="138058" y="6192057"/>
            <a:ext cx="120085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Quản ngục cảm động, nghẹn ngào nói: </a:t>
            </a:r>
            <a:r>
              <a:rPr lang="en-US" altLang="vi-VN" sz="2600" i="1" dirty="0">
                <a:solidFill>
                  <a:schemeClr val="bg1"/>
                </a:solidFill>
                <a:latin typeface="Times New Roman" panose="02020603050405020304" pitchFamily="18" charset="0"/>
              </a:rPr>
              <a:t>“Kẻ mê muội này xin bái lĩnh”.</a:t>
            </a:r>
          </a:p>
        </p:txBody>
      </p:sp>
    </p:spTree>
    <p:extLst>
      <p:ext uri="{BB962C8B-B14F-4D97-AF65-F5344CB8AC3E}">
        <p14:creationId xmlns:p14="http://schemas.microsoft.com/office/powerpoint/2010/main" val="2484007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17417">
                                            <p:txEl>
                                              <p:pRg st="0" end="0"/>
                                            </p:txEl>
                                          </p:spTgt>
                                        </p:tgtEl>
                                        <p:attrNameLst>
                                          <p:attrName>style.visibility</p:attrName>
                                        </p:attrNameLst>
                                      </p:cBhvr>
                                      <p:to>
                                        <p:strVal val="visible"/>
                                      </p:to>
                                    </p:set>
                                    <p:anim calcmode="lin" valueType="num">
                                      <p:cBhvr additive="base">
                                        <p:cTn id="19" dur="500" fill="hold"/>
                                        <p:tgtEl>
                                          <p:spTgt spid="17417">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741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7418">
                                            <p:txEl>
                                              <p:pRg st="0" end="0"/>
                                            </p:txEl>
                                          </p:spTgt>
                                        </p:tgtEl>
                                        <p:attrNameLst>
                                          <p:attrName>style.visibility</p:attrName>
                                        </p:attrNameLst>
                                      </p:cBhvr>
                                      <p:to>
                                        <p:strVal val="visible"/>
                                      </p:to>
                                    </p:set>
                                    <p:anim calcmode="lin" valueType="num">
                                      <p:cBhvr additive="base">
                                        <p:cTn id="25" dur="500" fill="hold"/>
                                        <p:tgtEl>
                                          <p:spTgt spid="17418">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41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nodeType="clickEffect">
                                  <p:stCondLst>
                                    <p:cond delay="0"/>
                                  </p:stCondLst>
                                  <p:childTnLst>
                                    <p:set>
                                      <p:cBhvr>
                                        <p:cTn id="30" dur="1" fill="hold">
                                          <p:stCondLst>
                                            <p:cond delay="0"/>
                                          </p:stCondLst>
                                        </p:cTn>
                                        <p:tgtEl>
                                          <p:spTgt spid="17419">
                                            <p:txEl>
                                              <p:pRg st="0" end="0"/>
                                            </p:txEl>
                                          </p:spTgt>
                                        </p:tgtEl>
                                        <p:attrNameLst>
                                          <p:attrName>style.visibility</p:attrName>
                                        </p:attrNameLst>
                                      </p:cBhvr>
                                      <p:to>
                                        <p:strVal val="visible"/>
                                      </p:to>
                                    </p:set>
                                    <p:anim calcmode="lin" valueType="num">
                                      <p:cBhvr additive="base">
                                        <p:cTn id="31" dur="500" fill="hold"/>
                                        <p:tgtEl>
                                          <p:spTgt spid="17419">
                                            <p:txEl>
                                              <p:pRg st="0" end="0"/>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174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 calcmode="lin" valueType="num">
                                      <p:cBhvr additive="base">
                                        <p:cTn id="37" dur="5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 calcmode="lin" valueType="num">
                                      <p:cBhvr additive="base">
                                        <p:cTn id="43"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4">
                                            <p:txEl>
                                              <p:pRg st="0" end="0"/>
                                            </p:txEl>
                                          </p:spTgt>
                                        </p:tgtEl>
                                        <p:attrNameLst>
                                          <p:attrName>style.visibility</p:attrName>
                                        </p:attrNameLst>
                                      </p:cBhvr>
                                      <p:to>
                                        <p:strVal val="visible"/>
                                      </p:to>
                                    </p:set>
                                    <p:anim calcmode="lin" valueType="num">
                                      <p:cBhvr additive="base">
                                        <p:cTn id="49"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ChangeArrowheads="1"/>
          </p:cNvSpPr>
          <p:nvPr/>
        </p:nvSpPr>
        <p:spPr bwMode="auto">
          <a:xfrm>
            <a:off x="8077200" y="990600"/>
            <a:ext cx="2209800" cy="457200"/>
          </a:xfrm>
          <a:prstGeom prst="rect">
            <a:avLst/>
          </a:prstGeom>
          <a:noFill/>
          <a:ln>
            <a:noFill/>
          </a:ln>
          <a:effectLst/>
          <a:extLst>
            <a:ext uri="{909E8E84-426E-40DD-AFC4-6F175D3DCCD1}">
              <a14:hiddenFill xmlns:a14="http://schemas.microsoft.com/office/drawing/2010/main">
                <a:solidFill>
                  <a:srgbClr val="E9FCA2"/>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vi-VN" sz="2400" b="1">
              <a:solidFill>
                <a:schemeClr val="tx2"/>
              </a:solidFill>
              <a:latin typeface="VNI-Times" pitchFamily="2" charset="0"/>
            </a:endParaRPr>
          </a:p>
        </p:txBody>
      </p:sp>
      <p:sp>
        <p:nvSpPr>
          <p:cNvPr id="128005" name="Text Box 5"/>
          <p:cNvSpPr txBox="1">
            <a:spLocks noChangeArrowheads="1"/>
          </p:cNvSpPr>
          <p:nvPr/>
        </p:nvSpPr>
        <p:spPr bwMode="auto">
          <a:xfrm>
            <a:off x="1939603" y="62158"/>
            <a:ext cx="4464496" cy="61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30000"/>
              </a:lnSpc>
            </a:pPr>
            <a:r>
              <a:rPr lang="en-US" sz="2600" dirty="0" err="1">
                <a:solidFill>
                  <a:srgbClr val="000099"/>
                </a:solidFill>
                <a:latin typeface=".VnTime" panose="020B7200000000000000" pitchFamily="34" charset="0"/>
              </a:rPr>
              <a:t>Nguyªn</a:t>
            </a:r>
            <a:r>
              <a:rPr lang="en-US" sz="2600" dirty="0">
                <a:solidFill>
                  <a:srgbClr val="000099"/>
                </a:solidFill>
                <a:latin typeface=".VnTime" panose="020B7200000000000000" pitchFamily="34" charset="0"/>
              </a:rPr>
              <a:t> </a:t>
            </a:r>
            <a:r>
              <a:rPr lang="en-US" sz="2600" dirty="0" err="1">
                <a:solidFill>
                  <a:srgbClr val="000099"/>
                </a:solidFill>
                <a:latin typeface=".VnTime" panose="020B7200000000000000" pitchFamily="34" charset="0"/>
              </a:rPr>
              <a:t>mÉu</a:t>
            </a:r>
            <a:r>
              <a:rPr lang="en-US" sz="2600" dirty="0">
                <a:solidFill>
                  <a:srgbClr val="000099"/>
                </a:solidFill>
                <a:latin typeface=".VnTime" panose="020B7200000000000000" pitchFamily="34" charset="0"/>
              </a:rPr>
              <a:t>: Cao B¸ </a:t>
            </a:r>
            <a:r>
              <a:rPr lang="en-US" sz="2600" dirty="0" err="1">
                <a:solidFill>
                  <a:srgbClr val="000099"/>
                </a:solidFill>
                <a:latin typeface=".VnTime" panose="020B7200000000000000" pitchFamily="34" charset="0"/>
              </a:rPr>
              <a:t>Qu¸t</a:t>
            </a:r>
            <a:r>
              <a:rPr lang="en-US" sz="2600" dirty="0">
                <a:solidFill>
                  <a:srgbClr val="000099"/>
                </a:solidFill>
                <a:latin typeface=".VnTime" panose="020B7200000000000000" pitchFamily="34" charset="0"/>
              </a:rPr>
              <a:t> </a:t>
            </a:r>
            <a:endParaRPr lang="vi-VN" sz="2600" dirty="0">
              <a:solidFill>
                <a:srgbClr val="000099"/>
              </a:solidFill>
              <a:latin typeface=".VnTime" panose="020B7200000000000000" pitchFamily="34" charset="0"/>
            </a:endParaRPr>
          </a:p>
        </p:txBody>
      </p:sp>
      <p:sp>
        <p:nvSpPr>
          <p:cNvPr id="5" name="Text Box 20"/>
          <p:cNvSpPr txBox="1">
            <a:spLocks noChangeArrowheads="1"/>
          </p:cNvSpPr>
          <p:nvPr/>
        </p:nvSpPr>
        <p:spPr bwMode="auto">
          <a:xfrm>
            <a:off x="130952" y="6093296"/>
            <a:ext cx="4462463" cy="538162"/>
          </a:xfrm>
          <a:prstGeom prst="rect">
            <a:avLst/>
          </a:prstGeom>
          <a:gradFill rotWithShape="1">
            <a:gsLst>
              <a:gs pos="0">
                <a:srgbClr val="FFFF66">
                  <a:gamma/>
                  <a:shade val="46275"/>
                  <a:invGamma/>
                </a:srgbClr>
              </a:gs>
              <a:gs pos="50000">
                <a:srgbClr val="FFFF66"/>
              </a:gs>
              <a:gs pos="100000">
                <a:srgbClr val="FFFF66">
                  <a:gamma/>
                  <a:shade val="46275"/>
                  <a:invGamma/>
                </a:srgbClr>
              </a:gs>
            </a:gsLst>
            <a:lin ang="5400000" scaled="1"/>
          </a:gra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10000"/>
              </a:lnSpc>
            </a:pPr>
            <a:r>
              <a:rPr lang="en-US" sz="2600" b="1" dirty="0">
                <a:solidFill>
                  <a:srgbClr val="000099"/>
                </a:solidFill>
                <a:latin typeface=".VnArabiaH" panose="020B7200000000000000" pitchFamily="34" charset="0"/>
              </a:rPr>
              <a:t>Cao B¸ </a:t>
            </a:r>
            <a:r>
              <a:rPr lang="en-US" sz="2600" b="1" dirty="0" err="1">
                <a:solidFill>
                  <a:srgbClr val="000099"/>
                </a:solidFill>
                <a:latin typeface=".VnArabiaH" panose="020B7200000000000000" pitchFamily="34" charset="0"/>
              </a:rPr>
              <a:t>Qu¸t</a:t>
            </a:r>
            <a:endParaRPr lang="vi-VN" sz="2600" b="1" dirty="0">
              <a:solidFill>
                <a:srgbClr val="000099"/>
              </a:solidFill>
              <a:latin typeface=".VnArabiaH" panose="020B7200000000000000" pitchFamily="34" charset="0"/>
            </a:endParaRPr>
          </a:p>
        </p:txBody>
      </p:sp>
      <p:pic>
        <p:nvPicPr>
          <p:cNvPr id="6" name="Picture 21" descr="Cao Ba Q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090" y="890656"/>
            <a:ext cx="4378325" cy="4986616"/>
          </a:xfrm>
          <a:prstGeom prst="rect">
            <a:avLst/>
          </a:prstGeom>
          <a:noFill/>
          <a:ln w="76200" cmpd="tri">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5" descr="Bit tich cua Cao Ba Qu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7915" y="890656"/>
            <a:ext cx="3580333" cy="5740802"/>
          </a:xfrm>
          <a:prstGeom prst="rect">
            <a:avLst/>
          </a:prstGeom>
          <a:noFill/>
          <a:ln w="57150" cmpd="thickThin">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6399" y="890656"/>
            <a:ext cx="3488074" cy="4986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8914050"/>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5" name="Text Box 5"/>
          <p:cNvSpPr txBox="1">
            <a:spLocks noChangeArrowheads="1"/>
          </p:cNvSpPr>
          <p:nvPr/>
        </p:nvSpPr>
        <p:spPr bwMode="auto">
          <a:xfrm>
            <a:off x="38646" y="118220"/>
            <a:ext cx="12192000"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p:txBody>
      </p:sp>
      <p:sp>
        <p:nvSpPr>
          <p:cNvPr id="6" name="TextBox 5"/>
          <p:cNvSpPr txBox="1"/>
          <p:nvPr/>
        </p:nvSpPr>
        <p:spPr>
          <a:xfrm>
            <a:off x="0" y="150018"/>
            <a:ext cx="5486400" cy="646331"/>
          </a:xfrm>
          <a:prstGeom prst="rect">
            <a:avLst/>
          </a:prstGeom>
          <a:noFill/>
        </p:spPr>
        <p:txBody>
          <a:bodyPr wrap="square" rtlCol="0">
            <a:spAutoFit/>
          </a:bodyPr>
          <a:lstStyle/>
          <a:p>
            <a:r>
              <a:rPr lang="vi-VN" sz="3600" b="1" smtClean="0">
                <a:solidFill>
                  <a:srgbClr val="002060"/>
                </a:solidFill>
                <a:latin typeface="+mj-lt"/>
              </a:rPr>
              <a:t>II. ĐỌC-HIỂU VĂN BẢN</a:t>
            </a:r>
            <a:endParaRPr lang="en-US" sz="3600" b="1">
              <a:solidFill>
                <a:srgbClr val="002060"/>
              </a:solidFill>
              <a:latin typeface="+mj-lt"/>
            </a:endParaRPr>
          </a:p>
        </p:txBody>
      </p:sp>
      <p:sp>
        <p:nvSpPr>
          <p:cNvPr id="7" name="TextBox 6"/>
          <p:cNvSpPr txBox="1"/>
          <p:nvPr/>
        </p:nvSpPr>
        <p:spPr>
          <a:xfrm>
            <a:off x="268941" y="653979"/>
            <a:ext cx="4733365" cy="584775"/>
          </a:xfrm>
          <a:prstGeom prst="rect">
            <a:avLst/>
          </a:prstGeom>
          <a:noFill/>
        </p:spPr>
        <p:txBody>
          <a:bodyPr wrap="square" rtlCol="0">
            <a:spAutoFit/>
          </a:bodyPr>
          <a:lstStyle/>
          <a:p>
            <a:r>
              <a:rPr lang="vi-VN" sz="3200" b="1" dirty="0" smtClean="0">
                <a:solidFill>
                  <a:srgbClr val="FF0000"/>
                </a:solidFill>
                <a:latin typeface="+mj-lt"/>
              </a:rPr>
              <a:t>1. Tình huống truyện</a:t>
            </a:r>
            <a:endParaRPr lang="en-US" sz="3200" b="1" dirty="0">
              <a:solidFill>
                <a:srgbClr val="FF0000"/>
              </a:solidFill>
              <a:latin typeface="+mj-lt"/>
            </a:endParaRPr>
          </a:p>
        </p:txBody>
      </p:sp>
      <p:sp>
        <p:nvSpPr>
          <p:cNvPr id="13" name="TextBox 12"/>
          <p:cNvSpPr txBox="1"/>
          <p:nvPr/>
        </p:nvSpPr>
        <p:spPr>
          <a:xfrm>
            <a:off x="793376" y="1206739"/>
            <a:ext cx="10986248" cy="2308324"/>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a:r>
              <a:rPr lang="vi-VN" sz="3600" b="1" dirty="0" smtClean="0">
                <a:latin typeface="+mj-lt"/>
              </a:rPr>
              <a:t>Tình huống là “cái tình thế x</a:t>
            </a:r>
            <a:r>
              <a:rPr lang="en-US" sz="3600" b="1" dirty="0">
                <a:latin typeface="+mj-lt"/>
              </a:rPr>
              <a:t>ả</a:t>
            </a:r>
            <a:r>
              <a:rPr lang="vi-VN" sz="3600" b="1" dirty="0" smtClean="0">
                <a:latin typeface="+mj-lt"/>
              </a:rPr>
              <a:t>y ra truyện”, là “một khoảnh khắc mà trong đó sự sống hiện ra rất đậm đặc”, là cái “khoảnh khắc chứa đựng cả một đời người” (Nguyễn Minh Châu)</a:t>
            </a:r>
            <a:endParaRPr lang="en-US" sz="3600" b="1" dirty="0">
              <a:latin typeface="+mj-lt"/>
            </a:endParaRPr>
          </a:p>
        </p:txBody>
      </p:sp>
      <p:sp>
        <p:nvSpPr>
          <p:cNvPr id="25" name="TextBox 24"/>
          <p:cNvSpPr txBox="1"/>
          <p:nvPr/>
        </p:nvSpPr>
        <p:spPr>
          <a:xfrm>
            <a:off x="806824" y="3550024"/>
            <a:ext cx="10959352" cy="286232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vi-VN" sz="3600" b="1" smtClean="0">
                <a:latin typeface="+mj-lt"/>
              </a:rPr>
              <a:t>Tình huống truyện còn được hiểu là mối quan hệ đặc biệt giữa nhân vật này với nhân vật khác, giữa nhân vật với hoàn cảnh và môi trường sống, qua đó, nhân vật bộc lộ rõ tâm trạng, tính cách, thân phận của họ, góp phần thể hiện sâu sắc tư tưởng của tác phẩm.</a:t>
            </a:r>
            <a:endParaRPr lang="en-US" sz="3600" b="1">
              <a:latin typeface="+mj-lt"/>
            </a:endParaRPr>
          </a:p>
        </p:txBody>
      </p:sp>
    </p:spTree>
    <p:extLst>
      <p:ext uri="{BB962C8B-B14F-4D97-AF65-F5344CB8AC3E}">
        <p14:creationId xmlns:p14="http://schemas.microsoft.com/office/powerpoint/2010/main" val="352529706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000" fill="hold"/>
                                        <p:tgtEl>
                                          <p:spTgt spid="13"/>
                                        </p:tgtEl>
                                        <p:attrNameLst>
                                          <p:attrName>ppt_x</p:attrName>
                                        </p:attrNameLst>
                                      </p:cBhvr>
                                      <p:tavLst>
                                        <p:tav tm="0">
                                          <p:val>
                                            <p:strVal val="#ppt_x"/>
                                          </p:val>
                                        </p:tav>
                                        <p:tav tm="100000">
                                          <p:val>
                                            <p:strVal val="#ppt_x"/>
                                          </p:val>
                                        </p:tav>
                                      </p:tavLst>
                                    </p:anim>
                                    <p:anim calcmode="lin" valueType="num">
                                      <p:cBhvr additive="base">
                                        <p:cTn id="14"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1500" fill="hold"/>
                                        <p:tgtEl>
                                          <p:spTgt spid="25"/>
                                        </p:tgtEl>
                                        <p:attrNameLst>
                                          <p:attrName>ppt_x</p:attrName>
                                        </p:attrNameLst>
                                      </p:cBhvr>
                                      <p:tavLst>
                                        <p:tav tm="0">
                                          <p:val>
                                            <p:strVal val="#ppt_x"/>
                                          </p:val>
                                        </p:tav>
                                        <p:tav tm="100000">
                                          <p:val>
                                            <p:strVal val="#ppt_x"/>
                                          </p:val>
                                        </p:tav>
                                      </p:tavLst>
                                    </p:anim>
                                    <p:anim calcmode="lin" valueType="num">
                                      <p:cBhvr additive="base">
                                        <p:cTn id="20" dur="1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5" name="Text Box 5"/>
          <p:cNvSpPr txBox="1">
            <a:spLocks noChangeArrowheads="1"/>
          </p:cNvSpPr>
          <p:nvPr/>
        </p:nvSpPr>
        <p:spPr bwMode="auto">
          <a:xfrm>
            <a:off x="38646" y="118220"/>
            <a:ext cx="12192000"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a:p>
            <a:pPr>
              <a:spcBef>
                <a:spcPct val="50000"/>
              </a:spcBef>
            </a:pPr>
            <a:endParaRPr lang="en-US" altLang="en-US">
              <a:solidFill>
                <a:srgbClr val="002060"/>
              </a:solidFill>
              <a:latin typeface="Garamond" panose="02020404030301010803" pitchFamily="18" charset="0"/>
            </a:endParaRPr>
          </a:p>
        </p:txBody>
      </p:sp>
      <p:sp>
        <p:nvSpPr>
          <p:cNvPr id="6" name="TextBox 5"/>
          <p:cNvSpPr txBox="1"/>
          <p:nvPr/>
        </p:nvSpPr>
        <p:spPr>
          <a:xfrm>
            <a:off x="0" y="150018"/>
            <a:ext cx="5486400" cy="646331"/>
          </a:xfrm>
          <a:prstGeom prst="rect">
            <a:avLst/>
          </a:prstGeom>
          <a:noFill/>
        </p:spPr>
        <p:txBody>
          <a:bodyPr wrap="square" rtlCol="0">
            <a:spAutoFit/>
          </a:bodyPr>
          <a:lstStyle/>
          <a:p>
            <a:r>
              <a:rPr lang="vi-VN" sz="3600" b="1" smtClean="0">
                <a:solidFill>
                  <a:srgbClr val="002060"/>
                </a:solidFill>
                <a:latin typeface="+mj-lt"/>
              </a:rPr>
              <a:t>II. ĐỌC-HIỂU VĂN BẢN</a:t>
            </a:r>
            <a:endParaRPr lang="en-US" sz="3600" b="1">
              <a:solidFill>
                <a:srgbClr val="002060"/>
              </a:solidFill>
              <a:latin typeface="+mj-lt"/>
            </a:endParaRPr>
          </a:p>
        </p:txBody>
      </p:sp>
      <p:sp>
        <p:nvSpPr>
          <p:cNvPr id="7" name="TextBox 6"/>
          <p:cNvSpPr txBox="1"/>
          <p:nvPr/>
        </p:nvSpPr>
        <p:spPr>
          <a:xfrm>
            <a:off x="268941" y="653979"/>
            <a:ext cx="4733365" cy="584775"/>
          </a:xfrm>
          <a:prstGeom prst="rect">
            <a:avLst/>
          </a:prstGeom>
          <a:noFill/>
        </p:spPr>
        <p:txBody>
          <a:bodyPr wrap="square" rtlCol="0">
            <a:spAutoFit/>
          </a:bodyPr>
          <a:lstStyle/>
          <a:p>
            <a:r>
              <a:rPr lang="vi-VN" sz="3200" b="1" smtClean="0">
                <a:solidFill>
                  <a:srgbClr val="FF0000"/>
                </a:solidFill>
                <a:latin typeface="+mj-lt"/>
              </a:rPr>
              <a:t>1. Tình huống truyện</a:t>
            </a:r>
            <a:endParaRPr lang="en-US" sz="3200" b="1">
              <a:solidFill>
                <a:srgbClr val="FF0000"/>
              </a:solidFill>
              <a:latin typeface="+mj-lt"/>
            </a:endParaRPr>
          </a:p>
        </p:txBody>
      </p:sp>
      <p:sp>
        <p:nvSpPr>
          <p:cNvPr id="8" name="Rounded Rectangle 7"/>
          <p:cNvSpPr/>
          <p:nvPr/>
        </p:nvSpPr>
        <p:spPr>
          <a:xfrm>
            <a:off x="1922927" y="1238754"/>
            <a:ext cx="2796989" cy="77830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b="1" smtClean="0">
                <a:latin typeface="+mj-lt"/>
              </a:rPr>
              <a:t>HUẤN CAO</a:t>
            </a:r>
            <a:endParaRPr lang="en-US" sz="2400" b="1">
              <a:latin typeface="+mj-lt"/>
            </a:endParaRPr>
          </a:p>
        </p:txBody>
      </p:sp>
      <p:sp>
        <p:nvSpPr>
          <p:cNvPr id="9" name="Rounded Rectangle 8"/>
          <p:cNvSpPr/>
          <p:nvPr/>
        </p:nvSpPr>
        <p:spPr>
          <a:xfrm>
            <a:off x="6656290" y="1259963"/>
            <a:ext cx="2613211" cy="77830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000" b="1" smtClean="0">
                <a:latin typeface="+mj-lt"/>
              </a:rPr>
              <a:t>VIÊN QUẢN NGỤC</a:t>
            </a:r>
            <a:endParaRPr lang="en-US" sz="2000" b="1">
              <a:latin typeface="+mj-lt"/>
            </a:endParaRPr>
          </a:p>
        </p:txBody>
      </p:sp>
      <p:sp>
        <p:nvSpPr>
          <p:cNvPr id="10" name="Right Arrow 9"/>
          <p:cNvSpPr/>
          <p:nvPr/>
        </p:nvSpPr>
        <p:spPr>
          <a:xfrm>
            <a:off x="4719919" y="1378960"/>
            <a:ext cx="914396" cy="507534"/>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Left Arrow 10"/>
          <p:cNvSpPr/>
          <p:nvPr/>
        </p:nvSpPr>
        <p:spPr>
          <a:xfrm>
            <a:off x="5634315" y="1374076"/>
            <a:ext cx="1008527" cy="519255"/>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2" name="Down Arrow 11"/>
          <p:cNvSpPr/>
          <p:nvPr/>
        </p:nvSpPr>
        <p:spPr>
          <a:xfrm>
            <a:off x="2319609" y="2017059"/>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 name="Down Arrow 13"/>
          <p:cNvSpPr/>
          <p:nvPr/>
        </p:nvSpPr>
        <p:spPr>
          <a:xfrm>
            <a:off x="8697997" y="2038268"/>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ounded Rectangle 14"/>
          <p:cNvSpPr/>
          <p:nvPr/>
        </p:nvSpPr>
        <p:spPr>
          <a:xfrm>
            <a:off x="32492" y="2360997"/>
            <a:ext cx="4182034" cy="81250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Người cầm đầu cuộc khởi nghĩa, một tên tử tù</a:t>
            </a:r>
            <a:r>
              <a:rPr lang="en-US" sz="2800" b="1"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p:txBody>
      </p:sp>
      <p:sp>
        <p:nvSpPr>
          <p:cNvPr id="16" name="Rounded Rectangle 15"/>
          <p:cNvSpPr/>
          <p:nvPr/>
        </p:nvSpPr>
        <p:spPr>
          <a:xfrm>
            <a:off x="7319673" y="2387890"/>
            <a:ext cx="4182034" cy="81250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Người đại diện cho trật tự xã </a:t>
            </a:r>
            <a:r>
              <a:rPr lang="en-US" sz="2800" b="1" smtClean="0">
                <a:latin typeface="Times New Roman" panose="02020603050405020304" pitchFamily="18" charset="0"/>
                <a:cs typeface="Times New Roman" panose="02020603050405020304" pitchFamily="18" charset="0"/>
              </a:rPr>
              <a:t>hội</a:t>
            </a:r>
            <a:r>
              <a:rPr lang="vi-VN" sz="2800" b="1" smtClean="0">
                <a:latin typeface="Times New Roman" panose="02020603050405020304" pitchFamily="18" charset="0"/>
                <a:cs typeface="Times New Roman" panose="02020603050405020304" pitchFamily="18" charset="0"/>
              </a:rPr>
              <a:t>,</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có quyền lực.</a:t>
            </a:r>
            <a:endParaRPr lang="en-US" sz="2800">
              <a:latin typeface="Times New Roman" panose="02020603050405020304" pitchFamily="18" charset="0"/>
              <a:cs typeface="Times New Roman" panose="02020603050405020304" pitchFamily="18" charset="0"/>
            </a:endParaRPr>
          </a:p>
        </p:txBody>
      </p:sp>
      <p:sp>
        <p:nvSpPr>
          <p:cNvPr id="17" name="Left-Right Arrow 16"/>
          <p:cNvSpPr/>
          <p:nvPr/>
        </p:nvSpPr>
        <p:spPr>
          <a:xfrm>
            <a:off x="4214526" y="2620879"/>
            <a:ext cx="3105147" cy="377815"/>
          </a:xfrm>
          <a:prstGeom prst="lef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TextBox 18"/>
          <p:cNvSpPr txBox="1"/>
          <p:nvPr/>
        </p:nvSpPr>
        <p:spPr>
          <a:xfrm>
            <a:off x="4291819" y="2236790"/>
            <a:ext cx="2951911" cy="446276"/>
          </a:xfrm>
          <a:prstGeom prst="rect">
            <a:avLst/>
          </a:prstGeom>
          <a:noFill/>
        </p:spPr>
        <p:txBody>
          <a:bodyPr wrap="square" rtlCol="0">
            <a:spAutoFit/>
          </a:bodyPr>
          <a:lstStyle/>
          <a:p>
            <a:pPr algn="ctr"/>
            <a:r>
              <a:rPr lang="vi-VN" sz="2300" b="1" smtClean="0">
                <a:solidFill>
                  <a:srgbClr val="002060"/>
                </a:solidFill>
                <a:latin typeface="Times New Roman" panose="02020603050405020304" pitchFamily="18" charset="0"/>
                <a:cs typeface="Times New Roman" panose="02020603050405020304" pitchFamily="18" charset="0"/>
              </a:rPr>
              <a:t>Trên b</a:t>
            </a:r>
            <a:r>
              <a:rPr lang="en-US" sz="2300" b="1" smtClean="0">
                <a:solidFill>
                  <a:srgbClr val="002060"/>
                </a:solidFill>
                <a:latin typeface="Times New Roman" panose="02020603050405020304" pitchFamily="18" charset="0"/>
                <a:cs typeface="Times New Roman" panose="02020603050405020304" pitchFamily="18" charset="0"/>
              </a:rPr>
              <a:t>ình </a:t>
            </a:r>
            <a:r>
              <a:rPr lang="en-US" sz="2300" b="1">
                <a:solidFill>
                  <a:srgbClr val="002060"/>
                </a:solidFill>
                <a:latin typeface="Times New Roman" panose="02020603050405020304" pitchFamily="18" charset="0"/>
                <a:cs typeface="Times New Roman" panose="02020603050405020304" pitchFamily="18" charset="0"/>
              </a:rPr>
              <a:t>diện xã </a:t>
            </a:r>
            <a:r>
              <a:rPr lang="en-US" sz="2300" b="1" smtClean="0">
                <a:solidFill>
                  <a:srgbClr val="002060"/>
                </a:solidFill>
                <a:latin typeface="Times New Roman" panose="02020603050405020304" pitchFamily="18" charset="0"/>
                <a:cs typeface="Times New Roman" panose="02020603050405020304" pitchFamily="18" charset="0"/>
              </a:rPr>
              <a:t>hội</a:t>
            </a:r>
            <a:endParaRPr lang="en-US" sz="2300">
              <a:solidFill>
                <a:srgbClr val="002060"/>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4362162" y="2873982"/>
            <a:ext cx="2809873" cy="523220"/>
          </a:xfrm>
          <a:prstGeom prst="rect">
            <a:avLst/>
          </a:prstGeom>
          <a:noFill/>
        </p:spPr>
        <p:txBody>
          <a:bodyPr wrap="square" rtlCol="0">
            <a:spAutoFit/>
          </a:bodyPr>
          <a:lstStyle/>
          <a:p>
            <a:pPr algn="ctr"/>
            <a:r>
              <a:rPr lang="en-US" sz="2800" b="1">
                <a:solidFill>
                  <a:srgbClr val="FFFF00"/>
                </a:solidFill>
                <a:latin typeface="Times New Roman" panose="02020603050405020304" pitchFamily="18" charset="0"/>
                <a:cs typeface="Times New Roman" panose="02020603050405020304" pitchFamily="18" charset="0"/>
              </a:rPr>
              <a:t>Đối </a:t>
            </a:r>
            <a:r>
              <a:rPr lang="vi-VN" sz="2800" b="1" smtClean="0">
                <a:solidFill>
                  <a:srgbClr val="FFFF00"/>
                </a:solidFill>
                <a:latin typeface="Times New Roman" panose="02020603050405020304" pitchFamily="18" charset="0"/>
                <a:cs typeface="Times New Roman" panose="02020603050405020304" pitchFamily="18" charset="0"/>
              </a:rPr>
              <a:t>lập </a:t>
            </a:r>
            <a:r>
              <a:rPr lang="en-US" sz="2800" b="1" smtClean="0">
                <a:solidFill>
                  <a:srgbClr val="FFFF00"/>
                </a:solidFill>
                <a:latin typeface="Times New Roman" panose="02020603050405020304" pitchFamily="18" charset="0"/>
                <a:cs typeface="Times New Roman" panose="02020603050405020304" pitchFamily="18" charset="0"/>
              </a:rPr>
              <a:t>nhau</a:t>
            </a:r>
            <a:endParaRPr lang="en-US" sz="2800">
              <a:solidFill>
                <a:srgbClr val="FFFF00"/>
              </a:solidFill>
              <a:latin typeface="Times New Roman" panose="02020603050405020304" pitchFamily="18" charset="0"/>
              <a:cs typeface="Times New Roman" panose="02020603050405020304" pitchFamily="18" charset="0"/>
            </a:endParaRPr>
          </a:p>
        </p:txBody>
      </p:sp>
      <p:sp>
        <p:nvSpPr>
          <p:cNvPr id="21" name="Down Arrow 20"/>
          <p:cNvSpPr/>
          <p:nvPr/>
        </p:nvSpPr>
        <p:spPr>
          <a:xfrm>
            <a:off x="2319608" y="3194715"/>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2" name="Down Arrow 21"/>
          <p:cNvSpPr/>
          <p:nvPr/>
        </p:nvSpPr>
        <p:spPr>
          <a:xfrm>
            <a:off x="8697717" y="3194715"/>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3" name="Rounded Rectangle 22"/>
          <p:cNvSpPr/>
          <p:nvPr/>
        </p:nvSpPr>
        <p:spPr>
          <a:xfrm>
            <a:off x="32492" y="3543040"/>
            <a:ext cx="4182034" cy="118166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vi-VN" sz="2400" b="1" smtClean="0">
              <a:latin typeface="Times New Roman" panose="02020603050405020304" pitchFamily="18" charset="0"/>
              <a:cs typeface="Times New Roman" panose="02020603050405020304" pitchFamily="18" charset="0"/>
            </a:endParaRPr>
          </a:p>
          <a:p>
            <a:pPr algn="ctr"/>
            <a:r>
              <a:rPr lang="en-US" sz="2400" b="1" smtClean="0">
                <a:latin typeface="Times New Roman" panose="02020603050405020304" pitchFamily="18" charset="0"/>
                <a:cs typeface="Times New Roman" panose="02020603050405020304" pitchFamily="18" charset="0"/>
              </a:rPr>
              <a:t>Có </a:t>
            </a:r>
            <a:r>
              <a:rPr lang="en-US" sz="2400" b="1">
                <a:latin typeface="Times New Roman" panose="02020603050405020304" pitchFamily="18" charset="0"/>
                <a:cs typeface="Times New Roman" panose="02020603050405020304" pitchFamily="18" charset="0"/>
              </a:rPr>
              <a:t>tài viết </a:t>
            </a:r>
            <a:r>
              <a:rPr lang="en-US" sz="2400" b="1" smtClean="0">
                <a:latin typeface="Times New Roman" panose="02020603050405020304" pitchFamily="18" charset="0"/>
                <a:cs typeface="Times New Roman" panose="02020603050405020304" pitchFamily="18" charset="0"/>
              </a:rPr>
              <a:t>chữ</a:t>
            </a:r>
            <a:r>
              <a:rPr lang="vi-VN" sz="2400" b="1" smtClean="0">
                <a:latin typeface="Times New Roman" panose="02020603050405020304" pitchFamily="18" charset="0"/>
                <a:cs typeface="Times New Roman" panose="02020603050405020304" pitchFamily="18" charset="0"/>
              </a:rPr>
              <a:t> đẹp</a:t>
            </a:r>
            <a:r>
              <a:rPr lang="en-US" sz="2400" b="1" smtClean="0">
                <a:latin typeface="Times New Roman" panose="02020603050405020304" pitchFamily="18" charset="0"/>
                <a:cs typeface="Times New Roman" panose="02020603050405020304" pitchFamily="18" charset="0"/>
              </a:rPr>
              <a:t>, </a:t>
            </a:r>
            <a:r>
              <a:rPr lang="vi-VN" sz="2400" b="1" smtClean="0">
                <a:latin typeface="Times New Roman" panose="02020603050405020304" pitchFamily="18" charset="0"/>
                <a:cs typeface="Times New Roman" panose="02020603050405020304" pitchFamily="18" charset="0"/>
              </a:rPr>
              <a:t>khí phách</a:t>
            </a:r>
            <a:r>
              <a:rPr lang="en-US" sz="2400" b="1" smtClean="0">
                <a:latin typeface="Times New Roman" panose="02020603050405020304" pitchFamily="18" charset="0"/>
                <a:cs typeface="Times New Roman" panose="02020603050405020304" pitchFamily="18" charset="0"/>
              </a:rPr>
              <a:t>, </a:t>
            </a:r>
            <a:r>
              <a:rPr lang="en-US" sz="2400" b="1">
                <a:latin typeface="Times New Roman" panose="02020603050405020304" pitchFamily="18" charset="0"/>
                <a:cs typeface="Times New Roman" panose="02020603050405020304" pitchFamily="18" charset="0"/>
              </a:rPr>
              <a:t>khinh bỉ những kẻ </a:t>
            </a:r>
            <a:endParaRPr lang="vi-VN" sz="2400" b="1" smtClean="0">
              <a:latin typeface="Times New Roman" panose="02020603050405020304" pitchFamily="18" charset="0"/>
              <a:cs typeface="Times New Roman" panose="02020603050405020304" pitchFamily="18" charset="0"/>
            </a:endParaRPr>
          </a:p>
          <a:p>
            <a:pPr algn="ctr"/>
            <a:r>
              <a:rPr lang="en-US" sz="2400" b="1" smtClean="0">
                <a:latin typeface="Times New Roman" panose="02020603050405020304" pitchFamily="18" charset="0"/>
                <a:cs typeface="Times New Roman" panose="02020603050405020304" pitchFamily="18" charset="0"/>
              </a:rPr>
              <a:t>ở chốn </a:t>
            </a:r>
            <a:r>
              <a:rPr lang="en-US" sz="2400" b="1">
                <a:latin typeface="Times New Roman" panose="02020603050405020304" pitchFamily="18" charset="0"/>
                <a:cs typeface="Times New Roman" panose="02020603050405020304" pitchFamily="18" charset="0"/>
              </a:rPr>
              <a:t>nhơ bẩn.</a:t>
            </a:r>
            <a:endParaRPr lang="en-US" sz="2400">
              <a:latin typeface="Times New Roman" panose="02020603050405020304" pitchFamily="18" charset="0"/>
              <a:cs typeface="Times New Roman" panose="02020603050405020304" pitchFamily="18" charset="0"/>
            </a:endParaRPr>
          </a:p>
          <a:p>
            <a:pPr algn="ctr"/>
            <a:endParaRPr lang="en-US"/>
          </a:p>
        </p:txBody>
      </p:sp>
      <p:sp>
        <p:nvSpPr>
          <p:cNvPr id="24" name="Rounded Rectangle 23"/>
          <p:cNvSpPr/>
          <p:nvPr/>
        </p:nvSpPr>
        <p:spPr>
          <a:xfrm>
            <a:off x="7285208" y="3543040"/>
            <a:ext cx="4182034" cy="118166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vi-VN" sz="2400" b="1" smtClean="0">
              <a:latin typeface="Times New Roman" panose="02020603050405020304" pitchFamily="18" charset="0"/>
              <a:cs typeface="Times New Roman" panose="02020603050405020304" pitchFamily="18" charset="0"/>
            </a:endParaRPr>
          </a:p>
          <a:p>
            <a:pPr algn="ctr"/>
            <a:r>
              <a:rPr lang="vi-VN" sz="2400" b="1" smtClean="0">
                <a:latin typeface="Times New Roman" panose="02020603050405020304" pitchFamily="18" charset="0"/>
                <a:cs typeface="Times New Roman" panose="02020603050405020304" pitchFamily="18" charset="0"/>
              </a:rPr>
              <a:t>Say mê</a:t>
            </a:r>
            <a:r>
              <a:rPr lang="en-US" sz="2400" b="1" smtClean="0">
                <a:latin typeface="Times New Roman" panose="02020603050405020304" pitchFamily="18" charset="0"/>
                <a:cs typeface="Times New Roman" panose="02020603050405020304" pitchFamily="18" charset="0"/>
              </a:rPr>
              <a:t> </a:t>
            </a:r>
            <a:r>
              <a:rPr lang="vi-VN" sz="2400" b="1" smtClean="0">
                <a:latin typeface="Times New Roman" panose="02020603050405020304" pitchFamily="18" charset="0"/>
                <a:cs typeface="Times New Roman" panose="02020603050405020304" pitchFamily="18" charset="0"/>
              </a:rPr>
              <a:t>và trân trọng </a:t>
            </a:r>
            <a:r>
              <a:rPr lang="en-US" sz="2400" b="1" smtClean="0">
                <a:latin typeface="Times New Roman" panose="02020603050405020304" pitchFamily="18" charset="0"/>
                <a:cs typeface="Times New Roman" panose="02020603050405020304" pitchFamily="18" charset="0"/>
              </a:rPr>
              <a:t>chữ </a:t>
            </a:r>
            <a:r>
              <a:rPr lang="en-US" sz="2400" b="1">
                <a:latin typeface="Times New Roman" panose="02020603050405020304" pitchFamily="18" charset="0"/>
                <a:cs typeface="Times New Roman" panose="02020603050405020304" pitchFamily="18" charset="0"/>
              </a:rPr>
              <a:t>Huấn </a:t>
            </a:r>
            <a:r>
              <a:rPr lang="en-US" sz="2400" b="1" smtClean="0">
                <a:latin typeface="Times New Roman" panose="02020603050405020304" pitchFamily="18" charset="0"/>
                <a:cs typeface="Times New Roman" panose="02020603050405020304" pitchFamily="18" charset="0"/>
              </a:rPr>
              <a:t>Cao, </a:t>
            </a:r>
            <a:r>
              <a:rPr lang="en-US" sz="2400" b="1">
                <a:latin typeface="Times New Roman" panose="02020603050405020304" pitchFamily="18" charset="0"/>
                <a:cs typeface="Times New Roman" panose="02020603050405020304" pitchFamily="18" charset="0"/>
              </a:rPr>
              <a:t>muốn xin chữ Huấn Cao.</a:t>
            </a:r>
            <a:endParaRPr lang="en-US" sz="2400">
              <a:latin typeface="Times New Roman" panose="02020603050405020304" pitchFamily="18" charset="0"/>
              <a:cs typeface="Times New Roman" panose="02020603050405020304" pitchFamily="18" charset="0"/>
            </a:endParaRPr>
          </a:p>
          <a:p>
            <a:pPr algn="ctr"/>
            <a:endParaRPr lang="en-US"/>
          </a:p>
        </p:txBody>
      </p:sp>
      <p:sp>
        <p:nvSpPr>
          <p:cNvPr id="26" name="TextBox 25"/>
          <p:cNvSpPr txBox="1"/>
          <p:nvPr/>
        </p:nvSpPr>
        <p:spPr>
          <a:xfrm>
            <a:off x="4460736" y="3577234"/>
            <a:ext cx="2655514" cy="461665"/>
          </a:xfrm>
          <a:prstGeom prst="rect">
            <a:avLst/>
          </a:prstGeom>
          <a:noFill/>
        </p:spPr>
        <p:txBody>
          <a:bodyPr wrap="square" rtlCol="0">
            <a:spAutoFit/>
          </a:bodyPr>
          <a:lstStyle/>
          <a:p>
            <a:r>
              <a:rPr lang="vi-VN" sz="2400" b="1" smtClean="0">
                <a:solidFill>
                  <a:srgbClr val="002060"/>
                </a:solidFill>
                <a:latin typeface="Times New Roman" panose="02020603050405020304" pitchFamily="18" charset="0"/>
                <a:cs typeface="Times New Roman" panose="02020603050405020304" pitchFamily="18" charset="0"/>
              </a:rPr>
              <a:t>Trên b</a:t>
            </a:r>
            <a:r>
              <a:rPr lang="en-US" sz="2400" b="1" smtClean="0">
                <a:solidFill>
                  <a:srgbClr val="002060"/>
                </a:solidFill>
                <a:latin typeface="Times New Roman" panose="02020603050405020304" pitchFamily="18" charset="0"/>
                <a:cs typeface="Times New Roman" panose="02020603050405020304" pitchFamily="18" charset="0"/>
              </a:rPr>
              <a:t>ình </a:t>
            </a:r>
            <a:r>
              <a:rPr lang="en-US" sz="2400" b="1">
                <a:solidFill>
                  <a:srgbClr val="002060"/>
                </a:solidFill>
                <a:latin typeface="Times New Roman" panose="02020603050405020304" pitchFamily="18" charset="0"/>
                <a:cs typeface="Times New Roman" panose="02020603050405020304" pitchFamily="18" charset="0"/>
              </a:rPr>
              <a:t>diện </a:t>
            </a:r>
            <a:r>
              <a:rPr lang="en-US" sz="2400" b="1" smtClean="0">
                <a:solidFill>
                  <a:srgbClr val="002060"/>
                </a:solidFill>
                <a:latin typeface="Times New Roman" panose="02020603050405020304" pitchFamily="18" charset="0"/>
                <a:cs typeface="Times New Roman" panose="02020603050405020304" pitchFamily="18" charset="0"/>
              </a:rPr>
              <a:t>NT</a:t>
            </a:r>
            <a:endParaRPr lang="en-US" sz="2400" b="1">
              <a:solidFill>
                <a:srgbClr val="002060"/>
              </a:solidFill>
              <a:latin typeface="Times New Roman" panose="02020603050405020304" pitchFamily="18" charset="0"/>
              <a:cs typeface="Times New Roman" panose="02020603050405020304" pitchFamily="18" charset="0"/>
            </a:endParaRPr>
          </a:p>
        </p:txBody>
      </p:sp>
      <p:sp>
        <p:nvSpPr>
          <p:cNvPr id="27" name="TextBox 26"/>
          <p:cNvSpPr txBox="1"/>
          <p:nvPr/>
        </p:nvSpPr>
        <p:spPr>
          <a:xfrm>
            <a:off x="4499290" y="4244921"/>
            <a:ext cx="2501153" cy="584775"/>
          </a:xfrm>
          <a:prstGeom prst="rect">
            <a:avLst/>
          </a:prstGeom>
          <a:noFill/>
        </p:spPr>
        <p:txBody>
          <a:bodyPr wrap="square" rtlCol="0">
            <a:spAutoFit/>
          </a:bodyPr>
          <a:lstStyle/>
          <a:p>
            <a:r>
              <a:rPr lang="en-US" sz="3200" b="1">
                <a:solidFill>
                  <a:srgbClr val="FFFF00"/>
                </a:solidFill>
                <a:latin typeface="Times New Roman" panose="02020603050405020304" pitchFamily="18" charset="0"/>
                <a:cs typeface="Times New Roman" panose="02020603050405020304" pitchFamily="18" charset="0"/>
              </a:rPr>
              <a:t>Tri âm, tri </a:t>
            </a:r>
            <a:r>
              <a:rPr lang="en-US" sz="3200" b="1" smtClean="0">
                <a:solidFill>
                  <a:srgbClr val="FFFF00"/>
                </a:solidFill>
                <a:latin typeface="Times New Roman" panose="02020603050405020304" pitchFamily="18" charset="0"/>
                <a:cs typeface="Times New Roman" panose="02020603050405020304" pitchFamily="18" charset="0"/>
              </a:rPr>
              <a:t>kỉ</a:t>
            </a:r>
            <a:endParaRPr lang="en-US" sz="3200">
              <a:solidFill>
                <a:srgbClr val="FFFF00"/>
              </a:solidFill>
              <a:latin typeface="Times New Roman" panose="02020603050405020304" pitchFamily="18" charset="0"/>
              <a:cs typeface="Times New Roman" panose="02020603050405020304" pitchFamily="18" charset="0"/>
            </a:endParaRPr>
          </a:p>
        </p:txBody>
      </p:sp>
      <p:sp>
        <p:nvSpPr>
          <p:cNvPr id="2" name="Down Arrow 1"/>
          <p:cNvSpPr/>
          <p:nvPr/>
        </p:nvSpPr>
        <p:spPr>
          <a:xfrm>
            <a:off x="3872753" y="4829696"/>
            <a:ext cx="3412454" cy="562575"/>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18" name="Horizontal Scroll 17"/>
          <p:cNvSpPr/>
          <p:nvPr/>
        </p:nvSpPr>
        <p:spPr>
          <a:xfrm>
            <a:off x="614638" y="5204493"/>
            <a:ext cx="10613655" cy="1524697"/>
          </a:xfrm>
          <a:prstGeom prst="horizontalScroll">
            <a:avLst/>
          </a:prstGeom>
          <a:ln w="28575"/>
        </p:spPr>
        <p:style>
          <a:lnRef idx="2">
            <a:schemeClr val="accent2"/>
          </a:lnRef>
          <a:fillRef idx="1">
            <a:schemeClr val="lt1"/>
          </a:fillRef>
          <a:effectRef idx="0">
            <a:schemeClr val="accent2"/>
          </a:effectRef>
          <a:fontRef idx="minor">
            <a:schemeClr val="dk1"/>
          </a:fontRef>
        </p:style>
        <p:txBody>
          <a:bodyPr rtlCol="0" anchor="ctr"/>
          <a:lstStyle/>
          <a:p>
            <a:pPr algn="ctr"/>
            <a:endParaRPr lang="vi-VN" sz="2800" b="1" smtClean="0">
              <a:latin typeface="Times New Roman" panose="02020603050405020304" pitchFamily="18" charset="0"/>
              <a:cs typeface="Times New Roman" panose="02020603050405020304" pitchFamily="18" charset="0"/>
            </a:endParaRPr>
          </a:p>
          <a:p>
            <a:pPr algn="ctr"/>
            <a:r>
              <a:rPr lang="en-US" sz="3200" b="1" smtClean="0">
                <a:solidFill>
                  <a:srgbClr val="00B050"/>
                </a:solidFill>
                <a:latin typeface="Times New Roman" panose="02020603050405020304" pitchFamily="18" charset="0"/>
                <a:cs typeface="Times New Roman" panose="02020603050405020304" pitchFamily="18" charset="0"/>
              </a:rPr>
              <a:t>Tình </a:t>
            </a:r>
            <a:r>
              <a:rPr lang="en-US" sz="3200" b="1">
                <a:solidFill>
                  <a:srgbClr val="00B050"/>
                </a:solidFill>
                <a:latin typeface="Times New Roman" panose="02020603050405020304" pitchFamily="18" charset="0"/>
                <a:cs typeface="Times New Roman" panose="02020603050405020304" pitchFamily="18" charset="0"/>
              </a:rPr>
              <a:t>huống truyện độc </a:t>
            </a:r>
            <a:r>
              <a:rPr lang="en-US" sz="3200" b="1" smtClean="0">
                <a:solidFill>
                  <a:srgbClr val="00B050"/>
                </a:solidFill>
                <a:latin typeface="Times New Roman" panose="02020603050405020304" pitchFamily="18" charset="0"/>
                <a:cs typeface="Times New Roman" panose="02020603050405020304" pitchFamily="18" charset="0"/>
              </a:rPr>
              <a:t>đáo, </a:t>
            </a:r>
            <a:r>
              <a:rPr lang="en-US" sz="3200" b="1">
                <a:solidFill>
                  <a:srgbClr val="00B050"/>
                </a:solidFill>
                <a:latin typeface="Times New Roman" panose="02020603050405020304" pitchFamily="18" charset="0"/>
                <a:cs typeface="Times New Roman" panose="02020603050405020304" pitchFamily="18" charset="0"/>
              </a:rPr>
              <a:t>làm nổi bật tính cách của hai nhân vật, đồng thời thể hiện sâu sắc chủ đề của tác phẩm.</a:t>
            </a:r>
            <a:endParaRPr lang="en-US" sz="3200">
              <a:solidFill>
                <a:srgbClr val="00B050"/>
              </a:solidFill>
              <a:latin typeface="Times New Roman" panose="02020603050405020304" pitchFamily="18" charset="0"/>
              <a:cs typeface="Times New Roman" panose="02020603050405020304" pitchFamily="18" charset="0"/>
            </a:endParaRPr>
          </a:p>
          <a:p>
            <a:pPr algn="ctr"/>
            <a:endParaRPr lang="en-US"/>
          </a:p>
        </p:txBody>
      </p:sp>
      <p:sp>
        <p:nvSpPr>
          <p:cNvPr id="3" name="Minus 2"/>
          <p:cNvSpPr/>
          <p:nvPr/>
        </p:nvSpPr>
        <p:spPr>
          <a:xfrm>
            <a:off x="3644153" y="3739005"/>
            <a:ext cx="4203454" cy="789735"/>
          </a:xfrm>
          <a:prstGeom prst="mathMinus">
            <a:avLst>
              <a:gd name="adj1" fmla="val 3033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50420846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0-#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500" fill="hold"/>
                                        <p:tgtEl>
                                          <p:spTgt spid="10"/>
                                        </p:tgtEl>
                                        <p:attrNameLst>
                                          <p:attrName>ppt_x</p:attrName>
                                        </p:attrNameLst>
                                      </p:cBhvr>
                                      <p:tavLst>
                                        <p:tav tm="0">
                                          <p:val>
                                            <p:strVal val="0-#ppt_w/2"/>
                                          </p:val>
                                        </p:tav>
                                        <p:tav tm="100000">
                                          <p:val>
                                            <p:strVal val="#ppt_x"/>
                                          </p:val>
                                        </p:tav>
                                      </p:tavLst>
                                    </p:anim>
                                    <p:anim calcmode="lin" valueType="num">
                                      <p:cBhvr additive="base">
                                        <p:cTn id="12" dur="1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500" fill="hold"/>
                                        <p:tgtEl>
                                          <p:spTgt spid="11"/>
                                        </p:tgtEl>
                                        <p:attrNameLst>
                                          <p:attrName>ppt_x</p:attrName>
                                        </p:attrNameLst>
                                      </p:cBhvr>
                                      <p:tavLst>
                                        <p:tav tm="0">
                                          <p:val>
                                            <p:strVal val="1+#ppt_w/2"/>
                                          </p:val>
                                        </p:tav>
                                        <p:tav tm="100000">
                                          <p:val>
                                            <p:strVal val="#ppt_x"/>
                                          </p:val>
                                        </p:tav>
                                      </p:tavLst>
                                    </p:anim>
                                    <p:anim calcmode="lin" valueType="num">
                                      <p:cBhvr additive="base">
                                        <p:cTn id="16" dur="1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500" fill="hold"/>
                                        <p:tgtEl>
                                          <p:spTgt spid="9"/>
                                        </p:tgtEl>
                                        <p:attrNameLst>
                                          <p:attrName>ppt_x</p:attrName>
                                        </p:attrNameLst>
                                      </p:cBhvr>
                                      <p:tavLst>
                                        <p:tav tm="0">
                                          <p:val>
                                            <p:strVal val="1+#ppt_w/2"/>
                                          </p:val>
                                        </p:tav>
                                        <p:tav tm="100000">
                                          <p:val>
                                            <p:strVal val="#ppt_x"/>
                                          </p:val>
                                        </p:tav>
                                      </p:tavLst>
                                    </p:anim>
                                    <p:anim calcmode="lin" valueType="num">
                                      <p:cBhvr additive="base">
                                        <p:cTn id="20" dur="1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500" fill="hold"/>
                                        <p:tgtEl>
                                          <p:spTgt spid="12"/>
                                        </p:tgtEl>
                                        <p:attrNameLst>
                                          <p:attrName>ppt_w</p:attrName>
                                        </p:attrNameLst>
                                      </p:cBhvr>
                                      <p:tavLst>
                                        <p:tav tm="0">
                                          <p:val>
                                            <p:fltVal val="0"/>
                                          </p:val>
                                        </p:tav>
                                        <p:tav tm="100000">
                                          <p:val>
                                            <p:strVal val="#ppt_w"/>
                                          </p:val>
                                        </p:tav>
                                      </p:tavLst>
                                    </p:anim>
                                    <p:anim calcmode="lin" valueType="num">
                                      <p:cBhvr>
                                        <p:cTn id="26" dur="1500" fill="hold"/>
                                        <p:tgtEl>
                                          <p:spTgt spid="12"/>
                                        </p:tgtEl>
                                        <p:attrNameLst>
                                          <p:attrName>ppt_h</p:attrName>
                                        </p:attrNameLst>
                                      </p:cBhvr>
                                      <p:tavLst>
                                        <p:tav tm="0">
                                          <p:val>
                                            <p:fltVal val="0"/>
                                          </p:val>
                                        </p:tav>
                                        <p:tav tm="100000">
                                          <p:val>
                                            <p:strVal val="#ppt_h"/>
                                          </p:val>
                                        </p:tav>
                                      </p:tavLst>
                                    </p:anim>
                                    <p:animEffect transition="in" filter="fade">
                                      <p:cBhvr>
                                        <p:cTn id="27" dur="1500"/>
                                        <p:tgtEl>
                                          <p:spTgt spid="12"/>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1500" fill="hold"/>
                                        <p:tgtEl>
                                          <p:spTgt spid="15"/>
                                        </p:tgtEl>
                                        <p:attrNameLst>
                                          <p:attrName>ppt_w</p:attrName>
                                        </p:attrNameLst>
                                      </p:cBhvr>
                                      <p:tavLst>
                                        <p:tav tm="0">
                                          <p:val>
                                            <p:fltVal val="0"/>
                                          </p:val>
                                        </p:tav>
                                        <p:tav tm="100000">
                                          <p:val>
                                            <p:strVal val="#ppt_w"/>
                                          </p:val>
                                        </p:tav>
                                      </p:tavLst>
                                    </p:anim>
                                    <p:anim calcmode="lin" valueType="num">
                                      <p:cBhvr>
                                        <p:cTn id="31" dur="1500" fill="hold"/>
                                        <p:tgtEl>
                                          <p:spTgt spid="15"/>
                                        </p:tgtEl>
                                        <p:attrNameLst>
                                          <p:attrName>ppt_h</p:attrName>
                                        </p:attrNameLst>
                                      </p:cBhvr>
                                      <p:tavLst>
                                        <p:tav tm="0">
                                          <p:val>
                                            <p:fltVal val="0"/>
                                          </p:val>
                                        </p:tav>
                                        <p:tav tm="100000">
                                          <p:val>
                                            <p:strVal val="#ppt_h"/>
                                          </p:val>
                                        </p:tav>
                                      </p:tavLst>
                                    </p:anim>
                                    <p:animEffect transition="in" filter="fade">
                                      <p:cBhvr>
                                        <p:cTn id="32" dur="1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500" fill="hold"/>
                                        <p:tgtEl>
                                          <p:spTgt spid="14"/>
                                        </p:tgtEl>
                                        <p:attrNameLst>
                                          <p:attrName>ppt_w</p:attrName>
                                        </p:attrNameLst>
                                      </p:cBhvr>
                                      <p:tavLst>
                                        <p:tav tm="0">
                                          <p:val>
                                            <p:fltVal val="0"/>
                                          </p:val>
                                        </p:tav>
                                        <p:tav tm="100000">
                                          <p:val>
                                            <p:strVal val="#ppt_w"/>
                                          </p:val>
                                        </p:tav>
                                      </p:tavLst>
                                    </p:anim>
                                    <p:anim calcmode="lin" valueType="num">
                                      <p:cBhvr>
                                        <p:cTn id="38" dur="1500" fill="hold"/>
                                        <p:tgtEl>
                                          <p:spTgt spid="14"/>
                                        </p:tgtEl>
                                        <p:attrNameLst>
                                          <p:attrName>ppt_h</p:attrName>
                                        </p:attrNameLst>
                                      </p:cBhvr>
                                      <p:tavLst>
                                        <p:tav tm="0">
                                          <p:val>
                                            <p:fltVal val="0"/>
                                          </p:val>
                                        </p:tav>
                                        <p:tav tm="100000">
                                          <p:val>
                                            <p:strVal val="#ppt_h"/>
                                          </p:val>
                                        </p:tav>
                                      </p:tavLst>
                                    </p:anim>
                                    <p:animEffect transition="in" filter="fade">
                                      <p:cBhvr>
                                        <p:cTn id="39" dur="1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1500" fill="hold"/>
                                        <p:tgtEl>
                                          <p:spTgt spid="16"/>
                                        </p:tgtEl>
                                        <p:attrNameLst>
                                          <p:attrName>ppt_w</p:attrName>
                                        </p:attrNameLst>
                                      </p:cBhvr>
                                      <p:tavLst>
                                        <p:tav tm="0">
                                          <p:val>
                                            <p:fltVal val="0"/>
                                          </p:val>
                                        </p:tav>
                                        <p:tav tm="100000">
                                          <p:val>
                                            <p:strVal val="#ppt_w"/>
                                          </p:val>
                                        </p:tav>
                                      </p:tavLst>
                                    </p:anim>
                                    <p:anim calcmode="lin" valueType="num">
                                      <p:cBhvr>
                                        <p:cTn id="43" dur="1500" fill="hold"/>
                                        <p:tgtEl>
                                          <p:spTgt spid="16"/>
                                        </p:tgtEl>
                                        <p:attrNameLst>
                                          <p:attrName>ppt_h</p:attrName>
                                        </p:attrNameLst>
                                      </p:cBhvr>
                                      <p:tavLst>
                                        <p:tav tm="0">
                                          <p:val>
                                            <p:fltVal val="0"/>
                                          </p:val>
                                        </p:tav>
                                        <p:tav tm="100000">
                                          <p:val>
                                            <p:strVal val="#ppt_h"/>
                                          </p:val>
                                        </p:tav>
                                      </p:tavLst>
                                    </p:anim>
                                    <p:animEffect transition="in" filter="fade">
                                      <p:cBhvr>
                                        <p:cTn id="44" dur="1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down)">
                                      <p:cBhvr>
                                        <p:cTn id="49" dur="20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2000" fill="hold"/>
                                        <p:tgtEl>
                                          <p:spTgt spid="17"/>
                                        </p:tgtEl>
                                        <p:attrNameLst>
                                          <p:attrName>ppt_w</p:attrName>
                                        </p:attrNameLst>
                                      </p:cBhvr>
                                      <p:tavLst>
                                        <p:tav tm="0">
                                          <p:val>
                                            <p:fltVal val="0"/>
                                          </p:val>
                                        </p:tav>
                                        <p:tav tm="100000">
                                          <p:val>
                                            <p:strVal val="#ppt_w"/>
                                          </p:val>
                                        </p:tav>
                                      </p:tavLst>
                                    </p:anim>
                                    <p:anim calcmode="lin" valueType="num">
                                      <p:cBhvr>
                                        <p:cTn id="55" dur="2000" fill="hold"/>
                                        <p:tgtEl>
                                          <p:spTgt spid="17"/>
                                        </p:tgtEl>
                                        <p:attrNameLst>
                                          <p:attrName>ppt_h</p:attrName>
                                        </p:attrNameLst>
                                      </p:cBhvr>
                                      <p:tavLst>
                                        <p:tav tm="0">
                                          <p:val>
                                            <p:fltVal val="0"/>
                                          </p:val>
                                        </p:tav>
                                        <p:tav tm="100000">
                                          <p:val>
                                            <p:strVal val="#ppt_h"/>
                                          </p:val>
                                        </p:tav>
                                      </p:tavLst>
                                    </p:anim>
                                    <p:animEffect transition="in" filter="fade">
                                      <p:cBhvr>
                                        <p:cTn id="56" dur="2000"/>
                                        <p:tgtEl>
                                          <p:spTgt spid="17"/>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barn(inVertical)">
                                      <p:cBhvr>
                                        <p:cTn id="59" dur="20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500" fill="hold"/>
                                        <p:tgtEl>
                                          <p:spTgt spid="21"/>
                                        </p:tgtEl>
                                        <p:attrNameLst>
                                          <p:attrName>ppt_w</p:attrName>
                                        </p:attrNameLst>
                                      </p:cBhvr>
                                      <p:tavLst>
                                        <p:tav tm="0">
                                          <p:val>
                                            <p:fltVal val="0"/>
                                          </p:val>
                                        </p:tav>
                                        <p:tav tm="100000">
                                          <p:val>
                                            <p:strVal val="#ppt_w"/>
                                          </p:val>
                                        </p:tav>
                                      </p:tavLst>
                                    </p:anim>
                                    <p:anim calcmode="lin" valueType="num">
                                      <p:cBhvr>
                                        <p:cTn id="65" dur="1500" fill="hold"/>
                                        <p:tgtEl>
                                          <p:spTgt spid="21"/>
                                        </p:tgtEl>
                                        <p:attrNameLst>
                                          <p:attrName>ppt_h</p:attrName>
                                        </p:attrNameLst>
                                      </p:cBhvr>
                                      <p:tavLst>
                                        <p:tav tm="0">
                                          <p:val>
                                            <p:fltVal val="0"/>
                                          </p:val>
                                        </p:tav>
                                        <p:tav tm="100000">
                                          <p:val>
                                            <p:strVal val="#ppt_h"/>
                                          </p:val>
                                        </p:tav>
                                      </p:tavLst>
                                    </p:anim>
                                    <p:animEffect transition="in" filter="fade">
                                      <p:cBhvr>
                                        <p:cTn id="66" dur="1500"/>
                                        <p:tgtEl>
                                          <p:spTgt spid="21"/>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1500" fill="hold"/>
                                        <p:tgtEl>
                                          <p:spTgt spid="23"/>
                                        </p:tgtEl>
                                        <p:attrNameLst>
                                          <p:attrName>ppt_w</p:attrName>
                                        </p:attrNameLst>
                                      </p:cBhvr>
                                      <p:tavLst>
                                        <p:tav tm="0">
                                          <p:val>
                                            <p:fltVal val="0"/>
                                          </p:val>
                                        </p:tav>
                                        <p:tav tm="100000">
                                          <p:val>
                                            <p:strVal val="#ppt_w"/>
                                          </p:val>
                                        </p:tav>
                                      </p:tavLst>
                                    </p:anim>
                                    <p:anim calcmode="lin" valueType="num">
                                      <p:cBhvr>
                                        <p:cTn id="70" dur="1500" fill="hold"/>
                                        <p:tgtEl>
                                          <p:spTgt spid="23"/>
                                        </p:tgtEl>
                                        <p:attrNameLst>
                                          <p:attrName>ppt_h</p:attrName>
                                        </p:attrNameLst>
                                      </p:cBhvr>
                                      <p:tavLst>
                                        <p:tav tm="0">
                                          <p:val>
                                            <p:fltVal val="0"/>
                                          </p:val>
                                        </p:tav>
                                        <p:tav tm="100000">
                                          <p:val>
                                            <p:strVal val="#ppt_h"/>
                                          </p:val>
                                        </p:tav>
                                      </p:tavLst>
                                    </p:anim>
                                    <p:animEffect transition="in" filter="fade">
                                      <p:cBhvr>
                                        <p:cTn id="71" dur="1500"/>
                                        <p:tgtEl>
                                          <p:spTgt spid="23"/>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p:cTn id="76" dur="1500" fill="hold"/>
                                        <p:tgtEl>
                                          <p:spTgt spid="22"/>
                                        </p:tgtEl>
                                        <p:attrNameLst>
                                          <p:attrName>ppt_w</p:attrName>
                                        </p:attrNameLst>
                                      </p:cBhvr>
                                      <p:tavLst>
                                        <p:tav tm="0">
                                          <p:val>
                                            <p:fltVal val="0"/>
                                          </p:val>
                                        </p:tav>
                                        <p:tav tm="100000">
                                          <p:val>
                                            <p:strVal val="#ppt_w"/>
                                          </p:val>
                                        </p:tav>
                                      </p:tavLst>
                                    </p:anim>
                                    <p:anim calcmode="lin" valueType="num">
                                      <p:cBhvr>
                                        <p:cTn id="77" dur="1500" fill="hold"/>
                                        <p:tgtEl>
                                          <p:spTgt spid="22"/>
                                        </p:tgtEl>
                                        <p:attrNameLst>
                                          <p:attrName>ppt_h</p:attrName>
                                        </p:attrNameLst>
                                      </p:cBhvr>
                                      <p:tavLst>
                                        <p:tav tm="0">
                                          <p:val>
                                            <p:fltVal val="0"/>
                                          </p:val>
                                        </p:tav>
                                        <p:tav tm="100000">
                                          <p:val>
                                            <p:strVal val="#ppt_h"/>
                                          </p:val>
                                        </p:tav>
                                      </p:tavLst>
                                    </p:anim>
                                    <p:animEffect transition="in" filter="fade">
                                      <p:cBhvr>
                                        <p:cTn id="78" dur="1500"/>
                                        <p:tgtEl>
                                          <p:spTgt spid="22"/>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1500" fill="hold"/>
                                        <p:tgtEl>
                                          <p:spTgt spid="24"/>
                                        </p:tgtEl>
                                        <p:attrNameLst>
                                          <p:attrName>ppt_w</p:attrName>
                                        </p:attrNameLst>
                                      </p:cBhvr>
                                      <p:tavLst>
                                        <p:tav tm="0">
                                          <p:val>
                                            <p:fltVal val="0"/>
                                          </p:val>
                                        </p:tav>
                                        <p:tav tm="100000">
                                          <p:val>
                                            <p:strVal val="#ppt_w"/>
                                          </p:val>
                                        </p:tav>
                                      </p:tavLst>
                                    </p:anim>
                                    <p:anim calcmode="lin" valueType="num">
                                      <p:cBhvr>
                                        <p:cTn id="82" dur="1500" fill="hold"/>
                                        <p:tgtEl>
                                          <p:spTgt spid="24"/>
                                        </p:tgtEl>
                                        <p:attrNameLst>
                                          <p:attrName>ppt_h</p:attrName>
                                        </p:attrNameLst>
                                      </p:cBhvr>
                                      <p:tavLst>
                                        <p:tav tm="0">
                                          <p:val>
                                            <p:fltVal val="0"/>
                                          </p:val>
                                        </p:tav>
                                        <p:tav tm="100000">
                                          <p:val>
                                            <p:strVal val="#ppt_h"/>
                                          </p:val>
                                        </p:tav>
                                      </p:tavLst>
                                    </p:anim>
                                    <p:animEffect transition="in" filter="fade">
                                      <p:cBhvr>
                                        <p:cTn id="83" dur="1500"/>
                                        <p:tgtEl>
                                          <p:spTgt spid="24"/>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additive="base">
                                        <p:cTn id="88" dur="1500" fill="hold"/>
                                        <p:tgtEl>
                                          <p:spTgt spid="26"/>
                                        </p:tgtEl>
                                        <p:attrNameLst>
                                          <p:attrName>ppt_x</p:attrName>
                                        </p:attrNameLst>
                                      </p:cBhvr>
                                      <p:tavLst>
                                        <p:tav tm="0">
                                          <p:val>
                                            <p:strVal val="#ppt_x"/>
                                          </p:val>
                                        </p:tav>
                                        <p:tav tm="100000">
                                          <p:val>
                                            <p:strVal val="#ppt_x"/>
                                          </p:val>
                                        </p:tav>
                                      </p:tavLst>
                                    </p:anim>
                                    <p:anim calcmode="lin" valueType="num">
                                      <p:cBhvr additive="base">
                                        <p:cTn id="89" dur="1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3"/>
                                        </p:tgtEl>
                                        <p:attrNameLst>
                                          <p:attrName>style.visibility</p:attrName>
                                        </p:attrNameLst>
                                      </p:cBhvr>
                                      <p:to>
                                        <p:strVal val="visible"/>
                                      </p:to>
                                    </p:set>
                                    <p:anim calcmode="lin" valueType="num">
                                      <p:cBhvr>
                                        <p:cTn id="94" dur="1500" fill="hold"/>
                                        <p:tgtEl>
                                          <p:spTgt spid="3"/>
                                        </p:tgtEl>
                                        <p:attrNameLst>
                                          <p:attrName>ppt_w</p:attrName>
                                        </p:attrNameLst>
                                      </p:cBhvr>
                                      <p:tavLst>
                                        <p:tav tm="0">
                                          <p:val>
                                            <p:fltVal val="0"/>
                                          </p:val>
                                        </p:tav>
                                        <p:tav tm="100000">
                                          <p:val>
                                            <p:strVal val="#ppt_w"/>
                                          </p:val>
                                        </p:tav>
                                      </p:tavLst>
                                    </p:anim>
                                    <p:anim calcmode="lin" valueType="num">
                                      <p:cBhvr>
                                        <p:cTn id="95" dur="1500" fill="hold"/>
                                        <p:tgtEl>
                                          <p:spTgt spid="3"/>
                                        </p:tgtEl>
                                        <p:attrNameLst>
                                          <p:attrName>ppt_h</p:attrName>
                                        </p:attrNameLst>
                                      </p:cBhvr>
                                      <p:tavLst>
                                        <p:tav tm="0">
                                          <p:val>
                                            <p:fltVal val="0"/>
                                          </p:val>
                                        </p:tav>
                                        <p:tav tm="100000">
                                          <p:val>
                                            <p:strVal val="#ppt_h"/>
                                          </p:val>
                                        </p:tav>
                                      </p:tavLst>
                                    </p:anim>
                                    <p:animEffect transition="in" filter="fade">
                                      <p:cBhvr>
                                        <p:cTn id="96" dur="1500"/>
                                        <p:tgtEl>
                                          <p:spTgt spid="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 calcmode="lin" valueType="num">
                                      <p:cBhvr>
                                        <p:cTn id="99" dur="1500" fill="hold"/>
                                        <p:tgtEl>
                                          <p:spTgt spid="27"/>
                                        </p:tgtEl>
                                        <p:attrNameLst>
                                          <p:attrName>ppt_w</p:attrName>
                                        </p:attrNameLst>
                                      </p:cBhvr>
                                      <p:tavLst>
                                        <p:tav tm="0">
                                          <p:val>
                                            <p:fltVal val="0"/>
                                          </p:val>
                                        </p:tav>
                                        <p:tav tm="100000">
                                          <p:val>
                                            <p:strVal val="#ppt_w"/>
                                          </p:val>
                                        </p:tav>
                                      </p:tavLst>
                                    </p:anim>
                                    <p:anim calcmode="lin" valueType="num">
                                      <p:cBhvr>
                                        <p:cTn id="100" dur="1500" fill="hold"/>
                                        <p:tgtEl>
                                          <p:spTgt spid="27"/>
                                        </p:tgtEl>
                                        <p:attrNameLst>
                                          <p:attrName>ppt_h</p:attrName>
                                        </p:attrNameLst>
                                      </p:cBhvr>
                                      <p:tavLst>
                                        <p:tav tm="0">
                                          <p:val>
                                            <p:fltVal val="0"/>
                                          </p:val>
                                        </p:tav>
                                        <p:tav tm="100000">
                                          <p:val>
                                            <p:strVal val="#ppt_h"/>
                                          </p:val>
                                        </p:tav>
                                      </p:tavLst>
                                    </p:anim>
                                    <p:animEffect transition="in" filter="fade">
                                      <p:cBhvr>
                                        <p:cTn id="101" dur="1500"/>
                                        <p:tgtEl>
                                          <p:spTgt spid="27"/>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1" fill="hold" grpId="0" nodeType="click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additive="base">
                                        <p:cTn id="106" dur="1500" fill="hold"/>
                                        <p:tgtEl>
                                          <p:spTgt spid="2"/>
                                        </p:tgtEl>
                                        <p:attrNameLst>
                                          <p:attrName>ppt_x</p:attrName>
                                        </p:attrNameLst>
                                      </p:cBhvr>
                                      <p:tavLst>
                                        <p:tav tm="0">
                                          <p:val>
                                            <p:strVal val="#ppt_x"/>
                                          </p:val>
                                        </p:tav>
                                        <p:tav tm="100000">
                                          <p:val>
                                            <p:strVal val="#ppt_x"/>
                                          </p:val>
                                        </p:tav>
                                      </p:tavLst>
                                    </p:anim>
                                    <p:anim calcmode="lin" valueType="num">
                                      <p:cBhvr additive="base">
                                        <p:cTn id="107" dur="1500" fill="hold"/>
                                        <p:tgtEl>
                                          <p:spTgt spid="2"/>
                                        </p:tgtEl>
                                        <p:attrNameLst>
                                          <p:attrName>ppt_y</p:attrName>
                                        </p:attrNameLst>
                                      </p:cBhvr>
                                      <p:tavLst>
                                        <p:tav tm="0">
                                          <p:val>
                                            <p:strVal val="0-#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1500" fill="hold"/>
                                        <p:tgtEl>
                                          <p:spTgt spid="18"/>
                                        </p:tgtEl>
                                        <p:attrNameLst>
                                          <p:attrName>ppt_x</p:attrName>
                                        </p:attrNameLst>
                                      </p:cBhvr>
                                      <p:tavLst>
                                        <p:tav tm="0">
                                          <p:val>
                                            <p:strVal val="#ppt_x"/>
                                          </p:val>
                                        </p:tav>
                                        <p:tav tm="100000">
                                          <p:val>
                                            <p:strVal val="#ppt_x"/>
                                          </p:val>
                                        </p:tav>
                                      </p:tavLst>
                                    </p:anim>
                                    <p:anim calcmode="lin" valueType="num">
                                      <p:cBhvr additive="base">
                                        <p:cTn id="111" dur="1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4" grpId="0" animBg="1"/>
      <p:bldP spid="15" grpId="0" animBg="1"/>
      <p:bldP spid="16" grpId="0" animBg="1"/>
      <p:bldP spid="17" grpId="0" animBg="1"/>
      <p:bldP spid="19" grpId="0"/>
      <p:bldP spid="20" grpId="0"/>
      <p:bldP spid="21" grpId="0" animBg="1"/>
      <p:bldP spid="22" grpId="0" animBg="1"/>
      <p:bldP spid="23" grpId="0" animBg="1"/>
      <p:bldP spid="24" grpId="0" animBg="1"/>
      <p:bldP spid="26" grpId="0"/>
      <p:bldP spid="27" grpId="0"/>
      <p:bldP spid="2" grpId="0" animBg="1"/>
      <p:bldP spid="1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5" name="Text Box 5"/>
          <p:cNvSpPr txBox="1">
            <a:spLocks noChangeArrowheads="1"/>
          </p:cNvSpPr>
          <p:nvPr/>
        </p:nvSpPr>
        <p:spPr bwMode="auto">
          <a:xfrm>
            <a:off x="1" y="0"/>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0" y="0"/>
            <a:ext cx="4477871" cy="584775"/>
          </a:xfrm>
          <a:prstGeom prst="rect">
            <a:avLst/>
          </a:prstGeom>
          <a:noFill/>
        </p:spPr>
        <p:txBody>
          <a:bodyPr wrap="square" rtlCol="0">
            <a:spAutoFit/>
          </a:bodyPr>
          <a:lstStyle/>
          <a:p>
            <a:r>
              <a:rPr lang="vi-VN" sz="3200" b="1" smtClean="0">
                <a:solidFill>
                  <a:srgbClr val="FF0000"/>
                </a:solidFill>
                <a:latin typeface="+mj-lt"/>
              </a:rPr>
              <a:t>2. Nhân vật Huấn Cao</a:t>
            </a:r>
            <a:endParaRPr lang="en-US" sz="3200" b="1">
              <a:solidFill>
                <a:srgbClr val="FF0000"/>
              </a:solidFill>
              <a:latin typeface="+mj-lt"/>
            </a:endParaRPr>
          </a:p>
        </p:txBody>
      </p:sp>
      <p:sp>
        <p:nvSpPr>
          <p:cNvPr id="7" name="TextBox 6"/>
          <p:cNvSpPr txBox="1"/>
          <p:nvPr/>
        </p:nvSpPr>
        <p:spPr>
          <a:xfrm>
            <a:off x="403412" y="466288"/>
            <a:ext cx="9211236"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vi-VN" sz="2800" b="1" smtClean="0">
                <a:solidFill>
                  <a:srgbClr val="000099"/>
                </a:solidFill>
                <a:latin typeface="Times New Roman" panose="02020603050405020304" pitchFamily="18" charset="0"/>
                <a:cs typeface="Times New Roman" panose="02020603050405020304" pitchFamily="18" charset="0"/>
              </a:rPr>
              <a:t>a. </a:t>
            </a:r>
            <a:r>
              <a:rPr lang="en-US" sz="2800" b="1">
                <a:solidFill>
                  <a:srgbClr val="000099"/>
                </a:solidFill>
                <a:latin typeface="Times New Roman" panose="02020603050405020304" pitchFamily="18" charset="0"/>
                <a:cs typeface="Times New Roman" panose="02020603050405020304" pitchFamily="18" charset="0"/>
              </a:rPr>
              <a:t>Huấn Cao là một nghệ sĩ tài hoa trong lĩnh vực </a:t>
            </a:r>
            <a:r>
              <a:rPr lang="en-US" sz="2800" b="1" smtClean="0">
                <a:solidFill>
                  <a:srgbClr val="000099"/>
                </a:solidFill>
                <a:latin typeface="Times New Roman" panose="02020603050405020304" pitchFamily="18" charset="0"/>
                <a:cs typeface="Times New Roman" panose="02020603050405020304" pitchFamily="18" charset="0"/>
              </a:rPr>
              <a:t>thư pháp</a:t>
            </a:r>
            <a:endParaRPr lang="en-US" sz="2800" b="1">
              <a:solidFill>
                <a:srgbClr val="000099"/>
              </a:solidFill>
              <a:latin typeface="Times New Roman" panose="02020603050405020304" pitchFamily="18" charset="0"/>
              <a:cs typeface="Times New Roman" panose="02020603050405020304" pitchFamily="18" charset="0"/>
            </a:endParaRPr>
          </a:p>
        </p:txBody>
      </p:sp>
      <p:cxnSp>
        <p:nvCxnSpPr>
          <p:cNvPr id="16" name="Straight Connector 15"/>
          <p:cNvCxnSpPr/>
          <p:nvPr/>
        </p:nvCxnSpPr>
        <p:spPr>
          <a:xfrm>
            <a:off x="5463987" y="996165"/>
            <a:ext cx="0" cy="328304"/>
          </a:xfrm>
          <a:prstGeom prst="line">
            <a:avLst/>
          </a:prstGeom>
          <a:ln w="76200"/>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flipV="1">
            <a:off x="2164976" y="1304366"/>
            <a:ext cx="3325904" cy="20103"/>
          </a:xfrm>
          <a:prstGeom prst="line">
            <a:avLst/>
          </a:prstGeom>
          <a:ln w="57150"/>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2178423" y="1304365"/>
            <a:ext cx="0" cy="255494"/>
          </a:xfrm>
          <a:prstGeom prst="line">
            <a:avLst/>
          </a:prstGeom>
          <a:ln w="57150"/>
        </p:spPr>
        <p:style>
          <a:lnRef idx="3">
            <a:schemeClr val="dk1"/>
          </a:lnRef>
          <a:fillRef idx="0">
            <a:schemeClr val="dk1"/>
          </a:fillRef>
          <a:effectRef idx="2">
            <a:schemeClr val="dk1"/>
          </a:effectRef>
          <a:fontRef idx="minor">
            <a:schemeClr val="tx1"/>
          </a:fontRef>
        </p:style>
      </p:cxnSp>
      <p:sp>
        <p:nvSpPr>
          <p:cNvPr id="25" name="Rounded Rectangle 24"/>
          <p:cNvSpPr/>
          <p:nvPr/>
        </p:nvSpPr>
        <p:spPr>
          <a:xfrm>
            <a:off x="598394" y="1559859"/>
            <a:ext cx="3133164" cy="276516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n-US" sz="2400" b="1" dirty="0" err="1" smtClean="0">
                <a:latin typeface="Times New Roman" panose="02020603050405020304" pitchFamily="18" charset="0"/>
                <a:cs typeface="Times New Roman" panose="02020603050405020304" pitchFamily="18" charset="0"/>
              </a:rPr>
              <a:t>Thể</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hiện</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qua </a:t>
            </a:r>
            <a:r>
              <a:rPr lang="en-US" sz="2400" b="1" dirty="0" err="1">
                <a:latin typeface="Times New Roman" panose="02020603050405020304" pitchFamily="18" charset="0"/>
                <a:cs typeface="Times New Roman" panose="02020603050405020304" pitchFamily="18" charset="0"/>
              </a:rPr>
              <a:t>lời</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nói</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thái độ </a:t>
            </a:r>
            <a:r>
              <a:rPr lang="en-US" sz="2400" b="1" dirty="0" err="1" smtClean="0">
                <a:latin typeface="Times New Roman" panose="02020603050405020304" pitchFamily="18" charset="0"/>
                <a:cs typeface="Times New Roman" panose="02020603050405020304" pitchFamily="18" charset="0"/>
              </a:rPr>
              <a:t>trầm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trồ</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ngưỡng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mộ</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thầy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trò</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quản</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ngục</a:t>
            </a:r>
            <a:r>
              <a:rPr lang="en-US" sz="2400" b="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Ngoài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cái</a:t>
            </a:r>
            <a:r>
              <a:rPr lang="en-US" sz="2400" b="1" i="1" dirty="0" smtClean="0">
                <a:latin typeface="Times New Roman" panose="02020603050405020304" pitchFamily="18" charset="0"/>
                <a:cs typeface="Times New Roman" panose="02020603050405020304" pitchFamily="18" charset="0"/>
              </a:rPr>
              <a:t> </a:t>
            </a:r>
            <a:r>
              <a:rPr lang="en-US" sz="2400" b="1" i="1" smtClean="0">
                <a:latin typeface="Times New Roman" panose="02020603050405020304" pitchFamily="18" charset="0"/>
                <a:cs typeface="Times New Roman" panose="02020603050405020304" pitchFamily="18" charset="0"/>
              </a:rPr>
              <a:t>tài</a:t>
            </a:r>
            <a:r>
              <a:rPr lang="vi-VN" sz="2400" b="1" i="1"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đó</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không</a:t>
            </a:r>
            <a:r>
              <a:rPr lang="vi-VN" sz="2400" b="1" i="1" dirty="0" smtClean="0">
                <a:latin typeface="Times New Roman" panose="02020603050405020304" pitchFamily="18" charset="0"/>
                <a:cs typeface="Times New Roman" panose="02020603050405020304" pitchFamily="18" charset="0"/>
              </a:rPr>
              <a:t>?</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ra</a:t>
            </a:r>
            <a:r>
              <a:rPr lang="en-US" sz="2400" b="1" i="1" dirty="0">
                <a:latin typeface="Times New Roman" panose="02020603050405020304" pitchFamily="18" charset="0"/>
                <a:cs typeface="Times New Roman" panose="02020603050405020304" pitchFamily="18" charset="0"/>
              </a:rPr>
              <a:t> </a:t>
            </a:r>
            <a:r>
              <a:rPr lang="vi-VN" sz="2400" b="1" i="1" dirty="0" smtClean="0">
                <a:latin typeface="Times New Roman" panose="02020603050405020304" pitchFamily="18" charset="0"/>
                <a:cs typeface="Times New Roman" panose="02020603050405020304" pitchFamily="18" charset="0"/>
              </a:rPr>
              <a:t>…</a:t>
            </a:r>
            <a:r>
              <a:rPr lang="en-US" sz="2400" b="1" i="1" dirty="0" err="1" smtClean="0">
                <a:latin typeface="Times New Roman" panose="02020603050405020304" pitchFamily="18" charset="0"/>
                <a:cs typeface="Times New Roman" panose="02020603050405020304" pitchFamily="18" charset="0"/>
              </a:rPr>
              <a:t>tài</a:t>
            </a:r>
            <a:r>
              <a:rPr lang="en-US" sz="2400" b="1" i="1" dirty="0" smtClean="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cả</a:t>
            </a:r>
            <a:r>
              <a:rPr lang="en-US" sz="2400" b="1" i="1" dirty="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26" name="Rounded Rectangle 25"/>
          <p:cNvSpPr/>
          <p:nvPr/>
        </p:nvSpPr>
        <p:spPr>
          <a:xfrm>
            <a:off x="3897405" y="1579963"/>
            <a:ext cx="3133164" cy="274506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vi-VN" sz="2400" b="1" smtClean="0">
                <a:latin typeface="Times New Roman" panose="02020603050405020304" pitchFamily="18" charset="0"/>
                <a:cs typeface="Times New Roman" panose="02020603050405020304" pitchFamily="18" charset="0"/>
              </a:rPr>
              <a:t>Thể hiện qua sự khát khao của v</a:t>
            </a:r>
            <a:r>
              <a:rPr lang="en-US" sz="2400" b="1" smtClean="0">
                <a:latin typeface="Times New Roman" panose="02020603050405020304" pitchFamily="18" charset="0"/>
                <a:cs typeface="Times New Roman" panose="02020603050405020304" pitchFamily="18" charset="0"/>
              </a:rPr>
              <a:t>iên </a:t>
            </a:r>
            <a:r>
              <a:rPr lang="en-US" sz="2400" b="1">
                <a:latin typeface="Times New Roman" panose="02020603050405020304" pitchFamily="18" charset="0"/>
                <a:cs typeface="Times New Roman" panose="02020603050405020304" pitchFamily="18" charset="0"/>
              </a:rPr>
              <a:t>quản </a:t>
            </a:r>
            <a:r>
              <a:rPr lang="en-US" sz="2400" b="1" smtClean="0">
                <a:latin typeface="Times New Roman" panose="02020603050405020304" pitchFamily="18" charset="0"/>
                <a:cs typeface="Times New Roman" panose="02020603050405020304" pitchFamily="18" charset="0"/>
              </a:rPr>
              <a:t>ngục</a:t>
            </a:r>
            <a:r>
              <a:rPr lang="vi-VN" sz="2400" b="1" smtClean="0">
                <a:latin typeface="Times New Roman" panose="02020603050405020304" pitchFamily="18" charset="0"/>
                <a:cs typeface="Times New Roman" panose="02020603050405020304" pitchFamily="18" charset="0"/>
              </a:rPr>
              <a:t>: </a:t>
            </a:r>
            <a:r>
              <a:rPr lang="vi-VN" sz="2300" b="1" smtClean="0">
                <a:latin typeface="Times New Roman" panose="02020603050405020304" pitchFamily="18" charset="0"/>
                <a:cs typeface="Times New Roman" panose="02020603050405020304" pitchFamily="18" charset="0"/>
              </a:rPr>
              <a:t>“</a:t>
            </a:r>
            <a:r>
              <a:rPr lang="vi-VN" sz="2300" b="1" i="1" smtClean="0">
                <a:latin typeface="Times New Roman" panose="02020603050405020304" pitchFamily="18" charset="0"/>
                <a:cs typeface="Times New Roman" panose="02020603050405020304" pitchFamily="18" charset="0"/>
              </a:rPr>
              <a:t>Chữ ông Huấn Cao </a:t>
            </a:r>
            <a:r>
              <a:rPr lang="en-US" sz="2300" b="1" i="1" smtClean="0">
                <a:latin typeface="Times New Roman" panose="02020603050405020304" pitchFamily="18" charset="0"/>
                <a:cs typeface="Times New Roman" panose="02020603050405020304" pitchFamily="18" charset="0"/>
              </a:rPr>
              <a:t>…</a:t>
            </a:r>
            <a:r>
              <a:rPr lang="vi-VN" sz="2300" b="1" i="1" smtClean="0">
                <a:latin typeface="Times New Roman" panose="02020603050405020304" pitchFamily="18" charset="0"/>
                <a:cs typeface="Times New Roman" panose="02020603050405020304" pitchFamily="18" charset="0"/>
              </a:rPr>
              <a:t>vuông lắm</a:t>
            </a:r>
            <a:r>
              <a:rPr lang="vi-VN" sz="2300" b="1" smtClean="0">
                <a:latin typeface="Times New Roman" panose="02020603050405020304" pitchFamily="18" charset="0"/>
                <a:cs typeface="Times New Roman" panose="02020603050405020304" pitchFamily="18" charset="0"/>
              </a:rPr>
              <a:t>”</a:t>
            </a:r>
            <a:r>
              <a:rPr lang="en-US" sz="2300" b="1" smtClean="0">
                <a:latin typeface="Times New Roman" panose="02020603050405020304" pitchFamily="18" charset="0"/>
                <a:cs typeface="Times New Roman" panose="02020603050405020304" pitchFamily="18" charset="0"/>
              </a:rPr>
              <a:t> “</a:t>
            </a:r>
            <a:r>
              <a:rPr lang="en-US" sz="2300" b="1" i="1" smtClean="0">
                <a:latin typeface="Times New Roman" panose="02020603050405020304" pitchFamily="18" charset="0"/>
                <a:cs typeface="Times New Roman" panose="02020603050405020304" pitchFamily="18" charset="0"/>
              </a:rPr>
              <a:t>Có được …</a:t>
            </a:r>
            <a:r>
              <a:rPr lang="vi-VN" sz="2300" b="1" i="1" smtClean="0">
                <a:latin typeface="Times New Roman" panose="02020603050405020304" pitchFamily="18" charset="0"/>
                <a:cs typeface="Times New Roman" panose="02020603050405020304" pitchFamily="18" charset="0"/>
              </a:rPr>
              <a:t> trên đời</a:t>
            </a:r>
            <a:r>
              <a:rPr lang="en-US" sz="2300" b="1" smtClean="0">
                <a:latin typeface="Times New Roman" panose="02020603050405020304" pitchFamily="18" charset="0"/>
                <a:cs typeface="Times New Roman" panose="02020603050405020304" pitchFamily="18" charset="0"/>
              </a:rPr>
              <a:t>”</a:t>
            </a:r>
            <a:endParaRPr lang="en-US" sz="2300" b="1">
              <a:latin typeface="Times New Roman" panose="02020603050405020304" pitchFamily="18" charset="0"/>
              <a:cs typeface="Times New Roman" panose="02020603050405020304" pitchFamily="18" charset="0"/>
            </a:endParaRPr>
          </a:p>
        </p:txBody>
      </p:sp>
      <p:sp>
        <p:nvSpPr>
          <p:cNvPr id="27" name="Rounded Rectangle 26"/>
          <p:cNvSpPr/>
          <p:nvPr/>
        </p:nvSpPr>
        <p:spPr>
          <a:xfrm>
            <a:off x="7209863" y="1579963"/>
            <a:ext cx="3133164" cy="274506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US" sz="2400" b="1">
                <a:latin typeface="Times New Roman" panose="02020603050405020304" pitchFamily="18" charset="0"/>
                <a:cs typeface="Times New Roman" panose="02020603050405020304" pitchFamily="18" charset="0"/>
              </a:rPr>
              <a:t>Thể hiện trực tiếp qua lời Huấn </a:t>
            </a:r>
            <a:r>
              <a:rPr lang="en-US" sz="2400" b="1" smtClean="0">
                <a:latin typeface="Times New Roman" panose="02020603050405020304" pitchFamily="18" charset="0"/>
                <a:cs typeface="Times New Roman" panose="02020603050405020304" pitchFamily="18" charset="0"/>
              </a:rPr>
              <a:t>Cao:</a:t>
            </a:r>
            <a:r>
              <a:rPr lang="vi-VN" sz="2400" b="1" smtClean="0">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 </a:t>
            </a:r>
            <a:r>
              <a:rPr lang="en-US" sz="2400" b="1">
                <a:latin typeface="Times New Roman" panose="02020603050405020304" pitchFamily="18" charset="0"/>
                <a:cs typeface="Times New Roman" panose="02020603050405020304" pitchFamily="18" charset="0"/>
              </a:rPr>
              <a:t>“ </a:t>
            </a:r>
            <a:r>
              <a:rPr lang="en-US" sz="2400" b="1" i="1">
                <a:latin typeface="Times New Roman" panose="02020603050405020304" pitchFamily="18" charset="0"/>
                <a:cs typeface="Times New Roman" panose="02020603050405020304" pitchFamily="18" charset="0"/>
              </a:rPr>
              <a:t>Chữ thì </a:t>
            </a:r>
            <a:r>
              <a:rPr lang="en-US" sz="2400" b="1" i="1" smtClean="0">
                <a:latin typeface="Times New Roman" panose="02020603050405020304" pitchFamily="18" charset="0"/>
                <a:cs typeface="Times New Roman" panose="02020603050405020304" pitchFamily="18" charset="0"/>
              </a:rPr>
              <a:t>qu</a:t>
            </a:r>
            <a:r>
              <a:rPr lang="vi-VN" sz="2400" b="1" i="1">
                <a:latin typeface="Times New Roman" panose="02020603050405020304" pitchFamily="18" charset="0"/>
                <a:cs typeface="Times New Roman" panose="02020603050405020304" pitchFamily="18" charset="0"/>
              </a:rPr>
              <a:t>ý</a:t>
            </a:r>
            <a:r>
              <a:rPr lang="en-US" sz="2400" b="1" i="1" smtClean="0">
                <a:latin typeface="Times New Roman" panose="02020603050405020304" pitchFamily="18" charset="0"/>
                <a:cs typeface="Times New Roman" panose="02020603050405020304" pitchFamily="18" charset="0"/>
              </a:rPr>
              <a:t> thực</a:t>
            </a:r>
            <a:r>
              <a:rPr lang="vi-VN" sz="2400" b="1" i="1" smtClean="0">
                <a:latin typeface="Times New Roman" panose="02020603050405020304" pitchFamily="18" charset="0"/>
                <a:cs typeface="Times New Roman" panose="02020603050405020304" pitchFamily="18" charset="0"/>
              </a:rPr>
              <a:t>.</a:t>
            </a:r>
            <a:r>
              <a:rPr lang="en-US" sz="2400" b="1" i="1" smtClean="0">
                <a:latin typeface="Times New Roman" panose="02020603050405020304" pitchFamily="18" charset="0"/>
                <a:cs typeface="Times New Roman" panose="02020603050405020304" pitchFamily="18" charset="0"/>
              </a:rPr>
              <a:t> Ta nhất sin</a:t>
            </a:r>
            <a:r>
              <a:rPr lang="vi-VN" sz="2400" b="1" i="1" smtClean="0">
                <a:latin typeface="Times New Roman" panose="02020603050405020304" pitchFamily="18" charset="0"/>
                <a:cs typeface="Times New Roman" panose="02020603050405020304" pitchFamily="18" charset="0"/>
              </a:rPr>
              <a:t>h… </a:t>
            </a:r>
            <a:r>
              <a:rPr lang="en-US" sz="2400" b="1" i="1" smtClean="0">
                <a:latin typeface="Times New Roman" panose="02020603050405020304" pitchFamily="18" charset="0"/>
                <a:cs typeface="Times New Roman" panose="02020603050405020304" pitchFamily="18" charset="0"/>
              </a:rPr>
              <a:t>ta </a:t>
            </a:r>
            <a:r>
              <a:rPr lang="en-US" sz="2400" b="1" i="1">
                <a:latin typeface="Times New Roman" panose="02020603050405020304" pitchFamily="18" charset="0"/>
                <a:cs typeface="Times New Roman" panose="02020603050405020304" pitchFamily="18" charset="0"/>
              </a:rPr>
              <a:t>thôi</a:t>
            </a:r>
            <a:r>
              <a:rPr lang="en-US" sz="2400" b="1">
                <a:latin typeface="Times New Roman" panose="02020603050405020304" pitchFamily="18" charset="0"/>
                <a:cs typeface="Times New Roman" panose="02020603050405020304" pitchFamily="18" charset="0"/>
              </a:rPr>
              <a:t> ”.</a:t>
            </a:r>
          </a:p>
        </p:txBody>
      </p:sp>
      <p:cxnSp>
        <p:nvCxnSpPr>
          <p:cNvPr id="28" name="Straight Connector 27"/>
          <p:cNvCxnSpPr/>
          <p:nvPr/>
        </p:nvCxnSpPr>
        <p:spPr>
          <a:xfrm>
            <a:off x="5466228" y="1324469"/>
            <a:ext cx="0" cy="255494"/>
          </a:xfrm>
          <a:prstGeom prst="line">
            <a:avLst/>
          </a:prstGeom>
          <a:ln w="57150"/>
        </p:spPr>
        <p:style>
          <a:lnRef idx="3">
            <a:schemeClr val="dk1"/>
          </a:lnRef>
          <a:fillRef idx="0">
            <a:schemeClr val="dk1"/>
          </a:fillRef>
          <a:effectRef idx="2">
            <a:schemeClr val="dk1"/>
          </a:effectRef>
          <a:fontRef idx="minor">
            <a:schemeClr val="tx1"/>
          </a:fontRef>
        </p:style>
      </p:cxnSp>
      <p:cxnSp>
        <p:nvCxnSpPr>
          <p:cNvPr id="34" name="Straight Connector 33"/>
          <p:cNvCxnSpPr/>
          <p:nvPr/>
        </p:nvCxnSpPr>
        <p:spPr>
          <a:xfrm flipV="1">
            <a:off x="5450540" y="1286197"/>
            <a:ext cx="3325905" cy="18168"/>
          </a:xfrm>
          <a:prstGeom prst="line">
            <a:avLst/>
          </a:prstGeom>
          <a:ln w="57150"/>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a:xfrm>
            <a:off x="8749551" y="1287522"/>
            <a:ext cx="13447" cy="292441"/>
          </a:xfrm>
          <a:prstGeom prst="line">
            <a:avLst/>
          </a:prstGeom>
          <a:ln w="57150"/>
        </p:spPr>
        <p:style>
          <a:lnRef idx="3">
            <a:schemeClr val="dk1"/>
          </a:lnRef>
          <a:fillRef idx="0">
            <a:schemeClr val="dk1"/>
          </a:fillRef>
          <a:effectRef idx="2">
            <a:schemeClr val="dk1"/>
          </a:effectRef>
          <a:fontRef idx="minor">
            <a:schemeClr val="tx1"/>
          </a:fontRef>
        </p:style>
      </p:cxnSp>
      <p:sp>
        <p:nvSpPr>
          <p:cNvPr id="40" name="Down Arrow Callout 39"/>
          <p:cNvSpPr/>
          <p:nvPr/>
        </p:nvSpPr>
        <p:spPr>
          <a:xfrm>
            <a:off x="1013011" y="4351577"/>
            <a:ext cx="8875058" cy="533615"/>
          </a:xfrm>
          <a:prstGeom prst="downArrowCallout">
            <a:avLst>
              <a:gd name="adj1" fmla="val 34880"/>
              <a:gd name="adj2" fmla="val 25000"/>
              <a:gd name="adj3" fmla="val 25000"/>
              <a:gd name="adj4" fmla="val 26088"/>
            </a:avLst>
          </a:prstGeom>
          <a:ln w="38100"/>
        </p:spPr>
        <p:style>
          <a:lnRef idx="3">
            <a:schemeClr val="lt1"/>
          </a:lnRef>
          <a:fillRef idx="1">
            <a:schemeClr val="accent4"/>
          </a:fillRef>
          <a:effectRef idx="1">
            <a:schemeClr val="accent4"/>
          </a:effectRef>
          <a:fontRef idx="minor">
            <a:schemeClr val="lt1"/>
          </a:fontRef>
        </p:style>
        <p:txBody>
          <a:bodyPr rtlCol="0" anchor="ctr"/>
          <a:lstStyle/>
          <a:p>
            <a:pPr algn="ctr"/>
            <a:endParaRPr lang="en-US"/>
          </a:p>
        </p:txBody>
      </p:sp>
      <p:sp>
        <p:nvSpPr>
          <p:cNvPr id="41" name="Horizontal Scroll 40"/>
          <p:cNvSpPr/>
          <p:nvPr/>
        </p:nvSpPr>
        <p:spPr>
          <a:xfrm>
            <a:off x="380998" y="4617651"/>
            <a:ext cx="10484225" cy="2475739"/>
          </a:xfrm>
          <a:prstGeom prst="horizontalScroll">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just"/>
            <a:endParaRPr lang="en-US" sz="3000" b="1" smtClean="0">
              <a:solidFill>
                <a:srgbClr val="FF0000"/>
              </a:solidFill>
              <a:latin typeface="Times New Roman" panose="02020603050405020304" pitchFamily="18" charset="0"/>
              <a:cs typeface="Times New Roman" panose="02020603050405020304" pitchFamily="18" charset="0"/>
            </a:endParaRPr>
          </a:p>
          <a:p>
            <a:pPr algn="just"/>
            <a:r>
              <a:rPr lang="en-US" sz="3000" b="1" smtClean="0">
                <a:solidFill>
                  <a:srgbClr val="FF0000"/>
                </a:solidFill>
                <a:latin typeface="Times New Roman" panose="02020603050405020304" pitchFamily="18" charset="0"/>
                <a:cs typeface="Times New Roman" panose="02020603050405020304" pitchFamily="18" charset="0"/>
              </a:rPr>
              <a:t>Ca </a:t>
            </a:r>
            <a:r>
              <a:rPr lang="en-US" sz="3000" b="1">
                <a:solidFill>
                  <a:srgbClr val="FF0000"/>
                </a:solidFill>
                <a:latin typeface="Times New Roman" panose="02020603050405020304" pitchFamily="18" charset="0"/>
                <a:cs typeface="Times New Roman" panose="02020603050405020304" pitchFamily="18" charset="0"/>
              </a:rPr>
              <a:t>ngợi tài hoa của Huấn </a:t>
            </a:r>
            <a:r>
              <a:rPr lang="en-US" sz="3000" b="1" smtClean="0">
                <a:solidFill>
                  <a:srgbClr val="FF0000"/>
                </a:solidFill>
                <a:latin typeface="Times New Roman" panose="02020603050405020304" pitchFamily="18" charset="0"/>
                <a:cs typeface="Times New Roman" panose="02020603050405020304" pitchFamily="18" charset="0"/>
              </a:rPr>
              <a:t>Cao, </a:t>
            </a:r>
            <a:r>
              <a:rPr lang="en-US" sz="3000" b="1">
                <a:solidFill>
                  <a:srgbClr val="FF0000"/>
                </a:solidFill>
                <a:latin typeface="Times New Roman" panose="02020603050405020304" pitchFamily="18" charset="0"/>
                <a:cs typeface="Times New Roman" panose="02020603050405020304" pitchFamily="18" charset="0"/>
              </a:rPr>
              <a:t>tác giả  thể hiện quan niệm tư tưởng và nghệ thuật của </a:t>
            </a:r>
            <a:r>
              <a:rPr lang="en-US" sz="3000" b="1" smtClean="0">
                <a:solidFill>
                  <a:srgbClr val="FF0000"/>
                </a:solidFill>
                <a:latin typeface="Times New Roman" panose="02020603050405020304" pitchFamily="18" charset="0"/>
                <a:cs typeface="Times New Roman" panose="02020603050405020304" pitchFamily="18" charset="0"/>
              </a:rPr>
              <a:t>mình: </a:t>
            </a:r>
            <a:r>
              <a:rPr lang="en-US" sz="3000" b="1">
                <a:solidFill>
                  <a:srgbClr val="FF0000"/>
                </a:solidFill>
                <a:latin typeface="Times New Roman" panose="02020603050405020304" pitchFamily="18" charset="0"/>
                <a:cs typeface="Times New Roman" panose="02020603050405020304" pitchFamily="18" charset="0"/>
              </a:rPr>
              <a:t>Kính trọng, ngưỡng mộ bậc tài </a:t>
            </a:r>
            <a:r>
              <a:rPr lang="en-US" sz="3000" b="1" smtClean="0">
                <a:solidFill>
                  <a:srgbClr val="FF0000"/>
                </a:solidFill>
                <a:latin typeface="Times New Roman" panose="02020603050405020304" pitchFamily="18" charset="0"/>
                <a:cs typeface="Times New Roman" panose="02020603050405020304" pitchFamily="18" charset="0"/>
              </a:rPr>
              <a:t>hoa, </a:t>
            </a:r>
            <a:r>
              <a:rPr lang="en-US" sz="3000" b="1">
                <a:solidFill>
                  <a:srgbClr val="FF0000"/>
                </a:solidFill>
                <a:latin typeface="Times New Roman" panose="02020603050405020304" pitchFamily="18" charset="0"/>
                <a:cs typeface="Times New Roman" panose="02020603050405020304" pitchFamily="18" charset="0"/>
              </a:rPr>
              <a:t>trân trọng nghệ thuật thư pháp cổ truyền của cha </a:t>
            </a:r>
            <a:r>
              <a:rPr lang="en-US" sz="3000" b="1" smtClean="0">
                <a:solidFill>
                  <a:srgbClr val="FF0000"/>
                </a:solidFill>
                <a:latin typeface="Times New Roman" panose="02020603050405020304" pitchFamily="18" charset="0"/>
                <a:cs typeface="Times New Roman" panose="02020603050405020304" pitchFamily="18" charset="0"/>
              </a:rPr>
              <a:t>ông.</a:t>
            </a:r>
            <a:endParaRPr lang="en-US" sz="3000" b="1">
              <a:solidFill>
                <a:srgbClr val="FF0000"/>
              </a:solidFill>
              <a:latin typeface="Times New Roman" panose="02020603050405020304" pitchFamily="18" charset="0"/>
              <a:cs typeface="Times New Roman" panose="02020603050405020304" pitchFamily="18" charset="0"/>
            </a:endParaRPr>
          </a:p>
          <a:p>
            <a:pPr algn="ctr"/>
            <a:endParaRPr lang="en-US"/>
          </a:p>
        </p:txBody>
      </p:sp>
      <p:sp>
        <p:nvSpPr>
          <p:cNvPr id="2" name="Left Arrow 1">
            <a:hlinkClick r:id="rId3" action="ppaction://hlinksldjump"/>
          </p:cNvPr>
          <p:cNvSpPr/>
          <p:nvPr/>
        </p:nvSpPr>
        <p:spPr>
          <a:xfrm>
            <a:off x="0" y="6320118"/>
            <a:ext cx="380998" cy="237845"/>
          </a:xfrm>
          <a:prstGeom prst="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5142975"/>
      </p:ext>
    </p:extLst>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Effect transition="in" filter="fade">
                                      <p:cBhvr>
                                        <p:cTn id="15" dur="1500"/>
                                        <p:tgtEl>
                                          <p:spTgt spid="16"/>
                                        </p:tgtEl>
                                      </p:cBhvr>
                                    </p:animEffect>
                                  </p:childTnLst>
                                </p:cTn>
                              </p:par>
                              <p:par>
                                <p:cTn id="16" presetID="53" presetClass="entr" presetSubtype="16"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1500" fill="hold"/>
                                        <p:tgtEl>
                                          <p:spTgt spid="20"/>
                                        </p:tgtEl>
                                        <p:attrNameLst>
                                          <p:attrName>ppt_w</p:attrName>
                                        </p:attrNameLst>
                                      </p:cBhvr>
                                      <p:tavLst>
                                        <p:tav tm="0">
                                          <p:val>
                                            <p:fltVal val="0"/>
                                          </p:val>
                                        </p:tav>
                                        <p:tav tm="100000">
                                          <p:val>
                                            <p:strVal val="#ppt_w"/>
                                          </p:val>
                                        </p:tav>
                                      </p:tavLst>
                                    </p:anim>
                                    <p:anim calcmode="lin" valueType="num">
                                      <p:cBhvr>
                                        <p:cTn id="19" dur="1500" fill="hold"/>
                                        <p:tgtEl>
                                          <p:spTgt spid="20"/>
                                        </p:tgtEl>
                                        <p:attrNameLst>
                                          <p:attrName>ppt_h</p:attrName>
                                        </p:attrNameLst>
                                      </p:cBhvr>
                                      <p:tavLst>
                                        <p:tav tm="0">
                                          <p:val>
                                            <p:fltVal val="0"/>
                                          </p:val>
                                        </p:tav>
                                        <p:tav tm="100000">
                                          <p:val>
                                            <p:strVal val="#ppt_h"/>
                                          </p:val>
                                        </p:tav>
                                      </p:tavLst>
                                    </p:anim>
                                    <p:animEffect transition="in" filter="fade">
                                      <p:cBhvr>
                                        <p:cTn id="20" dur="1500"/>
                                        <p:tgtEl>
                                          <p:spTgt spid="20"/>
                                        </p:tgtEl>
                                      </p:cBhvr>
                                    </p:animEffect>
                                  </p:childTnLst>
                                </p:cTn>
                              </p:par>
                              <p:par>
                                <p:cTn id="21" presetID="53" presetClass="entr" presetSubtype="16"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1500" fill="hold"/>
                                        <p:tgtEl>
                                          <p:spTgt spid="22"/>
                                        </p:tgtEl>
                                        <p:attrNameLst>
                                          <p:attrName>ppt_w</p:attrName>
                                        </p:attrNameLst>
                                      </p:cBhvr>
                                      <p:tavLst>
                                        <p:tav tm="0">
                                          <p:val>
                                            <p:fltVal val="0"/>
                                          </p:val>
                                        </p:tav>
                                        <p:tav tm="100000">
                                          <p:val>
                                            <p:strVal val="#ppt_w"/>
                                          </p:val>
                                        </p:tav>
                                      </p:tavLst>
                                    </p:anim>
                                    <p:anim calcmode="lin" valueType="num">
                                      <p:cBhvr>
                                        <p:cTn id="24" dur="1500" fill="hold"/>
                                        <p:tgtEl>
                                          <p:spTgt spid="22"/>
                                        </p:tgtEl>
                                        <p:attrNameLst>
                                          <p:attrName>ppt_h</p:attrName>
                                        </p:attrNameLst>
                                      </p:cBhvr>
                                      <p:tavLst>
                                        <p:tav tm="0">
                                          <p:val>
                                            <p:fltVal val="0"/>
                                          </p:val>
                                        </p:tav>
                                        <p:tav tm="100000">
                                          <p:val>
                                            <p:strVal val="#ppt_h"/>
                                          </p:val>
                                        </p:tav>
                                      </p:tavLst>
                                    </p:anim>
                                    <p:animEffect transition="in" filter="fade">
                                      <p:cBhvr>
                                        <p:cTn id="25" dur="1500"/>
                                        <p:tgtEl>
                                          <p:spTgt spid="22"/>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1500" fill="hold"/>
                                        <p:tgtEl>
                                          <p:spTgt spid="25"/>
                                        </p:tgtEl>
                                        <p:attrNameLst>
                                          <p:attrName>ppt_w</p:attrName>
                                        </p:attrNameLst>
                                      </p:cBhvr>
                                      <p:tavLst>
                                        <p:tav tm="0">
                                          <p:val>
                                            <p:fltVal val="0"/>
                                          </p:val>
                                        </p:tav>
                                        <p:tav tm="100000">
                                          <p:val>
                                            <p:strVal val="#ppt_w"/>
                                          </p:val>
                                        </p:tav>
                                      </p:tavLst>
                                    </p:anim>
                                    <p:anim calcmode="lin" valueType="num">
                                      <p:cBhvr>
                                        <p:cTn id="29" dur="1500" fill="hold"/>
                                        <p:tgtEl>
                                          <p:spTgt spid="25"/>
                                        </p:tgtEl>
                                        <p:attrNameLst>
                                          <p:attrName>ppt_h</p:attrName>
                                        </p:attrNameLst>
                                      </p:cBhvr>
                                      <p:tavLst>
                                        <p:tav tm="0">
                                          <p:val>
                                            <p:fltVal val="0"/>
                                          </p:val>
                                        </p:tav>
                                        <p:tav tm="100000">
                                          <p:val>
                                            <p:strVal val="#ppt_h"/>
                                          </p:val>
                                        </p:tav>
                                      </p:tavLst>
                                    </p:anim>
                                    <p:animEffect transition="in" filter="fade">
                                      <p:cBhvr>
                                        <p:cTn id="30" dur="1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1500" fill="hold"/>
                                        <p:tgtEl>
                                          <p:spTgt spid="28"/>
                                        </p:tgtEl>
                                        <p:attrNameLst>
                                          <p:attrName>ppt_w</p:attrName>
                                        </p:attrNameLst>
                                      </p:cBhvr>
                                      <p:tavLst>
                                        <p:tav tm="0">
                                          <p:val>
                                            <p:fltVal val="0"/>
                                          </p:val>
                                        </p:tav>
                                        <p:tav tm="100000">
                                          <p:val>
                                            <p:strVal val="#ppt_w"/>
                                          </p:val>
                                        </p:tav>
                                      </p:tavLst>
                                    </p:anim>
                                    <p:anim calcmode="lin" valueType="num">
                                      <p:cBhvr>
                                        <p:cTn id="36" dur="1500" fill="hold"/>
                                        <p:tgtEl>
                                          <p:spTgt spid="28"/>
                                        </p:tgtEl>
                                        <p:attrNameLst>
                                          <p:attrName>ppt_h</p:attrName>
                                        </p:attrNameLst>
                                      </p:cBhvr>
                                      <p:tavLst>
                                        <p:tav tm="0">
                                          <p:val>
                                            <p:fltVal val="0"/>
                                          </p:val>
                                        </p:tav>
                                        <p:tav tm="100000">
                                          <p:val>
                                            <p:strVal val="#ppt_h"/>
                                          </p:val>
                                        </p:tav>
                                      </p:tavLst>
                                    </p:anim>
                                    <p:animEffect transition="in" filter="fade">
                                      <p:cBhvr>
                                        <p:cTn id="37" dur="1500"/>
                                        <p:tgtEl>
                                          <p:spTgt spid="28"/>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1500" fill="hold"/>
                                        <p:tgtEl>
                                          <p:spTgt spid="26"/>
                                        </p:tgtEl>
                                        <p:attrNameLst>
                                          <p:attrName>ppt_w</p:attrName>
                                        </p:attrNameLst>
                                      </p:cBhvr>
                                      <p:tavLst>
                                        <p:tav tm="0">
                                          <p:val>
                                            <p:fltVal val="0"/>
                                          </p:val>
                                        </p:tav>
                                        <p:tav tm="100000">
                                          <p:val>
                                            <p:strVal val="#ppt_w"/>
                                          </p:val>
                                        </p:tav>
                                      </p:tavLst>
                                    </p:anim>
                                    <p:anim calcmode="lin" valueType="num">
                                      <p:cBhvr>
                                        <p:cTn id="41" dur="1500" fill="hold"/>
                                        <p:tgtEl>
                                          <p:spTgt spid="26"/>
                                        </p:tgtEl>
                                        <p:attrNameLst>
                                          <p:attrName>ppt_h</p:attrName>
                                        </p:attrNameLst>
                                      </p:cBhvr>
                                      <p:tavLst>
                                        <p:tav tm="0">
                                          <p:val>
                                            <p:fltVal val="0"/>
                                          </p:val>
                                        </p:tav>
                                        <p:tav tm="100000">
                                          <p:val>
                                            <p:strVal val="#ppt_h"/>
                                          </p:val>
                                        </p:tav>
                                      </p:tavLst>
                                    </p:anim>
                                    <p:animEffect transition="in" filter="fade">
                                      <p:cBhvr>
                                        <p:cTn id="42" dur="1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500" fill="hold"/>
                                        <p:tgtEl>
                                          <p:spTgt spid="34"/>
                                        </p:tgtEl>
                                        <p:attrNameLst>
                                          <p:attrName>ppt_w</p:attrName>
                                        </p:attrNameLst>
                                      </p:cBhvr>
                                      <p:tavLst>
                                        <p:tav tm="0">
                                          <p:val>
                                            <p:fltVal val="0"/>
                                          </p:val>
                                        </p:tav>
                                        <p:tav tm="100000">
                                          <p:val>
                                            <p:strVal val="#ppt_w"/>
                                          </p:val>
                                        </p:tav>
                                      </p:tavLst>
                                    </p:anim>
                                    <p:anim calcmode="lin" valueType="num">
                                      <p:cBhvr>
                                        <p:cTn id="48" dur="1500" fill="hold"/>
                                        <p:tgtEl>
                                          <p:spTgt spid="34"/>
                                        </p:tgtEl>
                                        <p:attrNameLst>
                                          <p:attrName>ppt_h</p:attrName>
                                        </p:attrNameLst>
                                      </p:cBhvr>
                                      <p:tavLst>
                                        <p:tav tm="0">
                                          <p:val>
                                            <p:fltVal val="0"/>
                                          </p:val>
                                        </p:tav>
                                        <p:tav tm="100000">
                                          <p:val>
                                            <p:strVal val="#ppt_h"/>
                                          </p:val>
                                        </p:tav>
                                      </p:tavLst>
                                    </p:anim>
                                    <p:animEffect transition="in" filter="fade">
                                      <p:cBhvr>
                                        <p:cTn id="49" dur="1500"/>
                                        <p:tgtEl>
                                          <p:spTgt spid="34"/>
                                        </p:tgtEl>
                                      </p:cBhvr>
                                    </p:animEffect>
                                  </p:childTnLst>
                                </p:cTn>
                              </p:par>
                              <p:par>
                                <p:cTn id="50" presetID="53" presetClass="entr" presetSubtype="16" fill="hold"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500" fill="hold"/>
                                        <p:tgtEl>
                                          <p:spTgt spid="35"/>
                                        </p:tgtEl>
                                        <p:attrNameLst>
                                          <p:attrName>ppt_w</p:attrName>
                                        </p:attrNameLst>
                                      </p:cBhvr>
                                      <p:tavLst>
                                        <p:tav tm="0">
                                          <p:val>
                                            <p:fltVal val="0"/>
                                          </p:val>
                                        </p:tav>
                                        <p:tav tm="100000">
                                          <p:val>
                                            <p:strVal val="#ppt_w"/>
                                          </p:val>
                                        </p:tav>
                                      </p:tavLst>
                                    </p:anim>
                                    <p:anim calcmode="lin" valueType="num">
                                      <p:cBhvr>
                                        <p:cTn id="53" dur="1500" fill="hold"/>
                                        <p:tgtEl>
                                          <p:spTgt spid="35"/>
                                        </p:tgtEl>
                                        <p:attrNameLst>
                                          <p:attrName>ppt_h</p:attrName>
                                        </p:attrNameLst>
                                      </p:cBhvr>
                                      <p:tavLst>
                                        <p:tav tm="0">
                                          <p:val>
                                            <p:fltVal val="0"/>
                                          </p:val>
                                        </p:tav>
                                        <p:tav tm="100000">
                                          <p:val>
                                            <p:strVal val="#ppt_h"/>
                                          </p:val>
                                        </p:tav>
                                      </p:tavLst>
                                    </p:anim>
                                    <p:animEffect transition="in" filter="fade">
                                      <p:cBhvr>
                                        <p:cTn id="54" dur="15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500" fill="hold"/>
                                        <p:tgtEl>
                                          <p:spTgt spid="27"/>
                                        </p:tgtEl>
                                        <p:attrNameLst>
                                          <p:attrName>ppt_w</p:attrName>
                                        </p:attrNameLst>
                                      </p:cBhvr>
                                      <p:tavLst>
                                        <p:tav tm="0">
                                          <p:val>
                                            <p:fltVal val="0"/>
                                          </p:val>
                                        </p:tav>
                                        <p:tav tm="100000">
                                          <p:val>
                                            <p:strVal val="#ppt_w"/>
                                          </p:val>
                                        </p:tav>
                                      </p:tavLst>
                                    </p:anim>
                                    <p:anim calcmode="lin" valueType="num">
                                      <p:cBhvr>
                                        <p:cTn id="58" dur="1500" fill="hold"/>
                                        <p:tgtEl>
                                          <p:spTgt spid="27"/>
                                        </p:tgtEl>
                                        <p:attrNameLst>
                                          <p:attrName>ppt_h</p:attrName>
                                        </p:attrNameLst>
                                      </p:cBhvr>
                                      <p:tavLst>
                                        <p:tav tm="0">
                                          <p:val>
                                            <p:fltVal val="0"/>
                                          </p:val>
                                        </p:tav>
                                        <p:tav tm="100000">
                                          <p:val>
                                            <p:strVal val="#ppt_h"/>
                                          </p:val>
                                        </p:tav>
                                      </p:tavLst>
                                    </p:anim>
                                    <p:animEffect transition="in" filter="fade">
                                      <p:cBhvr>
                                        <p:cTn id="59" dur="1500"/>
                                        <p:tgtEl>
                                          <p:spTgt spid="27"/>
                                        </p:tgtEl>
                                      </p:cBhvr>
                                    </p:animEffect>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grpId="0" nodeType="click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circle(in)">
                                      <p:cBhvr>
                                        <p:cTn id="64" dur="1500"/>
                                        <p:tgtEl>
                                          <p:spTgt spid="40"/>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barn(inVertical)">
                                      <p:cBhvr>
                                        <p:cTn id="67" dur="1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26" grpId="0" animBg="1"/>
      <p:bldP spid="27" grpId="0" animBg="1"/>
      <p:bldP spid="40" grpId="0" animBg="1"/>
      <p:bldP spid="4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 Box 5"/>
          <p:cNvSpPr txBox="1">
            <a:spLocks noChangeArrowheads="1"/>
          </p:cNvSpPr>
          <p:nvPr/>
        </p:nvSpPr>
        <p:spPr bwMode="auto">
          <a:xfrm>
            <a:off x="1" y="0"/>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0" y="0"/>
            <a:ext cx="12192000" cy="5078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vi-VN" b="1" smtClean="0">
                <a:latin typeface="Times New Roman" panose="02020603050405020304" pitchFamily="18" charset="0"/>
                <a:cs typeface="Times New Roman" panose="02020603050405020304" pitchFamily="18" charset="0"/>
              </a:rPr>
              <a:t> </a:t>
            </a:r>
            <a:r>
              <a:rPr lang="vi-VN" sz="2700" b="1" smtClean="0">
                <a:solidFill>
                  <a:srgbClr val="0070C0"/>
                </a:solidFill>
                <a:latin typeface="Times New Roman" panose="02020603050405020304" pitchFamily="18" charset="0"/>
                <a:cs typeface="Times New Roman" panose="02020603050405020304" pitchFamily="18" charset="0"/>
              </a:rPr>
              <a:t>b.</a:t>
            </a:r>
            <a:r>
              <a:rPr lang="en-US" sz="2700" b="1">
                <a:solidFill>
                  <a:srgbClr val="0070C0"/>
                </a:solidFill>
                <a:latin typeface="Times New Roman" panose="02020603050405020304" pitchFamily="18" charset="0"/>
                <a:cs typeface="Times New Roman" panose="02020603050405020304" pitchFamily="18" charset="0"/>
              </a:rPr>
              <a:t> Huấn Cao là một trang anh </a:t>
            </a:r>
            <a:r>
              <a:rPr lang="en-US" sz="2700" b="1" smtClean="0">
                <a:solidFill>
                  <a:srgbClr val="0070C0"/>
                </a:solidFill>
                <a:latin typeface="Times New Roman" panose="02020603050405020304" pitchFamily="18" charset="0"/>
                <a:cs typeface="Times New Roman" panose="02020603050405020304" pitchFamily="18" charset="0"/>
              </a:rPr>
              <a:t>hùng, </a:t>
            </a:r>
            <a:r>
              <a:rPr lang="en-US" sz="2700" b="1">
                <a:solidFill>
                  <a:srgbClr val="0070C0"/>
                </a:solidFill>
                <a:latin typeface="Times New Roman" panose="02020603050405020304" pitchFamily="18" charset="0"/>
                <a:cs typeface="Times New Roman" panose="02020603050405020304" pitchFamily="18" charset="0"/>
              </a:rPr>
              <a:t>có khí phách hiên ngang, bất </a:t>
            </a:r>
            <a:r>
              <a:rPr lang="en-US" sz="2700" b="1" smtClean="0">
                <a:solidFill>
                  <a:srgbClr val="0070C0"/>
                </a:solidFill>
                <a:latin typeface="Times New Roman" panose="02020603050405020304" pitchFamily="18" charset="0"/>
                <a:cs typeface="Times New Roman" panose="02020603050405020304" pitchFamily="18" charset="0"/>
              </a:rPr>
              <a:t>khuất</a:t>
            </a:r>
            <a:r>
              <a:rPr lang="vi-VN" sz="2700" b="1" smtClean="0">
                <a:solidFill>
                  <a:srgbClr val="0070C0"/>
                </a:solidFill>
                <a:latin typeface="Times New Roman" panose="02020603050405020304" pitchFamily="18" charset="0"/>
                <a:cs typeface="Times New Roman" panose="02020603050405020304" pitchFamily="18" charset="0"/>
              </a:rPr>
              <a:t>.</a:t>
            </a:r>
            <a:r>
              <a:rPr lang="en-US" sz="2700" b="1" smtClean="0">
                <a:solidFill>
                  <a:srgbClr val="0070C0"/>
                </a:solidFill>
                <a:latin typeface="Times New Roman" panose="02020603050405020304" pitchFamily="18" charset="0"/>
                <a:cs typeface="Times New Roman" panose="02020603050405020304" pitchFamily="18" charset="0"/>
              </a:rPr>
              <a:t> </a:t>
            </a:r>
            <a:endParaRPr lang="en-US" sz="2700" b="1">
              <a:solidFill>
                <a:srgbClr val="0070C0"/>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flipH="1">
            <a:off x="600129" y="521278"/>
            <a:ext cx="10558" cy="1021243"/>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a:off x="616885" y="1515627"/>
            <a:ext cx="593351" cy="424"/>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sp>
        <p:nvSpPr>
          <p:cNvPr id="12" name="Rounded Rectangle 11"/>
          <p:cNvSpPr/>
          <p:nvPr/>
        </p:nvSpPr>
        <p:spPr>
          <a:xfrm>
            <a:off x="1210236" y="685799"/>
            <a:ext cx="6091517" cy="1714291"/>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2800" b="1">
                <a:latin typeface="Times New Roman" panose="02020603050405020304" pitchFamily="18" charset="0"/>
                <a:cs typeface="Times New Roman" panose="02020603050405020304" pitchFamily="18" charset="0"/>
              </a:rPr>
              <a:t>Coi thường cái chết, bình tĩnh, ung dung sống nốt những ngày cuối của cuộc đời oanh </a:t>
            </a:r>
            <a:r>
              <a:rPr lang="en-US" sz="2800" b="1" smtClean="0">
                <a:latin typeface="Times New Roman" panose="02020603050405020304" pitchFamily="18" charset="0"/>
                <a:cs typeface="Times New Roman" panose="02020603050405020304" pitchFamily="18" charset="0"/>
              </a:rPr>
              <a:t>liệt</a:t>
            </a:r>
            <a:r>
              <a:rPr lang="vi-VN"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khinh bỉ bọn tiểu nhân đắc chí.</a:t>
            </a:r>
          </a:p>
        </p:txBody>
      </p:sp>
      <p:sp>
        <p:nvSpPr>
          <p:cNvPr id="13" name="Rounded Rectangle 12"/>
          <p:cNvSpPr/>
          <p:nvPr/>
        </p:nvSpPr>
        <p:spPr>
          <a:xfrm>
            <a:off x="1210236" y="2577213"/>
            <a:ext cx="6091517" cy="178180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2800" b="1" smtClean="0">
                <a:latin typeface="Times New Roman" panose="02020603050405020304" pitchFamily="18" charset="0"/>
                <a:cs typeface="Times New Roman" panose="02020603050405020304" pitchFamily="18" charset="0"/>
              </a:rPr>
              <a:t>Thản nhiên</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nhận rượu </a:t>
            </a:r>
            <a:r>
              <a:rPr lang="en-US" sz="2800" b="1" smtClean="0">
                <a:latin typeface="Times New Roman" panose="02020603050405020304" pitchFamily="18" charset="0"/>
                <a:cs typeface="Times New Roman" panose="02020603050405020304" pitchFamily="18" charset="0"/>
              </a:rPr>
              <a:t>th</a:t>
            </a:r>
            <a:r>
              <a:rPr lang="vi-VN" sz="2800" b="1" smtClean="0">
                <a:latin typeface="Times New Roman" panose="02020603050405020304" pitchFamily="18" charset="0"/>
                <a:cs typeface="Times New Roman" panose="02020603050405020304" pitchFamily="18" charset="0"/>
              </a:rPr>
              <a:t>ịt</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của quản ngục và khinh bạc, mắng đuổi quản </a:t>
            </a:r>
            <a:r>
              <a:rPr lang="en-US" sz="2800" b="1" smtClean="0">
                <a:latin typeface="Times New Roman" panose="02020603050405020304" pitchFamily="18" charset="0"/>
                <a:cs typeface="Times New Roman" panose="02020603050405020304" pitchFamily="18" charset="0"/>
              </a:rPr>
              <a:t>ngục</a:t>
            </a:r>
            <a:endParaRPr lang="en-US" sz="2500" b="1">
              <a:latin typeface="Times New Roman" panose="02020603050405020304" pitchFamily="18" charset="0"/>
              <a:cs typeface="Times New Roman" panose="02020603050405020304" pitchFamily="18" charset="0"/>
            </a:endParaRPr>
          </a:p>
        </p:txBody>
      </p:sp>
      <p:sp>
        <p:nvSpPr>
          <p:cNvPr id="14" name="Rounded Rectangle 13"/>
          <p:cNvSpPr/>
          <p:nvPr/>
        </p:nvSpPr>
        <p:spPr>
          <a:xfrm>
            <a:off x="1210236" y="4536143"/>
            <a:ext cx="6091517" cy="179973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2800" b="1">
                <a:latin typeface="Times New Roman" panose="02020603050405020304" pitchFamily="18" charset="0"/>
                <a:cs typeface="Times New Roman" panose="02020603050405020304" pitchFamily="18" charset="0"/>
              </a:rPr>
              <a:t>Không vì quyền </a:t>
            </a:r>
            <a:r>
              <a:rPr lang="en-US" sz="2800" b="1" smtClean="0">
                <a:latin typeface="Times New Roman" panose="02020603050405020304" pitchFamily="18" charset="0"/>
                <a:cs typeface="Times New Roman" panose="02020603050405020304" pitchFamily="18" charset="0"/>
              </a:rPr>
              <a:t>lực, ti</a:t>
            </a:r>
            <a:r>
              <a:rPr lang="vi-VN" sz="2800" b="1" smtClean="0">
                <a:latin typeface="Times New Roman" panose="02020603050405020304" pitchFamily="18" charset="0"/>
                <a:cs typeface="Times New Roman" panose="02020603050405020304" pitchFamily="18" charset="0"/>
              </a:rPr>
              <a:t>ề</a:t>
            </a:r>
            <a:r>
              <a:rPr lang="en-US" sz="2800" b="1" smtClean="0">
                <a:latin typeface="Times New Roman" panose="02020603050405020304" pitchFamily="18" charset="0"/>
                <a:cs typeface="Times New Roman" panose="02020603050405020304" pitchFamily="18" charset="0"/>
              </a:rPr>
              <a:t>n </a:t>
            </a:r>
            <a:r>
              <a:rPr lang="en-US" sz="2800" b="1">
                <a:latin typeface="Times New Roman" panose="02020603050405020304" pitchFamily="18" charset="0"/>
                <a:cs typeface="Times New Roman" panose="02020603050405020304" pitchFamily="18" charset="0"/>
              </a:rPr>
              <a:t>bạc mà ép mình cho </a:t>
            </a:r>
            <a:r>
              <a:rPr lang="en-US" sz="2800" b="1" smtClean="0">
                <a:latin typeface="Times New Roman" panose="02020603050405020304" pitchFamily="18" charset="0"/>
                <a:cs typeface="Times New Roman" panose="02020603050405020304" pitchFamily="18" charset="0"/>
              </a:rPr>
              <a:t>chữ, </a:t>
            </a:r>
            <a:r>
              <a:rPr lang="en-US" sz="2800" b="1">
                <a:latin typeface="Times New Roman" panose="02020603050405020304" pitchFamily="18" charset="0"/>
                <a:cs typeface="Times New Roman" panose="02020603050405020304" pitchFamily="18" charset="0"/>
              </a:rPr>
              <a:t>viết </a:t>
            </a:r>
            <a:r>
              <a:rPr lang="en-US" sz="2800" b="1" smtClean="0">
                <a:latin typeface="Times New Roman" panose="02020603050405020304" pitchFamily="18" charset="0"/>
                <a:cs typeface="Times New Roman" panose="02020603050405020304" pitchFamily="18" charset="0"/>
              </a:rPr>
              <a:t>chữ</a:t>
            </a:r>
            <a:r>
              <a:rPr lang="vi-VN" sz="2800" b="1" smtClean="0">
                <a:latin typeface="Times New Roman" panose="02020603050405020304" pitchFamily="18" charset="0"/>
                <a:cs typeface="Times New Roman" panose="02020603050405020304" pitchFamily="18" charset="0"/>
              </a:rPr>
              <a:t>. </a:t>
            </a:r>
            <a:r>
              <a:rPr lang="en-US" sz="2800" b="1" smtClean="0">
                <a:latin typeface="Times New Roman" panose="02020603050405020304" pitchFamily="18" charset="0"/>
                <a:cs typeface="Times New Roman" panose="02020603050405020304" pitchFamily="18" charset="0"/>
              </a:rPr>
              <a:t>Cả đời</a:t>
            </a:r>
            <a:r>
              <a:rPr lang="vi-VN" sz="2800" b="1" smtClean="0">
                <a:latin typeface="Times New Roman" panose="02020603050405020304" pitchFamily="18" charset="0"/>
                <a:cs typeface="Times New Roman" panose="02020603050405020304" pitchFamily="18" charset="0"/>
              </a:rPr>
              <a:t>, ông</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chỉ </a:t>
            </a:r>
            <a:r>
              <a:rPr lang="vi-VN" sz="2800" b="1" smtClean="0">
                <a:latin typeface="Times New Roman" panose="02020603050405020304" pitchFamily="18" charset="0"/>
                <a:cs typeface="Times New Roman" panose="02020603050405020304" pitchFamily="18" charset="0"/>
              </a:rPr>
              <a:t>viết </a:t>
            </a:r>
            <a:r>
              <a:rPr lang="en-US" sz="2800" b="1" smtClean="0">
                <a:latin typeface="Times New Roman" panose="02020603050405020304" pitchFamily="18" charset="0"/>
                <a:cs typeface="Times New Roman" panose="02020603050405020304" pitchFamily="18" charset="0"/>
              </a:rPr>
              <a:t>cho </a:t>
            </a:r>
            <a:r>
              <a:rPr lang="en-US" sz="2800" b="1">
                <a:latin typeface="Times New Roman" panose="02020603050405020304" pitchFamily="18" charset="0"/>
                <a:cs typeface="Times New Roman" panose="02020603050405020304" pitchFamily="18" charset="0"/>
              </a:rPr>
              <a:t>ba người bạn </a:t>
            </a:r>
            <a:r>
              <a:rPr lang="en-US" sz="2800" b="1" smtClean="0">
                <a:latin typeface="Times New Roman" panose="02020603050405020304" pitchFamily="18" charset="0"/>
                <a:cs typeface="Times New Roman" panose="02020603050405020304" pitchFamily="18" charset="0"/>
              </a:rPr>
              <a:t>thân.</a:t>
            </a:r>
            <a:endParaRPr lang="en-US" sz="2800" b="1">
              <a:latin typeface="Times New Roman" panose="02020603050405020304" pitchFamily="18" charset="0"/>
              <a:cs typeface="Times New Roman" panose="02020603050405020304" pitchFamily="18" charset="0"/>
            </a:endParaRPr>
          </a:p>
        </p:txBody>
      </p:sp>
      <p:cxnSp>
        <p:nvCxnSpPr>
          <p:cNvPr id="15" name="Straight Connector 14"/>
          <p:cNvCxnSpPr/>
          <p:nvPr/>
        </p:nvCxnSpPr>
        <p:spPr>
          <a:xfrm>
            <a:off x="631172" y="5409116"/>
            <a:ext cx="564776"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6" name="Straight Connector 15"/>
          <p:cNvCxnSpPr/>
          <p:nvPr/>
        </p:nvCxnSpPr>
        <p:spPr>
          <a:xfrm>
            <a:off x="610687" y="3429000"/>
            <a:ext cx="612155"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34" name="Straight Connector 33"/>
          <p:cNvCxnSpPr/>
          <p:nvPr/>
        </p:nvCxnSpPr>
        <p:spPr>
          <a:xfrm flipH="1">
            <a:off x="591751" y="1500743"/>
            <a:ext cx="10558" cy="1967373"/>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cxnSp>
        <p:nvCxnSpPr>
          <p:cNvPr id="37" name="Straight Connector 36"/>
          <p:cNvCxnSpPr/>
          <p:nvPr/>
        </p:nvCxnSpPr>
        <p:spPr>
          <a:xfrm>
            <a:off x="591751" y="3452600"/>
            <a:ext cx="0" cy="1983410"/>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sp>
        <p:nvSpPr>
          <p:cNvPr id="41" name="Right Brace 40"/>
          <p:cNvSpPr/>
          <p:nvPr/>
        </p:nvSpPr>
        <p:spPr>
          <a:xfrm>
            <a:off x="7301752" y="1542521"/>
            <a:ext cx="887507" cy="3997667"/>
          </a:xfrm>
          <a:prstGeom prst="rightBrace">
            <a:avLst>
              <a:gd name="adj1" fmla="val 8333"/>
              <a:gd name="adj2" fmla="val 50342"/>
            </a:avLst>
          </a:prstGeom>
          <a:ln w="57150"/>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42" name="Vertical Scroll 41"/>
          <p:cNvSpPr/>
          <p:nvPr/>
        </p:nvSpPr>
        <p:spPr>
          <a:xfrm>
            <a:off x="8068234" y="1371736"/>
            <a:ext cx="2702859" cy="4182035"/>
          </a:xfrm>
          <a:prstGeom prst="verticalScroll">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vi-VN" sz="2800" b="1" smtClean="0">
                <a:latin typeface="Times New Roman" panose="02020603050405020304" pitchFamily="18" charset="0"/>
                <a:cs typeface="Times New Roman" panose="02020603050405020304" pitchFamily="18" charset="0"/>
              </a:rPr>
              <a:t>Đây là k</a:t>
            </a:r>
            <a:r>
              <a:rPr lang="en-US" sz="2800" b="1" smtClean="0">
                <a:latin typeface="Times New Roman" panose="02020603050405020304" pitchFamily="18" charset="0"/>
                <a:cs typeface="Times New Roman" panose="02020603050405020304" pitchFamily="18" charset="0"/>
              </a:rPr>
              <a:t>hí phách </a:t>
            </a:r>
            <a:r>
              <a:rPr lang="en-US" sz="2800" b="1">
                <a:latin typeface="Times New Roman" panose="02020603050405020304" pitchFamily="18" charset="0"/>
                <a:cs typeface="Times New Roman" panose="02020603050405020304" pitchFamily="18" charset="0"/>
              </a:rPr>
              <a:t>của một nhà nho tiết tháo “ uy vũ bất năng khuất” </a:t>
            </a:r>
          </a:p>
        </p:txBody>
      </p:sp>
      <p:sp>
        <p:nvSpPr>
          <p:cNvPr id="2" name="Left Arrow 1">
            <a:hlinkClick r:id="rId3" action="ppaction://hlinksldjump"/>
          </p:cNvPr>
          <p:cNvSpPr/>
          <p:nvPr/>
        </p:nvSpPr>
        <p:spPr>
          <a:xfrm>
            <a:off x="-40341" y="6121143"/>
            <a:ext cx="645459" cy="30003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6760481"/>
      </p:ext>
    </p:extLst>
  </p:cSld>
  <p:clrMapOvr>
    <a:masterClrMapping/>
  </p:clrMapOvr>
  <mc:AlternateContent xmlns:mc="http://schemas.openxmlformats.org/markup-compatibility/2006" xmlns:p14="http://schemas.microsoft.com/office/powerpoint/2010/main">
    <mc:Choice Requires="p14">
      <p:transition spd="slow" p14:dur="15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500" fill="hold"/>
                                        <p:tgtEl>
                                          <p:spTgt spid="8"/>
                                        </p:tgtEl>
                                        <p:attrNameLst>
                                          <p:attrName>ppt_w</p:attrName>
                                        </p:attrNameLst>
                                      </p:cBhvr>
                                      <p:tavLst>
                                        <p:tav tm="0">
                                          <p:val>
                                            <p:fltVal val="0"/>
                                          </p:val>
                                        </p:tav>
                                        <p:tav tm="100000">
                                          <p:val>
                                            <p:strVal val="#ppt_w"/>
                                          </p:val>
                                        </p:tav>
                                      </p:tavLst>
                                    </p:anim>
                                    <p:anim calcmode="lin" valueType="num">
                                      <p:cBhvr>
                                        <p:cTn id="15" dur="1500" fill="hold"/>
                                        <p:tgtEl>
                                          <p:spTgt spid="8"/>
                                        </p:tgtEl>
                                        <p:attrNameLst>
                                          <p:attrName>ppt_h</p:attrName>
                                        </p:attrNameLst>
                                      </p:cBhvr>
                                      <p:tavLst>
                                        <p:tav tm="0">
                                          <p:val>
                                            <p:fltVal val="0"/>
                                          </p:val>
                                        </p:tav>
                                        <p:tav tm="100000">
                                          <p:val>
                                            <p:strVal val="#ppt_h"/>
                                          </p:val>
                                        </p:tav>
                                      </p:tavLst>
                                    </p:anim>
                                    <p:animEffect transition="in" filter="fade">
                                      <p:cBhvr>
                                        <p:cTn id="16" dur="1500"/>
                                        <p:tgtEl>
                                          <p:spTgt spid="8"/>
                                        </p:tgtEl>
                                      </p:cBhvr>
                                    </p:animEffect>
                                  </p:childTnLst>
                                </p:cTn>
                              </p:par>
                              <p:par>
                                <p:cTn id="17" presetID="53"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500" fill="hold"/>
                                        <p:tgtEl>
                                          <p:spTgt spid="10"/>
                                        </p:tgtEl>
                                        <p:attrNameLst>
                                          <p:attrName>ppt_w</p:attrName>
                                        </p:attrNameLst>
                                      </p:cBhvr>
                                      <p:tavLst>
                                        <p:tav tm="0">
                                          <p:val>
                                            <p:fltVal val="0"/>
                                          </p:val>
                                        </p:tav>
                                        <p:tav tm="100000">
                                          <p:val>
                                            <p:strVal val="#ppt_w"/>
                                          </p:val>
                                        </p:tav>
                                      </p:tavLst>
                                    </p:anim>
                                    <p:anim calcmode="lin" valueType="num">
                                      <p:cBhvr>
                                        <p:cTn id="20" dur="1500" fill="hold"/>
                                        <p:tgtEl>
                                          <p:spTgt spid="10"/>
                                        </p:tgtEl>
                                        <p:attrNameLst>
                                          <p:attrName>ppt_h</p:attrName>
                                        </p:attrNameLst>
                                      </p:cBhvr>
                                      <p:tavLst>
                                        <p:tav tm="0">
                                          <p:val>
                                            <p:fltVal val="0"/>
                                          </p:val>
                                        </p:tav>
                                        <p:tav tm="100000">
                                          <p:val>
                                            <p:strVal val="#ppt_h"/>
                                          </p:val>
                                        </p:tav>
                                      </p:tavLst>
                                    </p:anim>
                                    <p:animEffect transition="in" filter="fade">
                                      <p:cBhvr>
                                        <p:cTn id="21" dur="1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1500" fill="hold"/>
                                        <p:tgtEl>
                                          <p:spTgt spid="12"/>
                                        </p:tgtEl>
                                        <p:attrNameLst>
                                          <p:attrName>ppt_w</p:attrName>
                                        </p:attrNameLst>
                                      </p:cBhvr>
                                      <p:tavLst>
                                        <p:tav tm="0">
                                          <p:val>
                                            <p:fltVal val="0"/>
                                          </p:val>
                                        </p:tav>
                                        <p:tav tm="100000">
                                          <p:val>
                                            <p:strVal val="#ppt_w"/>
                                          </p:val>
                                        </p:tav>
                                      </p:tavLst>
                                    </p:anim>
                                    <p:anim calcmode="lin" valueType="num">
                                      <p:cBhvr>
                                        <p:cTn id="25" dur="1500" fill="hold"/>
                                        <p:tgtEl>
                                          <p:spTgt spid="12"/>
                                        </p:tgtEl>
                                        <p:attrNameLst>
                                          <p:attrName>ppt_h</p:attrName>
                                        </p:attrNameLst>
                                      </p:cBhvr>
                                      <p:tavLst>
                                        <p:tav tm="0">
                                          <p:val>
                                            <p:fltVal val="0"/>
                                          </p:val>
                                        </p:tav>
                                        <p:tav tm="100000">
                                          <p:val>
                                            <p:strVal val="#ppt_h"/>
                                          </p:val>
                                        </p:tav>
                                      </p:tavLst>
                                    </p:anim>
                                    <p:animEffect transition="in" filter="fade">
                                      <p:cBhvr>
                                        <p:cTn id="26" dur="1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1500" fill="hold"/>
                                        <p:tgtEl>
                                          <p:spTgt spid="34"/>
                                        </p:tgtEl>
                                        <p:attrNameLst>
                                          <p:attrName>ppt_w</p:attrName>
                                        </p:attrNameLst>
                                      </p:cBhvr>
                                      <p:tavLst>
                                        <p:tav tm="0">
                                          <p:val>
                                            <p:fltVal val="0"/>
                                          </p:val>
                                        </p:tav>
                                        <p:tav tm="100000">
                                          <p:val>
                                            <p:strVal val="#ppt_w"/>
                                          </p:val>
                                        </p:tav>
                                      </p:tavLst>
                                    </p:anim>
                                    <p:anim calcmode="lin" valueType="num">
                                      <p:cBhvr>
                                        <p:cTn id="32" dur="1500" fill="hold"/>
                                        <p:tgtEl>
                                          <p:spTgt spid="34"/>
                                        </p:tgtEl>
                                        <p:attrNameLst>
                                          <p:attrName>ppt_h</p:attrName>
                                        </p:attrNameLst>
                                      </p:cBhvr>
                                      <p:tavLst>
                                        <p:tav tm="0">
                                          <p:val>
                                            <p:fltVal val="0"/>
                                          </p:val>
                                        </p:tav>
                                        <p:tav tm="100000">
                                          <p:val>
                                            <p:strVal val="#ppt_h"/>
                                          </p:val>
                                        </p:tav>
                                      </p:tavLst>
                                    </p:anim>
                                    <p:animEffect transition="in" filter="fade">
                                      <p:cBhvr>
                                        <p:cTn id="33" dur="1500"/>
                                        <p:tgtEl>
                                          <p:spTgt spid="34"/>
                                        </p:tgtEl>
                                      </p:cBhvr>
                                    </p:animEffect>
                                  </p:childTnLst>
                                </p:cTn>
                              </p:par>
                              <p:par>
                                <p:cTn id="34" presetID="53" presetClass="entr" presetSubtype="16"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1500" fill="hold"/>
                                        <p:tgtEl>
                                          <p:spTgt spid="16"/>
                                        </p:tgtEl>
                                        <p:attrNameLst>
                                          <p:attrName>ppt_w</p:attrName>
                                        </p:attrNameLst>
                                      </p:cBhvr>
                                      <p:tavLst>
                                        <p:tav tm="0">
                                          <p:val>
                                            <p:fltVal val="0"/>
                                          </p:val>
                                        </p:tav>
                                        <p:tav tm="100000">
                                          <p:val>
                                            <p:strVal val="#ppt_w"/>
                                          </p:val>
                                        </p:tav>
                                      </p:tavLst>
                                    </p:anim>
                                    <p:anim calcmode="lin" valueType="num">
                                      <p:cBhvr>
                                        <p:cTn id="37" dur="1500" fill="hold"/>
                                        <p:tgtEl>
                                          <p:spTgt spid="16"/>
                                        </p:tgtEl>
                                        <p:attrNameLst>
                                          <p:attrName>ppt_h</p:attrName>
                                        </p:attrNameLst>
                                      </p:cBhvr>
                                      <p:tavLst>
                                        <p:tav tm="0">
                                          <p:val>
                                            <p:fltVal val="0"/>
                                          </p:val>
                                        </p:tav>
                                        <p:tav tm="100000">
                                          <p:val>
                                            <p:strVal val="#ppt_h"/>
                                          </p:val>
                                        </p:tav>
                                      </p:tavLst>
                                    </p:anim>
                                    <p:animEffect transition="in" filter="fade">
                                      <p:cBhvr>
                                        <p:cTn id="38" dur="1500"/>
                                        <p:tgtEl>
                                          <p:spTgt spid="1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1500" fill="hold"/>
                                        <p:tgtEl>
                                          <p:spTgt spid="13"/>
                                        </p:tgtEl>
                                        <p:attrNameLst>
                                          <p:attrName>ppt_w</p:attrName>
                                        </p:attrNameLst>
                                      </p:cBhvr>
                                      <p:tavLst>
                                        <p:tav tm="0">
                                          <p:val>
                                            <p:fltVal val="0"/>
                                          </p:val>
                                        </p:tav>
                                        <p:tav tm="100000">
                                          <p:val>
                                            <p:strVal val="#ppt_w"/>
                                          </p:val>
                                        </p:tav>
                                      </p:tavLst>
                                    </p:anim>
                                    <p:anim calcmode="lin" valueType="num">
                                      <p:cBhvr>
                                        <p:cTn id="42" dur="1500" fill="hold"/>
                                        <p:tgtEl>
                                          <p:spTgt spid="13"/>
                                        </p:tgtEl>
                                        <p:attrNameLst>
                                          <p:attrName>ppt_h</p:attrName>
                                        </p:attrNameLst>
                                      </p:cBhvr>
                                      <p:tavLst>
                                        <p:tav tm="0">
                                          <p:val>
                                            <p:fltVal val="0"/>
                                          </p:val>
                                        </p:tav>
                                        <p:tav tm="100000">
                                          <p:val>
                                            <p:strVal val="#ppt_h"/>
                                          </p:val>
                                        </p:tav>
                                      </p:tavLst>
                                    </p:anim>
                                    <p:animEffect transition="in" filter="fade">
                                      <p:cBhvr>
                                        <p:cTn id="43" dur="1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p:cTn id="48" dur="1500" fill="hold"/>
                                        <p:tgtEl>
                                          <p:spTgt spid="37"/>
                                        </p:tgtEl>
                                        <p:attrNameLst>
                                          <p:attrName>ppt_w</p:attrName>
                                        </p:attrNameLst>
                                      </p:cBhvr>
                                      <p:tavLst>
                                        <p:tav tm="0">
                                          <p:val>
                                            <p:fltVal val="0"/>
                                          </p:val>
                                        </p:tav>
                                        <p:tav tm="100000">
                                          <p:val>
                                            <p:strVal val="#ppt_w"/>
                                          </p:val>
                                        </p:tav>
                                      </p:tavLst>
                                    </p:anim>
                                    <p:anim calcmode="lin" valueType="num">
                                      <p:cBhvr>
                                        <p:cTn id="49" dur="1500" fill="hold"/>
                                        <p:tgtEl>
                                          <p:spTgt spid="37"/>
                                        </p:tgtEl>
                                        <p:attrNameLst>
                                          <p:attrName>ppt_h</p:attrName>
                                        </p:attrNameLst>
                                      </p:cBhvr>
                                      <p:tavLst>
                                        <p:tav tm="0">
                                          <p:val>
                                            <p:fltVal val="0"/>
                                          </p:val>
                                        </p:tav>
                                        <p:tav tm="100000">
                                          <p:val>
                                            <p:strVal val="#ppt_h"/>
                                          </p:val>
                                        </p:tav>
                                      </p:tavLst>
                                    </p:anim>
                                    <p:animEffect transition="in" filter="fade">
                                      <p:cBhvr>
                                        <p:cTn id="50" dur="1500"/>
                                        <p:tgtEl>
                                          <p:spTgt spid="37"/>
                                        </p:tgtEl>
                                      </p:cBhvr>
                                    </p:animEffect>
                                  </p:childTnLst>
                                </p:cTn>
                              </p:par>
                              <p:par>
                                <p:cTn id="51" presetID="53" presetClass="entr" presetSubtype="1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1500" fill="hold"/>
                                        <p:tgtEl>
                                          <p:spTgt spid="15"/>
                                        </p:tgtEl>
                                        <p:attrNameLst>
                                          <p:attrName>ppt_w</p:attrName>
                                        </p:attrNameLst>
                                      </p:cBhvr>
                                      <p:tavLst>
                                        <p:tav tm="0">
                                          <p:val>
                                            <p:fltVal val="0"/>
                                          </p:val>
                                        </p:tav>
                                        <p:tav tm="100000">
                                          <p:val>
                                            <p:strVal val="#ppt_w"/>
                                          </p:val>
                                        </p:tav>
                                      </p:tavLst>
                                    </p:anim>
                                    <p:anim calcmode="lin" valueType="num">
                                      <p:cBhvr>
                                        <p:cTn id="54" dur="1500" fill="hold"/>
                                        <p:tgtEl>
                                          <p:spTgt spid="15"/>
                                        </p:tgtEl>
                                        <p:attrNameLst>
                                          <p:attrName>ppt_h</p:attrName>
                                        </p:attrNameLst>
                                      </p:cBhvr>
                                      <p:tavLst>
                                        <p:tav tm="0">
                                          <p:val>
                                            <p:fltVal val="0"/>
                                          </p:val>
                                        </p:tav>
                                        <p:tav tm="100000">
                                          <p:val>
                                            <p:strVal val="#ppt_h"/>
                                          </p:val>
                                        </p:tav>
                                      </p:tavLst>
                                    </p:anim>
                                    <p:animEffect transition="in" filter="fade">
                                      <p:cBhvr>
                                        <p:cTn id="55" dur="1500"/>
                                        <p:tgtEl>
                                          <p:spTgt spid="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1500" fill="hold"/>
                                        <p:tgtEl>
                                          <p:spTgt spid="14"/>
                                        </p:tgtEl>
                                        <p:attrNameLst>
                                          <p:attrName>ppt_w</p:attrName>
                                        </p:attrNameLst>
                                      </p:cBhvr>
                                      <p:tavLst>
                                        <p:tav tm="0">
                                          <p:val>
                                            <p:fltVal val="0"/>
                                          </p:val>
                                        </p:tav>
                                        <p:tav tm="100000">
                                          <p:val>
                                            <p:strVal val="#ppt_w"/>
                                          </p:val>
                                        </p:tav>
                                      </p:tavLst>
                                    </p:anim>
                                    <p:anim calcmode="lin" valueType="num">
                                      <p:cBhvr>
                                        <p:cTn id="59" dur="1500" fill="hold"/>
                                        <p:tgtEl>
                                          <p:spTgt spid="14"/>
                                        </p:tgtEl>
                                        <p:attrNameLst>
                                          <p:attrName>ppt_h</p:attrName>
                                        </p:attrNameLst>
                                      </p:cBhvr>
                                      <p:tavLst>
                                        <p:tav tm="0">
                                          <p:val>
                                            <p:fltVal val="0"/>
                                          </p:val>
                                        </p:tav>
                                        <p:tav tm="100000">
                                          <p:val>
                                            <p:strVal val="#ppt_h"/>
                                          </p:val>
                                        </p:tav>
                                      </p:tavLst>
                                    </p:anim>
                                    <p:animEffect transition="in" filter="fade">
                                      <p:cBhvr>
                                        <p:cTn id="60" dur="1500"/>
                                        <p:tgtEl>
                                          <p:spTgt spid="14"/>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1500" fill="hold"/>
                                        <p:tgtEl>
                                          <p:spTgt spid="41"/>
                                        </p:tgtEl>
                                        <p:attrNameLst>
                                          <p:attrName>ppt_w</p:attrName>
                                        </p:attrNameLst>
                                      </p:cBhvr>
                                      <p:tavLst>
                                        <p:tav tm="0">
                                          <p:val>
                                            <p:fltVal val="0"/>
                                          </p:val>
                                        </p:tav>
                                        <p:tav tm="100000">
                                          <p:val>
                                            <p:strVal val="#ppt_w"/>
                                          </p:val>
                                        </p:tav>
                                      </p:tavLst>
                                    </p:anim>
                                    <p:anim calcmode="lin" valueType="num">
                                      <p:cBhvr>
                                        <p:cTn id="66" dur="1500" fill="hold"/>
                                        <p:tgtEl>
                                          <p:spTgt spid="41"/>
                                        </p:tgtEl>
                                        <p:attrNameLst>
                                          <p:attrName>ppt_h</p:attrName>
                                        </p:attrNameLst>
                                      </p:cBhvr>
                                      <p:tavLst>
                                        <p:tav tm="0">
                                          <p:val>
                                            <p:fltVal val="0"/>
                                          </p:val>
                                        </p:tav>
                                        <p:tav tm="100000">
                                          <p:val>
                                            <p:strVal val="#ppt_h"/>
                                          </p:val>
                                        </p:tav>
                                      </p:tavLst>
                                    </p:anim>
                                    <p:animEffect transition="in" filter="fade">
                                      <p:cBhvr>
                                        <p:cTn id="67" dur="1500"/>
                                        <p:tgtEl>
                                          <p:spTgt spid="41"/>
                                        </p:tgtEl>
                                      </p:cBhvr>
                                    </p:animEffect>
                                  </p:childTnLst>
                                </p:cTn>
                              </p:par>
                              <p:par>
                                <p:cTn id="68" presetID="2" presetClass="entr" presetSubtype="2"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1500" fill="hold"/>
                                        <p:tgtEl>
                                          <p:spTgt spid="42"/>
                                        </p:tgtEl>
                                        <p:attrNameLst>
                                          <p:attrName>ppt_x</p:attrName>
                                        </p:attrNameLst>
                                      </p:cBhvr>
                                      <p:tavLst>
                                        <p:tav tm="0">
                                          <p:val>
                                            <p:strVal val="1+#ppt_w/2"/>
                                          </p:val>
                                        </p:tav>
                                        <p:tav tm="100000">
                                          <p:val>
                                            <p:strVal val="#ppt_x"/>
                                          </p:val>
                                        </p:tav>
                                      </p:tavLst>
                                    </p:anim>
                                    <p:anim calcmode="lin" valueType="num">
                                      <p:cBhvr additive="base">
                                        <p:cTn id="71" dur="1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13" grpId="0" animBg="1"/>
      <p:bldP spid="14" grpId="0" animBg="1"/>
      <p:bldP spid="41" grpId="0" animBg="1"/>
      <p:bldP spid="4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 Box 5"/>
          <p:cNvSpPr txBox="1">
            <a:spLocks noChangeArrowheads="1"/>
          </p:cNvSpPr>
          <p:nvPr/>
        </p:nvSpPr>
        <p:spPr bwMode="auto">
          <a:xfrm>
            <a:off x="1" y="0"/>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121024" y="0"/>
            <a:ext cx="9480176"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vi-VN" sz="3200" b="1" smtClean="0">
                <a:solidFill>
                  <a:srgbClr val="0070C0"/>
                </a:solidFill>
                <a:latin typeface="Times New Roman" panose="02020603050405020304" pitchFamily="18" charset="0"/>
                <a:cs typeface="Times New Roman" panose="02020603050405020304" pitchFamily="18" charset="0"/>
              </a:rPr>
              <a:t>c. </a:t>
            </a:r>
            <a:r>
              <a:rPr lang="en-US" sz="3200" b="1">
                <a:solidFill>
                  <a:srgbClr val="0070C0"/>
                </a:solidFill>
                <a:latin typeface="Times New Roman" panose="02020603050405020304" pitchFamily="18" charset="0"/>
                <a:cs typeface="Times New Roman" panose="02020603050405020304" pitchFamily="18" charset="0"/>
              </a:rPr>
              <a:t>Huấn Cao là người có tâm hồn trong sáng, cao </a:t>
            </a:r>
            <a:r>
              <a:rPr lang="en-US" sz="3200" b="1" smtClean="0">
                <a:solidFill>
                  <a:srgbClr val="0070C0"/>
                </a:solidFill>
                <a:latin typeface="Times New Roman" panose="02020603050405020304" pitchFamily="18" charset="0"/>
                <a:cs typeface="Times New Roman" panose="02020603050405020304" pitchFamily="18" charset="0"/>
              </a:rPr>
              <a:t>đẹp</a:t>
            </a:r>
            <a:r>
              <a:rPr lang="vi-VN" sz="3200" b="1" smtClean="0">
                <a:solidFill>
                  <a:srgbClr val="0070C0"/>
                </a:solidFill>
                <a:latin typeface="Times New Roman" panose="02020603050405020304" pitchFamily="18" charset="0"/>
                <a:cs typeface="Times New Roman" panose="02020603050405020304" pitchFamily="18" charset="0"/>
              </a:rPr>
              <a:t>.</a:t>
            </a:r>
            <a:endParaRPr lang="en-US" sz="3200" b="1">
              <a:solidFill>
                <a:srgbClr val="0070C0"/>
              </a:solidFill>
              <a:latin typeface="Times New Roman" panose="02020603050405020304" pitchFamily="18" charset="0"/>
              <a:cs typeface="Times New Roman" panose="02020603050405020304" pitchFamily="18" charset="0"/>
            </a:endParaRPr>
          </a:p>
        </p:txBody>
      </p:sp>
      <p:cxnSp>
        <p:nvCxnSpPr>
          <p:cNvPr id="8" name="Straight Arrow Connector 7"/>
          <p:cNvCxnSpPr>
            <a:stCxn id="6" idx="2"/>
          </p:cNvCxnSpPr>
          <p:nvPr/>
        </p:nvCxnSpPr>
        <p:spPr>
          <a:xfrm flipH="1">
            <a:off x="2958354" y="584775"/>
            <a:ext cx="1902758" cy="368447"/>
          </a:xfrm>
          <a:prstGeom prst="straightConnector1">
            <a:avLst/>
          </a:prstGeom>
          <a:ln w="57150">
            <a:solidFill>
              <a:srgbClr val="002060"/>
            </a:solidFill>
            <a:tailEnd type="triangle"/>
          </a:ln>
        </p:spPr>
        <p:style>
          <a:lnRef idx="3">
            <a:schemeClr val="dk1"/>
          </a:lnRef>
          <a:fillRef idx="0">
            <a:schemeClr val="dk1"/>
          </a:fillRef>
          <a:effectRef idx="2">
            <a:schemeClr val="dk1"/>
          </a:effectRef>
          <a:fontRef idx="minor">
            <a:schemeClr val="tx1"/>
          </a:fontRef>
        </p:style>
      </p:cxnSp>
      <p:sp>
        <p:nvSpPr>
          <p:cNvPr id="12" name="Hexagon 11"/>
          <p:cNvSpPr/>
          <p:nvPr/>
        </p:nvSpPr>
        <p:spPr>
          <a:xfrm>
            <a:off x="1055594" y="954741"/>
            <a:ext cx="3805518" cy="3120893"/>
          </a:xfrm>
          <a:prstGeom prst="hexagon">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Khi chưa hiểu tấm lòng viên quản </a:t>
            </a:r>
            <a:r>
              <a:rPr lang="en-US" sz="2800" b="1" smtClean="0">
                <a:latin typeface="Times New Roman" panose="02020603050405020304" pitchFamily="18" charset="0"/>
                <a:cs typeface="Times New Roman" panose="02020603050405020304" pitchFamily="18" charset="0"/>
              </a:rPr>
              <a:t>ngục</a:t>
            </a:r>
            <a:r>
              <a:rPr lang="vi-VN" sz="2800" b="1" smtClean="0">
                <a:latin typeface="Times New Roman" panose="02020603050405020304" pitchFamily="18" charset="0"/>
                <a:cs typeface="Times New Roman" panose="02020603050405020304" pitchFamily="18" charset="0"/>
              </a:rPr>
              <a:t>.</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Huấn Cao tỏ thái độ khinh bỉ xem thường </a:t>
            </a:r>
          </a:p>
        </p:txBody>
      </p:sp>
      <p:sp>
        <p:nvSpPr>
          <p:cNvPr id="13" name="Hexagon 12"/>
          <p:cNvSpPr/>
          <p:nvPr/>
        </p:nvSpPr>
        <p:spPr>
          <a:xfrm>
            <a:off x="5037043" y="954741"/>
            <a:ext cx="3852583" cy="3120893"/>
          </a:xfrm>
          <a:prstGeom prst="hexagon">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b="1">
                <a:latin typeface="Times New Roman" panose="02020603050405020304" pitchFamily="18" charset="0"/>
                <a:cs typeface="Times New Roman" panose="02020603050405020304" pitchFamily="18" charset="0"/>
              </a:rPr>
              <a:t>Khi nhận rõ tấm lòng và sở thích của viên quản </a:t>
            </a:r>
            <a:r>
              <a:rPr lang="en-US" sz="2400" b="1" smtClean="0">
                <a:latin typeface="Times New Roman" panose="02020603050405020304" pitchFamily="18" charset="0"/>
                <a:cs typeface="Times New Roman" panose="02020603050405020304" pitchFamily="18" charset="0"/>
              </a:rPr>
              <a:t>ngục</a:t>
            </a:r>
            <a:r>
              <a:rPr lang="vi-VN" sz="2400" b="1" smtClean="0">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Huấn </a:t>
            </a:r>
            <a:r>
              <a:rPr lang="en-US" sz="2400" b="1">
                <a:latin typeface="Times New Roman" panose="02020603050405020304" pitchFamily="18" charset="0"/>
                <a:cs typeface="Times New Roman" panose="02020603050405020304" pitchFamily="18" charset="0"/>
              </a:rPr>
              <a:t>Cao sẵn lòng cho chữ, và cho rằng </a:t>
            </a:r>
            <a:r>
              <a:rPr lang="en-US" sz="2400" b="1" smtClean="0">
                <a:latin typeface="Times New Roman" panose="02020603050405020304" pitchFamily="18" charset="0"/>
                <a:cs typeface="Times New Roman" panose="02020603050405020304" pitchFamily="18" charset="0"/>
              </a:rPr>
              <a:t>“</a:t>
            </a:r>
            <a:r>
              <a:rPr lang="en-US" sz="2400" b="1" i="1" smtClean="0">
                <a:latin typeface="Times New Roman" panose="02020603050405020304" pitchFamily="18" charset="0"/>
                <a:cs typeface="Times New Roman" panose="02020603050405020304" pitchFamily="18" charset="0"/>
              </a:rPr>
              <a:t>Thiếu chút nữa</a:t>
            </a:r>
            <a:r>
              <a:rPr lang="vi-VN" sz="2400" b="1" i="1" smtClean="0">
                <a:latin typeface="Times New Roman" panose="02020603050405020304" pitchFamily="18" charset="0"/>
                <a:cs typeface="Times New Roman" panose="02020603050405020304" pitchFamily="18" charset="0"/>
              </a:rPr>
              <a:t>, </a:t>
            </a:r>
            <a:r>
              <a:rPr lang="en-US" sz="2400" b="1" i="1" smtClean="0">
                <a:latin typeface="Times New Roman" panose="02020603050405020304" pitchFamily="18" charset="0"/>
                <a:cs typeface="Times New Roman" panose="02020603050405020304" pitchFamily="18" charset="0"/>
              </a:rPr>
              <a:t>.. thiên </a:t>
            </a:r>
            <a:r>
              <a:rPr lang="en-US" sz="2400" b="1" i="1">
                <a:latin typeface="Times New Roman" panose="02020603050405020304" pitchFamily="18" charset="0"/>
                <a:cs typeface="Times New Roman" panose="02020603050405020304" pitchFamily="18" charset="0"/>
              </a:rPr>
              <a:t>hạ</a:t>
            </a:r>
            <a:r>
              <a:rPr lang="en-US" sz="2300" b="1">
                <a:latin typeface="Times New Roman" panose="02020603050405020304" pitchFamily="18" charset="0"/>
                <a:cs typeface="Times New Roman" panose="02020603050405020304" pitchFamily="18" charset="0"/>
              </a:rPr>
              <a:t>” </a:t>
            </a:r>
          </a:p>
        </p:txBody>
      </p:sp>
      <p:cxnSp>
        <p:nvCxnSpPr>
          <p:cNvPr id="15" name="Straight Arrow Connector 14"/>
          <p:cNvCxnSpPr/>
          <p:nvPr/>
        </p:nvCxnSpPr>
        <p:spPr>
          <a:xfrm>
            <a:off x="4847665" y="584775"/>
            <a:ext cx="2037229" cy="368447"/>
          </a:xfrm>
          <a:prstGeom prst="straightConnector1">
            <a:avLst/>
          </a:prstGeom>
          <a:ln w="57150">
            <a:solidFill>
              <a:srgbClr val="002060"/>
            </a:solidFill>
            <a:tailEnd type="triangle"/>
          </a:ln>
        </p:spPr>
        <p:style>
          <a:lnRef idx="3">
            <a:schemeClr val="dk1"/>
          </a:lnRef>
          <a:fillRef idx="0">
            <a:schemeClr val="dk1"/>
          </a:fillRef>
          <a:effectRef idx="2">
            <a:schemeClr val="dk1"/>
          </a:effectRef>
          <a:fontRef idx="minor">
            <a:schemeClr val="tx1"/>
          </a:fontRef>
        </p:style>
      </p:cxnSp>
      <p:sp>
        <p:nvSpPr>
          <p:cNvPr id="22" name="Horizontal Scroll 21"/>
          <p:cNvSpPr/>
          <p:nvPr/>
        </p:nvSpPr>
        <p:spPr>
          <a:xfrm>
            <a:off x="726141" y="4075635"/>
            <a:ext cx="10972800" cy="2432742"/>
          </a:xfrm>
          <a:prstGeom prst="horizontalScroll">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endParaRPr lang="vi-VN" sz="3400" b="1"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endParaRPr>
          </a:p>
          <a:p>
            <a:pPr algn="just"/>
            <a:r>
              <a:rPr lang="vi-VN" sz="3400" b="1"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t>
            </a:r>
            <a:r>
              <a:rPr lang="en-US" sz="3400" b="1" smtClean="0">
                <a:solidFill>
                  <a:srgbClr val="FF0000"/>
                </a:solidFill>
                <a:latin typeface="Times New Roman" panose="02020603050405020304" pitchFamily="18" charset="0"/>
                <a:cs typeface="Times New Roman" panose="02020603050405020304" pitchFamily="18" charset="0"/>
              </a:rPr>
              <a:t>Theo </a:t>
            </a:r>
            <a:r>
              <a:rPr lang="en-US" sz="3400" b="1">
                <a:solidFill>
                  <a:srgbClr val="FF0000"/>
                </a:solidFill>
                <a:latin typeface="Times New Roman" panose="02020603050405020304" pitchFamily="18" charset="0"/>
                <a:cs typeface="Times New Roman" panose="02020603050405020304" pitchFamily="18" charset="0"/>
              </a:rPr>
              <a:t>quan niệm của Nguyễn Tuân cái tài hoa phải đi đôi với cái tâm trong sáng, cái đẹp và cái thiện </a:t>
            </a:r>
            <a:r>
              <a:rPr lang="en-US" sz="3400" b="1" smtClean="0">
                <a:solidFill>
                  <a:srgbClr val="FF0000"/>
                </a:solidFill>
                <a:latin typeface="Times New Roman" panose="02020603050405020304" pitchFamily="18" charset="0"/>
                <a:cs typeface="Times New Roman" panose="02020603050405020304" pitchFamily="18" charset="0"/>
              </a:rPr>
              <a:t>không </a:t>
            </a:r>
            <a:r>
              <a:rPr lang="en-US" sz="3400" b="1">
                <a:solidFill>
                  <a:srgbClr val="FF0000"/>
                </a:solidFill>
                <a:latin typeface="Times New Roman" panose="02020603050405020304" pitchFamily="18" charset="0"/>
                <a:cs typeface="Times New Roman" panose="02020603050405020304" pitchFamily="18" charset="0"/>
              </a:rPr>
              <a:t>tách rời nhau</a:t>
            </a:r>
            <a:r>
              <a:rPr lang="en-US" sz="3400" b="1" smtClean="0">
                <a:solidFill>
                  <a:srgbClr val="FF0000"/>
                </a:solidFill>
                <a:latin typeface="Times New Roman" panose="02020603050405020304" pitchFamily="18" charset="0"/>
                <a:cs typeface="Times New Roman" panose="02020603050405020304" pitchFamily="18" charset="0"/>
              </a:rPr>
              <a:t>.</a:t>
            </a:r>
            <a:r>
              <a:rPr lang="vi-VN" sz="3400" b="1" smtClean="0">
                <a:solidFill>
                  <a:srgbClr val="FF0000"/>
                </a:solidFill>
                <a:latin typeface="Times New Roman" panose="02020603050405020304" pitchFamily="18" charset="0"/>
                <a:cs typeface="Times New Roman" panose="02020603050405020304" pitchFamily="18" charset="0"/>
              </a:rPr>
              <a:t> Đây là quan điểm nghệ thuật tiến bộ.</a:t>
            </a:r>
            <a:endParaRPr lang="en-US" sz="3400" b="1">
              <a:solidFill>
                <a:srgbClr val="FF0000"/>
              </a:solidFill>
              <a:latin typeface="Times New Roman" panose="02020603050405020304" pitchFamily="18" charset="0"/>
              <a:cs typeface="Times New Roman" panose="02020603050405020304" pitchFamily="18" charset="0"/>
            </a:endParaRPr>
          </a:p>
          <a:p>
            <a:pPr algn="ctr"/>
            <a:endParaRPr lang="en-US" sz="3400"/>
          </a:p>
        </p:txBody>
      </p:sp>
      <p:sp>
        <p:nvSpPr>
          <p:cNvPr id="2" name="Left Arrow 1">
            <a:hlinkClick r:id="rId3" action="ppaction://hlinksldjump"/>
          </p:cNvPr>
          <p:cNvSpPr/>
          <p:nvPr/>
        </p:nvSpPr>
        <p:spPr>
          <a:xfrm>
            <a:off x="13448" y="803203"/>
            <a:ext cx="457200" cy="30003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9847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500" fill="hold"/>
                                        <p:tgtEl>
                                          <p:spTgt spid="8"/>
                                        </p:tgtEl>
                                        <p:attrNameLst>
                                          <p:attrName>ppt_w</p:attrName>
                                        </p:attrNameLst>
                                      </p:cBhvr>
                                      <p:tavLst>
                                        <p:tav tm="0">
                                          <p:val>
                                            <p:fltVal val="0"/>
                                          </p:val>
                                        </p:tav>
                                        <p:tav tm="100000">
                                          <p:val>
                                            <p:strVal val="#ppt_w"/>
                                          </p:val>
                                        </p:tav>
                                      </p:tavLst>
                                    </p:anim>
                                    <p:anim calcmode="lin" valueType="num">
                                      <p:cBhvr>
                                        <p:cTn id="14" dur="1500" fill="hold"/>
                                        <p:tgtEl>
                                          <p:spTgt spid="8"/>
                                        </p:tgtEl>
                                        <p:attrNameLst>
                                          <p:attrName>ppt_h</p:attrName>
                                        </p:attrNameLst>
                                      </p:cBhvr>
                                      <p:tavLst>
                                        <p:tav tm="0">
                                          <p:val>
                                            <p:fltVal val="0"/>
                                          </p:val>
                                        </p:tav>
                                        <p:tav tm="100000">
                                          <p:val>
                                            <p:strVal val="#ppt_h"/>
                                          </p:val>
                                        </p:tav>
                                      </p:tavLst>
                                    </p:anim>
                                    <p:animEffect transition="in" filter="fade">
                                      <p:cBhvr>
                                        <p:cTn id="15" dur="1500"/>
                                        <p:tgtEl>
                                          <p:spTgt spid="8"/>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500" fill="hold"/>
                                        <p:tgtEl>
                                          <p:spTgt spid="12"/>
                                        </p:tgtEl>
                                        <p:attrNameLst>
                                          <p:attrName>ppt_w</p:attrName>
                                        </p:attrNameLst>
                                      </p:cBhvr>
                                      <p:tavLst>
                                        <p:tav tm="0">
                                          <p:val>
                                            <p:fltVal val="0"/>
                                          </p:val>
                                        </p:tav>
                                        <p:tav tm="100000">
                                          <p:val>
                                            <p:strVal val="#ppt_w"/>
                                          </p:val>
                                        </p:tav>
                                      </p:tavLst>
                                    </p:anim>
                                    <p:anim calcmode="lin" valueType="num">
                                      <p:cBhvr>
                                        <p:cTn id="19" dur="1500" fill="hold"/>
                                        <p:tgtEl>
                                          <p:spTgt spid="12"/>
                                        </p:tgtEl>
                                        <p:attrNameLst>
                                          <p:attrName>ppt_h</p:attrName>
                                        </p:attrNameLst>
                                      </p:cBhvr>
                                      <p:tavLst>
                                        <p:tav tm="0">
                                          <p:val>
                                            <p:fltVal val="0"/>
                                          </p:val>
                                        </p:tav>
                                        <p:tav tm="100000">
                                          <p:val>
                                            <p:strVal val="#ppt_h"/>
                                          </p:val>
                                        </p:tav>
                                      </p:tavLst>
                                    </p:anim>
                                    <p:animEffect transition="in" filter="fade">
                                      <p:cBhvr>
                                        <p:cTn id="20" dur="1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1500" fill="hold"/>
                                        <p:tgtEl>
                                          <p:spTgt spid="15"/>
                                        </p:tgtEl>
                                        <p:attrNameLst>
                                          <p:attrName>ppt_w</p:attrName>
                                        </p:attrNameLst>
                                      </p:cBhvr>
                                      <p:tavLst>
                                        <p:tav tm="0">
                                          <p:val>
                                            <p:fltVal val="0"/>
                                          </p:val>
                                        </p:tav>
                                        <p:tav tm="100000">
                                          <p:val>
                                            <p:strVal val="#ppt_w"/>
                                          </p:val>
                                        </p:tav>
                                      </p:tavLst>
                                    </p:anim>
                                    <p:anim calcmode="lin" valueType="num">
                                      <p:cBhvr>
                                        <p:cTn id="26" dur="1500" fill="hold"/>
                                        <p:tgtEl>
                                          <p:spTgt spid="15"/>
                                        </p:tgtEl>
                                        <p:attrNameLst>
                                          <p:attrName>ppt_h</p:attrName>
                                        </p:attrNameLst>
                                      </p:cBhvr>
                                      <p:tavLst>
                                        <p:tav tm="0">
                                          <p:val>
                                            <p:fltVal val="0"/>
                                          </p:val>
                                        </p:tav>
                                        <p:tav tm="100000">
                                          <p:val>
                                            <p:strVal val="#ppt_h"/>
                                          </p:val>
                                        </p:tav>
                                      </p:tavLst>
                                    </p:anim>
                                    <p:animEffect transition="in" filter="fade">
                                      <p:cBhvr>
                                        <p:cTn id="27" dur="1500"/>
                                        <p:tgtEl>
                                          <p:spTgt spid="15"/>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1500" fill="hold"/>
                                        <p:tgtEl>
                                          <p:spTgt spid="13"/>
                                        </p:tgtEl>
                                        <p:attrNameLst>
                                          <p:attrName>ppt_w</p:attrName>
                                        </p:attrNameLst>
                                      </p:cBhvr>
                                      <p:tavLst>
                                        <p:tav tm="0">
                                          <p:val>
                                            <p:fltVal val="0"/>
                                          </p:val>
                                        </p:tav>
                                        <p:tav tm="100000">
                                          <p:val>
                                            <p:strVal val="#ppt_w"/>
                                          </p:val>
                                        </p:tav>
                                      </p:tavLst>
                                    </p:anim>
                                    <p:anim calcmode="lin" valueType="num">
                                      <p:cBhvr>
                                        <p:cTn id="31" dur="1500" fill="hold"/>
                                        <p:tgtEl>
                                          <p:spTgt spid="13"/>
                                        </p:tgtEl>
                                        <p:attrNameLst>
                                          <p:attrName>ppt_h</p:attrName>
                                        </p:attrNameLst>
                                      </p:cBhvr>
                                      <p:tavLst>
                                        <p:tav tm="0">
                                          <p:val>
                                            <p:fltVal val="0"/>
                                          </p:val>
                                        </p:tav>
                                        <p:tav tm="100000">
                                          <p:val>
                                            <p:strVal val="#ppt_h"/>
                                          </p:val>
                                        </p:tav>
                                      </p:tavLst>
                                    </p:anim>
                                    <p:animEffect transition="in" filter="fade">
                                      <p:cBhvr>
                                        <p:cTn id="32" dur="1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870">
                                          <p:stCondLst>
                                            <p:cond delay="0"/>
                                          </p:stCondLst>
                                        </p:cTn>
                                        <p:tgtEl>
                                          <p:spTgt spid="22"/>
                                        </p:tgtEl>
                                      </p:cBhvr>
                                    </p:animEffect>
                                    <p:anim calcmode="lin" valueType="num">
                                      <p:cBhvr>
                                        <p:cTn id="38" dur="2733"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22"/>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22"/>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22"/>
                                        </p:tgtEl>
                                        <p:attrNameLst>
                                          <p:attrName>ppt_y</p:attrName>
                                        </p:attrNameLst>
                                      </p:cBhvr>
                                      <p:tavLst>
                                        <p:tav tm="0" fmla="#ppt_y-sin(pi*$)/81">
                                          <p:val>
                                            <p:fltVal val="0"/>
                                          </p:val>
                                        </p:tav>
                                        <p:tav tm="100000">
                                          <p:val>
                                            <p:fltVal val="1"/>
                                          </p:val>
                                        </p:tav>
                                      </p:tavLst>
                                    </p:anim>
                                    <p:animScale>
                                      <p:cBhvr>
                                        <p:cTn id="43" dur="39">
                                          <p:stCondLst>
                                            <p:cond delay="975"/>
                                          </p:stCondLst>
                                        </p:cTn>
                                        <p:tgtEl>
                                          <p:spTgt spid="22"/>
                                        </p:tgtEl>
                                      </p:cBhvr>
                                      <p:to x="100000" y="60000"/>
                                    </p:animScale>
                                    <p:animScale>
                                      <p:cBhvr>
                                        <p:cTn id="44" dur="249" decel="50000">
                                          <p:stCondLst>
                                            <p:cond delay="1014"/>
                                          </p:stCondLst>
                                        </p:cTn>
                                        <p:tgtEl>
                                          <p:spTgt spid="22"/>
                                        </p:tgtEl>
                                      </p:cBhvr>
                                      <p:to x="100000" y="100000"/>
                                    </p:animScale>
                                    <p:animScale>
                                      <p:cBhvr>
                                        <p:cTn id="45" dur="39">
                                          <p:stCondLst>
                                            <p:cond delay="1968"/>
                                          </p:stCondLst>
                                        </p:cTn>
                                        <p:tgtEl>
                                          <p:spTgt spid="22"/>
                                        </p:tgtEl>
                                      </p:cBhvr>
                                      <p:to x="100000" y="80000"/>
                                    </p:animScale>
                                    <p:animScale>
                                      <p:cBhvr>
                                        <p:cTn id="46" dur="249" decel="50000">
                                          <p:stCondLst>
                                            <p:cond delay="2007"/>
                                          </p:stCondLst>
                                        </p:cTn>
                                        <p:tgtEl>
                                          <p:spTgt spid="22"/>
                                        </p:tgtEl>
                                      </p:cBhvr>
                                      <p:to x="100000" y="100000"/>
                                    </p:animScale>
                                    <p:animScale>
                                      <p:cBhvr>
                                        <p:cTn id="47" dur="39">
                                          <p:stCondLst>
                                            <p:cond delay="2463"/>
                                          </p:stCondLst>
                                        </p:cTn>
                                        <p:tgtEl>
                                          <p:spTgt spid="22"/>
                                        </p:tgtEl>
                                      </p:cBhvr>
                                      <p:to x="100000" y="90000"/>
                                    </p:animScale>
                                    <p:animScale>
                                      <p:cBhvr>
                                        <p:cTn id="48" dur="249" decel="50000">
                                          <p:stCondLst>
                                            <p:cond delay="2502"/>
                                          </p:stCondLst>
                                        </p:cTn>
                                        <p:tgtEl>
                                          <p:spTgt spid="22"/>
                                        </p:tgtEl>
                                      </p:cBhvr>
                                      <p:to x="100000" y="100000"/>
                                    </p:animScale>
                                    <p:animScale>
                                      <p:cBhvr>
                                        <p:cTn id="49" dur="39">
                                          <p:stCondLst>
                                            <p:cond delay="2712"/>
                                          </p:stCondLst>
                                        </p:cTn>
                                        <p:tgtEl>
                                          <p:spTgt spid="22"/>
                                        </p:tgtEl>
                                      </p:cBhvr>
                                      <p:to x="100000" y="95000"/>
                                    </p:animScale>
                                    <p:animScale>
                                      <p:cBhvr>
                                        <p:cTn id="50" dur="249" decel="50000">
                                          <p:stCondLst>
                                            <p:cond delay="2751"/>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13"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Text Box 5"/>
          <p:cNvSpPr txBox="1">
            <a:spLocks noChangeArrowheads="1"/>
          </p:cNvSpPr>
          <p:nvPr/>
        </p:nvSpPr>
        <p:spPr bwMode="auto">
          <a:xfrm>
            <a:off x="1" y="-21064"/>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13" name="TextBox 12"/>
          <p:cNvSpPr txBox="1"/>
          <p:nvPr/>
        </p:nvSpPr>
        <p:spPr>
          <a:xfrm>
            <a:off x="3200400" y="0"/>
            <a:ext cx="5056095"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3200" b="1" smtClean="0">
                <a:solidFill>
                  <a:srgbClr val="FF0000"/>
                </a:solidFill>
                <a:latin typeface="Times New Roman" panose="02020603050405020304" pitchFamily="18" charset="0"/>
                <a:cs typeface="Times New Roman" panose="02020603050405020304" pitchFamily="18" charset="0"/>
              </a:rPr>
              <a:t>3. Nhân vật viên quản ngục</a:t>
            </a:r>
          </a:p>
        </p:txBody>
      </p:sp>
      <p:cxnSp>
        <p:nvCxnSpPr>
          <p:cNvPr id="19" name="Straight Arrow Connector 18"/>
          <p:cNvCxnSpPr>
            <a:stCxn id="13" idx="2"/>
          </p:cNvCxnSpPr>
          <p:nvPr/>
        </p:nvCxnSpPr>
        <p:spPr>
          <a:xfrm flipH="1">
            <a:off x="3489511" y="584775"/>
            <a:ext cx="2238937" cy="234963"/>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p:cNvCxnSpPr>
            <a:stCxn id="13" idx="2"/>
          </p:cNvCxnSpPr>
          <p:nvPr/>
        </p:nvCxnSpPr>
        <p:spPr>
          <a:xfrm flipH="1">
            <a:off x="5728447" y="584775"/>
            <a:ext cx="1" cy="234963"/>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5708277" y="584775"/>
            <a:ext cx="2353234" cy="169812"/>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25" name="Rectangle 24"/>
          <p:cNvSpPr/>
          <p:nvPr/>
        </p:nvSpPr>
        <p:spPr>
          <a:xfrm>
            <a:off x="867335" y="774757"/>
            <a:ext cx="2622176" cy="238595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2400" b="1" smtClean="0">
                <a:latin typeface="Times New Roman" panose="02020603050405020304" pitchFamily="18" charset="0"/>
                <a:cs typeface="Times New Roman" panose="02020603050405020304" pitchFamily="18" charset="0"/>
              </a:rPr>
              <a:t>Không phải </a:t>
            </a:r>
            <a:r>
              <a:rPr lang="en-US" sz="2400" b="1">
                <a:latin typeface="Times New Roman" panose="02020603050405020304" pitchFamily="18" charset="0"/>
                <a:cs typeface="Times New Roman" panose="02020603050405020304" pitchFamily="18" charset="0"/>
              </a:rPr>
              <a:t>là người sáng tạo ra cái đẹp nhưng </a:t>
            </a:r>
            <a:r>
              <a:rPr lang="en-US" sz="2400" b="1" smtClean="0">
                <a:latin typeface="Times New Roman" panose="02020603050405020304" pitchFamily="18" charset="0"/>
                <a:cs typeface="Times New Roman" panose="02020603050405020304" pitchFamily="18" charset="0"/>
              </a:rPr>
              <a:t>là người say mê </a:t>
            </a:r>
            <a:r>
              <a:rPr lang="en-US" sz="2400" b="1">
                <a:latin typeface="Times New Roman" panose="02020603050405020304" pitchFamily="18" charset="0"/>
                <a:cs typeface="Times New Roman" panose="02020603050405020304" pitchFamily="18" charset="0"/>
              </a:rPr>
              <a:t>và quí trọng cái tài, cái </a:t>
            </a:r>
            <a:r>
              <a:rPr lang="en-US" sz="2400" b="1" smtClean="0">
                <a:latin typeface="Times New Roman" panose="02020603050405020304" pitchFamily="18" charset="0"/>
                <a:cs typeface="Times New Roman" panose="02020603050405020304" pitchFamily="18" charset="0"/>
              </a:rPr>
              <a:t>đẹp. </a:t>
            </a:r>
            <a:endParaRPr lang="en-US" sz="2400" b="1">
              <a:latin typeface="Times New Roman" panose="02020603050405020304" pitchFamily="18" charset="0"/>
              <a:cs typeface="Times New Roman" panose="02020603050405020304" pitchFamily="18" charset="0"/>
            </a:endParaRPr>
          </a:p>
        </p:txBody>
      </p:sp>
      <p:sp>
        <p:nvSpPr>
          <p:cNvPr id="30" name="Rectangle 29"/>
          <p:cNvSpPr/>
          <p:nvPr/>
        </p:nvSpPr>
        <p:spPr>
          <a:xfrm>
            <a:off x="4464423" y="819737"/>
            <a:ext cx="2622176" cy="238595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Khi nhận tử tù Huấn Cao: tâm trạng ngục quan mừng lo lẫn </a:t>
            </a:r>
            <a:r>
              <a:rPr lang="en-US" sz="2800" b="1" smtClean="0">
                <a:latin typeface="Times New Roman" panose="02020603050405020304" pitchFamily="18" charset="0"/>
                <a:cs typeface="Times New Roman" panose="02020603050405020304" pitchFamily="18" charset="0"/>
              </a:rPr>
              <a:t>lộn: </a:t>
            </a:r>
            <a:endParaRPr lang="en-US" sz="2800" b="1">
              <a:latin typeface="Times New Roman" panose="02020603050405020304" pitchFamily="18" charset="0"/>
              <a:cs typeface="Times New Roman" panose="02020603050405020304" pitchFamily="18" charset="0"/>
            </a:endParaRPr>
          </a:p>
        </p:txBody>
      </p:sp>
      <p:sp>
        <p:nvSpPr>
          <p:cNvPr id="31" name="Rectangle 30"/>
          <p:cNvSpPr/>
          <p:nvPr/>
        </p:nvSpPr>
        <p:spPr>
          <a:xfrm>
            <a:off x="8061512" y="754587"/>
            <a:ext cx="2622176" cy="238595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2300" b="1" smtClean="0">
                <a:latin typeface="Times New Roman" panose="02020603050405020304" pitchFamily="18" charset="0"/>
                <a:cs typeface="Times New Roman" panose="02020603050405020304" pitchFamily="18" charset="0"/>
              </a:rPr>
              <a:t>Quý trọng người ngay, cảm phục tài năng và nhân cách của Huấn Cao. </a:t>
            </a:r>
            <a:r>
              <a:rPr lang="en-US" sz="2300" b="1">
                <a:latin typeface="Times New Roman" panose="02020603050405020304" pitchFamily="18" charset="0"/>
                <a:cs typeface="Times New Roman" panose="02020603050405020304" pitchFamily="18" charset="0"/>
              </a:rPr>
              <a:t>Kính trọng, đối xử rất tốt với </a:t>
            </a:r>
            <a:r>
              <a:rPr lang="en-US" sz="2300" b="1" smtClean="0">
                <a:latin typeface="Times New Roman" panose="02020603050405020304" pitchFamily="18" charset="0"/>
                <a:cs typeface="Times New Roman" panose="02020603050405020304" pitchFamily="18" charset="0"/>
              </a:rPr>
              <a:t>      Huấn </a:t>
            </a:r>
            <a:r>
              <a:rPr lang="en-US" sz="2300" b="1">
                <a:latin typeface="Times New Roman" panose="02020603050405020304" pitchFamily="18" charset="0"/>
                <a:cs typeface="Times New Roman" panose="02020603050405020304" pitchFamily="18" charset="0"/>
              </a:rPr>
              <a:t>Cao</a:t>
            </a:r>
          </a:p>
        </p:txBody>
      </p:sp>
      <p:cxnSp>
        <p:nvCxnSpPr>
          <p:cNvPr id="32" name="Straight Arrow Connector 31"/>
          <p:cNvCxnSpPr>
            <a:stCxn id="30" idx="2"/>
          </p:cNvCxnSpPr>
          <p:nvPr/>
        </p:nvCxnSpPr>
        <p:spPr>
          <a:xfrm>
            <a:off x="5775511" y="3205696"/>
            <a:ext cx="1311088" cy="223303"/>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34" name="Straight Arrow Connector 33"/>
          <p:cNvCxnSpPr>
            <a:stCxn id="30" idx="2"/>
          </p:cNvCxnSpPr>
          <p:nvPr/>
        </p:nvCxnSpPr>
        <p:spPr>
          <a:xfrm flipH="1">
            <a:off x="4608981" y="3205696"/>
            <a:ext cx="1166530" cy="223303"/>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51" name="Rounded Rectangle 50"/>
          <p:cNvSpPr/>
          <p:nvPr/>
        </p:nvSpPr>
        <p:spPr>
          <a:xfrm>
            <a:off x="2433918" y="3429000"/>
            <a:ext cx="3274359" cy="186914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smtClean="0">
                <a:latin typeface="Times New Roman" panose="02020603050405020304" pitchFamily="18" charset="0"/>
                <a:cs typeface="Times New Roman" panose="02020603050405020304" pitchFamily="18" charset="0"/>
              </a:rPr>
              <a:t>Mừng: </a:t>
            </a:r>
            <a:r>
              <a:rPr lang="en-US" sz="2400" b="1">
                <a:latin typeface="Times New Roman" panose="02020603050405020304" pitchFamily="18" charset="0"/>
                <a:cs typeface="Times New Roman" panose="02020603050405020304" pitchFamily="18" charset="0"/>
              </a:rPr>
              <a:t>Có dịp tiếp cận với người nổi tiếng viết chữ đẹp, có dịp để xin </a:t>
            </a:r>
            <a:r>
              <a:rPr lang="en-US" sz="2400" b="1" smtClean="0">
                <a:latin typeface="Times New Roman" panose="02020603050405020304" pitchFamily="18" charset="0"/>
                <a:cs typeface="Times New Roman" panose="02020603050405020304" pitchFamily="18" charset="0"/>
              </a:rPr>
              <a:t>chữ. </a:t>
            </a:r>
            <a:endParaRPr lang="en-US" sz="2400" b="1">
              <a:latin typeface="Times New Roman" panose="02020603050405020304" pitchFamily="18" charset="0"/>
              <a:cs typeface="Times New Roman" panose="02020603050405020304" pitchFamily="18" charset="0"/>
            </a:endParaRPr>
          </a:p>
        </p:txBody>
      </p:sp>
      <p:sp>
        <p:nvSpPr>
          <p:cNvPr id="53" name="Rounded Rectangle 52"/>
          <p:cNvSpPr/>
          <p:nvPr/>
        </p:nvSpPr>
        <p:spPr>
          <a:xfrm>
            <a:off x="6022040" y="3428999"/>
            <a:ext cx="3458136" cy="186914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400" b="1" smtClean="0">
                <a:latin typeface="Times New Roman" panose="02020603050405020304" pitchFamily="18" charset="0"/>
                <a:cs typeface="Times New Roman" panose="02020603050405020304" pitchFamily="18" charset="0"/>
              </a:rPr>
              <a:t>Lo: </a:t>
            </a:r>
            <a:r>
              <a:rPr lang="en-US" sz="2400" b="1">
                <a:latin typeface="Times New Roman" panose="02020603050405020304" pitchFamily="18" charset="0"/>
                <a:cs typeface="Times New Roman" panose="02020603050405020304" pitchFamily="18" charset="0"/>
              </a:rPr>
              <a:t>Vì sợ không xin được </a:t>
            </a:r>
            <a:r>
              <a:rPr lang="en-US" sz="2400" b="1" smtClean="0">
                <a:latin typeface="Times New Roman" panose="02020603050405020304" pitchFamily="18" charset="0"/>
                <a:cs typeface="Times New Roman" panose="02020603050405020304" pitchFamily="18" charset="0"/>
              </a:rPr>
              <a:t>chữ, muốn biệt </a:t>
            </a:r>
            <a:r>
              <a:rPr lang="en-US" sz="2400" b="1">
                <a:latin typeface="Times New Roman" panose="02020603050405020304" pitchFamily="18" charset="0"/>
                <a:cs typeface="Times New Roman" panose="02020603050405020304" pitchFamily="18" charset="0"/>
              </a:rPr>
              <a:t>đãi </a:t>
            </a:r>
            <a:r>
              <a:rPr lang="en-US" sz="2400" b="1" smtClean="0">
                <a:latin typeface="Times New Roman" panose="02020603050405020304" pitchFamily="18" charset="0"/>
                <a:cs typeface="Times New Roman" panose="02020603050405020304" pitchFamily="18" charset="0"/>
              </a:rPr>
              <a:t>Huấn Cao </a:t>
            </a:r>
            <a:r>
              <a:rPr lang="en-US" sz="2400" b="1">
                <a:latin typeface="Times New Roman" panose="02020603050405020304" pitchFamily="18" charset="0"/>
                <a:cs typeface="Times New Roman" panose="02020603050405020304" pitchFamily="18" charset="0"/>
              </a:rPr>
              <a:t>nhưng sợ bị tố </a:t>
            </a:r>
            <a:r>
              <a:rPr lang="en-US" sz="2400" b="1" smtClean="0">
                <a:latin typeface="Times New Roman" panose="02020603050405020304" pitchFamily="18" charset="0"/>
                <a:cs typeface="Times New Roman" panose="02020603050405020304" pitchFamily="18" charset="0"/>
              </a:rPr>
              <a:t>giác, </a:t>
            </a:r>
            <a:r>
              <a:rPr lang="en-US" sz="2400" b="1">
                <a:latin typeface="Times New Roman" panose="02020603050405020304" pitchFamily="18" charset="0"/>
                <a:cs typeface="Times New Roman" panose="02020603050405020304" pitchFamily="18" charset="0"/>
              </a:rPr>
              <a:t>lo vì </a:t>
            </a:r>
            <a:r>
              <a:rPr lang="en-US" sz="2400" b="1" smtClean="0">
                <a:latin typeface="Times New Roman" panose="02020603050405020304" pitchFamily="18" charset="0"/>
                <a:cs typeface="Times New Roman" panose="02020603050405020304" pitchFamily="18" charset="0"/>
              </a:rPr>
              <a:t>Huấn Cao </a:t>
            </a:r>
            <a:r>
              <a:rPr lang="en-US" sz="2400" b="1">
                <a:latin typeface="Times New Roman" panose="02020603050405020304" pitchFamily="18" charset="0"/>
                <a:cs typeface="Times New Roman" panose="02020603050405020304" pitchFamily="18" charset="0"/>
              </a:rPr>
              <a:t>sắp bị án chém . </a:t>
            </a:r>
          </a:p>
        </p:txBody>
      </p:sp>
      <p:sp>
        <p:nvSpPr>
          <p:cNvPr id="59" name="Down Arrow 58"/>
          <p:cNvSpPr/>
          <p:nvPr/>
        </p:nvSpPr>
        <p:spPr>
          <a:xfrm>
            <a:off x="4370294" y="5298140"/>
            <a:ext cx="2958353" cy="389966"/>
          </a:xfrm>
          <a:prstGeom prst="downArrow">
            <a:avLst>
              <a:gd name="adj1" fmla="val 50000"/>
              <a:gd name="adj2" fmla="val 46970"/>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0" name="Rounded Rectangle 59"/>
          <p:cNvSpPr/>
          <p:nvPr/>
        </p:nvSpPr>
        <p:spPr>
          <a:xfrm>
            <a:off x="1" y="5688106"/>
            <a:ext cx="12191999" cy="116989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600" b="1">
                <a:latin typeface="Times New Roman" panose="02020603050405020304" pitchFamily="18" charset="0"/>
                <a:cs typeface="Times New Roman" panose="02020603050405020304" pitchFamily="18" charset="0"/>
              </a:rPr>
              <a:t>Quản ngục là người có nhân cách, có thiên lương, thật lòng yêu cái đẹp, cái tài hoa nhưng lại chọn nhằm nghề.</a:t>
            </a:r>
          </a:p>
        </p:txBody>
      </p:sp>
    </p:spTree>
    <p:extLst>
      <p:ext uri="{BB962C8B-B14F-4D97-AF65-F5344CB8AC3E}">
        <p14:creationId xmlns:p14="http://schemas.microsoft.com/office/powerpoint/2010/main" val="756837857"/>
      </p:ext>
    </p:extLst>
  </p:cSld>
  <p:clrMapOvr>
    <a:masterClrMapping/>
  </p:clrMapOvr>
  <mc:AlternateContent xmlns:mc="http://schemas.openxmlformats.org/markup-compatibility/2006" xmlns:p14="http://schemas.microsoft.com/office/powerpoint/2010/main">
    <mc:Choice Requires="p14">
      <p:transition spd="slow" p14:dur="15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ppt_x"/>
                                          </p:val>
                                        </p:tav>
                                        <p:tav tm="100000">
                                          <p:val>
                                            <p:strVal val="#ppt_x"/>
                                          </p:val>
                                        </p:tav>
                                      </p:tavLst>
                                    </p:anim>
                                    <p:anim calcmode="lin" valueType="num">
                                      <p:cBhvr additive="base">
                                        <p:cTn id="8"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500" fill="hold"/>
                                        <p:tgtEl>
                                          <p:spTgt spid="19"/>
                                        </p:tgtEl>
                                        <p:attrNameLst>
                                          <p:attrName>ppt_w</p:attrName>
                                        </p:attrNameLst>
                                      </p:cBhvr>
                                      <p:tavLst>
                                        <p:tav tm="0">
                                          <p:val>
                                            <p:fltVal val="0"/>
                                          </p:val>
                                        </p:tav>
                                        <p:tav tm="100000">
                                          <p:val>
                                            <p:strVal val="#ppt_w"/>
                                          </p:val>
                                        </p:tav>
                                      </p:tavLst>
                                    </p:anim>
                                    <p:anim calcmode="lin" valueType="num">
                                      <p:cBhvr>
                                        <p:cTn id="14" dur="1500" fill="hold"/>
                                        <p:tgtEl>
                                          <p:spTgt spid="19"/>
                                        </p:tgtEl>
                                        <p:attrNameLst>
                                          <p:attrName>ppt_h</p:attrName>
                                        </p:attrNameLst>
                                      </p:cBhvr>
                                      <p:tavLst>
                                        <p:tav tm="0">
                                          <p:val>
                                            <p:fltVal val="0"/>
                                          </p:val>
                                        </p:tav>
                                        <p:tav tm="100000">
                                          <p:val>
                                            <p:strVal val="#ppt_h"/>
                                          </p:val>
                                        </p:tav>
                                      </p:tavLst>
                                    </p:anim>
                                    <p:animEffect transition="in" filter="fade">
                                      <p:cBhvr>
                                        <p:cTn id="15" dur="1500"/>
                                        <p:tgtEl>
                                          <p:spTgt spid="1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1500" fill="hold"/>
                                        <p:tgtEl>
                                          <p:spTgt spid="25"/>
                                        </p:tgtEl>
                                        <p:attrNameLst>
                                          <p:attrName>ppt_w</p:attrName>
                                        </p:attrNameLst>
                                      </p:cBhvr>
                                      <p:tavLst>
                                        <p:tav tm="0">
                                          <p:val>
                                            <p:fltVal val="0"/>
                                          </p:val>
                                        </p:tav>
                                        <p:tav tm="100000">
                                          <p:val>
                                            <p:strVal val="#ppt_w"/>
                                          </p:val>
                                        </p:tav>
                                      </p:tavLst>
                                    </p:anim>
                                    <p:anim calcmode="lin" valueType="num">
                                      <p:cBhvr>
                                        <p:cTn id="19" dur="1500" fill="hold"/>
                                        <p:tgtEl>
                                          <p:spTgt spid="25"/>
                                        </p:tgtEl>
                                        <p:attrNameLst>
                                          <p:attrName>ppt_h</p:attrName>
                                        </p:attrNameLst>
                                      </p:cBhvr>
                                      <p:tavLst>
                                        <p:tav tm="0">
                                          <p:val>
                                            <p:fltVal val="0"/>
                                          </p:val>
                                        </p:tav>
                                        <p:tav tm="100000">
                                          <p:val>
                                            <p:strVal val="#ppt_h"/>
                                          </p:val>
                                        </p:tav>
                                      </p:tavLst>
                                    </p:anim>
                                    <p:animEffect transition="in" filter="fade">
                                      <p:cBhvr>
                                        <p:cTn id="20" dur="1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1500" fill="hold"/>
                                        <p:tgtEl>
                                          <p:spTgt spid="20"/>
                                        </p:tgtEl>
                                        <p:attrNameLst>
                                          <p:attrName>ppt_w</p:attrName>
                                        </p:attrNameLst>
                                      </p:cBhvr>
                                      <p:tavLst>
                                        <p:tav tm="0">
                                          <p:val>
                                            <p:fltVal val="0"/>
                                          </p:val>
                                        </p:tav>
                                        <p:tav tm="100000">
                                          <p:val>
                                            <p:strVal val="#ppt_w"/>
                                          </p:val>
                                        </p:tav>
                                      </p:tavLst>
                                    </p:anim>
                                    <p:anim calcmode="lin" valueType="num">
                                      <p:cBhvr>
                                        <p:cTn id="26" dur="1500" fill="hold"/>
                                        <p:tgtEl>
                                          <p:spTgt spid="20"/>
                                        </p:tgtEl>
                                        <p:attrNameLst>
                                          <p:attrName>ppt_h</p:attrName>
                                        </p:attrNameLst>
                                      </p:cBhvr>
                                      <p:tavLst>
                                        <p:tav tm="0">
                                          <p:val>
                                            <p:fltVal val="0"/>
                                          </p:val>
                                        </p:tav>
                                        <p:tav tm="100000">
                                          <p:val>
                                            <p:strVal val="#ppt_h"/>
                                          </p:val>
                                        </p:tav>
                                      </p:tavLst>
                                    </p:anim>
                                    <p:animEffect transition="in" filter="fade">
                                      <p:cBhvr>
                                        <p:cTn id="27" dur="1500"/>
                                        <p:tgtEl>
                                          <p:spTgt spid="20"/>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1500" fill="hold"/>
                                        <p:tgtEl>
                                          <p:spTgt spid="30"/>
                                        </p:tgtEl>
                                        <p:attrNameLst>
                                          <p:attrName>ppt_w</p:attrName>
                                        </p:attrNameLst>
                                      </p:cBhvr>
                                      <p:tavLst>
                                        <p:tav tm="0">
                                          <p:val>
                                            <p:fltVal val="0"/>
                                          </p:val>
                                        </p:tav>
                                        <p:tav tm="100000">
                                          <p:val>
                                            <p:strVal val="#ppt_w"/>
                                          </p:val>
                                        </p:tav>
                                      </p:tavLst>
                                    </p:anim>
                                    <p:anim calcmode="lin" valueType="num">
                                      <p:cBhvr>
                                        <p:cTn id="31" dur="1500" fill="hold"/>
                                        <p:tgtEl>
                                          <p:spTgt spid="30"/>
                                        </p:tgtEl>
                                        <p:attrNameLst>
                                          <p:attrName>ppt_h</p:attrName>
                                        </p:attrNameLst>
                                      </p:cBhvr>
                                      <p:tavLst>
                                        <p:tav tm="0">
                                          <p:val>
                                            <p:fltVal val="0"/>
                                          </p:val>
                                        </p:tav>
                                        <p:tav tm="100000">
                                          <p:val>
                                            <p:strVal val="#ppt_h"/>
                                          </p:val>
                                        </p:tav>
                                      </p:tavLst>
                                    </p:anim>
                                    <p:animEffect transition="in" filter="fade">
                                      <p:cBhvr>
                                        <p:cTn id="32" dur="1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500" fill="hold"/>
                                        <p:tgtEl>
                                          <p:spTgt spid="34"/>
                                        </p:tgtEl>
                                        <p:attrNameLst>
                                          <p:attrName>ppt_w</p:attrName>
                                        </p:attrNameLst>
                                      </p:cBhvr>
                                      <p:tavLst>
                                        <p:tav tm="0">
                                          <p:val>
                                            <p:fltVal val="0"/>
                                          </p:val>
                                        </p:tav>
                                        <p:tav tm="100000">
                                          <p:val>
                                            <p:strVal val="#ppt_w"/>
                                          </p:val>
                                        </p:tav>
                                      </p:tavLst>
                                    </p:anim>
                                    <p:anim calcmode="lin" valueType="num">
                                      <p:cBhvr>
                                        <p:cTn id="38" dur="1500" fill="hold"/>
                                        <p:tgtEl>
                                          <p:spTgt spid="34"/>
                                        </p:tgtEl>
                                        <p:attrNameLst>
                                          <p:attrName>ppt_h</p:attrName>
                                        </p:attrNameLst>
                                      </p:cBhvr>
                                      <p:tavLst>
                                        <p:tav tm="0">
                                          <p:val>
                                            <p:fltVal val="0"/>
                                          </p:val>
                                        </p:tav>
                                        <p:tav tm="100000">
                                          <p:val>
                                            <p:strVal val="#ppt_h"/>
                                          </p:val>
                                        </p:tav>
                                      </p:tavLst>
                                    </p:anim>
                                    <p:animEffect transition="in" filter="fade">
                                      <p:cBhvr>
                                        <p:cTn id="39" dur="1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p:cTn id="42" dur="1500" fill="hold"/>
                                        <p:tgtEl>
                                          <p:spTgt spid="51"/>
                                        </p:tgtEl>
                                        <p:attrNameLst>
                                          <p:attrName>ppt_w</p:attrName>
                                        </p:attrNameLst>
                                      </p:cBhvr>
                                      <p:tavLst>
                                        <p:tav tm="0">
                                          <p:val>
                                            <p:fltVal val="0"/>
                                          </p:val>
                                        </p:tav>
                                        <p:tav tm="100000">
                                          <p:val>
                                            <p:strVal val="#ppt_w"/>
                                          </p:val>
                                        </p:tav>
                                      </p:tavLst>
                                    </p:anim>
                                    <p:anim calcmode="lin" valueType="num">
                                      <p:cBhvr>
                                        <p:cTn id="43" dur="1500" fill="hold"/>
                                        <p:tgtEl>
                                          <p:spTgt spid="51"/>
                                        </p:tgtEl>
                                        <p:attrNameLst>
                                          <p:attrName>ppt_h</p:attrName>
                                        </p:attrNameLst>
                                      </p:cBhvr>
                                      <p:tavLst>
                                        <p:tav tm="0">
                                          <p:val>
                                            <p:fltVal val="0"/>
                                          </p:val>
                                        </p:tav>
                                        <p:tav tm="100000">
                                          <p:val>
                                            <p:strVal val="#ppt_h"/>
                                          </p:val>
                                        </p:tav>
                                      </p:tavLst>
                                    </p:anim>
                                    <p:animEffect transition="in" filter="fade">
                                      <p:cBhvr>
                                        <p:cTn id="44" dur="1500"/>
                                        <p:tgtEl>
                                          <p:spTgt spid="51"/>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500" fill="hold"/>
                                        <p:tgtEl>
                                          <p:spTgt spid="32"/>
                                        </p:tgtEl>
                                        <p:attrNameLst>
                                          <p:attrName>ppt_w</p:attrName>
                                        </p:attrNameLst>
                                      </p:cBhvr>
                                      <p:tavLst>
                                        <p:tav tm="0">
                                          <p:val>
                                            <p:fltVal val="0"/>
                                          </p:val>
                                        </p:tav>
                                        <p:tav tm="100000">
                                          <p:val>
                                            <p:strVal val="#ppt_w"/>
                                          </p:val>
                                        </p:tav>
                                      </p:tavLst>
                                    </p:anim>
                                    <p:anim calcmode="lin" valueType="num">
                                      <p:cBhvr>
                                        <p:cTn id="50" dur="1500" fill="hold"/>
                                        <p:tgtEl>
                                          <p:spTgt spid="32"/>
                                        </p:tgtEl>
                                        <p:attrNameLst>
                                          <p:attrName>ppt_h</p:attrName>
                                        </p:attrNameLst>
                                      </p:cBhvr>
                                      <p:tavLst>
                                        <p:tav tm="0">
                                          <p:val>
                                            <p:fltVal val="0"/>
                                          </p:val>
                                        </p:tav>
                                        <p:tav tm="100000">
                                          <p:val>
                                            <p:strVal val="#ppt_h"/>
                                          </p:val>
                                        </p:tav>
                                      </p:tavLst>
                                    </p:anim>
                                    <p:animEffect transition="in" filter="fade">
                                      <p:cBhvr>
                                        <p:cTn id="51" dur="1500"/>
                                        <p:tgtEl>
                                          <p:spTgt spid="3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1500" fill="hold"/>
                                        <p:tgtEl>
                                          <p:spTgt spid="53"/>
                                        </p:tgtEl>
                                        <p:attrNameLst>
                                          <p:attrName>ppt_w</p:attrName>
                                        </p:attrNameLst>
                                      </p:cBhvr>
                                      <p:tavLst>
                                        <p:tav tm="0">
                                          <p:val>
                                            <p:fltVal val="0"/>
                                          </p:val>
                                        </p:tav>
                                        <p:tav tm="100000">
                                          <p:val>
                                            <p:strVal val="#ppt_w"/>
                                          </p:val>
                                        </p:tav>
                                      </p:tavLst>
                                    </p:anim>
                                    <p:anim calcmode="lin" valueType="num">
                                      <p:cBhvr>
                                        <p:cTn id="55" dur="1500" fill="hold"/>
                                        <p:tgtEl>
                                          <p:spTgt spid="53"/>
                                        </p:tgtEl>
                                        <p:attrNameLst>
                                          <p:attrName>ppt_h</p:attrName>
                                        </p:attrNameLst>
                                      </p:cBhvr>
                                      <p:tavLst>
                                        <p:tav tm="0">
                                          <p:val>
                                            <p:fltVal val="0"/>
                                          </p:val>
                                        </p:tav>
                                        <p:tav tm="100000">
                                          <p:val>
                                            <p:strVal val="#ppt_h"/>
                                          </p:val>
                                        </p:tav>
                                      </p:tavLst>
                                    </p:anim>
                                    <p:animEffect transition="in" filter="fade">
                                      <p:cBhvr>
                                        <p:cTn id="56" dur="1500"/>
                                        <p:tgtEl>
                                          <p:spTgt spid="5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p:cTn id="61" dur="1500" fill="hold"/>
                                        <p:tgtEl>
                                          <p:spTgt spid="21"/>
                                        </p:tgtEl>
                                        <p:attrNameLst>
                                          <p:attrName>ppt_w</p:attrName>
                                        </p:attrNameLst>
                                      </p:cBhvr>
                                      <p:tavLst>
                                        <p:tav tm="0">
                                          <p:val>
                                            <p:fltVal val="0"/>
                                          </p:val>
                                        </p:tav>
                                        <p:tav tm="100000">
                                          <p:val>
                                            <p:strVal val="#ppt_w"/>
                                          </p:val>
                                        </p:tav>
                                      </p:tavLst>
                                    </p:anim>
                                    <p:anim calcmode="lin" valueType="num">
                                      <p:cBhvr>
                                        <p:cTn id="62" dur="1500" fill="hold"/>
                                        <p:tgtEl>
                                          <p:spTgt spid="21"/>
                                        </p:tgtEl>
                                        <p:attrNameLst>
                                          <p:attrName>ppt_h</p:attrName>
                                        </p:attrNameLst>
                                      </p:cBhvr>
                                      <p:tavLst>
                                        <p:tav tm="0">
                                          <p:val>
                                            <p:fltVal val="0"/>
                                          </p:val>
                                        </p:tav>
                                        <p:tav tm="100000">
                                          <p:val>
                                            <p:strVal val="#ppt_h"/>
                                          </p:val>
                                        </p:tav>
                                      </p:tavLst>
                                    </p:anim>
                                    <p:animEffect transition="in" filter="fade">
                                      <p:cBhvr>
                                        <p:cTn id="63" dur="1500"/>
                                        <p:tgtEl>
                                          <p:spTgt spid="21"/>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1500" fill="hold"/>
                                        <p:tgtEl>
                                          <p:spTgt spid="31"/>
                                        </p:tgtEl>
                                        <p:attrNameLst>
                                          <p:attrName>ppt_w</p:attrName>
                                        </p:attrNameLst>
                                      </p:cBhvr>
                                      <p:tavLst>
                                        <p:tav tm="0">
                                          <p:val>
                                            <p:fltVal val="0"/>
                                          </p:val>
                                        </p:tav>
                                        <p:tav tm="100000">
                                          <p:val>
                                            <p:strVal val="#ppt_w"/>
                                          </p:val>
                                        </p:tav>
                                      </p:tavLst>
                                    </p:anim>
                                    <p:anim calcmode="lin" valueType="num">
                                      <p:cBhvr>
                                        <p:cTn id="67" dur="1500" fill="hold"/>
                                        <p:tgtEl>
                                          <p:spTgt spid="31"/>
                                        </p:tgtEl>
                                        <p:attrNameLst>
                                          <p:attrName>ppt_h</p:attrName>
                                        </p:attrNameLst>
                                      </p:cBhvr>
                                      <p:tavLst>
                                        <p:tav tm="0">
                                          <p:val>
                                            <p:fltVal val="0"/>
                                          </p:val>
                                        </p:tav>
                                        <p:tav tm="100000">
                                          <p:val>
                                            <p:strVal val="#ppt_h"/>
                                          </p:val>
                                        </p:tav>
                                      </p:tavLst>
                                    </p:anim>
                                    <p:animEffect transition="in" filter="fade">
                                      <p:cBhvr>
                                        <p:cTn id="68" dur="1500"/>
                                        <p:tgtEl>
                                          <p:spTgt spid="31"/>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1" fill="hold" grpId="0" nodeType="clickEffect">
                                  <p:stCondLst>
                                    <p:cond delay="0"/>
                                  </p:stCondLst>
                                  <p:childTnLst>
                                    <p:set>
                                      <p:cBhvr>
                                        <p:cTn id="72" dur="1" fill="hold">
                                          <p:stCondLst>
                                            <p:cond delay="0"/>
                                          </p:stCondLst>
                                        </p:cTn>
                                        <p:tgtEl>
                                          <p:spTgt spid="59"/>
                                        </p:tgtEl>
                                        <p:attrNameLst>
                                          <p:attrName>style.visibility</p:attrName>
                                        </p:attrNameLst>
                                      </p:cBhvr>
                                      <p:to>
                                        <p:strVal val="visible"/>
                                      </p:to>
                                    </p:set>
                                    <p:anim calcmode="lin" valueType="num">
                                      <p:cBhvr additive="base">
                                        <p:cTn id="73" dur="1500" fill="hold"/>
                                        <p:tgtEl>
                                          <p:spTgt spid="59"/>
                                        </p:tgtEl>
                                        <p:attrNameLst>
                                          <p:attrName>ppt_x</p:attrName>
                                        </p:attrNameLst>
                                      </p:cBhvr>
                                      <p:tavLst>
                                        <p:tav tm="0">
                                          <p:val>
                                            <p:strVal val="#ppt_x"/>
                                          </p:val>
                                        </p:tav>
                                        <p:tav tm="100000">
                                          <p:val>
                                            <p:strVal val="#ppt_x"/>
                                          </p:val>
                                        </p:tav>
                                      </p:tavLst>
                                    </p:anim>
                                    <p:anim calcmode="lin" valueType="num">
                                      <p:cBhvr additive="base">
                                        <p:cTn id="74" dur="1500" fill="hold"/>
                                        <p:tgtEl>
                                          <p:spTgt spid="59"/>
                                        </p:tgtEl>
                                        <p:attrNameLst>
                                          <p:attrName>ppt_y</p:attrName>
                                        </p:attrNameLst>
                                      </p:cBhvr>
                                      <p:tavLst>
                                        <p:tav tm="0">
                                          <p:val>
                                            <p:strVal val="0-#ppt_h/2"/>
                                          </p:val>
                                        </p:tav>
                                        <p:tav tm="100000">
                                          <p:val>
                                            <p:strVal val="#ppt_y"/>
                                          </p:val>
                                        </p:tav>
                                      </p:tavLst>
                                    </p:anim>
                                  </p:childTnLst>
                                </p:cTn>
                              </p:par>
                              <p:par>
                                <p:cTn id="75" presetID="22" presetClass="entr" presetSubtype="4"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wipe(down)">
                                      <p:cBhvr>
                                        <p:cTn id="77" dur="17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30" grpId="0" animBg="1"/>
      <p:bldP spid="31" grpId="0" animBg="1"/>
      <p:bldP spid="51" grpId="0" animBg="1"/>
      <p:bldP spid="53" grpId="0" animBg="1"/>
      <p:bldP spid="59" grpId="0" animBg="1"/>
      <p:bldP spid="6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Box 5"/>
          <p:cNvSpPr txBox="1">
            <a:spLocks noChangeArrowheads="1"/>
          </p:cNvSpPr>
          <p:nvPr/>
        </p:nvSpPr>
        <p:spPr bwMode="auto">
          <a:xfrm>
            <a:off x="1" y="0"/>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4517089" y="-2747"/>
            <a:ext cx="3146612" cy="584775"/>
          </a:xfrm>
          <a:prstGeom prst="rect">
            <a:avLst/>
          </a:prstGeom>
          <a:ln w="28575"/>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3200" b="1" smtClean="0">
                <a:solidFill>
                  <a:srgbClr val="FF0000"/>
                </a:solidFill>
                <a:latin typeface="Times New Roman" panose="02020603050405020304" pitchFamily="18" charset="0"/>
                <a:cs typeface="Times New Roman" panose="02020603050405020304" pitchFamily="18" charset="0"/>
              </a:rPr>
              <a:t>4. Cảnh cho chữ</a:t>
            </a:r>
            <a:endParaRPr lang="en-US" sz="3200" b="1">
              <a:solidFill>
                <a:srgbClr val="FF0000"/>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1" y="876567"/>
            <a:ext cx="2433918" cy="1530457"/>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latin typeface="Times New Roman" panose="02020603050405020304" pitchFamily="18" charset="0"/>
                <a:cs typeface="Times New Roman" panose="02020603050405020304" pitchFamily="18" charset="0"/>
              </a:rPr>
              <a:t>Thời gian: đêm </a:t>
            </a:r>
            <a:r>
              <a:rPr lang="en-US" sz="2400" b="1" smtClean="0">
                <a:latin typeface="Times New Roman" panose="02020603050405020304" pitchFamily="18" charset="0"/>
                <a:cs typeface="Times New Roman" panose="02020603050405020304" pitchFamily="18" charset="0"/>
              </a:rPr>
              <a:t>khuya, trước ngày Huấn Cao bị án chém.</a:t>
            </a:r>
            <a:endParaRPr lang="en-US" sz="2400" b="1">
              <a:latin typeface="Times New Roman" panose="02020603050405020304" pitchFamily="18" charset="0"/>
              <a:cs typeface="Times New Roman" panose="02020603050405020304" pitchFamily="18" charset="0"/>
            </a:endParaRPr>
          </a:p>
        </p:txBody>
      </p:sp>
      <p:sp>
        <p:nvSpPr>
          <p:cNvPr id="8" name="Rounded Rectangle 7"/>
          <p:cNvSpPr/>
          <p:nvPr/>
        </p:nvSpPr>
        <p:spPr>
          <a:xfrm>
            <a:off x="2433918" y="876567"/>
            <a:ext cx="2433917" cy="1530457"/>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latin typeface="Times New Roman" panose="02020603050405020304" pitchFamily="18" charset="0"/>
                <a:cs typeface="Times New Roman" panose="02020603050405020304" pitchFamily="18" charset="0"/>
              </a:rPr>
              <a:t>Không gian: nhà tù </a:t>
            </a:r>
            <a:r>
              <a:rPr lang="fr-FR" sz="2400" b="1">
                <a:latin typeface="Times New Roman" panose="02020603050405020304" pitchFamily="18" charset="0"/>
                <a:cs typeface="Times New Roman" panose="02020603050405020304" pitchFamily="18" charset="0"/>
              </a:rPr>
              <a:t>chật hẹp, ẩm ướt, tối tăm, bẩn </a:t>
            </a:r>
            <a:r>
              <a:rPr lang="fr-FR" sz="2400" b="1" smtClean="0">
                <a:latin typeface="Times New Roman" panose="02020603050405020304" pitchFamily="18" charset="0"/>
                <a:cs typeface="Times New Roman" panose="02020603050405020304" pitchFamily="18" charset="0"/>
              </a:rPr>
              <a:t>thỉu.</a:t>
            </a:r>
            <a:endParaRPr lang="en-US" sz="2400" b="1">
              <a:latin typeface="Times New Roman" panose="02020603050405020304" pitchFamily="18" charset="0"/>
              <a:cs typeface="Times New Roman" panose="02020603050405020304" pitchFamily="18" charset="0"/>
            </a:endParaRPr>
          </a:p>
        </p:txBody>
      </p:sp>
      <p:sp>
        <p:nvSpPr>
          <p:cNvPr id="9" name="Rounded Rectangle 8"/>
          <p:cNvSpPr/>
          <p:nvPr/>
        </p:nvSpPr>
        <p:spPr>
          <a:xfrm>
            <a:off x="4867837" y="855503"/>
            <a:ext cx="2523565" cy="1551521"/>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b="1" smtClean="0">
              <a:latin typeface="Times New Roman" panose="02020603050405020304" pitchFamily="18" charset="0"/>
              <a:cs typeface="Times New Roman" panose="02020603050405020304" pitchFamily="18" charset="0"/>
            </a:endParaRPr>
          </a:p>
          <a:p>
            <a:pPr algn="ctr"/>
            <a:r>
              <a:rPr lang="en-US" sz="2300" b="1" smtClean="0">
                <a:latin typeface="Times New Roman" panose="02020603050405020304" pitchFamily="18" charset="0"/>
                <a:cs typeface="Times New Roman" panose="02020603050405020304" pitchFamily="18" charset="0"/>
              </a:rPr>
              <a:t>Hoàn </a:t>
            </a:r>
            <a:r>
              <a:rPr lang="en-US" sz="2300" b="1">
                <a:latin typeface="Times New Roman" panose="02020603050405020304" pitchFamily="18" charset="0"/>
                <a:cs typeface="Times New Roman" panose="02020603050405020304" pitchFamily="18" charset="0"/>
              </a:rPr>
              <a:t>cảnh của người cho chữ:  </a:t>
            </a:r>
            <a:r>
              <a:rPr lang="en-US" sz="2300" b="1" i="1">
                <a:solidFill>
                  <a:srgbClr val="7030A0"/>
                </a:solidFill>
                <a:latin typeface="Times New Roman" panose="02020603050405020304" pitchFamily="18" charset="0"/>
                <a:cs typeface="Times New Roman" panose="02020603050405020304" pitchFamily="18" charset="0"/>
              </a:rPr>
              <a:t>cổ đeo </a:t>
            </a:r>
            <a:r>
              <a:rPr lang="en-US" sz="2300" b="1" i="1" smtClean="0">
                <a:solidFill>
                  <a:srgbClr val="7030A0"/>
                </a:solidFill>
                <a:latin typeface="Times New Roman" panose="02020603050405020304" pitchFamily="18" charset="0"/>
                <a:cs typeface="Times New Roman" panose="02020603050405020304" pitchFamily="18" charset="0"/>
              </a:rPr>
              <a:t>gông,chân vướng xiềng.</a:t>
            </a:r>
            <a:endParaRPr lang="en-US" sz="2300" b="1">
              <a:solidFill>
                <a:srgbClr val="7030A0"/>
              </a:solidFill>
              <a:latin typeface="Times New Roman" panose="02020603050405020304" pitchFamily="18" charset="0"/>
              <a:cs typeface="Times New Roman" panose="02020603050405020304" pitchFamily="18" charset="0"/>
            </a:endParaRPr>
          </a:p>
          <a:p>
            <a:pPr algn="ctr"/>
            <a:endParaRPr lang="en-US" sz="2400"/>
          </a:p>
        </p:txBody>
      </p:sp>
      <p:sp>
        <p:nvSpPr>
          <p:cNvPr id="10" name="Rounded Rectangle 9"/>
          <p:cNvSpPr/>
          <p:nvPr/>
        </p:nvSpPr>
        <p:spPr>
          <a:xfrm>
            <a:off x="7391402" y="834439"/>
            <a:ext cx="2438397" cy="1572585"/>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b="1" smtClean="0">
              <a:latin typeface="Times New Roman" panose="02020603050405020304" pitchFamily="18" charset="0"/>
              <a:cs typeface="Times New Roman" panose="02020603050405020304" pitchFamily="18" charset="0"/>
            </a:endParaRPr>
          </a:p>
          <a:p>
            <a:pPr algn="ctr"/>
            <a:r>
              <a:rPr lang="en-US" sz="2400" b="1" smtClean="0">
                <a:latin typeface="Times New Roman" panose="02020603050405020304" pitchFamily="18" charset="0"/>
                <a:cs typeface="Times New Roman" panose="02020603050405020304" pitchFamily="18" charset="0"/>
              </a:rPr>
              <a:t>Phong </a:t>
            </a:r>
            <a:r>
              <a:rPr lang="en-US" sz="2400" b="1">
                <a:latin typeface="Times New Roman" panose="02020603050405020304" pitchFamily="18" charset="0"/>
                <a:cs typeface="Times New Roman" panose="02020603050405020304" pitchFamily="18" charset="0"/>
              </a:rPr>
              <a:t>thái của người cho </a:t>
            </a:r>
            <a:r>
              <a:rPr lang="en-US" sz="2400" b="1" smtClean="0">
                <a:latin typeface="Times New Roman" panose="02020603050405020304" pitchFamily="18" charset="0"/>
                <a:cs typeface="Times New Roman" panose="02020603050405020304" pitchFamily="18" charset="0"/>
              </a:rPr>
              <a:t>chữ:</a:t>
            </a:r>
          </a:p>
          <a:p>
            <a:pPr algn="ctr"/>
            <a:r>
              <a:rPr lang="en-US" sz="2400" b="1" smtClean="0">
                <a:latin typeface="Times New Roman" panose="02020603050405020304" pitchFamily="18" charset="0"/>
                <a:cs typeface="Times New Roman" panose="02020603050405020304" pitchFamily="18" charset="0"/>
              </a:rPr>
              <a:t>ung </a:t>
            </a:r>
            <a:r>
              <a:rPr lang="en-US" sz="2400" b="1">
                <a:latin typeface="Times New Roman" panose="02020603050405020304" pitchFamily="18" charset="0"/>
                <a:cs typeface="Times New Roman" panose="02020603050405020304" pitchFamily="18" charset="0"/>
              </a:rPr>
              <a:t>dung, đường bệ.</a:t>
            </a:r>
          </a:p>
          <a:p>
            <a:pPr algn="ctr"/>
            <a:endParaRPr lang="en-US" b="1">
              <a:latin typeface="Times New Roman" panose="02020603050405020304" pitchFamily="18" charset="0"/>
              <a:cs typeface="Times New Roman" panose="02020603050405020304" pitchFamily="18" charset="0"/>
            </a:endParaRPr>
          </a:p>
        </p:txBody>
      </p:sp>
      <p:sp>
        <p:nvSpPr>
          <p:cNvPr id="11" name="Rounded Rectangle 10"/>
          <p:cNvSpPr/>
          <p:nvPr/>
        </p:nvSpPr>
        <p:spPr>
          <a:xfrm>
            <a:off x="9829800" y="844971"/>
            <a:ext cx="2362200" cy="1583117"/>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latin typeface="Times New Roman" panose="02020603050405020304" pitchFamily="18" charset="0"/>
                <a:cs typeface="Times New Roman" panose="02020603050405020304" pitchFamily="18" charset="0"/>
              </a:rPr>
              <a:t>Thái độ của người nhận </a:t>
            </a:r>
            <a:r>
              <a:rPr lang="en-US" sz="2000" b="1" smtClean="0">
                <a:latin typeface="Times New Roman" panose="02020603050405020304" pitchFamily="18" charset="0"/>
                <a:cs typeface="Times New Roman" panose="02020603050405020304" pitchFamily="18" charset="0"/>
              </a:rPr>
              <a:t>chữ: </a:t>
            </a:r>
            <a:r>
              <a:rPr lang="en-US" sz="2000" b="1">
                <a:latin typeface="Times New Roman" panose="02020603050405020304" pitchFamily="18" charset="0"/>
                <a:cs typeface="Times New Roman" panose="02020603050405020304" pitchFamily="18" charset="0"/>
              </a:rPr>
              <a:t>khúm núm, run sợ, thành kính, lĩnh nhận.</a:t>
            </a:r>
          </a:p>
        </p:txBody>
      </p:sp>
      <p:sp>
        <p:nvSpPr>
          <p:cNvPr id="12" name="Down Arrow Callout 11"/>
          <p:cNvSpPr/>
          <p:nvPr/>
        </p:nvSpPr>
        <p:spPr>
          <a:xfrm>
            <a:off x="226360" y="2449153"/>
            <a:ext cx="11806518" cy="756906"/>
          </a:xfrm>
          <a:prstGeom prst="downArrowCallout">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US" sz="2800" b="1" smtClean="0">
              <a:latin typeface="Times New Roman" panose="02020603050405020304" pitchFamily="18" charset="0"/>
              <a:cs typeface="Times New Roman" panose="02020603050405020304" pitchFamily="18" charset="0"/>
            </a:endParaRPr>
          </a:p>
          <a:p>
            <a:pPr algn="just"/>
            <a:r>
              <a:rPr lang="en-US" sz="2800" b="1">
                <a:latin typeface="Times New Roman" panose="02020603050405020304" pitchFamily="18" charset="0"/>
                <a:cs typeface="Times New Roman" panose="02020603050405020304" pitchFamily="18" charset="0"/>
              </a:rPr>
              <a:t> </a:t>
            </a:r>
            <a:r>
              <a:rPr lang="en-US" sz="2800" b="1" smtClean="0">
                <a:latin typeface="Times New Roman" panose="02020603050405020304" pitchFamily="18" charset="0"/>
                <a:cs typeface="Times New Roman" panose="02020603050405020304" pitchFamily="18" charset="0"/>
              </a:rPr>
              <a:t>              Cảnh </a:t>
            </a:r>
            <a:r>
              <a:rPr lang="en-US" sz="2800" b="1">
                <a:latin typeface="Times New Roman" panose="02020603050405020304" pitchFamily="18" charset="0"/>
                <a:cs typeface="Times New Roman" panose="02020603050405020304" pitchFamily="18" charset="0"/>
              </a:rPr>
              <a:t>cho chữ là một cảnh tượng xưa nay chưa từng </a:t>
            </a:r>
            <a:r>
              <a:rPr lang="en-US" sz="2800" b="1" smtClean="0">
                <a:latin typeface="Times New Roman" panose="02020603050405020304" pitchFamily="18" charset="0"/>
                <a:cs typeface="Times New Roman" panose="02020603050405020304" pitchFamily="18" charset="0"/>
              </a:rPr>
              <a:t>có </a:t>
            </a:r>
            <a:r>
              <a:rPr lang="en-US" sz="2800" b="1">
                <a:latin typeface="Times New Roman" panose="02020603050405020304" pitchFamily="18" charset="0"/>
                <a:cs typeface="Times New Roman" panose="02020603050405020304" pitchFamily="18" charset="0"/>
              </a:rPr>
              <a:t>vì:</a:t>
            </a:r>
          </a:p>
          <a:p>
            <a:pPr algn="ctr"/>
            <a:endParaRPr lang="en-US"/>
          </a:p>
        </p:txBody>
      </p:sp>
      <p:sp>
        <p:nvSpPr>
          <p:cNvPr id="14" name="Rounded Rectangle 13"/>
          <p:cNvSpPr/>
          <p:nvPr/>
        </p:nvSpPr>
        <p:spPr>
          <a:xfrm>
            <a:off x="128871" y="3332715"/>
            <a:ext cx="3980327" cy="1577195"/>
          </a:xfrm>
          <a:prstGeom prst="roundRect">
            <a:avLst>
              <a:gd name="adj" fmla="val 24835"/>
            </a:avLst>
          </a:prstGeom>
          <a:ln w="28575"/>
        </p:spPr>
        <p:style>
          <a:lnRef idx="2">
            <a:schemeClr val="accent2"/>
          </a:lnRef>
          <a:fillRef idx="1">
            <a:schemeClr val="lt1"/>
          </a:fillRef>
          <a:effectRef idx="0">
            <a:schemeClr val="accent2"/>
          </a:effectRef>
          <a:fontRef idx="minor">
            <a:schemeClr val="dk1"/>
          </a:fontRef>
        </p:style>
        <p:txBody>
          <a:bodyPr rtlCol="0" anchor="ctr"/>
          <a:lstStyle/>
          <a:p>
            <a:pPr algn="ctr"/>
            <a:r>
              <a:rPr lang="fr-FR" sz="2000" b="1" smtClean="0">
                <a:latin typeface="Times New Roman" panose="02020603050405020304" pitchFamily="18" charset="0"/>
                <a:cs typeface="Times New Roman" panose="02020603050405020304" pitchFamily="18" charset="0"/>
              </a:rPr>
              <a:t>Việc cho </a:t>
            </a:r>
            <a:r>
              <a:rPr lang="fr-FR" sz="2000" b="1">
                <a:latin typeface="Times New Roman" panose="02020603050405020304" pitchFamily="18" charset="0"/>
                <a:cs typeface="Times New Roman" panose="02020603050405020304" pitchFamily="18" charset="0"/>
              </a:rPr>
              <a:t>chữ  vốn là một việc thanh </a:t>
            </a:r>
            <a:r>
              <a:rPr lang="fr-FR" sz="2000" b="1" smtClean="0">
                <a:latin typeface="Times New Roman" panose="02020603050405020304" pitchFamily="18" charset="0"/>
                <a:cs typeface="Times New Roman" panose="02020603050405020304" pitchFamily="18" charset="0"/>
              </a:rPr>
              <a:t>cao, </a:t>
            </a:r>
            <a:r>
              <a:rPr lang="fr-FR" sz="2000" b="1">
                <a:latin typeface="Times New Roman" panose="02020603050405020304" pitchFamily="18" charset="0"/>
                <a:cs typeface="Times New Roman" panose="02020603050405020304" pitchFamily="18" charset="0"/>
              </a:rPr>
              <a:t>một sáng tạo nghệ thuật lại diễn ra trong nhà ngục bẩn thỉu, tối tăm, chật </a:t>
            </a:r>
            <a:r>
              <a:rPr lang="fr-FR" sz="2000" b="1" smtClean="0">
                <a:latin typeface="Times New Roman" panose="02020603050405020304" pitchFamily="18" charset="0"/>
                <a:cs typeface="Times New Roman" panose="02020603050405020304" pitchFamily="18" charset="0"/>
              </a:rPr>
              <a:t>hẹp</a:t>
            </a:r>
            <a:r>
              <a:rPr lang="vi-VN" sz="2000" b="1" smtClean="0">
                <a:latin typeface="Times New Roman" panose="02020603050405020304" pitchFamily="18" charset="0"/>
                <a:cs typeface="Times New Roman" panose="02020603050405020304" pitchFamily="18" charset="0"/>
              </a:rPr>
              <a:t>.</a:t>
            </a:r>
            <a:endParaRPr lang="en-US" sz="2000" b="1">
              <a:latin typeface="Times New Roman" panose="02020603050405020304" pitchFamily="18" charset="0"/>
              <a:cs typeface="Times New Roman" panose="02020603050405020304" pitchFamily="18" charset="0"/>
            </a:endParaRPr>
          </a:p>
        </p:txBody>
      </p:sp>
      <p:sp>
        <p:nvSpPr>
          <p:cNvPr id="16" name="Rounded Rectangle 15"/>
          <p:cNvSpPr/>
          <p:nvPr/>
        </p:nvSpPr>
        <p:spPr>
          <a:xfrm>
            <a:off x="4139455" y="3368120"/>
            <a:ext cx="3980327" cy="1541790"/>
          </a:xfrm>
          <a:prstGeom prst="roundRect">
            <a:avLst>
              <a:gd name="adj" fmla="val 24835"/>
            </a:avLst>
          </a:prstGeom>
          <a:ln w="28575"/>
        </p:spPr>
        <p:style>
          <a:lnRef idx="2">
            <a:schemeClr val="accent2"/>
          </a:lnRef>
          <a:fillRef idx="1">
            <a:schemeClr val="lt1"/>
          </a:fillRef>
          <a:effectRef idx="0">
            <a:schemeClr val="accent2"/>
          </a:effectRef>
          <a:fontRef idx="minor">
            <a:schemeClr val="dk1"/>
          </a:fontRef>
        </p:style>
        <p:txBody>
          <a:bodyPr rtlCol="0" anchor="ctr"/>
          <a:lstStyle/>
          <a:p>
            <a:endParaRPr lang="en-US" sz="2000" b="1" smtClean="0">
              <a:latin typeface="Times New Roman" panose="02020603050405020304" pitchFamily="18" charset="0"/>
              <a:cs typeface="Times New Roman" panose="02020603050405020304" pitchFamily="18" charset="0"/>
            </a:endParaRPr>
          </a:p>
          <a:p>
            <a:r>
              <a:rPr lang="en-US" sz="2000" b="1" smtClean="0">
                <a:latin typeface="Times New Roman" panose="02020603050405020304" pitchFamily="18" charset="0"/>
                <a:cs typeface="Times New Roman" panose="02020603050405020304" pitchFamily="18" charset="0"/>
              </a:rPr>
              <a:t>Người </a:t>
            </a:r>
            <a:r>
              <a:rPr lang="en-US" sz="2000" b="1">
                <a:latin typeface="Times New Roman" panose="02020603050405020304" pitchFamily="18" charset="0"/>
                <a:cs typeface="Times New Roman" panose="02020603050405020304" pitchFamily="18" charset="0"/>
              </a:rPr>
              <a:t>cho chữ </a:t>
            </a:r>
            <a:r>
              <a:rPr lang="en-US" sz="2000" b="1" i="1">
                <a:solidFill>
                  <a:srgbClr val="7030A0"/>
                </a:solidFill>
                <a:latin typeface="Times New Roman" panose="02020603050405020304" pitchFamily="18" charset="0"/>
                <a:cs typeface="Times New Roman" panose="02020603050405020304" pitchFamily="18" charset="0"/>
              </a:rPr>
              <a:t>cổ mang gông, chân vướng </a:t>
            </a:r>
            <a:r>
              <a:rPr lang="en-US" sz="2000" b="1" i="1" smtClean="0">
                <a:solidFill>
                  <a:srgbClr val="7030A0"/>
                </a:solidFill>
                <a:latin typeface="Times New Roman" panose="02020603050405020304" pitchFamily="18" charset="0"/>
                <a:cs typeface="Times New Roman" panose="02020603050405020304" pitchFamily="18" charset="0"/>
              </a:rPr>
              <a:t>xiềng</a:t>
            </a:r>
            <a:r>
              <a:rPr lang="en-US" sz="2000" b="1" smtClean="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với một hình ảnh uy nghi đối lập với hình ảnh khúm núm của quản ngục và co ro của thầy thơ lại.</a:t>
            </a:r>
          </a:p>
          <a:p>
            <a:pPr algn="ctr"/>
            <a:endParaRPr lang="en-US" sz="2000" b="1">
              <a:latin typeface="Times New Roman" panose="02020603050405020304" pitchFamily="18" charset="0"/>
              <a:cs typeface="Times New Roman" panose="02020603050405020304" pitchFamily="18" charset="0"/>
            </a:endParaRPr>
          </a:p>
        </p:txBody>
      </p:sp>
      <p:sp>
        <p:nvSpPr>
          <p:cNvPr id="17" name="Rounded Rectangle 16"/>
          <p:cNvSpPr/>
          <p:nvPr/>
        </p:nvSpPr>
        <p:spPr>
          <a:xfrm>
            <a:off x="8150039" y="3388228"/>
            <a:ext cx="3980327" cy="1541790"/>
          </a:xfrm>
          <a:prstGeom prst="roundRect">
            <a:avLst>
              <a:gd name="adj" fmla="val 24835"/>
            </a:avLst>
          </a:prstGeom>
          <a:ln w="28575"/>
        </p:spPr>
        <p:style>
          <a:lnRef idx="2">
            <a:schemeClr val="accent2"/>
          </a:lnRef>
          <a:fillRef idx="1">
            <a:schemeClr val="lt1"/>
          </a:fillRef>
          <a:effectRef idx="0">
            <a:schemeClr val="accent2"/>
          </a:effectRef>
          <a:fontRef idx="minor">
            <a:schemeClr val="dk1"/>
          </a:fontRef>
        </p:style>
        <p:txBody>
          <a:bodyPr rtlCol="0" anchor="ctr"/>
          <a:lstStyle/>
          <a:p>
            <a:r>
              <a:rPr lang="en-US" sz="2000" b="1">
                <a:latin typeface="Times New Roman" panose="02020603050405020304" pitchFamily="18" charset="0"/>
                <a:cs typeface="Times New Roman" panose="02020603050405020304" pitchFamily="18" charset="0"/>
              </a:rPr>
              <a:t>Trật tự nhà tù bị đảo lộn hoàn toàn: tù nhân trở thành người ban phát cái đẹp, răn dạy ngục quan, còn ngục quan thì khúm núm vái lạy tù nhân.</a:t>
            </a:r>
          </a:p>
        </p:txBody>
      </p:sp>
      <p:sp>
        <p:nvSpPr>
          <p:cNvPr id="18" name="Horizontal Scroll 17"/>
          <p:cNvSpPr/>
          <p:nvPr/>
        </p:nvSpPr>
        <p:spPr>
          <a:xfrm>
            <a:off x="319366" y="5226192"/>
            <a:ext cx="11616019" cy="1569557"/>
          </a:xfrm>
          <a:prstGeom prst="horizontalScroll">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2800" b="1" smtClean="0">
              <a:latin typeface="Times New Roman" panose="02020603050405020304" pitchFamily="18" charset="0"/>
              <a:cs typeface="Times New Roman" panose="02020603050405020304" pitchFamily="18" charset="0"/>
            </a:endParaRPr>
          </a:p>
          <a:p>
            <a:pPr algn="ctr"/>
            <a:r>
              <a:rPr lang="en-US" sz="2800" b="1" smtClean="0">
                <a:solidFill>
                  <a:srgbClr val="FF0000"/>
                </a:solidFill>
                <a:latin typeface="Times New Roman" panose="02020603050405020304" pitchFamily="18" charset="0"/>
                <a:cs typeface="Times New Roman" panose="02020603050405020304" pitchFamily="18" charset="0"/>
              </a:rPr>
              <a:t>Ý </a:t>
            </a:r>
            <a:r>
              <a:rPr lang="en-US" sz="2800" b="1">
                <a:solidFill>
                  <a:srgbClr val="FF0000"/>
                </a:solidFill>
                <a:latin typeface="Times New Roman" panose="02020603050405020304" pitchFamily="18" charset="0"/>
                <a:cs typeface="Times New Roman" panose="02020603050405020304" pitchFamily="18" charset="0"/>
              </a:rPr>
              <a:t>nghĩa: Đây là sự chiến thắng của ánh sáng đối với bóng tối, cái đẹp đối với cái xấu xa, cái thiện đối với cái ác </a:t>
            </a:r>
            <a:r>
              <a:rPr lang="en-US" sz="2800" b="1">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a:t>
            </a:r>
            <a:r>
              <a:rPr lang="en-US" sz="2800" b="1">
                <a:solidFill>
                  <a:srgbClr val="FF0000"/>
                </a:solidFill>
                <a:latin typeface="Times New Roman" panose="02020603050405020304" pitchFamily="18" charset="0"/>
                <a:cs typeface="Times New Roman" panose="02020603050405020304" pitchFamily="18" charset="0"/>
              </a:rPr>
              <a:t> tôn vinh cái đẹp, cái thiện.</a:t>
            </a:r>
          </a:p>
          <a:p>
            <a:pPr algn="ctr"/>
            <a:endParaRPr lang="en-US"/>
          </a:p>
        </p:txBody>
      </p:sp>
      <p:cxnSp>
        <p:nvCxnSpPr>
          <p:cNvPr id="3" name="Straight Connector 2"/>
          <p:cNvCxnSpPr/>
          <p:nvPr/>
        </p:nvCxnSpPr>
        <p:spPr>
          <a:xfrm flipH="1">
            <a:off x="6095999" y="584775"/>
            <a:ext cx="1" cy="128640"/>
          </a:xfrm>
          <a:prstGeom prst="line">
            <a:avLst/>
          </a:prstGeom>
          <a:ln w="76200"/>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1211356" y="684832"/>
            <a:ext cx="4879039" cy="878"/>
          </a:xfrm>
          <a:prstGeom prst="line">
            <a:avLst/>
          </a:prstGeom>
          <a:ln w="57150"/>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1224803" y="699968"/>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2" name="Straight Arrow Connector 41"/>
          <p:cNvCxnSpPr/>
          <p:nvPr/>
        </p:nvCxnSpPr>
        <p:spPr>
          <a:xfrm>
            <a:off x="3650876" y="697053"/>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3" name="Straight Arrow Connector 42"/>
          <p:cNvCxnSpPr/>
          <p:nvPr/>
        </p:nvCxnSpPr>
        <p:spPr>
          <a:xfrm>
            <a:off x="6100482" y="696614"/>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4" name="Straight Arrow Connector 43"/>
          <p:cNvCxnSpPr/>
          <p:nvPr/>
        </p:nvCxnSpPr>
        <p:spPr>
          <a:xfrm>
            <a:off x="8601636" y="678089"/>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5" name="Straight Connector 44"/>
          <p:cNvCxnSpPr/>
          <p:nvPr/>
        </p:nvCxnSpPr>
        <p:spPr>
          <a:xfrm flipV="1">
            <a:off x="6094877" y="675343"/>
            <a:ext cx="2537015" cy="7966"/>
          </a:xfrm>
          <a:prstGeom prst="line">
            <a:avLst/>
          </a:prstGeom>
          <a:ln w="57150"/>
        </p:spPr>
        <p:style>
          <a:lnRef idx="3">
            <a:schemeClr val="dk1"/>
          </a:lnRef>
          <a:fillRef idx="0">
            <a:schemeClr val="dk1"/>
          </a:fillRef>
          <a:effectRef idx="2">
            <a:schemeClr val="dk1"/>
          </a:effectRef>
          <a:fontRef idx="minor">
            <a:schemeClr val="tx1"/>
          </a:fontRef>
        </p:style>
      </p:cxnSp>
      <p:cxnSp>
        <p:nvCxnSpPr>
          <p:cNvPr id="50" name="Straight Connector 49"/>
          <p:cNvCxnSpPr/>
          <p:nvPr/>
        </p:nvCxnSpPr>
        <p:spPr>
          <a:xfrm>
            <a:off x="8579224" y="672353"/>
            <a:ext cx="2467533" cy="9153"/>
          </a:xfrm>
          <a:prstGeom prst="line">
            <a:avLst/>
          </a:prstGeom>
          <a:ln w="57150"/>
        </p:spPr>
        <p:style>
          <a:lnRef idx="3">
            <a:schemeClr val="dk1"/>
          </a:lnRef>
          <a:fillRef idx="0">
            <a:schemeClr val="dk1"/>
          </a:fillRef>
          <a:effectRef idx="2">
            <a:schemeClr val="dk1"/>
          </a:effectRef>
          <a:fontRef idx="minor">
            <a:schemeClr val="tx1"/>
          </a:fontRef>
        </p:style>
      </p:cxnSp>
      <p:cxnSp>
        <p:nvCxnSpPr>
          <p:cNvPr id="54" name="Straight Arrow Connector 53"/>
          <p:cNvCxnSpPr/>
          <p:nvPr/>
        </p:nvCxnSpPr>
        <p:spPr>
          <a:xfrm>
            <a:off x="11024348" y="669846"/>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61" name="Straight Connector 60"/>
          <p:cNvCxnSpPr/>
          <p:nvPr/>
        </p:nvCxnSpPr>
        <p:spPr>
          <a:xfrm>
            <a:off x="1967753" y="3185995"/>
            <a:ext cx="4164106" cy="18923"/>
          </a:xfrm>
          <a:prstGeom prst="line">
            <a:avLst/>
          </a:prstGeom>
          <a:ln w="57150"/>
        </p:spPr>
        <p:style>
          <a:lnRef idx="3">
            <a:schemeClr val="dk1"/>
          </a:lnRef>
          <a:fillRef idx="0">
            <a:schemeClr val="dk1"/>
          </a:fillRef>
          <a:effectRef idx="2">
            <a:schemeClr val="dk1"/>
          </a:effectRef>
          <a:fontRef idx="minor">
            <a:schemeClr val="tx1"/>
          </a:fontRef>
        </p:style>
      </p:cxnSp>
      <p:cxnSp>
        <p:nvCxnSpPr>
          <p:cNvPr id="63" name="Straight Arrow Connector 62"/>
          <p:cNvCxnSpPr/>
          <p:nvPr/>
        </p:nvCxnSpPr>
        <p:spPr>
          <a:xfrm>
            <a:off x="1981201" y="3160059"/>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66" name="Straight Arrow Connector 65"/>
          <p:cNvCxnSpPr/>
          <p:nvPr/>
        </p:nvCxnSpPr>
        <p:spPr>
          <a:xfrm>
            <a:off x="6129617" y="3204918"/>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67" name="Straight Connector 66"/>
          <p:cNvCxnSpPr/>
          <p:nvPr/>
        </p:nvCxnSpPr>
        <p:spPr>
          <a:xfrm>
            <a:off x="6127376" y="3203115"/>
            <a:ext cx="4164106" cy="18923"/>
          </a:xfrm>
          <a:prstGeom prst="line">
            <a:avLst/>
          </a:prstGeom>
          <a:ln w="57150"/>
        </p:spPr>
        <p:style>
          <a:lnRef idx="3">
            <a:schemeClr val="dk1"/>
          </a:lnRef>
          <a:fillRef idx="0">
            <a:schemeClr val="dk1"/>
          </a:fillRef>
          <a:effectRef idx="2">
            <a:schemeClr val="dk1"/>
          </a:effectRef>
          <a:fontRef idx="minor">
            <a:schemeClr val="tx1"/>
          </a:fontRef>
        </p:style>
      </p:cxnSp>
      <p:cxnSp>
        <p:nvCxnSpPr>
          <p:cNvPr id="68" name="Straight Arrow Connector 67"/>
          <p:cNvCxnSpPr/>
          <p:nvPr/>
        </p:nvCxnSpPr>
        <p:spPr>
          <a:xfrm>
            <a:off x="10273554" y="3224785"/>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sp>
        <p:nvSpPr>
          <p:cNvPr id="69" name="Down Arrow 68"/>
          <p:cNvSpPr/>
          <p:nvPr/>
        </p:nvSpPr>
        <p:spPr>
          <a:xfrm>
            <a:off x="2931458" y="4940029"/>
            <a:ext cx="6468035" cy="459810"/>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6061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ppt_x"/>
                                          </p:val>
                                        </p:tav>
                                        <p:tav tm="100000">
                                          <p:val>
                                            <p:strVal val="#ppt_x"/>
                                          </p:val>
                                        </p:tav>
                                      </p:tavLst>
                                    </p:anim>
                                    <p:anim calcmode="lin" valueType="num">
                                      <p:cBhvr additive="base">
                                        <p:cTn id="8" dur="1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500" fill="hold"/>
                                        <p:tgtEl>
                                          <p:spTgt spid="15"/>
                                        </p:tgtEl>
                                        <p:attrNameLst>
                                          <p:attrName>ppt_w</p:attrName>
                                        </p:attrNameLst>
                                      </p:cBhvr>
                                      <p:tavLst>
                                        <p:tav tm="0">
                                          <p:val>
                                            <p:fltVal val="0"/>
                                          </p:val>
                                        </p:tav>
                                        <p:tav tm="100000">
                                          <p:val>
                                            <p:strVal val="#ppt_w"/>
                                          </p:val>
                                        </p:tav>
                                      </p:tavLst>
                                    </p:anim>
                                    <p:anim calcmode="lin" valueType="num">
                                      <p:cBhvr>
                                        <p:cTn id="19" dur="1500" fill="hold"/>
                                        <p:tgtEl>
                                          <p:spTgt spid="15"/>
                                        </p:tgtEl>
                                        <p:attrNameLst>
                                          <p:attrName>ppt_h</p:attrName>
                                        </p:attrNameLst>
                                      </p:cBhvr>
                                      <p:tavLst>
                                        <p:tav tm="0">
                                          <p:val>
                                            <p:fltVal val="0"/>
                                          </p:val>
                                        </p:tav>
                                        <p:tav tm="100000">
                                          <p:val>
                                            <p:strVal val="#ppt_h"/>
                                          </p:val>
                                        </p:tav>
                                      </p:tavLst>
                                    </p:anim>
                                    <p:animEffect transition="in" filter="fade">
                                      <p:cBhvr>
                                        <p:cTn id="20" dur="1500"/>
                                        <p:tgtEl>
                                          <p:spTgt spid="15"/>
                                        </p:tgtEl>
                                      </p:cBhvr>
                                    </p:animEffect>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1500" fill="hold"/>
                                        <p:tgtEl>
                                          <p:spTgt spid="21"/>
                                        </p:tgtEl>
                                        <p:attrNameLst>
                                          <p:attrName>ppt_w</p:attrName>
                                        </p:attrNameLst>
                                      </p:cBhvr>
                                      <p:tavLst>
                                        <p:tav tm="0">
                                          <p:val>
                                            <p:fltVal val="0"/>
                                          </p:val>
                                        </p:tav>
                                        <p:tav tm="100000">
                                          <p:val>
                                            <p:strVal val="#ppt_w"/>
                                          </p:val>
                                        </p:tav>
                                      </p:tavLst>
                                    </p:anim>
                                    <p:anim calcmode="lin" valueType="num">
                                      <p:cBhvr>
                                        <p:cTn id="24" dur="1500" fill="hold"/>
                                        <p:tgtEl>
                                          <p:spTgt spid="21"/>
                                        </p:tgtEl>
                                        <p:attrNameLst>
                                          <p:attrName>ppt_h</p:attrName>
                                        </p:attrNameLst>
                                      </p:cBhvr>
                                      <p:tavLst>
                                        <p:tav tm="0">
                                          <p:val>
                                            <p:fltVal val="0"/>
                                          </p:val>
                                        </p:tav>
                                        <p:tav tm="100000">
                                          <p:val>
                                            <p:strVal val="#ppt_h"/>
                                          </p:val>
                                        </p:tav>
                                      </p:tavLst>
                                    </p:anim>
                                    <p:animEffect transition="in" filter="fade">
                                      <p:cBhvr>
                                        <p:cTn id="25" dur="1500"/>
                                        <p:tgtEl>
                                          <p:spTgt spid="21"/>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500" fill="hold"/>
                                        <p:tgtEl>
                                          <p:spTgt spid="7"/>
                                        </p:tgtEl>
                                        <p:attrNameLst>
                                          <p:attrName>ppt_x</p:attrName>
                                        </p:attrNameLst>
                                      </p:cBhvr>
                                      <p:tavLst>
                                        <p:tav tm="0">
                                          <p:val>
                                            <p:strVal val="#ppt_x"/>
                                          </p:val>
                                        </p:tav>
                                        <p:tav tm="100000">
                                          <p:val>
                                            <p:strVal val="#ppt_x"/>
                                          </p:val>
                                        </p:tav>
                                      </p:tavLst>
                                    </p:anim>
                                    <p:anim calcmode="lin" valueType="num">
                                      <p:cBhvr additive="base">
                                        <p:cTn id="29"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animEffect transition="in" filter="fade">
                                      <p:cBhvr>
                                        <p:cTn id="36" dur="500"/>
                                        <p:tgtEl>
                                          <p:spTgt spid="42"/>
                                        </p:tgtEl>
                                      </p:cBhvr>
                                    </p:animEffect>
                                  </p:childTnLst>
                                </p:cTn>
                              </p:par>
                              <p:par>
                                <p:cTn id="37" presetID="2" presetClass="entr" presetSubtype="4"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1500" fill="hold"/>
                                        <p:tgtEl>
                                          <p:spTgt spid="8"/>
                                        </p:tgtEl>
                                        <p:attrNameLst>
                                          <p:attrName>ppt_x</p:attrName>
                                        </p:attrNameLst>
                                      </p:cBhvr>
                                      <p:tavLst>
                                        <p:tav tm="0">
                                          <p:val>
                                            <p:strVal val="#ppt_x"/>
                                          </p:val>
                                        </p:tav>
                                        <p:tav tm="100000">
                                          <p:val>
                                            <p:strVal val="#ppt_x"/>
                                          </p:val>
                                        </p:tav>
                                      </p:tavLst>
                                    </p:anim>
                                    <p:anim calcmode="lin" valueType="num">
                                      <p:cBhvr additive="base">
                                        <p:cTn id="40"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500" fill="hold"/>
                                        <p:tgtEl>
                                          <p:spTgt spid="43"/>
                                        </p:tgtEl>
                                        <p:attrNameLst>
                                          <p:attrName>ppt_w</p:attrName>
                                        </p:attrNameLst>
                                      </p:cBhvr>
                                      <p:tavLst>
                                        <p:tav tm="0">
                                          <p:val>
                                            <p:fltVal val="0"/>
                                          </p:val>
                                        </p:tav>
                                        <p:tav tm="100000">
                                          <p:val>
                                            <p:strVal val="#ppt_w"/>
                                          </p:val>
                                        </p:tav>
                                      </p:tavLst>
                                    </p:anim>
                                    <p:anim calcmode="lin" valueType="num">
                                      <p:cBhvr>
                                        <p:cTn id="46" dur="1500" fill="hold"/>
                                        <p:tgtEl>
                                          <p:spTgt spid="43"/>
                                        </p:tgtEl>
                                        <p:attrNameLst>
                                          <p:attrName>ppt_h</p:attrName>
                                        </p:attrNameLst>
                                      </p:cBhvr>
                                      <p:tavLst>
                                        <p:tav tm="0">
                                          <p:val>
                                            <p:fltVal val="0"/>
                                          </p:val>
                                        </p:tav>
                                        <p:tav tm="100000">
                                          <p:val>
                                            <p:strVal val="#ppt_h"/>
                                          </p:val>
                                        </p:tav>
                                      </p:tavLst>
                                    </p:anim>
                                    <p:animEffect transition="in" filter="fade">
                                      <p:cBhvr>
                                        <p:cTn id="47" dur="1500"/>
                                        <p:tgtEl>
                                          <p:spTgt spid="43"/>
                                        </p:tgtEl>
                                      </p:cBhvr>
                                    </p:animEffect>
                                  </p:childTnLst>
                                </p:cTn>
                              </p:par>
                              <p:par>
                                <p:cTn id="48" presetID="2" presetClass="entr" presetSubtype="4"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1500" fill="hold"/>
                                        <p:tgtEl>
                                          <p:spTgt spid="9"/>
                                        </p:tgtEl>
                                        <p:attrNameLst>
                                          <p:attrName>ppt_x</p:attrName>
                                        </p:attrNameLst>
                                      </p:cBhvr>
                                      <p:tavLst>
                                        <p:tav tm="0">
                                          <p:val>
                                            <p:strVal val="#ppt_x"/>
                                          </p:val>
                                        </p:tav>
                                        <p:tav tm="100000">
                                          <p:val>
                                            <p:strVal val="#ppt_x"/>
                                          </p:val>
                                        </p:tav>
                                      </p:tavLst>
                                    </p:anim>
                                    <p:anim calcmode="lin" valueType="num">
                                      <p:cBhvr additive="base">
                                        <p:cTn id="51"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1500" fill="hold"/>
                                        <p:tgtEl>
                                          <p:spTgt spid="45"/>
                                        </p:tgtEl>
                                        <p:attrNameLst>
                                          <p:attrName>ppt_w</p:attrName>
                                        </p:attrNameLst>
                                      </p:cBhvr>
                                      <p:tavLst>
                                        <p:tav tm="0">
                                          <p:val>
                                            <p:fltVal val="0"/>
                                          </p:val>
                                        </p:tav>
                                        <p:tav tm="100000">
                                          <p:val>
                                            <p:strVal val="#ppt_w"/>
                                          </p:val>
                                        </p:tav>
                                      </p:tavLst>
                                    </p:anim>
                                    <p:anim calcmode="lin" valueType="num">
                                      <p:cBhvr>
                                        <p:cTn id="57" dur="1500" fill="hold"/>
                                        <p:tgtEl>
                                          <p:spTgt spid="45"/>
                                        </p:tgtEl>
                                        <p:attrNameLst>
                                          <p:attrName>ppt_h</p:attrName>
                                        </p:attrNameLst>
                                      </p:cBhvr>
                                      <p:tavLst>
                                        <p:tav tm="0">
                                          <p:val>
                                            <p:fltVal val="0"/>
                                          </p:val>
                                        </p:tav>
                                        <p:tav tm="100000">
                                          <p:val>
                                            <p:strVal val="#ppt_h"/>
                                          </p:val>
                                        </p:tav>
                                      </p:tavLst>
                                    </p:anim>
                                    <p:animEffect transition="in" filter="fade">
                                      <p:cBhvr>
                                        <p:cTn id="58" dur="1500"/>
                                        <p:tgtEl>
                                          <p:spTgt spid="45"/>
                                        </p:tgtEl>
                                      </p:cBhvr>
                                    </p:animEffect>
                                  </p:childTnLst>
                                </p:cTn>
                              </p:par>
                              <p:par>
                                <p:cTn id="59" presetID="53" presetClass="entr" presetSubtype="16"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p:cTn id="61" dur="1500" fill="hold"/>
                                        <p:tgtEl>
                                          <p:spTgt spid="44"/>
                                        </p:tgtEl>
                                        <p:attrNameLst>
                                          <p:attrName>ppt_w</p:attrName>
                                        </p:attrNameLst>
                                      </p:cBhvr>
                                      <p:tavLst>
                                        <p:tav tm="0">
                                          <p:val>
                                            <p:fltVal val="0"/>
                                          </p:val>
                                        </p:tav>
                                        <p:tav tm="100000">
                                          <p:val>
                                            <p:strVal val="#ppt_w"/>
                                          </p:val>
                                        </p:tav>
                                      </p:tavLst>
                                    </p:anim>
                                    <p:anim calcmode="lin" valueType="num">
                                      <p:cBhvr>
                                        <p:cTn id="62" dur="1500" fill="hold"/>
                                        <p:tgtEl>
                                          <p:spTgt spid="44"/>
                                        </p:tgtEl>
                                        <p:attrNameLst>
                                          <p:attrName>ppt_h</p:attrName>
                                        </p:attrNameLst>
                                      </p:cBhvr>
                                      <p:tavLst>
                                        <p:tav tm="0">
                                          <p:val>
                                            <p:fltVal val="0"/>
                                          </p:val>
                                        </p:tav>
                                        <p:tav tm="100000">
                                          <p:val>
                                            <p:strVal val="#ppt_h"/>
                                          </p:val>
                                        </p:tav>
                                      </p:tavLst>
                                    </p:anim>
                                    <p:animEffect transition="in" filter="fade">
                                      <p:cBhvr>
                                        <p:cTn id="63" dur="1500"/>
                                        <p:tgtEl>
                                          <p:spTgt spid="44"/>
                                        </p:tgtEl>
                                      </p:cBhvr>
                                    </p:animEffect>
                                  </p:childTnLst>
                                </p:cTn>
                              </p:par>
                              <p:par>
                                <p:cTn id="64" presetID="2" presetClass="entr" presetSubtype="4"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1500" fill="hold"/>
                                        <p:tgtEl>
                                          <p:spTgt spid="10"/>
                                        </p:tgtEl>
                                        <p:attrNameLst>
                                          <p:attrName>ppt_x</p:attrName>
                                        </p:attrNameLst>
                                      </p:cBhvr>
                                      <p:tavLst>
                                        <p:tav tm="0">
                                          <p:val>
                                            <p:strVal val="#ppt_x"/>
                                          </p:val>
                                        </p:tav>
                                        <p:tav tm="100000">
                                          <p:val>
                                            <p:strVal val="#ppt_x"/>
                                          </p:val>
                                        </p:tav>
                                      </p:tavLst>
                                    </p:anim>
                                    <p:anim calcmode="lin" valueType="num">
                                      <p:cBhvr additive="base">
                                        <p:cTn id="67" dur="1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p:cTn id="72" dur="1500" fill="hold"/>
                                        <p:tgtEl>
                                          <p:spTgt spid="50"/>
                                        </p:tgtEl>
                                        <p:attrNameLst>
                                          <p:attrName>ppt_w</p:attrName>
                                        </p:attrNameLst>
                                      </p:cBhvr>
                                      <p:tavLst>
                                        <p:tav tm="0">
                                          <p:val>
                                            <p:fltVal val="0"/>
                                          </p:val>
                                        </p:tav>
                                        <p:tav tm="100000">
                                          <p:val>
                                            <p:strVal val="#ppt_w"/>
                                          </p:val>
                                        </p:tav>
                                      </p:tavLst>
                                    </p:anim>
                                    <p:anim calcmode="lin" valueType="num">
                                      <p:cBhvr>
                                        <p:cTn id="73" dur="1500" fill="hold"/>
                                        <p:tgtEl>
                                          <p:spTgt spid="50"/>
                                        </p:tgtEl>
                                        <p:attrNameLst>
                                          <p:attrName>ppt_h</p:attrName>
                                        </p:attrNameLst>
                                      </p:cBhvr>
                                      <p:tavLst>
                                        <p:tav tm="0">
                                          <p:val>
                                            <p:fltVal val="0"/>
                                          </p:val>
                                        </p:tav>
                                        <p:tav tm="100000">
                                          <p:val>
                                            <p:strVal val="#ppt_h"/>
                                          </p:val>
                                        </p:tav>
                                      </p:tavLst>
                                    </p:anim>
                                    <p:animEffect transition="in" filter="fade">
                                      <p:cBhvr>
                                        <p:cTn id="74" dur="1500"/>
                                        <p:tgtEl>
                                          <p:spTgt spid="50"/>
                                        </p:tgtEl>
                                      </p:cBhvr>
                                    </p:animEffect>
                                  </p:childTnLst>
                                </p:cTn>
                              </p:par>
                              <p:par>
                                <p:cTn id="75" presetID="53" presetClass="entr" presetSubtype="16" fill="hold"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1500" fill="hold"/>
                                        <p:tgtEl>
                                          <p:spTgt spid="54"/>
                                        </p:tgtEl>
                                        <p:attrNameLst>
                                          <p:attrName>ppt_w</p:attrName>
                                        </p:attrNameLst>
                                      </p:cBhvr>
                                      <p:tavLst>
                                        <p:tav tm="0">
                                          <p:val>
                                            <p:fltVal val="0"/>
                                          </p:val>
                                        </p:tav>
                                        <p:tav tm="100000">
                                          <p:val>
                                            <p:strVal val="#ppt_w"/>
                                          </p:val>
                                        </p:tav>
                                      </p:tavLst>
                                    </p:anim>
                                    <p:anim calcmode="lin" valueType="num">
                                      <p:cBhvr>
                                        <p:cTn id="78" dur="1500" fill="hold"/>
                                        <p:tgtEl>
                                          <p:spTgt spid="54"/>
                                        </p:tgtEl>
                                        <p:attrNameLst>
                                          <p:attrName>ppt_h</p:attrName>
                                        </p:attrNameLst>
                                      </p:cBhvr>
                                      <p:tavLst>
                                        <p:tav tm="0">
                                          <p:val>
                                            <p:fltVal val="0"/>
                                          </p:val>
                                        </p:tav>
                                        <p:tav tm="100000">
                                          <p:val>
                                            <p:strVal val="#ppt_h"/>
                                          </p:val>
                                        </p:tav>
                                      </p:tavLst>
                                    </p:anim>
                                    <p:animEffect transition="in" filter="fade">
                                      <p:cBhvr>
                                        <p:cTn id="79" dur="1500"/>
                                        <p:tgtEl>
                                          <p:spTgt spid="54"/>
                                        </p:tgtEl>
                                      </p:cBhvr>
                                    </p:animEffect>
                                  </p:childTnLst>
                                </p:cTn>
                              </p:par>
                              <p:par>
                                <p:cTn id="80" presetID="2" presetClass="entr" presetSubtype="4"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1500" fill="hold"/>
                                        <p:tgtEl>
                                          <p:spTgt spid="11"/>
                                        </p:tgtEl>
                                        <p:attrNameLst>
                                          <p:attrName>ppt_x</p:attrName>
                                        </p:attrNameLst>
                                      </p:cBhvr>
                                      <p:tavLst>
                                        <p:tav tm="0">
                                          <p:val>
                                            <p:strVal val="#ppt_x"/>
                                          </p:val>
                                        </p:tav>
                                        <p:tav tm="100000">
                                          <p:val>
                                            <p:strVal val="#ppt_x"/>
                                          </p:val>
                                        </p:tav>
                                      </p:tavLst>
                                    </p:anim>
                                    <p:anim calcmode="lin" valueType="num">
                                      <p:cBhvr additive="base">
                                        <p:cTn id="83" dur="1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1" fill="hold" grpId="0" nodeType="click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additive="base">
                                        <p:cTn id="88" dur="1500" fill="hold"/>
                                        <p:tgtEl>
                                          <p:spTgt spid="12"/>
                                        </p:tgtEl>
                                        <p:attrNameLst>
                                          <p:attrName>ppt_x</p:attrName>
                                        </p:attrNameLst>
                                      </p:cBhvr>
                                      <p:tavLst>
                                        <p:tav tm="0">
                                          <p:val>
                                            <p:strVal val="#ppt_x"/>
                                          </p:val>
                                        </p:tav>
                                        <p:tav tm="100000">
                                          <p:val>
                                            <p:strVal val="#ppt_x"/>
                                          </p:val>
                                        </p:tav>
                                      </p:tavLst>
                                    </p:anim>
                                    <p:anim calcmode="lin" valueType="num">
                                      <p:cBhvr additive="base">
                                        <p:cTn id="89" dur="1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nodeType="clickEffect">
                                  <p:stCondLst>
                                    <p:cond delay="0"/>
                                  </p:stCondLst>
                                  <p:childTnLst>
                                    <p:set>
                                      <p:cBhvr>
                                        <p:cTn id="93" dur="1" fill="hold">
                                          <p:stCondLst>
                                            <p:cond delay="0"/>
                                          </p:stCondLst>
                                        </p:cTn>
                                        <p:tgtEl>
                                          <p:spTgt spid="61"/>
                                        </p:tgtEl>
                                        <p:attrNameLst>
                                          <p:attrName>style.visibility</p:attrName>
                                        </p:attrNameLst>
                                      </p:cBhvr>
                                      <p:to>
                                        <p:strVal val="visible"/>
                                      </p:to>
                                    </p:set>
                                    <p:anim calcmode="lin" valueType="num">
                                      <p:cBhvr>
                                        <p:cTn id="94" dur="1500" fill="hold"/>
                                        <p:tgtEl>
                                          <p:spTgt spid="61"/>
                                        </p:tgtEl>
                                        <p:attrNameLst>
                                          <p:attrName>ppt_w</p:attrName>
                                        </p:attrNameLst>
                                      </p:cBhvr>
                                      <p:tavLst>
                                        <p:tav tm="0">
                                          <p:val>
                                            <p:fltVal val="0"/>
                                          </p:val>
                                        </p:tav>
                                        <p:tav tm="100000">
                                          <p:val>
                                            <p:strVal val="#ppt_w"/>
                                          </p:val>
                                        </p:tav>
                                      </p:tavLst>
                                    </p:anim>
                                    <p:anim calcmode="lin" valueType="num">
                                      <p:cBhvr>
                                        <p:cTn id="95" dur="1500" fill="hold"/>
                                        <p:tgtEl>
                                          <p:spTgt spid="61"/>
                                        </p:tgtEl>
                                        <p:attrNameLst>
                                          <p:attrName>ppt_h</p:attrName>
                                        </p:attrNameLst>
                                      </p:cBhvr>
                                      <p:tavLst>
                                        <p:tav tm="0">
                                          <p:val>
                                            <p:fltVal val="0"/>
                                          </p:val>
                                        </p:tav>
                                        <p:tav tm="100000">
                                          <p:val>
                                            <p:strVal val="#ppt_h"/>
                                          </p:val>
                                        </p:tav>
                                      </p:tavLst>
                                    </p:anim>
                                    <p:animEffect transition="in" filter="fade">
                                      <p:cBhvr>
                                        <p:cTn id="96" dur="1500"/>
                                        <p:tgtEl>
                                          <p:spTgt spid="61"/>
                                        </p:tgtEl>
                                      </p:cBhvr>
                                    </p:animEffect>
                                  </p:childTnLst>
                                </p:cTn>
                              </p:par>
                              <p:par>
                                <p:cTn id="97" presetID="53" presetClass="entr" presetSubtype="16" fill="hold" nodeType="withEffect">
                                  <p:stCondLst>
                                    <p:cond delay="0"/>
                                  </p:stCondLst>
                                  <p:childTnLst>
                                    <p:set>
                                      <p:cBhvr>
                                        <p:cTn id="98" dur="1" fill="hold">
                                          <p:stCondLst>
                                            <p:cond delay="0"/>
                                          </p:stCondLst>
                                        </p:cTn>
                                        <p:tgtEl>
                                          <p:spTgt spid="63"/>
                                        </p:tgtEl>
                                        <p:attrNameLst>
                                          <p:attrName>style.visibility</p:attrName>
                                        </p:attrNameLst>
                                      </p:cBhvr>
                                      <p:to>
                                        <p:strVal val="visible"/>
                                      </p:to>
                                    </p:set>
                                    <p:anim calcmode="lin" valueType="num">
                                      <p:cBhvr>
                                        <p:cTn id="99" dur="1500" fill="hold"/>
                                        <p:tgtEl>
                                          <p:spTgt spid="63"/>
                                        </p:tgtEl>
                                        <p:attrNameLst>
                                          <p:attrName>ppt_w</p:attrName>
                                        </p:attrNameLst>
                                      </p:cBhvr>
                                      <p:tavLst>
                                        <p:tav tm="0">
                                          <p:val>
                                            <p:fltVal val="0"/>
                                          </p:val>
                                        </p:tav>
                                        <p:tav tm="100000">
                                          <p:val>
                                            <p:strVal val="#ppt_w"/>
                                          </p:val>
                                        </p:tav>
                                      </p:tavLst>
                                    </p:anim>
                                    <p:anim calcmode="lin" valueType="num">
                                      <p:cBhvr>
                                        <p:cTn id="100" dur="1500" fill="hold"/>
                                        <p:tgtEl>
                                          <p:spTgt spid="63"/>
                                        </p:tgtEl>
                                        <p:attrNameLst>
                                          <p:attrName>ppt_h</p:attrName>
                                        </p:attrNameLst>
                                      </p:cBhvr>
                                      <p:tavLst>
                                        <p:tav tm="0">
                                          <p:val>
                                            <p:fltVal val="0"/>
                                          </p:val>
                                        </p:tav>
                                        <p:tav tm="100000">
                                          <p:val>
                                            <p:strVal val="#ppt_h"/>
                                          </p:val>
                                        </p:tav>
                                      </p:tavLst>
                                    </p:anim>
                                    <p:animEffect transition="in" filter="fade">
                                      <p:cBhvr>
                                        <p:cTn id="101" dur="1500"/>
                                        <p:tgtEl>
                                          <p:spTgt spid="63"/>
                                        </p:tgtEl>
                                      </p:cBhvr>
                                    </p:animEffect>
                                  </p:childTnLst>
                                </p:cTn>
                              </p:par>
                              <p:par>
                                <p:cTn id="102" presetID="2" presetClass="entr" presetSubtype="8" fill="hold" grpId="0" nodeType="withEffect">
                                  <p:stCondLst>
                                    <p:cond delay="0"/>
                                  </p:stCondLst>
                                  <p:childTnLst>
                                    <p:set>
                                      <p:cBhvr>
                                        <p:cTn id="103" dur="1" fill="hold">
                                          <p:stCondLst>
                                            <p:cond delay="0"/>
                                          </p:stCondLst>
                                        </p:cTn>
                                        <p:tgtEl>
                                          <p:spTgt spid="14"/>
                                        </p:tgtEl>
                                        <p:attrNameLst>
                                          <p:attrName>style.visibility</p:attrName>
                                        </p:attrNameLst>
                                      </p:cBhvr>
                                      <p:to>
                                        <p:strVal val="visible"/>
                                      </p:to>
                                    </p:set>
                                    <p:anim calcmode="lin" valueType="num">
                                      <p:cBhvr additive="base">
                                        <p:cTn id="104" dur="1500" fill="hold"/>
                                        <p:tgtEl>
                                          <p:spTgt spid="14"/>
                                        </p:tgtEl>
                                        <p:attrNameLst>
                                          <p:attrName>ppt_x</p:attrName>
                                        </p:attrNameLst>
                                      </p:cBhvr>
                                      <p:tavLst>
                                        <p:tav tm="0">
                                          <p:val>
                                            <p:strVal val="0-#ppt_w/2"/>
                                          </p:val>
                                        </p:tav>
                                        <p:tav tm="100000">
                                          <p:val>
                                            <p:strVal val="#ppt_x"/>
                                          </p:val>
                                        </p:tav>
                                      </p:tavLst>
                                    </p:anim>
                                    <p:anim calcmode="lin" valueType="num">
                                      <p:cBhvr additive="base">
                                        <p:cTn id="105" dur="1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nodeType="clickEffect">
                                  <p:stCondLst>
                                    <p:cond delay="0"/>
                                  </p:stCondLst>
                                  <p:childTnLst>
                                    <p:set>
                                      <p:cBhvr>
                                        <p:cTn id="109" dur="1" fill="hold">
                                          <p:stCondLst>
                                            <p:cond delay="0"/>
                                          </p:stCondLst>
                                        </p:cTn>
                                        <p:tgtEl>
                                          <p:spTgt spid="66"/>
                                        </p:tgtEl>
                                        <p:attrNameLst>
                                          <p:attrName>style.visibility</p:attrName>
                                        </p:attrNameLst>
                                      </p:cBhvr>
                                      <p:to>
                                        <p:strVal val="visible"/>
                                      </p:to>
                                    </p:set>
                                    <p:anim calcmode="lin" valueType="num">
                                      <p:cBhvr>
                                        <p:cTn id="110" dur="1500" fill="hold"/>
                                        <p:tgtEl>
                                          <p:spTgt spid="66"/>
                                        </p:tgtEl>
                                        <p:attrNameLst>
                                          <p:attrName>ppt_w</p:attrName>
                                        </p:attrNameLst>
                                      </p:cBhvr>
                                      <p:tavLst>
                                        <p:tav tm="0">
                                          <p:val>
                                            <p:fltVal val="0"/>
                                          </p:val>
                                        </p:tav>
                                        <p:tav tm="100000">
                                          <p:val>
                                            <p:strVal val="#ppt_w"/>
                                          </p:val>
                                        </p:tav>
                                      </p:tavLst>
                                    </p:anim>
                                    <p:anim calcmode="lin" valueType="num">
                                      <p:cBhvr>
                                        <p:cTn id="111" dur="1500" fill="hold"/>
                                        <p:tgtEl>
                                          <p:spTgt spid="66"/>
                                        </p:tgtEl>
                                        <p:attrNameLst>
                                          <p:attrName>ppt_h</p:attrName>
                                        </p:attrNameLst>
                                      </p:cBhvr>
                                      <p:tavLst>
                                        <p:tav tm="0">
                                          <p:val>
                                            <p:fltVal val="0"/>
                                          </p:val>
                                        </p:tav>
                                        <p:tav tm="100000">
                                          <p:val>
                                            <p:strVal val="#ppt_h"/>
                                          </p:val>
                                        </p:tav>
                                      </p:tavLst>
                                    </p:anim>
                                    <p:animEffect transition="in" filter="fade">
                                      <p:cBhvr>
                                        <p:cTn id="112" dur="1500"/>
                                        <p:tgtEl>
                                          <p:spTgt spid="66"/>
                                        </p:tgtEl>
                                      </p:cBhvr>
                                    </p:animEffect>
                                  </p:childTnLst>
                                </p:cTn>
                              </p:par>
                              <p:par>
                                <p:cTn id="113" presetID="2" presetClass="entr" presetSubtype="4" fill="hold" grpId="0" nodeType="with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additive="base">
                                        <p:cTn id="115" dur="1500" fill="hold"/>
                                        <p:tgtEl>
                                          <p:spTgt spid="16"/>
                                        </p:tgtEl>
                                        <p:attrNameLst>
                                          <p:attrName>ppt_x</p:attrName>
                                        </p:attrNameLst>
                                      </p:cBhvr>
                                      <p:tavLst>
                                        <p:tav tm="0">
                                          <p:val>
                                            <p:strVal val="#ppt_x"/>
                                          </p:val>
                                        </p:tav>
                                        <p:tav tm="100000">
                                          <p:val>
                                            <p:strVal val="#ppt_x"/>
                                          </p:val>
                                        </p:tav>
                                      </p:tavLst>
                                    </p:anim>
                                    <p:anim calcmode="lin" valueType="num">
                                      <p:cBhvr additive="base">
                                        <p:cTn id="1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7"/>
                                        </p:tgtEl>
                                        <p:attrNameLst>
                                          <p:attrName>style.visibility</p:attrName>
                                        </p:attrNameLst>
                                      </p:cBhvr>
                                      <p:to>
                                        <p:strVal val="visible"/>
                                      </p:to>
                                    </p:set>
                                    <p:anim calcmode="lin" valueType="num">
                                      <p:cBhvr>
                                        <p:cTn id="121" dur="1500" fill="hold"/>
                                        <p:tgtEl>
                                          <p:spTgt spid="67"/>
                                        </p:tgtEl>
                                        <p:attrNameLst>
                                          <p:attrName>ppt_w</p:attrName>
                                        </p:attrNameLst>
                                      </p:cBhvr>
                                      <p:tavLst>
                                        <p:tav tm="0">
                                          <p:val>
                                            <p:fltVal val="0"/>
                                          </p:val>
                                        </p:tav>
                                        <p:tav tm="100000">
                                          <p:val>
                                            <p:strVal val="#ppt_w"/>
                                          </p:val>
                                        </p:tav>
                                      </p:tavLst>
                                    </p:anim>
                                    <p:anim calcmode="lin" valueType="num">
                                      <p:cBhvr>
                                        <p:cTn id="122" dur="1500" fill="hold"/>
                                        <p:tgtEl>
                                          <p:spTgt spid="67"/>
                                        </p:tgtEl>
                                        <p:attrNameLst>
                                          <p:attrName>ppt_h</p:attrName>
                                        </p:attrNameLst>
                                      </p:cBhvr>
                                      <p:tavLst>
                                        <p:tav tm="0">
                                          <p:val>
                                            <p:fltVal val="0"/>
                                          </p:val>
                                        </p:tav>
                                        <p:tav tm="100000">
                                          <p:val>
                                            <p:strVal val="#ppt_h"/>
                                          </p:val>
                                        </p:tav>
                                      </p:tavLst>
                                    </p:anim>
                                    <p:animEffect transition="in" filter="fade">
                                      <p:cBhvr>
                                        <p:cTn id="123" dur="1500"/>
                                        <p:tgtEl>
                                          <p:spTgt spid="67"/>
                                        </p:tgtEl>
                                      </p:cBhvr>
                                    </p:animEffect>
                                  </p:childTnLst>
                                </p:cTn>
                              </p:par>
                              <p:par>
                                <p:cTn id="124" presetID="53" presetClass="entr" presetSubtype="16" fill="hold" nodeType="withEffect">
                                  <p:stCondLst>
                                    <p:cond delay="0"/>
                                  </p:stCondLst>
                                  <p:childTnLst>
                                    <p:set>
                                      <p:cBhvr>
                                        <p:cTn id="125" dur="1" fill="hold">
                                          <p:stCondLst>
                                            <p:cond delay="0"/>
                                          </p:stCondLst>
                                        </p:cTn>
                                        <p:tgtEl>
                                          <p:spTgt spid="68"/>
                                        </p:tgtEl>
                                        <p:attrNameLst>
                                          <p:attrName>style.visibility</p:attrName>
                                        </p:attrNameLst>
                                      </p:cBhvr>
                                      <p:to>
                                        <p:strVal val="visible"/>
                                      </p:to>
                                    </p:set>
                                    <p:anim calcmode="lin" valueType="num">
                                      <p:cBhvr>
                                        <p:cTn id="126" dur="1500" fill="hold"/>
                                        <p:tgtEl>
                                          <p:spTgt spid="68"/>
                                        </p:tgtEl>
                                        <p:attrNameLst>
                                          <p:attrName>ppt_w</p:attrName>
                                        </p:attrNameLst>
                                      </p:cBhvr>
                                      <p:tavLst>
                                        <p:tav tm="0">
                                          <p:val>
                                            <p:fltVal val="0"/>
                                          </p:val>
                                        </p:tav>
                                        <p:tav tm="100000">
                                          <p:val>
                                            <p:strVal val="#ppt_w"/>
                                          </p:val>
                                        </p:tav>
                                      </p:tavLst>
                                    </p:anim>
                                    <p:anim calcmode="lin" valueType="num">
                                      <p:cBhvr>
                                        <p:cTn id="127" dur="1500" fill="hold"/>
                                        <p:tgtEl>
                                          <p:spTgt spid="68"/>
                                        </p:tgtEl>
                                        <p:attrNameLst>
                                          <p:attrName>ppt_h</p:attrName>
                                        </p:attrNameLst>
                                      </p:cBhvr>
                                      <p:tavLst>
                                        <p:tav tm="0">
                                          <p:val>
                                            <p:fltVal val="0"/>
                                          </p:val>
                                        </p:tav>
                                        <p:tav tm="100000">
                                          <p:val>
                                            <p:strVal val="#ppt_h"/>
                                          </p:val>
                                        </p:tav>
                                      </p:tavLst>
                                    </p:anim>
                                    <p:animEffect transition="in" filter="fade">
                                      <p:cBhvr>
                                        <p:cTn id="128" dur="1500"/>
                                        <p:tgtEl>
                                          <p:spTgt spid="68"/>
                                        </p:tgtEl>
                                      </p:cBhvr>
                                    </p:animEffect>
                                  </p:childTnLst>
                                </p:cTn>
                              </p:par>
                              <p:par>
                                <p:cTn id="129" presetID="2" presetClass="entr" presetSubtype="2" fill="hold" grpId="0"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additive="base">
                                        <p:cTn id="131" dur="1500" fill="hold"/>
                                        <p:tgtEl>
                                          <p:spTgt spid="17"/>
                                        </p:tgtEl>
                                        <p:attrNameLst>
                                          <p:attrName>ppt_x</p:attrName>
                                        </p:attrNameLst>
                                      </p:cBhvr>
                                      <p:tavLst>
                                        <p:tav tm="0">
                                          <p:val>
                                            <p:strVal val="1+#ppt_w/2"/>
                                          </p:val>
                                        </p:tav>
                                        <p:tav tm="100000">
                                          <p:val>
                                            <p:strVal val="#ppt_x"/>
                                          </p:val>
                                        </p:tav>
                                      </p:tavLst>
                                    </p:anim>
                                    <p:anim calcmode="lin" valueType="num">
                                      <p:cBhvr additive="base">
                                        <p:cTn id="132" dur="1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1" fill="hold" grpId="0" nodeType="clickEffect">
                                  <p:stCondLst>
                                    <p:cond delay="0"/>
                                  </p:stCondLst>
                                  <p:childTnLst>
                                    <p:set>
                                      <p:cBhvr>
                                        <p:cTn id="136" dur="1" fill="hold">
                                          <p:stCondLst>
                                            <p:cond delay="0"/>
                                          </p:stCondLst>
                                        </p:cTn>
                                        <p:tgtEl>
                                          <p:spTgt spid="69"/>
                                        </p:tgtEl>
                                        <p:attrNameLst>
                                          <p:attrName>style.visibility</p:attrName>
                                        </p:attrNameLst>
                                      </p:cBhvr>
                                      <p:to>
                                        <p:strVal val="visible"/>
                                      </p:to>
                                    </p:set>
                                    <p:anim calcmode="lin" valueType="num">
                                      <p:cBhvr additive="base">
                                        <p:cTn id="137" dur="1500" fill="hold"/>
                                        <p:tgtEl>
                                          <p:spTgt spid="69"/>
                                        </p:tgtEl>
                                        <p:attrNameLst>
                                          <p:attrName>ppt_x</p:attrName>
                                        </p:attrNameLst>
                                      </p:cBhvr>
                                      <p:tavLst>
                                        <p:tav tm="0">
                                          <p:val>
                                            <p:strVal val="#ppt_x"/>
                                          </p:val>
                                        </p:tav>
                                        <p:tav tm="100000">
                                          <p:val>
                                            <p:strVal val="#ppt_x"/>
                                          </p:val>
                                        </p:tav>
                                      </p:tavLst>
                                    </p:anim>
                                    <p:anim calcmode="lin" valueType="num">
                                      <p:cBhvr additive="base">
                                        <p:cTn id="138" dur="1500" fill="hold"/>
                                        <p:tgtEl>
                                          <p:spTgt spid="69"/>
                                        </p:tgtEl>
                                        <p:attrNameLst>
                                          <p:attrName>ppt_y</p:attrName>
                                        </p:attrNameLst>
                                      </p:cBhvr>
                                      <p:tavLst>
                                        <p:tav tm="0">
                                          <p:val>
                                            <p:strVal val="0-#ppt_h/2"/>
                                          </p:val>
                                        </p:tav>
                                        <p:tav tm="100000">
                                          <p:val>
                                            <p:strVal val="#ppt_y"/>
                                          </p:val>
                                        </p:tav>
                                      </p:tavLst>
                                    </p:anim>
                                  </p:childTnLst>
                                </p:cTn>
                              </p:par>
                              <p:par>
                                <p:cTn id="139" presetID="6" presetClass="entr" presetSubtype="16"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Effect transition="in" filter="circle(in)">
                                      <p:cBhvr>
                                        <p:cTn id="141" dur="2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animBg="1"/>
      <p:bldP spid="16" grpId="0" animBg="1"/>
      <p:bldP spid="17" grpId="0" animBg="1"/>
      <p:bldP spid="18" grpId="0" animBg="1"/>
      <p:bldP spid="6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0471" y="0"/>
            <a:ext cx="976676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creative_cosmic_soul-1920x108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01553" y="6353175"/>
            <a:ext cx="6485684"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09244" y="309282"/>
            <a:ext cx="1538883" cy="6736976"/>
          </a:xfrm>
          <a:prstGeom prst="rect">
            <a:avLst/>
          </a:prstGeom>
          <a:noFill/>
        </p:spPr>
        <p:txBody>
          <a:bodyPr vert="vert" wrap="square" rtlCol="0">
            <a:spAutoFit/>
          </a:bodyPr>
          <a:lstStyle/>
          <a:p>
            <a:pPr algn="ctr"/>
            <a:r>
              <a:rPr lang="vi-VN" sz="4400" b="1" smtClean="0">
                <a:solidFill>
                  <a:srgbClr val="FF0000"/>
                </a:solidFill>
                <a:latin typeface="+mj-lt"/>
              </a:rPr>
              <a:t>TRANH MINH HỌA CẢNH  CHO CHỮ</a:t>
            </a:r>
            <a:endParaRPr lang="en-US" sz="4400" b="1">
              <a:solidFill>
                <a:srgbClr val="FF0000"/>
              </a:solidFill>
              <a:latin typeface="+mj-lt"/>
            </a:endParaRPr>
          </a:p>
        </p:txBody>
      </p:sp>
    </p:spTree>
    <p:extLst>
      <p:ext uri="{BB962C8B-B14F-4D97-AF65-F5344CB8AC3E}">
        <p14:creationId xmlns:p14="http://schemas.microsoft.com/office/powerpoint/2010/main" val="1566808899"/>
      </p:ext>
    </p:extLst>
  </p:cSld>
  <p:clrMapOvr>
    <a:masterClrMapping/>
  </p:clrMapOvr>
  <mc:AlternateContent xmlns:mc="http://schemas.openxmlformats.org/markup-compatibility/2006" xmlns:p14="http://schemas.microsoft.com/office/powerpoint/2010/main">
    <mc:Choice Requires="p14">
      <p:transition spd="slow" p14:dur="3000">
        <p14:flythroug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tranh-thu-phap-chu nh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121920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1" y="123636"/>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0" y="123636"/>
            <a:ext cx="11900647" cy="707886"/>
          </a:xfrm>
          <a:prstGeom prst="rect">
            <a:avLst/>
          </a:prstGeom>
          <a:noFill/>
        </p:spPr>
        <p:txBody>
          <a:bodyPr wrap="square" rtlCol="0">
            <a:spAutoFit/>
          </a:bodyPr>
          <a:lstStyle/>
          <a:p>
            <a:r>
              <a:rPr lang="vi-VN" sz="4000" b="1" dirty="0">
                <a:latin typeface="+mj-lt"/>
              </a:rPr>
              <a:t>III.</a:t>
            </a:r>
            <a:r>
              <a:rPr lang="en-US" sz="4000" b="1" dirty="0" err="1">
                <a:latin typeface="Times New Roman" panose="02020603050405020304" pitchFamily="18" charset="0"/>
                <a:cs typeface="Times New Roman" panose="02020603050405020304" pitchFamily="18" charset="0"/>
              </a:rPr>
              <a:t>Tổng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kết</a:t>
            </a:r>
            <a:r>
              <a:rPr lang="en-US" sz="4000" b="1" dirty="0">
                <a:latin typeface="Times New Roman" panose="02020603050405020304" pitchFamily="18" charset="0"/>
                <a:cs typeface="Times New Roman" panose="02020603050405020304" pitchFamily="18" charset="0"/>
              </a:rPr>
              <a:t>:</a:t>
            </a:r>
          </a:p>
        </p:txBody>
      </p:sp>
      <p:sp>
        <p:nvSpPr>
          <p:cNvPr id="7" name="Horizontal Scroll 6"/>
          <p:cNvSpPr/>
          <p:nvPr/>
        </p:nvSpPr>
        <p:spPr>
          <a:xfrm>
            <a:off x="457200" y="1573885"/>
            <a:ext cx="11443447" cy="4099611"/>
          </a:xfrm>
          <a:prstGeom prst="horizontalScroll">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just"/>
            <a:r>
              <a:rPr lang="en-US" sz="3600" b="1" dirty="0" smtClean="0">
                <a:solidFill>
                  <a:srgbClr val="7030A0"/>
                </a:solidFill>
                <a:latin typeface="Times New Roman" panose="02020603050405020304" pitchFamily="18" charset="0"/>
                <a:cs typeface="Times New Roman" panose="02020603050405020304" pitchFamily="18" charset="0"/>
              </a:rPr>
              <a:t>1. </a:t>
            </a:r>
            <a:r>
              <a:rPr lang="en-US" sz="3600" b="1" dirty="0" err="1" smtClean="0">
                <a:solidFill>
                  <a:srgbClr val="7030A0"/>
                </a:solidFill>
                <a:latin typeface="Times New Roman" panose="02020603050405020304" pitchFamily="18" charset="0"/>
                <a:cs typeface="Times New Roman" panose="02020603050405020304" pitchFamily="18" charset="0"/>
              </a:rPr>
              <a:t>Nội</a:t>
            </a:r>
            <a:r>
              <a:rPr lang="en-US" sz="3600" b="1" dirty="0" smtClean="0">
                <a:solidFill>
                  <a:srgbClr val="7030A0"/>
                </a:solidFill>
                <a:latin typeface="Times New Roman" panose="02020603050405020304" pitchFamily="18" charset="0"/>
                <a:cs typeface="Times New Roman" panose="02020603050405020304" pitchFamily="18" charset="0"/>
              </a:rPr>
              <a:t> dung: Qua </a:t>
            </a:r>
            <a:r>
              <a:rPr lang="en-US" sz="3600" b="1" dirty="0" err="1">
                <a:solidFill>
                  <a:srgbClr val="7030A0"/>
                </a:solidFill>
                <a:latin typeface="Times New Roman" panose="02020603050405020304" pitchFamily="18" charset="0"/>
                <a:cs typeface="Times New Roman" panose="02020603050405020304" pitchFamily="18" charset="0"/>
              </a:rPr>
              <a:t>tác</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smtClean="0">
                <a:solidFill>
                  <a:srgbClr val="7030A0"/>
                </a:solidFill>
                <a:latin typeface="Times New Roman" panose="02020603050405020304" pitchFamily="18" charset="0"/>
                <a:cs typeface="Times New Roman" panose="02020603050405020304" pitchFamily="18" charset="0"/>
              </a:rPr>
              <a:t>phẩm</a:t>
            </a:r>
            <a:r>
              <a:rPr lang="en-US" sz="3600" b="1" dirty="0" smtClean="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nhà</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văn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Nguyễn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Tuân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thể</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hiện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niềm</a:t>
            </a:r>
            <a:r>
              <a:rPr lang="en-US" sz="3600" b="1" dirty="0">
                <a:solidFill>
                  <a:srgbClr val="7030A0"/>
                </a:solidFill>
                <a:latin typeface="Times New Roman" panose="02020603050405020304" pitchFamily="18" charset="0"/>
                <a:cs typeface="Times New Roman" panose="02020603050405020304" pitchFamily="18" charset="0"/>
              </a:rPr>
              <a:t> tin </a:t>
            </a:r>
            <a:r>
              <a:rPr lang="en-US" sz="3600" b="1" dirty="0" err="1">
                <a:solidFill>
                  <a:srgbClr val="7030A0"/>
                </a:solidFill>
                <a:latin typeface="Times New Roman" panose="02020603050405020304" pitchFamily="18" charset="0"/>
                <a:cs typeface="Times New Roman" panose="02020603050405020304" pitchFamily="18" charset="0"/>
              </a:rPr>
              <a:t>và</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khẳng</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định</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sự</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chiến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thắng</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của</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ánh</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sáng</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Dù</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trong</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hoàn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cảnh</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nào</a:t>
            </a:r>
            <a:r>
              <a:rPr lang="en-US" sz="3600" b="1" dirty="0">
                <a:solidFill>
                  <a:srgbClr val="7030A0"/>
                </a:solidFill>
                <a:latin typeface="Times New Roman" panose="02020603050405020304" pitchFamily="18" charset="0"/>
                <a:cs typeface="Times New Roman" panose="02020603050405020304" pitchFamily="18" charset="0"/>
              </a:rPr>
              <a:t> con </a:t>
            </a:r>
            <a:r>
              <a:rPr lang="en-US" sz="3600" b="1" dirty="0" err="1">
                <a:solidFill>
                  <a:srgbClr val="7030A0"/>
                </a:solidFill>
                <a:latin typeface="Times New Roman" panose="02020603050405020304" pitchFamily="18" charset="0"/>
                <a:cs typeface="Times New Roman" panose="02020603050405020304" pitchFamily="18" charset="0"/>
              </a:rPr>
              <a:t>người</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vẫn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luôn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khát</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khao</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hướng</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tới</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Chân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thiện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Mĩ</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Đây</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chính</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là</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chiều</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sâu</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giá</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trị</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nhân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văn</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của</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a:solidFill>
                  <a:srgbClr val="7030A0"/>
                </a:solidFill>
                <a:latin typeface="Times New Roman" panose="02020603050405020304" pitchFamily="18" charset="0"/>
                <a:cs typeface="Times New Roman" panose="02020603050405020304" pitchFamily="18" charset="0"/>
              </a:rPr>
              <a:t>tác</a:t>
            </a:r>
            <a:r>
              <a:rPr lang="en-US" sz="3600" b="1" dirty="0">
                <a:solidFill>
                  <a:srgbClr val="7030A0"/>
                </a:solidFill>
                <a:latin typeface="Times New Roman" panose="02020603050405020304" pitchFamily="18" charset="0"/>
                <a:cs typeface="Times New Roman" panose="02020603050405020304" pitchFamily="18" charset="0"/>
              </a:rPr>
              <a:t> </a:t>
            </a:r>
            <a:r>
              <a:rPr lang="en-US" sz="3600" b="1" dirty="0" err="1" smtClean="0">
                <a:solidFill>
                  <a:srgbClr val="7030A0"/>
                </a:solidFill>
                <a:latin typeface="Times New Roman" panose="02020603050405020304" pitchFamily="18" charset="0"/>
                <a:cs typeface="Times New Roman" panose="02020603050405020304" pitchFamily="18" charset="0"/>
              </a:rPr>
              <a:t>phẩm</a:t>
            </a:r>
            <a:r>
              <a:rPr lang="en-US" sz="3600" b="1" dirty="0" smtClean="0">
                <a:solidFill>
                  <a:srgbClr val="7030A0"/>
                </a:solidFill>
                <a:latin typeface="Times New Roman" panose="02020603050405020304" pitchFamily="18" charset="0"/>
                <a:cs typeface="Times New Roman" panose="02020603050405020304" pitchFamily="18" charset="0"/>
              </a:rPr>
              <a:t>.</a:t>
            </a:r>
            <a:endParaRPr lang="en-US" sz="3600" b="1" dirty="0">
              <a:solidFill>
                <a:srgbClr val="7030A0"/>
              </a:solidFill>
              <a:latin typeface="Times New Roman" panose="02020603050405020304" pitchFamily="18" charset="0"/>
              <a:cs typeface="Times New Roman" panose="02020603050405020304" pitchFamily="18" charset="0"/>
            </a:endParaRPr>
          </a:p>
          <a:p>
            <a:pPr algn="ctr"/>
            <a:endParaRPr lang="en-US" dirty="0"/>
          </a:p>
        </p:txBody>
      </p:sp>
    </p:spTree>
    <p:extLst>
      <p:ext uri="{BB962C8B-B14F-4D97-AF65-F5344CB8AC3E}">
        <p14:creationId xmlns:p14="http://schemas.microsoft.com/office/powerpoint/2010/main" val="420605995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1+#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 Box 5"/>
          <p:cNvSpPr txBox="1">
            <a:spLocks noChangeArrowheads="1"/>
          </p:cNvSpPr>
          <p:nvPr/>
        </p:nvSpPr>
        <p:spPr bwMode="auto">
          <a:xfrm>
            <a:off x="1" y="123636"/>
            <a:ext cx="12191999" cy="6557963"/>
          </a:xfrm>
          <a:prstGeom prst="rect">
            <a:avLst/>
          </a:prstGeom>
          <a:gradFill rotWithShape="1">
            <a:gsLst>
              <a:gs pos="0">
                <a:schemeClr val="bg1">
                  <a:alpha val="78999"/>
                </a:schemeClr>
              </a:gs>
              <a:gs pos="50000">
                <a:schemeClr val="folHlink">
                  <a:alpha val="78999"/>
                </a:schemeClr>
              </a:gs>
              <a:gs pos="100000">
                <a:schemeClr val="bg1">
                  <a:alpha val="78999"/>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a:p>
            <a:pPr>
              <a:spcBef>
                <a:spcPct val="50000"/>
              </a:spcBef>
            </a:pPr>
            <a:endParaRPr lang="en-US" altLang="en-US">
              <a:latin typeface="Garamond" panose="02020404030301010803" pitchFamily="18" charset="0"/>
            </a:endParaRPr>
          </a:p>
        </p:txBody>
      </p:sp>
      <p:sp>
        <p:nvSpPr>
          <p:cNvPr id="6" name="TextBox 5"/>
          <p:cNvSpPr txBox="1"/>
          <p:nvPr/>
        </p:nvSpPr>
        <p:spPr>
          <a:xfrm>
            <a:off x="107576" y="150018"/>
            <a:ext cx="3213848" cy="584775"/>
          </a:xfrm>
          <a:prstGeom prst="rect">
            <a:avLst/>
          </a:prstGeom>
          <a:noFill/>
        </p:spPr>
        <p:txBody>
          <a:bodyPr wrap="square" rtlCol="0">
            <a:spAutoFit/>
          </a:bodyPr>
          <a:lstStyle/>
          <a:p>
            <a:r>
              <a:rPr lang="en-US" sz="3200" b="1" dirty="0">
                <a:solidFill>
                  <a:srgbClr val="FF0000"/>
                </a:solidFill>
                <a:latin typeface="Tempus Sans ITC" panose="04020404030D07020202" pitchFamily="82" charset="0"/>
                <a:cs typeface="Times New Roman" panose="02020603050405020304" pitchFamily="18" charset="0"/>
              </a:rPr>
              <a:t>2</a:t>
            </a:r>
            <a:r>
              <a:rPr lang="vi-VN" sz="3200" b="1" dirty="0" smtClean="0">
                <a:solidFill>
                  <a:srgbClr val="FF0000"/>
                </a:solidFill>
                <a:latin typeface="+mj-lt"/>
              </a:rPr>
              <a:t>. Nghệ thuật</a:t>
            </a:r>
            <a:endParaRPr lang="en-US" sz="3200" b="1" dirty="0">
              <a:solidFill>
                <a:srgbClr val="FF0000"/>
              </a:solidFill>
              <a:latin typeface="+mj-lt"/>
            </a:endParaRPr>
          </a:p>
        </p:txBody>
      </p:sp>
      <p:sp>
        <p:nvSpPr>
          <p:cNvPr id="7" name="TextBox 6"/>
          <p:cNvSpPr txBox="1"/>
          <p:nvPr/>
        </p:nvSpPr>
        <p:spPr>
          <a:xfrm>
            <a:off x="268941" y="649526"/>
            <a:ext cx="10878671" cy="646331"/>
          </a:xfrm>
          <a:prstGeom prst="rect">
            <a:avLst/>
          </a:prstGeom>
          <a:noFill/>
        </p:spPr>
        <p:txBody>
          <a:bodyPr wrap="square" rtlCol="0">
            <a:spAutoFit/>
          </a:bodyPr>
          <a:lstStyle/>
          <a:p>
            <a:r>
              <a:rPr lang="en-US" sz="3600" b="1">
                <a:latin typeface="Times New Roman" panose="02020603050405020304" pitchFamily="18" charset="0"/>
                <a:cs typeface="Times New Roman" panose="02020603050405020304" pitchFamily="18" charset="0"/>
              </a:rPr>
              <a:t>- Nghệ thuật tả cảnh, tả </a:t>
            </a:r>
            <a:r>
              <a:rPr lang="en-US" sz="3600" b="1" smtClean="0">
                <a:latin typeface="Times New Roman" panose="02020603050405020304" pitchFamily="18" charset="0"/>
                <a:cs typeface="Times New Roman" panose="02020603050405020304" pitchFamily="18" charset="0"/>
              </a:rPr>
              <a:t>người</a:t>
            </a:r>
            <a:r>
              <a:rPr lang="vi-VN" sz="3600" b="1" smtClean="0">
                <a:latin typeface="Times New Roman" panose="02020603050405020304" pitchFamily="18" charset="0"/>
                <a:cs typeface="Times New Roman" panose="02020603050405020304" pitchFamily="18" charset="0"/>
              </a:rPr>
              <a:t>, </a:t>
            </a:r>
            <a:r>
              <a:rPr lang="en-US" sz="3600" b="1" smtClean="0">
                <a:latin typeface="Times New Roman" panose="02020603050405020304" pitchFamily="18" charset="0"/>
                <a:cs typeface="Times New Roman" panose="02020603050405020304" pitchFamily="18" charset="0"/>
              </a:rPr>
              <a:t>đối </a:t>
            </a:r>
            <a:r>
              <a:rPr lang="en-US" sz="3600" b="1">
                <a:latin typeface="Times New Roman" panose="02020603050405020304" pitchFamily="18" charset="0"/>
                <a:cs typeface="Times New Roman" panose="02020603050405020304" pitchFamily="18" charset="0"/>
              </a:rPr>
              <a:t>lập </a:t>
            </a:r>
            <a:r>
              <a:rPr lang="en-US" sz="3600" b="1" smtClean="0">
                <a:latin typeface="Times New Roman" panose="02020603050405020304" pitchFamily="18" charset="0"/>
                <a:cs typeface="Times New Roman" panose="02020603050405020304" pitchFamily="18" charset="0"/>
              </a:rPr>
              <a:t>giữa</a:t>
            </a:r>
            <a:r>
              <a:rPr lang="vi-VN" sz="3600" b="1" smtClean="0">
                <a:latin typeface="Times New Roman" panose="02020603050405020304" pitchFamily="18" charset="0"/>
                <a:cs typeface="Times New Roman" panose="02020603050405020304" pitchFamily="18" charset="0"/>
              </a:rPr>
              <a:t>:</a:t>
            </a:r>
            <a:endParaRPr lang="en-US" sz="3600" b="1">
              <a:latin typeface="Times New Roman" panose="02020603050405020304" pitchFamily="18" charset="0"/>
              <a:cs typeface="Times New Roman" panose="02020603050405020304" pitchFamily="18" charset="0"/>
            </a:endParaRPr>
          </a:p>
        </p:txBody>
      </p:sp>
      <p:sp>
        <p:nvSpPr>
          <p:cNvPr id="8" name="TextBox 7"/>
          <p:cNvSpPr txBox="1"/>
          <p:nvPr/>
        </p:nvSpPr>
        <p:spPr>
          <a:xfrm>
            <a:off x="322730" y="1335457"/>
            <a:ext cx="3966882" cy="584775"/>
          </a:xfrm>
          <a:prstGeom prst="rect">
            <a:avLst/>
          </a:prstGeom>
          <a:noFill/>
        </p:spPr>
        <p:txBody>
          <a:bodyPr wrap="square" rtlCol="0">
            <a:spAutoFit/>
          </a:bodyPr>
          <a:lstStyle/>
          <a:p>
            <a:r>
              <a:rPr lang="vi-VN" sz="3200" b="1" smtClean="0">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Ánh sáng </a:t>
            </a:r>
            <a:r>
              <a:rPr lang="vi-VN" sz="3200" b="1" smtClean="0">
                <a:latin typeface="Times New Roman" panose="02020603050405020304" pitchFamily="18" charset="0"/>
                <a:cs typeface="Times New Roman" panose="02020603050405020304" pitchFamily="18" charset="0"/>
              </a:rPr>
              <a:t>-</a:t>
            </a:r>
            <a:r>
              <a:rPr lang="en-US" sz="3200" b="1" smtClean="0">
                <a:latin typeface="Times New Roman" panose="02020603050405020304" pitchFamily="18" charset="0"/>
                <a:cs typeface="Times New Roman" panose="02020603050405020304" pitchFamily="18" charset="0"/>
              </a:rPr>
              <a:t> </a:t>
            </a:r>
            <a:r>
              <a:rPr lang="en-US" sz="3200" b="1">
                <a:latin typeface="Times New Roman" panose="02020603050405020304" pitchFamily="18" charset="0"/>
                <a:cs typeface="Times New Roman" panose="02020603050405020304" pitchFamily="18" charset="0"/>
              </a:rPr>
              <a:t>bóng tối</a:t>
            </a:r>
          </a:p>
        </p:txBody>
      </p:sp>
      <p:sp>
        <p:nvSpPr>
          <p:cNvPr id="9" name="TextBox 8"/>
          <p:cNvSpPr txBox="1"/>
          <p:nvPr/>
        </p:nvSpPr>
        <p:spPr>
          <a:xfrm>
            <a:off x="316006" y="1914645"/>
            <a:ext cx="11559988" cy="1077218"/>
          </a:xfrm>
          <a:prstGeom prst="rect">
            <a:avLst/>
          </a:prstGeom>
          <a:noFill/>
        </p:spPr>
        <p:txBody>
          <a:bodyPr wrap="square" rtlCol="0">
            <a:spAutoFit/>
          </a:bodyPr>
          <a:lstStyle/>
          <a:p>
            <a:r>
              <a:rPr lang="vi-VN" sz="3200" b="1" smtClean="0">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Cái hỗn </a:t>
            </a:r>
            <a:r>
              <a:rPr lang="en-US" sz="3200" b="1">
                <a:latin typeface="Times New Roman" panose="02020603050405020304" pitchFamily="18" charset="0"/>
                <a:cs typeface="Times New Roman" panose="02020603050405020304" pitchFamily="18" charset="0"/>
              </a:rPr>
              <a:t>độn, xô bồ, nhơ bẩn của </a:t>
            </a:r>
            <a:r>
              <a:rPr lang="en-US" sz="3200" b="1" smtClean="0">
                <a:latin typeface="Times New Roman" panose="02020603050405020304" pitchFamily="18" charset="0"/>
                <a:cs typeface="Times New Roman" panose="02020603050405020304" pitchFamily="18" charset="0"/>
              </a:rPr>
              <a:t>nhà </a:t>
            </a:r>
            <a:r>
              <a:rPr lang="en-US" sz="3200" b="1">
                <a:latin typeface="Times New Roman" panose="02020603050405020304" pitchFamily="18" charset="0"/>
                <a:cs typeface="Times New Roman" panose="02020603050405020304" pitchFamily="18" charset="0"/>
              </a:rPr>
              <a:t>giam </a:t>
            </a:r>
            <a:r>
              <a:rPr lang="vi-VN" sz="3200" b="1" smtClean="0">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Cái thanh </a:t>
            </a:r>
            <a:r>
              <a:rPr lang="en-US" sz="3200" b="1">
                <a:latin typeface="Times New Roman" panose="02020603050405020304" pitchFamily="18" charset="0"/>
                <a:cs typeface="Times New Roman" panose="02020603050405020304" pitchFamily="18" charset="0"/>
              </a:rPr>
              <a:t>khiết, cao cả của nền lụa trắng, nét chữ </a:t>
            </a:r>
            <a:r>
              <a:rPr lang="en-US" sz="3200" b="1" smtClean="0">
                <a:latin typeface="Times New Roman" panose="02020603050405020304" pitchFamily="18" charset="0"/>
                <a:cs typeface="Times New Roman" panose="02020603050405020304" pitchFamily="18" charset="0"/>
              </a:rPr>
              <a:t>đẹp</a:t>
            </a:r>
            <a:r>
              <a:rPr lang="vi-VN" sz="3200" b="1" smtClean="0">
                <a:latin typeface="Times New Roman" panose="02020603050405020304" pitchFamily="18" charset="0"/>
                <a:cs typeface="Times New Roman" panose="02020603050405020304" pitchFamily="18" charset="0"/>
              </a:rPr>
              <a:t>.</a:t>
            </a:r>
            <a:endParaRPr lang="en-US" sz="3200" b="1">
              <a:latin typeface="Times New Roman" panose="02020603050405020304" pitchFamily="18" charset="0"/>
              <a:cs typeface="Times New Roman" panose="02020603050405020304" pitchFamily="18" charset="0"/>
            </a:endParaRPr>
          </a:p>
        </p:txBody>
      </p:sp>
      <p:sp>
        <p:nvSpPr>
          <p:cNvPr id="10" name="TextBox 9"/>
          <p:cNvSpPr txBox="1"/>
          <p:nvPr/>
        </p:nvSpPr>
        <p:spPr>
          <a:xfrm>
            <a:off x="322730" y="2945341"/>
            <a:ext cx="5607423" cy="584775"/>
          </a:xfrm>
          <a:prstGeom prst="rect">
            <a:avLst/>
          </a:prstGeom>
          <a:noFill/>
        </p:spPr>
        <p:txBody>
          <a:bodyPr wrap="square" rtlCol="0">
            <a:spAutoFit/>
          </a:bodyPr>
          <a:lstStyle/>
          <a:p>
            <a:r>
              <a:rPr lang="vi-VN" sz="2800" b="1" smtClean="0">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Kẻ tử </a:t>
            </a:r>
            <a:r>
              <a:rPr lang="en-US" sz="3200" b="1">
                <a:latin typeface="Times New Roman" panose="02020603050405020304" pitchFamily="18" charset="0"/>
                <a:cs typeface="Times New Roman" panose="02020603050405020304" pitchFamily="18" charset="0"/>
              </a:rPr>
              <a:t>tù </a:t>
            </a:r>
            <a:r>
              <a:rPr lang="vi-VN" sz="3200" b="1" smtClean="0">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 </a:t>
            </a:r>
            <a:r>
              <a:rPr lang="en-US" sz="3200" b="1">
                <a:latin typeface="Times New Roman" panose="02020603050405020304" pitchFamily="18" charset="0"/>
                <a:cs typeface="Times New Roman" panose="02020603050405020304" pitchFamily="18" charset="0"/>
              </a:rPr>
              <a:t>viên quan coi ngục</a:t>
            </a:r>
          </a:p>
        </p:txBody>
      </p:sp>
      <p:sp>
        <p:nvSpPr>
          <p:cNvPr id="11" name="TextBox 10"/>
          <p:cNvSpPr txBox="1"/>
          <p:nvPr/>
        </p:nvSpPr>
        <p:spPr>
          <a:xfrm>
            <a:off x="107576" y="3560894"/>
            <a:ext cx="11793070" cy="646331"/>
          </a:xfrm>
          <a:prstGeom prst="rect">
            <a:avLst/>
          </a:prstGeom>
          <a:noFill/>
        </p:spPr>
        <p:txBody>
          <a:bodyPr wrap="square" rtlCol="0">
            <a:spAutoFit/>
          </a:bodyPr>
          <a:lstStyle/>
          <a:p>
            <a:r>
              <a:rPr lang="en-US" sz="3600" b="1">
                <a:latin typeface="Times New Roman" panose="02020603050405020304" pitchFamily="18" charset="0"/>
                <a:cs typeface="Times New Roman" panose="02020603050405020304" pitchFamily="18" charset="0"/>
              </a:rPr>
              <a:t>- Sử dụng thành công thủ pháp đối lập, tương </a:t>
            </a:r>
            <a:r>
              <a:rPr lang="en-US" sz="3600" b="1" smtClean="0">
                <a:latin typeface="Times New Roman" panose="02020603050405020304" pitchFamily="18" charset="0"/>
                <a:cs typeface="Times New Roman" panose="02020603050405020304" pitchFamily="18" charset="0"/>
              </a:rPr>
              <a:t>phản</a:t>
            </a:r>
            <a:r>
              <a:rPr lang="vi-VN" sz="3600" b="1" smtClean="0">
                <a:latin typeface="Times New Roman" panose="02020603050405020304" pitchFamily="18" charset="0"/>
                <a:cs typeface="Times New Roman" panose="02020603050405020304" pitchFamily="18" charset="0"/>
              </a:rPr>
              <a:t>.</a:t>
            </a:r>
            <a:endParaRPr lang="en-US" sz="3600" b="1">
              <a:latin typeface="Times New Roman" panose="02020603050405020304" pitchFamily="18" charset="0"/>
              <a:cs typeface="Times New Roman" panose="02020603050405020304" pitchFamily="18" charset="0"/>
            </a:endParaRPr>
          </a:p>
        </p:txBody>
      </p:sp>
      <p:sp>
        <p:nvSpPr>
          <p:cNvPr id="12" name="TextBox 11"/>
          <p:cNvSpPr txBox="1"/>
          <p:nvPr/>
        </p:nvSpPr>
        <p:spPr>
          <a:xfrm>
            <a:off x="107576" y="4207225"/>
            <a:ext cx="11429999" cy="1200329"/>
          </a:xfrm>
          <a:prstGeom prst="rect">
            <a:avLst/>
          </a:prstGeom>
          <a:noFill/>
        </p:spPr>
        <p:txBody>
          <a:bodyPr wrap="square" rtlCol="0">
            <a:spAutoFit/>
          </a:bodyPr>
          <a:lstStyle/>
          <a:p>
            <a:r>
              <a:rPr lang="en-US" sz="3600" b="1">
                <a:latin typeface="Times New Roman" panose="02020603050405020304" pitchFamily="18" charset="0"/>
                <a:cs typeface="Times New Roman" panose="02020603050405020304" pitchFamily="18" charset="0"/>
              </a:rPr>
              <a:t>- Ngôn ngữ nhiều góc </a:t>
            </a:r>
            <a:r>
              <a:rPr lang="en-US" sz="3600" b="1" smtClean="0">
                <a:latin typeface="Times New Roman" panose="02020603050405020304" pitchFamily="18" charset="0"/>
                <a:cs typeface="Times New Roman" panose="02020603050405020304" pitchFamily="18" charset="0"/>
              </a:rPr>
              <a:t>cạnh, </a:t>
            </a:r>
            <a:r>
              <a:rPr lang="en-US" sz="3600" b="1">
                <a:latin typeface="Times New Roman" panose="02020603050405020304" pitchFamily="18" charset="0"/>
                <a:cs typeface="Times New Roman" panose="02020603050405020304" pitchFamily="18" charset="0"/>
              </a:rPr>
              <a:t>giàu hình </a:t>
            </a:r>
            <a:r>
              <a:rPr lang="en-US" sz="3600" b="1" smtClean="0">
                <a:latin typeface="Times New Roman" panose="02020603050405020304" pitchFamily="18" charset="0"/>
                <a:cs typeface="Times New Roman" panose="02020603050405020304" pitchFamily="18" charset="0"/>
              </a:rPr>
              <a:t>ảnh, </a:t>
            </a:r>
            <a:r>
              <a:rPr lang="en-US" sz="3600" b="1">
                <a:latin typeface="Times New Roman" panose="02020603050405020304" pitchFamily="18" charset="0"/>
                <a:cs typeface="Times New Roman" panose="02020603050405020304" pitchFamily="18" charset="0"/>
              </a:rPr>
              <a:t>có tính tạo hình, vừa cổ xưa vừa hiện đại</a:t>
            </a:r>
            <a:r>
              <a:rPr lang="en-US" sz="3600" b="1" smtClean="0">
                <a:latin typeface="Times New Roman" panose="02020603050405020304" pitchFamily="18" charset="0"/>
                <a:cs typeface="Times New Roman" panose="02020603050405020304" pitchFamily="18" charset="0"/>
              </a:rPr>
              <a:t>.</a:t>
            </a:r>
            <a:endParaRPr lang="en-US" sz="3600" b="1">
              <a:latin typeface="Times New Roman" panose="02020603050405020304" pitchFamily="18" charset="0"/>
              <a:cs typeface="Times New Roman" panose="02020603050405020304" pitchFamily="18" charset="0"/>
            </a:endParaRPr>
          </a:p>
        </p:txBody>
      </p:sp>
      <p:sp>
        <p:nvSpPr>
          <p:cNvPr id="13" name="TextBox 12"/>
          <p:cNvSpPr txBox="1"/>
          <p:nvPr/>
        </p:nvSpPr>
        <p:spPr>
          <a:xfrm>
            <a:off x="134471" y="5501185"/>
            <a:ext cx="11923058" cy="646331"/>
          </a:xfrm>
          <a:prstGeom prst="rect">
            <a:avLst/>
          </a:prstGeom>
          <a:noFill/>
        </p:spPr>
        <p:txBody>
          <a:bodyPr wrap="square" rtlCol="0">
            <a:spAutoFit/>
          </a:bodyPr>
          <a:lstStyle/>
          <a:p>
            <a:r>
              <a:rPr lang="en-US" sz="3600" b="1">
                <a:latin typeface="Times New Roman" panose="02020603050405020304" pitchFamily="18" charset="0"/>
                <a:cs typeface="Times New Roman" panose="02020603050405020304" pitchFamily="18" charset="0"/>
              </a:rPr>
              <a:t>- Nhịp điệu chậm rãi, câu văn giàu hình </a:t>
            </a:r>
            <a:r>
              <a:rPr lang="en-US" sz="3600" b="1" smtClean="0">
                <a:latin typeface="Times New Roman" panose="02020603050405020304" pitchFamily="18" charset="0"/>
                <a:cs typeface="Times New Roman" panose="02020603050405020304" pitchFamily="18" charset="0"/>
              </a:rPr>
              <a:t>ảnh</a:t>
            </a:r>
            <a:r>
              <a:rPr lang="vi-VN" sz="3600" b="1" smtClean="0">
                <a:latin typeface="Times New Roman" panose="02020603050405020304" pitchFamily="18" charset="0"/>
                <a:cs typeface="Times New Roman" panose="02020603050405020304" pitchFamily="18" charset="0"/>
              </a:rPr>
              <a:t>.</a:t>
            </a:r>
            <a:endParaRPr lang="en-US" sz="36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8126802"/>
      </p:ext>
    </p:extLst>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1+#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ppt_x"/>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500" fill="hold"/>
                                        <p:tgtEl>
                                          <p:spTgt spid="8"/>
                                        </p:tgtEl>
                                        <p:attrNameLst>
                                          <p:attrName>ppt_x</p:attrName>
                                        </p:attrNameLst>
                                      </p:cBhvr>
                                      <p:tavLst>
                                        <p:tav tm="0">
                                          <p:val>
                                            <p:strVal val="#ppt_x"/>
                                          </p:val>
                                        </p:tav>
                                        <p:tav tm="100000">
                                          <p:val>
                                            <p:strVal val="#ppt_x"/>
                                          </p:val>
                                        </p:tav>
                                      </p:tavLst>
                                    </p:anim>
                                    <p:anim calcmode="lin" valueType="num">
                                      <p:cBhvr additive="base">
                                        <p:cTn id="20"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500" fill="hold"/>
                                        <p:tgtEl>
                                          <p:spTgt spid="9"/>
                                        </p:tgtEl>
                                        <p:attrNameLst>
                                          <p:attrName>ppt_x</p:attrName>
                                        </p:attrNameLst>
                                      </p:cBhvr>
                                      <p:tavLst>
                                        <p:tav tm="0">
                                          <p:val>
                                            <p:strVal val="#ppt_x"/>
                                          </p:val>
                                        </p:tav>
                                        <p:tav tm="100000">
                                          <p:val>
                                            <p:strVal val="#ppt_x"/>
                                          </p:val>
                                        </p:tav>
                                      </p:tavLst>
                                    </p:anim>
                                    <p:anim calcmode="lin" valueType="num">
                                      <p:cBhvr additive="base">
                                        <p:cTn id="26"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1500" fill="hold"/>
                                        <p:tgtEl>
                                          <p:spTgt spid="10"/>
                                        </p:tgtEl>
                                        <p:attrNameLst>
                                          <p:attrName>ppt_x</p:attrName>
                                        </p:attrNameLst>
                                      </p:cBhvr>
                                      <p:tavLst>
                                        <p:tav tm="0">
                                          <p:val>
                                            <p:strVal val="#ppt_x"/>
                                          </p:val>
                                        </p:tav>
                                        <p:tav tm="100000">
                                          <p:val>
                                            <p:strVal val="#ppt_x"/>
                                          </p:val>
                                        </p:tav>
                                      </p:tavLst>
                                    </p:anim>
                                    <p:anim calcmode="lin" valueType="num">
                                      <p:cBhvr additive="base">
                                        <p:cTn id="32" dur="1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500" fill="hold"/>
                                        <p:tgtEl>
                                          <p:spTgt spid="11"/>
                                        </p:tgtEl>
                                        <p:attrNameLst>
                                          <p:attrName>ppt_x</p:attrName>
                                        </p:attrNameLst>
                                      </p:cBhvr>
                                      <p:tavLst>
                                        <p:tav tm="0">
                                          <p:val>
                                            <p:strVal val="#ppt_x"/>
                                          </p:val>
                                        </p:tav>
                                        <p:tav tm="100000">
                                          <p:val>
                                            <p:strVal val="#ppt_x"/>
                                          </p:val>
                                        </p:tav>
                                      </p:tavLst>
                                    </p:anim>
                                    <p:anim calcmode="lin" valueType="num">
                                      <p:cBhvr additive="base">
                                        <p:cTn id="38" dur="1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1500" fill="hold"/>
                                        <p:tgtEl>
                                          <p:spTgt spid="12"/>
                                        </p:tgtEl>
                                        <p:attrNameLst>
                                          <p:attrName>ppt_x</p:attrName>
                                        </p:attrNameLst>
                                      </p:cBhvr>
                                      <p:tavLst>
                                        <p:tav tm="0">
                                          <p:val>
                                            <p:strVal val="#ppt_x"/>
                                          </p:val>
                                        </p:tav>
                                        <p:tav tm="100000">
                                          <p:val>
                                            <p:strVal val="#ppt_x"/>
                                          </p:val>
                                        </p:tav>
                                      </p:tavLst>
                                    </p:anim>
                                    <p:anim calcmode="lin" valueType="num">
                                      <p:cBhvr additive="base">
                                        <p:cTn id="44"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1500" fill="hold"/>
                                        <p:tgtEl>
                                          <p:spTgt spid="13"/>
                                        </p:tgtEl>
                                        <p:attrNameLst>
                                          <p:attrName>ppt_x</p:attrName>
                                        </p:attrNameLst>
                                      </p:cBhvr>
                                      <p:tavLst>
                                        <p:tav tm="0">
                                          <p:val>
                                            <p:strVal val="#ppt_x"/>
                                          </p:val>
                                        </p:tav>
                                        <p:tav tm="100000">
                                          <p:val>
                                            <p:strVal val="#ppt_x"/>
                                          </p:val>
                                        </p:tav>
                                      </p:tavLst>
                                    </p:anim>
                                    <p:anim calcmode="lin" valueType="num">
                                      <p:cBhvr additive="base">
                                        <p:cTn id="50"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161"/>
          <p:cNvGrpSpPr/>
          <p:nvPr/>
        </p:nvGrpSpPr>
        <p:grpSpPr>
          <a:xfrm>
            <a:off x="3863753" y="4326270"/>
            <a:ext cx="3632195" cy="686907"/>
            <a:chOff x="2360327" y="4334843"/>
            <a:chExt cx="3632195" cy="686907"/>
          </a:xfrm>
        </p:grpSpPr>
        <p:grpSp>
          <p:nvGrpSpPr>
            <p:cNvPr id="163" name="Group 162"/>
            <p:cNvGrpSpPr/>
            <p:nvPr/>
          </p:nvGrpSpPr>
          <p:grpSpPr>
            <a:xfrm>
              <a:off x="2360327" y="4334843"/>
              <a:ext cx="3014284" cy="678333"/>
              <a:chOff x="3721330" y="4278177"/>
              <a:chExt cx="2740257" cy="678333"/>
            </a:xfrm>
            <a:solidFill>
              <a:srgbClr val="E06906"/>
            </a:solidFill>
          </p:grpSpPr>
          <p:sp>
            <p:nvSpPr>
              <p:cNvPr id="165" name="Rounded Rectangle 164"/>
              <p:cNvSpPr/>
              <p:nvPr/>
            </p:nvSpPr>
            <p:spPr>
              <a:xfrm>
                <a:off x="3721330" y="4289865"/>
                <a:ext cx="543032"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66" name="Rounded Rectangle 165"/>
              <p:cNvSpPr/>
              <p:nvPr/>
            </p:nvSpPr>
            <p:spPr>
              <a:xfrm>
                <a:off x="4262026" y="4289866"/>
                <a:ext cx="551113"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67" name="Rounded Rectangle 166"/>
              <p:cNvSpPr/>
              <p:nvPr/>
            </p:nvSpPr>
            <p:spPr>
              <a:xfrm>
                <a:off x="5928327" y="4278177"/>
                <a:ext cx="533260"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68" name="Rounded Rectangle 167"/>
              <p:cNvSpPr/>
              <p:nvPr/>
            </p:nvSpPr>
            <p:spPr>
              <a:xfrm>
                <a:off x="4832184" y="4289867"/>
                <a:ext cx="572448"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69" name="Rounded Rectangle 168"/>
              <p:cNvSpPr/>
              <p:nvPr/>
            </p:nvSpPr>
            <p:spPr>
              <a:xfrm>
                <a:off x="5404633" y="4296753"/>
                <a:ext cx="523694"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grpSp>
        <p:sp>
          <p:nvSpPr>
            <p:cNvPr id="164" name="Rounded Rectangle 163"/>
            <p:cNvSpPr/>
            <p:nvPr/>
          </p:nvSpPr>
          <p:spPr>
            <a:xfrm>
              <a:off x="5374611" y="4355105"/>
              <a:ext cx="617911" cy="666645"/>
            </a:xfrm>
            <a:prstGeom prst="roundRect">
              <a:avLst/>
            </a:prstGeom>
            <a:solidFill>
              <a:srgbClr val="E06906"/>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bg1"/>
                </a:solidFill>
              </a:endParaRPr>
            </a:p>
          </p:txBody>
        </p:sp>
      </p:grpSp>
      <p:pic>
        <p:nvPicPr>
          <p:cNvPr id="4" name="Picture 2" descr="C:\Users\Admin\Downloads\hoa\images (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488" y="-44411"/>
            <a:ext cx="9241720" cy="68577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5085318" y="3645024"/>
            <a:ext cx="3674979" cy="677872"/>
            <a:chOff x="4542862" y="2420884"/>
            <a:chExt cx="4042477" cy="659761"/>
          </a:xfrm>
        </p:grpSpPr>
        <p:sp>
          <p:nvSpPr>
            <p:cNvPr id="39" name="Rounded Rectangle 38"/>
            <p:cNvSpPr/>
            <p:nvPr/>
          </p:nvSpPr>
          <p:spPr>
            <a:xfrm>
              <a:off x="4542862" y="2420888"/>
              <a:ext cx="715707" cy="659757"/>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grpSp>
          <p:nvGrpSpPr>
            <p:cNvPr id="40" name="Group 39"/>
            <p:cNvGrpSpPr/>
            <p:nvPr/>
          </p:nvGrpSpPr>
          <p:grpSpPr>
            <a:xfrm>
              <a:off x="5235933" y="2420884"/>
              <a:ext cx="3349406" cy="659761"/>
              <a:chOff x="5235933" y="2420884"/>
              <a:chExt cx="3349406" cy="659761"/>
            </a:xfrm>
          </p:grpSpPr>
          <p:sp>
            <p:nvSpPr>
              <p:cNvPr id="41" name="Rounded Rectangle 40"/>
              <p:cNvSpPr/>
              <p:nvPr/>
            </p:nvSpPr>
            <p:spPr>
              <a:xfrm>
                <a:off x="7865259" y="2420884"/>
                <a:ext cx="720080" cy="659757"/>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sp>
            <p:nvSpPr>
              <p:cNvPr id="42" name="Rounded Rectangle 41"/>
              <p:cNvSpPr/>
              <p:nvPr/>
            </p:nvSpPr>
            <p:spPr>
              <a:xfrm>
                <a:off x="7137976" y="2420888"/>
                <a:ext cx="720081" cy="659757"/>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sp>
            <p:nvSpPr>
              <p:cNvPr id="43" name="Rounded Rectangle 42"/>
              <p:cNvSpPr/>
              <p:nvPr/>
            </p:nvSpPr>
            <p:spPr>
              <a:xfrm>
                <a:off x="5235933" y="2420886"/>
                <a:ext cx="656306" cy="659755"/>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sp>
            <p:nvSpPr>
              <p:cNvPr id="44" name="Rounded Rectangle 43"/>
              <p:cNvSpPr/>
              <p:nvPr/>
            </p:nvSpPr>
            <p:spPr>
              <a:xfrm>
                <a:off x="5877838" y="2420887"/>
                <a:ext cx="648072" cy="659757"/>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sp>
            <p:nvSpPr>
              <p:cNvPr id="45" name="Rounded Rectangle 44"/>
              <p:cNvSpPr/>
              <p:nvPr/>
            </p:nvSpPr>
            <p:spPr>
              <a:xfrm>
                <a:off x="6525910" y="2420888"/>
                <a:ext cx="691278" cy="659757"/>
              </a:xfrm>
              <a:prstGeom prst="roundRect">
                <a:avLst/>
              </a:prstGeom>
              <a:ln>
                <a:solidFill>
                  <a:srgbClr val="FFFF00"/>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vi-VN" sz="3200" b="1" dirty="0">
                  <a:solidFill>
                    <a:srgbClr val="FF0000"/>
                  </a:solidFill>
                </a:endParaRPr>
              </a:p>
            </p:txBody>
          </p:sp>
        </p:grpSp>
      </p:grpSp>
      <p:sp>
        <p:nvSpPr>
          <p:cNvPr id="54" name="Rectangle 53"/>
          <p:cNvSpPr/>
          <p:nvPr/>
        </p:nvSpPr>
        <p:spPr>
          <a:xfrm>
            <a:off x="3303350" y="345431"/>
            <a:ext cx="6465058" cy="830997"/>
          </a:xfrm>
          <a:prstGeom prst="rect">
            <a:avLst/>
          </a:prstGeom>
          <a:noFill/>
          <a:ln w="38100">
            <a:solidFill>
              <a:srgbClr val="FFFF00"/>
            </a:solidFill>
          </a:ln>
        </p:spPr>
        <p:txBody>
          <a:bodyPr wrap="square" lIns="91440" tIns="45720" rIns="91440" bIns="45720">
            <a:spAutoFit/>
            <a:scene3d>
              <a:camera prst="perspectiveRelaxed"/>
              <a:lightRig rig="threePt" dir="t"/>
            </a:scene3d>
          </a:bodyPr>
          <a:lstStyle/>
          <a:p>
            <a:pPr algn="ctr"/>
            <a:r>
              <a:rPr lang="en-US" sz="4800" b="1" dirty="0">
                <a:ln w="900" cmpd="sng">
                  <a:noFill/>
                  <a:prstDash val="solid"/>
                </a:ln>
                <a:solidFill>
                  <a:srgbClr val="FFFF00"/>
                </a:solidFill>
                <a:effectLst>
                  <a:innerShdw blurRad="101600" dist="76200" dir="5400000">
                    <a:schemeClr val="accent1">
                      <a:satMod val="190000"/>
                      <a:tint val="100000"/>
                      <a:alpha val="74000"/>
                    </a:schemeClr>
                  </a:innerShdw>
                </a:effectLst>
              </a:rPr>
              <a:t>Ô CHỮ VĂN HỌC</a:t>
            </a:r>
          </a:p>
        </p:txBody>
      </p:sp>
      <p:grpSp>
        <p:nvGrpSpPr>
          <p:cNvPr id="2" name="Group 1"/>
          <p:cNvGrpSpPr/>
          <p:nvPr/>
        </p:nvGrpSpPr>
        <p:grpSpPr>
          <a:xfrm>
            <a:off x="3287688" y="1628800"/>
            <a:ext cx="4189556" cy="659762"/>
            <a:chOff x="2555776" y="1598810"/>
            <a:chExt cx="4189556" cy="659762"/>
          </a:xfrm>
        </p:grpSpPr>
        <p:grpSp>
          <p:nvGrpSpPr>
            <p:cNvPr id="46" name="Group 45"/>
            <p:cNvGrpSpPr/>
            <p:nvPr/>
          </p:nvGrpSpPr>
          <p:grpSpPr>
            <a:xfrm>
              <a:off x="2555776" y="1598811"/>
              <a:ext cx="3600400" cy="659761"/>
              <a:chOff x="2545253" y="908720"/>
              <a:chExt cx="3960440" cy="659761"/>
            </a:xfrm>
          </p:grpSpPr>
          <p:grpSp>
            <p:nvGrpSpPr>
              <p:cNvPr id="47" name="Group 46"/>
              <p:cNvGrpSpPr/>
              <p:nvPr/>
            </p:nvGrpSpPr>
            <p:grpSpPr>
              <a:xfrm>
                <a:off x="2545253" y="908720"/>
                <a:ext cx="3296581" cy="659761"/>
                <a:chOff x="5137541" y="2420884"/>
                <a:chExt cx="3296581" cy="659761"/>
              </a:xfrm>
            </p:grpSpPr>
            <p:sp>
              <p:nvSpPr>
                <p:cNvPr id="49" name="Rounded Rectangle 48"/>
                <p:cNvSpPr/>
                <p:nvPr/>
              </p:nvSpPr>
              <p:spPr>
                <a:xfrm>
                  <a:off x="7786050" y="2420884"/>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sp>
              <p:nvSpPr>
                <p:cNvPr id="50" name="Rounded Rectangle 49"/>
                <p:cNvSpPr/>
                <p:nvPr/>
              </p:nvSpPr>
              <p:spPr>
                <a:xfrm>
                  <a:off x="7137978" y="2420888"/>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sp>
              <p:nvSpPr>
                <p:cNvPr id="51" name="Rounded Rectangle 50"/>
                <p:cNvSpPr/>
                <p:nvPr/>
              </p:nvSpPr>
              <p:spPr>
                <a:xfrm>
                  <a:off x="5137541" y="2420886"/>
                  <a:ext cx="712879"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sp>
              <p:nvSpPr>
                <p:cNvPr id="52" name="Rounded Rectangle 51"/>
                <p:cNvSpPr/>
                <p:nvPr/>
              </p:nvSpPr>
              <p:spPr>
                <a:xfrm>
                  <a:off x="5841834" y="2420887"/>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sp>
              <p:nvSpPr>
                <p:cNvPr id="53" name="Rounded Rectangle 52"/>
                <p:cNvSpPr/>
                <p:nvPr/>
              </p:nvSpPr>
              <p:spPr>
                <a:xfrm>
                  <a:off x="6489906" y="2420888"/>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grpSp>
          <p:sp>
            <p:nvSpPr>
              <p:cNvPr id="48" name="Rounded Rectangle 47"/>
              <p:cNvSpPr/>
              <p:nvPr/>
            </p:nvSpPr>
            <p:spPr>
              <a:xfrm>
                <a:off x="5857621" y="908720"/>
                <a:ext cx="648072" cy="6546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grpSp>
        <p:sp>
          <p:nvSpPr>
            <p:cNvPr id="82" name="Rounded Rectangle 81"/>
            <p:cNvSpPr/>
            <p:nvPr/>
          </p:nvSpPr>
          <p:spPr>
            <a:xfrm>
              <a:off x="6156176" y="1598810"/>
              <a:ext cx="589156" cy="6546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vi-VN" sz="3200" b="1" dirty="0">
                <a:solidFill>
                  <a:srgbClr val="FF0000"/>
                </a:solidFill>
              </a:endParaRPr>
            </a:p>
          </p:txBody>
        </p:sp>
      </p:grpSp>
      <p:sp>
        <p:nvSpPr>
          <p:cNvPr id="95" name="Rounded Rectangle 94"/>
          <p:cNvSpPr/>
          <p:nvPr/>
        </p:nvSpPr>
        <p:spPr>
          <a:xfrm>
            <a:off x="9768409" y="2336850"/>
            <a:ext cx="712879" cy="660102"/>
          </a:xfrm>
          <a:prstGeom prst="roundRect">
            <a:avLst/>
          </a:prstGeom>
          <a:solidFill>
            <a:schemeClr val="accent2"/>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800" b="1" dirty="0">
                <a:solidFill>
                  <a:schemeClr val="tx2"/>
                </a:solidFill>
              </a:rPr>
              <a:t>7</a:t>
            </a:r>
            <a:endParaRPr lang="vi-VN" sz="2800" b="1" dirty="0">
              <a:solidFill>
                <a:schemeClr val="tx2"/>
              </a:solidFill>
            </a:endParaRPr>
          </a:p>
        </p:txBody>
      </p:sp>
      <p:sp>
        <p:nvSpPr>
          <p:cNvPr id="96" name="Rounded Rectangle 95"/>
          <p:cNvSpPr/>
          <p:nvPr/>
        </p:nvSpPr>
        <p:spPr>
          <a:xfrm>
            <a:off x="9768409" y="3705002"/>
            <a:ext cx="712879" cy="660102"/>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rgbClr val="FF0000"/>
                </a:solidFill>
              </a:rPr>
              <a:t>6</a:t>
            </a:r>
            <a:endParaRPr lang="vi-VN" sz="2800" b="1" dirty="0">
              <a:solidFill>
                <a:srgbClr val="FF0000"/>
              </a:solidFill>
            </a:endParaRPr>
          </a:p>
        </p:txBody>
      </p:sp>
      <p:sp>
        <p:nvSpPr>
          <p:cNvPr id="97" name="Rounded Rectangle 96"/>
          <p:cNvSpPr/>
          <p:nvPr/>
        </p:nvSpPr>
        <p:spPr>
          <a:xfrm>
            <a:off x="9768409" y="2996953"/>
            <a:ext cx="712879" cy="671787"/>
          </a:xfrm>
          <a:prstGeom prst="roundRect">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dirty="0">
                <a:solidFill>
                  <a:srgbClr val="6600CC"/>
                </a:solidFill>
              </a:rPr>
              <a:t>7</a:t>
            </a:r>
            <a:endParaRPr lang="vi-VN" sz="2800" b="1" dirty="0">
              <a:solidFill>
                <a:srgbClr val="6600CC"/>
              </a:solidFill>
            </a:endParaRPr>
          </a:p>
        </p:txBody>
      </p:sp>
      <p:sp>
        <p:nvSpPr>
          <p:cNvPr id="98" name="Rounded Rectangle 97"/>
          <p:cNvSpPr/>
          <p:nvPr/>
        </p:nvSpPr>
        <p:spPr>
          <a:xfrm>
            <a:off x="9768408" y="4365104"/>
            <a:ext cx="712880" cy="648072"/>
          </a:xfrm>
          <a:prstGeom prst="roundRect">
            <a:avLst/>
          </a:prstGeom>
          <a:solidFill>
            <a:srgbClr val="E06906"/>
          </a:solid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800" b="1" dirty="0">
                <a:solidFill>
                  <a:schemeClr val="bg1"/>
                </a:solidFill>
              </a:rPr>
              <a:t>6</a:t>
            </a:r>
            <a:endParaRPr lang="vi-VN" sz="2800" b="1" dirty="0">
              <a:solidFill>
                <a:schemeClr val="bg1"/>
              </a:solidFill>
            </a:endParaRPr>
          </a:p>
        </p:txBody>
      </p:sp>
      <p:sp>
        <p:nvSpPr>
          <p:cNvPr id="93" name="Rounded Rectangle 92"/>
          <p:cNvSpPr/>
          <p:nvPr/>
        </p:nvSpPr>
        <p:spPr>
          <a:xfrm>
            <a:off x="9768410" y="1556792"/>
            <a:ext cx="712879" cy="72008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800" b="1" dirty="0">
                <a:solidFill>
                  <a:srgbClr val="FF0000"/>
                </a:solidFill>
              </a:rPr>
              <a:t>7</a:t>
            </a:r>
            <a:endParaRPr lang="vi-VN" sz="2800" b="1" dirty="0">
              <a:solidFill>
                <a:srgbClr val="FF0000"/>
              </a:solidFill>
            </a:endParaRPr>
          </a:p>
        </p:txBody>
      </p:sp>
      <p:grpSp>
        <p:nvGrpSpPr>
          <p:cNvPr id="3" name="Group 2"/>
          <p:cNvGrpSpPr/>
          <p:nvPr/>
        </p:nvGrpSpPr>
        <p:grpSpPr>
          <a:xfrm>
            <a:off x="2711624" y="2985268"/>
            <a:ext cx="4248472" cy="671447"/>
            <a:chOff x="35496" y="4269721"/>
            <a:chExt cx="4248472" cy="671447"/>
          </a:xfrm>
        </p:grpSpPr>
        <p:grpSp>
          <p:nvGrpSpPr>
            <p:cNvPr id="14" name="Group 13"/>
            <p:cNvGrpSpPr/>
            <p:nvPr/>
          </p:nvGrpSpPr>
          <p:grpSpPr>
            <a:xfrm>
              <a:off x="35496" y="4281407"/>
              <a:ext cx="3587308" cy="659761"/>
              <a:chOff x="4545690" y="2420884"/>
              <a:chExt cx="3946039" cy="659761"/>
            </a:xfrm>
            <a:solidFill>
              <a:srgbClr val="FFFF00"/>
            </a:solidFill>
          </p:grpSpPr>
          <p:sp>
            <p:nvSpPr>
              <p:cNvPr id="15" name="Rounded Rectangle 14"/>
              <p:cNvSpPr/>
              <p:nvPr/>
            </p:nvSpPr>
            <p:spPr>
              <a:xfrm>
                <a:off x="4545690"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grpSp>
            <p:nvGrpSpPr>
              <p:cNvPr id="16" name="Group 15"/>
              <p:cNvGrpSpPr/>
              <p:nvPr/>
            </p:nvGrpSpPr>
            <p:grpSpPr>
              <a:xfrm>
                <a:off x="5187596" y="2420884"/>
                <a:ext cx="3304133" cy="659761"/>
                <a:chOff x="5187596" y="2420884"/>
                <a:chExt cx="3304133" cy="659761"/>
              </a:xfrm>
              <a:grpFill/>
            </p:grpSpPr>
            <p:sp>
              <p:nvSpPr>
                <p:cNvPr id="17" name="Rounded Rectangle 16"/>
                <p:cNvSpPr/>
                <p:nvPr/>
              </p:nvSpPr>
              <p:spPr>
                <a:xfrm>
                  <a:off x="7786050" y="2420884"/>
                  <a:ext cx="705679"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sp>
              <p:nvSpPr>
                <p:cNvPr id="18" name="Rounded Rectangle 17"/>
                <p:cNvSpPr/>
                <p:nvPr/>
              </p:nvSpPr>
              <p:spPr>
                <a:xfrm>
                  <a:off x="7137978"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sp>
              <p:nvSpPr>
                <p:cNvPr id="19" name="Rounded Rectangle 18"/>
                <p:cNvSpPr/>
                <p:nvPr/>
              </p:nvSpPr>
              <p:spPr>
                <a:xfrm>
                  <a:off x="5187596" y="2420886"/>
                  <a:ext cx="648070"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sp>
              <p:nvSpPr>
                <p:cNvPr id="20" name="Rounded Rectangle 19"/>
                <p:cNvSpPr/>
                <p:nvPr/>
              </p:nvSpPr>
              <p:spPr>
                <a:xfrm>
                  <a:off x="5841834" y="2420887"/>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sp>
              <p:nvSpPr>
                <p:cNvPr id="21" name="Rounded Rectangle 20"/>
                <p:cNvSpPr/>
                <p:nvPr/>
              </p:nvSpPr>
              <p:spPr>
                <a:xfrm>
                  <a:off x="6489906"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grpSp>
        </p:grpSp>
        <p:sp>
          <p:nvSpPr>
            <p:cNvPr id="87" name="Rounded Rectangle 86"/>
            <p:cNvSpPr/>
            <p:nvPr/>
          </p:nvSpPr>
          <p:spPr>
            <a:xfrm>
              <a:off x="3635896" y="4269721"/>
              <a:ext cx="648072" cy="659757"/>
            </a:xfrm>
            <a:prstGeom prst="roundRect">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vi-VN" sz="3200" b="1" dirty="0">
                <a:solidFill>
                  <a:srgbClr val="6600CC"/>
                </a:solidFill>
              </a:endParaRPr>
            </a:p>
          </p:txBody>
        </p:sp>
      </p:grpSp>
      <p:grpSp>
        <p:nvGrpSpPr>
          <p:cNvPr id="175" name="Group 174"/>
          <p:cNvGrpSpPr/>
          <p:nvPr/>
        </p:nvGrpSpPr>
        <p:grpSpPr>
          <a:xfrm>
            <a:off x="3903966" y="4293097"/>
            <a:ext cx="3632195" cy="686907"/>
            <a:chOff x="2360327" y="4334843"/>
            <a:chExt cx="3632195" cy="686907"/>
          </a:xfrm>
        </p:grpSpPr>
        <p:grpSp>
          <p:nvGrpSpPr>
            <p:cNvPr id="176" name="Group 175"/>
            <p:cNvGrpSpPr/>
            <p:nvPr/>
          </p:nvGrpSpPr>
          <p:grpSpPr>
            <a:xfrm>
              <a:off x="2360327" y="4334843"/>
              <a:ext cx="3014284" cy="678333"/>
              <a:chOff x="3721330" y="4278177"/>
              <a:chExt cx="2740257" cy="678333"/>
            </a:xfrm>
            <a:solidFill>
              <a:srgbClr val="E06906"/>
            </a:solidFill>
          </p:grpSpPr>
          <p:sp>
            <p:nvSpPr>
              <p:cNvPr id="178" name="Rounded Rectangle 177"/>
              <p:cNvSpPr/>
              <p:nvPr/>
            </p:nvSpPr>
            <p:spPr>
              <a:xfrm>
                <a:off x="3721330" y="4289865"/>
                <a:ext cx="543032"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79" name="Rounded Rectangle 178"/>
              <p:cNvSpPr/>
              <p:nvPr/>
            </p:nvSpPr>
            <p:spPr>
              <a:xfrm>
                <a:off x="4262026" y="4289866"/>
                <a:ext cx="551113"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80" name="Rounded Rectangle 179"/>
              <p:cNvSpPr/>
              <p:nvPr/>
            </p:nvSpPr>
            <p:spPr>
              <a:xfrm>
                <a:off x="5928327" y="4278177"/>
                <a:ext cx="533260" cy="671445"/>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81" name="Rounded Rectangle 180"/>
              <p:cNvSpPr/>
              <p:nvPr/>
            </p:nvSpPr>
            <p:spPr>
              <a:xfrm>
                <a:off x="4832184" y="4289867"/>
                <a:ext cx="535892"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sp>
            <p:nvSpPr>
              <p:cNvPr id="182" name="Rounded Rectangle 181"/>
              <p:cNvSpPr/>
              <p:nvPr/>
            </p:nvSpPr>
            <p:spPr>
              <a:xfrm>
                <a:off x="5374877" y="4296753"/>
                <a:ext cx="535596"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accent2">
                      <a:lumMod val="20000"/>
                      <a:lumOff val="80000"/>
                    </a:schemeClr>
                  </a:solidFill>
                </a:endParaRPr>
              </a:p>
            </p:txBody>
          </p:sp>
        </p:grpSp>
        <p:sp>
          <p:nvSpPr>
            <p:cNvPr id="177" name="Rounded Rectangle 176"/>
            <p:cNvSpPr/>
            <p:nvPr/>
          </p:nvSpPr>
          <p:spPr>
            <a:xfrm>
              <a:off x="5374611" y="4355105"/>
              <a:ext cx="617911" cy="666645"/>
            </a:xfrm>
            <a:prstGeom prst="roundRect">
              <a:avLst/>
            </a:prstGeom>
            <a:solidFill>
              <a:srgbClr val="E06906"/>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sz="3200" b="1" dirty="0">
                <a:solidFill>
                  <a:schemeClr val="bg1"/>
                </a:solidFill>
              </a:endParaRPr>
            </a:p>
          </p:txBody>
        </p:sp>
      </p:grpSp>
      <p:grpSp>
        <p:nvGrpSpPr>
          <p:cNvPr id="183" name="Group 182"/>
          <p:cNvGrpSpPr/>
          <p:nvPr/>
        </p:nvGrpSpPr>
        <p:grpSpPr>
          <a:xfrm>
            <a:off x="3303350" y="2311514"/>
            <a:ext cx="4232810" cy="671446"/>
            <a:chOff x="1953402" y="1545107"/>
            <a:chExt cx="4656092" cy="671446"/>
          </a:xfrm>
          <a:solidFill>
            <a:schemeClr val="accent2"/>
          </a:solidFill>
        </p:grpSpPr>
        <p:grpSp>
          <p:nvGrpSpPr>
            <p:cNvPr id="184" name="Group 183"/>
            <p:cNvGrpSpPr/>
            <p:nvPr/>
          </p:nvGrpSpPr>
          <p:grpSpPr>
            <a:xfrm>
              <a:off x="1953402" y="1556792"/>
              <a:ext cx="4022422" cy="659761"/>
              <a:chOff x="4545690" y="2420884"/>
              <a:chExt cx="4022422" cy="659761"/>
            </a:xfrm>
            <a:grpFill/>
          </p:grpSpPr>
          <p:sp>
            <p:nvSpPr>
              <p:cNvPr id="186" name="Rounded Rectangle 185"/>
              <p:cNvSpPr/>
              <p:nvPr/>
            </p:nvSpPr>
            <p:spPr>
              <a:xfrm>
                <a:off x="4545690" y="2420888"/>
                <a:ext cx="648072"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grpSp>
            <p:nvGrpSpPr>
              <p:cNvPr id="187" name="Group 186"/>
              <p:cNvGrpSpPr/>
              <p:nvPr/>
            </p:nvGrpSpPr>
            <p:grpSpPr>
              <a:xfrm>
                <a:off x="5207057" y="2420884"/>
                <a:ext cx="3361055" cy="659761"/>
                <a:chOff x="5207057" y="2420884"/>
                <a:chExt cx="3361055" cy="659761"/>
              </a:xfrm>
              <a:grpFill/>
            </p:grpSpPr>
            <p:sp>
              <p:nvSpPr>
                <p:cNvPr id="188" name="Rounded Rectangle 187"/>
                <p:cNvSpPr/>
                <p:nvPr/>
              </p:nvSpPr>
              <p:spPr>
                <a:xfrm>
                  <a:off x="7855232" y="2420884"/>
                  <a:ext cx="712880"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sp>
              <p:nvSpPr>
                <p:cNvPr id="189" name="Rounded Rectangle 188"/>
                <p:cNvSpPr/>
                <p:nvPr/>
              </p:nvSpPr>
              <p:spPr>
                <a:xfrm>
                  <a:off x="7153926" y="2420888"/>
                  <a:ext cx="692662"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sp>
              <p:nvSpPr>
                <p:cNvPr id="190" name="Rounded Rectangle 189"/>
                <p:cNvSpPr/>
                <p:nvPr/>
              </p:nvSpPr>
              <p:spPr>
                <a:xfrm>
                  <a:off x="5207057" y="2420886"/>
                  <a:ext cx="667181"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sp>
              <p:nvSpPr>
                <p:cNvPr id="191" name="Rounded Rectangle 190"/>
                <p:cNvSpPr/>
                <p:nvPr/>
              </p:nvSpPr>
              <p:spPr>
                <a:xfrm>
                  <a:off x="5841834" y="2420887"/>
                  <a:ext cx="648072"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sp>
              <p:nvSpPr>
                <p:cNvPr id="192" name="Rounded Rectangle 191"/>
                <p:cNvSpPr/>
                <p:nvPr/>
              </p:nvSpPr>
              <p:spPr>
                <a:xfrm>
                  <a:off x="6505855" y="2420888"/>
                  <a:ext cx="648072"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grpSp>
        </p:grpSp>
        <p:sp>
          <p:nvSpPr>
            <p:cNvPr id="185" name="Rounded Rectangle 184"/>
            <p:cNvSpPr/>
            <p:nvPr/>
          </p:nvSpPr>
          <p:spPr>
            <a:xfrm>
              <a:off x="5961422" y="1545107"/>
              <a:ext cx="648072" cy="659757"/>
            </a:xfrm>
            <a:prstGeom prst="roundRect">
              <a:avLst/>
            </a:prstGeom>
            <a:grpFill/>
            <a:ln>
              <a:solidFill>
                <a:schemeClr val="bg2"/>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vi-VN" sz="3200" b="1" dirty="0">
                <a:solidFill>
                  <a:schemeClr val="accent6">
                    <a:lumMod val="60000"/>
                    <a:lumOff val="40000"/>
                  </a:schemeClr>
                </a:solidFill>
              </a:endParaRPr>
            </a:p>
          </p:txBody>
        </p:sp>
      </p:grpSp>
      <p:grpSp>
        <p:nvGrpSpPr>
          <p:cNvPr id="194" name="Group 193"/>
          <p:cNvGrpSpPr/>
          <p:nvPr/>
        </p:nvGrpSpPr>
        <p:grpSpPr>
          <a:xfrm>
            <a:off x="3287688" y="1628800"/>
            <a:ext cx="4189556" cy="659762"/>
            <a:chOff x="2555776" y="1598810"/>
            <a:chExt cx="4189556" cy="659762"/>
          </a:xfrm>
        </p:grpSpPr>
        <p:grpSp>
          <p:nvGrpSpPr>
            <p:cNvPr id="195" name="Group 194"/>
            <p:cNvGrpSpPr/>
            <p:nvPr/>
          </p:nvGrpSpPr>
          <p:grpSpPr>
            <a:xfrm>
              <a:off x="2555776" y="1598811"/>
              <a:ext cx="3600400" cy="659761"/>
              <a:chOff x="2545253" y="908720"/>
              <a:chExt cx="3960440" cy="659761"/>
            </a:xfrm>
          </p:grpSpPr>
          <p:grpSp>
            <p:nvGrpSpPr>
              <p:cNvPr id="197" name="Group 196"/>
              <p:cNvGrpSpPr/>
              <p:nvPr/>
            </p:nvGrpSpPr>
            <p:grpSpPr>
              <a:xfrm>
                <a:off x="2545253" y="908720"/>
                <a:ext cx="3296581" cy="659761"/>
                <a:chOff x="5137541" y="2420884"/>
                <a:chExt cx="3296581" cy="659761"/>
              </a:xfrm>
            </p:grpSpPr>
            <p:sp>
              <p:nvSpPr>
                <p:cNvPr id="199" name="Rounded Rectangle 198"/>
                <p:cNvSpPr/>
                <p:nvPr/>
              </p:nvSpPr>
              <p:spPr>
                <a:xfrm>
                  <a:off x="7786050" y="2420884"/>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H</a:t>
                  </a:r>
                  <a:endParaRPr lang="vi-VN" sz="3200" b="1" dirty="0">
                    <a:solidFill>
                      <a:srgbClr val="FF0000"/>
                    </a:solidFill>
                  </a:endParaRPr>
                </a:p>
              </p:txBody>
            </p:sp>
            <p:sp>
              <p:nvSpPr>
                <p:cNvPr id="200" name="Rounded Rectangle 199"/>
                <p:cNvSpPr/>
                <p:nvPr/>
              </p:nvSpPr>
              <p:spPr>
                <a:xfrm>
                  <a:off x="7137978" y="2420888"/>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P</a:t>
                  </a:r>
                  <a:endParaRPr lang="vi-VN" sz="3200" b="1" dirty="0">
                    <a:solidFill>
                      <a:srgbClr val="FF0000"/>
                    </a:solidFill>
                  </a:endParaRPr>
                </a:p>
              </p:txBody>
            </p:sp>
            <p:sp>
              <p:nvSpPr>
                <p:cNvPr id="201" name="Rounded Rectangle 200"/>
                <p:cNvSpPr/>
                <p:nvPr/>
              </p:nvSpPr>
              <p:spPr>
                <a:xfrm>
                  <a:off x="5137541" y="2420886"/>
                  <a:ext cx="712879"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T</a:t>
                  </a:r>
                  <a:endParaRPr lang="vi-VN" sz="3200" b="1" dirty="0">
                    <a:solidFill>
                      <a:srgbClr val="FF0000"/>
                    </a:solidFill>
                  </a:endParaRPr>
                </a:p>
              </p:txBody>
            </p:sp>
            <p:sp>
              <p:nvSpPr>
                <p:cNvPr id="202" name="Rounded Rectangle 201"/>
                <p:cNvSpPr/>
                <p:nvPr/>
              </p:nvSpPr>
              <p:spPr>
                <a:xfrm>
                  <a:off x="5841834" y="2420887"/>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H</a:t>
                  </a:r>
                  <a:endParaRPr lang="vi-VN" sz="3200" b="1" dirty="0">
                    <a:solidFill>
                      <a:srgbClr val="FF0000"/>
                    </a:solidFill>
                  </a:endParaRPr>
                </a:p>
              </p:txBody>
            </p:sp>
            <p:sp>
              <p:nvSpPr>
                <p:cNvPr id="203" name="Rounded Rectangle 202"/>
                <p:cNvSpPr/>
                <p:nvPr/>
              </p:nvSpPr>
              <p:spPr>
                <a:xfrm>
                  <a:off x="6489906" y="2420888"/>
                  <a:ext cx="648072" cy="65975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Ư</a:t>
                  </a:r>
                  <a:endParaRPr lang="vi-VN" sz="3200" b="1" dirty="0">
                    <a:solidFill>
                      <a:srgbClr val="FF0000"/>
                    </a:solidFill>
                  </a:endParaRPr>
                </a:p>
              </p:txBody>
            </p:sp>
          </p:grpSp>
          <p:sp>
            <p:nvSpPr>
              <p:cNvPr id="198" name="Rounded Rectangle 197"/>
              <p:cNvSpPr/>
              <p:nvPr/>
            </p:nvSpPr>
            <p:spPr>
              <a:xfrm>
                <a:off x="5857621" y="908720"/>
                <a:ext cx="648072" cy="6546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Á</a:t>
                </a:r>
                <a:endParaRPr lang="vi-VN" sz="3200" b="1" dirty="0">
                  <a:solidFill>
                    <a:srgbClr val="FF0000"/>
                  </a:solidFill>
                </a:endParaRPr>
              </a:p>
            </p:txBody>
          </p:sp>
        </p:grpSp>
        <p:sp>
          <p:nvSpPr>
            <p:cNvPr id="196" name="Rounded Rectangle 195"/>
            <p:cNvSpPr/>
            <p:nvPr/>
          </p:nvSpPr>
          <p:spPr>
            <a:xfrm>
              <a:off x="6156176" y="1598810"/>
              <a:ext cx="589156" cy="6546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200" b="1" dirty="0">
                  <a:solidFill>
                    <a:srgbClr val="FF0000"/>
                  </a:solidFill>
                </a:rPr>
                <a:t>P</a:t>
              </a:r>
              <a:endParaRPr lang="vi-VN" sz="3200" b="1" dirty="0">
                <a:solidFill>
                  <a:srgbClr val="FF0000"/>
                </a:solidFill>
              </a:endParaRPr>
            </a:p>
          </p:txBody>
        </p:sp>
      </p:grpSp>
      <p:sp>
        <p:nvSpPr>
          <p:cNvPr id="205" name="Flowchart: Alternate Process 204"/>
          <p:cNvSpPr/>
          <p:nvPr/>
        </p:nvSpPr>
        <p:spPr>
          <a:xfrm>
            <a:off x="2998151" y="2851034"/>
            <a:ext cx="5921583" cy="2135088"/>
          </a:xfrm>
          <a:prstGeom prst="flowChartAlternateProces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latin typeface="Times New Roman" pitchFamily="18" charset="0"/>
                <a:cs typeface="Times New Roman" pitchFamily="18" charset="0"/>
              </a:rPr>
              <a:t>2. </a:t>
            </a:r>
            <a:r>
              <a:rPr lang="en-US" sz="4400" dirty="0" err="1">
                <a:latin typeface="Times New Roman" pitchFamily="18" charset="0"/>
                <a:cs typeface="Times New Roman" pitchFamily="18" charset="0"/>
              </a:rPr>
              <a:t>Đây</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là</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một</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nét</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tính</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cách</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của</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viên</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quan</a:t>
            </a:r>
            <a:r>
              <a:rPr lang="en-US" sz="4400" dirty="0">
                <a:latin typeface="Times New Roman" pitchFamily="18" charset="0"/>
                <a:cs typeface="Times New Roman" pitchFamily="18" charset="0"/>
              </a:rPr>
              <a:t> </a:t>
            </a:r>
          </a:p>
          <a:p>
            <a:pPr algn="ctr"/>
            <a:r>
              <a:rPr lang="en-US" sz="4400" dirty="0" err="1">
                <a:latin typeface="Times New Roman" pitchFamily="18" charset="0"/>
                <a:cs typeface="Times New Roman" pitchFamily="18" charset="0"/>
              </a:rPr>
              <a:t>coi</a:t>
            </a:r>
            <a:r>
              <a:rPr lang="en-US" sz="4400" dirty="0">
                <a:latin typeface="Times New Roman" pitchFamily="18" charset="0"/>
                <a:cs typeface="Times New Roman" pitchFamily="18" charset="0"/>
              </a:rPr>
              <a:t> </a:t>
            </a:r>
            <a:r>
              <a:rPr lang="en-US" sz="4400" dirty="0" err="1">
                <a:latin typeface="Times New Roman" pitchFamily="18" charset="0"/>
                <a:cs typeface="Times New Roman" pitchFamily="18" charset="0"/>
              </a:rPr>
              <a:t>ngục</a:t>
            </a:r>
            <a:r>
              <a:rPr lang="en-US" sz="4400" dirty="0">
                <a:latin typeface="Times New Roman" pitchFamily="18" charset="0"/>
                <a:cs typeface="Times New Roman" pitchFamily="18" charset="0"/>
              </a:rPr>
              <a:t>?</a:t>
            </a:r>
            <a:endParaRPr lang="vi-VN" sz="4400" dirty="0">
              <a:latin typeface="Times New Roman" pitchFamily="18" charset="0"/>
              <a:cs typeface="Times New Roman" pitchFamily="18" charset="0"/>
            </a:endParaRPr>
          </a:p>
        </p:txBody>
      </p:sp>
      <p:grpSp>
        <p:nvGrpSpPr>
          <p:cNvPr id="109" name="Group 108"/>
          <p:cNvGrpSpPr/>
          <p:nvPr/>
        </p:nvGrpSpPr>
        <p:grpSpPr>
          <a:xfrm>
            <a:off x="3364836" y="2363268"/>
            <a:ext cx="4171324" cy="671446"/>
            <a:chOff x="1953402" y="1545107"/>
            <a:chExt cx="4588457" cy="671446"/>
          </a:xfrm>
          <a:solidFill>
            <a:schemeClr val="accent2"/>
          </a:solidFill>
        </p:grpSpPr>
        <p:grpSp>
          <p:nvGrpSpPr>
            <p:cNvPr id="110" name="Group 109"/>
            <p:cNvGrpSpPr/>
            <p:nvPr/>
          </p:nvGrpSpPr>
          <p:grpSpPr>
            <a:xfrm>
              <a:off x="1953402" y="1556792"/>
              <a:ext cx="3954787" cy="659761"/>
              <a:chOff x="4545690" y="2420884"/>
              <a:chExt cx="3954787" cy="659761"/>
            </a:xfrm>
            <a:grpFill/>
          </p:grpSpPr>
          <p:sp>
            <p:nvSpPr>
              <p:cNvPr id="112" name="Rounded Rectangle 111"/>
              <p:cNvSpPr/>
              <p:nvPr/>
            </p:nvSpPr>
            <p:spPr>
              <a:xfrm>
                <a:off x="4545690" y="2420888"/>
                <a:ext cx="64807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D</a:t>
                </a:r>
                <a:endParaRPr lang="vi-VN" sz="3200" b="1" dirty="0">
                  <a:solidFill>
                    <a:schemeClr val="accent6">
                      <a:lumMod val="60000"/>
                      <a:lumOff val="40000"/>
                    </a:schemeClr>
                  </a:solidFill>
                </a:endParaRPr>
              </a:p>
            </p:txBody>
          </p:sp>
          <p:grpSp>
            <p:nvGrpSpPr>
              <p:cNvPr id="113" name="Group 112"/>
              <p:cNvGrpSpPr/>
              <p:nvPr/>
            </p:nvGrpSpPr>
            <p:grpSpPr>
              <a:xfrm>
                <a:off x="5207057" y="2420884"/>
                <a:ext cx="3293420" cy="659761"/>
                <a:chOff x="5207057" y="2420884"/>
                <a:chExt cx="3293420" cy="659761"/>
              </a:xfrm>
              <a:grpFill/>
            </p:grpSpPr>
            <p:sp>
              <p:nvSpPr>
                <p:cNvPr id="114" name="Rounded Rectangle 113"/>
                <p:cNvSpPr/>
                <p:nvPr/>
              </p:nvSpPr>
              <p:spPr>
                <a:xfrm>
                  <a:off x="7852405" y="2420884"/>
                  <a:ext cx="64807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N</a:t>
                  </a:r>
                  <a:endParaRPr lang="vi-VN" sz="3200" b="1" dirty="0">
                    <a:solidFill>
                      <a:schemeClr val="accent6">
                        <a:lumMod val="60000"/>
                        <a:lumOff val="40000"/>
                      </a:schemeClr>
                    </a:solidFill>
                  </a:endParaRPr>
                </a:p>
              </p:txBody>
            </p:sp>
            <p:sp>
              <p:nvSpPr>
                <p:cNvPr id="115" name="Rounded Rectangle 114"/>
                <p:cNvSpPr/>
                <p:nvPr/>
              </p:nvSpPr>
              <p:spPr>
                <a:xfrm>
                  <a:off x="7153926" y="2420888"/>
                  <a:ext cx="69266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À</a:t>
                  </a:r>
                  <a:endParaRPr lang="vi-VN" sz="3200" b="1" dirty="0">
                    <a:solidFill>
                      <a:schemeClr val="accent6">
                        <a:lumMod val="60000"/>
                        <a:lumOff val="40000"/>
                      </a:schemeClr>
                    </a:solidFill>
                  </a:endParaRPr>
                </a:p>
              </p:txBody>
            </p:sp>
            <p:sp>
              <p:nvSpPr>
                <p:cNvPr id="116" name="Rounded Rectangle 115"/>
                <p:cNvSpPr/>
                <p:nvPr/>
              </p:nvSpPr>
              <p:spPr>
                <a:xfrm>
                  <a:off x="5207057" y="2420886"/>
                  <a:ext cx="667181"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Ị</a:t>
                  </a:r>
                  <a:endParaRPr lang="vi-VN" sz="3200" b="1" dirty="0">
                    <a:solidFill>
                      <a:schemeClr val="accent6">
                        <a:lumMod val="60000"/>
                        <a:lumOff val="40000"/>
                      </a:schemeClr>
                    </a:solidFill>
                  </a:endParaRPr>
                </a:p>
              </p:txBody>
            </p:sp>
            <p:sp>
              <p:nvSpPr>
                <p:cNvPr id="117" name="Rounded Rectangle 116"/>
                <p:cNvSpPr/>
                <p:nvPr/>
              </p:nvSpPr>
              <p:spPr>
                <a:xfrm>
                  <a:off x="5841834" y="2420887"/>
                  <a:ext cx="64807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U</a:t>
                  </a:r>
                  <a:endParaRPr lang="vi-VN" sz="3200" b="1" dirty="0">
                    <a:solidFill>
                      <a:schemeClr val="accent6">
                        <a:lumMod val="60000"/>
                        <a:lumOff val="40000"/>
                      </a:schemeClr>
                    </a:solidFill>
                  </a:endParaRPr>
                </a:p>
              </p:txBody>
            </p:sp>
            <p:sp>
              <p:nvSpPr>
                <p:cNvPr id="118" name="Rounded Rectangle 117"/>
                <p:cNvSpPr/>
                <p:nvPr/>
              </p:nvSpPr>
              <p:spPr>
                <a:xfrm>
                  <a:off x="6505855" y="2420888"/>
                  <a:ext cx="64807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D</a:t>
                  </a:r>
                  <a:endParaRPr lang="vi-VN" sz="3200" b="1" dirty="0">
                    <a:solidFill>
                      <a:schemeClr val="accent6">
                        <a:lumMod val="60000"/>
                        <a:lumOff val="40000"/>
                      </a:schemeClr>
                    </a:solidFill>
                  </a:endParaRPr>
                </a:p>
              </p:txBody>
            </p:sp>
          </p:grpSp>
        </p:grpSp>
        <p:sp>
          <p:nvSpPr>
            <p:cNvPr id="111" name="Rounded Rectangle 110"/>
            <p:cNvSpPr/>
            <p:nvPr/>
          </p:nvSpPr>
          <p:spPr>
            <a:xfrm>
              <a:off x="5893787" y="1545107"/>
              <a:ext cx="648072" cy="659757"/>
            </a:xfrm>
            <a:prstGeom prst="roundRect">
              <a:avLst/>
            </a:prstGeom>
            <a:grp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dirty="0">
                  <a:solidFill>
                    <a:schemeClr val="accent6">
                      <a:lumMod val="60000"/>
                      <a:lumOff val="40000"/>
                    </a:schemeClr>
                  </a:solidFill>
                </a:rPr>
                <a:t>G</a:t>
              </a:r>
              <a:endParaRPr lang="vi-VN" sz="3200" b="1" dirty="0">
                <a:solidFill>
                  <a:schemeClr val="accent6">
                    <a:lumMod val="60000"/>
                    <a:lumOff val="40000"/>
                  </a:schemeClr>
                </a:solidFill>
              </a:endParaRPr>
            </a:p>
          </p:txBody>
        </p:sp>
      </p:grpSp>
      <p:sp>
        <p:nvSpPr>
          <p:cNvPr id="206" name="Flowchart: Alternate Process 205"/>
          <p:cNvSpPr/>
          <p:nvPr/>
        </p:nvSpPr>
        <p:spPr>
          <a:xfrm>
            <a:off x="2987377" y="4661199"/>
            <a:ext cx="5943128" cy="2174126"/>
          </a:xfrm>
          <a:prstGeom prst="flowChartAlternateProcess">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3. </a:t>
            </a:r>
            <a:r>
              <a:rPr lang="en-US" sz="4000" dirty="0" err="1"/>
              <a:t>Điền</a:t>
            </a:r>
            <a:r>
              <a:rPr lang="en-US" sz="4000" dirty="0"/>
              <a:t> </a:t>
            </a:r>
            <a:r>
              <a:rPr lang="en-US" sz="4000" dirty="0" err="1"/>
              <a:t>tiếp</a:t>
            </a:r>
            <a:r>
              <a:rPr lang="en-US" sz="4000" dirty="0"/>
              <a:t> </a:t>
            </a:r>
            <a:r>
              <a:rPr lang="en-US" sz="4000" dirty="0" err="1"/>
              <a:t>vào</a:t>
            </a:r>
            <a:r>
              <a:rPr lang="en-US" sz="4000" dirty="0"/>
              <a:t> </a:t>
            </a:r>
            <a:r>
              <a:rPr lang="en-US" sz="4000" dirty="0" err="1"/>
              <a:t>câu</a:t>
            </a:r>
            <a:r>
              <a:rPr lang="en-US" sz="4000" dirty="0"/>
              <a:t> </a:t>
            </a:r>
            <a:r>
              <a:rPr lang="en-US" sz="4000" dirty="0" err="1"/>
              <a:t>hát</a:t>
            </a:r>
            <a:r>
              <a:rPr lang="en-US" sz="4000" dirty="0"/>
              <a:t>:“</a:t>
            </a:r>
            <a:r>
              <a:rPr lang="en-US" sz="4000" dirty="0" err="1"/>
              <a:t>Sống</a:t>
            </a:r>
            <a:r>
              <a:rPr lang="en-US" sz="4000" dirty="0"/>
              <a:t> </a:t>
            </a:r>
            <a:r>
              <a:rPr lang="en-US" sz="4000" dirty="0" err="1"/>
              <a:t>trong</a:t>
            </a:r>
            <a:r>
              <a:rPr lang="en-US" sz="4000" dirty="0"/>
              <a:t> </a:t>
            </a:r>
            <a:r>
              <a:rPr lang="en-US" sz="4000" dirty="0" err="1"/>
              <a:t>đời</a:t>
            </a:r>
            <a:r>
              <a:rPr lang="en-US" sz="4000" dirty="0"/>
              <a:t> </a:t>
            </a:r>
            <a:r>
              <a:rPr lang="en-US" sz="4000" dirty="0" err="1"/>
              <a:t>sống</a:t>
            </a:r>
            <a:r>
              <a:rPr lang="en-US" sz="4000" dirty="0"/>
              <a:t> </a:t>
            </a:r>
            <a:r>
              <a:rPr lang="en-US" sz="4000" dirty="0" err="1"/>
              <a:t>cần</a:t>
            </a:r>
            <a:r>
              <a:rPr lang="en-US" sz="4000" dirty="0"/>
              <a:t> </a:t>
            </a:r>
            <a:r>
              <a:rPr lang="en-US" sz="4000" dirty="0" err="1"/>
              <a:t>có</a:t>
            </a:r>
            <a:r>
              <a:rPr lang="en-US" sz="4000" dirty="0"/>
              <a:t> </a:t>
            </a:r>
            <a:r>
              <a:rPr lang="en-US" sz="4000" dirty="0" err="1"/>
              <a:t>một</a:t>
            </a:r>
            <a:r>
              <a:rPr lang="en-US" sz="4000" dirty="0"/>
              <a:t> ……”</a:t>
            </a:r>
            <a:endParaRPr lang="vi-VN" sz="4000" dirty="0"/>
          </a:p>
        </p:txBody>
      </p:sp>
      <p:grpSp>
        <p:nvGrpSpPr>
          <p:cNvPr id="207" name="Group 206"/>
          <p:cNvGrpSpPr/>
          <p:nvPr/>
        </p:nvGrpSpPr>
        <p:grpSpPr>
          <a:xfrm>
            <a:off x="2783632" y="2985268"/>
            <a:ext cx="4176464" cy="671447"/>
            <a:chOff x="35496" y="4269721"/>
            <a:chExt cx="4176464" cy="671447"/>
          </a:xfrm>
        </p:grpSpPr>
        <p:grpSp>
          <p:nvGrpSpPr>
            <p:cNvPr id="208" name="Group 207"/>
            <p:cNvGrpSpPr/>
            <p:nvPr/>
          </p:nvGrpSpPr>
          <p:grpSpPr>
            <a:xfrm>
              <a:off x="35496" y="4281407"/>
              <a:ext cx="3587308" cy="659761"/>
              <a:chOff x="4545690" y="2420884"/>
              <a:chExt cx="3946039" cy="659761"/>
            </a:xfrm>
            <a:solidFill>
              <a:srgbClr val="FFFF00"/>
            </a:solidFill>
          </p:grpSpPr>
          <p:sp>
            <p:nvSpPr>
              <p:cNvPr id="210" name="Rounded Rectangle 209"/>
              <p:cNvSpPr/>
              <p:nvPr/>
            </p:nvSpPr>
            <p:spPr>
              <a:xfrm>
                <a:off x="4545690"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T</a:t>
                </a:r>
                <a:endParaRPr lang="vi-VN" sz="3200" b="1" dirty="0">
                  <a:solidFill>
                    <a:srgbClr val="6600CC"/>
                  </a:solidFill>
                </a:endParaRPr>
              </a:p>
            </p:txBody>
          </p:sp>
          <p:grpSp>
            <p:nvGrpSpPr>
              <p:cNvPr id="211" name="Group 210"/>
              <p:cNvGrpSpPr/>
              <p:nvPr/>
            </p:nvGrpSpPr>
            <p:grpSpPr>
              <a:xfrm>
                <a:off x="5187596" y="2420884"/>
                <a:ext cx="3304133" cy="659761"/>
                <a:chOff x="5187596" y="2420884"/>
                <a:chExt cx="3304133" cy="659761"/>
              </a:xfrm>
              <a:grpFill/>
            </p:grpSpPr>
            <p:sp>
              <p:nvSpPr>
                <p:cNvPr id="212" name="Rounded Rectangle 211"/>
                <p:cNvSpPr/>
                <p:nvPr/>
              </p:nvSpPr>
              <p:spPr>
                <a:xfrm>
                  <a:off x="7786050" y="2420884"/>
                  <a:ext cx="705679"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N</a:t>
                  </a:r>
                  <a:endParaRPr lang="vi-VN" sz="3200" b="1" dirty="0">
                    <a:solidFill>
                      <a:srgbClr val="6600CC"/>
                    </a:solidFill>
                  </a:endParaRPr>
                </a:p>
              </p:txBody>
            </p:sp>
            <p:sp>
              <p:nvSpPr>
                <p:cNvPr id="213" name="Rounded Rectangle 212"/>
                <p:cNvSpPr/>
                <p:nvPr/>
              </p:nvSpPr>
              <p:spPr>
                <a:xfrm>
                  <a:off x="7137978"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Ò</a:t>
                  </a:r>
                  <a:endParaRPr lang="vi-VN" sz="3200" b="1" dirty="0">
                    <a:solidFill>
                      <a:srgbClr val="6600CC"/>
                    </a:solidFill>
                  </a:endParaRPr>
                </a:p>
              </p:txBody>
            </p:sp>
            <p:sp>
              <p:nvSpPr>
                <p:cNvPr id="214" name="Rounded Rectangle 213"/>
                <p:cNvSpPr/>
                <p:nvPr/>
              </p:nvSpPr>
              <p:spPr>
                <a:xfrm>
                  <a:off x="5187596" y="2420886"/>
                  <a:ext cx="648070"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Ấ</a:t>
                  </a:r>
                  <a:endParaRPr lang="vi-VN" sz="3200" b="1" dirty="0">
                    <a:solidFill>
                      <a:srgbClr val="6600CC"/>
                    </a:solidFill>
                  </a:endParaRPr>
                </a:p>
              </p:txBody>
            </p:sp>
            <p:sp>
              <p:nvSpPr>
                <p:cNvPr id="215" name="Rounded Rectangle 214"/>
                <p:cNvSpPr/>
                <p:nvPr/>
              </p:nvSpPr>
              <p:spPr>
                <a:xfrm>
                  <a:off x="5841834" y="2420887"/>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M</a:t>
                  </a:r>
                  <a:endParaRPr lang="vi-VN" sz="3200" b="1" dirty="0">
                    <a:solidFill>
                      <a:srgbClr val="6600CC"/>
                    </a:solidFill>
                  </a:endParaRPr>
                </a:p>
              </p:txBody>
            </p:sp>
            <p:sp>
              <p:nvSpPr>
                <p:cNvPr id="216" name="Rounded Rectangle 215"/>
                <p:cNvSpPr/>
                <p:nvPr/>
              </p:nvSpPr>
              <p:spPr>
                <a:xfrm>
                  <a:off x="6489906" y="2420888"/>
                  <a:ext cx="648072" cy="659757"/>
                </a:xfrm>
                <a:prstGeom prst="roundRect">
                  <a:avLst/>
                </a:prstGeom>
                <a:grp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L</a:t>
                  </a:r>
                  <a:endParaRPr lang="vi-VN" sz="3200" b="1" dirty="0">
                    <a:solidFill>
                      <a:srgbClr val="6600CC"/>
                    </a:solidFill>
                  </a:endParaRPr>
                </a:p>
              </p:txBody>
            </p:sp>
          </p:grpSp>
        </p:grpSp>
        <p:sp>
          <p:nvSpPr>
            <p:cNvPr id="209" name="Rounded Rectangle 208"/>
            <p:cNvSpPr/>
            <p:nvPr/>
          </p:nvSpPr>
          <p:spPr>
            <a:xfrm>
              <a:off x="3622804" y="4269721"/>
              <a:ext cx="589156" cy="659757"/>
            </a:xfrm>
            <a:prstGeom prst="roundRect">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a:solidFill>
                    <a:srgbClr val="6600CC"/>
                  </a:solidFill>
                </a:rPr>
                <a:t>G</a:t>
              </a:r>
              <a:endParaRPr lang="vi-VN" sz="3200" b="1" dirty="0">
                <a:solidFill>
                  <a:srgbClr val="6600CC"/>
                </a:solidFill>
              </a:endParaRPr>
            </a:p>
          </p:txBody>
        </p:sp>
      </p:grpSp>
      <p:grpSp>
        <p:nvGrpSpPr>
          <p:cNvPr id="218" name="Group 217"/>
          <p:cNvGrpSpPr/>
          <p:nvPr/>
        </p:nvGrpSpPr>
        <p:grpSpPr>
          <a:xfrm>
            <a:off x="5087889" y="3645024"/>
            <a:ext cx="3674979" cy="677872"/>
            <a:chOff x="4542862" y="2420884"/>
            <a:chExt cx="4042477" cy="659761"/>
          </a:xfrm>
        </p:grpSpPr>
        <p:sp>
          <p:nvSpPr>
            <p:cNvPr id="219" name="Rounded Rectangle 218"/>
            <p:cNvSpPr/>
            <p:nvPr/>
          </p:nvSpPr>
          <p:spPr>
            <a:xfrm>
              <a:off x="4542862" y="2420888"/>
              <a:ext cx="715707" cy="65975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Đ</a:t>
              </a:r>
              <a:endParaRPr lang="vi-VN" sz="3200" b="1" dirty="0">
                <a:solidFill>
                  <a:srgbClr val="FF0000"/>
                </a:solidFill>
              </a:endParaRPr>
            </a:p>
          </p:txBody>
        </p:sp>
        <p:grpSp>
          <p:nvGrpSpPr>
            <p:cNvPr id="220" name="Group 219"/>
            <p:cNvGrpSpPr/>
            <p:nvPr/>
          </p:nvGrpSpPr>
          <p:grpSpPr>
            <a:xfrm>
              <a:off x="5235933" y="2420884"/>
              <a:ext cx="3349406" cy="659761"/>
              <a:chOff x="5235933" y="2420884"/>
              <a:chExt cx="3349406" cy="659761"/>
            </a:xfrm>
          </p:grpSpPr>
          <p:sp>
            <p:nvSpPr>
              <p:cNvPr id="221" name="Rounded Rectangle 220"/>
              <p:cNvSpPr/>
              <p:nvPr/>
            </p:nvSpPr>
            <p:spPr>
              <a:xfrm>
                <a:off x="7865259" y="2420884"/>
                <a:ext cx="720080" cy="65975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O</a:t>
                </a:r>
                <a:endParaRPr lang="vi-VN" sz="3200" b="1" dirty="0">
                  <a:solidFill>
                    <a:srgbClr val="FF0000"/>
                  </a:solidFill>
                </a:endParaRPr>
              </a:p>
            </p:txBody>
          </p:sp>
          <p:sp>
            <p:nvSpPr>
              <p:cNvPr id="222" name="Rounded Rectangle 221"/>
              <p:cNvSpPr/>
              <p:nvPr/>
            </p:nvSpPr>
            <p:spPr>
              <a:xfrm>
                <a:off x="7137976" y="2420888"/>
                <a:ext cx="720081" cy="65975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Á</a:t>
                </a:r>
                <a:endParaRPr lang="vi-VN" sz="3200" b="1" dirty="0">
                  <a:solidFill>
                    <a:srgbClr val="FF0000"/>
                  </a:solidFill>
                </a:endParaRPr>
              </a:p>
            </p:txBody>
          </p:sp>
          <p:sp>
            <p:nvSpPr>
              <p:cNvPr id="223" name="Rounded Rectangle 222"/>
              <p:cNvSpPr/>
              <p:nvPr/>
            </p:nvSpPr>
            <p:spPr>
              <a:xfrm>
                <a:off x="5235933" y="2420886"/>
                <a:ext cx="656306" cy="659755"/>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Ộ</a:t>
                </a:r>
                <a:endParaRPr lang="vi-VN" sz="3200" b="1" dirty="0">
                  <a:solidFill>
                    <a:srgbClr val="FF0000"/>
                  </a:solidFill>
                </a:endParaRPr>
              </a:p>
            </p:txBody>
          </p:sp>
          <p:sp>
            <p:nvSpPr>
              <p:cNvPr id="224" name="Rounded Rectangle 223"/>
              <p:cNvSpPr/>
              <p:nvPr/>
            </p:nvSpPr>
            <p:spPr>
              <a:xfrm>
                <a:off x="5877838" y="2420887"/>
                <a:ext cx="648072" cy="65975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C</a:t>
                </a:r>
                <a:endParaRPr lang="vi-VN" sz="3200" b="1" dirty="0">
                  <a:solidFill>
                    <a:srgbClr val="FF0000"/>
                  </a:solidFill>
                </a:endParaRPr>
              </a:p>
            </p:txBody>
          </p:sp>
          <p:sp>
            <p:nvSpPr>
              <p:cNvPr id="225" name="Rounded Rectangle 224"/>
              <p:cNvSpPr/>
              <p:nvPr/>
            </p:nvSpPr>
            <p:spPr>
              <a:xfrm>
                <a:off x="6525910" y="2420888"/>
                <a:ext cx="691278" cy="65975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rPr>
                  <a:t>Đ</a:t>
                </a:r>
                <a:endParaRPr lang="vi-VN" sz="3200" b="1" dirty="0">
                  <a:solidFill>
                    <a:srgbClr val="FF0000"/>
                  </a:solidFill>
                </a:endParaRPr>
              </a:p>
            </p:txBody>
          </p:sp>
        </p:grpSp>
      </p:grpSp>
      <p:sp>
        <p:nvSpPr>
          <p:cNvPr id="226" name="Flowchart: Alternate Process 225"/>
          <p:cNvSpPr/>
          <p:nvPr/>
        </p:nvSpPr>
        <p:spPr>
          <a:xfrm>
            <a:off x="3205139" y="1928807"/>
            <a:ext cx="5688632" cy="2232248"/>
          </a:xfrm>
          <a:prstGeom prst="flowChartAlternateProcess">
            <a:avLst/>
          </a:prstGeom>
          <a:solidFill>
            <a:srgbClr val="E0690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accent6">
                    <a:lumMod val="20000"/>
                    <a:lumOff val="80000"/>
                  </a:schemeClr>
                </a:solidFill>
                <a:latin typeface="Times New Roman" pitchFamily="18" charset="0"/>
                <a:cs typeface="Times New Roman" pitchFamily="18" charset="0"/>
              </a:rPr>
              <a:t>5. </a:t>
            </a:r>
            <a:r>
              <a:rPr lang="en-US" sz="3600" dirty="0" err="1">
                <a:solidFill>
                  <a:schemeClr val="accent6">
                    <a:lumMod val="20000"/>
                    <a:lumOff val="80000"/>
                  </a:schemeClr>
                </a:solidFill>
                <a:latin typeface="Times New Roman" pitchFamily="18" charset="0"/>
                <a:cs typeface="Times New Roman" pitchFamily="18" charset="0"/>
              </a:rPr>
              <a:t>Nhà</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văn</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dùng</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bút</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pháp</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gì</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khi</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miêu</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tả</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tài</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năng</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của</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nhân</a:t>
            </a:r>
            <a:r>
              <a:rPr lang="en-US" sz="3600" dirty="0">
                <a:solidFill>
                  <a:schemeClr val="accent6">
                    <a:lumMod val="20000"/>
                    <a:lumOff val="80000"/>
                  </a:schemeClr>
                </a:solidFill>
                <a:latin typeface="Times New Roman" pitchFamily="18" charset="0"/>
                <a:cs typeface="Times New Roman" pitchFamily="18" charset="0"/>
              </a:rPr>
              <a:t> </a:t>
            </a:r>
            <a:r>
              <a:rPr lang="en-US" sz="3600" dirty="0" err="1">
                <a:solidFill>
                  <a:schemeClr val="accent6">
                    <a:lumMod val="20000"/>
                    <a:lumOff val="80000"/>
                  </a:schemeClr>
                </a:solidFill>
                <a:latin typeface="Times New Roman" pitchFamily="18" charset="0"/>
                <a:cs typeface="Times New Roman" pitchFamily="18" charset="0"/>
              </a:rPr>
              <a:t>vật</a:t>
            </a:r>
            <a:r>
              <a:rPr lang="en-US" sz="3600" dirty="0">
                <a:solidFill>
                  <a:schemeClr val="accent6">
                    <a:lumMod val="20000"/>
                    <a:lumOff val="80000"/>
                  </a:schemeClr>
                </a:solidFill>
                <a:latin typeface="Times New Roman" pitchFamily="18" charset="0"/>
                <a:cs typeface="Times New Roman" pitchFamily="18" charset="0"/>
              </a:rPr>
              <a:t>?</a:t>
            </a:r>
            <a:endParaRPr lang="vi-VN" sz="3600" dirty="0">
              <a:solidFill>
                <a:schemeClr val="accent6">
                  <a:lumMod val="20000"/>
                  <a:lumOff val="80000"/>
                </a:schemeClr>
              </a:solidFill>
              <a:latin typeface="Times New Roman" pitchFamily="18" charset="0"/>
              <a:cs typeface="Times New Roman" pitchFamily="18" charset="0"/>
            </a:endParaRPr>
          </a:p>
        </p:txBody>
      </p:sp>
      <p:grpSp>
        <p:nvGrpSpPr>
          <p:cNvPr id="227" name="Group 226"/>
          <p:cNvGrpSpPr/>
          <p:nvPr/>
        </p:nvGrpSpPr>
        <p:grpSpPr>
          <a:xfrm>
            <a:off x="3884328" y="4334844"/>
            <a:ext cx="3632195" cy="686907"/>
            <a:chOff x="2360327" y="4334843"/>
            <a:chExt cx="3632195" cy="686907"/>
          </a:xfrm>
        </p:grpSpPr>
        <p:grpSp>
          <p:nvGrpSpPr>
            <p:cNvPr id="228" name="Group 227"/>
            <p:cNvGrpSpPr/>
            <p:nvPr/>
          </p:nvGrpSpPr>
          <p:grpSpPr>
            <a:xfrm>
              <a:off x="2360327" y="4334843"/>
              <a:ext cx="3014284" cy="678333"/>
              <a:chOff x="3721330" y="4278177"/>
              <a:chExt cx="2740257" cy="678333"/>
            </a:xfrm>
            <a:solidFill>
              <a:srgbClr val="E06906"/>
            </a:solidFill>
          </p:grpSpPr>
          <p:sp>
            <p:nvSpPr>
              <p:cNvPr id="230" name="Rounded Rectangle 229"/>
              <p:cNvSpPr/>
              <p:nvPr/>
            </p:nvSpPr>
            <p:spPr>
              <a:xfrm>
                <a:off x="3721330" y="4289865"/>
                <a:ext cx="543032"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accent2">
                        <a:lumMod val="20000"/>
                        <a:lumOff val="80000"/>
                      </a:schemeClr>
                    </a:solidFill>
                  </a:rPr>
                  <a:t>N</a:t>
                </a:r>
                <a:endParaRPr lang="vi-VN" sz="3200" b="1" dirty="0">
                  <a:solidFill>
                    <a:schemeClr val="accent2">
                      <a:lumMod val="20000"/>
                      <a:lumOff val="80000"/>
                    </a:schemeClr>
                  </a:solidFill>
                </a:endParaRPr>
              </a:p>
            </p:txBody>
          </p:sp>
          <p:sp>
            <p:nvSpPr>
              <p:cNvPr id="231" name="Rounded Rectangle 230"/>
              <p:cNvSpPr/>
              <p:nvPr/>
            </p:nvSpPr>
            <p:spPr>
              <a:xfrm>
                <a:off x="4262026" y="4289866"/>
                <a:ext cx="551113"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accent2">
                        <a:lumMod val="20000"/>
                        <a:lumOff val="80000"/>
                      </a:schemeClr>
                    </a:solidFill>
                  </a:rPr>
                  <a:t>G</a:t>
                </a:r>
                <a:endParaRPr lang="vi-VN" sz="3200" b="1" dirty="0">
                  <a:solidFill>
                    <a:schemeClr val="accent2">
                      <a:lumMod val="20000"/>
                      <a:lumOff val="80000"/>
                    </a:schemeClr>
                  </a:solidFill>
                </a:endParaRPr>
              </a:p>
            </p:txBody>
          </p:sp>
          <p:sp>
            <p:nvSpPr>
              <p:cNvPr id="232" name="Rounded Rectangle 231"/>
              <p:cNvSpPr/>
              <p:nvPr/>
            </p:nvSpPr>
            <p:spPr>
              <a:xfrm>
                <a:off x="5928327" y="4278177"/>
                <a:ext cx="533260"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accent2">
                        <a:lumMod val="20000"/>
                        <a:lumOff val="80000"/>
                      </a:schemeClr>
                    </a:solidFill>
                  </a:rPr>
                  <a:t>C</a:t>
                </a:r>
                <a:endParaRPr lang="vi-VN" sz="3200" b="1" dirty="0">
                  <a:solidFill>
                    <a:schemeClr val="accent2">
                      <a:lumMod val="20000"/>
                      <a:lumOff val="80000"/>
                    </a:schemeClr>
                  </a:solidFill>
                </a:endParaRPr>
              </a:p>
            </p:txBody>
          </p:sp>
          <p:sp>
            <p:nvSpPr>
              <p:cNvPr id="233" name="Rounded Rectangle 232"/>
              <p:cNvSpPr/>
              <p:nvPr/>
            </p:nvSpPr>
            <p:spPr>
              <a:xfrm>
                <a:off x="4832184" y="4289867"/>
                <a:ext cx="572448"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accent2">
                        <a:lumMod val="20000"/>
                        <a:lumOff val="80000"/>
                      </a:schemeClr>
                    </a:solidFill>
                  </a:rPr>
                  <a:t>Ợ</a:t>
                </a:r>
                <a:endParaRPr lang="vi-VN" sz="3200" b="1" dirty="0">
                  <a:solidFill>
                    <a:schemeClr val="accent2">
                      <a:lumMod val="20000"/>
                      <a:lumOff val="80000"/>
                    </a:schemeClr>
                  </a:solidFill>
                </a:endParaRPr>
              </a:p>
            </p:txBody>
          </p:sp>
          <p:sp>
            <p:nvSpPr>
              <p:cNvPr id="234" name="Rounded Rectangle 233"/>
              <p:cNvSpPr/>
              <p:nvPr/>
            </p:nvSpPr>
            <p:spPr>
              <a:xfrm>
                <a:off x="5404633" y="4296753"/>
                <a:ext cx="523694" cy="659757"/>
              </a:xfrm>
              <a:prstGeom prst="roundRect">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accent2">
                        <a:lumMod val="20000"/>
                        <a:lumOff val="80000"/>
                      </a:schemeClr>
                    </a:solidFill>
                  </a:rPr>
                  <a:t>I</a:t>
                </a:r>
                <a:endParaRPr lang="vi-VN" sz="3200" b="1" dirty="0">
                  <a:solidFill>
                    <a:schemeClr val="accent2">
                      <a:lumMod val="20000"/>
                      <a:lumOff val="80000"/>
                    </a:schemeClr>
                  </a:solidFill>
                </a:endParaRPr>
              </a:p>
            </p:txBody>
          </p:sp>
        </p:grpSp>
        <p:sp>
          <p:nvSpPr>
            <p:cNvPr id="229" name="Rounded Rectangle 228"/>
            <p:cNvSpPr/>
            <p:nvPr/>
          </p:nvSpPr>
          <p:spPr>
            <a:xfrm>
              <a:off x="5374611" y="4355105"/>
              <a:ext cx="617911" cy="666645"/>
            </a:xfrm>
            <a:prstGeom prst="roundRect">
              <a:avLst/>
            </a:prstGeom>
            <a:solidFill>
              <a:srgbClr val="E06906"/>
            </a:solid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bg1"/>
                  </a:solidFill>
                </a:rPr>
                <a:t>A</a:t>
              </a:r>
              <a:endParaRPr lang="vi-VN" sz="3200" b="1" dirty="0">
                <a:solidFill>
                  <a:schemeClr val="bg1"/>
                </a:solidFill>
              </a:endParaRPr>
            </a:p>
          </p:txBody>
        </p:sp>
      </p:grpSp>
      <p:grpSp>
        <p:nvGrpSpPr>
          <p:cNvPr id="235" name="Group 234"/>
          <p:cNvGrpSpPr/>
          <p:nvPr/>
        </p:nvGrpSpPr>
        <p:grpSpPr>
          <a:xfrm>
            <a:off x="5663952" y="1628800"/>
            <a:ext cx="641336" cy="3338790"/>
            <a:chOff x="8231315" y="999037"/>
            <a:chExt cx="589157" cy="3265010"/>
          </a:xfrm>
          <a:solidFill>
            <a:srgbClr val="FF0000"/>
          </a:solidFill>
        </p:grpSpPr>
        <p:grpSp>
          <p:nvGrpSpPr>
            <p:cNvPr id="236" name="Group 235"/>
            <p:cNvGrpSpPr/>
            <p:nvPr/>
          </p:nvGrpSpPr>
          <p:grpSpPr>
            <a:xfrm>
              <a:off x="8231315" y="1700809"/>
              <a:ext cx="589157" cy="2563238"/>
              <a:chOff x="8244408" y="1748669"/>
              <a:chExt cx="589157" cy="2563238"/>
            </a:xfrm>
            <a:grpFill/>
          </p:grpSpPr>
          <p:sp>
            <p:nvSpPr>
              <p:cNvPr id="238" name="Rounded Rectangle 237"/>
              <p:cNvSpPr/>
              <p:nvPr/>
            </p:nvSpPr>
            <p:spPr>
              <a:xfrm>
                <a:off x="8244408" y="1748669"/>
                <a:ext cx="589156" cy="623927"/>
              </a:xfrm>
              <a:prstGeom prst="roundRect">
                <a:avLst/>
              </a:prstGeom>
              <a:grpFill/>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solidFill>
                      <a:srgbClr val="FFFF00"/>
                    </a:solidFill>
                  </a:rPr>
                  <a:t>À</a:t>
                </a:r>
                <a:endParaRPr lang="vi-VN" sz="2800" b="1" dirty="0">
                  <a:solidFill>
                    <a:srgbClr val="FFFF00"/>
                  </a:solidFill>
                </a:endParaRPr>
              </a:p>
            </p:txBody>
          </p:sp>
          <p:sp>
            <p:nvSpPr>
              <p:cNvPr id="239" name="Rounded Rectangle 238"/>
              <p:cNvSpPr/>
              <p:nvPr/>
            </p:nvSpPr>
            <p:spPr>
              <a:xfrm>
                <a:off x="8244408" y="3064059"/>
                <a:ext cx="589157" cy="648072"/>
              </a:xfrm>
              <a:prstGeom prst="roundRect">
                <a:avLst/>
              </a:prstGeom>
              <a:grpFill/>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solidFill>
                      <a:srgbClr val="FFFF00"/>
                    </a:solidFill>
                  </a:rPr>
                  <a:t>Ộ</a:t>
                </a:r>
                <a:endParaRPr lang="vi-VN" sz="2800" b="1" dirty="0">
                  <a:solidFill>
                    <a:srgbClr val="FFFF00"/>
                  </a:solidFill>
                </a:endParaRPr>
              </a:p>
            </p:txBody>
          </p:sp>
          <p:sp>
            <p:nvSpPr>
              <p:cNvPr id="240" name="Rounded Rectangle 239"/>
              <p:cNvSpPr/>
              <p:nvPr/>
            </p:nvSpPr>
            <p:spPr>
              <a:xfrm>
                <a:off x="8244408" y="3712128"/>
                <a:ext cx="589157" cy="599779"/>
              </a:xfrm>
              <a:prstGeom prst="roundRect">
                <a:avLst/>
              </a:prstGeom>
              <a:grpFill/>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solidFill>
                      <a:srgbClr val="FFFF00"/>
                    </a:solidFill>
                  </a:rPr>
                  <a:t>I</a:t>
                </a:r>
                <a:endParaRPr lang="vi-VN" sz="2800" b="1" dirty="0">
                  <a:solidFill>
                    <a:srgbClr val="FFFF00"/>
                  </a:solidFill>
                </a:endParaRPr>
              </a:p>
            </p:txBody>
          </p:sp>
          <p:sp>
            <p:nvSpPr>
              <p:cNvPr id="241" name="Rounded Rectangle 240"/>
              <p:cNvSpPr/>
              <p:nvPr/>
            </p:nvSpPr>
            <p:spPr>
              <a:xfrm>
                <a:off x="8244408" y="2391406"/>
                <a:ext cx="589156" cy="652999"/>
              </a:xfrm>
              <a:prstGeom prst="roundRect">
                <a:avLst/>
              </a:prstGeom>
              <a:grpFill/>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solidFill>
                      <a:srgbClr val="FFFF00"/>
                    </a:solidFill>
                  </a:rPr>
                  <a:t>N</a:t>
                </a:r>
                <a:endParaRPr lang="vi-VN" sz="2800" b="1" dirty="0">
                  <a:solidFill>
                    <a:srgbClr val="FFFF00"/>
                  </a:solidFill>
                </a:endParaRPr>
              </a:p>
            </p:txBody>
          </p:sp>
        </p:grpSp>
        <p:sp>
          <p:nvSpPr>
            <p:cNvPr id="237" name="Rounded Rectangle 236"/>
            <p:cNvSpPr/>
            <p:nvPr/>
          </p:nvSpPr>
          <p:spPr>
            <a:xfrm>
              <a:off x="8231316" y="999037"/>
              <a:ext cx="589156" cy="701772"/>
            </a:xfrm>
            <a:prstGeom prst="roundRect">
              <a:avLst/>
            </a:prstGeom>
            <a:grpFill/>
          </p:spPr>
          <p:style>
            <a:lnRef idx="1">
              <a:schemeClr val="dk1"/>
            </a:lnRef>
            <a:fillRef idx="3">
              <a:schemeClr val="dk1"/>
            </a:fillRef>
            <a:effectRef idx="2">
              <a:schemeClr val="dk1"/>
            </a:effectRef>
            <a:fontRef idx="minor">
              <a:schemeClr val="lt1"/>
            </a:fontRef>
          </p:style>
          <p:txBody>
            <a:bodyPr rtlCol="0" anchor="ctr"/>
            <a:lstStyle/>
            <a:p>
              <a:pPr algn="ctr"/>
              <a:r>
                <a:rPr lang="en-US" sz="2800" b="1" dirty="0">
                  <a:solidFill>
                    <a:srgbClr val="FFFF00"/>
                  </a:solidFill>
                </a:rPr>
                <a:t>H</a:t>
              </a:r>
              <a:endParaRPr lang="vi-VN" sz="2800" b="1" dirty="0">
                <a:solidFill>
                  <a:srgbClr val="FFFF00"/>
                </a:solidFill>
              </a:endParaRPr>
            </a:p>
          </p:txBody>
        </p:sp>
      </p:grpSp>
      <p:sp>
        <p:nvSpPr>
          <p:cNvPr id="242" name="Flowchart: Alternate Process 241"/>
          <p:cNvSpPr/>
          <p:nvPr/>
        </p:nvSpPr>
        <p:spPr>
          <a:xfrm>
            <a:off x="2957184" y="4526303"/>
            <a:ext cx="6555479" cy="1973365"/>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F0000"/>
                </a:solidFill>
              </a:rPr>
              <a:t>4. </a:t>
            </a:r>
            <a:r>
              <a:rPr lang="en-US" sz="2800" dirty="0" err="1">
                <a:solidFill>
                  <a:srgbClr val="FF0000"/>
                </a:solidFill>
              </a:rPr>
              <a:t>Đánh</a:t>
            </a:r>
            <a:r>
              <a:rPr lang="en-US" sz="2800" dirty="0">
                <a:solidFill>
                  <a:srgbClr val="FF0000"/>
                </a:solidFill>
              </a:rPr>
              <a:t> </a:t>
            </a:r>
            <a:r>
              <a:rPr lang="en-US" sz="2800" dirty="0" err="1">
                <a:solidFill>
                  <a:srgbClr val="FF0000"/>
                </a:solidFill>
              </a:rPr>
              <a:t>giá</a:t>
            </a:r>
            <a:r>
              <a:rPr lang="en-US" sz="2800" dirty="0">
                <a:solidFill>
                  <a:srgbClr val="FF0000"/>
                </a:solidFill>
              </a:rPr>
              <a:t> </a:t>
            </a:r>
            <a:r>
              <a:rPr lang="en-US" sz="2800" dirty="0" err="1">
                <a:solidFill>
                  <a:srgbClr val="FF0000"/>
                </a:solidFill>
              </a:rPr>
              <a:t>về</a:t>
            </a:r>
            <a:r>
              <a:rPr lang="en-US" sz="2800" dirty="0">
                <a:solidFill>
                  <a:srgbClr val="FF0000"/>
                </a:solidFill>
              </a:rPr>
              <a:t> </a:t>
            </a:r>
            <a:r>
              <a:rPr lang="en-US" sz="2800" dirty="0" err="1">
                <a:solidFill>
                  <a:srgbClr val="FF0000"/>
                </a:solidFill>
              </a:rPr>
              <a:t>việc</a:t>
            </a:r>
            <a:r>
              <a:rPr lang="en-US" sz="2800" dirty="0">
                <a:solidFill>
                  <a:srgbClr val="FF0000"/>
                </a:solidFill>
              </a:rPr>
              <a:t> </a:t>
            </a:r>
            <a:r>
              <a:rPr lang="en-US" sz="2800" dirty="0" err="1">
                <a:solidFill>
                  <a:srgbClr val="FF0000"/>
                </a:solidFill>
              </a:rPr>
              <a:t>xây</a:t>
            </a:r>
            <a:r>
              <a:rPr lang="en-US" sz="2800" dirty="0">
                <a:solidFill>
                  <a:srgbClr val="FF0000"/>
                </a:solidFill>
              </a:rPr>
              <a:t> </a:t>
            </a:r>
            <a:r>
              <a:rPr lang="en-US" sz="2800" dirty="0" err="1">
                <a:solidFill>
                  <a:srgbClr val="FF0000"/>
                </a:solidFill>
              </a:rPr>
              <a:t>dựng</a:t>
            </a:r>
            <a:r>
              <a:rPr lang="en-US" sz="2800" dirty="0">
                <a:solidFill>
                  <a:srgbClr val="FF0000"/>
                </a:solidFill>
              </a:rPr>
              <a:t> </a:t>
            </a:r>
            <a:r>
              <a:rPr lang="en-US" sz="2800" dirty="0" err="1">
                <a:solidFill>
                  <a:srgbClr val="FF0000"/>
                </a:solidFill>
              </a:rPr>
              <a:t>tình</a:t>
            </a:r>
            <a:r>
              <a:rPr lang="en-US" sz="2800" dirty="0">
                <a:solidFill>
                  <a:srgbClr val="FF0000"/>
                </a:solidFill>
              </a:rPr>
              <a:t> </a:t>
            </a:r>
            <a:r>
              <a:rPr lang="en-US" sz="2800" dirty="0" err="1">
                <a:solidFill>
                  <a:srgbClr val="FF0000"/>
                </a:solidFill>
              </a:rPr>
              <a:t>huống</a:t>
            </a:r>
            <a:r>
              <a:rPr lang="en-US" sz="2800" dirty="0">
                <a:solidFill>
                  <a:srgbClr val="FF0000"/>
                </a:solidFill>
              </a:rPr>
              <a:t> </a:t>
            </a:r>
            <a:r>
              <a:rPr lang="en-US" sz="2800" dirty="0" err="1">
                <a:solidFill>
                  <a:srgbClr val="FF0000"/>
                </a:solidFill>
              </a:rPr>
              <a:t>truyện</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nhân</a:t>
            </a:r>
            <a:r>
              <a:rPr lang="en-US" sz="2800" dirty="0">
                <a:solidFill>
                  <a:srgbClr val="FF0000"/>
                </a:solidFill>
              </a:rPr>
              <a:t> </a:t>
            </a:r>
            <a:r>
              <a:rPr lang="en-US" sz="2800" dirty="0" err="1">
                <a:solidFill>
                  <a:srgbClr val="FF0000"/>
                </a:solidFill>
              </a:rPr>
              <a:t>vật</a:t>
            </a:r>
            <a:r>
              <a:rPr lang="en-US" sz="2800" dirty="0">
                <a:solidFill>
                  <a:srgbClr val="FF0000"/>
                </a:solidFill>
              </a:rPr>
              <a:t> ? </a:t>
            </a:r>
            <a:endParaRPr lang="vi-VN" sz="2800" dirty="0">
              <a:solidFill>
                <a:srgbClr val="FF0000"/>
              </a:solidFill>
            </a:endParaRPr>
          </a:p>
        </p:txBody>
      </p:sp>
      <p:sp>
        <p:nvSpPr>
          <p:cNvPr id="246" name="Rounded Rectangle 245"/>
          <p:cNvSpPr/>
          <p:nvPr/>
        </p:nvSpPr>
        <p:spPr>
          <a:xfrm>
            <a:off x="1638706" y="4005064"/>
            <a:ext cx="712879" cy="660102"/>
          </a:xfrm>
          <a:prstGeom prst="roundRect">
            <a:avLst/>
          </a:prstGeom>
          <a:solidFill>
            <a:schemeClr val="accent2"/>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800" b="1" dirty="0">
                <a:solidFill>
                  <a:schemeClr val="tx2"/>
                </a:solidFill>
              </a:rPr>
              <a:t>2</a:t>
            </a:r>
            <a:endParaRPr lang="vi-VN" sz="2800" b="1" dirty="0">
              <a:solidFill>
                <a:schemeClr val="tx2"/>
              </a:solidFill>
            </a:endParaRPr>
          </a:p>
        </p:txBody>
      </p:sp>
      <p:sp>
        <p:nvSpPr>
          <p:cNvPr id="247" name="Rounded Rectangle 246"/>
          <p:cNvSpPr/>
          <p:nvPr/>
        </p:nvSpPr>
        <p:spPr>
          <a:xfrm>
            <a:off x="1631505" y="5445224"/>
            <a:ext cx="712879" cy="660102"/>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rgbClr val="FF0000"/>
                </a:solidFill>
              </a:rPr>
              <a:t>4</a:t>
            </a:r>
            <a:endParaRPr lang="vi-VN" sz="2800" b="1" dirty="0">
              <a:solidFill>
                <a:srgbClr val="FF0000"/>
              </a:solidFill>
            </a:endParaRPr>
          </a:p>
        </p:txBody>
      </p:sp>
      <p:sp>
        <p:nvSpPr>
          <p:cNvPr id="248" name="Rounded Rectangle 247"/>
          <p:cNvSpPr/>
          <p:nvPr/>
        </p:nvSpPr>
        <p:spPr>
          <a:xfrm>
            <a:off x="1638706" y="4725145"/>
            <a:ext cx="712879" cy="671787"/>
          </a:xfrm>
          <a:prstGeom prst="roundRect">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dirty="0">
                <a:solidFill>
                  <a:srgbClr val="6600CC"/>
                </a:solidFill>
              </a:rPr>
              <a:t>3</a:t>
            </a:r>
            <a:endParaRPr lang="vi-VN" sz="2800" b="1" dirty="0">
              <a:solidFill>
                <a:srgbClr val="6600CC"/>
              </a:solidFill>
            </a:endParaRPr>
          </a:p>
        </p:txBody>
      </p:sp>
      <p:sp>
        <p:nvSpPr>
          <p:cNvPr id="249" name="Rounded Rectangle 248"/>
          <p:cNvSpPr/>
          <p:nvPr/>
        </p:nvSpPr>
        <p:spPr>
          <a:xfrm>
            <a:off x="1631504" y="6165304"/>
            <a:ext cx="712880" cy="648072"/>
          </a:xfrm>
          <a:prstGeom prst="roundRect">
            <a:avLst/>
          </a:prstGeom>
          <a:solidFill>
            <a:srgbClr val="E06906"/>
          </a:solid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800" b="1" dirty="0">
                <a:solidFill>
                  <a:schemeClr val="bg1"/>
                </a:solidFill>
              </a:rPr>
              <a:t>5</a:t>
            </a:r>
            <a:endParaRPr lang="vi-VN" sz="2800" b="1" dirty="0">
              <a:solidFill>
                <a:schemeClr val="bg1"/>
              </a:solidFill>
            </a:endParaRPr>
          </a:p>
        </p:txBody>
      </p:sp>
      <p:sp>
        <p:nvSpPr>
          <p:cNvPr id="245" name="Rounded Rectangle 244"/>
          <p:cNvSpPr/>
          <p:nvPr/>
        </p:nvSpPr>
        <p:spPr>
          <a:xfrm>
            <a:off x="1638706" y="3284984"/>
            <a:ext cx="712879" cy="72008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800" b="1" dirty="0">
                <a:solidFill>
                  <a:srgbClr val="FF0000"/>
                </a:solidFill>
              </a:rPr>
              <a:t>1</a:t>
            </a:r>
            <a:endParaRPr lang="vi-VN" sz="2800" b="1" dirty="0">
              <a:solidFill>
                <a:srgbClr val="FF0000"/>
              </a:solidFill>
            </a:endParaRPr>
          </a:p>
        </p:txBody>
      </p:sp>
      <p:sp>
        <p:nvSpPr>
          <p:cNvPr id="193" name="Flowchart: Alternate Process 192"/>
          <p:cNvSpPr/>
          <p:nvPr/>
        </p:nvSpPr>
        <p:spPr>
          <a:xfrm>
            <a:off x="3015217" y="2293054"/>
            <a:ext cx="6024430" cy="2174126"/>
          </a:xfrm>
          <a:prstGeom prst="flowChartAlternateProcess">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ctr">
              <a:buAutoNum type="arabicPeriod"/>
            </a:pPr>
            <a:r>
              <a:rPr lang="en-US" sz="3600" dirty="0" err="1">
                <a:solidFill>
                  <a:srgbClr val="6600CC"/>
                </a:solidFill>
                <a:latin typeface="Times New Roman" pitchFamily="18" charset="0"/>
                <a:cs typeface="Times New Roman" pitchFamily="18" charset="0"/>
              </a:rPr>
              <a:t>Nguyễn</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Tuân</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đề</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cao</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loại</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hình</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nghệ</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thuật</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nào</a:t>
            </a:r>
            <a:r>
              <a:rPr lang="en-US" sz="3600" dirty="0">
                <a:solidFill>
                  <a:srgbClr val="6600CC"/>
                </a:solidFill>
                <a:latin typeface="Times New Roman" pitchFamily="18" charset="0"/>
                <a:cs typeface="Times New Roman" pitchFamily="18" charset="0"/>
              </a:rPr>
              <a:t> </a:t>
            </a:r>
            <a:r>
              <a:rPr lang="en-US" sz="3600" dirty="0" err="1">
                <a:solidFill>
                  <a:srgbClr val="6600CC"/>
                </a:solidFill>
                <a:latin typeface="Times New Roman" pitchFamily="18" charset="0"/>
                <a:cs typeface="Times New Roman" pitchFamily="18" charset="0"/>
              </a:rPr>
              <a:t>trong</a:t>
            </a:r>
            <a:r>
              <a:rPr lang="en-US" sz="3600" dirty="0">
                <a:solidFill>
                  <a:srgbClr val="6600CC"/>
                </a:solidFill>
                <a:latin typeface="Times New Roman" pitchFamily="18" charset="0"/>
                <a:cs typeface="Times New Roman" pitchFamily="18" charset="0"/>
              </a:rPr>
              <a:t> </a:t>
            </a:r>
          </a:p>
          <a:p>
            <a:pPr algn="ctr"/>
            <a:r>
              <a:rPr lang="en-US" sz="3600" dirty="0">
                <a:solidFill>
                  <a:srgbClr val="6600CC"/>
                </a:solidFill>
                <a:latin typeface="Times New Roman" pitchFamily="18" charset="0"/>
                <a:cs typeface="Times New Roman" pitchFamily="18" charset="0"/>
              </a:rPr>
              <a:t> </a:t>
            </a:r>
            <a:r>
              <a:rPr lang="en-US" sz="3600" b="1" i="1" dirty="0" err="1">
                <a:solidFill>
                  <a:srgbClr val="6600CC"/>
                </a:solidFill>
                <a:latin typeface="Times New Roman" pitchFamily="18" charset="0"/>
                <a:cs typeface="Times New Roman" pitchFamily="18" charset="0"/>
              </a:rPr>
              <a:t>Chữ</a:t>
            </a:r>
            <a:r>
              <a:rPr lang="en-US" sz="3600" b="1" i="1" dirty="0">
                <a:solidFill>
                  <a:srgbClr val="6600CC"/>
                </a:solidFill>
                <a:latin typeface="Times New Roman" pitchFamily="18" charset="0"/>
                <a:cs typeface="Times New Roman" pitchFamily="18" charset="0"/>
              </a:rPr>
              <a:t> </a:t>
            </a:r>
            <a:r>
              <a:rPr lang="en-US" sz="3600" b="1" i="1" dirty="0" err="1">
                <a:solidFill>
                  <a:srgbClr val="6600CC"/>
                </a:solidFill>
                <a:latin typeface="Times New Roman" pitchFamily="18" charset="0"/>
                <a:cs typeface="Times New Roman" pitchFamily="18" charset="0"/>
              </a:rPr>
              <a:t>người</a:t>
            </a:r>
            <a:r>
              <a:rPr lang="en-US" sz="3600" b="1" i="1" dirty="0">
                <a:solidFill>
                  <a:srgbClr val="6600CC"/>
                </a:solidFill>
                <a:latin typeface="Times New Roman" pitchFamily="18" charset="0"/>
                <a:cs typeface="Times New Roman" pitchFamily="18" charset="0"/>
              </a:rPr>
              <a:t> </a:t>
            </a:r>
            <a:r>
              <a:rPr lang="en-US" sz="3600" b="1" i="1" dirty="0" err="1">
                <a:solidFill>
                  <a:srgbClr val="6600CC"/>
                </a:solidFill>
                <a:latin typeface="Times New Roman" pitchFamily="18" charset="0"/>
                <a:cs typeface="Times New Roman" pitchFamily="18" charset="0"/>
              </a:rPr>
              <a:t>tử</a:t>
            </a:r>
            <a:r>
              <a:rPr lang="en-US" sz="3600" b="1" i="1" dirty="0">
                <a:solidFill>
                  <a:srgbClr val="6600CC"/>
                </a:solidFill>
                <a:latin typeface="Times New Roman" pitchFamily="18" charset="0"/>
                <a:cs typeface="Times New Roman" pitchFamily="18" charset="0"/>
              </a:rPr>
              <a:t> </a:t>
            </a:r>
            <a:r>
              <a:rPr lang="en-US" sz="3600" b="1" i="1" dirty="0" err="1">
                <a:solidFill>
                  <a:srgbClr val="6600CC"/>
                </a:solidFill>
                <a:latin typeface="Times New Roman" pitchFamily="18" charset="0"/>
                <a:cs typeface="Times New Roman" pitchFamily="18" charset="0"/>
              </a:rPr>
              <a:t>tù</a:t>
            </a:r>
            <a:r>
              <a:rPr lang="en-US" sz="3600" b="1" i="1" dirty="0">
                <a:solidFill>
                  <a:srgbClr val="6600CC"/>
                </a:solidFill>
                <a:latin typeface="Times New Roman" pitchFamily="18" charset="0"/>
                <a:cs typeface="Times New Roman" pitchFamily="18" charset="0"/>
              </a:rPr>
              <a:t> </a:t>
            </a:r>
            <a:r>
              <a:rPr lang="en-US" sz="3600" dirty="0">
                <a:solidFill>
                  <a:srgbClr val="6600CC"/>
                </a:solidFill>
                <a:latin typeface="Times New Roman" pitchFamily="18" charset="0"/>
                <a:cs typeface="Times New Roman" pitchFamily="18" charset="0"/>
              </a:rPr>
              <a:t>?</a:t>
            </a:r>
            <a:endParaRPr lang="vi-VN" sz="3600" dirty="0">
              <a:solidFill>
                <a:srgbClr val="6600CC"/>
              </a:solidFill>
              <a:latin typeface="Times New Roman" pitchFamily="18" charset="0"/>
              <a:cs typeface="Times New Roman" pitchFamily="18" charset="0"/>
            </a:endParaRPr>
          </a:p>
        </p:txBody>
      </p:sp>
    </p:spTree>
    <p:extLst>
      <p:ext uri="{BB962C8B-B14F-4D97-AF65-F5344CB8AC3E}">
        <p14:creationId xmlns:p14="http://schemas.microsoft.com/office/powerpoint/2010/main" val="216215270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animEffect transition="in" filter="wipe(down)">
                                      <p:cBhvr>
                                        <p:cTn id="7" dur="580">
                                          <p:stCondLst>
                                            <p:cond delay="0"/>
                                          </p:stCondLst>
                                        </p:cTn>
                                        <p:tgtEl>
                                          <p:spTgt spid="235"/>
                                        </p:tgtEl>
                                      </p:cBhvr>
                                    </p:animEffect>
                                    <p:anim calcmode="lin" valueType="num">
                                      <p:cBhvr>
                                        <p:cTn id="8" dur="1822" tmFilter="0,0; 0.14,0.36; 0.43,0.73; 0.71,0.91; 1.0,1.0">
                                          <p:stCondLst>
                                            <p:cond delay="0"/>
                                          </p:stCondLst>
                                        </p:cTn>
                                        <p:tgtEl>
                                          <p:spTgt spid="23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3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3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3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35"/>
                                        </p:tgtEl>
                                        <p:attrNameLst>
                                          <p:attrName>ppt_y</p:attrName>
                                        </p:attrNameLst>
                                      </p:cBhvr>
                                      <p:tavLst>
                                        <p:tav tm="0" fmla="#ppt_y-sin(pi*$)/81">
                                          <p:val>
                                            <p:fltVal val="0"/>
                                          </p:val>
                                        </p:tav>
                                        <p:tav tm="100000">
                                          <p:val>
                                            <p:fltVal val="1"/>
                                          </p:val>
                                        </p:tav>
                                      </p:tavLst>
                                    </p:anim>
                                    <p:animScale>
                                      <p:cBhvr>
                                        <p:cTn id="13" dur="26">
                                          <p:stCondLst>
                                            <p:cond delay="650"/>
                                          </p:stCondLst>
                                        </p:cTn>
                                        <p:tgtEl>
                                          <p:spTgt spid="235"/>
                                        </p:tgtEl>
                                      </p:cBhvr>
                                      <p:to x="100000" y="60000"/>
                                    </p:animScale>
                                    <p:animScale>
                                      <p:cBhvr>
                                        <p:cTn id="14" dur="166" decel="50000">
                                          <p:stCondLst>
                                            <p:cond delay="676"/>
                                          </p:stCondLst>
                                        </p:cTn>
                                        <p:tgtEl>
                                          <p:spTgt spid="235"/>
                                        </p:tgtEl>
                                      </p:cBhvr>
                                      <p:to x="100000" y="100000"/>
                                    </p:animScale>
                                    <p:animScale>
                                      <p:cBhvr>
                                        <p:cTn id="15" dur="26">
                                          <p:stCondLst>
                                            <p:cond delay="1312"/>
                                          </p:stCondLst>
                                        </p:cTn>
                                        <p:tgtEl>
                                          <p:spTgt spid="235"/>
                                        </p:tgtEl>
                                      </p:cBhvr>
                                      <p:to x="100000" y="80000"/>
                                    </p:animScale>
                                    <p:animScale>
                                      <p:cBhvr>
                                        <p:cTn id="16" dur="166" decel="50000">
                                          <p:stCondLst>
                                            <p:cond delay="1338"/>
                                          </p:stCondLst>
                                        </p:cTn>
                                        <p:tgtEl>
                                          <p:spTgt spid="235"/>
                                        </p:tgtEl>
                                      </p:cBhvr>
                                      <p:to x="100000" y="100000"/>
                                    </p:animScale>
                                    <p:animScale>
                                      <p:cBhvr>
                                        <p:cTn id="17" dur="26">
                                          <p:stCondLst>
                                            <p:cond delay="1642"/>
                                          </p:stCondLst>
                                        </p:cTn>
                                        <p:tgtEl>
                                          <p:spTgt spid="235"/>
                                        </p:tgtEl>
                                      </p:cBhvr>
                                      <p:to x="100000" y="90000"/>
                                    </p:animScale>
                                    <p:animScale>
                                      <p:cBhvr>
                                        <p:cTn id="18" dur="166" decel="50000">
                                          <p:stCondLst>
                                            <p:cond delay="1668"/>
                                          </p:stCondLst>
                                        </p:cTn>
                                        <p:tgtEl>
                                          <p:spTgt spid="235"/>
                                        </p:tgtEl>
                                      </p:cBhvr>
                                      <p:to x="100000" y="100000"/>
                                    </p:animScale>
                                    <p:animScale>
                                      <p:cBhvr>
                                        <p:cTn id="19" dur="26">
                                          <p:stCondLst>
                                            <p:cond delay="1808"/>
                                          </p:stCondLst>
                                        </p:cTn>
                                        <p:tgtEl>
                                          <p:spTgt spid="235"/>
                                        </p:tgtEl>
                                      </p:cBhvr>
                                      <p:to x="100000" y="95000"/>
                                    </p:animScale>
                                    <p:animScale>
                                      <p:cBhvr>
                                        <p:cTn id="20" dur="166" decel="50000">
                                          <p:stCondLst>
                                            <p:cond delay="1834"/>
                                          </p:stCondLst>
                                        </p:cTn>
                                        <p:tgtEl>
                                          <p:spTgt spid="23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245"/>
                    </p:tgtEl>
                  </p:cond>
                </p:stCondLst>
                <p:endSync evt="end" delay="0">
                  <p:rtn val="all"/>
                </p:endSync>
                <p:childTnLst>
                  <p:par>
                    <p:cTn id="22" fill="hold">
                      <p:stCondLst>
                        <p:cond delay="0"/>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93"/>
                                        </p:tgtEl>
                                        <p:attrNameLst>
                                          <p:attrName>style.visibility</p:attrName>
                                        </p:attrNameLst>
                                      </p:cBhvr>
                                      <p:to>
                                        <p:strVal val="visible"/>
                                      </p:to>
                                    </p:set>
                                    <p:animEffect transition="in" filter="barn(inVertical)">
                                      <p:cBhvr>
                                        <p:cTn id="26" dur="500"/>
                                        <p:tgtEl>
                                          <p:spTgt spid="19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93"/>
                                        </p:tgtEl>
                                      </p:cBhvr>
                                    </p:animEffect>
                                    <p:set>
                                      <p:cBhvr>
                                        <p:cTn id="31" dur="1" fill="hold">
                                          <p:stCondLst>
                                            <p:cond delay="499"/>
                                          </p:stCondLst>
                                        </p:cTn>
                                        <p:tgtEl>
                                          <p:spTgt spid="193"/>
                                        </p:tgtEl>
                                        <p:attrNameLst>
                                          <p:attrName>style.visibility</p:attrName>
                                        </p:attrNameLst>
                                      </p:cBhvr>
                                      <p:to>
                                        <p:strVal val="hidden"/>
                                      </p:to>
                                    </p:set>
                                  </p:childTnLst>
                                </p:cTn>
                              </p:par>
                            </p:childTnLst>
                          </p:cTn>
                        </p:par>
                      </p:childTnLst>
                    </p:cTn>
                  </p:par>
                </p:childTnLst>
              </p:cTn>
              <p:nextCondLst>
                <p:cond evt="onClick" delay="0">
                  <p:tgtEl>
                    <p:spTgt spid="245"/>
                  </p:tgtEl>
                </p:cond>
              </p:nextCondLst>
            </p:seq>
            <p:seq concurrent="1" nextAc="seek">
              <p:cTn id="32" restart="whenNotActive" fill="hold" evtFilter="cancelBubble" nodeType="interactiveSeq">
                <p:stCondLst>
                  <p:cond evt="onClick" delay="0">
                    <p:tgtEl>
                      <p:spTgt spid="249"/>
                    </p:tgtEl>
                  </p:cond>
                </p:stCondLst>
                <p:endSync evt="end" delay="0">
                  <p:rtn val="all"/>
                </p:endSync>
                <p:childTnLst>
                  <p:par>
                    <p:cTn id="33" fill="hold">
                      <p:stCondLst>
                        <p:cond delay="0"/>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6"/>
                                        </p:tgtEl>
                                        <p:attrNameLst>
                                          <p:attrName>style.visibility</p:attrName>
                                        </p:attrNameLst>
                                      </p:cBhvr>
                                      <p:to>
                                        <p:strVal val="visible"/>
                                      </p:to>
                                    </p:set>
                                    <p:anim calcmode="lin" valueType="num">
                                      <p:cBhvr additive="base">
                                        <p:cTn id="37" dur="500" fill="hold"/>
                                        <p:tgtEl>
                                          <p:spTgt spid="226"/>
                                        </p:tgtEl>
                                        <p:attrNameLst>
                                          <p:attrName>ppt_x</p:attrName>
                                        </p:attrNameLst>
                                      </p:cBhvr>
                                      <p:tavLst>
                                        <p:tav tm="0">
                                          <p:val>
                                            <p:strVal val="#ppt_x"/>
                                          </p:val>
                                        </p:tav>
                                        <p:tav tm="100000">
                                          <p:val>
                                            <p:strVal val="#ppt_x"/>
                                          </p:val>
                                        </p:tav>
                                      </p:tavLst>
                                    </p:anim>
                                    <p:anim calcmode="lin" valueType="num">
                                      <p:cBhvr additive="base">
                                        <p:cTn id="38" dur="500" fill="hold"/>
                                        <p:tgtEl>
                                          <p:spTgt spid="2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xit" presetSubtype="21" fill="hold" grpId="1" nodeType="clickEffect">
                                  <p:stCondLst>
                                    <p:cond delay="0"/>
                                  </p:stCondLst>
                                  <p:childTnLst>
                                    <p:animEffect transition="out" filter="barn(inVertical)">
                                      <p:cBhvr>
                                        <p:cTn id="42" dur="500"/>
                                        <p:tgtEl>
                                          <p:spTgt spid="226"/>
                                        </p:tgtEl>
                                      </p:cBhvr>
                                    </p:animEffect>
                                    <p:set>
                                      <p:cBhvr>
                                        <p:cTn id="43" dur="1" fill="hold">
                                          <p:stCondLst>
                                            <p:cond delay="499"/>
                                          </p:stCondLst>
                                        </p:cTn>
                                        <p:tgtEl>
                                          <p:spTgt spid="226"/>
                                        </p:tgtEl>
                                        <p:attrNameLst>
                                          <p:attrName>style.visibility</p:attrName>
                                        </p:attrNameLst>
                                      </p:cBhvr>
                                      <p:to>
                                        <p:strVal val="hidden"/>
                                      </p:to>
                                    </p:set>
                                  </p:childTnLst>
                                </p:cTn>
                              </p:par>
                            </p:childTnLst>
                          </p:cTn>
                        </p:par>
                      </p:childTnLst>
                    </p:cTn>
                  </p:par>
                </p:childTnLst>
              </p:cTn>
              <p:nextCondLst>
                <p:cond evt="onClick" delay="0">
                  <p:tgtEl>
                    <p:spTgt spid="249"/>
                  </p:tgtEl>
                </p:cond>
              </p:nextCondLst>
            </p:seq>
            <p:seq concurrent="1" nextAc="seek">
              <p:cTn id="44" restart="whenNotActive" fill="hold" evtFilter="cancelBubble" nodeType="interactiveSeq">
                <p:stCondLst>
                  <p:cond evt="onClick" delay="0">
                    <p:tgtEl>
                      <p:spTgt spid="247"/>
                    </p:tgtEl>
                  </p:cond>
                </p:stCondLst>
                <p:endSync evt="end" delay="0">
                  <p:rtn val="all"/>
                </p:endSync>
                <p:childTnLst>
                  <p:par>
                    <p:cTn id="45" fill="hold">
                      <p:stCondLst>
                        <p:cond delay="0"/>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242"/>
                                        </p:tgtEl>
                                        <p:attrNameLst>
                                          <p:attrName>style.visibility</p:attrName>
                                        </p:attrNameLst>
                                      </p:cBhvr>
                                      <p:to>
                                        <p:strVal val="visible"/>
                                      </p:to>
                                    </p:set>
                                    <p:animEffect transition="in" filter="barn(inVertical)">
                                      <p:cBhvr>
                                        <p:cTn id="49" dur="500"/>
                                        <p:tgtEl>
                                          <p:spTgt spid="242"/>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xit" presetSubtype="4" fill="hold" grpId="1" nodeType="clickEffect">
                                  <p:stCondLst>
                                    <p:cond delay="0"/>
                                  </p:stCondLst>
                                  <p:childTnLst>
                                    <p:anim calcmode="lin" valueType="num">
                                      <p:cBhvr additive="base">
                                        <p:cTn id="53" dur="500"/>
                                        <p:tgtEl>
                                          <p:spTgt spid="242"/>
                                        </p:tgtEl>
                                        <p:attrNameLst>
                                          <p:attrName>ppt_x</p:attrName>
                                        </p:attrNameLst>
                                      </p:cBhvr>
                                      <p:tavLst>
                                        <p:tav tm="0">
                                          <p:val>
                                            <p:strVal val="ppt_x"/>
                                          </p:val>
                                        </p:tav>
                                        <p:tav tm="100000">
                                          <p:val>
                                            <p:strVal val="ppt_x"/>
                                          </p:val>
                                        </p:tav>
                                      </p:tavLst>
                                    </p:anim>
                                    <p:anim calcmode="lin" valueType="num">
                                      <p:cBhvr additive="base">
                                        <p:cTn id="54" dur="500"/>
                                        <p:tgtEl>
                                          <p:spTgt spid="242"/>
                                        </p:tgtEl>
                                        <p:attrNameLst>
                                          <p:attrName>ppt_y</p:attrName>
                                        </p:attrNameLst>
                                      </p:cBhvr>
                                      <p:tavLst>
                                        <p:tav tm="0">
                                          <p:val>
                                            <p:strVal val="ppt_y"/>
                                          </p:val>
                                        </p:tav>
                                        <p:tav tm="100000">
                                          <p:val>
                                            <p:strVal val="1+ppt_h/2"/>
                                          </p:val>
                                        </p:tav>
                                      </p:tavLst>
                                    </p:anim>
                                    <p:set>
                                      <p:cBhvr>
                                        <p:cTn id="55" dur="1" fill="hold">
                                          <p:stCondLst>
                                            <p:cond delay="499"/>
                                          </p:stCondLst>
                                        </p:cTn>
                                        <p:tgtEl>
                                          <p:spTgt spid="242"/>
                                        </p:tgtEl>
                                        <p:attrNameLst>
                                          <p:attrName>style.visibility</p:attrName>
                                        </p:attrNameLst>
                                      </p:cBhvr>
                                      <p:to>
                                        <p:strVal val="hidden"/>
                                      </p:to>
                                    </p:set>
                                  </p:childTnLst>
                                </p:cTn>
                              </p:par>
                            </p:childTnLst>
                          </p:cTn>
                        </p:par>
                      </p:childTnLst>
                    </p:cTn>
                  </p:par>
                </p:childTnLst>
              </p:cTn>
              <p:nextCondLst>
                <p:cond evt="onClick" delay="0">
                  <p:tgtEl>
                    <p:spTgt spid="247"/>
                  </p:tgtEl>
                </p:cond>
              </p:nextCondLst>
            </p:seq>
            <p:seq concurrent="1" nextAc="seek">
              <p:cTn id="56" restart="whenNotActive" fill="hold" evtFilter="cancelBubble" nodeType="interactiveSeq">
                <p:stCondLst>
                  <p:cond evt="onClick" delay="0">
                    <p:tgtEl>
                      <p:spTgt spid="248"/>
                    </p:tgtEl>
                  </p:cond>
                </p:stCondLst>
                <p:endSync evt="end" delay="0">
                  <p:rtn val="all"/>
                </p:endSync>
                <p:childTnLst>
                  <p:par>
                    <p:cTn id="57" fill="hold">
                      <p:stCondLst>
                        <p:cond delay="0"/>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206"/>
                                        </p:tgtEl>
                                        <p:attrNameLst>
                                          <p:attrName>style.visibility</p:attrName>
                                        </p:attrNameLst>
                                      </p:cBhvr>
                                      <p:to>
                                        <p:strVal val="visible"/>
                                      </p:to>
                                    </p:set>
                                    <p:animEffect transition="in" filter="wipe(down)">
                                      <p:cBhvr>
                                        <p:cTn id="61" dur="500"/>
                                        <p:tgtEl>
                                          <p:spTgt spid="206"/>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xit" presetSubtype="4" fill="hold" grpId="1" nodeType="clickEffect">
                                  <p:stCondLst>
                                    <p:cond delay="0"/>
                                  </p:stCondLst>
                                  <p:childTnLst>
                                    <p:anim calcmode="lin" valueType="num">
                                      <p:cBhvr additive="base">
                                        <p:cTn id="65" dur="500"/>
                                        <p:tgtEl>
                                          <p:spTgt spid="206"/>
                                        </p:tgtEl>
                                        <p:attrNameLst>
                                          <p:attrName>ppt_x</p:attrName>
                                        </p:attrNameLst>
                                      </p:cBhvr>
                                      <p:tavLst>
                                        <p:tav tm="0">
                                          <p:val>
                                            <p:strVal val="ppt_x"/>
                                          </p:val>
                                        </p:tav>
                                        <p:tav tm="100000">
                                          <p:val>
                                            <p:strVal val="ppt_x"/>
                                          </p:val>
                                        </p:tav>
                                      </p:tavLst>
                                    </p:anim>
                                    <p:anim calcmode="lin" valueType="num">
                                      <p:cBhvr additive="base">
                                        <p:cTn id="66" dur="500"/>
                                        <p:tgtEl>
                                          <p:spTgt spid="206"/>
                                        </p:tgtEl>
                                        <p:attrNameLst>
                                          <p:attrName>ppt_y</p:attrName>
                                        </p:attrNameLst>
                                      </p:cBhvr>
                                      <p:tavLst>
                                        <p:tav tm="0">
                                          <p:val>
                                            <p:strVal val="ppt_y"/>
                                          </p:val>
                                        </p:tav>
                                        <p:tav tm="100000">
                                          <p:val>
                                            <p:strVal val="1+ppt_h/2"/>
                                          </p:val>
                                        </p:tav>
                                      </p:tavLst>
                                    </p:anim>
                                    <p:set>
                                      <p:cBhvr>
                                        <p:cTn id="67" dur="1" fill="hold">
                                          <p:stCondLst>
                                            <p:cond delay="499"/>
                                          </p:stCondLst>
                                        </p:cTn>
                                        <p:tgtEl>
                                          <p:spTgt spid="206"/>
                                        </p:tgtEl>
                                        <p:attrNameLst>
                                          <p:attrName>style.visibility</p:attrName>
                                        </p:attrNameLst>
                                      </p:cBhvr>
                                      <p:to>
                                        <p:strVal val="hidden"/>
                                      </p:to>
                                    </p:set>
                                  </p:childTnLst>
                                </p:cTn>
                              </p:par>
                            </p:childTnLst>
                          </p:cTn>
                        </p:par>
                      </p:childTnLst>
                    </p:cTn>
                  </p:par>
                </p:childTnLst>
              </p:cTn>
              <p:nextCondLst>
                <p:cond evt="onClick" delay="0">
                  <p:tgtEl>
                    <p:spTgt spid="248"/>
                  </p:tgtEl>
                </p:cond>
              </p:nextCondLst>
            </p:seq>
            <p:seq concurrent="1" nextAc="seek">
              <p:cTn id="68" restart="whenNotActive" fill="hold" evtFilter="cancelBubble" nodeType="interactiveSeq">
                <p:stCondLst>
                  <p:cond evt="onClick" delay="0">
                    <p:tgtEl>
                      <p:spTgt spid="246"/>
                    </p:tgtEl>
                  </p:cond>
                </p:stCondLst>
                <p:endSync evt="end" delay="0">
                  <p:rtn val="all"/>
                </p:endSync>
                <p:childTnLst>
                  <p:par>
                    <p:cTn id="69" fill="hold">
                      <p:stCondLst>
                        <p:cond delay="0"/>
                      </p:stCondLst>
                      <p:childTnLst>
                        <p:par>
                          <p:cTn id="70" fill="hold">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205"/>
                                        </p:tgtEl>
                                        <p:attrNameLst>
                                          <p:attrName>style.visibility</p:attrName>
                                        </p:attrNameLst>
                                      </p:cBhvr>
                                      <p:to>
                                        <p:strVal val="visible"/>
                                      </p:to>
                                    </p:set>
                                    <p:animEffect transition="in" filter="circle(in)">
                                      <p:cBhvr>
                                        <p:cTn id="73" dur="2000"/>
                                        <p:tgtEl>
                                          <p:spTgt spid="205"/>
                                        </p:tgtEl>
                                      </p:cBhvr>
                                    </p:animEffect>
                                  </p:childTnLst>
                                </p:cTn>
                              </p:par>
                            </p:childTnLst>
                          </p:cTn>
                        </p:par>
                      </p:childTnLst>
                    </p:cTn>
                  </p:par>
                  <p:par>
                    <p:cTn id="74" fill="hold">
                      <p:stCondLst>
                        <p:cond delay="indefinite"/>
                      </p:stCondLst>
                      <p:childTnLst>
                        <p:par>
                          <p:cTn id="75" fill="hold">
                            <p:stCondLst>
                              <p:cond delay="0"/>
                            </p:stCondLst>
                            <p:childTnLst>
                              <p:par>
                                <p:cTn id="76" presetID="42" presetClass="exit" presetSubtype="0" fill="hold" grpId="1" nodeType="clickEffect">
                                  <p:stCondLst>
                                    <p:cond delay="0"/>
                                  </p:stCondLst>
                                  <p:childTnLst>
                                    <p:animEffect transition="out" filter="fade">
                                      <p:cBhvr>
                                        <p:cTn id="77" dur="1000"/>
                                        <p:tgtEl>
                                          <p:spTgt spid="205"/>
                                        </p:tgtEl>
                                      </p:cBhvr>
                                    </p:animEffect>
                                    <p:anim calcmode="lin" valueType="num">
                                      <p:cBhvr>
                                        <p:cTn id="78" dur="1000"/>
                                        <p:tgtEl>
                                          <p:spTgt spid="205"/>
                                        </p:tgtEl>
                                        <p:attrNameLst>
                                          <p:attrName>ppt_x</p:attrName>
                                        </p:attrNameLst>
                                      </p:cBhvr>
                                      <p:tavLst>
                                        <p:tav tm="0">
                                          <p:val>
                                            <p:strVal val="ppt_x"/>
                                          </p:val>
                                        </p:tav>
                                        <p:tav tm="100000">
                                          <p:val>
                                            <p:strVal val="ppt_x"/>
                                          </p:val>
                                        </p:tav>
                                      </p:tavLst>
                                    </p:anim>
                                    <p:anim calcmode="lin" valueType="num">
                                      <p:cBhvr>
                                        <p:cTn id="79" dur="1000"/>
                                        <p:tgtEl>
                                          <p:spTgt spid="205"/>
                                        </p:tgtEl>
                                        <p:attrNameLst>
                                          <p:attrName>ppt_y</p:attrName>
                                        </p:attrNameLst>
                                      </p:cBhvr>
                                      <p:tavLst>
                                        <p:tav tm="0">
                                          <p:val>
                                            <p:strVal val="ppt_y"/>
                                          </p:val>
                                        </p:tav>
                                        <p:tav tm="100000">
                                          <p:val>
                                            <p:strVal val="ppt_y+.1"/>
                                          </p:val>
                                        </p:tav>
                                      </p:tavLst>
                                    </p:anim>
                                    <p:set>
                                      <p:cBhvr>
                                        <p:cTn id="80" dur="1" fill="hold">
                                          <p:stCondLst>
                                            <p:cond delay="999"/>
                                          </p:stCondLst>
                                        </p:cTn>
                                        <p:tgtEl>
                                          <p:spTgt spid="205"/>
                                        </p:tgtEl>
                                        <p:attrNameLst>
                                          <p:attrName>style.visibility</p:attrName>
                                        </p:attrNameLst>
                                      </p:cBhvr>
                                      <p:to>
                                        <p:strVal val="hidden"/>
                                      </p:to>
                                    </p:set>
                                  </p:childTnLst>
                                </p:cTn>
                              </p:par>
                            </p:childTnLst>
                          </p:cTn>
                        </p:par>
                      </p:childTnLst>
                    </p:cTn>
                  </p:par>
                </p:childTnLst>
              </p:cTn>
              <p:nextCondLst>
                <p:cond evt="onClick" delay="0">
                  <p:tgtEl>
                    <p:spTgt spid="246"/>
                  </p:tgtEl>
                </p:cond>
              </p:nextCondLst>
            </p:seq>
            <p:seq concurrent="1" nextAc="seek">
              <p:cTn id="81" restart="whenNotActive" fill="hold" evtFilter="cancelBubble" nodeType="interactiveSeq">
                <p:stCondLst>
                  <p:cond evt="onClick" delay="0">
                    <p:tgtEl>
                      <p:spTgt spid="93"/>
                    </p:tgtEl>
                  </p:cond>
                </p:stCondLst>
                <p:endSync evt="end" delay="0">
                  <p:rtn val="all"/>
                </p:endSync>
                <p:childTnLst>
                  <p:par>
                    <p:cTn id="82" fill="hold">
                      <p:stCondLst>
                        <p:cond delay="0"/>
                      </p:stCondLst>
                      <p:childTnLst>
                        <p:par>
                          <p:cTn id="83" fill="hold">
                            <p:stCondLst>
                              <p:cond delay="0"/>
                            </p:stCondLst>
                            <p:childTnLst>
                              <p:par>
                                <p:cTn id="84" presetID="42" presetClass="entr" presetSubtype="0" fill="hold" nodeType="clickEffect">
                                  <p:stCondLst>
                                    <p:cond delay="0"/>
                                  </p:stCondLst>
                                  <p:childTnLst>
                                    <p:set>
                                      <p:cBhvr>
                                        <p:cTn id="85" dur="1" fill="hold">
                                          <p:stCondLst>
                                            <p:cond delay="0"/>
                                          </p:stCondLst>
                                        </p:cTn>
                                        <p:tgtEl>
                                          <p:spTgt spid="194"/>
                                        </p:tgtEl>
                                        <p:attrNameLst>
                                          <p:attrName>style.visibility</p:attrName>
                                        </p:attrNameLst>
                                      </p:cBhvr>
                                      <p:to>
                                        <p:strVal val="visible"/>
                                      </p:to>
                                    </p:set>
                                    <p:animEffect transition="in" filter="fade">
                                      <p:cBhvr>
                                        <p:cTn id="86" dur="1000"/>
                                        <p:tgtEl>
                                          <p:spTgt spid="194"/>
                                        </p:tgtEl>
                                      </p:cBhvr>
                                    </p:animEffect>
                                    <p:anim calcmode="lin" valueType="num">
                                      <p:cBhvr>
                                        <p:cTn id="87" dur="1000" fill="hold"/>
                                        <p:tgtEl>
                                          <p:spTgt spid="194"/>
                                        </p:tgtEl>
                                        <p:attrNameLst>
                                          <p:attrName>ppt_x</p:attrName>
                                        </p:attrNameLst>
                                      </p:cBhvr>
                                      <p:tavLst>
                                        <p:tav tm="0">
                                          <p:val>
                                            <p:strVal val="#ppt_x"/>
                                          </p:val>
                                        </p:tav>
                                        <p:tav tm="100000">
                                          <p:val>
                                            <p:strVal val="#ppt_x"/>
                                          </p:val>
                                        </p:tav>
                                      </p:tavLst>
                                    </p:anim>
                                    <p:anim calcmode="lin" valueType="num">
                                      <p:cBhvr>
                                        <p:cTn id="88" dur="1000" fill="hold"/>
                                        <p:tgtEl>
                                          <p:spTgt spid="19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93"/>
                  </p:tgtEl>
                </p:cond>
              </p:nextCondLst>
            </p:seq>
            <p:seq concurrent="1" nextAc="seek">
              <p:cTn id="89" restart="whenNotActive" fill="hold" evtFilter="cancelBubble" nodeType="interactiveSeq">
                <p:stCondLst>
                  <p:cond evt="onClick" delay="0">
                    <p:tgtEl>
                      <p:spTgt spid="95"/>
                    </p:tgtEl>
                  </p:cond>
                </p:stCondLst>
                <p:endSync evt="end" delay="0">
                  <p:rtn val="all"/>
                </p:endSync>
                <p:childTnLst>
                  <p:par>
                    <p:cTn id="90" fill="hold">
                      <p:stCondLst>
                        <p:cond delay="0"/>
                      </p:stCondLst>
                      <p:childTnLst>
                        <p:par>
                          <p:cTn id="91" fill="hold">
                            <p:stCondLst>
                              <p:cond delay="0"/>
                            </p:stCondLst>
                            <p:childTnLst>
                              <p:par>
                                <p:cTn id="92" presetID="22" presetClass="entr" presetSubtype="4" fill="hold" nodeType="clickEffect">
                                  <p:stCondLst>
                                    <p:cond delay="0"/>
                                  </p:stCondLst>
                                  <p:childTnLst>
                                    <p:set>
                                      <p:cBhvr>
                                        <p:cTn id="93" dur="1" fill="hold">
                                          <p:stCondLst>
                                            <p:cond delay="0"/>
                                          </p:stCondLst>
                                        </p:cTn>
                                        <p:tgtEl>
                                          <p:spTgt spid="109"/>
                                        </p:tgtEl>
                                        <p:attrNameLst>
                                          <p:attrName>style.visibility</p:attrName>
                                        </p:attrNameLst>
                                      </p:cBhvr>
                                      <p:to>
                                        <p:strVal val="visible"/>
                                      </p:to>
                                    </p:set>
                                    <p:animEffect transition="in" filter="wipe(down)">
                                      <p:cBhvr>
                                        <p:cTn id="94" dur="500"/>
                                        <p:tgtEl>
                                          <p:spTgt spid="109"/>
                                        </p:tgtEl>
                                      </p:cBhvr>
                                    </p:animEffect>
                                  </p:childTnLst>
                                </p:cTn>
                              </p:par>
                            </p:childTnLst>
                          </p:cTn>
                        </p:par>
                      </p:childTnLst>
                    </p:cTn>
                  </p:par>
                </p:childTnLst>
              </p:cTn>
              <p:nextCondLst>
                <p:cond evt="onClick" delay="0">
                  <p:tgtEl>
                    <p:spTgt spid="95"/>
                  </p:tgtEl>
                </p:cond>
              </p:nextCondLst>
            </p:seq>
            <p:seq concurrent="1" nextAc="seek">
              <p:cTn id="95" restart="whenNotActive" fill="hold" evtFilter="cancelBubble" nodeType="interactiveSeq">
                <p:stCondLst>
                  <p:cond evt="onClick" delay="0">
                    <p:tgtEl>
                      <p:spTgt spid="97"/>
                    </p:tgtEl>
                  </p:cond>
                </p:stCondLst>
                <p:endSync evt="end" delay="0">
                  <p:rtn val="all"/>
                </p:endSync>
                <p:childTnLst>
                  <p:par>
                    <p:cTn id="96" fill="hold">
                      <p:stCondLst>
                        <p:cond delay="0"/>
                      </p:stCondLst>
                      <p:childTnLst>
                        <p:par>
                          <p:cTn id="97" fill="hold">
                            <p:stCondLst>
                              <p:cond delay="0"/>
                            </p:stCondLst>
                            <p:childTnLst>
                              <p:par>
                                <p:cTn id="98" presetID="6" presetClass="entr" presetSubtype="16" fill="hold" nodeType="clickEffect">
                                  <p:stCondLst>
                                    <p:cond delay="200"/>
                                  </p:stCondLst>
                                  <p:childTnLst>
                                    <p:set>
                                      <p:cBhvr>
                                        <p:cTn id="99" dur="1" fill="hold">
                                          <p:stCondLst>
                                            <p:cond delay="0"/>
                                          </p:stCondLst>
                                        </p:cTn>
                                        <p:tgtEl>
                                          <p:spTgt spid="207"/>
                                        </p:tgtEl>
                                        <p:attrNameLst>
                                          <p:attrName>style.visibility</p:attrName>
                                        </p:attrNameLst>
                                      </p:cBhvr>
                                      <p:to>
                                        <p:strVal val="visible"/>
                                      </p:to>
                                    </p:set>
                                    <p:animEffect transition="in" filter="circle(in)">
                                      <p:cBhvr>
                                        <p:cTn id="100" dur="2000"/>
                                        <p:tgtEl>
                                          <p:spTgt spid="207"/>
                                        </p:tgtEl>
                                      </p:cBhvr>
                                    </p:animEffect>
                                  </p:childTnLst>
                                </p:cTn>
                              </p:par>
                            </p:childTnLst>
                          </p:cTn>
                        </p:par>
                      </p:childTnLst>
                    </p:cTn>
                  </p:par>
                </p:childTnLst>
              </p:cTn>
              <p:nextCondLst>
                <p:cond evt="onClick" delay="0">
                  <p:tgtEl>
                    <p:spTgt spid="97"/>
                  </p:tgtEl>
                </p:cond>
              </p:nextCondLst>
            </p:seq>
            <p:seq concurrent="1" nextAc="seek">
              <p:cTn id="101" restart="whenNotActive" fill="hold" evtFilter="cancelBubble" nodeType="interactiveSeq">
                <p:stCondLst>
                  <p:cond evt="onClick" delay="0">
                    <p:tgtEl>
                      <p:spTgt spid="96"/>
                    </p:tgtEl>
                  </p:cond>
                </p:stCondLst>
                <p:endSync evt="end" delay="0">
                  <p:rtn val="all"/>
                </p:endSync>
                <p:childTnLst>
                  <p:par>
                    <p:cTn id="102" fill="hold">
                      <p:stCondLst>
                        <p:cond delay="0"/>
                      </p:stCondLst>
                      <p:childTnLst>
                        <p:par>
                          <p:cTn id="103" fill="hold">
                            <p:stCondLst>
                              <p:cond delay="0"/>
                            </p:stCondLst>
                            <p:childTnLst>
                              <p:par>
                                <p:cTn id="104" presetID="21" presetClass="entr" presetSubtype="1" fill="hold" nodeType="clickEffect">
                                  <p:stCondLst>
                                    <p:cond delay="300"/>
                                  </p:stCondLst>
                                  <p:childTnLst>
                                    <p:set>
                                      <p:cBhvr>
                                        <p:cTn id="105" dur="1" fill="hold">
                                          <p:stCondLst>
                                            <p:cond delay="0"/>
                                          </p:stCondLst>
                                        </p:cTn>
                                        <p:tgtEl>
                                          <p:spTgt spid="218"/>
                                        </p:tgtEl>
                                        <p:attrNameLst>
                                          <p:attrName>style.visibility</p:attrName>
                                        </p:attrNameLst>
                                      </p:cBhvr>
                                      <p:to>
                                        <p:strVal val="visible"/>
                                      </p:to>
                                    </p:set>
                                    <p:animEffect transition="in" filter="wheel(1)">
                                      <p:cBhvr>
                                        <p:cTn id="106" dur="2000"/>
                                        <p:tgtEl>
                                          <p:spTgt spid="218"/>
                                        </p:tgtEl>
                                      </p:cBhvr>
                                    </p:animEffect>
                                  </p:childTnLst>
                                </p:cTn>
                              </p:par>
                            </p:childTnLst>
                          </p:cTn>
                        </p:par>
                      </p:childTnLst>
                    </p:cTn>
                  </p:par>
                </p:childTnLst>
              </p:cTn>
              <p:nextCondLst>
                <p:cond evt="onClick" delay="0">
                  <p:tgtEl>
                    <p:spTgt spid="96"/>
                  </p:tgtEl>
                </p:cond>
              </p:nextCondLst>
            </p:seq>
            <p:seq concurrent="1" nextAc="seek">
              <p:cTn id="107" restart="whenNotActive" fill="hold" evtFilter="cancelBubble" nodeType="interactiveSeq">
                <p:stCondLst>
                  <p:cond evt="onClick" delay="0">
                    <p:tgtEl>
                      <p:spTgt spid="98"/>
                    </p:tgtEl>
                  </p:cond>
                </p:stCondLst>
                <p:endSync evt="end" delay="0">
                  <p:rtn val="all"/>
                </p:endSync>
                <p:childTnLst>
                  <p:par>
                    <p:cTn id="108" fill="hold">
                      <p:stCondLst>
                        <p:cond delay="0"/>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227"/>
                                        </p:tgtEl>
                                        <p:attrNameLst>
                                          <p:attrName>style.visibility</p:attrName>
                                        </p:attrNameLst>
                                      </p:cBhvr>
                                      <p:to>
                                        <p:strVal val="visible"/>
                                      </p:to>
                                    </p:set>
                                    <p:animEffect transition="in" filter="fade">
                                      <p:cBhvr>
                                        <p:cTn id="112" dur="1000"/>
                                        <p:tgtEl>
                                          <p:spTgt spid="227"/>
                                        </p:tgtEl>
                                      </p:cBhvr>
                                    </p:animEffect>
                                    <p:anim calcmode="lin" valueType="num">
                                      <p:cBhvr>
                                        <p:cTn id="113" dur="1000" fill="hold"/>
                                        <p:tgtEl>
                                          <p:spTgt spid="227"/>
                                        </p:tgtEl>
                                        <p:attrNameLst>
                                          <p:attrName>ppt_x</p:attrName>
                                        </p:attrNameLst>
                                      </p:cBhvr>
                                      <p:tavLst>
                                        <p:tav tm="0">
                                          <p:val>
                                            <p:strVal val="#ppt_x"/>
                                          </p:val>
                                        </p:tav>
                                        <p:tav tm="100000">
                                          <p:val>
                                            <p:strVal val="#ppt_x"/>
                                          </p:val>
                                        </p:tav>
                                      </p:tavLst>
                                    </p:anim>
                                    <p:anim calcmode="lin" valueType="num">
                                      <p:cBhvr>
                                        <p:cTn id="114" dur="1000" fill="hold"/>
                                        <p:tgtEl>
                                          <p:spTgt spid="22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98"/>
                  </p:tgtEl>
                </p:cond>
              </p:nextCondLst>
            </p:seq>
          </p:childTnLst>
        </p:cTn>
      </p:par>
    </p:tnLst>
    <p:bldLst>
      <p:bldP spid="205" grpId="0" animBg="1"/>
      <p:bldP spid="205" grpId="1" animBg="1"/>
      <p:bldP spid="206" grpId="0" animBg="1"/>
      <p:bldP spid="206" grpId="1" animBg="1"/>
      <p:bldP spid="226" grpId="0" animBg="1"/>
      <p:bldP spid="226" grpId="1" animBg="1"/>
      <p:bldP spid="242" grpId="0" animBg="1"/>
      <p:bldP spid="242" grpId="1" animBg="1"/>
      <p:bldP spid="193" grpId="0" animBg="1"/>
      <p:bldP spid="193"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0.0&quot;&gt;&lt;object type=&quot;1&quot; unique_id=&quot;10001&quot;&gt;&lt;object type=&quot;2&quot; unique_id=&quot;10364&quot;&gt;&lt;object type=&quot;3&quot; unique_id=&quot;10365&quot;&gt;&lt;property id=&quot;20148&quot; value=&quot;5&quot;/&gt;&lt;property id=&quot;20300&quot; value=&quot;Slide 1&quot;/&gt;&lt;property id=&quot;20307&quot; value=&quot;257&quot;/&gt;&lt;/object&gt;&lt;object type=&quot;3&quot; unique_id=&quot;10366&quot;&gt;&lt;property id=&quot;20148&quot; value=&quot;5&quot;/&gt;&lt;property id=&quot;20300&quot; value=&quot;Slide 2&quot;/&gt;&lt;property id=&quot;20307&quot; value=&quot;258&quot;/&gt;&lt;/object&gt;&lt;object type=&quot;3&quot; unique_id=&quot;10367&quot;&gt;&lt;property id=&quot;20148&quot; value=&quot;5&quot;/&gt;&lt;property id=&quot;20300&quot; value=&quot;Slide 3&quot;/&gt;&lt;property id=&quot;20307&quot; value=&quot;259&quot;/&gt;&lt;/object&gt;&lt;object type=&quot;3&quot; unique_id=&quot;10368&quot;&gt;&lt;property id=&quot;20148&quot; value=&quot;5&quot;/&gt;&lt;property id=&quot;20300&quot; value=&quot;Slide 4&quot;/&gt;&lt;property id=&quot;20307&quot; value=&quot;262&quot;/&gt;&lt;/object&gt;&lt;object type=&quot;3&quot; unique_id=&quot;10369&quot;&gt;&lt;property id=&quot;20148&quot; value=&quot;5&quot;/&gt;&lt;property id=&quot;20300&quot; value=&quot;Slide 5&quot;/&gt;&lt;property id=&quot;20307&quot; value=&quot;260&quot;/&gt;&lt;/object&gt;&lt;object type=&quot;3&quot; unique_id=&quot;10370&quot;&gt;&lt;property id=&quot;20148&quot; value=&quot;5&quot;/&gt;&lt;property id=&quot;20300&quot; value=&quot;Slide 6&quot;/&gt;&lt;property id=&quot;20307&quot; value=&quot;263&quot;/&gt;&lt;/object&gt;&lt;object type=&quot;3&quot; unique_id=&quot;10371&quot;&gt;&lt;property id=&quot;20148&quot; value=&quot;5&quot;/&gt;&lt;property id=&quot;20300&quot; value=&quot;Slide 7&quot;/&gt;&lt;property id=&quot;20307&quot; value=&quot;264&quot;/&gt;&lt;/object&gt;&lt;object type=&quot;3&quot; unique_id=&quot;10372&quot;&gt;&lt;property id=&quot;20148&quot; value=&quot;5&quot;/&gt;&lt;property id=&quot;20300&quot; value=&quot;Slide 8&quot;/&gt;&lt;property id=&quot;20307&quot; value=&quot;275&quot;/&gt;&lt;/object&gt;&lt;object type=&quot;3&quot; unique_id=&quot;10373&quot;&gt;&lt;property id=&quot;20148&quot; value=&quot;5&quot;/&gt;&lt;property id=&quot;20300&quot; value=&quot;Slide 9&quot;/&gt;&lt;property id=&quot;20307&quot; value=&quot;265&quot;/&gt;&lt;/object&gt;&lt;object type=&quot;3&quot; unique_id=&quot;10374&quot;&gt;&lt;property id=&quot;20148&quot; value=&quot;5&quot;/&gt;&lt;property id=&quot;20300&quot; value=&quot;Slide 10&quot;/&gt;&lt;property id=&quot;20307&quot; value=&quot;266&quot;/&gt;&lt;/object&gt;&lt;object type=&quot;3&quot; unique_id=&quot;10375&quot;&gt;&lt;property id=&quot;20148&quot; value=&quot;5&quot;/&gt;&lt;property id=&quot;20300&quot; value=&quot;Slide 11&quot;/&gt;&lt;property id=&quot;20307&quot; value=&quot;267&quot;/&gt;&lt;/object&gt;&lt;object type=&quot;3&quot; unique_id=&quot;10376&quot;&gt;&lt;property id=&quot;20148&quot; value=&quot;5&quot;/&gt;&lt;property id=&quot;20300&quot; value=&quot;Slide 12&quot;/&gt;&lt;property id=&quot;20307&quot; value=&quot;268&quot;/&gt;&lt;/object&gt;&lt;object type=&quot;3&quot; unique_id=&quot;10377&quot;&gt;&lt;property id=&quot;20148&quot; value=&quot;5&quot;/&gt;&lt;property id=&quot;20300&quot; value=&quot;Slide 13&quot;/&gt;&lt;property id=&quot;20307&quot; value=&quot;269&quot;/&gt;&lt;/object&gt;&lt;object type=&quot;3&quot; unique_id=&quot;10378&quot;&gt;&lt;property id=&quot;20148&quot; value=&quot;5&quot;/&gt;&lt;property id=&quot;20300&quot; value=&quot;Slide 14&quot;/&gt;&lt;property id=&quot;20307&quot; value=&quot;270&quot;/&gt;&lt;/object&gt;&lt;object type=&quot;3&quot; unique_id=&quot;10379&quot;&gt;&lt;property id=&quot;20148&quot; value=&quot;5&quot;/&gt;&lt;property id=&quot;20300&quot; value=&quot;Slide 15&quot;/&gt;&lt;property id=&quot;20307&quot; value=&quot;271&quot;/&gt;&lt;/object&gt;&lt;object type=&quot;3&quot; unique_id=&quot;10380&quot;&gt;&lt;property id=&quot;20148&quot; value=&quot;5&quot;/&gt;&lt;property id=&quot;20300&quot; value=&quot;Slide 16&quot;/&gt;&lt;property id=&quot;20307&quot; value=&quot;272&quot;/&gt;&lt;/object&gt;&lt;object type=&quot;3&quot; unique_id=&quot;10381&quot;&gt;&lt;property id=&quot;20148&quot; value=&quot;5&quot;/&gt;&lt;property id=&quot;20300&quot; value=&quot;Slide 17&quot;/&gt;&lt;property id=&quot;20307&quot; value=&quot;273&quot;/&gt;&lt;/object&gt;&lt;object type=&quot;3&quot; unique_id=&quot;10382&quot;&gt;&lt;property id=&quot;20148&quot; value=&quot;5&quot;/&gt;&lt;property id=&quot;20300&quot; value=&quot;Slide 18&quot;/&gt;&lt;property id=&quot;20307&quot; value=&quot;274&quot;/&gt;&lt;/object&gt;&lt;/object&gt;&lt;object type=&quot;8&quot; unique_id=&quot;10402&quot;&gt;&lt;/object&gt;&lt;/object&gt;&lt;/database&gt;"/>
  <p:tag name="MMPROD_NEXTUNIQUEID" val="10011"/>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1506</TotalTime>
  <Words>1951</Words>
  <Application>Microsoft Office PowerPoint</Application>
  <PresentationFormat>Custom</PresentationFormat>
  <Paragraphs>312</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Tra Vinh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Duc Tuan</dc:creator>
  <cp:lastModifiedBy>user</cp:lastModifiedBy>
  <cp:revision>199</cp:revision>
  <dcterms:created xsi:type="dcterms:W3CDTF">2015-10-14T00:15:05Z</dcterms:created>
  <dcterms:modified xsi:type="dcterms:W3CDTF">2020-07-30T09:55:57Z</dcterms:modified>
</cp:coreProperties>
</file>