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1" r:id="rId2"/>
    <p:sldId id="257" r:id="rId3"/>
    <p:sldId id="259" r:id="rId4"/>
    <p:sldId id="260" r:id="rId5"/>
    <p:sldId id="261" r:id="rId6"/>
    <p:sldId id="262" r:id="rId7"/>
    <p:sldId id="263" r:id="rId8"/>
    <p:sldId id="266" r:id="rId9"/>
    <p:sldId id="267" r:id="rId10"/>
    <p:sldId id="268" r:id="rId11"/>
    <p:sldId id="270" r:id="rId12"/>
    <p:sldId id="269"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59" d="100"/>
          <a:sy n="59" d="100"/>
        </p:scale>
        <p:origin x="45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0B5A3EF-E122-45C2-964D-473F1969BDAC}" type="datetimeFigureOut">
              <a:rPr lang="en-US" smtClean="0"/>
              <a:t>5/31/2020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539AC5-3F26-4D5D-90BA-D120157F080F}" type="slidenum">
              <a:rPr lang="en-US" smtClean="0"/>
              <a:t>‹#›</a:t>
            </a:fld>
            <a:endParaRPr lang="en-US"/>
          </a:p>
        </p:txBody>
      </p:sp>
    </p:spTree>
    <p:extLst>
      <p:ext uri="{BB962C8B-B14F-4D97-AF65-F5344CB8AC3E}">
        <p14:creationId xmlns:p14="http://schemas.microsoft.com/office/powerpoint/2010/main" val="37229367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0B5A3EF-E122-45C2-964D-473F1969BDAC}" type="datetimeFigureOut">
              <a:rPr lang="en-US" smtClean="0"/>
              <a:t>5/31/2020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539AC5-3F26-4D5D-90BA-D120157F080F}" type="slidenum">
              <a:rPr lang="en-US" smtClean="0"/>
              <a:t>‹#›</a:t>
            </a:fld>
            <a:endParaRPr lang="en-US"/>
          </a:p>
        </p:txBody>
      </p:sp>
    </p:spTree>
    <p:extLst>
      <p:ext uri="{BB962C8B-B14F-4D97-AF65-F5344CB8AC3E}">
        <p14:creationId xmlns:p14="http://schemas.microsoft.com/office/powerpoint/2010/main" val="12859436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0B5A3EF-E122-45C2-964D-473F1969BDAC}" type="datetimeFigureOut">
              <a:rPr lang="en-US" smtClean="0"/>
              <a:t>5/31/2020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539AC5-3F26-4D5D-90BA-D120157F080F}" type="slidenum">
              <a:rPr lang="en-US" smtClean="0"/>
              <a:t>‹#›</a:t>
            </a:fld>
            <a:endParaRPr lang="en-US"/>
          </a:p>
        </p:txBody>
      </p:sp>
    </p:spTree>
    <p:extLst>
      <p:ext uri="{BB962C8B-B14F-4D97-AF65-F5344CB8AC3E}">
        <p14:creationId xmlns:p14="http://schemas.microsoft.com/office/powerpoint/2010/main" val="2031207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0B5A3EF-E122-45C2-964D-473F1969BDAC}" type="datetimeFigureOut">
              <a:rPr lang="en-US" smtClean="0"/>
              <a:t>5/31/2020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539AC5-3F26-4D5D-90BA-D120157F080F}" type="slidenum">
              <a:rPr lang="en-US" smtClean="0"/>
              <a:t>‹#›</a:t>
            </a:fld>
            <a:endParaRPr lang="en-US"/>
          </a:p>
        </p:txBody>
      </p:sp>
    </p:spTree>
    <p:extLst>
      <p:ext uri="{BB962C8B-B14F-4D97-AF65-F5344CB8AC3E}">
        <p14:creationId xmlns:p14="http://schemas.microsoft.com/office/powerpoint/2010/main" val="29323839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0B5A3EF-E122-45C2-964D-473F1969BDAC}" type="datetimeFigureOut">
              <a:rPr lang="en-US" smtClean="0"/>
              <a:t>5/31/2020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E539AC5-3F26-4D5D-90BA-D120157F080F}" type="slidenum">
              <a:rPr lang="en-US" smtClean="0"/>
              <a:t>‹#›</a:t>
            </a:fld>
            <a:endParaRPr lang="en-US"/>
          </a:p>
        </p:txBody>
      </p:sp>
    </p:spTree>
    <p:extLst>
      <p:ext uri="{BB962C8B-B14F-4D97-AF65-F5344CB8AC3E}">
        <p14:creationId xmlns:p14="http://schemas.microsoft.com/office/powerpoint/2010/main" val="3991366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0B5A3EF-E122-45C2-964D-473F1969BDAC}" type="datetimeFigureOut">
              <a:rPr lang="en-US" smtClean="0"/>
              <a:t>5/31/2020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E539AC5-3F26-4D5D-90BA-D120157F080F}" type="slidenum">
              <a:rPr lang="en-US" smtClean="0"/>
              <a:t>‹#›</a:t>
            </a:fld>
            <a:endParaRPr lang="en-US"/>
          </a:p>
        </p:txBody>
      </p:sp>
    </p:spTree>
    <p:extLst>
      <p:ext uri="{BB962C8B-B14F-4D97-AF65-F5344CB8AC3E}">
        <p14:creationId xmlns:p14="http://schemas.microsoft.com/office/powerpoint/2010/main" val="34759868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B5A3EF-E122-45C2-964D-473F1969BDAC}" type="datetimeFigureOut">
              <a:rPr lang="en-US" smtClean="0"/>
              <a:t>5/31/2020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E539AC5-3F26-4D5D-90BA-D120157F080F}" type="slidenum">
              <a:rPr lang="en-US" smtClean="0"/>
              <a:t>‹#›</a:t>
            </a:fld>
            <a:endParaRPr lang="en-US"/>
          </a:p>
        </p:txBody>
      </p:sp>
    </p:spTree>
    <p:extLst>
      <p:ext uri="{BB962C8B-B14F-4D97-AF65-F5344CB8AC3E}">
        <p14:creationId xmlns:p14="http://schemas.microsoft.com/office/powerpoint/2010/main" val="945206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0B5A3EF-E122-45C2-964D-473F1969BDAC}" type="datetimeFigureOut">
              <a:rPr lang="en-US" smtClean="0"/>
              <a:t>5/31/2020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539AC5-3F26-4D5D-90BA-D120157F080F}" type="slidenum">
              <a:rPr lang="en-US" smtClean="0"/>
              <a:t>‹#›</a:t>
            </a:fld>
            <a:endParaRPr lang="en-US"/>
          </a:p>
        </p:txBody>
      </p:sp>
    </p:spTree>
    <p:extLst>
      <p:ext uri="{BB962C8B-B14F-4D97-AF65-F5344CB8AC3E}">
        <p14:creationId xmlns:p14="http://schemas.microsoft.com/office/powerpoint/2010/main" val="40608138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0B5A3EF-E122-45C2-964D-473F1969BDAC}" type="datetimeFigureOut">
              <a:rPr lang="en-US" smtClean="0"/>
              <a:t>5/31/2020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539AC5-3F26-4D5D-90BA-D120157F080F}" type="slidenum">
              <a:rPr lang="en-US" smtClean="0"/>
              <a:t>‹#›</a:t>
            </a:fld>
            <a:endParaRPr lang="en-US"/>
          </a:p>
        </p:txBody>
      </p:sp>
    </p:spTree>
    <p:extLst>
      <p:ext uri="{BB962C8B-B14F-4D97-AF65-F5344CB8AC3E}">
        <p14:creationId xmlns:p14="http://schemas.microsoft.com/office/powerpoint/2010/main" val="36792282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0B5A3EF-E122-45C2-964D-473F1969BDAC}" type="datetimeFigureOut">
              <a:rPr lang="en-US" smtClean="0"/>
              <a:t>5/31/2020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539AC5-3F26-4D5D-90BA-D120157F080F}" type="slidenum">
              <a:rPr lang="en-US" smtClean="0"/>
              <a:t>‹#›</a:t>
            </a:fld>
            <a:endParaRPr lang="en-US"/>
          </a:p>
        </p:txBody>
      </p:sp>
    </p:spTree>
    <p:extLst>
      <p:ext uri="{BB962C8B-B14F-4D97-AF65-F5344CB8AC3E}">
        <p14:creationId xmlns:p14="http://schemas.microsoft.com/office/powerpoint/2010/main" val="24706648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0B5A3EF-E122-45C2-964D-473F1969BDAC}" type="datetimeFigureOut">
              <a:rPr lang="en-US" smtClean="0"/>
              <a:t>5/31/2020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539AC5-3F26-4D5D-90BA-D120157F080F}" type="slidenum">
              <a:rPr lang="en-US" smtClean="0"/>
              <a:t>‹#›</a:t>
            </a:fld>
            <a:endParaRPr lang="en-US"/>
          </a:p>
        </p:txBody>
      </p:sp>
    </p:spTree>
    <p:extLst>
      <p:ext uri="{BB962C8B-B14F-4D97-AF65-F5344CB8AC3E}">
        <p14:creationId xmlns:p14="http://schemas.microsoft.com/office/powerpoint/2010/main" val="14251609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B5A3EF-E122-45C2-964D-473F1969BDAC}" type="datetimeFigureOut">
              <a:rPr lang="en-US" smtClean="0"/>
              <a:t>5/31/2020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539AC5-3F26-4D5D-90BA-D120157F080F}" type="slidenum">
              <a:rPr lang="en-US" smtClean="0"/>
              <a:t>‹#›</a:t>
            </a:fld>
            <a:endParaRPr lang="en-US"/>
          </a:p>
        </p:txBody>
      </p:sp>
    </p:spTree>
    <p:extLst>
      <p:ext uri="{BB962C8B-B14F-4D97-AF65-F5344CB8AC3E}">
        <p14:creationId xmlns:p14="http://schemas.microsoft.com/office/powerpoint/2010/main" val="21267399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wmf"/></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wmf"/></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4.png"/><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4023" y="1147822"/>
            <a:ext cx="5239640" cy="5143500"/>
          </a:xfrm>
          <a:prstGeom prst="rect">
            <a:avLst/>
          </a:prstGeom>
          <a:noFill/>
          <a:ln>
            <a:noFill/>
          </a:ln>
          <a:effectLst>
            <a:prstShdw prst="shdw13" dist="53882" dir="13500000">
              <a:schemeClr val="bg2">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6857688" y="694749"/>
            <a:ext cx="3540803" cy="2308324"/>
          </a:xfrm>
          <a:prstGeom prst="rect">
            <a:avLst/>
          </a:prstGeom>
          <a:noFill/>
          <a:ln>
            <a:noFill/>
          </a:ln>
          <a:effectLst>
            <a:innerShdw blurRad="114300">
              <a:srgbClr val="FF0000"/>
            </a:innerShdw>
          </a:effectLst>
        </p:spPr>
        <p:txBody>
          <a:bodyPr wrap="square">
            <a:spAutoFit/>
          </a:bodyPr>
          <a:lstStyle/>
          <a:p>
            <a:pPr algn="ctr">
              <a:defRPr/>
            </a:pPr>
            <a:r>
              <a:rPr lang="en-US" sz="3600" dirty="0">
                <a:solidFill>
                  <a:srgbClr val="C00000"/>
                </a:solidFill>
                <a:latin typeface="Times New Roman" pitchFamily="18" charset="0"/>
                <a:cs typeface="Times New Roman" pitchFamily="18" charset="0"/>
              </a:rPr>
              <a:t>BỘ MÔN</a:t>
            </a:r>
          </a:p>
          <a:p>
            <a:pPr algn="ctr">
              <a:defRPr/>
            </a:pPr>
            <a:r>
              <a:rPr lang="en-US" sz="3600" dirty="0">
                <a:solidFill>
                  <a:srgbClr val="C00000"/>
                </a:solidFill>
                <a:latin typeface="Times New Roman" pitchFamily="18" charset="0"/>
                <a:cs typeface="Times New Roman" pitchFamily="18" charset="0"/>
              </a:rPr>
              <a:t> NGỮ VĂN 2</a:t>
            </a:r>
          </a:p>
          <a:p>
            <a:pPr algn="ctr">
              <a:defRPr/>
            </a:pPr>
            <a:r>
              <a:rPr lang="en-US" sz="3600" dirty="0">
                <a:solidFill>
                  <a:srgbClr val="C00000"/>
                </a:solidFill>
                <a:latin typeface="Times New Roman" pitchFamily="18" charset="0"/>
                <a:cs typeface="Times New Roman" pitchFamily="18" charset="0"/>
              </a:rPr>
              <a:t>THƯƠNG MẾN </a:t>
            </a:r>
          </a:p>
          <a:p>
            <a:pPr algn="ctr">
              <a:defRPr/>
            </a:pPr>
            <a:r>
              <a:rPr lang="en-US" sz="3600" dirty="0">
                <a:solidFill>
                  <a:srgbClr val="C00000"/>
                </a:solidFill>
                <a:latin typeface="Times New Roman" pitchFamily="18" charset="0"/>
                <a:cs typeface="Times New Roman" pitchFamily="18" charset="0"/>
              </a:rPr>
              <a:t>CHÀO CÁC EM</a:t>
            </a:r>
          </a:p>
        </p:txBody>
      </p:sp>
      <p:sp>
        <p:nvSpPr>
          <p:cNvPr id="3078" name="TextBox 3"/>
          <p:cNvSpPr txBox="1">
            <a:spLocks noChangeArrowheads="1"/>
          </p:cNvSpPr>
          <p:nvPr/>
        </p:nvSpPr>
        <p:spPr bwMode="auto">
          <a:xfrm>
            <a:off x="6857687" y="3429000"/>
            <a:ext cx="3806874"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Blip>
                <a:blip r:embed="rId4"/>
              </a:buBlip>
              <a:defRPr sz="3200">
                <a:solidFill>
                  <a:schemeClr val="tx1"/>
                </a:solidFill>
                <a:latin typeface="Arial" panose="020B0604020202020204" pitchFamily="34" charset="0"/>
              </a:defRPr>
            </a:lvl1pPr>
            <a:lvl2pPr marL="742950" indent="-285750">
              <a:spcBef>
                <a:spcPct val="20000"/>
              </a:spcBef>
              <a:buSzPct val="80000"/>
              <a:buBlip>
                <a:blip r:embed="rId5"/>
              </a:buBlip>
              <a:defRPr sz="2800">
                <a:solidFill>
                  <a:schemeClr val="tx1"/>
                </a:solidFill>
                <a:latin typeface="Arial" panose="020B0604020202020204" pitchFamily="34" charset="0"/>
              </a:defRPr>
            </a:lvl2pPr>
            <a:lvl3pPr marL="1143000" indent="-228600">
              <a:spcBef>
                <a:spcPct val="20000"/>
              </a:spcBef>
              <a:buSzPct val="70000"/>
              <a:buBlip>
                <a:blip r:embed="rId6"/>
              </a:buBlip>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3600" dirty="0">
                <a:solidFill>
                  <a:srgbClr val="FF0000"/>
                </a:solidFill>
                <a:latin typeface="Times New Roman" panose="02020603050405020304" pitchFamily="18" charset="0"/>
                <a:cs typeface="Times New Roman" panose="02020603050405020304" pitchFamily="18" charset="0"/>
              </a:rPr>
              <a:t>MONG CÁC EM LUÔN MẠNH KHỎE </a:t>
            </a:r>
          </a:p>
          <a:p>
            <a:pPr algn="ctr" eaLnBrk="1" hangingPunct="1">
              <a:spcBef>
                <a:spcPct val="0"/>
              </a:spcBef>
              <a:buFontTx/>
              <a:buNone/>
            </a:pPr>
            <a:r>
              <a:rPr lang="en-US" altLang="en-US" sz="3600" dirty="0">
                <a:solidFill>
                  <a:srgbClr val="FF0000"/>
                </a:solidFill>
                <a:latin typeface="Times New Roman" panose="02020603050405020304" pitchFamily="18" charset="0"/>
                <a:cs typeface="Times New Roman" panose="02020603050405020304" pitchFamily="18" charset="0"/>
              </a:rPr>
              <a:t>VÀ </a:t>
            </a:r>
          </a:p>
          <a:p>
            <a:pPr algn="ctr" eaLnBrk="1" hangingPunct="1">
              <a:spcBef>
                <a:spcPct val="0"/>
              </a:spcBef>
              <a:buFontTx/>
              <a:buNone/>
            </a:pPr>
            <a:r>
              <a:rPr lang="en-US" altLang="en-US" sz="3600" dirty="0">
                <a:solidFill>
                  <a:srgbClr val="FF0000"/>
                </a:solidFill>
                <a:latin typeface="Times New Roman" panose="02020603050405020304" pitchFamily="18" charset="0"/>
                <a:cs typeface="Times New Roman" panose="02020603050405020304" pitchFamily="18" charset="0"/>
              </a:rPr>
              <a:t>HỌC TẬP TỐT </a:t>
            </a:r>
          </a:p>
        </p:txBody>
      </p:sp>
    </p:spTree>
    <p:extLst>
      <p:ext uri="{BB962C8B-B14F-4D97-AF65-F5344CB8AC3E}">
        <p14:creationId xmlns:p14="http://schemas.microsoft.com/office/powerpoint/2010/main" val="3867845190"/>
      </p:ext>
    </p:extLst>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846" y="1854201"/>
            <a:ext cx="11353800" cy="4351338"/>
          </a:xfrm>
        </p:spPr>
        <p:txBody>
          <a:bodyPr>
            <a:normAutofit/>
          </a:bodyPr>
          <a:lstStyle/>
          <a:p>
            <a:pPr marL="0" indent="0" algn="ctr">
              <a:buNone/>
            </a:pPr>
            <a:r>
              <a:rPr lang="en-US" sz="5000" b="1" dirty="0" smtClean="0">
                <a:latin typeface="Times New Roman" panose="02020603050405020304" pitchFamily="18" charset="0"/>
                <a:cs typeface="Times New Roman" panose="02020603050405020304" pitchFamily="18" charset="0"/>
              </a:rPr>
              <a:t>HƯỚNG DẪN </a:t>
            </a:r>
          </a:p>
          <a:p>
            <a:pPr marL="0" indent="0" algn="ctr">
              <a:buNone/>
            </a:pPr>
            <a:r>
              <a:rPr lang="en-US" sz="5000" b="1" dirty="0" smtClean="0">
                <a:latin typeface="Times New Roman" panose="02020603050405020304" pitchFamily="18" charset="0"/>
                <a:cs typeface="Times New Roman" panose="02020603050405020304" pitchFamily="18" charset="0"/>
              </a:rPr>
              <a:t>NGHIÊN CỨU BÀI HỌC:</a:t>
            </a:r>
          </a:p>
          <a:p>
            <a:pPr marL="0" indent="0" algn="ctr">
              <a:buNone/>
            </a:pPr>
            <a:r>
              <a:rPr lang="en-US" sz="8000" b="1" dirty="0" smtClean="0">
                <a:latin typeface="Times New Roman" panose="02020603050405020304" pitchFamily="18" charset="0"/>
                <a:cs typeface="Times New Roman" panose="02020603050405020304" pitchFamily="18" charset="0"/>
              </a:rPr>
              <a:t>“ CHỮ NGƯỜI TỬ TÙ”</a:t>
            </a:r>
            <a:endParaRPr lang="en-US" sz="8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52507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Text Box 4"/>
          <p:cNvSpPr txBox="1">
            <a:spLocks noChangeArrowheads="1"/>
          </p:cNvSpPr>
          <p:nvPr/>
        </p:nvSpPr>
        <p:spPr bwMode="auto">
          <a:xfrm>
            <a:off x="3962400" y="381001"/>
            <a:ext cx="3352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sz="2000" dirty="0">
                <a:solidFill>
                  <a:srgbClr val="000099"/>
                </a:solidFill>
                <a:latin typeface=".VnHelvetInsH" panose="020B7200000000000000" pitchFamily="34" charset="0"/>
              </a:rPr>
              <a:t>I. </a:t>
            </a:r>
            <a:r>
              <a:rPr lang="en-US" sz="2000" dirty="0" err="1">
                <a:solidFill>
                  <a:srgbClr val="000099"/>
                </a:solidFill>
                <a:latin typeface=".VnHelvetInsH" panose="020B7200000000000000" pitchFamily="34" charset="0"/>
              </a:rPr>
              <a:t>T×m</a:t>
            </a:r>
            <a:r>
              <a:rPr lang="en-US" sz="2000" dirty="0">
                <a:solidFill>
                  <a:srgbClr val="000099"/>
                </a:solidFill>
                <a:latin typeface=".VnHelvetInsH" panose="020B7200000000000000" pitchFamily="34" charset="0"/>
              </a:rPr>
              <a:t> </a:t>
            </a:r>
            <a:r>
              <a:rPr lang="en-US" sz="2000" dirty="0" err="1">
                <a:solidFill>
                  <a:srgbClr val="000099"/>
                </a:solidFill>
                <a:latin typeface=".VnHelvetInsH" panose="020B7200000000000000" pitchFamily="34" charset="0"/>
              </a:rPr>
              <a:t>hiÓu</a:t>
            </a:r>
            <a:r>
              <a:rPr lang="en-US" sz="2000" dirty="0">
                <a:solidFill>
                  <a:srgbClr val="000099"/>
                </a:solidFill>
                <a:latin typeface=".VnHelvetInsH" panose="020B7200000000000000" pitchFamily="34" charset="0"/>
              </a:rPr>
              <a:t> </a:t>
            </a:r>
            <a:r>
              <a:rPr lang="en-US" sz="2000" dirty="0" err="1">
                <a:solidFill>
                  <a:srgbClr val="000099"/>
                </a:solidFill>
                <a:latin typeface=".VnHelvetInsH" panose="020B7200000000000000" pitchFamily="34" charset="0"/>
              </a:rPr>
              <a:t>chung</a:t>
            </a:r>
            <a:endParaRPr lang="en-US" sz="2000" dirty="0">
              <a:solidFill>
                <a:srgbClr val="000099"/>
              </a:solidFill>
              <a:latin typeface=".VnHelvetInsH" panose="020B7200000000000000" pitchFamily="34" charset="0"/>
            </a:endParaRPr>
          </a:p>
        </p:txBody>
      </p:sp>
      <p:sp>
        <p:nvSpPr>
          <p:cNvPr id="5127" name="Text Box 7"/>
          <p:cNvSpPr txBox="1">
            <a:spLocks noChangeArrowheads="1"/>
          </p:cNvSpPr>
          <p:nvPr/>
        </p:nvSpPr>
        <p:spPr bwMode="auto">
          <a:xfrm>
            <a:off x="4038601" y="4876801"/>
            <a:ext cx="637381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n-US" sz="2000">
                <a:solidFill>
                  <a:srgbClr val="FFFF00"/>
                </a:solidFill>
                <a:latin typeface=".VnHelvetIns" panose="020B7200000000000000" pitchFamily="34" charset="0"/>
              </a:rPr>
              <a:t>     </a:t>
            </a:r>
          </a:p>
        </p:txBody>
      </p:sp>
      <p:graphicFrame>
        <p:nvGraphicFramePr>
          <p:cNvPr id="24580" name="Object 29"/>
          <p:cNvGraphicFramePr>
            <a:graphicFrameLocks noChangeAspect="1"/>
          </p:cNvGraphicFramePr>
          <p:nvPr/>
        </p:nvGraphicFramePr>
        <p:xfrm>
          <a:off x="1524000" y="0"/>
          <a:ext cx="914400" cy="198438"/>
        </p:xfrm>
        <a:graphic>
          <a:graphicData uri="http://schemas.openxmlformats.org/presentationml/2006/ole">
            <mc:AlternateContent xmlns:mc="http://schemas.openxmlformats.org/markup-compatibility/2006">
              <mc:Choice xmlns:v="urn:schemas-microsoft-com:vml" Requires="v">
                <p:oleObj spid="_x0000_s1030" name="Equation" r:id="rId3" imgW="914400" imgH="198720" progId="Equation.DSMT4">
                  <p:embed/>
                </p:oleObj>
              </mc:Choice>
              <mc:Fallback>
                <p:oleObj name="Equation" r:id="rId3" imgW="914400" imgH="198720" progId="Equation.DSMT4">
                  <p:embed/>
                  <p:pic>
                    <p:nvPicPr>
                      <p:cNvPr id="24580" name="Object 2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0"/>
                        <a:ext cx="914400" cy="1984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4582" name="Rectangle 6"/>
          <p:cNvSpPr>
            <a:spLocks noChangeArrowheads="1"/>
          </p:cNvSpPr>
          <p:nvPr/>
        </p:nvSpPr>
        <p:spPr bwMode="auto">
          <a:xfrm>
            <a:off x="3957638" y="1173164"/>
            <a:ext cx="1293812"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spcBef>
                <a:spcPct val="50000"/>
              </a:spcBef>
            </a:pPr>
            <a:r>
              <a:rPr lang="en-US" sz="2200">
                <a:solidFill>
                  <a:srgbClr val="000099"/>
                </a:solidFill>
                <a:latin typeface=".VnHelvetIns" panose="020B7200000000000000" pitchFamily="34" charset="0"/>
              </a:rPr>
              <a:t>1. T¸c gi¶</a:t>
            </a:r>
          </a:p>
        </p:txBody>
      </p:sp>
      <p:sp>
        <p:nvSpPr>
          <p:cNvPr id="24583" name="Line 7"/>
          <p:cNvSpPr>
            <a:spLocks noChangeShapeType="1"/>
          </p:cNvSpPr>
          <p:nvPr/>
        </p:nvSpPr>
        <p:spPr bwMode="auto">
          <a:xfrm>
            <a:off x="3962400" y="990600"/>
            <a:ext cx="6629400" cy="0"/>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585" name="Rectangle 9"/>
          <p:cNvSpPr>
            <a:spLocks noChangeArrowheads="1"/>
          </p:cNvSpPr>
          <p:nvPr/>
        </p:nvSpPr>
        <p:spPr bwMode="auto">
          <a:xfrm>
            <a:off x="4016376" y="1676401"/>
            <a:ext cx="6651625" cy="45550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eaLnBrk="1" hangingPunct="1">
              <a:buFontTx/>
              <a:buChar char="-"/>
            </a:pPr>
            <a:r>
              <a:rPr lang="en-US" sz="2900" dirty="0">
                <a:solidFill>
                  <a:srgbClr val="000099"/>
                </a:solidFill>
                <a:latin typeface=".VnTime" panose="020B7200000000000000" pitchFamily="34" charset="0"/>
              </a:rPr>
              <a:t> </a:t>
            </a:r>
            <a:r>
              <a:rPr lang="en-US" sz="2900" b="1" dirty="0" err="1">
                <a:solidFill>
                  <a:srgbClr val="000099"/>
                </a:solidFill>
                <a:latin typeface=".VnTime" panose="020B7200000000000000" pitchFamily="34" charset="0"/>
              </a:rPr>
              <a:t>Cuéc</a:t>
            </a:r>
            <a:r>
              <a:rPr lang="en-US" sz="2900" b="1" dirty="0">
                <a:solidFill>
                  <a:srgbClr val="000099"/>
                </a:solidFill>
                <a:latin typeface=".VnTime" panose="020B7200000000000000" pitchFamily="34" charset="0"/>
              </a:rPr>
              <a:t> ®</a:t>
            </a:r>
            <a:r>
              <a:rPr lang="en-US" sz="2900" b="1" dirty="0" err="1">
                <a:solidFill>
                  <a:srgbClr val="000099"/>
                </a:solidFill>
                <a:latin typeface=".VnTime" panose="020B7200000000000000" pitchFamily="34" charset="0"/>
              </a:rPr>
              <a:t>êi</a:t>
            </a:r>
            <a:r>
              <a:rPr lang="en-US" sz="2900" b="1" dirty="0">
                <a:solidFill>
                  <a:srgbClr val="000099"/>
                </a:solidFill>
                <a:latin typeface=".VnTime" panose="020B7200000000000000" pitchFamily="34" charset="0"/>
              </a:rPr>
              <a:t>:</a:t>
            </a:r>
          </a:p>
          <a:p>
            <a:pPr algn="just" eaLnBrk="1" hangingPunct="1"/>
            <a:r>
              <a:rPr lang="en-US" sz="2900" b="1"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NguyÔn</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Tu©n</a:t>
            </a:r>
            <a:r>
              <a:rPr lang="en-US" sz="2900" dirty="0">
                <a:solidFill>
                  <a:srgbClr val="000099"/>
                </a:solidFill>
                <a:latin typeface=".VnTime" panose="020B7200000000000000" pitchFamily="34" charset="0"/>
              </a:rPr>
              <a:t> 1910 - 1987.</a:t>
            </a:r>
          </a:p>
          <a:p>
            <a:pPr algn="just" eaLnBrk="1" hangingPunct="1"/>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Qu</a:t>
            </a:r>
            <a:r>
              <a:rPr lang="en-US" sz="2900" dirty="0">
                <a:solidFill>
                  <a:srgbClr val="000099"/>
                </a:solidFill>
                <a:latin typeface=".VnTime" panose="020B7200000000000000" pitchFamily="34" charset="0"/>
              </a:rPr>
              <a:t>ª </a:t>
            </a:r>
            <a:r>
              <a:rPr lang="en-US" sz="2900" dirty="0" err="1">
                <a:solidFill>
                  <a:srgbClr val="000099"/>
                </a:solidFill>
                <a:latin typeface=".VnTime" panose="020B7200000000000000" pitchFamily="34" charset="0"/>
              </a:rPr>
              <a:t>qu¸n</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Lµng</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Mäc</a:t>
            </a:r>
            <a:r>
              <a:rPr lang="en-US" sz="2900" dirty="0">
                <a:solidFill>
                  <a:srgbClr val="000099"/>
                </a:solidFill>
                <a:latin typeface=".VnTime" panose="020B7200000000000000" pitchFamily="34" charset="0"/>
              </a:rPr>
              <a:t>, nay </a:t>
            </a:r>
            <a:r>
              <a:rPr lang="en-US" sz="2900" dirty="0" err="1">
                <a:solidFill>
                  <a:srgbClr val="000099"/>
                </a:solidFill>
                <a:latin typeface=".VnTime" panose="020B7200000000000000" pitchFamily="34" charset="0"/>
              </a:rPr>
              <a:t>thuéc</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ph</a:t>
            </a:r>
            <a:r>
              <a:rPr lang="en-US" sz="2900" dirty="0" err="1">
                <a:solidFill>
                  <a:srgbClr val="000099"/>
                </a:solidFill>
                <a:latin typeface="Times New Roman" panose="02020603050405020304" pitchFamily="18" charset="0"/>
                <a:cs typeface="Times New Roman" panose="02020603050405020304" pitchFamily="18" charset="0"/>
              </a:rPr>
              <a:t>­ườn</a:t>
            </a:r>
            <a:r>
              <a:rPr lang="en-US" sz="2900" dirty="0" err="1">
                <a:solidFill>
                  <a:srgbClr val="000099"/>
                </a:solidFill>
                <a:latin typeface=".VnTime" panose="020B7200000000000000" pitchFamily="34" charset="0"/>
              </a:rPr>
              <a:t>g</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Nh©n</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ChÝnh</a:t>
            </a:r>
            <a:r>
              <a:rPr lang="en-US" sz="2900" dirty="0">
                <a:solidFill>
                  <a:srgbClr val="000099"/>
                </a:solidFill>
                <a:latin typeface=".VnTime" panose="020B7200000000000000" pitchFamily="34" charset="0"/>
              </a:rPr>
              <a:t> - </a:t>
            </a:r>
            <a:r>
              <a:rPr lang="en-US" sz="2900" dirty="0" err="1">
                <a:solidFill>
                  <a:srgbClr val="000099"/>
                </a:solidFill>
                <a:latin typeface=".VnTime" panose="020B7200000000000000" pitchFamily="34" charset="0"/>
              </a:rPr>
              <a:t>Thanh</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Xu©n</a:t>
            </a:r>
            <a:r>
              <a:rPr lang="en-US" sz="2900" dirty="0">
                <a:solidFill>
                  <a:srgbClr val="000099"/>
                </a:solidFill>
                <a:latin typeface=".VnTime" panose="020B7200000000000000" pitchFamily="34" charset="0"/>
              </a:rPr>
              <a:t> - Hµ </a:t>
            </a:r>
            <a:r>
              <a:rPr lang="en-US" sz="2900" dirty="0" err="1">
                <a:solidFill>
                  <a:srgbClr val="000099"/>
                </a:solidFill>
                <a:latin typeface=".VnTime" panose="020B7200000000000000" pitchFamily="34" charset="0"/>
              </a:rPr>
              <a:t>Néi</a:t>
            </a:r>
            <a:r>
              <a:rPr lang="en-US" sz="2900" dirty="0">
                <a:solidFill>
                  <a:srgbClr val="000099"/>
                </a:solidFill>
                <a:latin typeface=".VnTime" panose="020B7200000000000000" pitchFamily="34" charset="0"/>
              </a:rPr>
              <a:t>.</a:t>
            </a:r>
          </a:p>
          <a:p>
            <a:pPr algn="just" eaLnBrk="1" hangingPunct="1"/>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Gia</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nh</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Sinh</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trong</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mét</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gia</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nh</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nh</a:t>
            </a:r>
            <a:r>
              <a:rPr lang="en-US" sz="2900" dirty="0">
                <a:solidFill>
                  <a:srgbClr val="000099"/>
                </a:solidFill>
                <a:latin typeface=".VnTime" panose="020B7200000000000000" pitchFamily="34" charset="0"/>
              </a:rPr>
              <a:t>µ </a:t>
            </a:r>
            <a:r>
              <a:rPr lang="en-US" sz="2900" dirty="0" err="1">
                <a:solidFill>
                  <a:srgbClr val="000099"/>
                </a:solidFill>
                <a:latin typeface=".VnTime" panose="020B7200000000000000" pitchFamily="34" charset="0"/>
              </a:rPr>
              <a:t>nho</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nghÌo</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khi</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H¸n</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häc</a:t>
            </a:r>
            <a:r>
              <a:rPr lang="en-US" sz="2900" dirty="0">
                <a:solidFill>
                  <a:srgbClr val="000099"/>
                </a:solidFill>
                <a:latin typeface=".VnTime" panose="020B7200000000000000" pitchFamily="34" charset="0"/>
              </a:rPr>
              <a:t> ®· </a:t>
            </a:r>
            <a:r>
              <a:rPr lang="en-US" sz="2900" dirty="0" err="1">
                <a:solidFill>
                  <a:srgbClr val="000099"/>
                </a:solidFill>
                <a:latin typeface=".VnTime" panose="020B7200000000000000" pitchFamily="34" charset="0"/>
              </a:rPr>
              <a:t>tµn</a:t>
            </a:r>
            <a:r>
              <a:rPr lang="en-US" sz="2900" dirty="0">
                <a:solidFill>
                  <a:srgbClr val="000099"/>
                </a:solidFill>
                <a:latin typeface=".VnTime" panose="020B7200000000000000" pitchFamily="34" charset="0"/>
              </a:rPr>
              <a:t>.</a:t>
            </a:r>
          </a:p>
          <a:p>
            <a:pPr algn="just" eaLnBrk="1" hangingPunct="1"/>
            <a:r>
              <a:rPr lang="en-US" sz="2900" dirty="0">
                <a:solidFill>
                  <a:srgbClr val="000099"/>
                </a:solidFill>
                <a:latin typeface=".VnTime" panose="020B7200000000000000" pitchFamily="34" charset="0"/>
              </a:rPr>
              <a:t>+ Con </a:t>
            </a:r>
            <a:r>
              <a:rPr lang="en-US" sz="2900" dirty="0" err="1">
                <a:solidFill>
                  <a:srgbClr val="000099"/>
                </a:solidFill>
                <a:latin typeface=".VnTime" panose="020B7200000000000000" pitchFamily="34" charset="0"/>
              </a:rPr>
              <a:t>ng­</a:t>
            </a:r>
            <a:r>
              <a:rPr lang="en-US" sz="2900" dirty="0" err="1">
                <a:solidFill>
                  <a:srgbClr val="000099"/>
                </a:solidFill>
                <a:latin typeface="Times New Roman" panose="02020603050405020304" pitchFamily="18" charset="0"/>
                <a:cs typeface="Times New Roman" panose="02020603050405020304" pitchFamily="18" charset="0"/>
              </a:rPr>
              <a:t>ườ</a:t>
            </a:r>
            <a:r>
              <a:rPr lang="en-US" sz="2900" dirty="0" err="1">
                <a:solidFill>
                  <a:srgbClr val="000099"/>
                </a:solidFill>
                <a:latin typeface=".VnTime" panose="020B7200000000000000" pitchFamily="34" charset="0"/>
              </a:rPr>
              <a:t>i</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Suèt</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êi</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i</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t×m</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c¸i</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Ñp</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tù</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nguyÖn</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dïng</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ngßi</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bót</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cña</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m×nh</a:t>
            </a:r>
            <a:r>
              <a:rPr lang="en-US" sz="2900" dirty="0">
                <a:solidFill>
                  <a:srgbClr val="000099"/>
                </a:solidFill>
                <a:latin typeface=".VnTime" panose="020B7200000000000000" pitchFamily="34" charset="0"/>
              </a:rPr>
              <a:t> ®Ó </a:t>
            </a:r>
            <a:r>
              <a:rPr lang="en-US" sz="2900" dirty="0" err="1">
                <a:solidFill>
                  <a:srgbClr val="000099"/>
                </a:solidFill>
                <a:latin typeface=".VnTime" panose="020B7200000000000000" pitchFamily="34" charset="0"/>
              </a:rPr>
              <a:t>phôc</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vô</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hai</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cuéc</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kh¸ng</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chiÕn</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cña</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d©n</a:t>
            </a:r>
            <a:r>
              <a:rPr lang="en-US" sz="2900" dirty="0">
                <a:solidFill>
                  <a:srgbClr val="000099"/>
                </a:solidFill>
                <a:latin typeface=".VnTime" panose="020B7200000000000000" pitchFamily="34" charset="0"/>
              </a:rPr>
              <a:t> </a:t>
            </a:r>
            <a:r>
              <a:rPr lang="en-US" sz="2900" dirty="0" err="1">
                <a:solidFill>
                  <a:srgbClr val="000099"/>
                </a:solidFill>
                <a:latin typeface=".VnTime" panose="020B7200000000000000" pitchFamily="34" charset="0"/>
              </a:rPr>
              <a:t>téc</a:t>
            </a:r>
            <a:r>
              <a:rPr lang="en-US" sz="2900" dirty="0">
                <a:solidFill>
                  <a:srgbClr val="000099"/>
                </a:solidFill>
                <a:latin typeface=".VnTime" panose="020B7200000000000000" pitchFamily="34" charset="0"/>
              </a:rPr>
              <a:t>.  </a:t>
            </a:r>
          </a:p>
          <a:p>
            <a:pPr algn="just" eaLnBrk="1" hangingPunct="1"/>
            <a:endParaRPr lang="en-US" sz="2900" dirty="0">
              <a:solidFill>
                <a:srgbClr val="000099"/>
              </a:solidFill>
              <a:latin typeface=".VnTime" panose="020B7200000000000000" pitchFamily="34" charset="0"/>
            </a:endParaRPr>
          </a:p>
        </p:txBody>
      </p:sp>
      <p:pic>
        <p:nvPicPr>
          <p:cNvPr id="24593" name="Picture 17" descr="Nguyen Tuan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36701" y="764704"/>
            <a:ext cx="2409825" cy="3213100"/>
          </a:xfrm>
          <a:prstGeom prst="rect">
            <a:avLst/>
          </a:prstGeom>
          <a:noFill/>
          <a:ln w="38100">
            <a:solidFill>
              <a:schemeClr val="bg2"/>
            </a:solidFill>
            <a:miter lim="800000"/>
            <a:headEnd/>
            <a:tailEnd/>
          </a:ln>
          <a:extLst>
            <a:ext uri="{909E8E84-426E-40DD-AFC4-6F175D3DCCD1}">
              <a14:hiddenFill xmlns:a14="http://schemas.microsoft.com/office/drawing/2010/main">
                <a:solidFill>
                  <a:srgbClr val="FFFFFF"/>
                </a:solidFill>
              </a14:hiddenFill>
            </a:ext>
          </a:extLst>
        </p:spPr>
      </p:pic>
      <p:pic>
        <p:nvPicPr>
          <p:cNvPr id="24594" name="Picture 18" descr="Nguyen Tuan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03513" y="4078560"/>
            <a:ext cx="2079501" cy="2590800"/>
          </a:xfrm>
          <a:prstGeom prst="rect">
            <a:avLst/>
          </a:prstGeom>
          <a:noFill/>
          <a:ln w="38100">
            <a:solidFill>
              <a:schemeClr val="bg2"/>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2908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124"/>
                                        </p:tgtEl>
                                        <p:attrNameLst>
                                          <p:attrName>style.visibility</p:attrName>
                                        </p:attrNameLst>
                                      </p:cBhvr>
                                      <p:to>
                                        <p:strVal val="visible"/>
                                      </p:to>
                                    </p:set>
                                    <p:anim calcmode="lin" valueType="num">
                                      <p:cBhvr>
                                        <p:cTn id="7" dur="500" fill="hold"/>
                                        <p:tgtEl>
                                          <p:spTgt spid="5124"/>
                                        </p:tgtEl>
                                        <p:attrNameLst>
                                          <p:attrName>ppt_w</p:attrName>
                                        </p:attrNameLst>
                                      </p:cBhvr>
                                      <p:tavLst>
                                        <p:tav tm="0">
                                          <p:val>
                                            <p:fltVal val="0"/>
                                          </p:val>
                                        </p:tav>
                                        <p:tav tm="100000">
                                          <p:val>
                                            <p:strVal val="#ppt_w"/>
                                          </p:val>
                                        </p:tav>
                                      </p:tavLst>
                                    </p:anim>
                                    <p:anim calcmode="lin" valueType="num">
                                      <p:cBhvr>
                                        <p:cTn id="8" dur="500" fill="hold"/>
                                        <p:tgtEl>
                                          <p:spTgt spid="5124"/>
                                        </p:tgtEl>
                                        <p:attrNameLst>
                                          <p:attrName>ppt_h</p:attrName>
                                        </p:attrNameLst>
                                      </p:cBhvr>
                                      <p:tavLst>
                                        <p:tav tm="0">
                                          <p:val>
                                            <p:fltVal val="0"/>
                                          </p:val>
                                        </p:tav>
                                        <p:tav tm="100000">
                                          <p:val>
                                            <p:strVal val="#ppt_h"/>
                                          </p:val>
                                        </p:tav>
                                      </p:tavLst>
                                    </p:anim>
                                    <p:animEffect transition="in" filter="fade">
                                      <p:cBhvr>
                                        <p:cTn id="9" dur="500"/>
                                        <p:tgtEl>
                                          <p:spTgt spid="512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4582"/>
                                        </p:tgtEl>
                                        <p:attrNameLst>
                                          <p:attrName>style.visibility</p:attrName>
                                        </p:attrNameLst>
                                      </p:cBhvr>
                                      <p:to>
                                        <p:strVal val="visible"/>
                                      </p:to>
                                    </p:set>
                                    <p:anim calcmode="lin" valueType="num">
                                      <p:cBhvr>
                                        <p:cTn id="12" dur="500" fill="hold"/>
                                        <p:tgtEl>
                                          <p:spTgt spid="24582"/>
                                        </p:tgtEl>
                                        <p:attrNameLst>
                                          <p:attrName>ppt_w</p:attrName>
                                        </p:attrNameLst>
                                      </p:cBhvr>
                                      <p:tavLst>
                                        <p:tav tm="0">
                                          <p:val>
                                            <p:fltVal val="0"/>
                                          </p:val>
                                        </p:tav>
                                        <p:tav tm="100000">
                                          <p:val>
                                            <p:strVal val="#ppt_w"/>
                                          </p:val>
                                        </p:tav>
                                      </p:tavLst>
                                    </p:anim>
                                    <p:anim calcmode="lin" valueType="num">
                                      <p:cBhvr>
                                        <p:cTn id="13" dur="500" fill="hold"/>
                                        <p:tgtEl>
                                          <p:spTgt spid="24582"/>
                                        </p:tgtEl>
                                        <p:attrNameLst>
                                          <p:attrName>ppt_h</p:attrName>
                                        </p:attrNameLst>
                                      </p:cBhvr>
                                      <p:tavLst>
                                        <p:tav tm="0">
                                          <p:val>
                                            <p:fltVal val="0"/>
                                          </p:val>
                                        </p:tav>
                                        <p:tav tm="100000">
                                          <p:val>
                                            <p:strVal val="#ppt_h"/>
                                          </p:val>
                                        </p:tav>
                                      </p:tavLst>
                                    </p:anim>
                                    <p:animEffect transition="in" filter="fade">
                                      <p:cBhvr>
                                        <p:cTn id="14" dur="500"/>
                                        <p:tgtEl>
                                          <p:spTgt spid="24582"/>
                                        </p:tgtEl>
                                      </p:cBhvr>
                                    </p:animEffect>
                                  </p:childTnLst>
                                </p:cTn>
                              </p:par>
                              <p:par>
                                <p:cTn id="15" presetID="53" presetClass="entr" presetSubtype="16" fill="hold" nodeType="withEffect">
                                  <p:stCondLst>
                                    <p:cond delay="0"/>
                                  </p:stCondLst>
                                  <p:childTnLst>
                                    <p:set>
                                      <p:cBhvr>
                                        <p:cTn id="16" dur="1" fill="hold">
                                          <p:stCondLst>
                                            <p:cond delay="0"/>
                                          </p:stCondLst>
                                        </p:cTn>
                                        <p:tgtEl>
                                          <p:spTgt spid="24593"/>
                                        </p:tgtEl>
                                        <p:attrNameLst>
                                          <p:attrName>style.visibility</p:attrName>
                                        </p:attrNameLst>
                                      </p:cBhvr>
                                      <p:to>
                                        <p:strVal val="visible"/>
                                      </p:to>
                                    </p:set>
                                    <p:anim calcmode="lin" valueType="num">
                                      <p:cBhvr>
                                        <p:cTn id="17" dur="500" fill="hold"/>
                                        <p:tgtEl>
                                          <p:spTgt spid="24593"/>
                                        </p:tgtEl>
                                        <p:attrNameLst>
                                          <p:attrName>ppt_w</p:attrName>
                                        </p:attrNameLst>
                                      </p:cBhvr>
                                      <p:tavLst>
                                        <p:tav tm="0">
                                          <p:val>
                                            <p:fltVal val="0"/>
                                          </p:val>
                                        </p:tav>
                                        <p:tav tm="100000">
                                          <p:val>
                                            <p:strVal val="#ppt_w"/>
                                          </p:val>
                                        </p:tav>
                                      </p:tavLst>
                                    </p:anim>
                                    <p:anim calcmode="lin" valueType="num">
                                      <p:cBhvr>
                                        <p:cTn id="18" dur="500" fill="hold"/>
                                        <p:tgtEl>
                                          <p:spTgt spid="24593"/>
                                        </p:tgtEl>
                                        <p:attrNameLst>
                                          <p:attrName>ppt_h</p:attrName>
                                        </p:attrNameLst>
                                      </p:cBhvr>
                                      <p:tavLst>
                                        <p:tav tm="0">
                                          <p:val>
                                            <p:fltVal val="0"/>
                                          </p:val>
                                        </p:tav>
                                        <p:tav tm="100000">
                                          <p:val>
                                            <p:strVal val="#ppt_h"/>
                                          </p:val>
                                        </p:tav>
                                      </p:tavLst>
                                    </p:anim>
                                    <p:animEffect transition="in" filter="fade">
                                      <p:cBhvr>
                                        <p:cTn id="19" dur="500"/>
                                        <p:tgtEl>
                                          <p:spTgt spid="24593"/>
                                        </p:tgtEl>
                                      </p:cBhvr>
                                    </p:animEffect>
                                  </p:childTnLst>
                                </p:cTn>
                              </p:par>
                              <p:par>
                                <p:cTn id="20" presetID="53" presetClass="entr" presetSubtype="16" fill="hold" nodeType="withEffect">
                                  <p:stCondLst>
                                    <p:cond delay="0"/>
                                  </p:stCondLst>
                                  <p:childTnLst>
                                    <p:set>
                                      <p:cBhvr>
                                        <p:cTn id="21" dur="1" fill="hold">
                                          <p:stCondLst>
                                            <p:cond delay="0"/>
                                          </p:stCondLst>
                                        </p:cTn>
                                        <p:tgtEl>
                                          <p:spTgt spid="24594"/>
                                        </p:tgtEl>
                                        <p:attrNameLst>
                                          <p:attrName>style.visibility</p:attrName>
                                        </p:attrNameLst>
                                      </p:cBhvr>
                                      <p:to>
                                        <p:strVal val="visible"/>
                                      </p:to>
                                    </p:set>
                                    <p:anim calcmode="lin" valueType="num">
                                      <p:cBhvr>
                                        <p:cTn id="22" dur="500" fill="hold"/>
                                        <p:tgtEl>
                                          <p:spTgt spid="24594"/>
                                        </p:tgtEl>
                                        <p:attrNameLst>
                                          <p:attrName>ppt_w</p:attrName>
                                        </p:attrNameLst>
                                      </p:cBhvr>
                                      <p:tavLst>
                                        <p:tav tm="0">
                                          <p:val>
                                            <p:fltVal val="0"/>
                                          </p:val>
                                        </p:tav>
                                        <p:tav tm="100000">
                                          <p:val>
                                            <p:strVal val="#ppt_w"/>
                                          </p:val>
                                        </p:tav>
                                      </p:tavLst>
                                    </p:anim>
                                    <p:anim calcmode="lin" valueType="num">
                                      <p:cBhvr>
                                        <p:cTn id="23" dur="500" fill="hold"/>
                                        <p:tgtEl>
                                          <p:spTgt spid="24594"/>
                                        </p:tgtEl>
                                        <p:attrNameLst>
                                          <p:attrName>ppt_h</p:attrName>
                                        </p:attrNameLst>
                                      </p:cBhvr>
                                      <p:tavLst>
                                        <p:tav tm="0">
                                          <p:val>
                                            <p:fltVal val="0"/>
                                          </p:val>
                                        </p:tav>
                                        <p:tav tm="100000">
                                          <p:val>
                                            <p:strVal val="#ppt_h"/>
                                          </p:val>
                                        </p:tav>
                                      </p:tavLst>
                                    </p:anim>
                                    <p:animEffect transition="in" filter="fade">
                                      <p:cBhvr>
                                        <p:cTn id="24" dur="500"/>
                                        <p:tgtEl>
                                          <p:spTgt spid="24594"/>
                                        </p:tgtEl>
                                      </p:cBhvr>
                                    </p:animEffect>
                                  </p:childTnLst>
                                </p:cTn>
                              </p:par>
                            </p:childTnLst>
                          </p:cTn>
                        </p:par>
                      </p:childTnLst>
                    </p:cTn>
                  </p:par>
                  <p:par>
                    <p:cTn id="25" fill="hold">
                      <p:stCondLst>
                        <p:cond delay="indefinite"/>
                      </p:stCondLst>
                      <p:childTnLst>
                        <p:par>
                          <p:cTn id="26" fill="hold">
                            <p:stCondLst>
                              <p:cond delay="0"/>
                            </p:stCondLst>
                            <p:childTnLst>
                              <p:par>
                                <p:cTn id="27" presetID="8" presetClass="entr" presetSubtype="16" fill="hold" nodeType="clickEffect">
                                  <p:stCondLst>
                                    <p:cond delay="0"/>
                                  </p:stCondLst>
                                  <p:childTnLst>
                                    <p:set>
                                      <p:cBhvr>
                                        <p:cTn id="28" dur="1" fill="hold">
                                          <p:stCondLst>
                                            <p:cond delay="0"/>
                                          </p:stCondLst>
                                        </p:cTn>
                                        <p:tgtEl>
                                          <p:spTgt spid="24585">
                                            <p:txEl>
                                              <p:pRg st="0" end="0"/>
                                            </p:txEl>
                                          </p:spTgt>
                                        </p:tgtEl>
                                        <p:attrNameLst>
                                          <p:attrName>style.visibility</p:attrName>
                                        </p:attrNameLst>
                                      </p:cBhvr>
                                      <p:to>
                                        <p:strVal val="visible"/>
                                      </p:to>
                                    </p:set>
                                    <p:animEffect transition="in" filter="diamond(in)">
                                      <p:cBhvr>
                                        <p:cTn id="29" dur="2000"/>
                                        <p:tgtEl>
                                          <p:spTgt spid="24585">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nodeType="clickEffect">
                                  <p:stCondLst>
                                    <p:cond delay="0"/>
                                  </p:stCondLst>
                                  <p:childTnLst>
                                    <p:set>
                                      <p:cBhvr>
                                        <p:cTn id="33" dur="1" fill="hold">
                                          <p:stCondLst>
                                            <p:cond delay="0"/>
                                          </p:stCondLst>
                                        </p:cTn>
                                        <p:tgtEl>
                                          <p:spTgt spid="24585">
                                            <p:txEl>
                                              <p:pRg st="1" end="1"/>
                                            </p:txEl>
                                          </p:spTgt>
                                        </p:tgtEl>
                                        <p:attrNameLst>
                                          <p:attrName>style.visibility</p:attrName>
                                        </p:attrNameLst>
                                      </p:cBhvr>
                                      <p:to>
                                        <p:strVal val="visible"/>
                                      </p:to>
                                    </p:set>
                                    <p:animEffect transition="in" filter="circle(in)">
                                      <p:cBhvr>
                                        <p:cTn id="34" dur="2000"/>
                                        <p:tgtEl>
                                          <p:spTgt spid="24585">
                                            <p:txEl>
                                              <p:pRg st="1" end="1"/>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8" presetClass="entr" presetSubtype="12" fill="hold" nodeType="clickEffect">
                                  <p:stCondLst>
                                    <p:cond delay="0"/>
                                  </p:stCondLst>
                                  <p:childTnLst>
                                    <p:set>
                                      <p:cBhvr>
                                        <p:cTn id="38" dur="1" fill="hold">
                                          <p:stCondLst>
                                            <p:cond delay="0"/>
                                          </p:stCondLst>
                                        </p:cTn>
                                        <p:tgtEl>
                                          <p:spTgt spid="24585">
                                            <p:txEl>
                                              <p:pRg st="2" end="2"/>
                                            </p:txEl>
                                          </p:spTgt>
                                        </p:tgtEl>
                                        <p:attrNameLst>
                                          <p:attrName>style.visibility</p:attrName>
                                        </p:attrNameLst>
                                      </p:cBhvr>
                                      <p:to>
                                        <p:strVal val="visible"/>
                                      </p:to>
                                    </p:set>
                                    <p:animEffect transition="in" filter="strips(downLeft)">
                                      <p:cBhvr>
                                        <p:cTn id="39" dur="500"/>
                                        <p:tgtEl>
                                          <p:spTgt spid="24585">
                                            <p:txEl>
                                              <p:pRg st="2" end="2"/>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24585">
                                            <p:txEl>
                                              <p:pRg st="3" end="3"/>
                                            </p:txEl>
                                          </p:spTgt>
                                        </p:tgtEl>
                                        <p:attrNameLst>
                                          <p:attrName>style.visibility</p:attrName>
                                        </p:attrNameLst>
                                      </p:cBhvr>
                                      <p:to>
                                        <p:strVal val="visible"/>
                                      </p:to>
                                    </p:set>
                                    <p:anim calcmode="lin" valueType="num">
                                      <p:cBhvr additive="base">
                                        <p:cTn id="44" dur="500" fill="hold"/>
                                        <p:tgtEl>
                                          <p:spTgt spid="24585">
                                            <p:txEl>
                                              <p:pRg st="3" end="3"/>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2458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17" presetClass="entr" presetSubtype="10" fill="hold" nodeType="clickEffect">
                                  <p:stCondLst>
                                    <p:cond delay="0"/>
                                  </p:stCondLst>
                                  <p:childTnLst>
                                    <p:set>
                                      <p:cBhvr>
                                        <p:cTn id="49" dur="1" fill="hold">
                                          <p:stCondLst>
                                            <p:cond delay="0"/>
                                          </p:stCondLst>
                                        </p:cTn>
                                        <p:tgtEl>
                                          <p:spTgt spid="24585">
                                            <p:txEl>
                                              <p:pRg st="4" end="4"/>
                                            </p:txEl>
                                          </p:spTgt>
                                        </p:tgtEl>
                                        <p:attrNameLst>
                                          <p:attrName>style.visibility</p:attrName>
                                        </p:attrNameLst>
                                      </p:cBhvr>
                                      <p:to>
                                        <p:strVal val="visible"/>
                                      </p:to>
                                    </p:set>
                                    <p:anim calcmode="lin" valueType="num">
                                      <p:cBhvr>
                                        <p:cTn id="50" dur="500" fill="hold"/>
                                        <p:tgtEl>
                                          <p:spTgt spid="24585">
                                            <p:txEl>
                                              <p:pRg st="4" end="4"/>
                                            </p:txEl>
                                          </p:spTgt>
                                        </p:tgtEl>
                                        <p:attrNameLst>
                                          <p:attrName>ppt_w</p:attrName>
                                        </p:attrNameLst>
                                      </p:cBhvr>
                                      <p:tavLst>
                                        <p:tav tm="0">
                                          <p:val>
                                            <p:fltVal val="0"/>
                                          </p:val>
                                        </p:tav>
                                        <p:tav tm="100000">
                                          <p:val>
                                            <p:strVal val="#ppt_w"/>
                                          </p:val>
                                        </p:tav>
                                      </p:tavLst>
                                    </p:anim>
                                    <p:anim calcmode="lin" valueType="num">
                                      <p:cBhvr>
                                        <p:cTn id="51" dur="500" fill="hold"/>
                                        <p:tgtEl>
                                          <p:spTgt spid="24585">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P spid="2458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Text Box 4"/>
          <p:cNvSpPr txBox="1">
            <a:spLocks noChangeArrowheads="1"/>
          </p:cNvSpPr>
          <p:nvPr/>
        </p:nvSpPr>
        <p:spPr bwMode="auto">
          <a:xfrm>
            <a:off x="3962400" y="381001"/>
            <a:ext cx="3352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sz="2000">
                <a:solidFill>
                  <a:srgbClr val="000099"/>
                </a:solidFill>
                <a:latin typeface=".VnHelvetInsH" panose="020B7200000000000000" pitchFamily="34" charset="0"/>
              </a:rPr>
              <a:t>I. T×m hiÓu chung</a:t>
            </a:r>
          </a:p>
        </p:txBody>
      </p:sp>
      <p:sp>
        <p:nvSpPr>
          <p:cNvPr id="5127" name="Text Box 7"/>
          <p:cNvSpPr txBox="1">
            <a:spLocks noChangeArrowheads="1"/>
          </p:cNvSpPr>
          <p:nvPr/>
        </p:nvSpPr>
        <p:spPr bwMode="auto">
          <a:xfrm>
            <a:off x="4294188" y="5181601"/>
            <a:ext cx="637381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n-US" sz="2000">
                <a:solidFill>
                  <a:srgbClr val="FFFF00"/>
                </a:solidFill>
                <a:latin typeface=".VnHelvetIns" panose="020B7200000000000000" pitchFamily="34" charset="0"/>
              </a:rPr>
              <a:t>     </a:t>
            </a:r>
          </a:p>
        </p:txBody>
      </p:sp>
      <p:graphicFrame>
        <p:nvGraphicFramePr>
          <p:cNvPr id="115716" name="Object 29"/>
          <p:cNvGraphicFramePr>
            <a:graphicFrameLocks noChangeAspect="1"/>
          </p:cNvGraphicFramePr>
          <p:nvPr/>
        </p:nvGraphicFramePr>
        <p:xfrm>
          <a:off x="1524000" y="0"/>
          <a:ext cx="914400" cy="198438"/>
        </p:xfrm>
        <a:graphic>
          <a:graphicData uri="http://schemas.openxmlformats.org/presentationml/2006/ole">
            <mc:AlternateContent xmlns:mc="http://schemas.openxmlformats.org/markup-compatibility/2006">
              <mc:Choice xmlns:v="urn:schemas-microsoft-com:vml" Requires="v">
                <p:oleObj spid="_x0000_s2054" name="Equation" r:id="rId3" imgW="914400" imgH="198720" progId="Equation.DSMT4">
                  <p:embed/>
                </p:oleObj>
              </mc:Choice>
              <mc:Fallback>
                <p:oleObj name="Equation" r:id="rId3" imgW="914400" imgH="198720" progId="Equation.DSMT4">
                  <p:embed/>
                  <p:pic>
                    <p:nvPicPr>
                      <p:cNvPr id="115716" name="Object 2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0"/>
                        <a:ext cx="914400" cy="1984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15717" name="Rectangle 5"/>
          <p:cNvSpPr>
            <a:spLocks noChangeArrowheads="1"/>
          </p:cNvSpPr>
          <p:nvPr/>
        </p:nvSpPr>
        <p:spPr bwMode="auto">
          <a:xfrm>
            <a:off x="3957638" y="962025"/>
            <a:ext cx="43688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spcBef>
                <a:spcPct val="50000"/>
              </a:spcBef>
            </a:pPr>
            <a:r>
              <a:rPr lang="en-US" sz="2200">
                <a:solidFill>
                  <a:srgbClr val="000099"/>
                </a:solidFill>
                <a:latin typeface=".VnHelvetIns" panose="020B7200000000000000" pitchFamily="34" charset="0"/>
              </a:rPr>
              <a:t>1. T¸c gi¶: NguyÔn Tu©n (1910-1987)</a:t>
            </a:r>
          </a:p>
        </p:txBody>
      </p:sp>
      <p:sp>
        <p:nvSpPr>
          <p:cNvPr id="115718" name="Line 6"/>
          <p:cNvSpPr>
            <a:spLocks noChangeShapeType="1"/>
          </p:cNvSpPr>
          <p:nvPr/>
        </p:nvSpPr>
        <p:spPr bwMode="auto">
          <a:xfrm>
            <a:off x="3962400" y="838200"/>
            <a:ext cx="6629400" cy="0"/>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5719" name="Rectangle 7"/>
          <p:cNvSpPr>
            <a:spLocks noChangeArrowheads="1"/>
          </p:cNvSpPr>
          <p:nvPr/>
        </p:nvSpPr>
        <p:spPr bwMode="auto">
          <a:xfrm>
            <a:off x="4016376" y="1371601"/>
            <a:ext cx="66516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eaLnBrk="1" hangingPunct="1">
              <a:buFontTx/>
              <a:buChar char="-"/>
            </a:pPr>
            <a:r>
              <a:rPr lang="en-US" sz="2800">
                <a:solidFill>
                  <a:srgbClr val="000099"/>
                </a:solidFill>
                <a:latin typeface=".VnTime" panose="020B7200000000000000" pitchFamily="34" charset="0"/>
              </a:rPr>
              <a:t> </a:t>
            </a:r>
            <a:r>
              <a:rPr lang="en-US" sz="2800" b="1">
                <a:solidFill>
                  <a:srgbClr val="000099"/>
                </a:solidFill>
                <a:latin typeface=".VnTime" panose="020B7200000000000000" pitchFamily="34" charset="0"/>
              </a:rPr>
              <a:t>Cuéc ®êi:</a:t>
            </a:r>
          </a:p>
        </p:txBody>
      </p:sp>
      <p:pic>
        <p:nvPicPr>
          <p:cNvPr id="115722" name="Picture 10" descr="Nguyen Tuan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36701" y="836712"/>
            <a:ext cx="2409825" cy="3213100"/>
          </a:xfrm>
          <a:prstGeom prst="rect">
            <a:avLst/>
          </a:prstGeom>
          <a:noFill/>
          <a:extLst>
            <a:ext uri="{909E8E84-426E-40DD-AFC4-6F175D3DCCD1}">
              <a14:hiddenFill xmlns:a14="http://schemas.microsoft.com/office/drawing/2010/main">
                <a:solidFill>
                  <a:srgbClr val="FFFFFF"/>
                </a:solidFill>
              </a14:hiddenFill>
            </a:ext>
          </a:extLst>
        </p:spPr>
      </p:pic>
      <p:pic>
        <p:nvPicPr>
          <p:cNvPr id="115723" name="Picture 11" descr="Nguyen Tuan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03512" y="4150568"/>
            <a:ext cx="2088232" cy="2590800"/>
          </a:xfrm>
          <a:prstGeom prst="rect">
            <a:avLst/>
          </a:prstGeom>
          <a:noFill/>
          <a:extLst>
            <a:ext uri="{909E8E84-426E-40DD-AFC4-6F175D3DCCD1}">
              <a14:hiddenFill xmlns:a14="http://schemas.microsoft.com/office/drawing/2010/main">
                <a:solidFill>
                  <a:srgbClr val="FFFFFF"/>
                </a:solidFill>
              </a14:hiddenFill>
            </a:ext>
          </a:extLst>
        </p:spPr>
      </p:pic>
      <p:sp>
        <p:nvSpPr>
          <p:cNvPr id="115724" name="Rectangle 12"/>
          <p:cNvSpPr>
            <a:spLocks noChangeArrowheads="1"/>
          </p:cNvSpPr>
          <p:nvPr/>
        </p:nvSpPr>
        <p:spPr bwMode="auto">
          <a:xfrm>
            <a:off x="4016376" y="1905000"/>
            <a:ext cx="6651625" cy="4706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eaLnBrk="1" hangingPunct="1">
              <a:lnSpc>
                <a:spcPct val="120000"/>
              </a:lnSpc>
              <a:buFontTx/>
              <a:buChar char="-"/>
            </a:pPr>
            <a:r>
              <a:rPr lang="en-US" sz="2800" dirty="0">
                <a:solidFill>
                  <a:srgbClr val="000099"/>
                </a:solidFill>
                <a:latin typeface=".VnTime" panose="020B7200000000000000" pitchFamily="34" charset="0"/>
              </a:rPr>
              <a:t> </a:t>
            </a:r>
            <a:r>
              <a:rPr lang="en-US" sz="2800" b="1" dirty="0" err="1">
                <a:solidFill>
                  <a:srgbClr val="000099"/>
                </a:solidFill>
                <a:latin typeface=".VnTime" panose="020B7200000000000000" pitchFamily="34" charset="0"/>
              </a:rPr>
              <a:t>Sù</a:t>
            </a:r>
            <a:r>
              <a:rPr lang="en-US" sz="2800" b="1" dirty="0">
                <a:solidFill>
                  <a:srgbClr val="000099"/>
                </a:solidFill>
                <a:latin typeface=".VnTime" panose="020B7200000000000000" pitchFamily="34" charset="0"/>
              </a:rPr>
              <a:t> </a:t>
            </a:r>
            <a:r>
              <a:rPr lang="en-US" sz="2800" b="1" dirty="0" err="1">
                <a:solidFill>
                  <a:srgbClr val="000099"/>
                </a:solidFill>
                <a:latin typeface=".VnTime" panose="020B7200000000000000" pitchFamily="34" charset="0"/>
              </a:rPr>
              <a:t>nghiÖp</a:t>
            </a:r>
            <a:r>
              <a:rPr lang="en-US" sz="2800" b="1" dirty="0">
                <a:solidFill>
                  <a:srgbClr val="000099"/>
                </a:solidFill>
                <a:latin typeface=".VnTime" panose="020B7200000000000000" pitchFamily="34" charset="0"/>
              </a:rPr>
              <a:t> </a:t>
            </a:r>
            <a:r>
              <a:rPr lang="en-US" sz="2800" b="1" dirty="0" err="1">
                <a:solidFill>
                  <a:srgbClr val="000099"/>
                </a:solidFill>
                <a:latin typeface=".VnTime" panose="020B7200000000000000" pitchFamily="34" charset="0"/>
              </a:rPr>
              <a:t>s¸ng</a:t>
            </a:r>
            <a:r>
              <a:rPr lang="en-US" sz="2800" b="1" dirty="0">
                <a:solidFill>
                  <a:srgbClr val="000099"/>
                </a:solidFill>
                <a:latin typeface=".VnTime" panose="020B7200000000000000" pitchFamily="34" charset="0"/>
              </a:rPr>
              <a:t> </a:t>
            </a:r>
            <a:r>
              <a:rPr lang="en-US" sz="2800" b="1" dirty="0" err="1">
                <a:solidFill>
                  <a:srgbClr val="000099"/>
                </a:solidFill>
                <a:latin typeface=".VnTime" panose="020B7200000000000000" pitchFamily="34" charset="0"/>
              </a:rPr>
              <a:t>t¸c</a:t>
            </a:r>
            <a:r>
              <a:rPr lang="en-US" sz="2800" b="1" dirty="0">
                <a:solidFill>
                  <a:srgbClr val="000099"/>
                </a:solidFill>
                <a:latin typeface=".VnTime" panose="020B7200000000000000" pitchFamily="34" charset="0"/>
              </a:rPr>
              <a:t>:</a:t>
            </a:r>
          </a:p>
          <a:p>
            <a:pPr algn="just" eaLnBrk="1" hangingPunct="1">
              <a:lnSpc>
                <a:spcPct val="120000"/>
              </a:lnSpc>
            </a:pP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Nh÷ng</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t¸c</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phÈm</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tiªu</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biÓu</a:t>
            </a:r>
            <a:r>
              <a:rPr lang="en-US" sz="2800" dirty="0">
                <a:solidFill>
                  <a:srgbClr val="000099"/>
                </a:solidFill>
                <a:latin typeface=".VnTime" panose="020B7200000000000000" pitchFamily="34" charset="0"/>
              </a:rPr>
              <a:t>: </a:t>
            </a:r>
            <a:r>
              <a:rPr lang="en-US" sz="2800" i="1" dirty="0" err="1">
                <a:solidFill>
                  <a:srgbClr val="000099"/>
                </a:solidFill>
                <a:latin typeface=".VnTime" panose="020B7200000000000000" pitchFamily="34" charset="0"/>
              </a:rPr>
              <a:t>Vang</a:t>
            </a:r>
            <a:r>
              <a:rPr lang="en-US" sz="2800" i="1" dirty="0">
                <a:solidFill>
                  <a:srgbClr val="000099"/>
                </a:solidFill>
                <a:latin typeface=".VnTime" panose="020B7200000000000000" pitchFamily="34" charset="0"/>
              </a:rPr>
              <a:t> </a:t>
            </a:r>
            <a:r>
              <a:rPr lang="en-US" sz="2800" i="1" dirty="0" err="1">
                <a:solidFill>
                  <a:srgbClr val="000099"/>
                </a:solidFill>
                <a:latin typeface=".VnTime" panose="020B7200000000000000" pitchFamily="34" charset="0"/>
              </a:rPr>
              <a:t>bãng</a:t>
            </a:r>
            <a:r>
              <a:rPr lang="en-US" sz="2800" i="1" dirty="0">
                <a:solidFill>
                  <a:srgbClr val="000099"/>
                </a:solidFill>
                <a:latin typeface=".VnTime" panose="020B7200000000000000" pitchFamily="34" charset="0"/>
              </a:rPr>
              <a:t> </a:t>
            </a:r>
            <a:r>
              <a:rPr lang="en-US" sz="2800" i="1" dirty="0" err="1">
                <a:solidFill>
                  <a:srgbClr val="000099"/>
                </a:solidFill>
                <a:latin typeface=".VnTime" panose="020B7200000000000000" pitchFamily="34" charset="0"/>
              </a:rPr>
              <a:t>mét</a:t>
            </a:r>
            <a:r>
              <a:rPr lang="en-US" sz="2800" i="1" dirty="0">
                <a:solidFill>
                  <a:srgbClr val="000099"/>
                </a:solidFill>
                <a:latin typeface=".VnTime" panose="020B7200000000000000" pitchFamily="34" charset="0"/>
              </a:rPr>
              <a:t> </a:t>
            </a:r>
            <a:r>
              <a:rPr lang="en-US" sz="2800" i="1" dirty="0" err="1">
                <a:solidFill>
                  <a:srgbClr val="000099"/>
                </a:solidFill>
                <a:latin typeface=".VnTime" panose="020B7200000000000000" pitchFamily="34" charset="0"/>
              </a:rPr>
              <a:t>thêi</a:t>
            </a:r>
            <a:r>
              <a:rPr lang="en-US" sz="2800" i="1" dirty="0">
                <a:solidFill>
                  <a:srgbClr val="000099"/>
                </a:solidFill>
                <a:latin typeface=".VnTime" panose="020B7200000000000000" pitchFamily="34" charset="0"/>
              </a:rPr>
              <a:t>, </a:t>
            </a:r>
            <a:r>
              <a:rPr lang="en-US" sz="2800" i="1" dirty="0" err="1">
                <a:solidFill>
                  <a:srgbClr val="000099"/>
                </a:solidFill>
                <a:latin typeface=".VnTime" panose="020B7200000000000000" pitchFamily="34" charset="0"/>
              </a:rPr>
              <a:t>Mét</a:t>
            </a:r>
            <a:r>
              <a:rPr lang="en-US" sz="2800" i="1" dirty="0">
                <a:solidFill>
                  <a:srgbClr val="000099"/>
                </a:solidFill>
                <a:latin typeface=".VnTime" panose="020B7200000000000000" pitchFamily="34" charset="0"/>
              </a:rPr>
              <a:t> </a:t>
            </a:r>
            <a:r>
              <a:rPr lang="en-US" sz="2800" i="1" dirty="0" err="1">
                <a:solidFill>
                  <a:srgbClr val="000099"/>
                </a:solidFill>
                <a:latin typeface=".VnTime" panose="020B7200000000000000" pitchFamily="34" charset="0"/>
              </a:rPr>
              <a:t>chuyÕn</a:t>
            </a:r>
            <a:r>
              <a:rPr lang="en-US" sz="2800" i="1" dirty="0">
                <a:solidFill>
                  <a:srgbClr val="000099"/>
                </a:solidFill>
                <a:latin typeface=".VnTime" panose="020B7200000000000000" pitchFamily="34" charset="0"/>
              </a:rPr>
              <a:t> ®</a:t>
            </a:r>
            <a:r>
              <a:rPr lang="en-US" sz="2800" i="1" dirty="0" err="1">
                <a:solidFill>
                  <a:srgbClr val="000099"/>
                </a:solidFill>
                <a:latin typeface=".VnTime" panose="020B7200000000000000" pitchFamily="34" charset="0"/>
              </a:rPr>
              <a:t>i</a:t>
            </a:r>
            <a:r>
              <a:rPr lang="en-US" sz="2800" i="1" dirty="0">
                <a:solidFill>
                  <a:srgbClr val="000099"/>
                </a:solidFill>
                <a:latin typeface=".VnTime" panose="020B7200000000000000" pitchFamily="34" charset="0"/>
              </a:rPr>
              <a:t>, </a:t>
            </a:r>
            <a:r>
              <a:rPr lang="en-US" sz="2800" i="1" dirty="0" err="1" smtClean="0">
                <a:solidFill>
                  <a:srgbClr val="000099"/>
                </a:solidFill>
                <a:latin typeface="Times New Roman" panose="02020603050405020304" pitchFamily="18" charset="0"/>
                <a:cs typeface="Times New Roman" panose="02020603050405020304" pitchFamily="18" charset="0"/>
              </a:rPr>
              <a:t>Tùy</a:t>
            </a:r>
            <a:r>
              <a:rPr lang="en-US" sz="2800" i="1" dirty="0" smtClean="0">
                <a:solidFill>
                  <a:srgbClr val="000099"/>
                </a:solidFill>
                <a:latin typeface="Times New Roman" panose="02020603050405020304" pitchFamily="18" charset="0"/>
                <a:cs typeface="Times New Roman" panose="02020603050405020304" pitchFamily="18" charset="0"/>
              </a:rPr>
              <a:t> </a:t>
            </a:r>
            <a:r>
              <a:rPr lang="en-US" sz="2800" i="1" dirty="0" err="1" smtClean="0">
                <a:solidFill>
                  <a:srgbClr val="000099"/>
                </a:solidFill>
                <a:latin typeface="Times New Roman" panose="02020603050405020304" pitchFamily="18" charset="0"/>
                <a:cs typeface="Times New Roman" panose="02020603050405020304" pitchFamily="18" charset="0"/>
              </a:rPr>
              <a:t>bút</a:t>
            </a:r>
            <a:r>
              <a:rPr lang="en-US" sz="2800" i="1" dirty="0" smtClean="0">
                <a:solidFill>
                  <a:srgbClr val="000099"/>
                </a:solidFill>
                <a:latin typeface="Times New Roman" panose="02020603050405020304" pitchFamily="18" charset="0"/>
                <a:cs typeface="Times New Roman" panose="02020603050405020304" pitchFamily="18" charset="0"/>
              </a:rPr>
              <a:t> </a:t>
            </a:r>
            <a:r>
              <a:rPr lang="en-US" sz="2800" i="1" dirty="0" err="1" smtClean="0">
                <a:solidFill>
                  <a:srgbClr val="000099"/>
                </a:solidFill>
                <a:latin typeface=".VnTime" panose="020B7200000000000000" pitchFamily="34" charset="0"/>
              </a:rPr>
              <a:t>S«ng</a:t>
            </a:r>
            <a:r>
              <a:rPr lang="en-US" sz="2800" i="1" dirty="0" smtClean="0">
                <a:solidFill>
                  <a:srgbClr val="000099"/>
                </a:solidFill>
                <a:latin typeface=".VnTime" panose="020B7200000000000000" pitchFamily="34" charset="0"/>
              </a:rPr>
              <a:t> </a:t>
            </a:r>
            <a:r>
              <a:rPr lang="en-US" sz="2800" i="1" dirty="0">
                <a:solidFill>
                  <a:srgbClr val="000099"/>
                </a:solidFill>
                <a:latin typeface=".VnTime" panose="020B7200000000000000" pitchFamily="34" charset="0"/>
              </a:rPr>
              <a:t>§µ …</a:t>
            </a:r>
          </a:p>
          <a:p>
            <a:pPr algn="just" eaLnBrk="1" hangingPunct="1">
              <a:lnSpc>
                <a:spcPct val="120000"/>
              </a:lnSpc>
            </a:pP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Phong</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c¸ch</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nghÖ</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thuËt</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Tµi</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hoa</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éc</a:t>
            </a:r>
            <a:r>
              <a:rPr lang="en-US" sz="2800" dirty="0">
                <a:solidFill>
                  <a:srgbClr val="000099"/>
                </a:solidFill>
                <a:latin typeface=".VnTime" panose="020B7200000000000000" pitchFamily="34" charset="0"/>
              </a:rPr>
              <a:t> ®¸o. ¤</a:t>
            </a:r>
            <a:r>
              <a:rPr lang="en-US" sz="2800" dirty="0" err="1">
                <a:solidFill>
                  <a:srgbClr val="000099"/>
                </a:solidFill>
                <a:latin typeface=".VnTime" panose="020B7200000000000000" pitchFamily="34" charset="0"/>
              </a:rPr>
              <a:t>ng</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tiÕp</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cËn</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êi</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sèng</a:t>
            </a:r>
            <a:r>
              <a:rPr lang="en-US" sz="2800" dirty="0">
                <a:solidFill>
                  <a:srgbClr val="000099"/>
                </a:solidFill>
                <a:latin typeface=".VnTime" panose="020B7200000000000000" pitchFamily="34" charset="0"/>
              </a:rPr>
              <a:t> vµ con </a:t>
            </a:r>
            <a:r>
              <a:rPr lang="en-US" sz="2800" dirty="0" err="1">
                <a:solidFill>
                  <a:srgbClr val="000099"/>
                </a:solidFill>
                <a:latin typeface=".VnTime" panose="020B7200000000000000" pitchFamily="34" charset="0"/>
              </a:rPr>
              <a:t>ng­</a:t>
            </a:r>
            <a:r>
              <a:rPr lang="en-US" sz="2800" dirty="0" err="1">
                <a:solidFill>
                  <a:srgbClr val="000099"/>
                </a:solidFill>
                <a:latin typeface="Times New Roman" panose="02020603050405020304" pitchFamily="18" charset="0"/>
                <a:cs typeface="Times New Roman" panose="02020603050405020304" pitchFamily="18" charset="0"/>
              </a:rPr>
              <a:t>ườ</a:t>
            </a:r>
            <a:r>
              <a:rPr lang="en-US" sz="2800" dirty="0" err="1">
                <a:solidFill>
                  <a:srgbClr val="000099"/>
                </a:solidFill>
                <a:latin typeface=".VnTime" panose="020B7200000000000000" pitchFamily="34" charset="0"/>
              </a:rPr>
              <a:t>i</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tõ</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gãc</a:t>
            </a:r>
            <a:r>
              <a:rPr lang="en-US" sz="2800" dirty="0">
                <a:solidFill>
                  <a:srgbClr val="000099"/>
                </a:solidFill>
                <a:latin typeface=".VnTime" panose="020B7200000000000000" pitchFamily="34" charset="0"/>
              </a:rPr>
              <a:t> ®é </a:t>
            </a:r>
            <a:r>
              <a:rPr lang="en-US" sz="2800" dirty="0" err="1">
                <a:solidFill>
                  <a:srgbClr val="000099"/>
                </a:solidFill>
                <a:latin typeface=".VnTime" panose="020B7200000000000000" pitchFamily="34" charset="0"/>
              </a:rPr>
              <a:t>v¨n</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hãa</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nghÖ</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thuËt</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tõ</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ph­</a:t>
            </a:r>
            <a:r>
              <a:rPr lang="en-US" sz="2800" dirty="0" err="1">
                <a:solidFill>
                  <a:srgbClr val="000099"/>
                </a:solidFill>
                <a:latin typeface="Times New Roman" panose="02020603050405020304" pitchFamily="18" charset="0"/>
                <a:cs typeface="Times New Roman" panose="02020603050405020304" pitchFamily="18" charset="0"/>
              </a:rPr>
              <a:t>ươ</a:t>
            </a:r>
            <a:r>
              <a:rPr lang="en-US" sz="2800" dirty="0" err="1">
                <a:solidFill>
                  <a:srgbClr val="000099"/>
                </a:solidFill>
                <a:latin typeface=".VnTime" panose="020B7200000000000000" pitchFamily="34" charset="0"/>
              </a:rPr>
              <a:t>ng</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diÖn</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tµi</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hoa</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nghÖ</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sÜ</a:t>
            </a:r>
            <a:r>
              <a:rPr lang="en-US" sz="2800" dirty="0">
                <a:solidFill>
                  <a:srgbClr val="000099"/>
                </a:solidFill>
                <a:latin typeface=".VnTime" panose="020B7200000000000000" pitchFamily="34" charset="0"/>
              </a:rPr>
              <a:t>.</a:t>
            </a:r>
          </a:p>
          <a:p>
            <a:pPr algn="just" eaLnBrk="1" hangingPunct="1">
              <a:lnSpc>
                <a:spcPct val="120000"/>
              </a:lnSpc>
            </a:pP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ãng</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gãp</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ãng</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gãp</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lín</a:t>
            </a:r>
            <a:r>
              <a:rPr lang="en-US" sz="2800" dirty="0">
                <a:solidFill>
                  <a:srgbClr val="000099"/>
                </a:solidFill>
                <a:latin typeface=".VnTime" panose="020B7200000000000000" pitchFamily="34" charset="0"/>
              </a:rPr>
              <a:t> ë </a:t>
            </a:r>
            <a:r>
              <a:rPr lang="en-US" sz="2800" dirty="0" err="1">
                <a:solidFill>
                  <a:srgbClr val="000099"/>
                </a:solidFill>
                <a:latin typeface=".VnTime" panose="020B7200000000000000" pitchFamily="34" charset="0"/>
              </a:rPr>
              <a:t>thÓ</a:t>
            </a:r>
            <a:r>
              <a:rPr lang="en-US" sz="2800" dirty="0">
                <a:solidFill>
                  <a:srgbClr val="000099"/>
                </a:solidFill>
                <a:latin typeface=".VnTime" panose="020B7200000000000000" pitchFamily="34" charset="0"/>
              </a:rPr>
              <a:t> lo¹i </a:t>
            </a:r>
            <a:r>
              <a:rPr lang="en-US" sz="2800" dirty="0" err="1">
                <a:solidFill>
                  <a:srgbClr val="000099"/>
                </a:solidFill>
                <a:latin typeface=".VnTime" panose="020B7200000000000000" pitchFamily="34" charset="0"/>
              </a:rPr>
              <a:t>tïy</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bót</a:t>
            </a:r>
            <a:r>
              <a:rPr lang="en-US" sz="2800" dirty="0">
                <a:solidFill>
                  <a:srgbClr val="000099"/>
                </a:solidFill>
                <a:latin typeface=".VnTime" panose="020B7200000000000000" pitchFamily="34" charset="0"/>
              </a:rPr>
              <a:t> vµ </a:t>
            </a:r>
            <a:r>
              <a:rPr lang="en-US" sz="2800" dirty="0" err="1">
                <a:solidFill>
                  <a:srgbClr val="000099"/>
                </a:solidFill>
                <a:latin typeface=".VnTime" panose="020B7200000000000000" pitchFamily="34" charset="0"/>
              </a:rPr>
              <a:t>bót</a:t>
            </a:r>
            <a:r>
              <a:rPr lang="en-US" sz="2800" dirty="0">
                <a:solidFill>
                  <a:srgbClr val="000099"/>
                </a:solidFill>
                <a:latin typeface=".VnTime" panose="020B7200000000000000" pitchFamily="34" charset="0"/>
              </a:rPr>
              <a:t> </a:t>
            </a:r>
            <a:r>
              <a:rPr lang="en-US" sz="2800" dirty="0" err="1">
                <a:solidFill>
                  <a:srgbClr val="000099"/>
                </a:solidFill>
                <a:latin typeface=".VnTime" panose="020B7200000000000000" pitchFamily="34" charset="0"/>
              </a:rPr>
              <a:t>kÝ</a:t>
            </a:r>
            <a:r>
              <a:rPr lang="en-US" sz="2800" dirty="0">
                <a:solidFill>
                  <a:srgbClr val="000099"/>
                </a:solidFill>
                <a:latin typeface=".VnTime" panose="020B7200000000000000" pitchFamily="34" charset="0"/>
              </a:rPr>
              <a:t>.</a:t>
            </a:r>
          </a:p>
        </p:txBody>
      </p:sp>
    </p:spTree>
    <p:extLst>
      <p:ext uri="{BB962C8B-B14F-4D97-AF65-F5344CB8AC3E}">
        <p14:creationId xmlns:p14="http://schemas.microsoft.com/office/powerpoint/2010/main" val="2872002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15724">
                                            <p:txEl>
                                              <p:pRg st="1" end="1"/>
                                            </p:txEl>
                                          </p:spTgt>
                                        </p:tgtEl>
                                        <p:attrNameLst>
                                          <p:attrName>style.visibility</p:attrName>
                                        </p:attrNameLst>
                                      </p:cBhvr>
                                      <p:to>
                                        <p:strVal val="visible"/>
                                      </p:to>
                                    </p:set>
                                    <p:animEffect transition="in" filter="wheel(1)">
                                      <p:cBhvr>
                                        <p:cTn id="7" dur="2000"/>
                                        <p:tgtEl>
                                          <p:spTgt spid="11572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115724">
                                            <p:txEl>
                                              <p:pRg st="2" end="2"/>
                                            </p:txEl>
                                          </p:spTgt>
                                        </p:tgtEl>
                                        <p:attrNameLst>
                                          <p:attrName>style.visibility</p:attrName>
                                        </p:attrNameLst>
                                      </p:cBhvr>
                                      <p:to>
                                        <p:strVal val="visible"/>
                                      </p:to>
                                    </p:set>
                                    <p:animEffect transition="in" filter="diamond(in)">
                                      <p:cBhvr>
                                        <p:cTn id="12" dur="2000"/>
                                        <p:tgtEl>
                                          <p:spTgt spid="11572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15724">
                                            <p:txEl>
                                              <p:pRg st="3" end="3"/>
                                            </p:txEl>
                                          </p:spTgt>
                                        </p:tgtEl>
                                        <p:attrNameLst>
                                          <p:attrName>style.visibility</p:attrName>
                                        </p:attrNameLst>
                                      </p:cBhvr>
                                      <p:to>
                                        <p:strVal val="visible"/>
                                      </p:to>
                                    </p:set>
                                    <p:animEffect transition="in" filter="barn(inVertical)">
                                      <p:cBhvr>
                                        <p:cTn id="17" dur="500"/>
                                        <p:tgtEl>
                                          <p:spTgt spid="11572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WordArt 2"/>
          <p:cNvSpPr>
            <a:spLocks noChangeArrowheads="1" noChangeShapeType="1" noTextEdit="1"/>
          </p:cNvSpPr>
          <p:nvPr/>
        </p:nvSpPr>
        <p:spPr bwMode="auto">
          <a:xfrm>
            <a:off x="2053683" y="229010"/>
            <a:ext cx="6585494" cy="228189"/>
          </a:xfrm>
          <a:prstGeom prst="rect">
            <a:avLst/>
          </a:prstGeom>
        </p:spPr>
        <p:txBody>
          <a:bodyPr wrap="none" fromWordArt="1">
            <a:prstTxWarp prst="textPlain">
              <a:avLst>
                <a:gd name="adj" fmla="val 50000"/>
              </a:avLst>
            </a:prstTxWarp>
          </a:bodyPr>
          <a:lstStyle/>
          <a:p>
            <a:pPr algn="ctr"/>
            <a:r>
              <a:rPr lang="en-US" sz="3600" kern="10" dirty="0">
                <a:ln w="19050">
                  <a:solidFill>
                    <a:schemeClr val="accent1"/>
                  </a:solidFill>
                  <a:round/>
                  <a:headEnd/>
                  <a:tailEnd/>
                </a:ln>
                <a:solidFill>
                  <a:srgbClr val="000080"/>
                </a:solidFill>
                <a:effectLst>
                  <a:outerShdw dist="35921" dir="2700000" algn="ctr" rotWithShape="0">
                    <a:srgbClr val="990000"/>
                  </a:outerShdw>
                </a:effectLst>
                <a:latin typeface="Times New Roman" panose="02020603050405020304" pitchFamily="18" charset="0"/>
                <a:cs typeface="Times New Roman" panose="02020603050405020304" pitchFamily="18" charset="0"/>
              </a:rPr>
              <a:t>MỘT SỐ TÁC PHẨM CỦA NGUYỄN TUÂN</a:t>
            </a:r>
          </a:p>
        </p:txBody>
      </p:sp>
      <p:pic>
        <p:nvPicPr>
          <p:cNvPr id="23555" name="Picture 3" descr="Chiếc lư đồng mắt cu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2318" y="657225"/>
            <a:ext cx="2758659" cy="3014663"/>
          </a:xfrm>
          <a:prstGeom prst="rect">
            <a:avLst/>
          </a:prstGeom>
          <a:noFill/>
          <a:extLst>
            <a:ext uri="{909E8E84-426E-40DD-AFC4-6F175D3DCCD1}">
              <a14:hiddenFill xmlns:a14="http://schemas.microsoft.com/office/drawing/2010/main">
                <a:solidFill>
                  <a:srgbClr val="FFFFFF"/>
                </a:solidFill>
              </a14:hiddenFill>
            </a:ext>
          </a:extLst>
        </p:spPr>
      </p:pic>
      <p:pic>
        <p:nvPicPr>
          <p:cNvPr id="23556" name="Picture 4" descr="Nguyễn Tuân tuyển tậ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4184" y="3849143"/>
            <a:ext cx="3115586" cy="2804012"/>
          </a:xfrm>
          <a:prstGeom prst="rect">
            <a:avLst/>
          </a:prstGeom>
          <a:noFill/>
          <a:extLst>
            <a:ext uri="{909E8E84-426E-40DD-AFC4-6F175D3DCCD1}">
              <a14:hiddenFill xmlns:a14="http://schemas.microsoft.com/office/drawing/2010/main">
                <a:solidFill>
                  <a:srgbClr val="FFFFFF"/>
                </a:solidFill>
              </a14:hiddenFill>
            </a:ext>
          </a:extLst>
        </p:spPr>
      </p:pic>
      <p:pic>
        <p:nvPicPr>
          <p:cNvPr id="23557" name="Picture 5" descr="Tuỳ bút kháng chiế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2319" y="3849143"/>
            <a:ext cx="2758659" cy="2800204"/>
          </a:xfrm>
          <a:prstGeom prst="rect">
            <a:avLst/>
          </a:prstGeom>
          <a:noFill/>
          <a:extLst>
            <a:ext uri="{909E8E84-426E-40DD-AFC4-6F175D3DCCD1}">
              <a14:hiddenFill xmlns:a14="http://schemas.microsoft.com/office/drawing/2010/main">
                <a:solidFill>
                  <a:srgbClr val="FFFFFF"/>
                </a:solidFill>
              </a14:hiddenFill>
            </a:ext>
          </a:extLst>
        </p:spPr>
      </p:pic>
      <p:pic>
        <p:nvPicPr>
          <p:cNvPr id="23558" name="Picture 6" descr="Vang bóng một thời"/>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93815" y="600070"/>
            <a:ext cx="2883445" cy="3125782"/>
          </a:xfrm>
          <a:prstGeom prst="rect">
            <a:avLst/>
          </a:prstGeom>
          <a:noFill/>
          <a:extLst>
            <a:ext uri="{909E8E84-426E-40DD-AFC4-6F175D3DCCD1}">
              <a14:hiddenFill xmlns:a14="http://schemas.microsoft.com/office/drawing/2010/main">
                <a:solidFill>
                  <a:srgbClr val="FFFFFF"/>
                </a:solidFill>
              </a14:hiddenFill>
            </a:ext>
          </a:extLst>
        </p:spPr>
      </p:pic>
      <p:pic>
        <p:nvPicPr>
          <p:cNvPr id="23559" name="Picture 7" descr="Tuỳ bút I"/>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95824" y="642903"/>
            <a:ext cx="2932317" cy="3082950"/>
          </a:xfrm>
          <a:prstGeom prst="rect">
            <a:avLst/>
          </a:prstGeom>
          <a:noFill/>
          <a:extLst>
            <a:ext uri="{909E8E84-426E-40DD-AFC4-6F175D3DCCD1}">
              <a14:hiddenFill xmlns:a14="http://schemas.microsoft.com/office/drawing/2010/main">
                <a:solidFill>
                  <a:srgbClr val="FFFFFF"/>
                </a:solidFill>
              </a14:hiddenFill>
            </a:ext>
          </a:extLst>
        </p:spPr>
      </p:pic>
      <p:pic>
        <p:nvPicPr>
          <p:cNvPr id="23560" name="Picture 8" descr="CA KIEM"/>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06683" y="3849143"/>
            <a:ext cx="2932317" cy="2675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85587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0" fill="hold" grpId="0" nodeType="withEffect">
                                  <p:stCondLst>
                                    <p:cond delay="0"/>
                                  </p:stCondLst>
                                  <p:childTnLst>
                                    <p:set>
                                      <p:cBhvr>
                                        <p:cTn id="6" dur="1" fill="hold">
                                          <p:stCondLst>
                                            <p:cond delay="0"/>
                                          </p:stCondLst>
                                        </p:cTn>
                                        <p:tgtEl>
                                          <p:spTgt spid="23554"/>
                                        </p:tgtEl>
                                        <p:attrNameLst>
                                          <p:attrName>style.visibility</p:attrName>
                                        </p:attrNameLst>
                                      </p:cBhvr>
                                      <p:to>
                                        <p:strVal val="visible"/>
                                      </p:to>
                                    </p:set>
                                  </p:childTnLst>
                                </p:cTn>
                              </p:par>
                            </p:childTnLst>
                          </p:cTn>
                        </p:par>
                        <p:par>
                          <p:cTn id="7" fill="hold" nodeType="afterGroup">
                            <p:stCondLst>
                              <p:cond delay="0"/>
                            </p:stCondLst>
                            <p:childTnLst>
                              <p:par>
                                <p:cTn id="8" presetID="53" presetClass="entr" presetSubtype="0" fill="hold" nodeType="afterEffect">
                                  <p:stCondLst>
                                    <p:cond delay="0"/>
                                  </p:stCondLst>
                                  <p:childTnLst>
                                    <p:set>
                                      <p:cBhvr>
                                        <p:cTn id="9" dur="1" fill="hold">
                                          <p:stCondLst>
                                            <p:cond delay="0"/>
                                          </p:stCondLst>
                                        </p:cTn>
                                        <p:tgtEl>
                                          <p:spTgt spid="23555"/>
                                        </p:tgtEl>
                                        <p:attrNameLst>
                                          <p:attrName>style.visibility</p:attrName>
                                        </p:attrNameLst>
                                      </p:cBhvr>
                                      <p:to>
                                        <p:strVal val="visible"/>
                                      </p:to>
                                    </p:set>
                                    <p:anim calcmode="lin" valueType="num">
                                      <p:cBhvr>
                                        <p:cTn id="10" dur="500" fill="hold"/>
                                        <p:tgtEl>
                                          <p:spTgt spid="23555"/>
                                        </p:tgtEl>
                                        <p:attrNameLst>
                                          <p:attrName>ppt_w</p:attrName>
                                        </p:attrNameLst>
                                      </p:cBhvr>
                                      <p:tavLst>
                                        <p:tav tm="0">
                                          <p:val>
                                            <p:fltVal val="0"/>
                                          </p:val>
                                        </p:tav>
                                        <p:tav tm="100000">
                                          <p:val>
                                            <p:strVal val="#ppt_w"/>
                                          </p:val>
                                        </p:tav>
                                      </p:tavLst>
                                    </p:anim>
                                    <p:anim calcmode="lin" valueType="num">
                                      <p:cBhvr>
                                        <p:cTn id="11" dur="500" fill="hold"/>
                                        <p:tgtEl>
                                          <p:spTgt spid="23555"/>
                                        </p:tgtEl>
                                        <p:attrNameLst>
                                          <p:attrName>ppt_h</p:attrName>
                                        </p:attrNameLst>
                                      </p:cBhvr>
                                      <p:tavLst>
                                        <p:tav tm="0">
                                          <p:val>
                                            <p:fltVal val="0"/>
                                          </p:val>
                                        </p:tav>
                                        <p:tav tm="100000">
                                          <p:val>
                                            <p:strVal val="#ppt_h"/>
                                          </p:val>
                                        </p:tav>
                                      </p:tavLst>
                                    </p:anim>
                                    <p:animEffect transition="in" filter="fade">
                                      <p:cBhvr>
                                        <p:cTn id="12" dur="500"/>
                                        <p:tgtEl>
                                          <p:spTgt spid="23555"/>
                                        </p:tgtEl>
                                      </p:cBhvr>
                                    </p:animEffect>
                                  </p:childTnLst>
                                </p:cTn>
                              </p:par>
                            </p:childTnLst>
                          </p:cTn>
                        </p:par>
                        <p:par>
                          <p:cTn id="13" fill="hold" nodeType="afterGroup">
                            <p:stCondLst>
                              <p:cond delay="500"/>
                            </p:stCondLst>
                            <p:childTnLst>
                              <p:par>
                                <p:cTn id="14" presetID="30" presetClass="entr" presetSubtype="0" fill="hold" nodeType="afterEffect">
                                  <p:stCondLst>
                                    <p:cond delay="0"/>
                                  </p:stCondLst>
                                  <p:childTnLst>
                                    <p:set>
                                      <p:cBhvr>
                                        <p:cTn id="15" dur="1" fill="hold">
                                          <p:stCondLst>
                                            <p:cond delay="0"/>
                                          </p:stCondLst>
                                        </p:cTn>
                                        <p:tgtEl>
                                          <p:spTgt spid="23558"/>
                                        </p:tgtEl>
                                        <p:attrNameLst>
                                          <p:attrName>style.visibility</p:attrName>
                                        </p:attrNameLst>
                                      </p:cBhvr>
                                      <p:to>
                                        <p:strVal val="visible"/>
                                      </p:to>
                                    </p:set>
                                    <p:animEffect transition="in" filter="fade">
                                      <p:cBhvr>
                                        <p:cTn id="16" dur="800" decel="100000"/>
                                        <p:tgtEl>
                                          <p:spTgt spid="23558"/>
                                        </p:tgtEl>
                                      </p:cBhvr>
                                    </p:animEffect>
                                    <p:anim calcmode="lin" valueType="num">
                                      <p:cBhvr>
                                        <p:cTn id="17" dur="800" decel="100000" fill="hold"/>
                                        <p:tgtEl>
                                          <p:spTgt spid="23558"/>
                                        </p:tgtEl>
                                        <p:attrNameLst>
                                          <p:attrName>style.rotation</p:attrName>
                                        </p:attrNameLst>
                                      </p:cBhvr>
                                      <p:tavLst>
                                        <p:tav tm="0">
                                          <p:val>
                                            <p:fltVal val="-90"/>
                                          </p:val>
                                        </p:tav>
                                        <p:tav tm="100000">
                                          <p:val>
                                            <p:fltVal val="0"/>
                                          </p:val>
                                        </p:tav>
                                      </p:tavLst>
                                    </p:anim>
                                    <p:anim calcmode="lin" valueType="num">
                                      <p:cBhvr>
                                        <p:cTn id="18" dur="800" decel="100000" fill="hold"/>
                                        <p:tgtEl>
                                          <p:spTgt spid="23558"/>
                                        </p:tgtEl>
                                        <p:attrNameLst>
                                          <p:attrName>ppt_x</p:attrName>
                                        </p:attrNameLst>
                                      </p:cBhvr>
                                      <p:tavLst>
                                        <p:tav tm="0">
                                          <p:val>
                                            <p:strVal val="#ppt_x+0.4"/>
                                          </p:val>
                                        </p:tav>
                                        <p:tav tm="100000">
                                          <p:val>
                                            <p:strVal val="#ppt_x-0.05"/>
                                          </p:val>
                                        </p:tav>
                                      </p:tavLst>
                                    </p:anim>
                                    <p:anim calcmode="lin" valueType="num">
                                      <p:cBhvr>
                                        <p:cTn id="19" dur="800" decel="100000" fill="hold"/>
                                        <p:tgtEl>
                                          <p:spTgt spid="23558"/>
                                        </p:tgtEl>
                                        <p:attrNameLst>
                                          <p:attrName>ppt_y</p:attrName>
                                        </p:attrNameLst>
                                      </p:cBhvr>
                                      <p:tavLst>
                                        <p:tav tm="0">
                                          <p:val>
                                            <p:strVal val="#ppt_y-0.4"/>
                                          </p:val>
                                        </p:tav>
                                        <p:tav tm="100000">
                                          <p:val>
                                            <p:strVal val="#ppt_y+0.1"/>
                                          </p:val>
                                        </p:tav>
                                      </p:tavLst>
                                    </p:anim>
                                    <p:anim calcmode="lin" valueType="num">
                                      <p:cBhvr>
                                        <p:cTn id="20" dur="200" accel="100000" fill="hold">
                                          <p:stCondLst>
                                            <p:cond delay="800"/>
                                          </p:stCondLst>
                                        </p:cTn>
                                        <p:tgtEl>
                                          <p:spTgt spid="23558"/>
                                        </p:tgtEl>
                                        <p:attrNameLst>
                                          <p:attrName>ppt_x</p:attrName>
                                        </p:attrNameLst>
                                      </p:cBhvr>
                                      <p:tavLst>
                                        <p:tav tm="0">
                                          <p:val>
                                            <p:strVal val="#ppt_x-0.05"/>
                                          </p:val>
                                        </p:tav>
                                        <p:tav tm="100000">
                                          <p:val>
                                            <p:strVal val="#ppt_x"/>
                                          </p:val>
                                        </p:tav>
                                      </p:tavLst>
                                    </p:anim>
                                    <p:anim calcmode="lin" valueType="num">
                                      <p:cBhvr>
                                        <p:cTn id="21" dur="200" accel="100000" fill="hold">
                                          <p:stCondLst>
                                            <p:cond delay="800"/>
                                          </p:stCondLst>
                                        </p:cTn>
                                        <p:tgtEl>
                                          <p:spTgt spid="23558"/>
                                        </p:tgtEl>
                                        <p:attrNameLst>
                                          <p:attrName>ppt_y</p:attrName>
                                        </p:attrNameLst>
                                      </p:cBhvr>
                                      <p:tavLst>
                                        <p:tav tm="0">
                                          <p:val>
                                            <p:strVal val="#ppt_y+0.1"/>
                                          </p:val>
                                        </p:tav>
                                        <p:tav tm="100000">
                                          <p:val>
                                            <p:strVal val="#ppt_y"/>
                                          </p:val>
                                        </p:tav>
                                      </p:tavLst>
                                    </p:anim>
                                  </p:childTnLst>
                                </p:cTn>
                              </p:par>
                            </p:childTnLst>
                          </p:cTn>
                        </p:par>
                        <p:par>
                          <p:cTn id="22" fill="hold" nodeType="afterGroup">
                            <p:stCondLst>
                              <p:cond delay="1500"/>
                            </p:stCondLst>
                            <p:childTnLst>
                              <p:par>
                                <p:cTn id="23" presetID="8" presetClass="entr" presetSubtype="16" fill="hold" nodeType="afterEffect">
                                  <p:stCondLst>
                                    <p:cond delay="0"/>
                                  </p:stCondLst>
                                  <p:childTnLst>
                                    <p:set>
                                      <p:cBhvr>
                                        <p:cTn id="24" dur="1" fill="hold">
                                          <p:stCondLst>
                                            <p:cond delay="0"/>
                                          </p:stCondLst>
                                        </p:cTn>
                                        <p:tgtEl>
                                          <p:spTgt spid="23559"/>
                                        </p:tgtEl>
                                        <p:attrNameLst>
                                          <p:attrName>style.visibility</p:attrName>
                                        </p:attrNameLst>
                                      </p:cBhvr>
                                      <p:to>
                                        <p:strVal val="visible"/>
                                      </p:to>
                                    </p:set>
                                    <p:animEffect transition="in" filter="diamond(in)">
                                      <p:cBhvr>
                                        <p:cTn id="25" dur="2000"/>
                                        <p:tgtEl>
                                          <p:spTgt spid="23559"/>
                                        </p:tgtEl>
                                      </p:cBhvr>
                                    </p:animEffect>
                                  </p:childTnLst>
                                </p:cTn>
                              </p:par>
                            </p:childTnLst>
                          </p:cTn>
                        </p:par>
                        <p:par>
                          <p:cTn id="26" fill="hold" nodeType="afterGroup">
                            <p:stCondLst>
                              <p:cond delay="3500"/>
                            </p:stCondLst>
                            <p:childTnLst>
                              <p:par>
                                <p:cTn id="27" presetID="25" presetClass="entr" presetSubtype="0" fill="hold" nodeType="afterEffect">
                                  <p:stCondLst>
                                    <p:cond delay="0"/>
                                  </p:stCondLst>
                                  <p:childTnLst>
                                    <p:set>
                                      <p:cBhvr>
                                        <p:cTn id="28" dur="1" fill="hold">
                                          <p:stCondLst>
                                            <p:cond delay="0"/>
                                          </p:stCondLst>
                                        </p:cTn>
                                        <p:tgtEl>
                                          <p:spTgt spid="23557"/>
                                        </p:tgtEl>
                                        <p:attrNameLst>
                                          <p:attrName>style.visibility</p:attrName>
                                        </p:attrNameLst>
                                      </p:cBhvr>
                                      <p:to>
                                        <p:strVal val="visible"/>
                                      </p:to>
                                    </p:set>
                                    <p:anim calcmode="lin" valueType="num">
                                      <p:cBhvr>
                                        <p:cTn id="29" dur="500" decel="50000" fill="hold">
                                          <p:stCondLst>
                                            <p:cond delay="0"/>
                                          </p:stCondLst>
                                        </p:cTn>
                                        <p:tgtEl>
                                          <p:spTgt spid="23557"/>
                                        </p:tgtEl>
                                        <p:attrNameLst>
                                          <p:attrName>style.rotation</p:attrName>
                                        </p:attrNameLst>
                                      </p:cBhvr>
                                      <p:tavLst>
                                        <p:tav tm="0">
                                          <p:val>
                                            <p:fltVal val="-90"/>
                                          </p:val>
                                        </p:tav>
                                        <p:tav tm="100000">
                                          <p:val>
                                            <p:fltVal val="0"/>
                                          </p:val>
                                        </p:tav>
                                      </p:tavLst>
                                    </p:anim>
                                    <p:anim calcmode="lin" valueType="num">
                                      <p:cBhvr>
                                        <p:cTn id="30" dur="500" decel="50000" fill="hold">
                                          <p:stCondLst>
                                            <p:cond delay="0"/>
                                          </p:stCondLst>
                                        </p:cTn>
                                        <p:tgtEl>
                                          <p:spTgt spid="23557"/>
                                        </p:tgtEl>
                                        <p:attrNameLst>
                                          <p:attrName>ppt_w</p:attrName>
                                        </p:attrNameLst>
                                      </p:cBhvr>
                                      <p:tavLst>
                                        <p:tav tm="0">
                                          <p:val>
                                            <p:strVal val="#ppt_w"/>
                                          </p:val>
                                        </p:tav>
                                        <p:tav tm="100000">
                                          <p:val>
                                            <p:strVal val="#ppt_w*.05"/>
                                          </p:val>
                                        </p:tav>
                                      </p:tavLst>
                                    </p:anim>
                                    <p:anim calcmode="lin" valueType="num">
                                      <p:cBhvr>
                                        <p:cTn id="31" dur="500" accel="50000" fill="hold">
                                          <p:stCondLst>
                                            <p:cond delay="500"/>
                                          </p:stCondLst>
                                        </p:cTn>
                                        <p:tgtEl>
                                          <p:spTgt spid="23557"/>
                                        </p:tgtEl>
                                        <p:attrNameLst>
                                          <p:attrName>ppt_w</p:attrName>
                                        </p:attrNameLst>
                                      </p:cBhvr>
                                      <p:tavLst>
                                        <p:tav tm="0">
                                          <p:val>
                                            <p:strVal val="#ppt_w*.05"/>
                                          </p:val>
                                        </p:tav>
                                        <p:tav tm="100000">
                                          <p:val>
                                            <p:strVal val="#ppt_w"/>
                                          </p:val>
                                        </p:tav>
                                      </p:tavLst>
                                    </p:anim>
                                    <p:anim calcmode="lin" valueType="num">
                                      <p:cBhvr>
                                        <p:cTn id="32" dur="1000" fill="hold"/>
                                        <p:tgtEl>
                                          <p:spTgt spid="23557"/>
                                        </p:tgtEl>
                                        <p:attrNameLst>
                                          <p:attrName>ppt_h</p:attrName>
                                        </p:attrNameLst>
                                      </p:cBhvr>
                                      <p:tavLst>
                                        <p:tav tm="0">
                                          <p:val>
                                            <p:strVal val="#ppt_h"/>
                                          </p:val>
                                        </p:tav>
                                        <p:tav tm="100000">
                                          <p:val>
                                            <p:strVal val="#ppt_h"/>
                                          </p:val>
                                        </p:tav>
                                      </p:tavLst>
                                    </p:anim>
                                    <p:anim calcmode="lin" valueType="num">
                                      <p:cBhvr>
                                        <p:cTn id="33" dur="500" decel="50000" fill="hold">
                                          <p:stCondLst>
                                            <p:cond delay="0"/>
                                          </p:stCondLst>
                                        </p:cTn>
                                        <p:tgtEl>
                                          <p:spTgt spid="23557"/>
                                        </p:tgtEl>
                                        <p:attrNameLst>
                                          <p:attrName>ppt_x</p:attrName>
                                        </p:attrNameLst>
                                      </p:cBhvr>
                                      <p:tavLst>
                                        <p:tav tm="0">
                                          <p:val>
                                            <p:strVal val="#ppt_x+.4"/>
                                          </p:val>
                                        </p:tav>
                                        <p:tav tm="100000">
                                          <p:val>
                                            <p:strVal val="#ppt_x"/>
                                          </p:val>
                                        </p:tav>
                                      </p:tavLst>
                                    </p:anim>
                                    <p:anim calcmode="lin" valueType="num">
                                      <p:cBhvr>
                                        <p:cTn id="34" dur="500" decel="50000" fill="hold">
                                          <p:stCondLst>
                                            <p:cond delay="0"/>
                                          </p:stCondLst>
                                        </p:cTn>
                                        <p:tgtEl>
                                          <p:spTgt spid="23557"/>
                                        </p:tgtEl>
                                        <p:attrNameLst>
                                          <p:attrName>ppt_y</p:attrName>
                                        </p:attrNameLst>
                                      </p:cBhvr>
                                      <p:tavLst>
                                        <p:tav tm="0">
                                          <p:val>
                                            <p:strVal val="#ppt_y-.2"/>
                                          </p:val>
                                        </p:tav>
                                        <p:tav tm="100000">
                                          <p:val>
                                            <p:strVal val="#ppt_y+.1"/>
                                          </p:val>
                                        </p:tav>
                                      </p:tavLst>
                                    </p:anim>
                                    <p:anim calcmode="lin" valueType="num">
                                      <p:cBhvr>
                                        <p:cTn id="35" dur="500" accel="50000" fill="hold">
                                          <p:stCondLst>
                                            <p:cond delay="500"/>
                                          </p:stCondLst>
                                        </p:cTn>
                                        <p:tgtEl>
                                          <p:spTgt spid="23557"/>
                                        </p:tgtEl>
                                        <p:attrNameLst>
                                          <p:attrName>ppt_y</p:attrName>
                                        </p:attrNameLst>
                                      </p:cBhvr>
                                      <p:tavLst>
                                        <p:tav tm="0">
                                          <p:val>
                                            <p:strVal val="#ppt_y+.1"/>
                                          </p:val>
                                        </p:tav>
                                        <p:tav tm="100000">
                                          <p:val>
                                            <p:strVal val="#ppt_y"/>
                                          </p:val>
                                        </p:tav>
                                      </p:tavLst>
                                    </p:anim>
                                    <p:animEffect transition="in" filter="fade">
                                      <p:cBhvr>
                                        <p:cTn id="36" dur="1000" decel="50000">
                                          <p:stCondLst>
                                            <p:cond delay="0"/>
                                          </p:stCondLst>
                                        </p:cTn>
                                        <p:tgtEl>
                                          <p:spTgt spid="23557"/>
                                        </p:tgtEl>
                                      </p:cBhvr>
                                    </p:animEffect>
                                  </p:childTnLst>
                                </p:cTn>
                              </p:par>
                            </p:childTnLst>
                          </p:cTn>
                        </p:par>
                        <p:par>
                          <p:cTn id="37" fill="hold" nodeType="afterGroup">
                            <p:stCondLst>
                              <p:cond delay="4500"/>
                            </p:stCondLst>
                            <p:childTnLst>
                              <p:par>
                                <p:cTn id="38" presetID="30" presetClass="entr" presetSubtype="0" fill="hold" nodeType="afterEffect">
                                  <p:stCondLst>
                                    <p:cond delay="0"/>
                                  </p:stCondLst>
                                  <p:childTnLst>
                                    <p:set>
                                      <p:cBhvr>
                                        <p:cTn id="39" dur="1" fill="hold">
                                          <p:stCondLst>
                                            <p:cond delay="0"/>
                                          </p:stCondLst>
                                        </p:cTn>
                                        <p:tgtEl>
                                          <p:spTgt spid="23560"/>
                                        </p:tgtEl>
                                        <p:attrNameLst>
                                          <p:attrName>style.visibility</p:attrName>
                                        </p:attrNameLst>
                                      </p:cBhvr>
                                      <p:to>
                                        <p:strVal val="visible"/>
                                      </p:to>
                                    </p:set>
                                    <p:animEffect transition="in" filter="fade">
                                      <p:cBhvr>
                                        <p:cTn id="40" dur="800" decel="100000"/>
                                        <p:tgtEl>
                                          <p:spTgt spid="23560"/>
                                        </p:tgtEl>
                                      </p:cBhvr>
                                    </p:animEffect>
                                    <p:anim calcmode="lin" valueType="num">
                                      <p:cBhvr>
                                        <p:cTn id="41" dur="800" decel="100000" fill="hold"/>
                                        <p:tgtEl>
                                          <p:spTgt spid="23560"/>
                                        </p:tgtEl>
                                        <p:attrNameLst>
                                          <p:attrName>style.rotation</p:attrName>
                                        </p:attrNameLst>
                                      </p:cBhvr>
                                      <p:tavLst>
                                        <p:tav tm="0">
                                          <p:val>
                                            <p:fltVal val="-90"/>
                                          </p:val>
                                        </p:tav>
                                        <p:tav tm="100000">
                                          <p:val>
                                            <p:fltVal val="0"/>
                                          </p:val>
                                        </p:tav>
                                      </p:tavLst>
                                    </p:anim>
                                    <p:anim calcmode="lin" valueType="num">
                                      <p:cBhvr>
                                        <p:cTn id="42" dur="800" decel="100000" fill="hold"/>
                                        <p:tgtEl>
                                          <p:spTgt spid="23560"/>
                                        </p:tgtEl>
                                        <p:attrNameLst>
                                          <p:attrName>ppt_x</p:attrName>
                                        </p:attrNameLst>
                                      </p:cBhvr>
                                      <p:tavLst>
                                        <p:tav tm="0">
                                          <p:val>
                                            <p:strVal val="#ppt_x+0.4"/>
                                          </p:val>
                                        </p:tav>
                                        <p:tav tm="100000">
                                          <p:val>
                                            <p:strVal val="#ppt_x-0.05"/>
                                          </p:val>
                                        </p:tav>
                                      </p:tavLst>
                                    </p:anim>
                                    <p:anim calcmode="lin" valueType="num">
                                      <p:cBhvr>
                                        <p:cTn id="43" dur="800" decel="100000" fill="hold"/>
                                        <p:tgtEl>
                                          <p:spTgt spid="23560"/>
                                        </p:tgtEl>
                                        <p:attrNameLst>
                                          <p:attrName>ppt_y</p:attrName>
                                        </p:attrNameLst>
                                      </p:cBhvr>
                                      <p:tavLst>
                                        <p:tav tm="0">
                                          <p:val>
                                            <p:strVal val="#ppt_y-0.4"/>
                                          </p:val>
                                        </p:tav>
                                        <p:tav tm="100000">
                                          <p:val>
                                            <p:strVal val="#ppt_y+0.1"/>
                                          </p:val>
                                        </p:tav>
                                      </p:tavLst>
                                    </p:anim>
                                    <p:anim calcmode="lin" valueType="num">
                                      <p:cBhvr>
                                        <p:cTn id="44" dur="200" accel="100000" fill="hold">
                                          <p:stCondLst>
                                            <p:cond delay="800"/>
                                          </p:stCondLst>
                                        </p:cTn>
                                        <p:tgtEl>
                                          <p:spTgt spid="23560"/>
                                        </p:tgtEl>
                                        <p:attrNameLst>
                                          <p:attrName>ppt_x</p:attrName>
                                        </p:attrNameLst>
                                      </p:cBhvr>
                                      <p:tavLst>
                                        <p:tav tm="0">
                                          <p:val>
                                            <p:strVal val="#ppt_x-0.05"/>
                                          </p:val>
                                        </p:tav>
                                        <p:tav tm="100000">
                                          <p:val>
                                            <p:strVal val="#ppt_x"/>
                                          </p:val>
                                        </p:tav>
                                      </p:tavLst>
                                    </p:anim>
                                    <p:anim calcmode="lin" valueType="num">
                                      <p:cBhvr>
                                        <p:cTn id="45" dur="200" accel="100000" fill="hold">
                                          <p:stCondLst>
                                            <p:cond delay="800"/>
                                          </p:stCondLst>
                                        </p:cTn>
                                        <p:tgtEl>
                                          <p:spTgt spid="23560"/>
                                        </p:tgtEl>
                                        <p:attrNameLst>
                                          <p:attrName>ppt_y</p:attrName>
                                        </p:attrNameLst>
                                      </p:cBhvr>
                                      <p:tavLst>
                                        <p:tav tm="0">
                                          <p:val>
                                            <p:strVal val="#ppt_y+0.1"/>
                                          </p:val>
                                        </p:tav>
                                        <p:tav tm="100000">
                                          <p:val>
                                            <p:strVal val="#ppt_y"/>
                                          </p:val>
                                        </p:tav>
                                      </p:tavLst>
                                    </p:anim>
                                  </p:childTnLst>
                                </p:cTn>
                              </p:par>
                            </p:childTnLst>
                          </p:cTn>
                        </p:par>
                        <p:par>
                          <p:cTn id="46" fill="hold" nodeType="afterGroup">
                            <p:stCondLst>
                              <p:cond delay="5500"/>
                            </p:stCondLst>
                            <p:childTnLst>
                              <p:par>
                                <p:cTn id="47" presetID="8" presetClass="entr" presetSubtype="16" fill="hold" nodeType="afterEffect">
                                  <p:stCondLst>
                                    <p:cond delay="0"/>
                                  </p:stCondLst>
                                  <p:childTnLst>
                                    <p:set>
                                      <p:cBhvr>
                                        <p:cTn id="48" dur="1" fill="hold">
                                          <p:stCondLst>
                                            <p:cond delay="0"/>
                                          </p:stCondLst>
                                        </p:cTn>
                                        <p:tgtEl>
                                          <p:spTgt spid="23556"/>
                                        </p:tgtEl>
                                        <p:attrNameLst>
                                          <p:attrName>style.visibility</p:attrName>
                                        </p:attrNameLst>
                                      </p:cBhvr>
                                      <p:to>
                                        <p:strVal val="visible"/>
                                      </p:to>
                                    </p:set>
                                    <p:animEffect transition="in" filter="diamond(in)">
                                      <p:cBhvr>
                                        <p:cTn id="49" dur="2000"/>
                                        <p:tgtEl>
                                          <p:spTgt spid="235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150018"/>
            <a:ext cx="12280490" cy="769441"/>
          </a:xfrm>
          <a:prstGeom prst="rect">
            <a:avLst/>
          </a:prstGeom>
          <a:noFill/>
        </p:spPr>
        <p:txBody>
          <a:bodyPr wrap="square" rtlCol="0">
            <a:spAutoFit/>
          </a:bodyPr>
          <a:lstStyle/>
          <a:p>
            <a:r>
              <a:rPr lang="vi-VN" sz="3600" b="1" dirty="0" smtClean="0">
                <a:solidFill>
                  <a:srgbClr val="FF0000"/>
                </a:solidFill>
                <a:latin typeface="Times New Roman" panose="02020603050405020304" pitchFamily="18" charset="0"/>
                <a:cs typeface="Times New Roman" panose="02020603050405020304" pitchFamily="18" charset="0"/>
              </a:rPr>
              <a:t>  </a:t>
            </a:r>
            <a:r>
              <a:rPr lang="en-US" sz="4400" b="1" dirty="0" smtClean="0">
                <a:solidFill>
                  <a:schemeClr val="bg1"/>
                </a:solidFill>
                <a:latin typeface="Times New Roman" panose="02020603050405020304" pitchFamily="18" charset="0"/>
                <a:cs typeface="Times New Roman" panose="02020603050405020304" pitchFamily="18" charset="0"/>
              </a:rPr>
              <a:t>2</a:t>
            </a:r>
            <a:r>
              <a:rPr lang="en-US" sz="4400" b="1" dirty="0">
                <a:solidFill>
                  <a:schemeClr val="bg1"/>
                </a:solidFill>
                <a:latin typeface="Times New Roman" panose="02020603050405020304" pitchFamily="18" charset="0"/>
                <a:cs typeface="Times New Roman" panose="02020603050405020304" pitchFamily="18" charset="0"/>
              </a:rPr>
              <a:t>. Truyện ngắn “Chữ người tử tù” </a:t>
            </a:r>
            <a:endParaRPr lang="en-US" sz="4400" dirty="0">
              <a:solidFill>
                <a:schemeClr val="bg1"/>
              </a:solidFill>
              <a:latin typeface="Times New Roman" panose="02020603050405020304" pitchFamily="18" charset="0"/>
              <a:cs typeface="Times New Roman" panose="02020603050405020304" pitchFamily="18" charset="0"/>
            </a:endParaRPr>
          </a:p>
        </p:txBody>
      </p:sp>
      <p:sp>
        <p:nvSpPr>
          <p:cNvPr id="9" name="TextBox 8"/>
          <p:cNvSpPr txBox="1"/>
          <p:nvPr/>
        </p:nvSpPr>
        <p:spPr>
          <a:xfrm>
            <a:off x="157316" y="1120877"/>
            <a:ext cx="6685935" cy="5509200"/>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pPr algn="just"/>
            <a:r>
              <a:rPr lang="en-US" sz="4400" b="1" dirty="0" smtClean="0">
                <a:latin typeface="Times New Roman" panose="02020603050405020304" pitchFamily="18" charset="0"/>
                <a:cs typeface="Times New Roman" panose="02020603050405020304" pitchFamily="18" charset="0"/>
              </a:rPr>
              <a:t>2. </a:t>
            </a:r>
            <a:r>
              <a:rPr lang="en-US" sz="4400" b="1" dirty="0" err="1" smtClean="0">
                <a:latin typeface="Times New Roman" panose="02020603050405020304" pitchFamily="18" charset="0"/>
                <a:cs typeface="Times New Roman" panose="02020603050405020304" pitchFamily="18" charset="0"/>
              </a:rPr>
              <a:t>Tác</a:t>
            </a:r>
            <a:r>
              <a:rPr lang="en-US" sz="4400" b="1" dirty="0" smtClean="0">
                <a:latin typeface="Times New Roman" panose="02020603050405020304" pitchFamily="18" charset="0"/>
                <a:cs typeface="Times New Roman" panose="02020603050405020304" pitchFamily="18" charset="0"/>
              </a:rPr>
              <a:t> </a:t>
            </a:r>
            <a:r>
              <a:rPr lang="en-US" sz="4400" b="1" dirty="0" err="1" smtClean="0">
                <a:latin typeface="Times New Roman" panose="02020603050405020304" pitchFamily="18" charset="0"/>
                <a:cs typeface="Times New Roman" panose="02020603050405020304" pitchFamily="18" charset="0"/>
              </a:rPr>
              <a:t>phẩm</a:t>
            </a:r>
            <a:r>
              <a:rPr lang="en-US" sz="4400" b="1" dirty="0" smtClean="0">
                <a:latin typeface="Times New Roman" panose="02020603050405020304" pitchFamily="18" charset="0"/>
                <a:cs typeface="Times New Roman" panose="02020603050405020304" pitchFamily="18" charset="0"/>
              </a:rPr>
              <a:t>: </a:t>
            </a:r>
          </a:p>
          <a:p>
            <a:pPr algn="just"/>
            <a:r>
              <a:rPr lang="en-US" sz="4400" b="1" dirty="0" err="1" smtClean="0">
                <a:latin typeface="Times New Roman" panose="02020603050405020304" pitchFamily="18" charset="0"/>
                <a:cs typeface="Times New Roman" panose="02020603050405020304" pitchFamily="18" charset="0"/>
              </a:rPr>
              <a:t>Truyện</a:t>
            </a:r>
            <a:r>
              <a:rPr lang="en-US" sz="4400" b="1" i="1" dirty="0" smtClean="0">
                <a:latin typeface="Times New Roman" panose="02020603050405020304" pitchFamily="18" charset="0"/>
                <a:cs typeface="Times New Roman" panose="02020603050405020304" pitchFamily="18" charset="0"/>
              </a:rPr>
              <a:t> “Chữ </a:t>
            </a:r>
            <a:r>
              <a:rPr lang="en-US" sz="4400" b="1" i="1" dirty="0">
                <a:latin typeface="Times New Roman" panose="02020603050405020304" pitchFamily="18" charset="0"/>
                <a:cs typeface="Times New Roman" panose="02020603050405020304" pitchFamily="18" charset="0"/>
              </a:rPr>
              <a:t>người tử tù”</a:t>
            </a:r>
            <a:r>
              <a:rPr lang="en-US" sz="4400" b="1" dirty="0">
                <a:latin typeface="Times New Roman" panose="02020603050405020304" pitchFamily="18" charset="0"/>
                <a:cs typeface="Times New Roman" panose="02020603050405020304" pitchFamily="18" charset="0"/>
              </a:rPr>
              <a:t> </a:t>
            </a:r>
            <a:r>
              <a:rPr lang="en-US" sz="4400" b="1" dirty="0" smtClean="0">
                <a:latin typeface="Times New Roman" panose="02020603050405020304" pitchFamily="18" charset="0"/>
                <a:cs typeface="Times New Roman" panose="02020603050405020304" pitchFamily="18" charset="0"/>
              </a:rPr>
              <a:t>lúc </a:t>
            </a:r>
            <a:r>
              <a:rPr lang="en-US" sz="4400" b="1" dirty="0">
                <a:latin typeface="Times New Roman" panose="02020603050405020304" pitchFamily="18" charset="0"/>
                <a:cs typeface="Times New Roman" panose="02020603050405020304" pitchFamily="18" charset="0"/>
              </a:rPr>
              <a:t>đầu có tên </a:t>
            </a:r>
            <a:r>
              <a:rPr lang="en-US" sz="4400" b="1" dirty="0" smtClean="0">
                <a:latin typeface="Times New Roman" panose="02020603050405020304" pitchFamily="18" charset="0"/>
                <a:cs typeface="Times New Roman" panose="02020603050405020304" pitchFamily="18" charset="0"/>
              </a:rPr>
              <a:t>là</a:t>
            </a:r>
            <a:r>
              <a:rPr lang="en-US" sz="4400" b="1" i="1" dirty="0">
                <a:latin typeface="Times New Roman" panose="02020603050405020304" pitchFamily="18" charset="0"/>
                <a:cs typeface="Times New Roman" panose="02020603050405020304" pitchFamily="18" charset="0"/>
              </a:rPr>
              <a:t> </a:t>
            </a:r>
            <a:r>
              <a:rPr lang="en-US" sz="4400" b="1" i="1" dirty="0" smtClean="0">
                <a:latin typeface="Times New Roman" panose="02020603050405020304" pitchFamily="18" charset="0"/>
                <a:cs typeface="Times New Roman" panose="02020603050405020304" pitchFamily="18" charset="0"/>
              </a:rPr>
              <a:t>“Dòng </a:t>
            </a:r>
            <a:r>
              <a:rPr lang="en-US" sz="4400" b="1" i="1" dirty="0">
                <a:latin typeface="Times New Roman" panose="02020603050405020304" pitchFamily="18" charset="0"/>
                <a:cs typeface="Times New Roman" panose="02020603050405020304" pitchFamily="18" charset="0"/>
              </a:rPr>
              <a:t>chữ cuối cùng</a:t>
            </a:r>
            <a:r>
              <a:rPr lang="en-US" sz="4400" b="1" i="1" dirty="0" smtClean="0">
                <a:latin typeface="Times New Roman" panose="02020603050405020304" pitchFamily="18" charset="0"/>
                <a:cs typeface="Times New Roman" panose="02020603050405020304" pitchFamily="18" charset="0"/>
              </a:rPr>
              <a:t>”</a:t>
            </a:r>
            <a:r>
              <a:rPr lang="en-US" sz="4400" b="1" dirty="0" smtClean="0">
                <a:latin typeface="Times New Roman" panose="02020603050405020304" pitchFamily="18" charset="0"/>
                <a:cs typeface="Times New Roman" panose="02020603050405020304" pitchFamily="18" charset="0"/>
              </a:rPr>
              <a:t>,</a:t>
            </a:r>
            <a:r>
              <a:rPr lang="vi-VN" sz="4400" b="1" dirty="0" smtClean="0">
                <a:latin typeface="Times New Roman" panose="02020603050405020304" pitchFamily="18" charset="0"/>
                <a:cs typeface="Times New Roman" panose="02020603050405020304" pitchFamily="18" charset="0"/>
              </a:rPr>
              <a:t> </a:t>
            </a:r>
            <a:r>
              <a:rPr lang="en-US" sz="4400" b="1" dirty="0" smtClean="0">
                <a:latin typeface="Times New Roman" panose="02020603050405020304" pitchFamily="18" charset="0"/>
                <a:cs typeface="Times New Roman" panose="02020603050405020304" pitchFamily="18" charset="0"/>
              </a:rPr>
              <a:t>khi in </a:t>
            </a:r>
            <a:r>
              <a:rPr lang="en-US" sz="4400" b="1" dirty="0">
                <a:latin typeface="Times New Roman" panose="02020603050405020304" pitchFamily="18" charset="0"/>
                <a:cs typeface="Times New Roman" panose="02020603050405020304" pitchFamily="18" charset="0"/>
              </a:rPr>
              <a:t>trong tập </a:t>
            </a:r>
            <a:r>
              <a:rPr lang="en-US" sz="4400" b="1" dirty="0" smtClean="0">
                <a:latin typeface="Times New Roman" panose="02020603050405020304" pitchFamily="18" charset="0"/>
                <a:cs typeface="Times New Roman" panose="02020603050405020304" pitchFamily="18" charset="0"/>
              </a:rPr>
              <a:t>truyện</a:t>
            </a:r>
            <a:r>
              <a:rPr lang="en-US" sz="4400" b="1" i="1" dirty="0" smtClean="0">
                <a:latin typeface="Times New Roman" panose="02020603050405020304" pitchFamily="18" charset="0"/>
                <a:cs typeface="Times New Roman" panose="02020603050405020304" pitchFamily="18" charset="0"/>
              </a:rPr>
              <a:t>“Vang </a:t>
            </a:r>
            <a:r>
              <a:rPr lang="en-US" sz="4400" b="1" i="1" dirty="0">
                <a:latin typeface="Times New Roman" panose="02020603050405020304" pitchFamily="18" charset="0"/>
                <a:cs typeface="Times New Roman" panose="02020603050405020304" pitchFamily="18" charset="0"/>
              </a:rPr>
              <a:t>bóng một thời</a:t>
            </a:r>
            <a:r>
              <a:rPr lang="en-US" sz="4400" b="1" i="1" dirty="0" smtClean="0">
                <a:latin typeface="Times New Roman" panose="02020603050405020304" pitchFamily="18" charset="0"/>
                <a:cs typeface="Times New Roman" panose="02020603050405020304" pitchFamily="18" charset="0"/>
              </a:rPr>
              <a:t>” </a:t>
            </a:r>
            <a:r>
              <a:rPr lang="en-US" sz="4400" b="1" dirty="0" smtClean="0">
                <a:latin typeface="Times New Roman" panose="02020603050405020304" pitchFamily="18" charset="0"/>
                <a:cs typeface="Times New Roman" panose="02020603050405020304" pitchFamily="18" charset="0"/>
              </a:rPr>
              <a:t>mới được đổi tên thành </a:t>
            </a:r>
            <a:r>
              <a:rPr lang="en-US" sz="4400" b="1" i="1" dirty="0" smtClean="0">
                <a:latin typeface="Times New Roman" panose="02020603050405020304" pitchFamily="18" charset="0"/>
                <a:cs typeface="Times New Roman" panose="02020603050405020304" pitchFamily="18" charset="0"/>
              </a:rPr>
              <a:t>“Chữ người tử tù”</a:t>
            </a:r>
            <a:endParaRPr lang="en-US" sz="4400" b="1" i="1" dirty="0">
              <a:latin typeface="Times New Roman" panose="02020603050405020304" pitchFamily="18" charset="0"/>
              <a:cs typeface="Times New Roman" panose="02020603050405020304" pitchFamily="18" charset="0"/>
            </a:endParaRPr>
          </a:p>
        </p:txBody>
      </p:sp>
      <p:pic>
        <p:nvPicPr>
          <p:cNvPr id="2" name="Hình ảnh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43251" y="1120877"/>
            <a:ext cx="5348749" cy="4832092"/>
          </a:xfrm>
          <a:prstGeom prst="rect">
            <a:avLst/>
          </a:prstGeom>
        </p:spPr>
      </p:pic>
      <p:pic>
        <p:nvPicPr>
          <p:cNvPr id="7" name="Hình ảnh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43251" y="1189703"/>
            <a:ext cx="5348749" cy="4832092"/>
          </a:xfrm>
          <a:prstGeom prst="rect">
            <a:avLst/>
          </a:prstGeom>
        </p:spPr>
      </p:pic>
    </p:spTree>
    <p:extLst>
      <p:ext uri="{BB962C8B-B14F-4D97-AF65-F5344CB8AC3E}">
        <p14:creationId xmlns:p14="http://schemas.microsoft.com/office/powerpoint/2010/main" val="2718817826"/>
      </p:ext>
    </p:extLst>
  </p:cSld>
  <p:clrMapOvr>
    <a:masterClrMapping/>
  </p:clrMapOvr>
  <mc:AlternateContent xmlns:mc="http://schemas.openxmlformats.org/markup-compatibility/2006" xmlns:p14="http://schemas.microsoft.com/office/powerpoint/2010/main">
    <mc:Choice Requires="p14">
      <p:transition spd="slow" p14:dur="200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wheel(1)">
                                      <p:cBhvr>
                                        <p:cTn id="14"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2" name="Group 4"/>
          <p:cNvGrpSpPr>
            <a:grpSpLocks/>
          </p:cNvGrpSpPr>
          <p:nvPr/>
        </p:nvGrpSpPr>
        <p:grpSpPr bwMode="auto">
          <a:xfrm>
            <a:off x="138058" y="15611"/>
            <a:ext cx="10215716" cy="997111"/>
            <a:chOff x="1488" y="384"/>
            <a:chExt cx="2736" cy="484"/>
          </a:xfrm>
        </p:grpSpPr>
        <p:grpSp>
          <p:nvGrpSpPr>
            <p:cNvPr id="7177" name="Group 5"/>
            <p:cNvGrpSpPr>
              <a:grpSpLocks/>
            </p:cNvGrpSpPr>
            <p:nvPr/>
          </p:nvGrpSpPr>
          <p:grpSpPr bwMode="auto">
            <a:xfrm>
              <a:off x="1488" y="384"/>
              <a:ext cx="2736" cy="406"/>
              <a:chOff x="1404" y="3282"/>
              <a:chExt cx="3060" cy="406"/>
            </a:xfrm>
          </p:grpSpPr>
          <p:sp>
            <p:nvSpPr>
              <p:cNvPr id="7179" name="AutoShape 6"/>
              <p:cNvSpPr>
                <a:spLocks noChangeArrowheads="1"/>
              </p:cNvSpPr>
              <p:nvPr/>
            </p:nvSpPr>
            <p:spPr bwMode="gray">
              <a:xfrm>
                <a:off x="1404" y="3282"/>
                <a:ext cx="3060" cy="406"/>
              </a:xfrm>
              <a:prstGeom prst="roundRect">
                <a:avLst>
                  <a:gd name="adj" fmla="val 50000"/>
                </a:avLst>
              </a:prstGeom>
              <a:gradFill rotWithShape="1">
                <a:gsLst>
                  <a:gs pos="0">
                    <a:srgbClr val="2268B4"/>
                  </a:gs>
                  <a:gs pos="100000">
                    <a:srgbClr val="99CCFF"/>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eaLnBrk="0" hangingPunct="0">
                  <a:defRPr sz="2000" b="1">
                    <a:solidFill>
                      <a:schemeClr val="tx1"/>
                    </a:solidFill>
                    <a:latin typeface="Arial" panose="020B0604020202020204" pitchFamily="34" charset="0"/>
                  </a:defRPr>
                </a:lvl1pPr>
                <a:lvl2pPr marL="742950" indent="-285750" eaLnBrk="0" hangingPunct="0">
                  <a:defRPr sz="2000" b="1">
                    <a:solidFill>
                      <a:schemeClr val="tx1"/>
                    </a:solidFill>
                    <a:latin typeface="Arial" panose="020B0604020202020204" pitchFamily="34" charset="0"/>
                  </a:defRPr>
                </a:lvl2pPr>
                <a:lvl3pPr marL="1143000" indent="-228600" eaLnBrk="0" hangingPunct="0">
                  <a:defRPr sz="2000" b="1">
                    <a:solidFill>
                      <a:schemeClr val="tx1"/>
                    </a:solidFill>
                    <a:latin typeface="Arial" panose="020B0604020202020204" pitchFamily="34" charset="0"/>
                  </a:defRPr>
                </a:lvl3pPr>
                <a:lvl4pPr marL="1600200" indent="-228600" eaLnBrk="0" hangingPunct="0">
                  <a:defRPr sz="2000" b="1">
                    <a:solidFill>
                      <a:schemeClr val="tx1"/>
                    </a:solidFill>
                    <a:latin typeface="Arial" panose="020B0604020202020204" pitchFamily="34" charset="0"/>
                  </a:defRPr>
                </a:lvl4pPr>
                <a:lvl5pPr marL="2057400" indent="-228600" eaLnBrk="0" hangingPunct="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pPr eaLnBrk="1" fontAlgn="base" hangingPunct="1">
                  <a:spcBef>
                    <a:spcPct val="0"/>
                  </a:spcBef>
                  <a:spcAft>
                    <a:spcPct val="0"/>
                  </a:spcAft>
                </a:pPr>
                <a:endParaRPr lang="vi-VN" altLang="vi-VN">
                  <a:solidFill>
                    <a:schemeClr val="bg1"/>
                  </a:solidFill>
                </a:endParaRPr>
              </a:p>
            </p:txBody>
          </p:sp>
          <p:sp>
            <p:nvSpPr>
              <p:cNvPr id="7180" name="AutoShape 7"/>
              <p:cNvSpPr>
                <a:spLocks noChangeArrowheads="1"/>
              </p:cNvSpPr>
              <p:nvPr/>
            </p:nvSpPr>
            <p:spPr bwMode="gray">
              <a:xfrm>
                <a:off x="1458" y="3312"/>
                <a:ext cx="2970" cy="336"/>
              </a:xfrm>
              <a:prstGeom prst="roundRect">
                <a:avLst>
                  <a:gd name="adj" fmla="val 50000"/>
                </a:avLst>
              </a:prstGeom>
              <a:gradFill rotWithShape="1">
                <a:gsLst>
                  <a:gs pos="0">
                    <a:srgbClr val="8BB5EC"/>
                  </a:gs>
                  <a:gs pos="100000">
                    <a:srgbClr val="1166D7">
                      <a:alpha val="50000"/>
                    </a:srgbClr>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eaLnBrk="0" hangingPunct="0">
                  <a:defRPr sz="2000" b="1">
                    <a:solidFill>
                      <a:schemeClr val="tx1"/>
                    </a:solidFill>
                    <a:latin typeface="Arial" panose="020B0604020202020204" pitchFamily="34" charset="0"/>
                  </a:defRPr>
                </a:lvl1pPr>
                <a:lvl2pPr marL="742950" indent="-285750" eaLnBrk="0" hangingPunct="0">
                  <a:defRPr sz="2000" b="1">
                    <a:solidFill>
                      <a:schemeClr val="tx1"/>
                    </a:solidFill>
                    <a:latin typeface="Arial" panose="020B0604020202020204" pitchFamily="34" charset="0"/>
                  </a:defRPr>
                </a:lvl2pPr>
                <a:lvl3pPr marL="1143000" indent="-228600" eaLnBrk="0" hangingPunct="0">
                  <a:defRPr sz="2000" b="1">
                    <a:solidFill>
                      <a:schemeClr val="tx1"/>
                    </a:solidFill>
                    <a:latin typeface="Arial" panose="020B0604020202020204" pitchFamily="34" charset="0"/>
                  </a:defRPr>
                </a:lvl3pPr>
                <a:lvl4pPr marL="1600200" indent="-228600" eaLnBrk="0" hangingPunct="0">
                  <a:defRPr sz="2000" b="1">
                    <a:solidFill>
                      <a:schemeClr val="tx1"/>
                    </a:solidFill>
                    <a:latin typeface="Arial" panose="020B0604020202020204" pitchFamily="34" charset="0"/>
                  </a:defRPr>
                </a:lvl4pPr>
                <a:lvl5pPr marL="2057400" indent="-228600" eaLnBrk="0" hangingPunct="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pPr algn="ctr" eaLnBrk="1" fontAlgn="base" hangingPunct="1">
                  <a:spcBef>
                    <a:spcPct val="0"/>
                  </a:spcBef>
                  <a:spcAft>
                    <a:spcPct val="0"/>
                  </a:spcAft>
                </a:pPr>
                <a:r>
                  <a:rPr lang="en-US" altLang="vi-VN" sz="2400">
                    <a:solidFill>
                      <a:schemeClr val="bg1"/>
                    </a:solidFill>
                    <a:latin typeface="Times New Roman" panose="02020603050405020304" pitchFamily="18" charset="0"/>
                  </a:rPr>
                  <a:t>TÓM TẮT TRUYỆN</a:t>
                </a:r>
              </a:p>
            </p:txBody>
          </p:sp>
        </p:grpSp>
        <p:sp>
          <p:nvSpPr>
            <p:cNvPr id="17416" name="Text Box 8"/>
            <p:cNvSpPr txBox="1">
              <a:spLocks noChangeArrowheads="1"/>
            </p:cNvSpPr>
            <p:nvPr/>
          </p:nvSpPr>
          <p:spPr bwMode="gray">
            <a:xfrm>
              <a:off x="1544" y="458"/>
              <a:ext cx="2640" cy="410"/>
            </a:xfrm>
            <a:prstGeom prst="rect">
              <a:avLst/>
            </a:prstGeom>
            <a:noFill/>
            <a:ln w="9525" algn="ctr">
              <a:noFill/>
              <a:miter lim="800000"/>
              <a:headEnd/>
              <a:tailEnd/>
            </a:ln>
            <a:effectLst>
              <a:outerShdw dist="35921" dir="2700000" algn="ctr" rotWithShape="0">
                <a:schemeClr val="bg2">
                  <a:alpha val="50000"/>
                </a:schemeClr>
              </a:outerShdw>
            </a:effectLst>
          </p:spPr>
          <p:txBody>
            <a:bodyPr>
              <a:spAutoFit/>
            </a:bodyPr>
            <a:lstStyle/>
            <a:p>
              <a:pPr algn="ctr" eaLnBrk="0" fontAlgn="base" hangingPunct="0">
                <a:spcBef>
                  <a:spcPct val="0"/>
                </a:spcBef>
                <a:spcAft>
                  <a:spcPct val="0"/>
                </a:spcAft>
                <a:defRPr/>
              </a:pPr>
              <a:r>
                <a:rPr lang="en-US" sz="2400">
                  <a:solidFill>
                    <a:schemeClr val="bg1"/>
                  </a:solidFill>
                  <a:latin typeface="Arial" charset="0"/>
                  <a:cs typeface="Arial" charset="0"/>
                </a:rPr>
                <a:t> </a:t>
              </a:r>
            </a:p>
          </p:txBody>
        </p:sp>
      </p:grpSp>
      <p:sp>
        <p:nvSpPr>
          <p:cNvPr id="17417" name="Text Box 9"/>
          <p:cNvSpPr txBox="1">
            <a:spLocks noChangeArrowheads="1"/>
          </p:cNvSpPr>
          <p:nvPr/>
        </p:nvSpPr>
        <p:spPr bwMode="auto">
          <a:xfrm>
            <a:off x="206235" y="826011"/>
            <a:ext cx="11739959"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000" b="1">
                <a:solidFill>
                  <a:schemeClr val="tx1"/>
                </a:solidFill>
                <a:latin typeface="Arial" panose="020B0604020202020204" pitchFamily="34" charset="0"/>
              </a:defRPr>
            </a:lvl1pPr>
            <a:lvl2pPr marL="742950" indent="-285750" eaLnBrk="0" hangingPunct="0">
              <a:defRPr sz="2000" b="1">
                <a:solidFill>
                  <a:schemeClr val="tx1"/>
                </a:solidFill>
                <a:latin typeface="Arial" panose="020B0604020202020204" pitchFamily="34" charset="0"/>
              </a:defRPr>
            </a:lvl2pPr>
            <a:lvl3pPr marL="1143000" indent="-228600" eaLnBrk="0" hangingPunct="0">
              <a:defRPr sz="2000" b="1">
                <a:solidFill>
                  <a:schemeClr val="tx1"/>
                </a:solidFill>
                <a:latin typeface="Arial" panose="020B0604020202020204" pitchFamily="34" charset="0"/>
              </a:defRPr>
            </a:lvl3pPr>
            <a:lvl4pPr marL="1600200" indent="-228600" eaLnBrk="0" hangingPunct="0">
              <a:defRPr sz="2000" b="1">
                <a:solidFill>
                  <a:schemeClr val="tx1"/>
                </a:solidFill>
                <a:latin typeface="Arial" panose="020B0604020202020204" pitchFamily="34" charset="0"/>
              </a:defRPr>
            </a:lvl4pPr>
            <a:lvl5pPr marL="2057400" indent="-228600" eaLnBrk="0" hangingPunct="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pPr algn="just" eaLnBrk="1" fontAlgn="base" hangingPunct="1">
              <a:spcBef>
                <a:spcPct val="50000"/>
              </a:spcBef>
              <a:spcAft>
                <a:spcPct val="0"/>
              </a:spcAft>
            </a:pPr>
            <a:r>
              <a:rPr lang="en-US" altLang="vi-VN" sz="2600" dirty="0">
                <a:solidFill>
                  <a:schemeClr val="bg1"/>
                </a:solidFill>
                <a:latin typeface="Times New Roman" panose="02020603050405020304" pitchFamily="18" charset="0"/>
              </a:rPr>
              <a:t>- Huấn Cao văn võ toàn tài, nổi tiếng viết chữ đẹp, phạm tội chống triều đình, bị xử án chém, bị giải về nhà giam của Quản ngục chờ ngày xử chém.</a:t>
            </a:r>
            <a:endParaRPr lang="en-US" altLang="vi-VN" sz="2600" i="1" dirty="0">
              <a:solidFill>
                <a:schemeClr val="bg1"/>
              </a:solidFill>
              <a:latin typeface="Times New Roman" panose="02020603050405020304" pitchFamily="18" charset="0"/>
            </a:endParaRPr>
          </a:p>
        </p:txBody>
      </p:sp>
      <p:sp>
        <p:nvSpPr>
          <p:cNvPr id="17418" name="Text Box 10"/>
          <p:cNvSpPr txBox="1">
            <a:spLocks noChangeArrowheads="1"/>
          </p:cNvSpPr>
          <p:nvPr/>
        </p:nvSpPr>
        <p:spPr bwMode="auto">
          <a:xfrm>
            <a:off x="228939" y="1646933"/>
            <a:ext cx="11828464"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000" b="1">
                <a:solidFill>
                  <a:schemeClr val="tx1"/>
                </a:solidFill>
                <a:latin typeface="Arial" panose="020B0604020202020204" pitchFamily="34" charset="0"/>
              </a:defRPr>
            </a:lvl1pPr>
            <a:lvl2pPr marL="742950" indent="-285750" eaLnBrk="0" hangingPunct="0">
              <a:defRPr sz="2000" b="1">
                <a:solidFill>
                  <a:schemeClr val="tx1"/>
                </a:solidFill>
                <a:latin typeface="Arial" panose="020B0604020202020204" pitchFamily="34" charset="0"/>
              </a:defRPr>
            </a:lvl2pPr>
            <a:lvl3pPr marL="1143000" indent="-228600" eaLnBrk="0" hangingPunct="0">
              <a:defRPr sz="2000" b="1">
                <a:solidFill>
                  <a:schemeClr val="tx1"/>
                </a:solidFill>
                <a:latin typeface="Arial" panose="020B0604020202020204" pitchFamily="34" charset="0"/>
              </a:defRPr>
            </a:lvl3pPr>
            <a:lvl4pPr marL="1600200" indent="-228600" eaLnBrk="0" hangingPunct="0">
              <a:defRPr sz="2000" b="1">
                <a:solidFill>
                  <a:schemeClr val="tx1"/>
                </a:solidFill>
                <a:latin typeface="Arial" panose="020B0604020202020204" pitchFamily="34" charset="0"/>
              </a:defRPr>
            </a:lvl4pPr>
            <a:lvl5pPr marL="2057400" indent="-228600" eaLnBrk="0" hangingPunct="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pPr algn="just" eaLnBrk="1" fontAlgn="base" hangingPunct="1">
              <a:spcBef>
                <a:spcPct val="50000"/>
              </a:spcBef>
              <a:spcAft>
                <a:spcPct val="0"/>
              </a:spcAft>
            </a:pPr>
            <a:r>
              <a:rPr lang="en-US" altLang="vi-VN" sz="2600" dirty="0">
                <a:solidFill>
                  <a:schemeClr val="bg1"/>
                </a:solidFill>
                <a:latin typeface="Times New Roman" panose="02020603050405020304" pitchFamily="18" charset="0"/>
              </a:rPr>
              <a:t>- Quản ngục vốn quý trọng người tài và có sở nguyện chơi chữ, ước có được bức chữ của ông Huấn nên đã sai viên thơ lại biệt đãi rượu thịt hàng ngày cho Huấn Cao.</a:t>
            </a:r>
          </a:p>
        </p:txBody>
      </p:sp>
      <p:sp>
        <p:nvSpPr>
          <p:cNvPr id="17419" name="Text Box 11"/>
          <p:cNvSpPr txBox="1">
            <a:spLocks noChangeArrowheads="1"/>
          </p:cNvSpPr>
          <p:nvPr/>
        </p:nvSpPr>
        <p:spPr bwMode="auto">
          <a:xfrm>
            <a:off x="183497" y="2841182"/>
            <a:ext cx="11873905"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000" b="1">
                <a:solidFill>
                  <a:schemeClr val="tx1"/>
                </a:solidFill>
                <a:latin typeface="Arial" panose="020B0604020202020204" pitchFamily="34" charset="0"/>
              </a:defRPr>
            </a:lvl1pPr>
            <a:lvl2pPr marL="742950" indent="-285750" eaLnBrk="0" hangingPunct="0">
              <a:defRPr sz="2000" b="1">
                <a:solidFill>
                  <a:schemeClr val="tx1"/>
                </a:solidFill>
                <a:latin typeface="Arial" panose="020B0604020202020204" pitchFamily="34" charset="0"/>
              </a:defRPr>
            </a:lvl2pPr>
            <a:lvl3pPr marL="1143000" indent="-228600" eaLnBrk="0" hangingPunct="0">
              <a:defRPr sz="2000" b="1">
                <a:solidFill>
                  <a:schemeClr val="tx1"/>
                </a:solidFill>
                <a:latin typeface="Arial" panose="020B0604020202020204" pitchFamily="34" charset="0"/>
              </a:defRPr>
            </a:lvl3pPr>
            <a:lvl4pPr marL="1600200" indent="-228600" eaLnBrk="0" hangingPunct="0">
              <a:defRPr sz="2000" b="1">
                <a:solidFill>
                  <a:schemeClr val="tx1"/>
                </a:solidFill>
                <a:latin typeface="Arial" panose="020B0604020202020204" pitchFamily="34" charset="0"/>
              </a:defRPr>
            </a:lvl4pPr>
            <a:lvl5pPr marL="2057400" indent="-228600" eaLnBrk="0" hangingPunct="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pPr algn="just" eaLnBrk="1" fontAlgn="base" hangingPunct="1">
              <a:spcBef>
                <a:spcPct val="50000"/>
              </a:spcBef>
              <a:spcAft>
                <a:spcPct val="0"/>
              </a:spcAft>
            </a:pPr>
            <a:r>
              <a:rPr lang="en-US" altLang="vi-VN" sz="2600" dirty="0">
                <a:solidFill>
                  <a:schemeClr val="bg1"/>
                </a:solidFill>
                <a:latin typeface="Times New Roman" panose="02020603050405020304" pitchFamily="18" charset="0"/>
              </a:rPr>
              <a:t>- Huấn Cao thản nhiên nhận rượu thịt nhưng khinh bỉ bọn quan tù – tiểu nhân thị oai, thẳng thừng đuổi Quản ngục ra khỏi buồng giam.</a:t>
            </a:r>
            <a:endParaRPr lang="en-US" altLang="vi-VN" sz="2600" i="1" dirty="0">
              <a:solidFill>
                <a:schemeClr val="bg1"/>
              </a:solidFill>
              <a:latin typeface="Times New Roman" panose="02020603050405020304" pitchFamily="18" charset="0"/>
            </a:endParaRPr>
          </a:p>
        </p:txBody>
      </p:sp>
      <p:sp>
        <p:nvSpPr>
          <p:cNvPr id="12" name="Text Box 4"/>
          <p:cNvSpPr txBox="1">
            <a:spLocks noChangeArrowheads="1"/>
          </p:cNvSpPr>
          <p:nvPr/>
        </p:nvSpPr>
        <p:spPr bwMode="auto">
          <a:xfrm>
            <a:off x="162501" y="3704846"/>
            <a:ext cx="11739959"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000" b="1">
                <a:solidFill>
                  <a:schemeClr val="tx1"/>
                </a:solidFill>
                <a:latin typeface="Arial" panose="020B0604020202020204" pitchFamily="34" charset="0"/>
              </a:defRPr>
            </a:lvl1pPr>
            <a:lvl2pPr marL="742950" indent="-285750" eaLnBrk="0" hangingPunct="0">
              <a:defRPr sz="2000" b="1">
                <a:solidFill>
                  <a:schemeClr val="tx1"/>
                </a:solidFill>
                <a:latin typeface="Arial" panose="020B0604020202020204" pitchFamily="34" charset="0"/>
              </a:defRPr>
            </a:lvl2pPr>
            <a:lvl3pPr marL="1143000" indent="-228600" eaLnBrk="0" hangingPunct="0">
              <a:defRPr sz="2000" b="1">
                <a:solidFill>
                  <a:schemeClr val="tx1"/>
                </a:solidFill>
                <a:latin typeface="Arial" panose="020B0604020202020204" pitchFamily="34" charset="0"/>
              </a:defRPr>
            </a:lvl3pPr>
            <a:lvl4pPr marL="1600200" indent="-228600" eaLnBrk="0" hangingPunct="0">
              <a:defRPr sz="2000" b="1">
                <a:solidFill>
                  <a:schemeClr val="tx1"/>
                </a:solidFill>
                <a:latin typeface="Arial" panose="020B0604020202020204" pitchFamily="34" charset="0"/>
              </a:defRPr>
            </a:lvl4pPr>
            <a:lvl5pPr marL="2057400" indent="-228600" eaLnBrk="0" hangingPunct="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pPr algn="just" eaLnBrk="1" fontAlgn="base" hangingPunct="1">
              <a:spcBef>
                <a:spcPct val="50000"/>
              </a:spcBef>
              <a:spcAft>
                <a:spcPct val="0"/>
              </a:spcAft>
            </a:pPr>
            <a:r>
              <a:rPr lang="en-US" altLang="vi-VN" sz="2600" dirty="0">
                <a:solidFill>
                  <a:schemeClr val="bg1"/>
                </a:solidFill>
                <a:latin typeface="Times New Roman" panose="02020603050405020304" pitchFamily="18" charset="0"/>
              </a:rPr>
              <a:t>- Một chiều, trước ngày xử chém, Huấn Cao nghe viên thơ lại kể nỗi lòng của Quản ngục, ông cảm động và quyết định cho chữ Quản ngục.</a:t>
            </a:r>
            <a:endParaRPr lang="en-US" altLang="vi-VN" sz="2600" i="1" dirty="0">
              <a:solidFill>
                <a:schemeClr val="bg1"/>
              </a:solidFill>
              <a:latin typeface="Times New Roman" panose="02020603050405020304" pitchFamily="18" charset="0"/>
            </a:endParaRPr>
          </a:p>
        </p:txBody>
      </p:sp>
      <p:sp>
        <p:nvSpPr>
          <p:cNvPr id="13" name="Text Box 5"/>
          <p:cNvSpPr txBox="1">
            <a:spLocks noChangeArrowheads="1"/>
          </p:cNvSpPr>
          <p:nvPr/>
        </p:nvSpPr>
        <p:spPr bwMode="auto">
          <a:xfrm>
            <a:off x="228939" y="4597398"/>
            <a:ext cx="11896623"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000" b="1">
                <a:solidFill>
                  <a:schemeClr val="tx1"/>
                </a:solidFill>
                <a:latin typeface="Arial" panose="020B0604020202020204" pitchFamily="34" charset="0"/>
              </a:defRPr>
            </a:lvl1pPr>
            <a:lvl2pPr marL="742950" indent="-285750" eaLnBrk="0" hangingPunct="0">
              <a:defRPr sz="2000" b="1">
                <a:solidFill>
                  <a:schemeClr val="tx1"/>
                </a:solidFill>
                <a:latin typeface="Arial" panose="020B0604020202020204" pitchFamily="34" charset="0"/>
              </a:defRPr>
            </a:lvl2pPr>
            <a:lvl3pPr marL="1143000" indent="-228600" eaLnBrk="0" hangingPunct="0">
              <a:defRPr sz="2000" b="1">
                <a:solidFill>
                  <a:schemeClr val="tx1"/>
                </a:solidFill>
                <a:latin typeface="Arial" panose="020B0604020202020204" pitchFamily="34" charset="0"/>
              </a:defRPr>
            </a:lvl3pPr>
            <a:lvl4pPr marL="1600200" indent="-228600" eaLnBrk="0" hangingPunct="0">
              <a:defRPr sz="2000" b="1">
                <a:solidFill>
                  <a:schemeClr val="tx1"/>
                </a:solidFill>
                <a:latin typeface="Arial" panose="020B0604020202020204" pitchFamily="34" charset="0"/>
              </a:defRPr>
            </a:lvl4pPr>
            <a:lvl5pPr marL="2057400" indent="-228600" eaLnBrk="0" hangingPunct="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pPr algn="just" eaLnBrk="1" fontAlgn="base" hangingPunct="1">
              <a:spcBef>
                <a:spcPct val="50000"/>
              </a:spcBef>
              <a:spcAft>
                <a:spcPct val="0"/>
              </a:spcAft>
            </a:pPr>
            <a:r>
              <a:rPr lang="en-US" altLang="vi-VN" sz="2600" dirty="0">
                <a:solidFill>
                  <a:schemeClr val="bg1"/>
                </a:solidFill>
                <a:latin typeface="Times New Roman" panose="02020603050405020304" pitchFamily="18" charset="0"/>
              </a:rPr>
              <a:t>- Đêm đó, trong buồng giam dơ nhớp, với bó đuốc sáng rực, Huấn Cao </a:t>
            </a:r>
            <a:r>
              <a:rPr lang="en-US" altLang="vi-VN" sz="2600" i="1" dirty="0">
                <a:solidFill>
                  <a:schemeClr val="bg1"/>
                </a:solidFill>
                <a:latin typeface="Times New Roman" panose="02020603050405020304" pitchFamily="18" charset="0"/>
              </a:rPr>
              <a:t>“cổ mang gông, chân vướng xiềng”</a:t>
            </a:r>
            <a:r>
              <a:rPr lang="en-US" altLang="vi-VN" sz="2600" dirty="0">
                <a:solidFill>
                  <a:schemeClr val="bg1"/>
                </a:solidFill>
                <a:latin typeface="Times New Roman" panose="02020603050405020304" pitchFamily="18" charset="0"/>
              </a:rPr>
              <a:t> đứng hiên ngang cho chữ, hai ngục quan khúm núm đứng bên. Viết xong bức chữ, Huấn Cao khuyên Quản ngục hãy về quê mà ở để giữ tròn thiên lương.</a:t>
            </a:r>
            <a:endParaRPr lang="en-US" altLang="vi-VN" sz="2600" i="1" dirty="0">
              <a:solidFill>
                <a:schemeClr val="bg1"/>
              </a:solidFill>
              <a:latin typeface="Times New Roman" panose="02020603050405020304" pitchFamily="18" charset="0"/>
            </a:endParaRPr>
          </a:p>
        </p:txBody>
      </p:sp>
      <p:sp>
        <p:nvSpPr>
          <p:cNvPr id="14" name="Text Box 6"/>
          <p:cNvSpPr txBox="1">
            <a:spLocks noChangeArrowheads="1"/>
          </p:cNvSpPr>
          <p:nvPr/>
        </p:nvSpPr>
        <p:spPr bwMode="auto">
          <a:xfrm>
            <a:off x="138058" y="6192057"/>
            <a:ext cx="1200850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000" b="1">
                <a:solidFill>
                  <a:schemeClr val="tx1"/>
                </a:solidFill>
                <a:latin typeface="Arial" panose="020B0604020202020204" pitchFamily="34" charset="0"/>
              </a:defRPr>
            </a:lvl1pPr>
            <a:lvl2pPr marL="742950" indent="-285750" eaLnBrk="0" hangingPunct="0">
              <a:defRPr sz="2000" b="1">
                <a:solidFill>
                  <a:schemeClr val="tx1"/>
                </a:solidFill>
                <a:latin typeface="Arial" panose="020B0604020202020204" pitchFamily="34" charset="0"/>
              </a:defRPr>
            </a:lvl2pPr>
            <a:lvl3pPr marL="1143000" indent="-228600" eaLnBrk="0" hangingPunct="0">
              <a:defRPr sz="2000" b="1">
                <a:solidFill>
                  <a:schemeClr val="tx1"/>
                </a:solidFill>
                <a:latin typeface="Arial" panose="020B0604020202020204" pitchFamily="34" charset="0"/>
              </a:defRPr>
            </a:lvl3pPr>
            <a:lvl4pPr marL="1600200" indent="-228600" eaLnBrk="0" hangingPunct="0">
              <a:defRPr sz="2000" b="1">
                <a:solidFill>
                  <a:schemeClr val="tx1"/>
                </a:solidFill>
                <a:latin typeface="Arial" panose="020B0604020202020204" pitchFamily="34" charset="0"/>
              </a:defRPr>
            </a:lvl4pPr>
            <a:lvl5pPr marL="2057400" indent="-228600" eaLnBrk="0" hangingPunct="0">
              <a:defRPr sz="2000" b="1">
                <a:solidFill>
                  <a:schemeClr val="tx1"/>
                </a:solidFill>
                <a:latin typeface="Arial" panose="020B0604020202020204" pitchFamily="34" charset="0"/>
              </a:defRPr>
            </a:lvl5pPr>
            <a:lvl6pPr marL="2514600" indent="-228600" eaLnBrk="0" fontAlgn="base" hangingPunct="0">
              <a:spcBef>
                <a:spcPct val="0"/>
              </a:spcBef>
              <a:spcAft>
                <a:spcPct val="0"/>
              </a:spcAft>
              <a:defRPr sz="2000" b="1">
                <a:solidFill>
                  <a:schemeClr val="tx1"/>
                </a:solidFill>
                <a:latin typeface="Arial" panose="020B0604020202020204" pitchFamily="34" charset="0"/>
              </a:defRPr>
            </a:lvl6pPr>
            <a:lvl7pPr marL="2971800" indent="-228600" eaLnBrk="0" fontAlgn="base" hangingPunct="0">
              <a:spcBef>
                <a:spcPct val="0"/>
              </a:spcBef>
              <a:spcAft>
                <a:spcPct val="0"/>
              </a:spcAft>
              <a:defRPr sz="2000" b="1">
                <a:solidFill>
                  <a:schemeClr val="tx1"/>
                </a:solidFill>
                <a:latin typeface="Arial" panose="020B0604020202020204" pitchFamily="34" charset="0"/>
              </a:defRPr>
            </a:lvl7pPr>
            <a:lvl8pPr marL="3429000" indent="-228600" eaLnBrk="0" fontAlgn="base" hangingPunct="0">
              <a:spcBef>
                <a:spcPct val="0"/>
              </a:spcBef>
              <a:spcAft>
                <a:spcPct val="0"/>
              </a:spcAft>
              <a:defRPr sz="2000" b="1">
                <a:solidFill>
                  <a:schemeClr val="tx1"/>
                </a:solidFill>
                <a:latin typeface="Arial" panose="020B0604020202020204" pitchFamily="34" charset="0"/>
              </a:defRPr>
            </a:lvl8pPr>
            <a:lvl9pPr marL="3886200" indent="-228600" eaLnBrk="0" fontAlgn="base" hangingPunct="0">
              <a:spcBef>
                <a:spcPct val="0"/>
              </a:spcBef>
              <a:spcAft>
                <a:spcPct val="0"/>
              </a:spcAft>
              <a:defRPr sz="2000" b="1">
                <a:solidFill>
                  <a:schemeClr val="tx1"/>
                </a:solidFill>
                <a:latin typeface="Arial" panose="020B0604020202020204" pitchFamily="34" charset="0"/>
              </a:defRPr>
            </a:lvl9pPr>
          </a:lstStyle>
          <a:p>
            <a:pPr algn="just" eaLnBrk="1" fontAlgn="base" hangingPunct="1">
              <a:spcBef>
                <a:spcPct val="50000"/>
              </a:spcBef>
              <a:spcAft>
                <a:spcPct val="0"/>
              </a:spcAft>
            </a:pPr>
            <a:r>
              <a:rPr lang="en-US" altLang="vi-VN" sz="2600" dirty="0">
                <a:solidFill>
                  <a:schemeClr val="bg1"/>
                </a:solidFill>
                <a:latin typeface="Times New Roman" panose="02020603050405020304" pitchFamily="18" charset="0"/>
              </a:rPr>
              <a:t>- Quản ngục cảm động, nghẹn ngào nói: </a:t>
            </a:r>
            <a:r>
              <a:rPr lang="en-US" altLang="vi-VN" sz="2600" i="1" dirty="0">
                <a:solidFill>
                  <a:schemeClr val="bg1"/>
                </a:solidFill>
                <a:latin typeface="Times New Roman" panose="02020603050405020304" pitchFamily="18" charset="0"/>
              </a:rPr>
              <a:t>“Kẻ mê muội này xin bái lĩnh”.</a:t>
            </a:r>
          </a:p>
        </p:txBody>
      </p:sp>
    </p:spTree>
    <p:extLst>
      <p:ext uri="{BB962C8B-B14F-4D97-AF65-F5344CB8AC3E}">
        <p14:creationId xmlns:p14="http://schemas.microsoft.com/office/powerpoint/2010/main" val="5023120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nodeType="clickEffect">
                                  <p:stCondLst>
                                    <p:cond delay="0"/>
                                  </p:stCondLst>
                                  <p:childTnLst>
                                    <p:set>
                                      <p:cBhvr>
                                        <p:cTn id="18" dur="1" fill="hold">
                                          <p:stCondLst>
                                            <p:cond delay="0"/>
                                          </p:stCondLst>
                                        </p:cTn>
                                        <p:tgtEl>
                                          <p:spTgt spid="17417">
                                            <p:txEl>
                                              <p:pRg st="0" end="0"/>
                                            </p:txEl>
                                          </p:spTgt>
                                        </p:tgtEl>
                                        <p:attrNameLst>
                                          <p:attrName>style.visibility</p:attrName>
                                        </p:attrNameLst>
                                      </p:cBhvr>
                                      <p:to>
                                        <p:strVal val="visible"/>
                                      </p:to>
                                    </p:set>
                                    <p:anim calcmode="lin" valueType="num">
                                      <p:cBhvr additive="base">
                                        <p:cTn id="19" dur="500" fill="hold"/>
                                        <p:tgtEl>
                                          <p:spTgt spid="17417">
                                            <p:txEl>
                                              <p:pRg st="0" end="0"/>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1741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17418">
                                            <p:txEl>
                                              <p:pRg st="0" end="0"/>
                                            </p:txEl>
                                          </p:spTgt>
                                        </p:tgtEl>
                                        <p:attrNameLst>
                                          <p:attrName>style.visibility</p:attrName>
                                        </p:attrNameLst>
                                      </p:cBhvr>
                                      <p:to>
                                        <p:strVal val="visible"/>
                                      </p:to>
                                    </p:set>
                                    <p:anim calcmode="lin" valueType="num">
                                      <p:cBhvr additive="base">
                                        <p:cTn id="25" dur="500" fill="hold"/>
                                        <p:tgtEl>
                                          <p:spTgt spid="17418">
                                            <p:txEl>
                                              <p:pRg st="0" end="0"/>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741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2" fill="hold" nodeType="clickEffect">
                                  <p:stCondLst>
                                    <p:cond delay="0"/>
                                  </p:stCondLst>
                                  <p:childTnLst>
                                    <p:set>
                                      <p:cBhvr>
                                        <p:cTn id="30" dur="1" fill="hold">
                                          <p:stCondLst>
                                            <p:cond delay="0"/>
                                          </p:stCondLst>
                                        </p:cTn>
                                        <p:tgtEl>
                                          <p:spTgt spid="17419">
                                            <p:txEl>
                                              <p:pRg st="0" end="0"/>
                                            </p:txEl>
                                          </p:spTgt>
                                        </p:tgtEl>
                                        <p:attrNameLst>
                                          <p:attrName>style.visibility</p:attrName>
                                        </p:attrNameLst>
                                      </p:cBhvr>
                                      <p:to>
                                        <p:strVal val="visible"/>
                                      </p:to>
                                    </p:set>
                                    <p:anim calcmode="lin" valueType="num">
                                      <p:cBhvr additive="base">
                                        <p:cTn id="31" dur="500" fill="hold"/>
                                        <p:tgtEl>
                                          <p:spTgt spid="17419">
                                            <p:txEl>
                                              <p:pRg st="0" end="0"/>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1741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2" fill="hold" nodeType="clickEffect">
                                  <p:stCondLst>
                                    <p:cond delay="0"/>
                                  </p:stCondLst>
                                  <p:childTnLst>
                                    <p:set>
                                      <p:cBhvr>
                                        <p:cTn id="36" dur="1" fill="hold">
                                          <p:stCondLst>
                                            <p:cond delay="0"/>
                                          </p:stCondLst>
                                        </p:cTn>
                                        <p:tgtEl>
                                          <p:spTgt spid="12">
                                            <p:txEl>
                                              <p:pRg st="0" end="0"/>
                                            </p:txEl>
                                          </p:spTgt>
                                        </p:tgtEl>
                                        <p:attrNameLst>
                                          <p:attrName>style.visibility</p:attrName>
                                        </p:attrNameLst>
                                      </p:cBhvr>
                                      <p:to>
                                        <p:strVal val="visible"/>
                                      </p:to>
                                    </p:set>
                                    <p:anim calcmode="lin" valueType="num">
                                      <p:cBhvr additive="base">
                                        <p:cTn id="37" dur="500" fill="hold"/>
                                        <p:tgtEl>
                                          <p:spTgt spid="12">
                                            <p:txEl>
                                              <p:pRg st="0" end="0"/>
                                            </p:txEl>
                                          </p:spTgt>
                                        </p:tgtEl>
                                        <p:attrNameLst>
                                          <p:attrName>ppt_x</p:attrName>
                                        </p:attrNameLst>
                                      </p:cBhvr>
                                      <p:tavLst>
                                        <p:tav tm="0">
                                          <p:val>
                                            <p:strVal val="1+#ppt_w/2"/>
                                          </p:val>
                                        </p:tav>
                                        <p:tav tm="100000">
                                          <p:val>
                                            <p:strVal val="#ppt_x"/>
                                          </p:val>
                                        </p:tav>
                                      </p:tavLst>
                                    </p:anim>
                                    <p:anim calcmode="lin" valueType="num">
                                      <p:cBhvr additive="base">
                                        <p:cTn id="38" dur="500" fill="hold"/>
                                        <p:tgtEl>
                                          <p:spTgt spid="1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nodeType="clickEffect">
                                  <p:stCondLst>
                                    <p:cond delay="0"/>
                                  </p:stCondLst>
                                  <p:childTnLst>
                                    <p:set>
                                      <p:cBhvr>
                                        <p:cTn id="42" dur="1" fill="hold">
                                          <p:stCondLst>
                                            <p:cond delay="0"/>
                                          </p:stCondLst>
                                        </p:cTn>
                                        <p:tgtEl>
                                          <p:spTgt spid="13">
                                            <p:txEl>
                                              <p:pRg st="0" end="0"/>
                                            </p:txEl>
                                          </p:spTgt>
                                        </p:tgtEl>
                                        <p:attrNameLst>
                                          <p:attrName>style.visibility</p:attrName>
                                        </p:attrNameLst>
                                      </p:cBhvr>
                                      <p:to>
                                        <p:strVal val="visible"/>
                                      </p:to>
                                    </p:set>
                                    <p:anim calcmode="lin" valueType="num">
                                      <p:cBhvr additive="base">
                                        <p:cTn id="43" dur="500" fill="hold"/>
                                        <p:tgtEl>
                                          <p:spTgt spid="13">
                                            <p:txEl>
                                              <p:pRg st="0" end="0"/>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1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2" fill="hold" nodeType="clickEffect">
                                  <p:stCondLst>
                                    <p:cond delay="0"/>
                                  </p:stCondLst>
                                  <p:childTnLst>
                                    <p:set>
                                      <p:cBhvr>
                                        <p:cTn id="48" dur="1" fill="hold">
                                          <p:stCondLst>
                                            <p:cond delay="0"/>
                                          </p:stCondLst>
                                        </p:cTn>
                                        <p:tgtEl>
                                          <p:spTgt spid="14">
                                            <p:txEl>
                                              <p:pRg st="0" end="0"/>
                                            </p:txEl>
                                          </p:spTgt>
                                        </p:tgtEl>
                                        <p:attrNameLst>
                                          <p:attrName>style.visibility</p:attrName>
                                        </p:attrNameLst>
                                      </p:cBhvr>
                                      <p:to>
                                        <p:strVal val="visible"/>
                                      </p:to>
                                    </p:set>
                                    <p:anim calcmode="lin" valueType="num">
                                      <p:cBhvr additive="base">
                                        <p:cTn id="49" dur="500" fill="hold"/>
                                        <p:tgtEl>
                                          <p:spTgt spid="14">
                                            <p:txEl>
                                              <p:pRg st="0" end="0"/>
                                            </p:txEl>
                                          </p:spTgt>
                                        </p:tgtEl>
                                        <p:attrNameLst>
                                          <p:attrName>ppt_x</p:attrName>
                                        </p:attrNameLst>
                                      </p:cBhvr>
                                      <p:tavLst>
                                        <p:tav tm="0">
                                          <p:val>
                                            <p:strVal val="1+#ppt_w/2"/>
                                          </p:val>
                                        </p:tav>
                                        <p:tav tm="100000">
                                          <p:val>
                                            <p:strVal val="#ppt_x"/>
                                          </p:val>
                                        </p:tav>
                                      </p:tavLst>
                                    </p:anim>
                                    <p:anim calcmode="lin" valueType="num">
                                      <p:cBhvr additive="base">
                                        <p:cTn id="50" dur="500" fill="hold"/>
                                        <p:tgtEl>
                                          <p:spTgt spid="14">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150018"/>
            <a:ext cx="5486400" cy="646331"/>
          </a:xfrm>
          <a:prstGeom prst="rect">
            <a:avLst/>
          </a:prstGeom>
          <a:noFill/>
        </p:spPr>
        <p:txBody>
          <a:bodyPr wrap="square" rtlCol="0">
            <a:spAutoFit/>
          </a:bodyPr>
          <a:lstStyle/>
          <a:p>
            <a:r>
              <a:rPr lang="vi-VN" sz="3600" b="1" smtClean="0">
                <a:solidFill>
                  <a:srgbClr val="002060"/>
                </a:solidFill>
                <a:latin typeface="+mj-lt"/>
              </a:rPr>
              <a:t>II. ĐỌC-HIỂU VĂN BẢN</a:t>
            </a:r>
            <a:endParaRPr lang="en-US" sz="3600" b="1">
              <a:solidFill>
                <a:srgbClr val="002060"/>
              </a:solidFill>
              <a:latin typeface="+mj-lt"/>
            </a:endParaRPr>
          </a:p>
        </p:txBody>
      </p:sp>
      <p:sp>
        <p:nvSpPr>
          <p:cNvPr id="7" name="TextBox 6"/>
          <p:cNvSpPr txBox="1"/>
          <p:nvPr/>
        </p:nvSpPr>
        <p:spPr>
          <a:xfrm>
            <a:off x="268941" y="653979"/>
            <a:ext cx="4733365" cy="584775"/>
          </a:xfrm>
          <a:prstGeom prst="rect">
            <a:avLst/>
          </a:prstGeom>
          <a:noFill/>
        </p:spPr>
        <p:txBody>
          <a:bodyPr wrap="square" rtlCol="0">
            <a:spAutoFit/>
          </a:bodyPr>
          <a:lstStyle/>
          <a:p>
            <a:r>
              <a:rPr lang="vi-VN" sz="3200" b="1" smtClean="0">
                <a:solidFill>
                  <a:srgbClr val="FF0000"/>
                </a:solidFill>
                <a:latin typeface="+mj-lt"/>
              </a:rPr>
              <a:t>1. Tình huống truyện</a:t>
            </a:r>
            <a:endParaRPr lang="en-US" sz="3200" b="1">
              <a:solidFill>
                <a:srgbClr val="FF0000"/>
              </a:solidFill>
              <a:latin typeface="+mj-lt"/>
            </a:endParaRPr>
          </a:p>
        </p:txBody>
      </p:sp>
      <p:sp>
        <p:nvSpPr>
          <p:cNvPr id="8" name="Rounded Rectangle 7"/>
          <p:cNvSpPr/>
          <p:nvPr/>
        </p:nvSpPr>
        <p:spPr>
          <a:xfrm>
            <a:off x="1965791" y="2138874"/>
            <a:ext cx="2796989" cy="778305"/>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2400" b="1" smtClean="0">
                <a:latin typeface="+mj-lt"/>
              </a:rPr>
              <a:t>HUẤN CAO</a:t>
            </a:r>
            <a:endParaRPr lang="en-US" sz="2400" b="1">
              <a:latin typeface="+mj-lt"/>
            </a:endParaRPr>
          </a:p>
        </p:txBody>
      </p:sp>
      <p:sp>
        <p:nvSpPr>
          <p:cNvPr id="9" name="Rounded Rectangle 8"/>
          <p:cNvSpPr/>
          <p:nvPr/>
        </p:nvSpPr>
        <p:spPr>
          <a:xfrm>
            <a:off x="6699154" y="2160083"/>
            <a:ext cx="2613211" cy="778305"/>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2000" b="1" smtClean="0">
                <a:latin typeface="+mj-lt"/>
              </a:rPr>
              <a:t>VIÊN QUẢN NGỤC</a:t>
            </a:r>
            <a:endParaRPr lang="en-US" sz="2000" b="1">
              <a:latin typeface="+mj-lt"/>
            </a:endParaRPr>
          </a:p>
        </p:txBody>
      </p:sp>
      <p:sp>
        <p:nvSpPr>
          <p:cNvPr id="10" name="Right Arrow 9"/>
          <p:cNvSpPr/>
          <p:nvPr/>
        </p:nvSpPr>
        <p:spPr>
          <a:xfrm>
            <a:off x="4762783" y="2279080"/>
            <a:ext cx="914396" cy="507534"/>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1" name="Left Arrow 10"/>
          <p:cNvSpPr/>
          <p:nvPr/>
        </p:nvSpPr>
        <p:spPr>
          <a:xfrm>
            <a:off x="5677179" y="2274196"/>
            <a:ext cx="1008527" cy="519255"/>
          </a:xfrm>
          <a:prstGeom prst="lef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2" name="Down Arrow 11"/>
          <p:cNvSpPr/>
          <p:nvPr/>
        </p:nvSpPr>
        <p:spPr>
          <a:xfrm>
            <a:off x="2362473" y="2917179"/>
            <a:ext cx="248779" cy="322729"/>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4" name="Down Arrow 13"/>
          <p:cNvSpPr/>
          <p:nvPr/>
        </p:nvSpPr>
        <p:spPr>
          <a:xfrm>
            <a:off x="8740861" y="2938388"/>
            <a:ext cx="248779" cy="322729"/>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5" name="Rounded Rectangle 14"/>
          <p:cNvSpPr/>
          <p:nvPr/>
        </p:nvSpPr>
        <p:spPr>
          <a:xfrm>
            <a:off x="75356" y="3261117"/>
            <a:ext cx="4182034" cy="812509"/>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2800" b="1">
                <a:latin typeface="Times New Roman" panose="02020603050405020304" pitchFamily="18" charset="0"/>
                <a:cs typeface="Times New Roman" panose="02020603050405020304" pitchFamily="18" charset="0"/>
              </a:rPr>
              <a:t>Người cầm đầu cuộc khởi nghĩa, một tên tử tù</a:t>
            </a:r>
            <a:r>
              <a:rPr lang="en-US" sz="2800" b="1" smtClean="0">
                <a:latin typeface="Times New Roman" panose="02020603050405020304" pitchFamily="18" charset="0"/>
                <a:cs typeface="Times New Roman" panose="02020603050405020304" pitchFamily="18" charset="0"/>
              </a:rPr>
              <a:t>.</a:t>
            </a:r>
            <a:endParaRPr lang="en-US" sz="2800">
              <a:latin typeface="Times New Roman" panose="02020603050405020304" pitchFamily="18" charset="0"/>
              <a:cs typeface="Times New Roman" panose="02020603050405020304" pitchFamily="18" charset="0"/>
            </a:endParaRPr>
          </a:p>
        </p:txBody>
      </p:sp>
      <p:sp>
        <p:nvSpPr>
          <p:cNvPr id="16" name="Rounded Rectangle 15"/>
          <p:cNvSpPr/>
          <p:nvPr/>
        </p:nvSpPr>
        <p:spPr>
          <a:xfrm>
            <a:off x="7362537" y="3288010"/>
            <a:ext cx="4182034" cy="812509"/>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2800" b="1">
                <a:latin typeface="Times New Roman" panose="02020603050405020304" pitchFamily="18" charset="0"/>
                <a:cs typeface="Times New Roman" panose="02020603050405020304" pitchFamily="18" charset="0"/>
              </a:rPr>
              <a:t>Người đại diện cho trật tự xã </a:t>
            </a:r>
            <a:r>
              <a:rPr lang="en-US" sz="2800" b="1" smtClean="0">
                <a:latin typeface="Times New Roman" panose="02020603050405020304" pitchFamily="18" charset="0"/>
                <a:cs typeface="Times New Roman" panose="02020603050405020304" pitchFamily="18" charset="0"/>
              </a:rPr>
              <a:t>hội</a:t>
            </a:r>
            <a:r>
              <a:rPr lang="vi-VN" sz="2800" b="1" smtClean="0">
                <a:latin typeface="Times New Roman" panose="02020603050405020304" pitchFamily="18" charset="0"/>
                <a:cs typeface="Times New Roman" panose="02020603050405020304" pitchFamily="18" charset="0"/>
              </a:rPr>
              <a:t>,</a:t>
            </a:r>
            <a:r>
              <a:rPr lang="en-US" sz="2800" b="1" smtClean="0">
                <a:latin typeface="Times New Roman" panose="02020603050405020304" pitchFamily="18" charset="0"/>
                <a:cs typeface="Times New Roman" panose="02020603050405020304" pitchFamily="18" charset="0"/>
              </a:rPr>
              <a:t> </a:t>
            </a:r>
            <a:r>
              <a:rPr lang="en-US" sz="2800" b="1">
                <a:latin typeface="Times New Roman" panose="02020603050405020304" pitchFamily="18" charset="0"/>
                <a:cs typeface="Times New Roman" panose="02020603050405020304" pitchFamily="18" charset="0"/>
              </a:rPr>
              <a:t>có quyền lực.</a:t>
            </a:r>
            <a:endParaRPr lang="en-US" sz="2800">
              <a:latin typeface="Times New Roman" panose="02020603050405020304" pitchFamily="18" charset="0"/>
              <a:cs typeface="Times New Roman" panose="02020603050405020304" pitchFamily="18" charset="0"/>
            </a:endParaRPr>
          </a:p>
        </p:txBody>
      </p:sp>
      <p:sp>
        <p:nvSpPr>
          <p:cNvPr id="17" name="Left-Right Arrow 16"/>
          <p:cNvSpPr/>
          <p:nvPr/>
        </p:nvSpPr>
        <p:spPr>
          <a:xfrm>
            <a:off x="4257390" y="3520999"/>
            <a:ext cx="3105147" cy="377815"/>
          </a:xfrm>
          <a:prstGeom prst="lef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9" name="TextBox 18"/>
          <p:cNvSpPr txBox="1"/>
          <p:nvPr/>
        </p:nvSpPr>
        <p:spPr>
          <a:xfrm>
            <a:off x="4334683" y="3136910"/>
            <a:ext cx="2951911" cy="446276"/>
          </a:xfrm>
          <a:prstGeom prst="rect">
            <a:avLst/>
          </a:prstGeom>
          <a:noFill/>
        </p:spPr>
        <p:txBody>
          <a:bodyPr wrap="square" rtlCol="0">
            <a:spAutoFit/>
          </a:bodyPr>
          <a:lstStyle/>
          <a:p>
            <a:pPr algn="ctr"/>
            <a:r>
              <a:rPr lang="vi-VN" sz="2300" b="1" smtClean="0">
                <a:solidFill>
                  <a:srgbClr val="002060"/>
                </a:solidFill>
                <a:latin typeface="Times New Roman" panose="02020603050405020304" pitchFamily="18" charset="0"/>
                <a:cs typeface="Times New Roman" panose="02020603050405020304" pitchFamily="18" charset="0"/>
              </a:rPr>
              <a:t>Trên b</a:t>
            </a:r>
            <a:r>
              <a:rPr lang="en-US" sz="2300" b="1" smtClean="0">
                <a:solidFill>
                  <a:srgbClr val="002060"/>
                </a:solidFill>
                <a:latin typeface="Times New Roman" panose="02020603050405020304" pitchFamily="18" charset="0"/>
                <a:cs typeface="Times New Roman" panose="02020603050405020304" pitchFamily="18" charset="0"/>
              </a:rPr>
              <a:t>ình </a:t>
            </a:r>
            <a:r>
              <a:rPr lang="en-US" sz="2300" b="1">
                <a:solidFill>
                  <a:srgbClr val="002060"/>
                </a:solidFill>
                <a:latin typeface="Times New Roman" panose="02020603050405020304" pitchFamily="18" charset="0"/>
                <a:cs typeface="Times New Roman" panose="02020603050405020304" pitchFamily="18" charset="0"/>
              </a:rPr>
              <a:t>diện xã </a:t>
            </a:r>
            <a:r>
              <a:rPr lang="en-US" sz="2300" b="1" smtClean="0">
                <a:solidFill>
                  <a:srgbClr val="002060"/>
                </a:solidFill>
                <a:latin typeface="Times New Roman" panose="02020603050405020304" pitchFamily="18" charset="0"/>
                <a:cs typeface="Times New Roman" panose="02020603050405020304" pitchFamily="18" charset="0"/>
              </a:rPr>
              <a:t>hội</a:t>
            </a:r>
            <a:endParaRPr lang="en-US" sz="2300">
              <a:solidFill>
                <a:srgbClr val="002060"/>
              </a:solidFill>
              <a:latin typeface="Times New Roman" panose="02020603050405020304" pitchFamily="18" charset="0"/>
              <a:cs typeface="Times New Roman" panose="02020603050405020304" pitchFamily="18" charset="0"/>
            </a:endParaRPr>
          </a:p>
        </p:txBody>
      </p:sp>
      <p:sp>
        <p:nvSpPr>
          <p:cNvPr id="20" name="TextBox 19"/>
          <p:cNvSpPr txBox="1"/>
          <p:nvPr/>
        </p:nvSpPr>
        <p:spPr>
          <a:xfrm>
            <a:off x="4405026" y="3774102"/>
            <a:ext cx="2809873" cy="523220"/>
          </a:xfrm>
          <a:prstGeom prst="rect">
            <a:avLst/>
          </a:prstGeom>
          <a:noFill/>
        </p:spPr>
        <p:txBody>
          <a:bodyPr wrap="square" rtlCol="0">
            <a:spAutoFit/>
          </a:bodyPr>
          <a:lstStyle/>
          <a:p>
            <a:pPr algn="ctr"/>
            <a:r>
              <a:rPr lang="en-US" sz="2800" b="1">
                <a:solidFill>
                  <a:srgbClr val="FFFF00"/>
                </a:solidFill>
                <a:latin typeface="Times New Roman" panose="02020603050405020304" pitchFamily="18" charset="0"/>
                <a:cs typeface="Times New Roman" panose="02020603050405020304" pitchFamily="18" charset="0"/>
              </a:rPr>
              <a:t>Đối </a:t>
            </a:r>
            <a:r>
              <a:rPr lang="vi-VN" sz="2800" b="1" smtClean="0">
                <a:solidFill>
                  <a:srgbClr val="FFFF00"/>
                </a:solidFill>
                <a:latin typeface="Times New Roman" panose="02020603050405020304" pitchFamily="18" charset="0"/>
                <a:cs typeface="Times New Roman" panose="02020603050405020304" pitchFamily="18" charset="0"/>
              </a:rPr>
              <a:t>lập </a:t>
            </a:r>
            <a:r>
              <a:rPr lang="en-US" sz="2800" b="1" smtClean="0">
                <a:solidFill>
                  <a:srgbClr val="FFFF00"/>
                </a:solidFill>
                <a:latin typeface="Times New Roman" panose="02020603050405020304" pitchFamily="18" charset="0"/>
                <a:cs typeface="Times New Roman" panose="02020603050405020304" pitchFamily="18" charset="0"/>
              </a:rPr>
              <a:t>nhau</a:t>
            </a:r>
            <a:endParaRPr lang="en-US" sz="2800">
              <a:solidFill>
                <a:srgbClr val="FFFF00"/>
              </a:solidFill>
              <a:latin typeface="Times New Roman" panose="02020603050405020304" pitchFamily="18" charset="0"/>
              <a:cs typeface="Times New Roman" panose="02020603050405020304" pitchFamily="18" charset="0"/>
            </a:endParaRPr>
          </a:p>
        </p:txBody>
      </p:sp>
      <p:sp>
        <p:nvSpPr>
          <p:cNvPr id="21" name="Down Arrow 20"/>
          <p:cNvSpPr/>
          <p:nvPr/>
        </p:nvSpPr>
        <p:spPr>
          <a:xfrm>
            <a:off x="2362472" y="4094835"/>
            <a:ext cx="248779" cy="322729"/>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2" name="Down Arrow 21"/>
          <p:cNvSpPr/>
          <p:nvPr/>
        </p:nvSpPr>
        <p:spPr>
          <a:xfrm>
            <a:off x="8740581" y="4094835"/>
            <a:ext cx="248779" cy="322729"/>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3" name="Rounded Rectangle 22"/>
          <p:cNvSpPr/>
          <p:nvPr/>
        </p:nvSpPr>
        <p:spPr>
          <a:xfrm>
            <a:off x="75356" y="4443160"/>
            <a:ext cx="4182034" cy="1181667"/>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vi-VN" sz="2400" b="1" smtClean="0">
              <a:latin typeface="Times New Roman" panose="02020603050405020304" pitchFamily="18" charset="0"/>
              <a:cs typeface="Times New Roman" panose="02020603050405020304" pitchFamily="18" charset="0"/>
            </a:endParaRPr>
          </a:p>
          <a:p>
            <a:pPr algn="ctr"/>
            <a:r>
              <a:rPr lang="en-US" sz="2400" b="1" smtClean="0">
                <a:latin typeface="Times New Roman" panose="02020603050405020304" pitchFamily="18" charset="0"/>
                <a:cs typeface="Times New Roman" panose="02020603050405020304" pitchFamily="18" charset="0"/>
              </a:rPr>
              <a:t>Có </a:t>
            </a:r>
            <a:r>
              <a:rPr lang="en-US" sz="2400" b="1">
                <a:latin typeface="Times New Roman" panose="02020603050405020304" pitchFamily="18" charset="0"/>
                <a:cs typeface="Times New Roman" panose="02020603050405020304" pitchFamily="18" charset="0"/>
              </a:rPr>
              <a:t>tài viết </a:t>
            </a:r>
            <a:r>
              <a:rPr lang="en-US" sz="2400" b="1" smtClean="0">
                <a:latin typeface="Times New Roman" panose="02020603050405020304" pitchFamily="18" charset="0"/>
                <a:cs typeface="Times New Roman" panose="02020603050405020304" pitchFamily="18" charset="0"/>
              </a:rPr>
              <a:t>chữ</a:t>
            </a:r>
            <a:r>
              <a:rPr lang="vi-VN" sz="2400" b="1" smtClean="0">
                <a:latin typeface="Times New Roman" panose="02020603050405020304" pitchFamily="18" charset="0"/>
                <a:cs typeface="Times New Roman" panose="02020603050405020304" pitchFamily="18" charset="0"/>
              </a:rPr>
              <a:t> đẹp</a:t>
            </a:r>
            <a:r>
              <a:rPr lang="en-US" sz="2400" b="1" smtClean="0">
                <a:latin typeface="Times New Roman" panose="02020603050405020304" pitchFamily="18" charset="0"/>
                <a:cs typeface="Times New Roman" panose="02020603050405020304" pitchFamily="18" charset="0"/>
              </a:rPr>
              <a:t>, </a:t>
            </a:r>
            <a:r>
              <a:rPr lang="vi-VN" sz="2400" b="1" smtClean="0">
                <a:latin typeface="Times New Roman" panose="02020603050405020304" pitchFamily="18" charset="0"/>
                <a:cs typeface="Times New Roman" panose="02020603050405020304" pitchFamily="18" charset="0"/>
              </a:rPr>
              <a:t>khí phách</a:t>
            </a:r>
            <a:r>
              <a:rPr lang="en-US" sz="2400" b="1" smtClean="0">
                <a:latin typeface="Times New Roman" panose="02020603050405020304" pitchFamily="18" charset="0"/>
                <a:cs typeface="Times New Roman" panose="02020603050405020304" pitchFamily="18" charset="0"/>
              </a:rPr>
              <a:t>, </a:t>
            </a:r>
            <a:r>
              <a:rPr lang="en-US" sz="2400" b="1">
                <a:latin typeface="Times New Roman" panose="02020603050405020304" pitchFamily="18" charset="0"/>
                <a:cs typeface="Times New Roman" panose="02020603050405020304" pitchFamily="18" charset="0"/>
              </a:rPr>
              <a:t>khinh bỉ những kẻ </a:t>
            </a:r>
            <a:endParaRPr lang="vi-VN" sz="2400" b="1" smtClean="0">
              <a:latin typeface="Times New Roman" panose="02020603050405020304" pitchFamily="18" charset="0"/>
              <a:cs typeface="Times New Roman" panose="02020603050405020304" pitchFamily="18" charset="0"/>
            </a:endParaRPr>
          </a:p>
          <a:p>
            <a:pPr algn="ctr"/>
            <a:r>
              <a:rPr lang="en-US" sz="2400" b="1" smtClean="0">
                <a:latin typeface="Times New Roman" panose="02020603050405020304" pitchFamily="18" charset="0"/>
                <a:cs typeface="Times New Roman" panose="02020603050405020304" pitchFamily="18" charset="0"/>
              </a:rPr>
              <a:t>ở chốn </a:t>
            </a:r>
            <a:r>
              <a:rPr lang="en-US" sz="2400" b="1">
                <a:latin typeface="Times New Roman" panose="02020603050405020304" pitchFamily="18" charset="0"/>
                <a:cs typeface="Times New Roman" panose="02020603050405020304" pitchFamily="18" charset="0"/>
              </a:rPr>
              <a:t>nhơ bẩn.</a:t>
            </a:r>
            <a:endParaRPr lang="en-US" sz="2400">
              <a:latin typeface="Times New Roman" panose="02020603050405020304" pitchFamily="18" charset="0"/>
              <a:cs typeface="Times New Roman" panose="02020603050405020304" pitchFamily="18" charset="0"/>
            </a:endParaRPr>
          </a:p>
          <a:p>
            <a:pPr algn="ctr"/>
            <a:endParaRPr lang="en-US"/>
          </a:p>
        </p:txBody>
      </p:sp>
      <p:sp>
        <p:nvSpPr>
          <p:cNvPr id="24" name="Rounded Rectangle 23"/>
          <p:cNvSpPr/>
          <p:nvPr/>
        </p:nvSpPr>
        <p:spPr>
          <a:xfrm>
            <a:off x="7328072" y="4443160"/>
            <a:ext cx="4182034" cy="1181667"/>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vi-VN" sz="2400" b="1" smtClean="0">
              <a:latin typeface="Times New Roman" panose="02020603050405020304" pitchFamily="18" charset="0"/>
              <a:cs typeface="Times New Roman" panose="02020603050405020304" pitchFamily="18" charset="0"/>
            </a:endParaRPr>
          </a:p>
          <a:p>
            <a:pPr algn="ctr"/>
            <a:r>
              <a:rPr lang="vi-VN" sz="2400" b="1" smtClean="0">
                <a:latin typeface="Times New Roman" panose="02020603050405020304" pitchFamily="18" charset="0"/>
                <a:cs typeface="Times New Roman" panose="02020603050405020304" pitchFamily="18" charset="0"/>
              </a:rPr>
              <a:t>Say mê</a:t>
            </a:r>
            <a:r>
              <a:rPr lang="en-US" sz="2400" b="1" smtClean="0">
                <a:latin typeface="Times New Roman" panose="02020603050405020304" pitchFamily="18" charset="0"/>
                <a:cs typeface="Times New Roman" panose="02020603050405020304" pitchFamily="18" charset="0"/>
              </a:rPr>
              <a:t> </a:t>
            </a:r>
            <a:r>
              <a:rPr lang="vi-VN" sz="2400" b="1" smtClean="0">
                <a:latin typeface="Times New Roman" panose="02020603050405020304" pitchFamily="18" charset="0"/>
                <a:cs typeface="Times New Roman" panose="02020603050405020304" pitchFamily="18" charset="0"/>
              </a:rPr>
              <a:t>và trân trọng </a:t>
            </a:r>
            <a:r>
              <a:rPr lang="en-US" sz="2400" b="1" smtClean="0">
                <a:latin typeface="Times New Roman" panose="02020603050405020304" pitchFamily="18" charset="0"/>
                <a:cs typeface="Times New Roman" panose="02020603050405020304" pitchFamily="18" charset="0"/>
              </a:rPr>
              <a:t>chữ </a:t>
            </a:r>
            <a:r>
              <a:rPr lang="en-US" sz="2400" b="1">
                <a:latin typeface="Times New Roman" panose="02020603050405020304" pitchFamily="18" charset="0"/>
                <a:cs typeface="Times New Roman" panose="02020603050405020304" pitchFamily="18" charset="0"/>
              </a:rPr>
              <a:t>Huấn </a:t>
            </a:r>
            <a:r>
              <a:rPr lang="en-US" sz="2400" b="1" smtClean="0">
                <a:latin typeface="Times New Roman" panose="02020603050405020304" pitchFamily="18" charset="0"/>
                <a:cs typeface="Times New Roman" panose="02020603050405020304" pitchFamily="18" charset="0"/>
              </a:rPr>
              <a:t>Cao, </a:t>
            </a:r>
            <a:r>
              <a:rPr lang="en-US" sz="2400" b="1">
                <a:latin typeface="Times New Roman" panose="02020603050405020304" pitchFamily="18" charset="0"/>
                <a:cs typeface="Times New Roman" panose="02020603050405020304" pitchFamily="18" charset="0"/>
              </a:rPr>
              <a:t>muốn xin chữ Huấn Cao.</a:t>
            </a:r>
            <a:endParaRPr lang="en-US" sz="2400">
              <a:latin typeface="Times New Roman" panose="02020603050405020304" pitchFamily="18" charset="0"/>
              <a:cs typeface="Times New Roman" panose="02020603050405020304" pitchFamily="18" charset="0"/>
            </a:endParaRPr>
          </a:p>
          <a:p>
            <a:pPr algn="ctr"/>
            <a:endParaRPr lang="en-US"/>
          </a:p>
        </p:txBody>
      </p:sp>
      <p:sp>
        <p:nvSpPr>
          <p:cNvPr id="26" name="TextBox 25"/>
          <p:cNvSpPr txBox="1"/>
          <p:nvPr/>
        </p:nvSpPr>
        <p:spPr>
          <a:xfrm>
            <a:off x="4503600" y="4477354"/>
            <a:ext cx="2655514" cy="461665"/>
          </a:xfrm>
          <a:prstGeom prst="rect">
            <a:avLst/>
          </a:prstGeom>
          <a:noFill/>
        </p:spPr>
        <p:txBody>
          <a:bodyPr wrap="square" rtlCol="0">
            <a:spAutoFit/>
          </a:bodyPr>
          <a:lstStyle/>
          <a:p>
            <a:r>
              <a:rPr lang="vi-VN" sz="2400" b="1" smtClean="0">
                <a:solidFill>
                  <a:srgbClr val="002060"/>
                </a:solidFill>
                <a:latin typeface="Times New Roman" panose="02020603050405020304" pitchFamily="18" charset="0"/>
                <a:cs typeface="Times New Roman" panose="02020603050405020304" pitchFamily="18" charset="0"/>
              </a:rPr>
              <a:t>Trên b</a:t>
            </a:r>
            <a:r>
              <a:rPr lang="en-US" sz="2400" b="1" smtClean="0">
                <a:solidFill>
                  <a:srgbClr val="002060"/>
                </a:solidFill>
                <a:latin typeface="Times New Roman" panose="02020603050405020304" pitchFamily="18" charset="0"/>
                <a:cs typeface="Times New Roman" panose="02020603050405020304" pitchFamily="18" charset="0"/>
              </a:rPr>
              <a:t>ình </a:t>
            </a:r>
            <a:r>
              <a:rPr lang="en-US" sz="2400" b="1">
                <a:solidFill>
                  <a:srgbClr val="002060"/>
                </a:solidFill>
                <a:latin typeface="Times New Roman" panose="02020603050405020304" pitchFamily="18" charset="0"/>
                <a:cs typeface="Times New Roman" panose="02020603050405020304" pitchFamily="18" charset="0"/>
              </a:rPr>
              <a:t>diện </a:t>
            </a:r>
            <a:r>
              <a:rPr lang="en-US" sz="2400" b="1" smtClean="0">
                <a:solidFill>
                  <a:srgbClr val="002060"/>
                </a:solidFill>
                <a:latin typeface="Times New Roman" panose="02020603050405020304" pitchFamily="18" charset="0"/>
                <a:cs typeface="Times New Roman" panose="02020603050405020304" pitchFamily="18" charset="0"/>
              </a:rPr>
              <a:t>NT</a:t>
            </a:r>
            <a:endParaRPr lang="en-US" sz="2400" b="1">
              <a:solidFill>
                <a:srgbClr val="002060"/>
              </a:solidFill>
              <a:latin typeface="Times New Roman" panose="02020603050405020304" pitchFamily="18" charset="0"/>
              <a:cs typeface="Times New Roman" panose="02020603050405020304" pitchFamily="18" charset="0"/>
            </a:endParaRPr>
          </a:p>
        </p:txBody>
      </p:sp>
      <p:sp>
        <p:nvSpPr>
          <p:cNvPr id="27" name="TextBox 26"/>
          <p:cNvSpPr txBox="1"/>
          <p:nvPr/>
        </p:nvSpPr>
        <p:spPr>
          <a:xfrm>
            <a:off x="4542154" y="5145041"/>
            <a:ext cx="2501153" cy="584775"/>
          </a:xfrm>
          <a:prstGeom prst="rect">
            <a:avLst/>
          </a:prstGeom>
          <a:noFill/>
        </p:spPr>
        <p:txBody>
          <a:bodyPr wrap="square" rtlCol="0">
            <a:spAutoFit/>
          </a:bodyPr>
          <a:lstStyle/>
          <a:p>
            <a:r>
              <a:rPr lang="en-US" sz="3200" b="1">
                <a:solidFill>
                  <a:srgbClr val="FFFF00"/>
                </a:solidFill>
                <a:latin typeface="Times New Roman" panose="02020603050405020304" pitchFamily="18" charset="0"/>
                <a:cs typeface="Times New Roman" panose="02020603050405020304" pitchFamily="18" charset="0"/>
              </a:rPr>
              <a:t>Tri âm, tri </a:t>
            </a:r>
            <a:r>
              <a:rPr lang="en-US" sz="3200" b="1" smtClean="0">
                <a:solidFill>
                  <a:srgbClr val="FFFF00"/>
                </a:solidFill>
                <a:latin typeface="Times New Roman" panose="02020603050405020304" pitchFamily="18" charset="0"/>
                <a:cs typeface="Times New Roman" panose="02020603050405020304" pitchFamily="18" charset="0"/>
              </a:rPr>
              <a:t>kỉ</a:t>
            </a:r>
            <a:endParaRPr lang="en-US" sz="3200">
              <a:solidFill>
                <a:srgbClr val="FFFF00"/>
              </a:solidFill>
              <a:latin typeface="Times New Roman" panose="02020603050405020304" pitchFamily="18" charset="0"/>
              <a:cs typeface="Times New Roman" panose="02020603050405020304" pitchFamily="18" charset="0"/>
            </a:endParaRPr>
          </a:p>
        </p:txBody>
      </p:sp>
      <p:sp>
        <p:nvSpPr>
          <p:cNvPr id="3" name="Minus 2"/>
          <p:cNvSpPr/>
          <p:nvPr/>
        </p:nvSpPr>
        <p:spPr>
          <a:xfrm>
            <a:off x="3687017" y="4639125"/>
            <a:ext cx="4203454" cy="789735"/>
          </a:xfrm>
          <a:prstGeom prst="mathMinus">
            <a:avLst>
              <a:gd name="adj1" fmla="val 30331"/>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244671821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500" fill="hold"/>
                                        <p:tgtEl>
                                          <p:spTgt spid="8"/>
                                        </p:tgtEl>
                                        <p:attrNameLst>
                                          <p:attrName>ppt_x</p:attrName>
                                        </p:attrNameLst>
                                      </p:cBhvr>
                                      <p:tavLst>
                                        <p:tav tm="0">
                                          <p:val>
                                            <p:strVal val="0-#ppt_w/2"/>
                                          </p:val>
                                        </p:tav>
                                        <p:tav tm="100000">
                                          <p:val>
                                            <p:strVal val="#ppt_x"/>
                                          </p:val>
                                        </p:tav>
                                      </p:tavLst>
                                    </p:anim>
                                    <p:anim calcmode="lin" valueType="num">
                                      <p:cBhvr additive="base">
                                        <p:cTn id="8" dur="15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500" fill="hold"/>
                                        <p:tgtEl>
                                          <p:spTgt spid="10"/>
                                        </p:tgtEl>
                                        <p:attrNameLst>
                                          <p:attrName>ppt_x</p:attrName>
                                        </p:attrNameLst>
                                      </p:cBhvr>
                                      <p:tavLst>
                                        <p:tav tm="0">
                                          <p:val>
                                            <p:strVal val="0-#ppt_w/2"/>
                                          </p:val>
                                        </p:tav>
                                        <p:tav tm="100000">
                                          <p:val>
                                            <p:strVal val="#ppt_x"/>
                                          </p:val>
                                        </p:tav>
                                      </p:tavLst>
                                    </p:anim>
                                    <p:anim calcmode="lin" valueType="num">
                                      <p:cBhvr additive="base">
                                        <p:cTn id="12" dur="1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1500" fill="hold"/>
                                        <p:tgtEl>
                                          <p:spTgt spid="11"/>
                                        </p:tgtEl>
                                        <p:attrNameLst>
                                          <p:attrName>ppt_x</p:attrName>
                                        </p:attrNameLst>
                                      </p:cBhvr>
                                      <p:tavLst>
                                        <p:tav tm="0">
                                          <p:val>
                                            <p:strVal val="1+#ppt_w/2"/>
                                          </p:val>
                                        </p:tav>
                                        <p:tav tm="100000">
                                          <p:val>
                                            <p:strVal val="#ppt_x"/>
                                          </p:val>
                                        </p:tav>
                                      </p:tavLst>
                                    </p:anim>
                                    <p:anim calcmode="lin" valueType="num">
                                      <p:cBhvr additive="base">
                                        <p:cTn id="16" dur="1500" fill="hold"/>
                                        <p:tgtEl>
                                          <p:spTgt spid="11"/>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1500" fill="hold"/>
                                        <p:tgtEl>
                                          <p:spTgt spid="9"/>
                                        </p:tgtEl>
                                        <p:attrNameLst>
                                          <p:attrName>ppt_x</p:attrName>
                                        </p:attrNameLst>
                                      </p:cBhvr>
                                      <p:tavLst>
                                        <p:tav tm="0">
                                          <p:val>
                                            <p:strVal val="1+#ppt_w/2"/>
                                          </p:val>
                                        </p:tav>
                                        <p:tav tm="100000">
                                          <p:val>
                                            <p:strVal val="#ppt_x"/>
                                          </p:val>
                                        </p:tav>
                                      </p:tavLst>
                                    </p:anim>
                                    <p:anim calcmode="lin" valueType="num">
                                      <p:cBhvr additive="base">
                                        <p:cTn id="20" dur="1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1500" fill="hold"/>
                                        <p:tgtEl>
                                          <p:spTgt spid="12"/>
                                        </p:tgtEl>
                                        <p:attrNameLst>
                                          <p:attrName>ppt_w</p:attrName>
                                        </p:attrNameLst>
                                      </p:cBhvr>
                                      <p:tavLst>
                                        <p:tav tm="0">
                                          <p:val>
                                            <p:fltVal val="0"/>
                                          </p:val>
                                        </p:tav>
                                        <p:tav tm="100000">
                                          <p:val>
                                            <p:strVal val="#ppt_w"/>
                                          </p:val>
                                        </p:tav>
                                      </p:tavLst>
                                    </p:anim>
                                    <p:anim calcmode="lin" valueType="num">
                                      <p:cBhvr>
                                        <p:cTn id="26" dur="1500" fill="hold"/>
                                        <p:tgtEl>
                                          <p:spTgt spid="12"/>
                                        </p:tgtEl>
                                        <p:attrNameLst>
                                          <p:attrName>ppt_h</p:attrName>
                                        </p:attrNameLst>
                                      </p:cBhvr>
                                      <p:tavLst>
                                        <p:tav tm="0">
                                          <p:val>
                                            <p:fltVal val="0"/>
                                          </p:val>
                                        </p:tav>
                                        <p:tav tm="100000">
                                          <p:val>
                                            <p:strVal val="#ppt_h"/>
                                          </p:val>
                                        </p:tav>
                                      </p:tavLst>
                                    </p:anim>
                                    <p:animEffect transition="in" filter="fade">
                                      <p:cBhvr>
                                        <p:cTn id="27" dur="1500"/>
                                        <p:tgtEl>
                                          <p:spTgt spid="12"/>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p:cTn id="30" dur="1500" fill="hold"/>
                                        <p:tgtEl>
                                          <p:spTgt spid="15"/>
                                        </p:tgtEl>
                                        <p:attrNameLst>
                                          <p:attrName>ppt_w</p:attrName>
                                        </p:attrNameLst>
                                      </p:cBhvr>
                                      <p:tavLst>
                                        <p:tav tm="0">
                                          <p:val>
                                            <p:fltVal val="0"/>
                                          </p:val>
                                        </p:tav>
                                        <p:tav tm="100000">
                                          <p:val>
                                            <p:strVal val="#ppt_w"/>
                                          </p:val>
                                        </p:tav>
                                      </p:tavLst>
                                    </p:anim>
                                    <p:anim calcmode="lin" valueType="num">
                                      <p:cBhvr>
                                        <p:cTn id="31" dur="1500" fill="hold"/>
                                        <p:tgtEl>
                                          <p:spTgt spid="15"/>
                                        </p:tgtEl>
                                        <p:attrNameLst>
                                          <p:attrName>ppt_h</p:attrName>
                                        </p:attrNameLst>
                                      </p:cBhvr>
                                      <p:tavLst>
                                        <p:tav tm="0">
                                          <p:val>
                                            <p:fltVal val="0"/>
                                          </p:val>
                                        </p:tav>
                                        <p:tav tm="100000">
                                          <p:val>
                                            <p:strVal val="#ppt_h"/>
                                          </p:val>
                                        </p:tav>
                                      </p:tavLst>
                                    </p:anim>
                                    <p:animEffect transition="in" filter="fade">
                                      <p:cBhvr>
                                        <p:cTn id="32" dur="1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1500" fill="hold"/>
                                        <p:tgtEl>
                                          <p:spTgt spid="14"/>
                                        </p:tgtEl>
                                        <p:attrNameLst>
                                          <p:attrName>ppt_w</p:attrName>
                                        </p:attrNameLst>
                                      </p:cBhvr>
                                      <p:tavLst>
                                        <p:tav tm="0">
                                          <p:val>
                                            <p:fltVal val="0"/>
                                          </p:val>
                                        </p:tav>
                                        <p:tav tm="100000">
                                          <p:val>
                                            <p:strVal val="#ppt_w"/>
                                          </p:val>
                                        </p:tav>
                                      </p:tavLst>
                                    </p:anim>
                                    <p:anim calcmode="lin" valueType="num">
                                      <p:cBhvr>
                                        <p:cTn id="38" dur="1500" fill="hold"/>
                                        <p:tgtEl>
                                          <p:spTgt spid="14"/>
                                        </p:tgtEl>
                                        <p:attrNameLst>
                                          <p:attrName>ppt_h</p:attrName>
                                        </p:attrNameLst>
                                      </p:cBhvr>
                                      <p:tavLst>
                                        <p:tav tm="0">
                                          <p:val>
                                            <p:fltVal val="0"/>
                                          </p:val>
                                        </p:tav>
                                        <p:tav tm="100000">
                                          <p:val>
                                            <p:strVal val="#ppt_h"/>
                                          </p:val>
                                        </p:tav>
                                      </p:tavLst>
                                    </p:anim>
                                    <p:animEffect transition="in" filter="fade">
                                      <p:cBhvr>
                                        <p:cTn id="39" dur="1500"/>
                                        <p:tgtEl>
                                          <p:spTgt spid="1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p:cTn id="42" dur="1500" fill="hold"/>
                                        <p:tgtEl>
                                          <p:spTgt spid="16"/>
                                        </p:tgtEl>
                                        <p:attrNameLst>
                                          <p:attrName>ppt_w</p:attrName>
                                        </p:attrNameLst>
                                      </p:cBhvr>
                                      <p:tavLst>
                                        <p:tav tm="0">
                                          <p:val>
                                            <p:fltVal val="0"/>
                                          </p:val>
                                        </p:tav>
                                        <p:tav tm="100000">
                                          <p:val>
                                            <p:strVal val="#ppt_w"/>
                                          </p:val>
                                        </p:tav>
                                      </p:tavLst>
                                    </p:anim>
                                    <p:anim calcmode="lin" valueType="num">
                                      <p:cBhvr>
                                        <p:cTn id="43" dur="1500" fill="hold"/>
                                        <p:tgtEl>
                                          <p:spTgt spid="16"/>
                                        </p:tgtEl>
                                        <p:attrNameLst>
                                          <p:attrName>ppt_h</p:attrName>
                                        </p:attrNameLst>
                                      </p:cBhvr>
                                      <p:tavLst>
                                        <p:tav tm="0">
                                          <p:val>
                                            <p:fltVal val="0"/>
                                          </p:val>
                                        </p:tav>
                                        <p:tav tm="100000">
                                          <p:val>
                                            <p:strVal val="#ppt_h"/>
                                          </p:val>
                                        </p:tav>
                                      </p:tavLst>
                                    </p:anim>
                                    <p:animEffect transition="in" filter="fade">
                                      <p:cBhvr>
                                        <p:cTn id="44" dur="1500"/>
                                        <p:tgtEl>
                                          <p:spTgt spid="16"/>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wipe(down)">
                                      <p:cBhvr>
                                        <p:cTn id="49" dur="2000"/>
                                        <p:tgtEl>
                                          <p:spTgt spid="19"/>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grpId="0" nodeType="click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p:cTn id="54" dur="2000" fill="hold"/>
                                        <p:tgtEl>
                                          <p:spTgt spid="17"/>
                                        </p:tgtEl>
                                        <p:attrNameLst>
                                          <p:attrName>ppt_w</p:attrName>
                                        </p:attrNameLst>
                                      </p:cBhvr>
                                      <p:tavLst>
                                        <p:tav tm="0">
                                          <p:val>
                                            <p:fltVal val="0"/>
                                          </p:val>
                                        </p:tav>
                                        <p:tav tm="100000">
                                          <p:val>
                                            <p:strVal val="#ppt_w"/>
                                          </p:val>
                                        </p:tav>
                                      </p:tavLst>
                                    </p:anim>
                                    <p:anim calcmode="lin" valueType="num">
                                      <p:cBhvr>
                                        <p:cTn id="55" dur="2000" fill="hold"/>
                                        <p:tgtEl>
                                          <p:spTgt spid="17"/>
                                        </p:tgtEl>
                                        <p:attrNameLst>
                                          <p:attrName>ppt_h</p:attrName>
                                        </p:attrNameLst>
                                      </p:cBhvr>
                                      <p:tavLst>
                                        <p:tav tm="0">
                                          <p:val>
                                            <p:fltVal val="0"/>
                                          </p:val>
                                        </p:tav>
                                        <p:tav tm="100000">
                                          <p:val>
                                            <p:strVal val="#ppt_h"/>
                                          </p:val>
                                        </p:tav>
                                      </p:tavLst>
                                    </p:anim>
                                    <p:animEffect transition="in" filter="fade">
                                      <p:cBhvr>
                                        <p:cTn id="56" dur="2000"/>
                                        <p:tgtEl>
                                          <p:spTgt spid="17"/>
                                        </p:tgtEl>
                                      </p:cBhvr>
                                    </p:animEffect>
                                  </p:childTnLst>
                                </p:cTn>
                              </p:par>
                              <p:par>
                                <p:cTn id="57" presetID="16" presetClass="entr" presetSubtype="21" fill="hold" grpId="0" nodeType="with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barn(inVertical)">
                                      <p:cBhvr>
                                        <p:cTn id="59" dur="2000"/>
                                        <p:tgtEl>
                                          <p:spTgt spid="20"/>
                                        </p:tgtEl>
                                      </p:cBhvr>
                                    </p:animEffect>
                                  </p:childTnLst>
                                </p:cTn>
                              </p:par>
                            </p:childTnLst>
                          </p:cTn>
                        </p:par>
                      </p:childTnLst>
                    </p:cTn>
                  </p:par>
                  <p:par>
                    <p:cTn id="60" fill="hold">
                      <p:stCondLst>
                        <p:cond delay="indefinite"/>
                      </p:stCondLst>
                      <p:childTnLst>
                        <p:par>
                          <p:cTn id="61" fill="hold">
                            <p:stCondLst>
                              <p:cond delay="0"/>
                            </p:stCondLst>
                            <p:childTnLst>
                              <p:par>
                                <p:cTn id="62" presetID="53" presetClass="entr" presetSubtype="16" fill="hold" grpId="0" nodeType="clickEffect">
                                  <p:stCondLst>
                                    <p:cond delay="0"/>
                                  </p:stCondLst>
                                  <p:childTnLst>
                                    <p:set>
                                      <p:cBhvr>
                                        <p:cTn id="63" dur="1" fill="hold">
                                          <p:stCondLst>
                                            <p:cond delay="0"/>
                                          </p:stCondLst>
                                        </p:cTn>
                                        <p:tgtEl>
                                          <p:spTgt spid="21"/>
                                        </p:tgtEl>
                                        <p:attrNameLst>
                                          <p:attrName>style.visibility</p:attrName>
                                        </p:attrNameLst>
                                      </p:cBhvr>
                                      <p:to>
                                        <p:strVal val="visible"/>
                                      </p:to>
                                    </p:set>
                                    <p:anim calcmode="lin" valueType="num">
                                      <p:cBhvr>
                                        <p:cTn id="64" dur="1500" fill="hold"/>
                                        <p:tgtEl>
                                          <p:spTgt spid="21"/>
                                        </p:tgtEl>
                                        <p:attrNameLst>
                                          <p:attrName>ppt_w</p:attrName>
                                        </p:attrNameLst>
                                      </p:cBhvr>
                                      <p:tavLst>
                                        <p:tav tm="0">
                                          <p:val>
                                            <p:fltVal val="0"/>
                                          </p:val>
                                        </p:tav>
                                        <p:tav tm="100000">
                                          <p:val>
                                            <p:strVal val="#ppt_w"/>
                                          </p:val>
                                        </p:tav>
                                      </p:tavLst>
                                    </p:anim>
                                    <p:anim calcmode="lin" valueType="num">
                                      <p:cBhvr>
                                        <p:cTn id="65" dur="1500" fill="hold"/>
                                        <p:tgtEl>
                                          <p:spTgt spid="21"/>
                                        </p:tgtEl>
                                        <p:attrNameLst>
                                          <p:attrName>ppt_h</p:attrName>
                                        </p:attrNameLst>
                                      </p:cBhvr>
                                      <p:tavLst>
                                        <p:tav tm="0">
                                          <p:val>
                                            <p:fltVal val="0"/>
                                          </p:val>
                                        </p:tav>
                                        <p:tav tm="100000">
                                          <p:val>
                                            <p:strVal val="#ppt_h"/>
                                          </p:val>
                                        </p:tav>
                                      </p:tavLst>
                                    </p:anim>
                                    <p:animEffect transition="in" filter="fade">
                                      <p:cBhvr>
                                        <p:cTn id="66" dur="1500"/>
                                        <p:tgtEl>
                                          <p:spTgt spid="21"/>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 calcmode="lin" valueType="num">
                                      <p:cBhvr>
                                        <p:cTn id="69" dur="1500" fill="hold"/>
                                        <p:tgtEl>
                                          <p:spTgt spid="23"/>
                                        </p:tgtEl>
                                        <p:attrNameLst>
                                          <p:attrName>ppt_w</p:attrName>
                                        </p:attrNameLst>
                                      </p:cBhvr>
                                      <p:tavLst>
                                        <p:tav tm="0">
                                          <p:val>
                                            <p:fltVal val="0"/>
                                          </p:val>
                                        </p:tav>
                                        <p:tav tm="100000">
                                          <p:val>
                                            <p:strVal val="#ppt_w"/>
                                          </p:val>
                                        </p:tav>
                                      </p:tavLst>
                                    </p:anim>
                                    <p:anim calcmode="lin" valueType="num">
                                      <p:cBhvr>
                                        <p:cTn id="70" dur="1500" fill="hold"/>
                                        <p:tgtEl>
                                          <p:spTgt spid="23"/>
                                        </p:tgtEl>
                                        <p:attrNameLst>
                                          <p:attrName>ppt_h</p:attrName>
                                        </p:attrNameLst>
                                      </p:cBhvr>
                                      <p:tavLst>
                                        <p:tav tm="0">
                                          <p:val>
                                            <p:fltVal val="0"/>
                                          </p:val>
                                        </p:tav>
                                        <p:tav tm="100000">
                                          <p:val>
                                            <p:strVal val="#ppt_h"/>
                                          </p:val>
                                        </p:tav>
                                      </p:tavLst>
                                    </p:anim>
                                    <p:animEffect transition="in" filter="fade">
                                      <p:cBhvr>
                                        <p:cTn id="71" dur="1500"/>
                                        <p:tgtEl>
                                          <p:spTgt spid="23"/>
                                        </p:tgtEl>
                                      </p:cBhvr>
                                    </p:animEffect>
                                  </p:childTnLst>
                                </p:cTn>
                              </p:par>
                            </p:childTnLst>
                          </p:cTn>
                        </p:par>
                      </p:childTnLst>
                    </p:cTn>
                  </p:par>
                  <p:par>
                    <p:cTn id="72" fill="hold">
                      <p:stCondLst>
                        <p:cond delay="indefinite"/>
                      </p:stCondLst>
                      <p:childTnLst>
                        <p:par>
                          <p:cTn id="73" fill="hold">
                            <p:stCondLst>
                              <p:cond delay="0"/>
                            </p:stCondLst>
                            <p:childTnLst>
                              <p:par>
                                <p:cTn id="74" presetID="53" presetClass="entr" presetSubtype="16" fill="hold" grpId="0" nodeType="clickEffect">
                                  <p:stCondLst>
                                    <p:cond delay="0"/>
                                  </p:stCondLst>
                                  <p:childTnLst>
                                    <p:set>
                                      <p:cBhvr>
                                        <p:cTn id="75" dur="1" fill="hold">
                                          <p:stCondLst>
                                            <p:cond delay="0"/>
                                          </p:stCondLst>
                                        </p:cTn>
                                        <p:tgtEl>
                                          <p:spTgt spid="22"/>
                                        </p:tgtEl>
                                        <p:attrNameLst>
                                          <p:attrName>style.visibility</p:attrName>
                                        </p:attrNameLst>
                                      </p:cBhvr>
                                      <p:to>
                                        <p:strVal val="visible"/>
                                      </p:to>
                                    </p:set>
                                    <p:anim calcmode="lin" valueType="num">
                                      <p:cBhvr>
                                        <p:cTn id="76" dur="1500" fill="hold"/>
                                        <p:tgtEl>
                                          <p:spTgt spid="22"/>
                                        </p:tgtEl>
                                        <p:attrNameLst>
                                          <p:attrName>ppt_w</p:attrName>
                                        </p:attrNameLst>
                                      </p:cBhvr>
                                      <p:tavLst>
                                        <p:tav tm="0">
                                          <p:val>
                                            <p:fltVal val="0"/>
                                          </p:val>
                                        </p:tav>
                                        <p:tav tm="100000">
                                          <p:val>
                                            <p:strVal val="#ppt_w"/>
                                          </p:val>
                                        </p:tav>
                                      </p:tavLst>
                                    </p:anim>
                                    <p:anim calcmode="lin" valueType="num">
                                      <p:cBhvr>
                                        <p:cTn id="77" dur="1500" fill="hold"/>
                                        <p:tgtEl>
                                          <p:spTgt spid="22"/>
                                        </p:tgtEl>
                                        <p:attrNameLst>
                                          <p:attrName>ppt_h</p:attrName>
                                        </p:attrNameLst>
                                      </p:cBhvr>
                                      <p:tavLst>
                                        <p:tav tm="0">
                                          <p:val>
                                            <p:fltVal val="0"/>
                                          </p:val>
                                        </p:tav>
                                        <p:tav tm="100000">
                                          <p:val>
                                            <p:strVal val="#ppt_h"/>
                                          </p:val>
                                        </p:tav>
                                      </p:tavLst>
                                    </p:anim>
                                    <p:animEffect transition="in" filter="fade">
                                      <p:cBhvr>
                                        <p:cTn id="78" dur="1500"/>
                                        <p:tgtEl>
                                          <p:spTgt spid="22"/>
                                        </p:tgtEl>
                                      </p:cBhvr>
                                    </p:animEffect>
                                  </p:childTnLst>
                                </p:cTn>
                              </p:par>
                              <p:par>
                                <p:cTn id="79" presetID="53" presetClass="entr" presetSubtype="16" fill="hold" grpId="0" nodeType="withEffect">
                                  <p:stCondLst>
                                    <p:cond delay="0"/>
                                  </p:stCondLst>
                                  <p:childTnLst>
                                    <p:set>
                                      <p:cBhvr>
                                        <p:cTn id="80" dur="1" fill="hold">
                                          <p:stCondLst>
                                            <p:cond delay="0"/>
                                          </p:stCondLst>
                                        </p:cTn>
                                        <p:tgtEl>
                                          <p:spTgt spid="24"/>
                                        </p:tgtEl>
                                        <p:attrNameLst>
                                          <p:attrName>style.visibility</p:attrName>
                                        </p:attrNameLst>
                                      </p:cBhvr>
                                      <p:to>
                                        <p:strVal val="visible"/>
                                      </p:to>
                                    </p:set>
                                    <p:anim calcmode="lin" valueType="num">
                                      <p:cBhvr>
                                        <p:cTn id="81" dur="1500" fill="hold"/>
                                        <p:tgtEl>
                                          <p:spTgt spid="24"/>
                                        </p:tgtEl>
                                        <p:attrNameLst>
                                          <p:attrName>ppt_w</p:attrName>
                                        </p:attrNameLst>
                                      </p:cBhvr>
                                      <p:tavLst>
                                        <p:tav tm="0">
                                          <p:val>
                                            <p:fltVal val="0"/>
                                          </p:val>
                                        </p:tav>
                                        <p:tav tm="100000">
                                          <p:val>
                                            <p:strVal val="#ppt_w"/>
                                          </p:val>
                                        </p:tav>
                                      </p:tavLst>
                                    </p:anim>
                                    <p:anim calcmode="lin" valueType="num">
                                      <p:cBhvr>
                                        <p:cTn id="82" dur="1500" fill="hold"/>
                                        <p:tgtEl>
                                          <p:spTgt spid="24"/>
                                        </p:tgtEl>
                                        <p:attrNameLst>
                                          <p:attrName>ppt_h</p:attrName>
                                        </p:attrNameLst>
                                      </p:cBhvr>
                                      <p:tavLst>
                                        <p:tav tm="0">
                                          <p:val>
                                            <p:fltVal val="0"/>
                                          </p:val>
                                        </p:tav>
                                        <p:tav tm="100000">
                                          <p:val>
                                            <p:strVal val="#ppt_h"/>
                                          </p:val>
                                        </p:tav>
                                      </p:tavLst>
                                    </p:anim>
                                    <p:animEffect transition="in" filter="fade">
                                      <p:cBhvr>
                                        <p:cTn id="83" dur="1500"/>
                                        <p:tgtEl>
                                          <p:spTgt spid="24"/>
                                        </p:tgtEl>
                                      </p:cBhvr>
                                    </p:animEffect>
                                  </p:childTnLst>
                                </p:cTn>
                              </p:par>
                            </p:childTnLst>
                          </p:cTn>
                        </p:par>
                      </p:childTnLst>
                    </p:cTn>
                  </p:par>
                  <p:par>
                    <p:cTn id="84" fill="hold">
                      <p:stCondLst>
                        <p:cond delay="indefinite"/>
                      </p:stCondLst>
                      <p:childTnLst>
                        <p:par>
                          <p:cTn id="85" fill="hold">
                            <p:stCondLst>
                              <p:cond delay="0"/>
                            </p:stCondLst>
                            <p:childTnLst>
                              <p:par>
                                <p:cTn id="86" presetID="2" presetClass="entr" presetSubtype="4" fill="hold" grpId="0" nodeType="clickEffect">
                                  <p:stCondLst>
                                    <p:cond delay="0"/>
                                  </p:stCondLst>
                                  <p:childTnLst>
                                    <p:set>
                                      <p:cBhvr>
                                        <p:cTn id="87" dur="1" fill="hold">
                                          <p:stCondLst>
                                            <p:cond delay="0"/>
                                          </p:stCondLst>
                                        </p:cTn>
                                        <p:tgtEl>
                                          <p:spTgt spid="26"/>
                                        </p:tgtEl>
                                        <p:attrNameLst>
                                          <p:attrName>style.visibility</p:attrName>
                                        </p:attrNameLst>
                                      </p:cBhvr>
                                      <p:to>
                                        <p:strVal val="visible"/>
                                      </p:to>
                                    </p:set>
                                    <p:anim calcmode="lin" valueType="num">
                                      <p:cBhvr additive="base">
                                        <p:cTn id="88" dur="1500" fill="hold"/>
                                        <p:tgtEl>
                                          <p:spTgt spid="26"/>
                                        </p:tgtEl>
                                        <p:attrNameLst>
                                          <p:attrName>ppt_x</p:attrName>
                                        </p:attrNameLst>
                                      </p:cBhvr>
                                      <p:tavLst>
                                        <p:tav tm="0">
                                          <p:val>
                                            <p:strVal val="#ppt_x"/>
                                          </p:val>
                                        </p:tav>
                                        <p:tav tm="100000">
                                          <p:val>
                                            <p:strVal val="#ppt_x"/>
                                          </p:val>
                                        </p:tav>
                                      </p:tavLst>
                                    </p:anim>
                                    <p:anim calcmode="lin" valueType="num">
                                      <p:cBhvr additive="base">
                                        <p:cTn id="89" dur="1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53" presetClass="entr" presetSubtype="16" fill="hold" grpId="0" nodeType="clickEffect">
                                  <p:stCondLst>
                                    <p:cond delay="0"/>
                                  </p:stCondLst>
                                  <p:childTnLst>
                                    <p:set>
                                      <p:cBhvr>
                                        <p:cTn id="93" dur="1" fill="hold">
                                          <p:stCondLst>
                                            <p:cond delay="0"/>
                                          </p:stCondLst>
                                        </p:cTn>
                                        <p:tgtEl>
                                          <p:spTgt spid="3"/>
                                        </p:tgtEl>
                                        <p:attrNameLst>
                                          <p:attrName>style.visibility</p:attrName>
                                        </p:attrNameLst>
                                      </p:cBhvr>
                                      <p:to>
                                        <p:strVal val="visible"/>
                                      </p:to>
                                    </p:set>
                                    <p:anim calcmode="lin" valueType="num">
                                      <p:cBhvr>
                                        <p:cTn id="94" dur="1500" fill="hold"/>
                                        <p:tgtEl>
                                          <p:spTgt spid="3"/>
                                        </p:tgtEl>
                                        <p:attrNameLst>
                                          <p:attrName>ppt_w</p:attrName>
                                        </p:attrNameLst>
                                      </p:cBhvr>
                                      <p:tavLst>
                                        <p:tav tm="0">
                                          <p:val>
                                            <p:fltVal val="0"/>
                                          </p:val>
                                        </p:tav>
                                        <p:tav tm="100000">
                                          <p:val>
                                            <p:strVal val="#ppt_w"/>
                                          </p:val>
                                        </p:tav>
                                      </p:tavLst>
                                    </p:anim>
                                    <p:anim calcmode="lin" valueType="num">
                                      <p:cBhvr>
                                        <p:cTn id="95" dur="1500" fill="hold"/>
                                        <p:tgtEl>
                                          <p:spTgt spid="3"/>
                                        </p:tgtEl>
                                        <p:attrNameLst>
                                          <p:attrName>ppt_h</p:attrName>
                                        </p:attrNameLst>
                                      </p:cBhvr>
                                      <p:tavLst>
                                        <p:tav tm="0">
                                          <p:val>
                                            <p:fltVal val="0"/>
                                          </p:val>
                                        </p:tav>
                                        <p:tav tm="100000">
                                          <p:val>
                                            <p:strVal val="#ppt_h"/>
                                          </p:val>
                                        </p:tav>
                                      </p:tavLst>
                                    </p:anim>
                                    <p:animEffect transition="in" filter="fade">
                                      <p:cBhvr>
                                        <p:cTn id="96" dur="1500"/>
                                        <p:tgtEl>
                                          <p:spTgt spid="3"/>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27"/>
                                        </p:tgtEl>
                                        <p:attrNameLst>
                                          <p:attrName>style.visibility</p:attrName>
                                        </p:attrNameLst>
                                      </p:cBhvr>
                                      <p:to>
                                        <p:strVal val="visible"/>
                                      </p:to>
                                    </p:set>
                                    <p:anim calcmode="lin" valueType="num">
                                      <p:cBhvr>
                                        <p:cTn id="99" dur="1500" fill="hold"/>
                                        <p:tgtEl>
                                          <p:spTgt spid="27"/>
                                        </p:tgtEl>
                                        <p:attrNameLst>
                                          <p:attrName>ppt_w</p:attrName>
                                        </p:attrNameLst>
                                      </p:cBhvr>
                                      <p:tavLst>
                                        <p:tav tm="0">
                                          <p:val>
                                            <p:fltVal val="0"/>
                                          </p:val>
                                        </p:tav>
                                        <p:tav tm="100000">
                                          <p:val>
                                            <p:strVal val="#ppt_w"/>
                                          </p:val>
                                        </p:tav>
                                      </p:tavLst>
                                    </p:anim>
                                    <p:anim calcmode="lin" valueType="num">
                                      <p:cBhvr>
                                        <p:cTn id="100" dur="1500" fill="hold"/>
                                        <p:tgtEl>
                                          <p:spTgt spid="27"/>
                                        </p:tgtEl>
                                        <p:attrNameLst>
                                          <p:attrName>ppt_h</p:attrName>
                                        </p:attrNameLst>
                                      </p:cBhvr>
                                      <p:tavLst>
                                        <p:tav tm="0">
                                          <p:val>
                                            <p:fltVal val="0"/>
                                          </p:val>
                                        </p:tav>
                                        <p:tav tm="100000">
                                          <p:val>
                                            <p:strVal val="#ppt_h"/>
                                          </p:val>
                                        </p:tav>
                                      </p:tavLst>
                                    </p:anim>
                                    <p:animEffect transition="in" filter="fade">
                                      <p:cBhvr>
                                        <p:cTn id="101" dur="1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4" grpId="0" animBg="1"/>
      <p:bldP spid="15" grpId="0" animBg="1"/>
      <p:bldP spid="16" grpId="0" animBg="1"/>
      <p:bldP spid="17" grpId="0" animBg="1"/>
      <p:bldP spid="19" grpId="0"/>
      <p:bldP spid="20" grpId="0"/>
      <p:bldP spid="21" grpId="0" animBg="1"/>
      <p:bldP spid="22" grpId="0" animBg="1"/>
      <p:bldP spid="23" grpId="0" animBg="1"/>
      <p:bldP spid="24" grpId="0" animBg="1"/>
      <p:bldP spid="26" grpId="0"/>
      <p:bldP spid="27" grpId="0"/>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753030" y="1661485"/>
            <a:ext cx="10070692" cy="523220"/>
          </a:xfrm>
          <a:prstGeom prst="rect">
            <a:avLst/>
          </a:prstGeom>
          <a:solidFill>
            <a:schemeClr val="tx1"/>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vi-VN" sz="2800" b="1" dirty="0" smtClean="0">
                <a:solidFill>
                  <a:srgbClr val="000099"/>
                </a:solidFill>
                <a:latin typeface="Times New Roman" panose="02020603050405020304" pitchFamily="18" charset="0"/>
                <a:cs typeface="Times New Roman" panose="02020603050405020304" pitchFamily="18" charset="0"/>
              </a:rPr>
              <a:t>       </a:t>
            </a:r>
            <a:r>
              <a:rPr lang="vi-VN" sz="28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a:t>
            </a: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Huấn Cao là một nghệ sĩ tài hoa trong lĩnh vực </a:t>
            </a:r>
            <a:r>
              <a:rPr lang="en-US" sz="28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thư pháp</a:t>
            </a:r>
            <a:endPar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5" name="TextBox 14"/>
          <p:cNvSpPr txBox="1"/>
          <p:nvPr/>
        </p:nvSpPr>
        <p:spPr>
          <a:xfrm>
            <a:off x="774014" y="3641600"/>
            <a:ext cx="11291890" cy="507831"/>
          </a:xfrm>
          <a:prstGeom prst="rect">
            <a:avLst/>
          </a:prstGeom>
          <a:solidFill>
            <a:schemeClr val="tx1"/>
          </a:solidFill>
        </p:spPr>
        <p:style>
          <a:lnRef idx="2">
            <a:schemeClr val="accent2"/>
          </a:lnRef>
          <a:fillRef idx="1">
            <a:schemeClr val="lt1"/>
          </a:fillRef>
          <a:effectRef idx="0">
            <a:schemeClr val="accent2"/>
          </a:effectRef>
          <a:fontRef idx="minor">
            <a:schemeClr val="dk1"/>
          </a:fontRef>
        </p:style>
        <p:txBody>
          <a:bodyPr wrap="square" rtlCol="0">
            <a:spAutoFit/>
          </a:bodyPr>
          <a:lstStyle/>
          <a:p>
            <a:r>
              <a:rPr lang="vi-VN" b="1" dirty="0" smtClean="0">
                <a:latin typeface="Times New Roman" panose="02020603050405020304" pitchFamily="18" charset="0"/>
                <a:cs typeface="Times New Roman" panose="02020603050405020304" pitchFamily="18" charset="0"/>
              </a:rPr>
              <a:t> </a:t>
            </a:r>
            <a:r>
              <a:rPr lang="vi-VN" sz="27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a:t>
            </a:r>
            <a:r>
              <a:rPr lang="en-US" sz="27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Huấn Cao là một trang anh </a:t>
            </a:r>
            <a:r>
              <a:rPr lang="en-US" sz="27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hùng, </a:t>
            </a:r>
            <a:r>
              <a:rPr lang="en-US" sz="27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có khí phách hiên ngang, bất </a:t>
            </a:r>
            <a:r>
              <a:rPr lang="en-US" sz="27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khuất</a:t>
            </a:r>
            <a:r>
              <a:rPr lang="vi-VN" sz="27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lang="en-US" sz="27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en-US" sz="27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6" name="TextBox 15"/>
          <p:cNvSpPr txBox="1"/>
          <p:nvPr/>
        </p:nvSpPr>
        <p:spPr>
          <a:xfrm>
            <a:off x="738742" y="5559644"/>
            <a:ext cx="9891715" cy="584775"/>
          </a:xfrm>
          <a:prstGeom prst="rect">
            <a:avLst/>
          </a:prstGeom>
          <a:solidFill>
            <a:schemeClr val="tx1"/>
          </a:solidFill>
        </p:spPr>
        <p:style>
          <a:lnRef idx="2">
            <a:schemeClr val="accent2"/>
          </a:lnRef>
          <a:fillRef idx="1">
            <a:schemeClr val="lt1"/>
          </a:fillRef>
          <a:effectRef idx="0">
            <a:schemeClr val="accent2"/>
          </a:effectRef>
          <a:fontRef idx="minor">
            <a:schemeClr val="dk1"/>
          </a:fontRef>
        </p:style>
        <p:txBody>
          <a:bodyPr wrap="square" rtlCol="0">
            <a:spAutoFit/>
          </a:bodyPr>
          <a:lstStyle/>
          <a:p>
            <a:r>
              <a:rPr lang="vi-VN" sz="32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 </a:t>
            </a:r>
            <a:r>
              <a:rPr lang="en-US" sz="32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Huấn Cao là người có tâm hồn trong sáng, cao </a:t>
            </a:r>
            <a:r>
              <a:rPr lang="en-US" sz="32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đẹp</a:t>
            </a:r>
            <a:r>
              <a:rPr lang="vi-VN" sz="32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en-US" sz="32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cxnSp>
        <p:nvCxnSpPr>
          <p:cNvPr id="23" name="Straight Connector 22"/>
          <p:cNvCxnSpPr/>
          <p:nvPr/>
        </p:nvCxnSpPr>
        <p:spPr>
          <a:xfrm>
            <a:off x="159679" y="1958543"/>
            <a:ext cx="593351" cy="424"/>
          </a:xfrm>
          <a:prstGeom prst="line">
            <a:avLst/>
          </a:prstGeom>
          <a:ln w="57150">
            <a:solidFill>
              <a:srgbClr val="FF0000"/>
            </a:solidFill>
          </a:ln>
        </p:spPr>
        <p:style>
          <a:lnRef idx="3">
            <a:schemeClr val="dk1"/>
          </a:lnRef>
          <a:fillRef idx="0">
            <a:schemeClr val="dk1"/>
          </a:fillRef>
          <a:effectRef idx="2">
            <a:schemeClr val="dk1"/>
          </a:effectRef>
          <a:fontRef idx="minor">
            <a:schemeClr val="tx1"/>
          </a:fontRef>
        </p:style>
      </p:cxnSp>
      <p:cxnSp>
        <p:nvCxnSpPr>
          <p:cNvPr id="24" name="Straight Connector 23"/>
          <p:cNvCxnSpPr/>
          <p:nvPr/>
        </p:nvCxnSpPr>
        <p:spPr>
          <a:xfrm>
            <a:off x="173966" y="5852032"/>
            <a:ext cx="564776" cy="0"/>
          </a:xfrm>
          <a:prstGeom prst="line">
            <a:avLst/>
          </a:prstGeom>
          <a:ln w="57150">
            <a:solidFill>
              <a:srgbClr val="FF0000"/>
            </a:solidFill>
          </a:ln>
        </p:spPr>
        <p:style>
          <a:lnRef idx="3">
            <a:schemeClr val="dk1"/>
          </a:lnRef>
          <a:fillRef idx="0">
            <a:schemeClr val="dk1"/>
          </a:fillRef>
          <a:effectRef idx="2">
            <a:schemeClr val="dk1"/>
          </a:effectRef>
          <a:fontRef idx="minor">
            <a:schemeClr val="tx1"/>
          </a:fontRef>
        </p:style>
      </p:cxnSp>
      <p:cxnSp>
        <p:nvCxnSpPr>
          <p:cNvPr id="25" name="Straight Connector 24"/>
          <p:cNvCxnSpPr/>
          <p:nvPr/>
        </p:nvCxnSpPr>
        <p:spPr>
          <a:xfrm>
            <a:off x="153481" y="3871916"/>
            <a:ext cx="612155" cy="0"/>
          </a:xfrm>
          <a:prstGeom prst="line">
            <a:avLst/>
          </a:prstGeom>
          <a:ln w="57150">
            <a:solidFill>
              <a:srgbClr val="FF0000"/>
            </a:solidFill>
          </a:ln>
        </p:spPr>
        <p:style>
          <a:lnRef idx="3">
            <a:schemeClr val="dk1"/>
          </a:lnRef>
          <a:fillRef idx="0">
            <a:schemeClr val="dk1"/>
          </a:fillRef>
          <a:effectRef idx="2">
            <a:schemeClr val="dk1"/>
          </a:effectRef>
          <a:fontRef idx="minor">
            <a:schemeClr val="tx1"/>
          </a:fontRef>
        </p:style>
      </p:cxnSp>
      <p:cxnSp>
        <p:nvCxnSpPr>
          <p:cNvPr id="26" name="Straight Connector 25"/>
          <p:cNvCxnSpPr/>
          <p:nvPr/>
        </p:nvCxnSpPr>
        <p:spPr>
          <a:xfrm flipH="1">
            <a:off x="134545" y="1943659"/>
            <a:ext cx="10558" cy="1967373"/>
          </a:xfrm>
          <a:prstGeom prst="line">
            <a:avLst/>
          </a:prstGeom>
          <a:ln w="76200">
            <a:solidFill>
              <a:srgbClr val="FF0000"/>
            </a:solidFill>
          </a:ln>
        </p:spPr>
        <p:style>
          <a:lnRef idx="3">
            <a:schemeClr val="dk1"/>
          </a:lnRef>
          <a:fillRef idx="0">
            <a:schemeClr val="dk1"/>
          </a:fillRef>
          <a:effectRef idx="2">
            <a:schemeClr val="dk1"/>
          </a:effectRef>
          <a:fontRef idx="minor">
            <a:schemeClr val="tx1"/>
          </a:fontRef>
        </p:style>
      </p:cxnSp>
      <p:cxnSp>
        <p:nvCxnSpPr>
          <p:cNvPr id="27" name="Straight Connector 26"/>
          <p:cNvCxnSpPr/>
          <p:nvPr/>
        </p:nvCxnSpPr>
        <p:spPr>
          <a:xfrm>
            <a:off x="134545" y="3895516"/>
            <a:ext cx="0" cy="1983410"/>
          </a:xfrm>
          <a:prstGeom prst="line">
            <a:avLst/>
          </a:prstGeom>
          <a:ln w="76200">
            <a:solidFill>
              <a:srgbClr val="FF0000"/>
            </a:solidFill>
          </a:ln>
        </p:spPr>
        <p:style>
          <a:lnRef idx="3">
            <a:schemeClr val="dk1"/>
          </a:lnRef>
          <a:fillRef idx="0">
            <a:schemeClr val="dk1"/>
          </a:fillRef>
          <a:effectRef idx="2">
            <a:schemeClr val="dk1"/>
          </a:effectRef>
          <a:fontRef idx="minor">
            <a:schemeClr val="tx1"/>
          </a:fontRef>
        </p:style>
      </p:cxnSp>
      <p:cxnSp>
        <p:nvCxnSpPr>
          <p:cNvPr id="28" name="Straight Connector 27"/>
          <p:cNvCxnSpPr/>
          <p:nvPr/>
        </p:nvCxnSpPr>
        <p:spPr>
          <a:xfrm flipH="1">
            <a:off x="114346" y="1114425"/>
            <a:ext cx="1414417" cy="899590"/>
          </a:xfrm>
          <a:prstGeom prst="line">
            <a:avLst/>
          </a:prstGeom>
          <a:ln w="76200">
            <a:solidFill>
              <a:srgbClr val="FF0000"/>
            </a:solidFill>
          </a:ln>
        </p:spPr>
        <p:style>
          <a:lnRef idx="3">
            <a:schemeClr val="dk1"/>
          </a:lnRef>
          <a:fillRef idx="0">
            <a:schemeClr val="dk1"/>
          </a:fillRef>
          <a:effectRef idx="2">
            <a:schemeClr val="dk1"/>
          </a:effectRef>
          <a:fontRef idx="minor">
            <a:schemeClr val="tx1"/>
          </a:fontRef>
        </p:style>
      </p:cxnSp>
      <p:sp>
        <p:nvSpPr>
          <p:cNvPr id="2" name="Rectangle 1"/>
          <p:cNvSpPr/>
          <p:nvPr/>
        </p:nvSpPr>
        <p:spPr>
          <a:xfrm>
            <a:off x="153481" y="228600"/>
            <a:ext cx="8304719" cy="885825"/>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000" b="1" dirty="0" smtClean="0">
                <a:solidFill>
                  <a:schemeClr val="tx1"/>
                </a:solidFill>
                <a:latin typeface="Times New Roman" panose="02020603050405020304" pitchFamily="18" charset="0"/>
                <a:cs typeface="Times New Roman" panose="02020603050405020304" pitchFamily="18" charset="0"/>
              </a:rPr>
              <a:t>2. NHÂN VẬT HUẤN CAO</a:t>
            </a:r>
            <a:endParaRPr lang="en-US" sz="5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2861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ppt_x"/>
                                          </p:val>
                                        </p:tav>
                                        <p:tav tm="100000">
                                          <p:val>
                                            <p:strVal val="#ppt_x"/>
                                          </p:val>
                                        </p:tav>
                                      </p:tavLst>
                                    </p:anim>
                                    <p:anim calcmode="lin" valueType="num">
                                      <p:cBhvr additive="base">
                                        <p:cTn id="8" dur="10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1000"/>
                                        <p:tgtEl>
                                          <p:spTgt spid="15"/>
                                        </p:tgtEl>
                                      </p:cBhvr>
                                    </p:animEffect>
                                    <p:anim calcmode="lin" valueType="num">
                                      <p:cBhvr>
                                        <p:cTn id="14" dur="1000" fill="hold"/>
                                        <p:tgtEl>
                                          <p:spTgt spid="15"/>
                                        </p:tgtEl>
                                        <p:attrNameLst>
                                          <p:attrName>ppt_x</p:attrName>
                                        </p:attrNameLst>
                                      </p:cBhvr>
                                      <p:tavLst>
                                        <p:tav tm="0">
                                          <p:val>
                                            <p:strVal val="#ppt_x"/>
                                          </p:val>
                                        </p:tav>
                                        <p:tav tm="100000">
                                          <p:val>
                                            <p:strVal val="#ppt_x"/>
                                          </p:val>
                                        </p:tav>
                                      </p:tavLst>
                                    </p:anim>
                                    <p:anim calcmode="lin" valueType="num">
                                      <p:cBhvr>
                                        <p:cTn id="1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8"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1500" fill="hold"/>
                                        <p:tgtEl>
                                          <p:spTgt spid="16"/>
                                        </p:tgtEl>
                                        <p:attrNameLst>
                                          <p:attrName>ppt_x</p:attrName>
                                        </p:attrNameLst>
                                      </p:cBhvr>
                                      <p:tavLst>
                                        <p:tav tm="0">
                                          <p:val>
                                            <p:strVal val="0-#ppt_w/2"/>
                                          </p:val>
                                        </p:tav>
                                        <p:tav tm="100000">
                                          <p:val>
                                            <p:strVal val="#ppt_x"/>
                                          </p:val>
                                        </p:tav>
                                      </p:tavLst>
                                    </p:anim>
                                    <p:anim calcmode="lin" valueType="num">
                                      <p:cBhvr additive="base">
                                        <p:cTn id="21" dur="1500" fill="hold"/>
                                        <p:tgtEl>
                                          <p:spTgt spid="16"/>
                                        </p:tgtEl>
                                        <p:attrNameLst>
                                          <p:attrName>ppt_y</p:attrName>
                                        </p:attrNameLst>
                                      </p:cBhvr>
                                      <p:tavLst>
                                        <p:tav tm="0">
                                          <p:val>
                                            <p:strVal val="#ppt_y"/>
                                          </p:val>
                                        </p:tav>
                                        <p:tav tm="100000">
                                          <p:val>
                                            <p:strVal val="#ppt_y"/>
                                          </p:val>
                                        </p:tav>
                                      </p:tavLst>
                                    </p:anim>
                                  </p:childTnLst>
                                </p:cTn>
                              </p:par>
                              <p:par>
                                <p:cTn id="22" presetID="53" presetClass="entr" presetSubtype="16" fill="hold" nodeType="with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p:cTn id="24" dur="1500" fill="hold"/>
                                        <p:tgtEl>
                                          <p:spTgt spid="23"/>
                                        </p:tgtEl>
                                        <p:attrNameLst>
                                          <p:attrName>ppt_w</p:attrName>
                                        </p:attrNameLst>
                                      </p:cBhvr>
                                      <p:tavLst>
                                        <p:tav tm="0">
                                          <p:val>
                                            <p:fltVal val="0"/>
                                          </p:val>
                                        </p:tav>
                                        <p:tav tm="100000">
                                          <p:val>
                                            <p:strVal val="#ppt_w"/>
                                          </p:val>
                                        </p:tav>
                                      </p:tavLst>
                                    </p:anim>
                                    <p:anim calcmode="lin" valueType="num">
                                      <p:cBhvr>
                                        <p:cTn id="25" dur="1500" fill="hold"/>
                                        <p:tgtEl>
                                          <p:spTgt spid="23"/>
                                        </p:tgtEl>
                                        <p:attrNameLst>
                                          <p:attrName>ppt_h</p:attrName>
                                        </p:attrNameLst>
                                      </p:cBhvr>
                                      <p:tavLst>
                                        <p:tav tm="0">
                                          <p:val>
                                            <p:fltVal val="0"/>
                                          </p:val>
                                        </p:tav>
                                        <p:tav tm="100000">
                                          <p:val>
                                            <p:strVal val="#ppt_h"/>
                                          </p:val>
                                        </p:tav>
                                      </p:tavLst>
                                    </p:anim>
                                    <p:animEffect transition="in" filter="fade">
                                      <p:cBhvr>
                                        <p:cTn id="26" dur="1500"/>
                                        <p:tgtEl>
                                          <p:spTgt spid="23"/>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nodeType="click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p:cTn id="31" dur="1500" fill="hold"/>
                                        <p:tgtEl>
                                          <p:spTgt spid="26"/>
                                        </p:tgtEl>
                                        <p:attrNameLst>
                                          <p:attrName>ppt_w</p:attrName>
                                        </p:attrNameLst>
                                      </p:cBhvr>
                                      <p:tavLst>
                                        <p:tav tm="0">
                                          <p:val>
                                            <p:fltVal val="0"/>
                                          </p:val>
                                        </p:tav>
                                        <p:tav tm="100000">
                                          <p:val>
                                            <p:strVal val="#ppt_w"/>
                                          </p:val>
                                        </p:tav>
                                      </p:tavLst>
                                    </p:anim>
                                    <p:anim calcmode="lin" valueType="num">
                                      <p:cBhvr>
                                        <p:cTn id="32" dur="1500" fill="hold"/>
                                        <p:tgtEl>
                                          <p:spTgt spid="26"/>
                                        </p:tgtEl>
                                        <p:attrNameLst>
                                          <p:attrName>ppt_h</p:attrName>
                                        </p:attrNameLst>
                                      </p:cBhvr>
                                      <p:tavLst>
                                        <p:tav tm="0">
                                          <p:val>
                                            <p:fltVal val="0"/>
                                          </p:val>
                                        </p:tav>
                                        <p:tav tm="100000">
                                          <p:val>
                                            <p:strVal val="#ppt_h"/>
                                          </p:val>
                                        </p:tav>
                                      </p:tavLst>
                                    </p:anim>
                                    <p:animEffect transition="in" filter="fade">
                                      <p:cBhvr>
                                        <p:cTn id="33" dur="1500"/>
                                        <p:tgtEl>
                                          <p:spTgt spid="26"/>
                                        </p:tgtEl>
                                      </p:cBhvr>
                                    </p:animEffect>
                                  </p:childTnLst>
                                </p:cTn>
                              </p:par>
                              <p:par>
                                <p:cTn id="34" presetID="53" presetClass="entr" presetSubtype="16" fill="hold" nodeType="withEffect">
                                  <p:stCondLst>
                                    <p:cond delay="0"/>
                                  </p:stCondLst>
                                  <p:childTnLst>
                                    <p:set>
                                      <p:cBhvr>
                                        <p:cTn id="35" dur="1" fill="hold">
                                          <p:stCondLst>
                                            <p:cond delay="0"/>
                                          </p:stCondLst>
                                        </p:cTn>
                                        <p:tgtEl>
                                          <p:spTgt spid="25"/>
                                        </p:tgtEl>
                                        <p:attrNameLst>
                                          <p:attrName>style.visibility</p:attrName>
                                        </p:attrNameLst>
                                      </p:cBhvr>
                                      <p:to>
                                        <p:strVal val="visible"/>
                                      </p:to>
                                    </p:set>
                                    <p:anim calcmode="lin" valueType="num">
                                      <p:cBhvr>
                                        <p:cTn id="36" dur="1500" fill="hold"/>
                                        <p:tgtEl>
                                          <p:spTgt spid="25"/>
                                        </p:tgtEl>
                                        <p:attrNameLst>
                                          <p:attrName>ppt_w</p:attrName>
                                        </p:attrNameLst>
                                      </p:cBhvr>
                                      <p:tavLst>
                                        <p:tav tm="0">
                                          <p:val>
                                            <p:fltVal val="0"/>
                                          </p:val>
                                        </p:tav>
                                        <p:tav tm="100000">
                                          <p:val>
                                            <p:strVal val="#ppt_w"/>
                                          </p:val>
                                        </p:tav>
                                      </p:tavLst>
                                    </p:anim>
                                    <p:anim calcmode="lin" valueType="num">
                                      <p:cBhvr>
                                        <p:cTn id="37" dur="1500" fill="hold"/>
                                        <p:tgtEl>
                                          <p:spTgt spid="25"/>
                                        </p:tgtEl>
                                        <p:attrNameLst>
                                          <p:attrName>ppt_h</p:attrName>
                                        </p:attrNameLst>
                                      </p:cBhvr>
                                      <p:tavLst>
                                        <p:tav tm="0">
                                          <p:val>
                                            <p:fltVal val="0"/>
                                          </p:val>
                                        </p:tav>
                                        <p:tav tm="100000">
                                          <p:val>
                                            <p:strVal val="#ppt_h"/>
                                          </p:val>
                                        </p:tav>
                                      </p:tavLst>
                                    </p:anim>
                                    <p:animEffect transition="in" filter="fade">
                                      <p:cBhvr>
                                        <p:cTn id="38" dur="1500"/>
                                        <p:tgtEl>
                                          <p:spTgt spid="25"/>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nodeType="click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p:cTn id="43" dur="1500" fill="hold"/>
                                        <p:tgtEl>
                                          <p:spTgt spid="27"/>
                                        </p:tgtEl>
                                        <p:attrNameLst>
                                          <p:attrName>ppt_w</p:attrName>
                                        </p:attrNameLst>
                                      </p:cBhvr>
                                      <p:tavLst>
                                        <p:tav tm="0">
                                          <p:val>
                                            <p:fltVal val="0"/>
                                          </p:val>
                                        </p:tav>
                                        <p:tav tm="100000">
                                          <p:val>
                                            <p:strVal val="#ppt_w"/>
                                          </p:val>
                                        </p:tav>
                                      </p:tavLst>
                                    </p:anim>
                                    <p:anim calcmode="lin" valueType="num">
                                      <p:cBhvr>
                                        <p:cTn id="44" dur="1500" fill="hold"/>
                                        <p:tgtEl>
                                          <p:spTgt spid="27"/>
                                        </p:tgtEl>
                                        <p:attrNameLst>
                                          <p:attrName>ppt_h</p:attrName>
                                        </p:attrNameLst>
                                      </p:cBhvr>
                                      <p:tavLst>
                                        <p:tav tm="0">
                                          <p:val>
                                            <p:fltVal val="0"/>
                                          </p:val>
                                        </p:tav>
                                        <p:tav tm="100000">
                                          <p:val>
                                            <p:strVal val="#ppt_h"/>
                                          </p:val>
                                        </p:tav>
                                      </p:tavLst>
                                    </p:anim>
                                    <p:animEffect transition="in" filter="fade">
                                      <p:cBhvr>
                                        <p:cTn id="45" dur="1500"/>
                                        <p:tgtEl>
                                          <p:spTgt spid="27"/>
                                        </p:tgtEl>
                                      </p:cBhvr>
                                    </p:animEffect>
                                  </p:childTnLst>
                                </p:cTn>
                              </p:par>
                              <p:par>
                                <p:cTn id="46" presetID="53" presetClass="entr" presetSubtype="16" fill="hold" nodeType="with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p:cTn id="48" dur="1500" fill="hold"/>
                                        <p:tgtEl>
                                          <p:spTgt spid="24"/>
                                        </p:tgtEl>
                                        <p:attrNameLst>
                                          <p:attrName>ppt_w</p:attrName>
                                        </p:attrNameLst>
                                      </p:cBhvr>
                                      <p:tavLst>
                                        <p:tav tm="0">
                                          <p:val>
                                            <p:fltVal val="0"/>
                                          </p:val>
                                        </p:tav>
                                        <p:tav tm="100000">
                                          <p:val>
                                            <p:strVal val="#ppt_w"/>
                                          </p:val>
                                        </p:tav>
                                      </p:tavLst>
                                    </p:anim>
                                    <p:anim calcmode="lin" valueType="num">
                                      <p:cBhvr>
                                        <p:cTn id="49" dur="1500" fill="hold"/>
                                        <p:tgtEl>
                                          <p:spTgt spid="24"/>
                                        </p:tgtEl>
                                        <p:attrNameLst>
                                          <p:attrName>ppt_h</p:attrName>
                                        </p:attrNameLst>
                                      </p:cBhvr>
                                      <p:tavLst>
                                        <p:tav tm="0">
                                          <p:val>
                                            <p:fltVal val="0"/>
                                          </p:val>
                                        </p:tav>
                                        <p:tav tm="100000">
                                          <p:val>
                                            <p:strVal val="#ppt_h"/>
                                          </p:val>
                                        </p:tav>
                                      </p:tavLst>
                                    </p:anim>
                                    <p:animEffect transition="in" filter="fade">
                                      <p:cBhvr>
                                        <p:cTn id="50" dur="1500"/>
                                        <p:tgtEl>
                                          <p:spTgt spid="24"/>
                                        </p:tgtEl>
                                      </p:cBhvr>
                                    </p:animEffect>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nodeType="clickEffect">
                                  <p:stCondLst>
                                    <p:cond delay="0"/>
                                  </p:stCondLst>
                                  <p:childTnLst>
                                    <p:set>
                                      <p:cBhvr>
                                        <p:cTn id="54" dur="1" fill="hold">
                                          <p:stCondLst>
                                            <p:cond delay="0"/>
                                          </p:stCondLst>
                                        </p:cTn>
                                        <p:tgtEl>
                                          <p:spTgt spid="28"/>
                                        </p:tgtEl>
                                        <p:attrNameLst>
                                          <p:attrName>style.visibility</p:attrName>
                                        </p:attrNameLst>
                                      </p:cBhvr>
                                      <p:to>
                                        <p:strVal val="visible"/>
                                      </p:to>
                                    </p:set>
                                    <p:anim calcmode="lin" valueType="num">
                                      <p:cBhvr>
                                        <p:cTn id="55" dur="1500" fill="hold"/>
                                        <p:tgtEl>
                                          <p:spTgt spid="28"/>
                                        </p:tgtEl>
                                        <p:attrNameLst>
                                          <p:attrName>ppt_w</p:attrName>
                                        </p:attrNameLst>
                                      </p:cBhvr>
                                      <p:tavLst>
                                        <p:tav tm="0">
                                          <p:val>
                                            <p:fltVal val="0"/>
                                          </p:val>
                                        </p:tav>
                                        <p:tav tm="100000">
                                          <p:val>
                                            <p:strVal val="#ppt_w"/>
                                          </p:val>
                                        </p:tav>
                                      </p:tavLst>
                                    </p:anim>
                                    <p:anim calcmode="lin" valueType="num">
                                      <p:cBhvr>
                                        <p:cTn id="56" dur="1500" fill="hold"/>
                                        <p:tgtEl>
                                          <p:spTgt spid="28"/>
                                        </p:tgtEl>
                                        <p:attrNameLst>
                                          <p:attrName>ppt_h</p:attrName>
                                        </p:attrNameLst>
                                      </p:cBhvr>
                                      <p:tavLst>
                                        <p:tav tm="0">
                                          <p:val>
                                            <p:fltVal val="0"/>
                                          </p:val>
                                        </p:tav>
                                        <p:tav tm="100000">
                                          <p:val>
                                            <p:strVal val="#ppt_h"/>
                                          </p:val>
                                        </p:tav>
                                      </p:tavLst>
                                    </p:anim>
                                    <p:animEffect transition="in" filter="fade">
                                      <p:cBhvr>
                                        <p:cTn id="57" dur="1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ChangeArrowheads="1"/>
          </p:cNvSpPr>
          <p:nvPr/>
        </p:nvSpPr>
        <p:spPr bwMode="auto">
          <a:xfrm>
            <a:off x="0" y="0"/>
            <a:ext cx="12192000" cy="6858000"/>
          </a:xfrm>
          <a:prstGeom prst="rect">
            <a:avLst/>
          </a:prstGeom>
          <a:solidFill>
            <a:srgbClr val="CCCCFF">
              <a:alpha val="87057"/>
            </a:srgbClr>
          </a:solidFill>
          <a:ln w="9525" algn="ctr">
            <a:solidFill>
              <a:schemeClr val="tx1"/>
            </a:solidFill>
            <a:miter lim="800000"/>
            <a:headEnd/>
            <a:tailEnd/>
          </a:ln>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n-US" altLang="en-US" b="1">
              <a:latin typeface="Times New Roman" panose="02020603050405020304" pitchFamily="18" charset="0"/>
              <a:cs typeface="Times New Roman" panose="02020603050405020304" pitchFamily="18" charset="0"/>
            </a:endParaRPr>
          </a:p>
        </p:txBody>
      </p:sp>
      <p:sp>
        <p:nvSpPr>
          <p:cNvPr id="106499" name="Rectangle 3"/>
          <p:cNvSpPr>
            <a:spLocks noChangeArrowheads="1"/>
          </p:cNvSpPr>
          <p:nvPr/>
        </p:nvSpPr>
        <p:spPr bwMode="auto">
          <a:xfrm>
            <a:off x="1981200" y="990600"/>
            <a:ext cx="7467600" cy="838200"/>
          </a:xfrm>
          <a:prstGeom prst="rect">
            <a:avLst/>
          </a:prstGeom>
          <a:noFill/>
          <a:ln w="9525"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2800" b="1">
                <a:latin typeface="Times New Roman" panose="02020603050405020304" pitchFamily="18" charset="0"/>
                <a:cs typeface="Times New Roman" panose="02020603050405020304" pitchFamily="18" charset="0"/>
              </a:rPr>
              <a:t>Viên quản ngục – là người say mê cái đẹp</a:t>
            </a:r>
          </a:p>
        </p:txBody>
      </p:sp>
      <p:sp>
        <p:nvSpPr>
          <p:cNvPr id="106500" name="Rectangle 4"/>
          <p:cNvSpPr>
            <a:spLocks noChangeArrowheads="1"/>
          </p:cNvSpPr>
          <p:nvPr/>
        </p:nvSpPr>
        <p:spPr bwMode="auto">
          <a:xfrm>
            <a:off x="1981200" y="2362200"/>
            <a:ext cx="8458200" cy="838200"/>
          </a:xfrm>
          <a:prstGeom prst="rect">
            <a:avLst/>
          </a:prstGeom>
          <a:noFill/>
          <a:ln w="9525"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2800" b="1">
                <a:latin typeface="Times New Roman" panose="02020603050405020304" pitchFamily="18" charset="0"/>
                <a:cs typeface="Times New Roman" panose="02020603050405020304" pitchFamily="18" charset="0"/>
              </a:rPr>
              <a:t>Là người biết trọng khí phách, trọng người có tài.</a:t>
            </a:r>
          </a:p>
        </p:txBody>
      </p:sp>
      <p:sp>
        <p:nvSpPr>
          <p:cNvPr id="106501" name="Rectangle 5"/>
          <p:cNvSpPr>
            <a:spLocks noChangeArrowheads="1"/>
          </p:cNvSpPr>
          <p:nvPr/>
        </p:nvSpPr>
        <p:spPr bwMode="auto">
          <a:xfrm>
            <a:off x="1981200" y="3657600"/>
            <a:ext cx="8305800" cy="762000"/>
          </a:xfrm>
          <a:prstGeom prst="rect">
            <a:avLst/>
          </a:prstGeom>
          <a:noFill/>
          <a:ln w="9525"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2800" b="1">
                <a:latin typeface="Times New Roman" panose="02020603050405020304" pitchFamily="18" charset="0"/>
                <a:cs typeface="Times New Roman" panose="02020603050405020304" pitchFamily="18" charset="0"/>
              </a:rPr>
              <a:t>Là người có thiên lương trong sáng và cao đẹp..</a:t>
            </a:r>
          </a:p>
        </p:txBody>
      </p:sp>
      <p:sp>
        <p:nvSpPr>
          <p:cNvPr id="106502" name="Rectangle 6"/>
          <p:cNvSpPr>
            <a:spLocks noChangeArrowheads="1"/>
          </p:cNvSpPr>
          <p:nvPr/>
        </p:nvSpPr>
        <p:spPr bwMode="auto">
          <a:xfrm>
            <a:off x="1981200" y="4876800"/>
            <a:ext cx="8153400" cy="1752600"/>
          </a:xfrm>
          <a:prstGeom prst="rect">
            <a:avLst/>
          </a:prstGeom>
          <a:noFill/>
          <a:ln w="9525" algn="ctr">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2800" b="1" i="1">
                <a:solidFill>
                  <a:schemeClr val="folHlink"/>
                </a:solidFill>
                <a:latin typeface="Times New Roman" panose="02020603050405020304" pitchFamily="18" charset="0"/>
                <a:cs typeface="Times New Roman" panose="02020603050405020304" pitchFamily="18" charset="0"/>
              </a:rPr>
              <a:t>=&gt; Là người có tâm hồn nghệ sĩ, biết yêu quý </a:t>
            </a:r>
          </a:p>
          <a:p>
            <a:r>
              <a:rPr lang="en-US" altLang="en-US" sz="2800" b="1" i="1">
                <a:solidFill>
                  <a:schemeClr val="folHlink"/>
                </a:solidFill>
                <a:latin typeface="Times New Roman" panose="02020603050405020304" pitchFamily="18" charset="0"/>
                <a:cs typeface="Times New Roman" panose="02020603050405020304" pitchFamily="18" charset="0"/>
              </a:rPr>
              <a:t>và trân trọng cái đẹp, cái tài.</a:t>
            </a:r>
          </a:p>
        </p:txBody>
      </p:sp>
      <p:sp>
        <p:nvSpPr>
          <p:cNvPr id="106503" name="Line 7"/>
          <p:cNvSpPr>
            <a:spLocks noChangeShapeType="1"/>
          </p:cNvSpPr>
          <p:nvPr/>
        </p:nvSpPr>
        <p:spPr bwMode="auto">
          <a:xfrm>
            <a:off x="4724400" y="1828800"/>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b="1">
              <a:latin typeface="Times New Roman" panose="02020603050405020304" pitchFamily="18" charset="0"/>
              <a:cs typeface="Times New Roman" panose="02020603050405020304" pitchFamily="18" charset="0"/>
            </a:endParaRPr>
          </a:p>
        </p:txBody>
      </p:sp>
      <p:sp>
        <p:nvSpPr>
          <p:cNvPr id="106504" name="Line 8"/>
          <p:cNvSpPr>
            <a:spLocks noChangeShapeType="1"/>
          </p:cNvSpPr>
          <p:nvPr/>
        </p:nvSpPr>
        <p:spPr bwMode="auto">
          <a:xfrm>
            <a:off x="4724400" y="32004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b="1">
              <a:latin typeface="Times New Roman" panose="02020603050405020304" pitchFamily="18" charset="0"/>
              <a:cs typeface="Times New Roman" panose="02020603050405020304" pitchFamily="18" charset="0"/>
            </a:endParaRPr>
          </a:p>
        </p:txBody>
      </p:sp>
      <p:sp>
        <p:nvSpPr>
          <p:cNvPr id="106505" name="Line 9"/>
          <p:cNvSpPr>
            <a:spLocks noChangeShapeType="1"/>
          </p:cNvSpPr>
          <p:nvPr/>
        </p:nvSpPr>
        <p:spPr bwMode="auto">
          <a:xfrm>
            <a:off x="4724400" y="44196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b="1">
              <a:latin typeface="Times New Roman" panose="02020603050405020304" pitchFamily="18" charset="0"/>
              <a:cs typeface="Times New Roman" panose="02020603050405020304" pitchFamily="18" charset="0"/>
            </a:endParaRPr>
          </a:p>
        </p:txBody>
      </p:sp>
      <p:sp>
        <p:nvSpPr>
          <p:cNvPr id="65546" name="Rectangle 10"/>
          <p:cNvSpPr>
            <a:spLocks noChangeArrowheads="1"/>
          </p:cNvSpPr>
          <p:nvPr/>
        </p:nvSpPr>
        <p:spPr bwMode="auto">
          <a:xfrm>
            <a:off x="1600200" y="76201"/>
            <a:ext cx="6781800" cy="71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4000" b="1" dirty="0" smtClean="0">
                <a:solidFill>
                  <a:schemeClr val="tx2"/>
                </a:solidFill>
                <a:latin typeface="Times New Roman" panose="02020603050405020304" pitchFamily="18" charset="0"/>
                <a:cs typeface="Times New Roman" panose="02020603050405020304" pitchFamily="18" charset="0"/>
              </a:rPr>
              <a:t>3.  </a:t>
            </a:r>
            <a:r>
              <a:rPr lang="en-US" altLang="en-US" sz="4000" b="1" dirty="0" err="1">
                <a:solidFill>
                  <a:schemeClr val="accent2"/>
                </a:solidFill>
                <a:latin typeface="Times New Roman" panose="02020603050405020304" pitchFamily="18" charset="0"/>
                <a:cs typeface="Times New Roman" panose="02020603050405020304" pitchFamily="18" charset="0"/>
              </a:rPr>
              <a:t>Nhân</a:t>
            </a:r>
            <a:r>
              <a:rPr lang="en-US" altLang="en-US" sz="4000" b="1" dirty="0">
                <a:solidFill>
                  <a:schemeClr val="accent2"/>
                </a:solidFill>
                <a:latin typeface="Times New Roman" panose="02020603050405020304" pitchFamily="18" charset="0"/>
                <a:cs typeface="Times New Roman" panose="02020603050405020304" pitchFamily="18" charset="0"/>
              </a:rPr>
              <a:t> </a:t>
            </a:r>
            <a:r>
              <a:rPr lang="en-US" altLang="en-US" sz="4000" b="1" dirty="0" err="1">
                <a:solidFill>
                  <a:schemeClr val="accent2"/>
                </a:solidFill>
                <a:latin typeface="Times New Roman" panose="02020603050405020304" pitchFamily="18" charset="0"/>
                <a:cs typeface="Times New Roman" panose="02020603050405020304" pitchFamily="18" charset="0"/>
              </a:rPr>
              <a:t>vật</a:t>
            </a:r>
            <a:r>
              <a:rPr lang="en-US" altLang="en-US" sz="4000" b="1" dirty="0">
                <a:solidFill>
                  <a:schemeClr val="accent2"/>
                </a:solidFill>
                <a:latin typeface="Times New Roman" panose="02020603050405020304" pitchFamily="18" charset="0"/>
                <a:cs typeface="Times New Roman" panose="02020603050405020304" pitchFamily="18" charset="0"/>
              </a:rPr>
              <a:t> </a:t>
            </a:r>
            <a:r>
              <a:rPr lang="en-US" altLang="en-US" sz="3200" b="1" dirty="0" err="1">
                <a:solidFill>
                  <a:schemeClr val="accent2"/>
                </a:solidFill>
                <a:latin typeface="Times New Roman" panose="02020603050405020304" pitchFamily="18" charset="0"/>
                <a:cs typeface="Times New Roman" panose="02020603050405020304" pitchFamily="18" charset="0"/>
              </a:rPr>
              <a:t>Viên</a:t>
            </a:r>
            <a:r>
              <a:rPr lang="en-US" altLang="en-US" sz="3200" b="1" dirty="0">
                <a:solidFill>
                  <a:schemeClr val="accent2"/>
                </a:solidFill>
                <a:latin typeface="Times New Roman" panose="02020603050405020304" pitchFamily="18" charset="0"/>
                <a:cs typeface="Times New Roman" panose="02020603050405020304" pitchFamily="18" charset="0"/>
              </a:rPr>
              <a:t> </a:t>
            </a:r>
            <a:r>
              <a:rPr lang="en-US" altLang="en-US" sz="3200" b="1" dirty="0" err="1">
                <a:solidFill>
                  <a:schemeClr val="accent2"/>
                </a:solidFill>
                <a:latin typeface="Times New Roman" panose="02020603050405020304" pitchFamily="18" charset="0"/>
                <a:cs typeface="Times New Roman" panose="02020603050405020304" pitchFamily="18" charset="0"/>
              </a:rPr>
              <a:t>quản</a:t>
            </a:r>
            <a:r>
              <a:rPr lang="en-US" altLang="en-US" sz="3200" b="1" dirty="0">
                <a:solidFill>
                  <a:schemeClr val="accent2"/>
                </a:solidFill>
                <a:latin typeface="Times New Roman" panose="02020603050405020304" pitchFamily="18" charset="0"/>
                <a:cs typeface="Times New Roman" panose="02020603050405020304" pitchFamily="18" charset="0"/>
              </a:rPr>
              <a:t> </a:t>
            </a:r>
            <a:r>
              <a:rPr lang="en-US" altLang="en-US" sz="3200" b="1" dirty="0" err="1">
                <a:solidFill>
                  <a:schemeClr val="accent2"/>
                </a:solidFill>
                <a:latin typeface="Times New Roman" panose="02020603050405020304" pitchFamily="18" charset="0"/>
                <a:cs typeface="Times New Roman" panose="02020603050405020304" pitchFamily="18" charset="0"/>
              </a:rPr>
              <a:t>ngục</a:t>
            </a:r>
            <a:endParaRPr lang="en-US" altLang="en-US" sz="3200" b="1" dirty="0">
              <a:solidFill>
                <a:schemeClr val="accent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696950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106499"/>
                                        </p:tgtEl>
                                        <p:attrNameLst>
                                          <p:attrName>style.visibility</p:attrName>
                                        </p:attrNameLst>
                                      </p:cBhvr>
                                      <p:to>
                                        <p:strVal val="visible"/>
                                      </p:to>
                                    </p:set>
                                    <p:anim calcmode="lin" valueType="num">
                                      <p:cBhvr>
                                        <p:cTn id="7" dur="1000" fill="hold"/>
                                        <p:tgtEl>
                                          <p:spTgt spid="106499"/>
                                        </p:tgtEl>
                                        <p:attrNameLst>
                                          <p:attrName>ppt_x</p:attrName>
                                        </p:attrNameLst>
                                      </p:cBhvr>
                                      <p:tavLst>
                                        <p:tav tm="0">
                                          <p:val>
                                            <p:strVal val="#ppt_x-.2"/>
                                          </p:val>
                                        </p:tav>
                                        <p:tav tm="100000">
                                          <p:val>
                                            <p:strVal val="#ppt_x"/>
                                          </p:val>
                                        </p:tav>
                                      </p:tavLst>
                                    </p:anim>
                                    <p:anim calcmode="lin" valueType="num">
                                      <p:cBhvr>
                                        <p:cTn id="8" dur="1000" fill="hold"/>
                                        <p:tgtEl>
                                          <p:spTgt spid="106499"/>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6499"/>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9" presetClass="entr" presetSubtype="0" fill="hold" nodeType="clickEffect">
                                  <p:stCondLst>
                                    <p:cond delay="0"/>
                                  </p:stCondLst>
                                  <p:childTnLst>
                                    <p:set>
                                      <p:cBhvr>
                                        <p:cTn id="13" dur="1" fill="hold">
                                          <p:stCondLst>
                                            <p:cond delay="0"/>
                                          </p:stCondLst>
                                        </p:cTn>
                                        <p:tgtEl>
                                          <p:spTgt spid="106503"/>
                                        </p:tgtEl>
                                        <p:attrNameLst>
                                          <p:attrName>style.visibility</p:attrName>
                                        </p:attrNameLst>
                                      </p:cBhvr>
                                      <p:to>
                                        <p:strVal val="visible"/>
                                      </p:to>
                                    </p:set>
                                    <p:anim calcmode="lin" valueType="num">
                                      <p:cBhvr>
                                        <p:cTn id="14" dur="1000" fill="hold"/>
                                        <p:tgtEl>
                                          <p:spTgt spid="106503"/>
                                        </p:tgtEl>
                                        <p:attrNameLst>
                                          <p:attrName>ppt_x</p:attrName>
                                        </p:attrNameLst>
                                      </p:cBhvr>
                                      <p:tavLst>
                                        <p:tav tm="0">
                                          <p:val>
                                            <p:strVal val="#ppt_x-.2"/>
                                          </p:val>
                                        </p:tav>
                                        <p:tav tm="100000">
                                          <p:val>
                                            <p:strVal val="#ppt_x"/>
                                          </p:val>
                                        </p:tav>
                                      </p:tavLst>
                                    </p:anim>
                                    <p:anim calcmode="lin" valueType="num">
                                      <p:cBhvr>
                                        <p:cTn id="15" dur="1000" fill="hold"/>
                                        <p:tgtEl>
                                          <p:spTgt spid="106503"/>
                                        </p:tgtEl>
                                        <p:attrNameLst>
                                          <p:attrName>ppt_y</p:attrName>
                                        </p:attrNameLst>
                                      </p:cBhvr>
                                      <p:tavLst>
                                        <p:tav tm="0">
                                          <p:val>
                                            <p:strVal val="#ppt_y"/>
                                          </p:val>
                                        </p:tav>
                                        <p:tav tm="100000">
                                          <p:val>
                                            <p:strVal val="#ppt_y"/>
                                          </p:val>
                                        </p:tav>
                                      </p:tavLst>
                                    </p:anim>
                                    <p:animEffect transition="in" filter="wipe(right)" prLst="gradientSize: 0.1">
                                      <p:cBhvr>
                                        <p:cTn id="16" dur="1000"/>
                                        <p:tgtEl>
                                          <p:spTgt spid="106503"/>
                                        </p:tgtEl>
                                      </p:cBhvr>
                                    </p:animEffect>
                                  </p:childTnLst>
                                </p:cTn>
                              </p:par>
                              <p:par>
                                <p:cTn id="17" presetID="29" presetClass="entr" presetSubtype="0" fill="hold" grpId="0" nodeType="withEffect">
                                  <p:stCondLst>
                                    <p:cond delay="0"/>
                                  </p:stCondLst>
                                  <p:childTnLst>
                                    <p:set>
                                      <p:cBhvr>
                                        <p:cTn id="18" dur="1" fill="hold">
                                          <p:stCondLst>
                                            <p:cond delay="0"/>
                                          </p:stCondLst>
                                        </p:cTn>
                                        <p:tgtEl>
                                          <p:spTgt spid="106500"/>
                                        </p:tgtEl>
                                        <p:attrNameLst>
                                          <p:attrName>style.visibility</p:attrName>
                                        </p:attrNameLst>
                                      </p:cBhvr>
                                      <p:to>
                                        <p:strVal val="visible"/>
                                      </p:to>
                                    </p:set>
                                    <p:anim calcmode="lin" valueType="num">
                                      <p:cBhvr>
                                        <p:cTn id="19" dur="1000" fill="hold"/>
                                        <p:tgtEl>
                                          <p:spTgt spid="106500"/>
                                        </p:tgtEl>
                                        <p:attrNameLst>
                                          <p:attrName>ppt_x</p:attrName>
                                        </p:attrNameLst>
                                      </p:cBhvr>
                                      <p:tavLst>
                                        <p:tav tm="0">
                                          <p:val>
                                            <p:strVal val="#ppt_x-.2"/>
                                          </p:val>
                                        </p:tav>
                                        <p:tav tm="100000">
                                          <p:val>
                                            <p:strVal val="#ppt_x"/>
                                          </p:val>
                                        </p:tav>
                                      </p:tavLst>
                                    </p:anim>
                                    <p:anim calcmode="lin" valueType="num">
                                      <p:cBhvr>
                                        <p:cTn id="20" dur="1000" fill="hold"/>
                                        <p:tgtEl>
                                          <p:spTgt spid="106500"/>
                                        </p:tgtEl>
                                        <p:attrNameLst>
                                          <p:attrName>ppt_y</p:attrName>
                                        </p:attrNameLst>
                                      </p:cBhvr>
                                      <p:tavLst>
                                        <p:tav tm="0">
                                          <p:val>
                                            <p:strVal val="#ppt_y"/>
                                          </p:val>
                                        </p:tav>
                                        <p:tav tm="100000">
                                          <p:val>
                                            <p:strVal val="#ppt_y"/>
                                          </p:val>
                                        </p:tav>
                                      </p:tavLst>
                                    </p:anim>
                                    <p:animEffect transition="in" filter="wipe(right)" prLst="gradientSize: 0.1">
                                      <p:cBhvr>
                                        <p:cTn id="21" dur="1000"/>
                                        <p:tgtEl>
                                          <p:spTgt spid="106500"/>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9" presetClass="entr" presetSubtype="0" fill="hold" nodeType="clickEffect">
                                  <p:stCondLst>
                                    <p:cond delay="0"/>
                                  </p:stCondLst>
                                  <p:childTnLst>
                                    <p:set>
                                      <p:cBhvr>
                                        <p:cTn id="25" dur="1" fill="hold">
                                          <p:stCondLst>
                                            <p:cond delay="0"/>
                                          </p:stCondLst>
                                        </p:cTn>
                                        <p:tgtEl>
                                          <p:spTgt spid="106504"/>
                                        </p:tgtEl>
                                        <p:attrNameLst>
                                          <p:attrName>style.visibility</p:attrName>
                                        </p:attrNameLst>
                                      </p:cBhvr>
                                      <p:to>
                                        <p:strVal val="visible"/>
                                      </p:to>
                                    </p:set>
                                    <p:anim calcmode="lin" valueType="num">
                                      <p:cBhvr>
                                        <p:cTn id="26" dur="1000" fill="hold"/>
                                        <p:tgtEl>
                                          <p:spTgt spid="106504"/>
                                        </p:tgtEl>
                                        <p:attrNameLst>
                                          <p:attrName>ppt_x</p:attrName>
                                        </p:attrNameLst>
                                      </p:cBhvr>
                                      <p:tavLst>
                                        <p:tav tm="0">
                                          <p:val>
                                            <p:strVal val="#ppt_x-.2"/>
                                          </p:val>
                                        </p:tav>
                                        <p:tav tm="100000">
                                          <p:val>
                                            <p:strVal val="#ppt_x"/>
                                          </p:val>
                                        </p:tav>
                                      </p:tavLst>
                                    </p:anim>
                                    <p:anim calcmode="lin" valueType="num">
                                      <p:cBhvr>
                                        <p:cTn id="27" dur="1000" fill="hold"/>
                                        <p:tgtEl>
                                          <p:spTgt spid="106504"/>
                                        </p:tgtEl>
                                        <p:attrNameLst>
                                          <p:attrName>ppt_y</p:attrName>
                                        </p:attrNameLst>
                                      </p:cBhvr>
                                      <p:tavLst>
                                        <p:tav tm="0">
                                          <p:val>
                                            <p:strVal val="#ppt_y"/>
                                          </p:val>
                                        </p:tav>
                                        <p:tav tm="100000">
                                          <p:val>
                                            <p:strVal val="#ppt_y"/>
                                          </p:val>
                                        </p:tav>
                                      </p:tavLst>
                                    </p:anim>
                                    <p:animEffect transition="in" filter="wipe(right)" prLst="gradientSize: 0.1">
                                      <p:cBhvr>
                                        <p:cTn id="28" dur="1000"/>
                                        <p:tgtEl>
                                          <p:spTgt spid="106504"/>
                                        </p:tgtEl>
                                      </p:cBhvr>
                                    </p:animEffect>
                                  </p:childTnLst>
                                </p:cTn>
                              </p:par>
                              <p:par>
                                <p:cTn id="29" presetID="29" presetClass="entr" presetSubtype="0" fill="hold" grpId="0" nodeType="withEffect">
                                  <p:stCondLst>
                                    <p:cond delay="0"/>
                                  </p:stCondLst>
                                  <p:childTnLst>
                                    <p:set>
                                      <p:cBhvr>
                                        <p:cTn id="30" dur="1" fill="hold">
                                          <p:stCondLst>
                                            <p:cond delay="0"/>
                                          </p:stCondLst>
                                        </p:cTn>
                                        <p:tgtEl>
                                          <p:spTgt spid="106501"/>
                                        </p:tgtEl>
                                        <p:attrNameLst>
                                          <p:attrName>style.visibility</p:attrName>
                                        </p:attrNameLst>
                                      </p:cBhvr>
                                      <p:to>
                                        <p:strVal val="visible"/>
                                      </p:to>
                                    </p:set>
                                    <p:anim calcmode="lin" valueType="num">
                                      <p:cBhvr>
                                        <p:cTn id="31" dur="1000" fill="hold"/>
                                        <p:tgtEl>
                                          <p:spTgt spid="106501"/>
                                        </p:tgtEl>
                                        <p:attrNameLst>
                                          <p:attrName>ppt_x</p:attrName>
                                        </p:attrNameLst>
                                      </p:cBhvr>
                                      <p:tavLst>
                                        <p:tav tm="0">
                                          <p:val>
                                            <p:strVal val="#ppt_x-.2"/>
                                          </p:val>
                                        </p:tav>
                                        <p:tav tm="100000">
                                          <p:val>
                                            <p:strVal val="#ppt_x"/>
                                          </p:val>
                                        </p:tav>
                                      </p:tavLst>
                                    </p:anim>
                                    <p:anim calcmode="lin" valueType="num">
                                      <p:cBhvr>
                                        <p:cTn id="32" dur="1000" fill="hold"/>
                                        <p:tgtEl>
                                          <p:spTgt spid="106501"/>
                                        </p:tgtEl>
                                        <p:attrNameLst>
                                          <p:attrName>ppt_y</p:attrName>
                                        </p:attrNameLst>
                                      </p:cBhvr>
                                      <p:tavLst>
                                        <p:tav tm="0">
                                          <p:val>
                                            <p:strVal val="#ppt_y"/>
                                          </p:val>
                                        </p:tav>
                                        <p:tav tm="100000">
                                          <p:val>
                                            <p:strVal val="#ppt_y"/>
                                          </p:val>
                                        </p:tav>
                                      </p:tavLst>
                                    </p:anim>
                                    <p:animEffect transition="in" filter="wipe(right)" prLst="gradientSize: 0.1">
                                      <p:cBhvr>
                                        <p:cTn id="33" dur="1000"/>
                                        <p:tgtEl>
                                          <p:spTgt spid="106501"/>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29" presetClass="entr" presetSubtype="0" fill="hold" nodeType="clickEffect">
                                  <p:stCondLst>
                                    <p:cond delay="0"/>
                                  </p:stCondLst>
                                  <p:childTnLst>
                                    <p:set>
                                      <p:cBhvr>
                                        <p:cTn id="37" dur="1" fill="hold">
                                          <p:stCondLst>
                                            <p:cond delay="0"/>
                                          </p:stCondLst>
                                        </p:cTn>
                                        <p:tgtEl>
                                          <p:spTgt spid="106505"/>
                                        </p:tgtEl>
                                        <p:attrNameLst>
                                          <p:attrName>style.visibility</p:attrName>
                                        </p:attrNameLst>
                                      </p:cBhvr>
                                      <p:to>
                                        <p:strVal val="visible"/>
                                      </p:to>
                                    </p:set>
                                    <p:anim calcmode="lin" valueType="num">
                                      <p:cBhvr>
                                        <p:cTn id="38" dur="1000" fill="hold"/>
                                        <p:tgtEl>
                                          <p:spTgt spid="106505"/>
                                        </p:tgtEl>
                                        <p:attrNameLst>
                                          <p:attrName>ppt_x</p:attrName>
                                        </p:attrNameLst>
                                      </p:cBhvr>
                                      <p:tavLst>
                                        <p:tav tm="0">
                                          <p:val>
                                            <p:strVal val="#ppt_x-.2"/>
                                          </p:val>
                                        </p:tav>
                                        <p:tav tm="100000">
                                          <p:val>
                                            <p:strVal val="#ppt_x"/>
                                          </p:val>
                                        </p:tav>
                                      </p:tavLst>
                                    </p:anim>
                                    <p:anim calcmode="lin" valueType="num">
                                      <p:cBhvr>
                                        <p:cTn id="39" dur="1000" fill="hold"/>
                                        <p:tgtEl>
                                          <p:spTgt spid="106505"/>
                                        </p:tgtEl>
                                        <p:attrNameLst>
                                          <p:attrName>ppt_y</p:attrName>
                                        </p:attrNameLst>
                                      </p:cBhvr>
                                      <p:tavLst>
                                        <p:tav tm="0">
                                          <p:val>
                                            <p:strVal val="#ppt_y"/>
                                          </p:val>
                                        </p:tav>
                                        <p:tav tm="100000">
                                          <p:val>
                                            <p:strVal val="#ppt_y"/>
                                          </p:val>
                                        </p:tav>
                                      </p:tavLst>
                                    </p:anim>
                                    <p:animEffect transition="in" filter="wipe(right)" prLst="gradientSize: 0.1">
                                      <p:cBhvr>
                                        <p:cTn id="40" dur="1000"/>
                                        <p:tgtEl>
                                          <p:spTgt spid="106505"/>
                                        </p:tgtEl>
                                      </p:cBhvr>
                                    </p:animEffect>
                                  </p:childTnLst>
                                </p:cTn>
                              </p:par>
                              <p:par>
                                <p:cTn id="41" presetID="29" presetClass="entr" presetSubtype="0" fill="hold" grpId="0" nodeType="withEffect">
                                  <p:stCondLst>
                                    <p:cond delay="0"/>
                                  </p:stCondLst>
                                  <p:childTnLst>
                                    <p:set>
                                      <p:cBhvr>
                                        <p:cTn id="42" dur="1" fill="hold">
                                          <p:stCondLst>
                                            <p:cond delay="0"/>
                                          </p:stCondLst>
                                        </p:cTn>
                                        <p:tgtEl>
                                          <p:spTgt spid="106502"/>
                                        </p:tgtEl>
                                        <p:attrNameLst>
                                          <p:attrName>style.visibility</p:attrName>
                                        </p:attrNameLst>
                                      </p:cBhvr>
                                      <p:to>
                                        <p:strVal val="visible"/>
                                      </p:to>
                                    </p:set>
                                    <p:anim calcmode="lin" valueType="num">
                                      <p:cBhvr>
                                        <p:cTn id="43" dur="1000" fill="hold"/>
                                        <p:tgtEl>
                                          <p:spTgt spid="106502"/>
                                        </p:tgtEl>
                                        <p:attrNameLst>
                                          <p:attrName>ppt_x</p:attrName>
                                        </p:attrNameLst>
                                      </p:cBhvr>
                                      <p:tavLst>
                                        <p:tav tm="0">
                                          <p:val>
                                            <p:strVal val="#ppt_x-.2"/>
                                          </p:val>
                                        </p:tav>
                                        <p:tav tm="100000">
                                          <p:val>
                                            <p:strVal val="#ppt_x"/>
                                          </p:val>
                                        </p:tav>
                                      </p:tavLst>
                                    </p:anim>
                                    <p:anim calcmode="lin" valueType="num">
                                      <p:cBhvr>
                                        <p:cTn id="44" dur="1000" fill="hold"/>
                                        <p:tgtEl>
                                          <p:spTgt spid="106502"/>
                                        </p:tgtEl>
                                        <p:attrNameLst>
                                          <p:attrName>ppt_y</p:attrName>
                                        </p:attrNameLst>
                                      </p:cBhvr>
                                      <p:tavLst>
                                        <p:tav tm="0">
                                          <p:val>
                                            <p:strVal val="#ppt_y"/>
                                          </p:val>
                                        </p:tav>
                                        <p:tav tm="100000">
                                          <p:val>
                                            <p:strVal val="#ppt_y"/>
                                          </p:val>
                                        </p:tav>
                                      </p:tavLst>
                                    </p:anim>
                                    <p:animEffect transition="in" filter="wipe(right)" prLst="gradientSize: 0.1">
                                      <p:cBhvr>
                                        <p:cTn id="45" dur="1000"/>
                                        <p:tgtEl>
                                          <p:spTgt spid="1065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499" grpId="0" animBg="1"/>
      <p:bldP spid="106500" grpId="0" animBg="1"/>
      <p:bldP spid="106501" grpId="0" animBg="1"/>
      <p:bldP spid="10650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28870" y="-51256"/>
            <a:ext cx="11904007" cy="646331"/>
          </a:xfrm>
          <a:prstGeom prst="rect">
            <a:avLst/>
          </a:prstGeom>
          <a:solidFill>
            <a:schemeClr val="tx1"/>
          </a:solidFill>
          <a:ln w="28575"/>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sz="3600" b="1" dirty="0" err="1" smtClean="0">
                <a:solidFill>
                  <a:schemeClr val="bg1"/>
                </a:solidFill>
                <a:latin typeface="Times New Roman" panose="02020603050405020304" pitchFamily="18" charset="0"/>
                <a:cs typeface="Times New Roman" panose="02020603050405020304" pitchFamily="18" charset="0"/>
              </a:rPr>
              <a:t>Cảnh</a:t>
            </a:r>
            <a:r>
              <a:rPr lang="en-US" sz="3600" b="1" dirty="0" smtClean="0">
                <a:solidFill>
                  <a:schemeClr val="bg1"/>
                </a:solidFill>
                <a:latin typeface="Times New Roman" panose="02020603050405020304" pitchFamily="18" charset="0"/>
                <a:cs typeface="Times New Roman" panose="02020603050405020304" pitchFamily="18" charset="0"/>
              </a:rPr>
              <a:t> cho chữ</a:t>
            </a:r>
            <a:endParaRPr lang="en-US" sz="3600" b="1" dirty="0">
              <a:solidFill>
                <a:schemeClr val="bg1"/>
              </a:solidFill>
              <a:latin typeface="Times New Roman" panose="02020603050405020304" pitchFamily="18" charset="0"/>
              <a:cs typeface="Times New Roman" panose="02020603050405020304" pitchFamily="18" charset="0"/>
            </a:endParaRPr>
          </a:p>
        </p:txBody>
      </p:sp>
      <p:sp>
        <p:nvSpPr>
          <p:cNvPr id="7" name="Rounded Rectangle 6"/>
          <p:cNvSpPr/>
          <p:nvPr/>
        </p:nvSpPr>
        <p:spPr>
          <a:xfrm>
            <a:off x="1" y="876567"/>
            <a:ext cx="2185987" cy="4709854"/>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Thời gian: đêm </a:t>
            </a:r>
            <a:r>
              <a:rPr lang="en-US" sz="2400" b="1" dirty="0" smtClean="0">
                <a:latin typeface="Times New Roman" panose="02020603050405020304" pitchFamily="18" charset="0"/>
                <a:cs typeface="Times New Roman" panose="02020603050405020304" pitchFamily="18" charset="0"/>
              </a:rPr>
              <a:t>khuya, trước ngày Huấn Cao bị án chém.</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2433919" y="876567"/>
            <a:ext cx="2023782" cy="4619219"/>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Không gian: nhà tù </a:t>
            </a:r>
            <a:r>
              <a:rPr lang="fr-FR" sz="2400" b="1" dirty="0">
                <a:latin typeface="Times New Roman" panose="02020603050405020304" pitchFamily="18" charset="0"/>
                <a:cs typeface="Times New Roman" panose="02020603050405020304" pitchFamily="18" charset="0"/>
              </a:rPr>
              <a:t>chật hẹp, ẩm ướt, tối tăm, bẩn </a:t>
            </a:r>
            <a:r>
              <a:rPr lang="fr-FR" sz="2400" b="1" dirty="0" smtClean="0">
                <a:latin typeface="Times New Roman" panose="02020603050405020304" pitchFamily="18" charset="0"/>
                <a:cs typeface="Times New Roman" panose="02020603050405020304" pitchFamily="18" charset="0"/>
              </a:rPr>
              <a:t>thỉu.</a:t>
            </a:r>
            <a:endParaRPr lang="en-US" sz="2400" b="1" dirty="0">
              <a:latin typeface="Times New Roman" panose="02020603050405020304" pitchFamily="18" charset="0"/>
              <a:cs typeface="Times New Roman" panose="02020603050405020304" pitchFamily="18" charset="0"/>
            </a:endParaRPr>
          </a:p>
        </p:txBody>
      </p:sp>
      <p:sp>
        <p:nvSpPr>
          <p:cNvPr id="9" name="Rounded Rectangle 8"/>
          <p:cNvSpPr/>
          <p:nvPr/>
        </p:nvSpPr>
        <p:spPr>
          <a:xfrm>
            <a:off x="4867837" y="855503"/>
            <a:ext cx="2246499" cy="4700812"/>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endParaRPr lang="en-US" sz="2400" b="1" dirty="0" smtClean="0">
              <a:latin typeface="Times New Roman" panose="02020603050405020304" pitchFamily="18" charset="0"/>
              <a:cs typeface="Times New Roman" panose="02020603050405020304" pitchFamily="18" charset="0"/>
            </a:endParaRPr>
          </a:p>
          <a:p>
            <a:pPr algn="ctr"/>
            <a:r>
              <a:rPr lang="en-US" sz="2300" b="1" dirty="0" smtClean="0">
                <a:latin typeface="Times New Roman" panose="02020603050405020304" pitchFamily="18" charset="0"/>
                <a:cs typeface="Times New Roman" panose="02020603050405020304" pitchFamily="18" charset="0"/>
              </a:rPr>
              <a:t>Hoàn </a:t>
            </a:r>
            <a:r>
              <a:rPr lang="en-US" sz="2300" b="1" dirty="0">
                <a:latin typeface="Times New Roman" panose="02020603050405020304" pitchFamily="18" charset="0"/>
                <a:cs typeface="Times New Roman" panose="02020603050405020304" pitchFamily="18" charset="0"/>
              </a:rPr>
              <a:t>cảnh của người cho chữ:  </a:t>
            </a:r>
            <a:r>
              <a:rPr lang="en-US" sz="2300" b="1" i="1" dirty="0">
                <a:solidFill>
                  <a:srgbClr val="7030A0"/>
                </a:solidFill>
                <a:latin typeface="Times New Roman" panose="02020603050405020304" pitchFamily="18" charset="0"/>
                <a:cs typeface="Times New Roman" panose="02020603050405020304" pitchFamily="18" charset="0"/>
              </a:rPr>
              <a:t>cổ đeo </a:t>
            </a:r>
            <a:r>
              <a:rPr lang="en-US" sz="2300" b="1" i="1" dirty="0" smtClean="0">
                <a:solidFill>
                  <a:srgbClr val="7030A0"/>
                </a:solidFill>
                <a:latin typeface="Times New Roman" panose="02020603050405020304" pitchFamily="18" charset="0"/>
                <a:cs typeface="Times New Roman" panose="02020603050405020304" pitchFamily="18" charset="0"/>
              </a:rPr>
              <a:t>gông,chân vướng xiềng.</a:t>
            </a:r>
            <a:endParaRPr lang="en-US" sz="2300" b="1" dirty="0">
              <a:solidFill>
                <a:srgbClr val="7030A0"/>
              </a:solidFill>
              <a:latin typeface="Times New Roman" panose="02020603050405020304" pitchFamily="18" charset="0"/>
              <a:cs typeface="Times New Roman" panose="02020603050405020304" pitchFamily="18" charset="0"/>
            </a:endParaRPr>
          </a:p>
          <a:p>
            <a:pPr algn="ctr"/>
            <a:endParaRPr lang="en-US" sz="2400" dirty="0"/>
          </a:p>
        </p:txBody>
      </p:sp>
      <p:sp>
        <p:nvSpPr>
          <p:cNvPr id="10" name="Rounded Rectangle 9"/>
          <p:cNvSpPr/>
          <p:nvPr/>
        </p:nvSpPr>
        <p:spPr>
          <a:xfrm>
            <a:off x="7391403" y="834438"/>
            <a:ext cx="2115390" cy="4661347"/>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endParaRPr lang="en-US" sz="2400" b="1" dirty="0" smtClean="0">
              <a:latin typeface="Times New Roman" panose="02020603050405020304" pitchFamily="18" charset="0"/>
              <a:cs typeface="Times New Roman" panose="02020603050405020304" pitchFamily="18" charset="0"/>
            </a:endParaRPr>
          </a:p>
          <a:p>
            <a:pPr algn="ctr"/>
            <a:r>
              <a:rPr lang="en-US" sz="2400" b="1" dirty="0" smtClean="0">
                <a:latin typeface="Times New Roman" panose="02020603050405020304" pitchFamily="18" charset="0"/>
                <a:cs typeface="Times New Roman" panose="02020603050405020304" pitchFamily="18" charset="0"/>
              </a:rPr>
              <a:t>Phong </a:t>
            </a:r>
            <a:r>
              <a:rPr lang="en-US" sz="2400" b="1" dirty="0">
                <a:latin typeface="Times New Roman" panose="02020603050405020304" pitchFamily="18" charset="0"/>
                <a:cs typeface="Times New Roman" panose="02020603050405020304" pitchFamily="18" charset="0"/>
              </a:rPr>
              <a:t>thái của người cho </a:t>
            </a:r>
            <a:r>
              <a:rPr lang="en-US" sz="2400" b="1" dirty="0" smtClean="0">
                <a:latin typeface="Times New Roman" panose="02020603050405020304" pitchFamily="18" charset="0"/>
                <a:cs typeface="Times New Roman" panose="02020603050405020304" pitchFamily="18" charset="0"/>
              </a:rPr>
              <a:t>chữ:</a:t>
            </a:r>
          </a:p>
          <a:p>
            <a:pPr algn="ctr"/>
            <a:r>
              <a:rPr lang="en-US" sz="2400" b="1" dirty="0" smtClean="0">
                <a:latin typeface="Times New Roman" panose="02020603050405020304" pitchFamily="18" charset="0"/>
                <a:cs typeface="Times New Roman" panose="02020603050405020304" pitchFamily="18" charset="0"/>
              </a:rPr>
              <a:t>ung </a:t>
            </a:r>
            <a:r>
              <a:rPr lang="en-US" sz="2400" b="1" dirty="0">
                <a:latin typeface="Times New Roman" panose="02020603050405020304" pitchFamily="18" charset="0"/>
                <a:cs typeface="Times New Roman" panose="02020603050405020304" pitchFamily="18" charset="0"/>
              </a:rPr>
              <a:t>dung, đường bệ.</a:t>
            </a:r>
          </a:p>
          <a:p>
            <a:pPr algn="ctr"/>
            <a:endParaRPr lang="en-US" b="1" dirty="0">
              <a:latin typeface="Times New Roman" panose="02020603050405020304" pitchFamily="18" charset="0"/>
              <a:cs typeface="Times New Roman" panose="02020603050405020304" pitchFamily="18" charset="0"/>
            </a:endParaRPr>
          </a:p>
        </p:txBody>
      </p:sp>
      <p:sp>
        <p:nvSpPr>
          <p:cNvPr id="11" name="Rounded Rectangle 10"/>
          <p:cNvSpPr/>
          <p:nvPr/>
        </p:nvSpPr>
        <p:spPr>
          <a:xfrm>
            <a:off x="10129838" y="844971"/>
            <a:ext cx="2062162" cy="4650814"/>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Times New Roman" panose="02020603050405020304" pitchFamily="18" charset="0"/>
                <a:cs typeface="Times New Roman" panose="02020603050405020304" pitchFamily="18" charset="0"/>
              </a:rPr>
              <a:t>Thái độ của người nhận </a:t>
            </a:r>
            <a:r>
              <a:rPr lang="en-US" sz="2000" b="1" dirty="0" smtClean="0">
                <a:latin typeface="Times New Roman" panose="02020603050405020304" pitchFamily="18" charset="0"/>
                <a:cs typeface="Times New Roman" panose="02020603050405020304" pitchFamily="18" charset="0"/>
              </a:rPr>
              <a:t>chữ: </a:t>
            </a:r>
            <a:r>
              <a:rPr lang="en-US" sz="2000" b="1" dirty="0">
                <a:latin typeface="Times New Roman" panose="02020603050405020304" pitchFamily="18" charset="0"/>
                <a:cs typeface="Times New Roman" panose="02020603050405020304" pitchFamily="18" charset="0"/>
              </a:rPr>
              <a:t>khúm núm, run sợ, thành kính, lĩnh nhận.</a:t>
            </a:r>
          </a:p>
        </p:txBody>
      </p:sp>
      <p:cxnSp>
        <p:nvCxnSpPr>
          <p:cNvPr id="3" name="Straight Connector 2"/>
          <p:cNvCxnSpPr/>
          <p:nvPr/>
        </p:nvCxnSpPr>
        <p:spPr>
          <a:xfrm flipH="1">
            <a:off x="6095999" y="584775"/>
            <a:ext cx="1" cy="128640"/>
          </a:xfrm>
          <a:prstGeom prst="line">
            <a:avLst/>
          </a:prstGeom>
          <a:ln w="76200"/>
        </p:spPr>
        <p:style>
          <a:lnRef idx="3">
            <a:schemeClr val="dk1"/>
          </a:lnRef>
          <a:fillRef idx="0">
            <a:schemeClr val="dk1"/>
          </a:fillRef>
          <a:effectRef idx="2">
            <a:schemeClr val="dk1"/>
          </a:effectRef>
          <a:fontRef idx="minor">
            <a:schemeClr val="tx1"/>
          </a:fontRef>
        </p:style>
      </p:cxnSp>
      <p:cxnSp>
        <p:nvCxnSpPr>
          <p:cNvPr id="15" name="Straight Connector 14"/>
          <p:cNvCxnSpPr/>
          <p:nvPr/>
        </p:nvCxnSpPr>
        <p:spPr>
          <a:xfrm>
            <a:off x="1211356" y="684832"/>
            <a:ext cx="4879039" cy="878"/>
          </a:xfrm>
          <a:prstGeom prst="line">
            <a:avLst/>
          </a:prstGeom>
          <a:ln w="57150"/>
        </p:spPr>
        <p:style>
          <a:lnRef idx="3">
            <a:schemeClr val="dk1"/>
          </a:lnRef>
          <a:fillRef idx="0">
            <a:schemeClr val="dk1"/>
          </a:fillRef>
          <a:effectRef idx="2">
            <a:schemeClr val="dk1"/>
          </a:effectRef>
          <a:fontRef idx="minor">
            <a:schemeClr val="tx1"/>
          </a:fontRef>
        </p:style>
      </p:cxnSp>
      <p:cxnSp>
        <p:nvCxnSpPr>
          <p:cNvPr id="21" name="Straight Arrow Connector 20"/>
          <p:cNvCxnSpPr/>
          <p:nvPr/>
        </p:nvCxnSpPr>
        <p:spPr>
          <a:xfrm>
            <a:off x="1224803" y="699968"/>
            <a:ext cx="0" cy="190767"/>
          </a:xfrm>
          <a:prstGeom prst="straightConnector1">
            <a:avLst/>
          </a:prstGeom>
          <a:ln w="38100">
            <a:tailEnd type="triangle"/>
          </a:ln>
        </p:spPr>
        <p:style>
          <a:lnRef idx="3">
            <a:schemeClr val="dk1"/>
          </a:lnRef>
          <a:fillRef idx="0">
            <a:schemeClr val="dk1"/>
          </a:fillRef>
          <a:effectRef idx="2">
            <a:schemeClr val="dk1"/>
          </a:effectRef>
          <a:fontRef idx="minor">
            <a:schemeClr val="tx1"/>
          </a:fontRef>
        </p:style>
      </p:cxnSp>
      <p:cxnSp>
        <p:nvCxnSpPr>
          <p:cNvPr id="42" name="Straight Arrow Connector 41"/>
          <p:cNvCxnSpPr/>
          <p:nvPr/>
        </p:nvCxnSpPr>
        <p:spPr>
          <a:xfrm>
            <a:off x="3650876" y="697053"/>
            <a:ext cx="0" cy="190767"/>
          </a:xfrm>
          <a:prstGeom prst="straightConnector1">
            <a:avLst/>
          </a:prstGeom>
          <a:ln w="38100">
            <a:tailEnd type="triangle"/>
          </a:ln>
        </p:spPr>
        <p:style>
          <a:lnRef idx="3">
            <a:schemeClr val="dk1"/>
          </a:lnRef>
          <a:fillRef idx="0">
            <a:schemeClr val="dk1"/>
          </a:fillRef>
          <a:effectRef idx="2">
            <a:schemeClr val="dk1"/>
          </a:effectRef>
          <a:fontRef idx="minor">
            <a:schemeClr val="tx1"/>
          </a:fontRef>
        </p:style>
      </p:cxnSp>
      <p:cxnSp>
        <p:nvCxnSpPr>
          <p:cNvPr id="43" name="Straight Arrow Connector 42"/>
          <p:cNvCxnSpPr/>
          <p:nvPr/>
        </p:nvCxnSpPr>
        <p:spPr>
          <a:xfrm>
            <a:off x="6100482" y="696614"/>
            <a:ext cx="0" cy="190767"/>
          </a:xfrm>
          <a:prstGeom prst="straightConnector1">
            <a:avLst/>
          </a:prstGeom>
          <a:ln w="38100">
            <a:tailEnd type="triangle"/>
          </a:ln>
        </p:spPr>
        <p:style>
          <a:lnRef idx="3">
            <a:schemeClr val="dk1"/>
          </a:lnRef>
          <a:fillRef idx="0">
            <a:schemeClr val="dk1"/>
          </a:fillRef>
          <a:effectRef idx="2">
            <a:schemeClr val="dk1"/>
          </a:effectRef>
          <a:fontRef idx="minor">
            <a:schemeClr val="tx1"/>
          </a:fontRef>
        </p:style>
      </p:cxnSp>
      <p:cxnSp>
        <p:nvCxnSpPr>
          <p:cNvPr id="44" name="Straight Arrow Connector 43"/>
          <p:cNvCxnSpPr/>
          <p:nvPr/>
        </p:nvCxnSpPr>
        <p:spPr>
          <a:xfrm>
            <a:off x="8601636" y="678089"/>
            <a:ext cx="0" cy="190767"/>
          </a:xfrm>
          <a:prstGeom prst="straightConnector1">
            <a:avLst/>
          </a:prstGeom>
          <a:ln w="38100">
            <a:tailEnd type="triangle"/>
          </a:ln>
        </p:spPr>
        <p:style>
          <a:lnRef idx="3">
            <a:schemeClr val="dk1"/>
          </a:lnRef>
          <a:fillRef idx="0">
            <a:schemeClr val="dk1"/>
          </a:fillRef>
          <a:effectRef idx="2">
            <a:schemeClr val="dk1"/>
          </a:effectRef>
          <a:fontRef idx="minor">
            <a:schemeClr val="tx1"/>
          </a:fontRef>
        </p:style>
      </p:cxnSp>
      <p:cxnSp>
        <p:nvCxnSpPr>
          <p:cNvPr id="45" name="Straight Connector 44"/>
          <p:cNvCxnSpPr/>
          <p:nvPr/>
        </p:nvCxnSpPr>
        <p:spPr>
          <a:xfrm flipV="1">
            <a:off x="6094877" y="675343"/>
            <a:ext cx="2537015" cy="7966"/>
          </a:xfrm>
          <a:prstGeom prst="line">
            <a:avLst/>
          </a:prstGeom>
          <a:ln w="57150"/>
        </p:spPr>
        <p:style>
          <a:lnRef idx="3">
            <a:schemeClr val="dk1"/>
          </a:lnRef>
          <a:fillRef idx="0">
            <a:schemeClr val="dk1"/>
          </a:fillRef>
          <a:effectRef idx="2">
            <a:schemeClr val="dk1"/>
          </a:effectRef>
          <a:fontRef idx="minor">
            <a:schemeClr val="tx1"/>
          </a:fontRef>
        </p:style>
      </p:cxnSp>
      <p:cxnSp>
        <p:nvCxnSpPr>
          <p:cNvPr id="50" name="Straight Connector 49"/>
          <p:cNvCxnSpPr/>
          <p:nvPr/>
        </p:nvCxnSpPr>
        <p:spPr>
          <a:xfrm>
            <a:off x="8579224" y="672353"/>
            <a:ext cx="2467533" cy="9153"/>
          </a:xfrm>
          <a:prstGeom prst="line">
            <a:avLst/>
          </a:prstGeom>
          <a:ln w="57150"/>
        </p:spPr>
        <p:style>
          <a:lnRef idx="3">
            <a:schemeClr val="dk1"/>
          </a:lnRef>
          <a:fillRef idx="0">
            <a:schemeClr val="dk1"/>
          </a:fillRef>
          <a:effectRef idx="2">
            <a:schemeClr val="dk1"/>
          </a:effectRef>
          <a:fontRef idx="minor">
            <a:schemeClr val="tx1"/>
          </a:fontRef>
        </p:style>
      </p:cxnSp>
      <p:cxnSp>
        <p:nvCxnSpPr>
          <p:cNvPr id="54" name="Straight Arrow Connector 53"/>
          <p:cNvCxnSpPr/>
          <p:nvPr/>
        </p:nvCxnSpPr>
        <p:spPr>
          <a:xfrm>
            <a:off x="11024348" y="669846"/>
            <a:ext cx="0" cy="190767"/>
          </a:xfrm>
          <a:prstGeom prst="straightConnector1">
            <a:avLst/>
          </a:prstGeom>
          <a:ln w="38100">
            <a:tailEnd type="triangle"/>
          </a:ln>
        </p:spPr>
        <p:style>
          <a:lnRef idx="3">
            <a:schemeClr val="dk1"/>
          </a:lnRef>
          <a:fillRef idx="0">
            <a:schemeClr val="dk1"/>
          </a:fillRef>
          <a:effectRef idx="2">
            <a:schemeClr val="dk1"/>
          </a:effectRef>
          <a:fontRef idx="minor">
            <a:schemeClr val="tx1"/>
          </a:fontRef>
        </p:style>
      </p:cxnSp>
      <p:sp>
        <p:nvSpPr>
          <p:cNvPr id="2" name="Rectangle 1"/>
          <p:cNvSpPr/>
          <p:nvPr/>
        </p:nvSpPr>
        <p:spPr>
          <a:xfrm>
            <a:off x="1" y="6100763"/>
            <a:ext cx="12191999" cy="84295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500" b="1" dirty="0" smtClean="0">
                <a:solidFill>
                  <a:srgbClr val="FF0000"/>
                </a:solidFill>
                <a:latin typeface="Times New Roman" panose="02020603050405020304" pitchFamily="18" charset="0"/>
                <a:cs typeface="Times New Roman" panose="02020603050405020304" pitchFamily="18" charset="0"/>
              </a:rPr>
              <a:t>CẢNH TƯỢNG XƯA NAY CHƯA TỪNG CÓ.</a:t>
            </a:r>
            <a:endParaRPr lang="en-US" sz="3500" b="1" dirty="0">
              <a:solidFill>
                <a:srgbClr val="FF0000"/>
              </a:solidFill>
              <a:latin typeface="Times New Roman" panose="02020603050405020304" pitchFamily="18" charset="0"/>
              <a:cs typeface="Times New Roman" panose="02020603050405020304" pitchFamily="18" charset="0"/>
            </a:endParaRPr>
          </a:p>
        </p:txBody>
      </p:sp>
      <p:sp>
        <p:nvSpPr>
          <p:cNvPr id="4" name="Down Arrow 3"/>
          <p:cNvSpPr/>
          <p:nvPr/>
        </p:nvSpPr>
        <p:spPr>
          <a:xfrm>
            <a:off x="5543550" y="5705837"/>
            <a:ext cx="985838" cy="38063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70349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250" fill="hold"/>
                                        <p:tgtEl>
                                          <p:spTgt spid="6"/>
                                        </p:tgtEl>
                                        <p:attrNameLst>
                                          <p:attrName>ppt_x</p:attrName>
                                        </p:attrNameLst>
                                      </p:cBhvr>
                                      <p:tavLst>
                                        <p:tav tm="0">
                                          <p:val>
                                            <p:strVal val="#ppt_x"/>
                                          </p:val>
                                        </p:tav>
                                        <p:tav tm="100000">
                                          <p:val>
                                            <p:strVal val="#ppt_x"/>
                                          </p:val>
                                        </p:tav>
                                      </p:tavLst>
                                    </p:anim>
                                    <p:anim calcmode="lin" valueType="num">
                                      <p:cBhvr additive="base">
                                        <p:cTn id="8" dur="125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500" fill="hold"/>
                                        <p:tgtEl>
                                          <p:spTgt spid="3"/>
                                        </p:tgtEl>
                                        <p:attrNameLst>
                                          <p:attrName>ppt_w</p:attrName>
                                        </p:attrNameLst>
                                      </p:cBhvr>
                                      <p:tavLst>
                                        <p:tav tm="0">
                                          <p:val>
                                            <p:fltVal val="0"/>
                                          </p:val>
                                        </p:tav>
                                        <p:tav tm="100000">
                                          <p:val>
                                            <p:strVal val="#ppt_w"/>
                                          </p:val>
                                        </p:tav>
                                      </p:tavLst>
                                    </p:anim>
                                    <p:anim calcmode="lin" valueType="num">
                                      <p:cBhvr>
                                        <p:cTn id="14" dur="1500" fill="hold"/>
                                        <p:tgtEl>
                                          <p:spTgt spid="3"/>
                                        </p:tgtEl>
                                        <p:attrNameLst>
                                          <p:attrName>ppt_h</p:attrName>
                                        </p:attrNameLst>
                                      </p:cBhvr>
                                      <p:tavLst>
                                        <p:tav tm="0">
                                          <p:val>
                                            <p:fltVal val="0"/>
                                          </p:val>
                                        </p:tav>
                                        <p:tav tm="100000">
                                          <p:val>
                                            <p:strVal val="#ppt_h"/>
                                          </p:val>
                                        </p:tav>
                                      </p:tavLst>
                                    </p:anim>
                                    <p:animEffect transition="in" filter="fade">
                                      <p:cBhvr>
                                        <p:cTn id="15" dur="1500"/>
                                        <p:tgtEl>
                                          <p:spTgt spid="3"/>
                                        </p:tgtEl>
                                      </p:cBhvr>
                                    </p:animEffect>
                                  </p:childTnLst>
                                </p:cTn>
                              </p:par>
                              <p:par>
                                <p:cTn id="16" presetID="53" presetClass="entr" presetSubtype="16"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1500" fill="hold"/>
                                        <p:tgtEl>
                                          <p:spTgt spid="15"/>
                                        </p:tgtEl>
                                        <p:attrNameLst>
                                          <p:attrName>ppt_w</p:attrName>
                                        </p:attrNameLst>
                                      </p:cBhvr>
                                      <p:tavLst>
                                        <p:tav tm="0">
                                          <p:val>
                                            <p:fltVal val="0"/>
                                          </p:val>
                                        </p:tav>
                                        <p:tav tm="100000">
                                          <p:val>
                                            <p:strVal val="#ppt_w"/>
                                          </p:val>
                                        </p:tav>
                                      </p:tavLst>
                                    </p:anim>
                                    <p:anim calcmode="lin" valueType="num">
                                      <p:cBhvr>
                                        <p:cTn id="19" dur="1500" fill="hold"/>
                                        <p:tgtEl>
                                          <p:spTgt spid="15"/>
                                        </p:tgtEl>
                                        <p:attrNameLst>
                                          <p:attrName>ppt_h</p:attrName>
                                        </p:attrNameLst>
                                      </p:cBhvr>
                                      <p:tavLst>
                                        <p:tav tm="0">
                                          <p:val>
                                            <p:fltVal val="0"/>
                                          </p:val>
                                        </p:tav>
                                        <p:tav tm="100000">
                                          <p:val>
                                            <p:strVal val="#ppt_h"/>
                                          </p:val>
                                        </p:tav>
                                      </p:tavLst>
                                    </p:anim>
                                    <p:animEffect transition="in" filter="fade">
                                      <p:cBhvr>
                                        <p:cTn id="20" dur="1500"/>
                                        <p:tgtEl>
                                          <p:spTgt spid="15"/>
                                        </p:tgtEl>
                                      </p:cBhvr>
                                    </p:animEffect>
                                  </p:childTnLst>
                                </p:cTn>
                              </p:par>
                              <p:par>
                                <p:cTn id="21" presetID="53" presetClass="entr" presetSubtype="16"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p:cTn id="23" dur="1500" fill="hold"/>
                                        <p:tgtEl>
                                          <p:spTgt spid="21"/>
                                        </p:tgtEl>
                                        <p:attrNameLst>
                                          <p:attrName>ppt_w</p:attrName>
                                        </p:attrNameLst>
                                      </p:cBhvr>
                                      <p:tavLst>
                                        <p:tav tm="0">
                                          <p:val>
                                            <p:fltVal val="0"/>
                                          </p:val>
                                        </p:tav>
                                        <p:tav tm="100000">
                                          <p:val>
                                            <p:strVal val="#ppt_w"/>
                                          </p:val>
                                        </p:tav>
                                      </p:tavLst>
                                    </p:anim>
                                    <p:anim calcmode="lin" valueType="num">
                                      <p:cBhvr>
                                        <p:cTn id="24" dur="1500" fill="hold"/>
                                        <p:tgtEl>
                                          <p:spTgt spid="21"/>
                                        </p:tgtEl>
                                        <p:attrNameLst>
                                          <p:attrName>ppt_h</p:attrName>
                                        </p:attrNameLst>
                                      </p:cBhvr>
                                      <p:tavLst>
                                        <p:tav tm="0">
                                          <p:val>
                                            <p:fltVal val="0"/>
                                          </p:val>
                                        </p:tav>
                                        <p:tav tm="100000">
                                          <p:val>
                                            <p:strVal val="#ppt_h"/>
                                          </p:val>
                                        </p:tav>
                                      </p:tavLst>
                                    </p:anim>
                                    <p:animEffect transition="in" filter="fade">
                                      <p:cBhvr>
                                        <p:cTn id="25" dur="1500"/>
                                        <p:tgtEl>
                                          <p:spTgt spid="21"/>
                                        </p:tgtEl>
                                      </p:cBhvr>
                                    </p:animEffect>
                                  </p:childTnLst>
                                </p:cTn>
                              </p:par>
                              <p:par>
                                <p:cTn id="26" presetID="2" presetClass="entr" presetSubtype="4"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1500" fill="hold"/>
                                        <p:tgtEl>
                                          <p:spTgt spid="7"/>
                                        </p:tgtEl>
                                        <p:attrNameLst>
                                          <p:attrName>ppt_x</p:attrName>
                                        </p:attrNameLst>
                                      </p:cBhvr>
                                      <p:tavLst>
                                        <p:tav tm="0">
                                          <p:val>
                                            <p:strVal val="#ppt_x"/>
                                          </p:val>
                                        </p:tav>
                                        <p:tav tm="100000">
                                          <p:val>
                                            <p:strVal val="#ppt_x"/>
                                          </p:val>
                                        </p:tav>
                                      </p:tavLst>
                                    </p:anim>
                                    <p:anim calcmode="lin" valueType="num">
                                      <p:cBhvr additive="base">
                                        <p:cTn id="29" dur="1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nodeType="clickEffect">
                                  <p:stCondLst>
                                    <p:cond delay="0"/>
                                  </p:stCondLst>
                                  <p:childTnLst>
                                    <p:set>
                                      <p:cBhvr>
                                        <p:cTn id="33" dur="1" fill="hold">
                                          <p:stCondLst>
                                            <p:cond delay="0"/>
                                          </p:stCondLst>
                                        </p:cTn>
                                        <p:tgtEl>
                                          <p:spTgt spid="42"/>
                                        </p:tgtEl>
                                        <p:attrNameLst>
                                          <p:attrName>style.visibility</p:attrName>
                                        </p:attrNameLst>
                                      </p:cBhvr>
                                      <p:to>
                                        <p:strVal val="visible"/>
                                      </p:to>
                                    </p:set>
                                    <p:anim calcmode="lin" valueType="num">
                                      <p:cBhvr>
                                        <p:cTn id="34" dur="500" fill="hold"/>
                                        <p:tgtEl>
                                          <p:spTgt spid="42"/>
                                        </p:tgtEl>
                                        <p:attrNameLst>
                                          <p:attrName>ppt_w</p:attrName>
                                        </p:attrNameLst>
                                      </p:cBhvr>
                                      <p:tavLst>
                                        <p:tav tm="0">
                                          <p:val>
                                            <p:fltVal val="0"/>
                                          </p:val>
                                        </p:tav>
                                        <p:tav tm="100000">
                                          <p:val>
                                            <p:strVal val="#ppt_w"/>
                                          </p:val>
                                        </p:tav>
                                      </p:tavLst>
                                    </p:anim>
                                    <p:anim calcmode="lin" valueType="num">
                                      <p:cBhvr>
                                        <p:cTn id="35" dur="500" fill="hold"/>
                                        <p:tgtEl>
                                          <p:spTgt spid="42"/>
                                        </p:tgtEl>
                                        <p:attrNameLst>
                                          <p:attrName>ppt_h</p:attrName>
                                        </p:attrNameLst>
                                      </p:cBhvr>
                                      <p:tavLst>
                                        <p:tav tm="0">
                                          <p:val>
                                            <p:fltVal val="0"/>
                                          </p:val>
                                        </p:tav>
                                        <p:tav tm="100000">
                                          <p:val>
                                            <p:strVal val="#ppt_h"/>
                                          </p:val>
                                        </p:tav>
                                      </p:tavLst>
                                    </p:anim>
                                    <p:animEffect transition="in" filter="fade">
                                      <p:cBhvr>
                                        <p:cTn id="36" dur="500"/>
                                        <p:tgtEl>
                                          <p:spTgt spid="42"/>
                                        </p:tgtEl>
                                      </p:cBhvr>
                                    </p:animEffect>
                                  </p:childTnLst>
                                </p:cTn>
                              </p:par>
                              <p:par>
                                <p:cTn id="37" presetID="2" presetClass="entr" presetSubtype="4"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1500" fill="hold"/>
                                        <p:tgtEl>
                                          <p:spTgt spid="8"/>
                                        </p:tgtEl>
                                        <p:attrNameLst>
                                          <p:attrName>ppt_x</p:attrName>
                                        </p:attrNameLst>
                                      </p:cBhvr>
                                      <p:tavLst>
                                        <p:tav tm="0">
                                          <p:val>
                                            <p:strVal val="#ppt_x"/>
                                          </p:val>
                                        </p:tav>
                                        <p:tav tm="100000">
                                          <p:val>
                                            <p:strVal val="#ppt_x"/>
                                          </p:val>
                                        </p:tav>
                                      </p:tavLst>
                                    </p:anim>
                                    <p:anim calcmode="lin" valueType="num">
                                      <p:cBhvr additive="base">
                                        <p:cTn id="40" dur="1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nodeType="clickEffect">
                                  <p:stCondLst>
                                    <p:cond delay="0"/>
                                  </p:stCondLst>
                                  <p:childTnLst>
                                    <p:set>
                                      <p:cBhvr>
                                        <p:cTn id="44" dur="1" fill="hold">
                                          <p:stCondLst>
                                            <p:cond delay="0"/>
                                          </p:stCondLst>
                                        </p:cTn>
                                        <p:tgtEl>
                                          <p:spTgt spid="43"/>
                                        </p:tgtEl>
                                        <p:attrNameLst>
                                          <p:attrName>style.visibility</p:attrName>
                                        </p:attrNameLst>
                                      </p:cBhvr>
                                      <p:to>
                                        <p:strVal val="visible"/>
                                      </p:to>
                                    </p:set>
                                    <p:anim calcmode="lin" valueType="num">
                                      <p:cBhvr>
                                        <p:cTn id="45" dur="1500" fill="hold"/>
                                        <p:tgtEl>
                                          <p:spTgt spid="43"/>
                                        </p:tgtEl>
                                        <p:attrNameLst>
                                          <p:attrName>ppt_w</p:attrName>
                                        </p:attrNameLst>
                                      </p:cBhvr>
                                      <p:tavLst>
                                        <p:tav tm="0">
                                          <p:val>
                                            <p:fltVal val="0"/>
                                          </p:val>
                                        </p:tav>
                                        <p:tav tm="100000">
                                          <p:val>
                                            <p:strVal val="#ppt_w"/>
                                          </p:val>
                                        </p:tav>
                                      </p:tavLst>
                                    </p:anim>
                                    <p:anim calcmode="lin" valueType="num">
                                      <p:cBhvr>
                                        <p:cTn id="46" dur="1500" fill="hold"/>
                                        <p:tgtEl>
                                          <p:spTgt spid="43"/>
                                        </p:tgtEl>
                                        <p:attrNameLst>
                                          <p:attrName>ppt_h</p:attrName>
                                        </p:attrNameLst>
                                      </p:cBhvr>
                                      <p:tavLst>
                                        <p:tav tm="0">
                                          <p:val>
                                            <p:fltVal val="0"/>
                                          </p:val>
                                        </p:tav>
                                        <p:tav tm="100000">
                                          <p:val>
                                            <p:strVal val="#ppt_h"/>
                                          </p:val>
                                        </p:tav>
                                      </p:tavLst>
                                    </p:anim>
                                    <p:animEffect transition="in" filter="fade">
                                      <p:cBhvr>
                                        <p:cTn id="47" dur="1500"/>
                                        <p:tgtEl>
                                          <p:spTgt spid="43"/>
                                        </p:tgtEl>
                                      </p:cBhvr>
                                    </p:animEffect>
                                  </p:childTnLst>
                                </p:cTn>
                              </p:par>
                              <p:par>
                                <p:cTn id="48" presetID="2" presetClass="entr" presetSubtype="4"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1500" fill="hold"/>
                                        <p:tgtEl>
                                          <p:spTgt spid="9"/>
                                        </p:tgtEl>
                                        <p:attrNameLst>
                                          <p:attrName>ppt_x</p:attrName>
                                        </p:attrNameLst>
                                      </p:cBhvr>
                                      <p:tavLst>
                                        <p:tav tm="0">
                                          <p:val>
                                            <p:strVal val="#ppt_x"/>
                                          </p:val>
                                        </p:tav>
                                        <p:tav tm="100000">
                                          <p:val>
                                            <p:strVal val="#ppt_x"/>
                                          </p:val>
                                        </p:tav>
                                      </p:tavLst>
                                    </p:anim>
                                    <p:anim calcmode="lin" valueType="num">
                                      <p:cBhvr additive="base">
                                        <p:cTn id="51" dur="1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nodeType="clickEffect">
                                  <p:stCondLst>
                                    <p:cond delay="0"/>
                                  </p:stCondLst>
                                  <p:childTnLst>
                                    <p:set>
                                      <p:cBhvr>
                                        <p:cTn id="55" dur="1" fill="hold">
                                          <p:stCondLst>
                                            <p:cond delay="0"/>
                                          </p:stCondLst>
                                        </p:cTn>
                                        <p:tgtEl>
                                          <p:spTgt spid="45"/>
                                        </p:tgtEl>
                                        <p:attrNameLst>
                                          <p:attrName>style.visibility</p:attrName>
                                        </p:attrNameLst>
                                      </p:cBhvr>
                                      <p:to>
                                        <p:strVal val="visible"/>
                                      </p:to>
                                    </p:set>
                                    <p:anim calcmode="lin" valueType="num">
                                      <p:cBhvr>
                                        <p:cTn id="56" dur="1500" fill="hold"/>
                                        <p:tgtEl>
                                          <p:spTgt spid="45"/>
                                        </p:tgtEl>
                                        <p:attrNameLst>
                                          <p:attrName>ppt_w</p:attrName>
                                        </p:attrNameLst>
                                      </p:cBhvr>
                                      <p:tavLst>
                                        <p:tav tm="0">
                                          <p:val>
                                            <p:fltVal val="0"/>
                                          </p:val>
                                        </p:tav>
                                        <p:tav tm="100000">
                                          <p:val>
                                            <p:strVal val="#ppt_w"/>
                                          </p:val>
                                        </p:tav>
                                      </p:tavLst>
                                    </p:anim>
                                    <p:anim calcmode="lin" valueType="num">
                                      <p:cBhvr>
                                        <p:cTn id="57" dur="1500" fill="hold"/>
                                        <p:tgtEl>
                                          <p:spTgt spid="45"/>
                                        </p:tgtEl>
                                        <p:attrNameLst>
                                          <p:attrName>ppt_h</p:attrName>
                                        </p:attrNameLst>
                                      </p:cBhvr>
                                      <p:tavLst>
                                        <p:tav tm="0">
                                          <p:val>
                                            <p:fltVal val="0"/>
                                          </p:val>
                                        </p:tav>
                                        <p:tav tm="100000">
                                          <p:val>
                                            <p:strVal val="#ppt_h"/>
                                          </p:val>
                                        </p:tav>
                                      </p:tavLst>
                                    </p:anim>
                                    <p:animEffect transition="in" filter="fade">
                                      <p:cBhvr>
                                        <p:cTn id="58" dur="1500"/>
                                        <p:tgtEl>
                                          <p:spTgt spid="45"/>
                                        </p:tgtEl>
                                      </p:cBhvr>
                                    </p:animEffect>
                                  </p:childTnLst>
                                </p:cTn>
                              </p:par>
                              <p:par>
                                <p:cTn id="59" presetID="53" presetClass="entr" presetSubtype="16" fill="hold" nodeType="withEffect">
                                  <p:stCondLst>
                                    <p:cond delay="0"/>
                                  </p:stCondLst>
                                  <p:childTnLst>
                                    <p:set>
                                      <p:cBhvr>
                                        <p:cTn id="60" dur="1" fill="hold">
                                          <p:stCondLst>
                                            <p:cond delay="0"/>
                                          </p:stCondLst>
                                        </p:cTn>
                                        <p:tgtEl>
                                          <p:spTgt spid="44"/>
                                        </p:tgtEl>
                                        <p:attrNameLst>
                                          <p:attrName>style.visibility</p:attrName>
                                        </p:attrNameLst>
                                      </p:cBhvr>
                                      <p:to>
                                        <p:strVal val="visible"/>
                                      </p:to>
                                    </p:set>
                                    <p:anim calcmode="lin" valueType="num">
                                      <p:cBhvr>
                                        <p:cTn id="61" dur="1500" fill="hold"/>
                                        <p:tgtEl>
                                          <p:spTgt spid="44"/>
                                        </p:tgtEl>
                                        <p:attrNameLst>
                                          <p:attrName>ppt_w</p:attrName>
                                        </p:attrNameLst>
                                      </p:cBhvr>
                                      <p:tavLst>
                                        <p:tav tm="0">
                                          <p:val>
                                            <p:fltVal val="0"/>
                                          </p:val>
                                        </p:tav>
                                        <p:tav tm="100000">
                                          <p:val>
                                            <p:strVal val="#ppt_w"/>
                                          </p:val>
                                        </p:tav>
                                      </p:tavLst>
                                    </p:anim>
                                    <p:anim calcmode="lin" valueType="num">
                                      <p:cBhvr>
                                        <p:cTn id="62" dur="1500" fill="hold"/>
                                        <p:tgtEl>
                                          <p:spTgt spid="44"/>
                                        </p:tgtEl>
                                        <p:attrNameLst>
                                          <p:attrName>ppt_h</p:attrName>
                                        </p:attrNameLst>
                                      </p:cBhvr>
                                      <p:tavLst>
                                        <p:tav tm="0">
                                          <p:val>
                                            <p:fltVal val="0"/>
                                          </p:val>
                                        </p:tav>
                                        <p:tav tm="100000">
                                          <p:val>
                                            <p:strVal val="#ppt_h"/>
                                          </p:val>
                                        </p:tav>
                                      </p:tavLst>
                                    </p:anim>
                                    <p:animEffect transition="in" filter="fade">
                                      <p:cBhvr>
                                        <p:cTn id="63" dur="1500"/>
                                        <p:tgtEl>
                                          <p:spTgt spid="44"/>
                                        </p:tgtEl>
                                      </p:cBhvr>
                                    </p:animEffect>
                                  </p:childTnLst>
                                </p:cTn>
                              </p:par>
                              <p:par>
                                <p:cTn id="64" presetID="2" presetClass="entr" presetSubtype="4"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1500" fill="hold"/>
                                        <p:tgtEl>
                                          <p:spTgt spid="10"/>
                                        </p:tgtEl>
                                        <p:attrNameLst>
                                          <p:attrName>ppt_x</p:attrName>
                                        </p:attrNameLst>
                                      </p:cBhvr>
                                      <p:tavLst>
                                        <p:tav tm="0">
                                          <p:val>
                                            <p:strVal val="#ppt_x"/>
                                          </p:val>
                                        </p:tav>
                                        <p:tav tm="100000">
                                          <p:val>
                                            <p:strVal val="#ppt_x"/>
                                          </p:val>
                                        </p:tav>
                                      </p:tavLst>
                                    </p:anim>
                                    <p:anim calcmode="lin" valueType="num">
                                      <p:cBhvr additive="base">
                                        <p:cTn id="67" dur="1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53" presetClass="entr" presetSubtype="16" fill="hold" nodeType="clickEffect">
                                  <p:stCondLst>
                                    <p:cond delay="0"/>
                                  </p:stCondLst>
                                  <p:childTnLst>
                                    <p:set>
                                      <p:cBhvr>
                                        <p:cTn id="71" dur="1" fill="hold">
                                          <p:stCondLst>
                                            <p:cond delay="0"/>
                                          </p:stCondLst>
                                        </p:cTn>
                                        <p:tgtEl>
                                          <p:spTgt spid="50"/>
                                        </p:tgtEl>
                                        <p:attrNameLst>
                                          <p:attrName>style.visibility</p:attrName>
                                        </p:attrNameLst>
                                      </p:cBhvr>
                                      <p:to>
                                        <p:strVal val="visible"/>
                                      </p:to>
                                    </p:set>
                                    <p:anim calcmode="lin" valueType="num">
                                      <p:cBhvr>
                                        <p:cTn id="72" dur="1500" fill="hold"/>
                                        <p:tgtEl>
                                          <p:spTgt spid="50"/>
                                        </p:tgtEl>
                                        <p:attrNameLst>
                                          <p:attrName>ppt_w</p:attrName>
                                        </p:attrNameLst>
                                      </p:cBhvr>
                                      <p:tavLst>
                                        <p:tav tm="0">
                                          <p:val>
                                            <p:fltVal val="0"/>
                                          </p:val>
                                        </p:tav>
                                        <p:tav tm="100000">
                                          <p:val>
                                            <p:strVal val="#ppt_w"/>
                                          </p:val>
                                        </p:tav>
                                      </p:tavLst>
                                    </p:anim>
                                    <p:anim calcmode="lin" valueType="num">
                                      <p:cBhvr>
                                        <p:cTn id="73" dur="1500" fill="hold"/>
                                        <p:tgtEl>
                                          <p:spTgt spid="50"/>
                                        </p:tgtEl>
                                        <p:attrNameLst>
                                          <p:attrName>ppt_h</p:attrName>
                                        </p:attrNameLst>
                                      </p:cBhvr>
                                      <p:tavLst>
                                        <p:tav tm="0">
                                          <p:val>
                                            <p:fltVal val="0"/>
                                          </p:val>
                                        </p:tav>
                                        <p:tav tm="100000">
                                          <p:val>
                                            <p:strVal val="#ppt_h"/>
                                          </p:val>
                                        </p:tav>
                                      </p:tavLst>
                                    </p:anim>
                                    <p:animEffect transition="in" filter="fade">
                                      <p:cBhvr>
                                        <p:cTn id="74" dur="1500"/>
                                        <p:tgtEl>
                                          <p:spTgt spid="50"/>
                                        </p:tgtEl>
                                      </p:cBhvr>
                                    </p:animEffect>
                                  </p:childTnLst>
                                </p:cTn>
                              </p:par>
                              <p:par>
                                <p:cTn id="75" presetID="53" presetClass="entr" presetSubtype="16" fill="hold" nodeType="withEffect">
                                  <p:stCondLst>
                                    <p:cond delay="0"/>
                                  </p:stCondLst>
                                  <p:childTnLst>
                                    <p:set>
                                      <p:cBhvr>
                                        <p:cTn id="76" dur="1" fill="hold">
                                          <p:stCondLst>
                                            <p:cond delay="0"/>
                                          </p:stCondLst>
                                        </p:cTn>
                                        <p:tgtEl>
                                          <p:spTgt spid="54"/>
                                        </p:tgtEl>
                                        <p:attrNameLst>
                                          <p:attrName>style.visibility</p:attrName>
                                        </p:attrNameLst>
                                      </p:cBhvr>
                                      <p:to>
                                        <p:strVal val="visible"/>
                                      </p:to>
                                    </p:set>
                                    <p:anim calcmode="lin" valueType="num">
                                      <p:cBhvr>
                                        <p:cTn id="77" dur="1500" fill="hold"/>
                                        <p:tgtEl>
                                          <p:spTgt spid="54"/>
                                        </p:tgtEl>
                                        <p:attrNameLst>
                                          <p:attrName>ppt_w</p:attrName>
                                        </p:attrNameLst>
                                      </p:cBhvr>
                                      <p:tavLst>
                                        <p:tav tm="0">
                                          <p:val>
                                            <p:fltVal val="0"/>
                                          </p:val>
                                        </p:tav>
                                        <p:tav tm="100000">
                                          <p:val>
                                            <p:strVal val="#ppt_w"/>
                                          </p:val>
                                        </p:tav>
                                      </p:tavLst>
                                    </p:anim>
                                    <p:anim calcmode="lin" valueType="num">
                                      <p:cBhvr>
                                        <p:cTn id="78" dur="1500" fill="hold"/>
                                        <p:tgtEl>
                                          <p:spTgt spid="54"/>
                                        </p:tgtEl>
                                        <p:attrNameLst>
                                          <p:attrName>ppt_h</p:attrName>
                                        </p:attrNameLst>
                                      </p:cBhvr>
                                      <p:tavLst>
                                        <p:tav tm="0">
                                          <p:val>
                                            <p:fltVal val="0"/>
                                          </p:val>
                                        </p:tav>
                                        <p:tav tm="100000">
                                          <p:val>
                                            <p:strVal val="#ppt_h"/>
                                          </p:val>
                                        </p:tav>
                                      </p:tavLst>
                                    </p:anim>
                                    <p:animEffect transition="in" filter="fade">
                                      <p:cBhvr>
                                        <p:cTn id="79" dur="1500"/>
                                        <p:tgtEl>
                                          <p:spTgt spid="54"/>
                                        </p:tgtEl>
                                      </p:cBhvr>
                                    </p:animEffect>
                                  </p:childTnLst>
                                </p:cTn>
                              </p:par>
                              <p:par>
                                <p:cTn id="80" presetID="2" presetClass="entr" presetSubtype="4" fill="hold" grpId="0"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1500" fill="hold"/>
                                        <p:tgtEl>
                                          <p:spTgt spid="11"/>
                                        </p:tgtEl>
                                        <p:attrNameLst>
                                          <p:attrName>ppt_x</p:attrName>
                                        </p:attrNameLst>
                                      </p:cBhvr>
                                      <p:tavLst>
                                        <p:tav tm="0">
                                          <p:val>
                                            <p:strVal val="#ppt_x"/>
                                          </p:val>
                                        </p:tav>
                                        <p:tav tm="100000">
                                          <p:val>
                                            <p:strVal val="#ppt_x"/>
                                          </p:val>
                                        </p:tav>
                                      </p:tavLst>
                                    </p:anim>
                                    <p:anim calcmode="lin" valueType="num">
                                      <p:cBhvr additive="base">
                                        <p:cTn id="83" dur="1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57225" y="542926"/>
            <a:ext cx="10987087" cy="5632311"/>
          </a:xfrm>
          <a:prstGeom prst="rect">
            <a:avLst/>
          </a:prstGeom>
          <a:noFill/>
        </p:spPr>
        <p:txBody>
          <a:bodyPr wrap="square" rtlCol="0">
            <a:spAutoFit/>
          </a:bodyPr>
          <a:lstStyle/>
          <a:p>
            <a:pPr algn="ctr"/>
            <a:r>
              <a:rPr lang="en-US" sz="3000" b="1" dirty="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Câu</a:t>
            </a:r>
            <a:r>
              <a:rPr lang="en-US" sz="3000" b="1" dirty="0" smtClean="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h</a:t>
            </a:r>
            <a:r>
              <a:rPr lang="en-US" sz="3000" b="1" dirty="0" err="1" smtClean="0">
                <a:latin typeface="Times New Roman" panose="02020603050405020304" pitchFamily="18" charset="0"/>
                <a:cs typeface="Times New Roman" panose="02020603050405020304" pitchFamily="18" charset="0"/>
              </a:rPr>
              <a:t>ỏi</a:t>
            </a:r>
            <a:r>
              <a:rPr lang="en-US" sz="3000" b="1" dirty="0" smtClean="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n</a:t>
            </a:r>
            <a:r>
              <a:rPr lang="en-US" sz="3000" b="1" dirty="0" err="1" smtClean="0">
                <a:latin typeface="Times New Roman" panose="02020603050405020304" pitchFamily="18" charset="0"/>
                <a:cs typeface="Times New Roman" panose="02020603050405020304" pitchFamily="18" charset="0"/>
              </a:rPr>
              <a:t>ghiên</a:t>
            </a:r>
            <a:r>
              <a:rPr lang="en-US" sz="3000" b="1" dirty="0" smtClean="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c</a:t>
            </a:r>
            <a:r>
              <a:rPr lang="en-US" sz="3000" b="1" dirty="0" err="1" smtClean="0">
                <a:latin typeface="Times New Roman" panose="02020603050405020304" pitchFamily="18" charset="0"/>
                <a:cs typeface="Times New Roman" panose="02020603050405020304" pitchFamily="18" charset="0"/>
              </a:rPr>
              <a:t>ứu</a:t>
            </a:r>
            <a:r>
              <a:rPr lang="en-US" sz="3000" b="1" dirty="0" smtClean="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b</a:t>
            </a:r>
            <a:r>
              <a:rPr lang="en-US" sz="3000" b="1" dirty="0" err="1" smtClean="0">
                <a:latin typeface="Times New Roman" panose="02020603050405020304" pitchFamily="18" charset="0"/>
                <a:cs typeface="Times New Roman" panose="02020603050405020304" pitchFamily="18" charset="0"/>
              </a:rPr>
              <a:t>ài</a:t>
            </a:r>
            <a:r>
              <a:rPr lang="en-US" sz="3000" b="1" dirty="0" smtClean="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h</a:t>
            </a:r>
            <a:r>
              <a:rPr lang="en-US" sz="3000" b="1" dirty="0" err="1" smtClean="0">
                <a:latin typeface="Times New Roman" panose="02020603050405020304" pitchFamily="18" charset="0"/>
                <a:cs typeface="Times New Roman" panose="02020603050405020304" pitchFamily="18" charset="0"/>
              </a:rPr>
              <a:t>ọc</a:t>
            </a:r>
            <a:r>
              <a:rPr lang="en-US" sz="3000" b="1" dirty="0" smtClean="0">
                <a:latin typeface="Times New Roman" panose="02020603050405020304" pitchFamily="18" charset="0"/>
                <a:cs typeface="Times New Roman" panose="02020603050405020304" pitchFamily="18" charset="0"/>
              </a:rPr>
              <a:t>:</a:t>
            </a:r>
          </a:p>
          <a:p>
            <a:pPr marL="342900" indent="-342900" algn="just">
              <a:buAutoNum type="arabicPeriod"/>
            </a:pPr>
            <a:r>
              <a:rPr lang="en-US" sz="3000" b="1" dirty="0" err="1" smtClean="0">
                <a:latin typeface="Times New Roman" panose="02020603050405020304" pitchFamily="18" charset="0"/>
                <a:cs typeface="Times New Roman" panose="02020603050405020304" pitchFamily="18" charset="0"/>
              </a:rPr>
              <a:t>Hãy</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tìm</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những</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dẫn</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chứng</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chứng</a:t>
            </a:r>
            <a:r>
              <a:rPr lang="en-US" sz="3000" b="1" dirty="0" smtClean="0">
                <a:latin typeface="Times New Roman" panose="02020603050405020304" pitchFamily="18" charset="0"/>
                <a:cs typeface="Times New Roman" panose="02020603050405020304" pitchFamily="18" charset="0"/>
              </a:rPr>
              <a:t> minh </a:t>
            </a:r>
            <a:r>
              <a:rPr lang="en-US" sz="3000" b="1" dirty="0" err="1" smtClean="0">
                <a:latin typeface="Times New Roman" panose="02020603050405020304" pitchFamily="18" charset="0"/>
                <a:cs typeface="Times New Roman" panose="02020603050405020304" pitchFamily="18" charset="0"/>
              </a:rPr>
              <a:t>cho</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các</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phẩm</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chất</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của</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Huấn</a:t>
            </a:r>
            <a:r>
              <a:rPr lang="en-US" sz="3000" b="1" dirty="0" smtClean="0">
                <a:latin typeface="Times New Roman" panose="02020603050405020304" pitchFamily="18" charset="0"/>
                <a:cs typeface="Times New Roman" panose="02020603050405020304" pitchFamily="18" charset="0"/>
              </a:rPr>
              <a:t> Cao:</a:t>
            </a:r>
          </a:p>
          <a:p>
            <a:pPr algn="just"/>
            <a:r>
              <a:rPr lang="en-US" sz="3000" b="1" dirty="0">
                <a:latin typeface="Times New Roman" panose="02020603050405020304" pitchFamily="18" charset="0"/>
                <a:cs typeface="Times New Roman" panose="02020603050405020304" pitchFamily="18" charset="0"/>
              </a:rPr>
              <a:t> </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Một</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nghệ</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sĩ</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tài</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hoa</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trong</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lĩnh</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vực</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thư</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pháp</a:t>
            </a:r>
            <a:r>
              <a:rPr lang="en-US" sz="3000" b="1" dirty="0" smtClean="0">
                <a:latin typeface="Times New Roman" panose="02020603050405020304" pitchFamily="18" charset="0"/>
                <a:cs typeface="Times New Roman" panose="02020603050405020304" pitchFamily="18" charset="0"/>
              </a:rPr>
              <a:t>.</a:t>
            </a:r>
          </a:p>
          <a:p>
            <a:pPr algn="just"/>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Một</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anh</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hùng</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có</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khí</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phách</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hiên</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ngang</a:t>
            </a:r>
            <a:r>
              <a:rPr lang="en-US" sz="3000" b="1" dirty="0" smtClean="0">
                <a:latin typeface="Times New Roman" panose="02020603050405020304" pitchFamily="18" charset="0"/>
                <a:cs typeface="Times New Roman" panose="02020603050405020304" pitchFamily="18" charset="0"/>
              </a:rPr>
              <a:t>. </a:t>
            </a:r>
          </a:p>
          <a:p>
            <a:pPr algn="just"/>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Người</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có</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tâm</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hồn</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trong</a:t>
            </a:r>
            <a:r>
              <a:rPr lang="en-US" sz="3000" b="1" dirty="0" smtClean="0">
                <a:latin typeface="Times New Roman" panose="02020603050405020304" pitchFamily="18" charset="0"/>
                <a:cs typeface="Times New Roman" panose="02020603050405020304" pitchFamily="18" charset="0"/>
              </a:rPr>
              <a:t> sang, </a:t>
            </a:r>
            <a:r>
              <a:rPr lang="en-US" sz="3000" b="1" dirty="0" err="1" smtClean="0">
                <a:latin typeface="Times New Roman" panose="02020603050405020304" pitchFamily="18" charset="0"/>
                <a:cs typeface="Times New Roman" panose="02020603050405020304" pitchFamily="18" charset="0"/>
              </a:rPr>
              <a:t>cao</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đẹp</a:t>
            </a:r>
            <a:r>
              <a:rPr lang="en-US" sz="3000" b="1" dirty="0" smtClean="0">
                <a:latin typeface="Times New Roman" panose="02020603050405020304" pitchFamily="18" charset="0"/>
                <a:cs typeface="Times New Roman" panose="02020603050405020304" pitchFamily="18" charset="0"/>
              </a:rPr>
              <a:t>.</a:t>
            </a:r>
          </a:p>
          <a:p>
            <a:pPr algn="just"/>
            <a:r>
              <a:rPr lang="en-US" sz="3000" b="1" dirty="0" smtClean="0">
                <a:latin typeface="Times New Roman" panose="02020603050405020304" pitchFamily="18" charset="0"/>
                <a:cs typeface="Times New Roman" panose="02020603050405020304" pitchFamily="18" charset="0"/>
              </a:rPr>
              <a:t>2. </a:t>
            </a:r>
            <a:r>
              <a:rPr lang="en-US" sz="3000" b="1" dirty="0" err="1" smtClean="0">
                <a:latin typeface="Times New Roman" panose="02020603050405020304" pitchFamily="18" charset="0"/>
                <a:cs typeface="Times New Roman" panose="02020603050405020304" pitchFamily="18" charset="0"/>
              </a:rPr>
              <a:t>Nhân</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vật</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viên</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quản</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ngục</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được</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nhận</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xét</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là</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một</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thanh</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âm</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trong</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trẻo</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giữa</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một</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bản</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nhạc</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mà</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nhạc</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luật</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xô</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bồ</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Hãy</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chứng</a:t>
            </a:r>
            <a:r>
              <a:rPr lang="en-US" sz="3000" b="1" dirty="0" smtClean="0">
                <a:latin typeface="Times New Roman" panose="02020603050405020304" pitchFamily="18" charset="0"/>
                <a:cs typeface="Times New Roman" panose="02020603050405020304" pitchFamily="18" charset="0"/>
              </a:rPr>
              <a:t> minh </a:t>
            </a:r>
            <a:r>
              <a:rPr lang="en-US" sz="3000" b="1" dirty="0" err="1" smtClean="0">
                <a:latin typeface="Times New Roman" panose="02020603050405020304" pitchFamily="18" charset="0"/>
                <a:cs typeface="Times New Roman" panose="02020603050405020304" pitchFamily="18" charset="0"/>
              </a:rPr>
              <a:t>nhận</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định</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trên</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là</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đúng</a:t>
            </a:r>
            <a:r>
              <a:rPr lang="en-US" sz="3000" b="1" dirty="0" smtClean="0">
                <a:latin typeface="Times New Roman" panose="02020603050405020304" pitchFamily="18" charset="0"/>
                <a:cs typeface="Times New Roman" panose="02020603050405020304" pitchFamily="18" charset="0"/>
              </a:rPr>
              <a:t>.</a:t>
            </a:r>
          </a:p>
          <a:p>
            <a:pPr algn="just"/>
            <a:r>
              <a:rPr lang="en-US" sz="3000" b="1" dirty="0" smtClean="0">
                <a:latin typeface="Times New Roman" panose="02020603050405020304" pitchFamily="18" charset="0"/>
                <a:cs typeface="Times New Roman" panose="02020603050405020304" pitchFamily="18" charset="0"/>
              </a:rPr>
              <a:t>3. </a:t>
            </a:r>
            <a:r>
              <a:rPr lang="en-US" sz="3000" b="1" dirty="0" err="1" smtClean="0">
                <a:latin typeface="Times New Roman" panose="02020603050405020304" pitchFamily="18" charset="0"/>
                <a:cs typeface="Times New Roman" panose="02020603050405020304" pitchFamily="18" charset="0"/>
              </a:rPr>
              <a:t>Vì</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sao</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cảnh</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cho</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chữ</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lại</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được</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nhận</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xét</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là</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Cảnh</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tượng</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xưa</a:t>
            </a:r>
            <a:r>
              <a:rPr lang="en-US" sz="3000" b="1" dirty="0" smtClean="0">
                <a:latin typeface="Times New Roman" panose="02020603050405020304" pitchFamily="18" charset="0"/>
                <a:cs typeface="Times New Roman" panose="02020603050405020304" pitchFamily="18" charset="0"/>
              </a:rPr>
              <a:t> nay </a:t>
            </a:r>
            <a:r>
              <a:rPr lang="en-US" sz="3000" b="1" dirty="0" err="1" smtClean="0">
                <a:latin typeface="Times New Roman" panose="02020603050405020304" pitchFamily="18" charset="0"/>
                <a:cs typeface="Times New Roman" panose="02020603050405020304" pitchFamily="18" charset="0"/>
              </a:rPr>
              <a:t>chưa</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từng</a:t>
            </a:r>
            <a:r>
              <a:rPr lang="en-US" sz="3000" b="1" dirty="0" smtClean="0">
                <a:latin typeface="Times New Roman" panose="02020603050405020304" pitchFamily="18" charset="0"/>
                <a:cs typeface="Times New Roman" panose="02020603050405020304" pitchFamily="18" charset="0"/>
              </a:rPr>
              <a:t> </a:t>
            </a:r>
            <a:r>
              <a:rPr lang="en-US" sz="3000" b="1" dirty="0" err="1" smtClean="0">
                <a:latin typeface="Times New Roman" panose="02020603050405020304" pitchFamily="18" charset="0"/>
                <a:cs typeface="Times New Roman" panose="02020603050405020304" pitchFamily="18" charset="0"/>
              </a:rPr>
              <a:t>có</a:t>
            </a:r>
            <a:r>
              <a:rPr lang="en-US" sz="3000" b="1" dirty="0" smtClean="0">
                <a:latin typeface="Times New Roman" panose="02020603050405020304" pitchFamily="18" charset="0"/>
                <a:cs typeface="Times New Roman" panose="02020603050405020304" pitchFamily="18" charset="0"/>
              </a:rPr>
              <a:t>.”</a:t>
            </a:r>
          </a:p>
          <a:p>
            <a:pPr algn="just"/>
            <a:endParaRPr lang="en-US" sz="30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000125" y="5772150"/>
            <a:ext cx="10429875"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smtClean="0">
                <a:solidFill>
                  <a:srgbClr val="FF0000"/>
                </a:solidFill>
                <a:latin typeface="Times New Roman" panose="02020603050405020304" pitchFamily="18" charset="0"/>
                <a:cs typeface="Times New Roman" panose="02020603050405020304" pitchFamily="18" charset="0"/>
              </a:rPr>
              <a:t>HẸN GẶP LẠI CÁC EM Ở TIẾT HỌC.</a:t>
            </a:r>
            <a:endParaRPr lang="en-US" sz="30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80698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319</TotalTime>
  <Words>830</Words>
  <Application>Microsoft Office PowerPoint</Application>
  <PresentationFormat>Widescreen</PresentationFormat>
  <Paragraphs>81</Paragraphs>
  <Slides>12</Slides>
  <Notes>0</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12</vt:i4>
      </vt:variant>
    </vt:vector>
  </HeadingPairs>
  <TitlesOfParts>
    <vt:vector size="21" baseType="lpstr">
      <vt:lpstr>.VnHelvetIns</vt:lpstr>
      <vt:lpstr>.VnHelvetInsH</vt:lpstr>
      <vt:lpstr>.VnTime</vt:lpstr>
      <vt:lpstr>Arial</vt:lpstr>
      <vt:lpstr>Calibri</vt:lpstr>
      <vt:lpstr>Calibri Light</vt:lpstr>
      <vt:lpstr>Times New Roman</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Phúc Minh</cp:lastModifiedBy>
  <cp:revision>9</cp:revision>
  <dcterms:created xsi:type="dcterms:W3CDTF">2020-05-27T23:39:15Z</dcterms:created>
  <dcterms:modified xsi:type="dcterms:W3CDTF">2020-05-31T09:00:23Z</dcterms:modified>
</cp:coreProperties>
</file>