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18"/>
  </p:notesMasterIdLst>
  <p:sldIdLst>
    <p:sldId id="258" r:id="rId2"/>
    <p:sldId id="266" r:id="rId3"/>
    <p:sldId id="267" r:id="rId4"/>
    <p:sldId id="259" r:id="rId5"/>
    <p:sldId id="299" r:id="rId6"/>
    <p:sldId id="300" r:id="rId7"/>
    <p:sldId id="301" r:id="rId8"/>
    <p:sldId id="302" r:id="rId9"/>
    <p:sldId id="303" r:id="rId10"/>
    <p:sldId id="271" r:id="rId11"/>
    <p:sldId id="304" r:id="rId12"/>
    <p:sldId id="307" r:id="rId13"/>
    <p:sldId id="308" r:id="rId14"/>
    <p:sldId id="263" r:id="rId15"/>
    <p:sldId id="295" r:id="rId16"/>
    <p:sldId id="296"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5" d="100"/>
          <a:sy n="55" d="100"/>
        </p:scale>
        <p:origin x="1123"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8E2AA4-CC94-4F46-9F36-652E2203AFEE}" type="datetimeFigureOut">
              <a:rPr lang="en-US" smtClean="0"/>
              <a:t>7/12/2020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A127F9-3EFA-4E61-A241-5DDA53FBAC73}" type="slidenum">
              <a:rPr lang="en-US" smtClean="0"/>
              <a:t>‹#›</a:t>
            </a:fld>
            <a:endParaRPr lang="en-US"/>
          </a:p>
        </p:txBody>
      </p:sp>
    </p:spTree>
    <p:extLst>
      <p:ext uri="{BB962C8B-B14F-4D97-AF65-F5344CB8AC3E}">
        <p14:creationId xmlns:p14="http://schemas.microsoft.com/office/powerpoint/2010/main" val="3216167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9EAC2B-7D4E-4F9E-B8FA-BD3B01142029}" type="slidenum">
              <a:rPr lang="en-US"/>
              <a:pPr/>
              <a:t>5</a:t>
            </a:fld>
            <a:endParaRPr lang="en-US"/>
          </a:p>
        </p:txBody>
      </p:sp>
      <p:sp>
        <p:nvSpPr>
          <p:cNvPr id="1490946" name="Rectangle 2"/>
          <p:cNvSpPr>
            <a:spLocks noGrp="1" noRot="1" noChangeAspect="1" noChangeArrowheads="1" noTextEdit="1"/>
          </p:cNvSpPr>
          <p:nvPr>
            <p:ph type="sldImg"/>
          </p:nvPr>
        </p:nvSpPr>
        <p:spPr>
          <a:ln/>
        </p:spPr>
      </p:sp>
      <p:sp>
        <p:nvSpPr>
          <p:cNvPr id="149094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8900735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783751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3921061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3630950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1B86735-57FC-4FF7-9924-8A750C73B109}" type="datetimeFigureOut">
              <a:rPr lang="en-US" smtClean="0"/>
              <a:t>7/12/2020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2797364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1B86735-57FC-4FF7-9924-8A750C73B109}" type="datetimeFigureOut">
              <a:rPr lang="en-US" smtClean="0"/>
              <a:t>7/12/2020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287520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B86735-57FC-4FF7-9924-8A750C73B109}" type="datetimeFigureOut">
              <a:rPr lang="en-US" smtClean="0"/>
              <a:t>7/12/2020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2229077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B86735-57FC-4FF7-9924-8A750C73B109}" type="datetimeFigureOut">
              <a:rPr lang="en-US" smtClean="0"/>
              <a:t>7/12/2020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2022520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B86735-57FC-4FF7-9924-8A750C73B109}" type="datetimeFigureOut">
              <a:rPr lang="en-US" smtClean="0"/>
              <a:t>7/12/2020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1919905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B86735-57FC-4FF7-9924-8A750C73B109}" type="datetimeFigureOut">
              <a:rPr lang="en-US" smtClean="0"/>
              <a:t>7/12/2020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1098631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618040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27819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599172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02426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1002411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1906757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B86735-57FC-4FF7-9924-8A750C73B109}" type="datetimeFigureOut">
              <a:rPr lang="en-US" smtClean="0"/>
              <a:t>7/12/2020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4945AA-AA1F-41BF-A216-87DD4348C9A0}" type="slidenum">
              <a:rPr lang="en-US" smtClean="0"/>
              <a:t>‹#›</a:t>
            </a:fld>
            <a:endParaRPr lang="en-US"/>
          </a:p>
        </p:txBody>
      </p:sp>
    </p:spTree>
    <p:extLst>
      <p:ext uri="{BB962C8B-B14F-4D97-AF65-F5344CB8AC3E}">
        <p14:creationId xmlns:p14="http://schemas.microsoft.com/office/powerpoint/2010/main" val="18944403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a:lvl1pPr>
          </a:lstStyle>
          <a:p>
            <a:fld id="{EE1C4596-B6D0-4AA8-A84E-EAA545616D42}" type="slidenum">
              <a:rPr lang="en-US"/>
              <a:pPr/>
              <a:t>‹#›</a:t>
            </a:fld>
            <a:endParaRPr lang="en-US"/>
          </a:p>
        </p:txBody>
      </p:sp>
    </p:spTree>
    <p:extLst>
      <p:ext uri="{BB962C8B-B14F-4D97-AF65-F5344CB8AC3E}">
        <p14:creationId xmlns:p14="http://schemas.microsoft.com/office/powerpoint/2010/main" val="2039085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1B86735-57FC-4FF7-9924-8A750C73B109}" type="datetimeFigureOut">
              <a:rPr lang="en-US" smtClean="0"/>
              <a:t>7/12/2020</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C14945AA-AA1F-41BF-A216-87DD4348C9A0}" type="slidenum">
              <a:rPr lang="en-US" smtClean="0"/>
              <a:t>‹#›</a:t>
            </a:fld>
            <a:endParaRPr lang="en-US"/>
          </a:p>
        </p:txBody>
      </p:sp>
    </p:spTree>
    <p:extLst>
      <p:ext uri="{BB962C8B-B14F-4D97-AF65-F5344CB8AC3E}">
        <p14:creationId xmlns:p14="http://schemas.microsoft.com/office/powerpoint/2010/main" val="1244445927"/>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17.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17.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17.xml"/><Relationship Id="rId6" Type="http://schemas.openxmlformats.org/officeDocument/2006/relationships/image" Target="../media/image5.gif"/><Relationship Id="rId5" Type="http://schemas.openxmlformats.org/officeDocument/2006/relationships/image" Target="../media/image4.png"/><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7"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wmf"/></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gif"/><Relationship Id="rId4" Type="http://schemas.openxmlformats.org/officeDocument/2006/relationships/hyperlink" Target="file:///D:\TRUY&#7872;N%20H&#204;NH.mp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6858000"/>
          </a:xfrm>
          <a:prstGeom prst="rect">
            <a:avLst/>
          </a:prstGeom>
          <a:solidFill>
            <a:srgbClr val="0000FF"/>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9939" name="Picture 3" descr="2 dai mau 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610600" cy="6400800"/>
          </a:xfrm>
          <a:prstGeom prst="rect">
            <a:avLst/>
          </a:prstGeom>
          <a:noFill/>
          <a:extLst>
            <a:ext uri="{909E8E84-426E-40DD-AFC4-6F175D3DCCD1}">
              <a14:hiddenFill xmlns:a14="http://schemas.microsoft.com/office/drawing/2010/main">
                <a:solidFill>
                  <a:srgbClr val="FFFFFF"/>
                </a:solidFill>
              </a14:hiddenFill>
            </a:ext>
          </a:extLst>
        </p:spPr>
      </p:pic>
      <p:sp>
        <p:nvSpPr>
          <p:cNvPr id="39940" name="Rectangle 4"/>
          <p:cNvSpPr>
            <a:spLocks noChangeArrowheads="1"/>
          </p:cNvSpPr>
          <p:nvPr/>
        </p:nvSpPr>
        <p:spPr bwMode="auto">
          <a:xfrm>
            <a:off x="2895600" y="533400"/>
            <a:ext cx="3733800" cy="609600"/>
          </a:xfrm>
          <a:prstGeom prst="rect">
            <a:avLst/>
          </a:prstGeom>
          <a:solidFill>
            <a:schemeClr val="bg1"/>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800" b="1">
                <a:solidFill>
                  <a:srgbClr val="FF0000"/>
                </a:solidFill>
                <a:latin typeface="Times New Roman" pitchFamily="18" charset="0"/>
                <a:cs typeface="Times New Roman" pitchFamily="18" charset="0"/>
              </a:rPr>
              <a:t>KIỂM TRA BÀI CŨ</a:t>
            </a:r>
          </a:p>
        </p:txBody>
      </p:sp>
      <p:pic>
        <p:nvPicPr>
          <p:cNvPr id="39941" name="Picture 5"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0"/>
            <a:ext cx="70104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42" name="Picture 6"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134100"/>
            <a:ext cx="7010400" cy="333375"/>
          </a:xfrm>
          <a:prstGeom prst="rect">
            <a:avLst/>
          </a:prstGeom>
          <a:noFill/>
          <a:extLst>
            <a:ext uri="{909E8E84-426E-40DD-AFC4-6F175D3DCCD1}">
              <a14:hiddenFill xmlns:a14="http://schemas.microsoft.com/office/drawing/2010/main">
                <a:solidFill>
                  <a:srgbClr val="FFFFFF"/>
                </a:solidFill>
              </a14:hiddenFill>
            </a:ext>
          </a:extLst>
        </p:spPr>
      </p:pic>
      <p:sp>
        <p:nvSpPr>
          <p:cNvPr id="39943" name="Text Box 7"/>
          <p:cNvSpPr txBox="1">
            <a:spLocks noChangeArrowheads="1"/>
          </p:cNvSpPr>
          <p:nvPr/>
        </p:nvSpPr>
        <p:spPr bwMode="auto">
          <a:xfrm>
            <a:off x="755995" y="1981200"/>
            <a:ext cx="75438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lgn="just"/>
            <a:r>
              <a:rPr lang="en-US" sz="2800" b="1" smtClean="0">
                <a:solidFill>
                  <a:srgbClr val="FF0000"/>
                </a:solidFill>
                <a:latin typeface="Times New Roman" pitchFamily="18" charset="0"/>
                <a:cs typeface="Times New Roman" pitchFamily="18" charset="0"/>
              </a:rPr>
              <a:t>Câu 1</a:t>
            </a:r>
            <a:r>
              <a:rPr lang="en-US" sz="2800" b="1">
                <a:solidFill>
                  <a:srgbClr val="FF0000"/>
                </a:solidFill>
                <a:latin typeface="Times New Roman" pitchFamily="18" charset="0"/>
                <a:cs typeface="Times New Roman" pitchFamily="18" charset="0"/>
              </a:rPr>
              <a:t>.</a:t>
            </a:r>
            <a:r>
              <a:rPr lang="en-US" sz="2800" b="1">
                <a:latin typeface="Times New Roman" pitchFamily="18" charset="0"/>
                <a:cs typeface="Times New Roman" pitchFamily="18" charset="0"/>
              </a:rPr>
              <a:t> Đây là thể loại của văn bản Báo chí, ngôn từ dân dã, có giọng điệu mỉa mai, châm biếm, nhưng luôn hàm chứa một thông điệp.</a:t>
            </a:r>
          </a:p>
          <a:p>
            <a:r>
              <a:rPr lang="en-US" sz="2800" smtClean="0"/>
              <a:t>    </a:t>
            </a:r>
            <a:r>
              <a:rPr lang="en-US" sz="2800" b="1" smtClean="0">
                <a:solidFill>
                  <a:srgbClr val="0000CC"/>
                </a:solidFill>
                <a:latin typeface="Times New Roman" pitchFamily="18" charset="0"/>
                <a:cs typeface="Times New Roman" pitchFamily="18" charset="0"/>
              </a:rPr>
              <a:t>A</a:t>
            </a:r>
            <a:r>
              <a:rPr lang="en-US" sz="2800" b="1">
                <a:solidFill>
                  <a:srgbClr val="0000CC"/>
                </a:solidFill>
                <a:latin typeface="Times New Roman" pitchFamily="18" charset="0"/>
                <a:cs typeface="Times New Roman" pitchFamily="18" charset="0"/>
              </a:rPr>
              <a:t>. Phỏng vấn   </a:t>
            </a:r>
            <a:endParaRPr lang="en-US" sz="2800" b="1" smtClean="0">
              <a:solidFill>
                <a:srgbClr val="0000CC"/>
              </a:solidFill>
              <a:latin typeface="Times New Roman" pitchFamily="18" charset="0"/>
              <a:cs typeface="Times New Roman" pitchFamily="18" charset="0"/>
            </a:endParaRPr>
          </a:p>
          <a:p>
            <a:r>
              <a:rPr lang="en-US" sz="2800" b="1" smtClean="0">
                <a:solidFill>
                  <a:srgbClr val="0000CC"/>
                </a:solidFill>
                <a:latin typeface="Times New Roman" pitchFamily="18" charset="0"/>
                <a:cs typeface="Times New Roman" pitchFamily="18" charset="0"/>
              </a:rPr>
              <a:t>    B. Quảng cáo    </a:t>
            </a:r>
          </a:p>
          <a:p>
            <a:r>
              <a:rPr lang="en-US" sz="2800" b="1" smtClean="0">
                <a:solidFill>
                  <a:srgbClr val="0000CC"/>
                </a:solidFill>
                <a:latin typeface="Times New Roman" pitchFamily="18" charset="0"/>
                <a:cs typeface="Times New Roman" pitchFamily="18" charset="0"/>
              </a:rPr>
              <a:t>    C. Phóng sự</a:t>
            </a:r>
          </a:p>
          <a:p>
            <a:r>
              <a:rPr lang="en-US" sz="2800" b="1" smtClean="0">
                <a:solidFill>
                  <a:srgbClr val="0000CC"/>
                </a:solidFill>
                <a:latin typeface="Times New Roman" pitchFamily="18" charset="0"/>
                <a:cs typeface="Times New Roman" pitchFamily="18" charset="0"/>
              </a:rPr>
              <a:t>    D.Tiểu phẩm</a:t>
            </a:r>
          </a:p>
          <a:p>
            <a:endParaRPr lang="en-US" sz="2800"/>
          </a:p>
        </p:txBody>
      </p:sp>
      <p:pic>
        <p:nvPicPr>
          <p:cNvPr id="39947" name="Picture 11" descr="j030125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95263"/>
            <a:ext cx="1524000" cy="1303264"/>
          </a:xfrm>
          <a:prstGeom prst="rect">
            <a:avLst/>
          </a:prstGeom>
          <a:noFill/>
          <a:extLst>
            <a:ext uri="{909E8E84-426E-40DD-AFC4-6F175D3DCCD1}">
              <a14:hiddenFill xmlns:a14="http://schemas.microsoft.com/office/drawing/2010/main">
                <a:solidFill>
                  <a:srgbClr val="FFFFFF"/>
                </a:solidFill>
              </a14:hiddenFill>
            </a:ext>
          </a:extLst>
        </p:spPr>
      </p:pic>
      <p:pic>
        <p:nvPicPr>
          <p:cNvPr id="39949" name="Picture 13" descr="SugarwareZ-1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48600" y="228600"/>
            <a:ext cx="962025" cy="990600"/>
          </a:xfrm>
          <a:prstGeom prst="rect">
            <a:avLst/>
          </a:prstGeom>
          <a:noFill/>
          <a:extLst>
            <a:ext uri="{909E8E84-426E-40DD-AFC4-6F175D3DCCD1}">
              <a14:hiddenFill xmlns:a14="http://schemas.microsoft.com/office/drawing/2010/main">
                <a:solidFill>
                  <a:srgbClr val="FFFFFF"/>
                </a:solidFill>
              </a14:hiddenFill>
            </a:ext>
          </a:extLst>
        </p:spPr>
      </p:pic>
      <p:pic>
        <p:nvPicPr>
          <p:cNvPr id="39950" name="Picture 14" descr="SugarwareZ-096"/>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4324350"/>
            <a:ext cx="952500" cy="800100"/>
          </a:xfrm>
          <a:prstGeom prst="rect">
            <a:avLst/>
          </a:prstGeom>
          <a:noFill/>
          <a:extLst>
            <a:ext uri="{909E8E84-426E-40DD-AFC4-6F175D3DCCD1}">
              <a14:hiddenFill xmlns:a14="http://schemas.microsoft.com/office/drawing/2010/main">
                <a:solidFill>
                  <a:srgbClr val="FFFFFF"/>
                </a:solidFill>
              </a14:hiddenFill>
            </a:ext>
          </a:extLst>
        </p:spPr>
      </p:pic>
      <p:pic>
        <p:nvPicPr>
          <p:cNvPr id="39951" name="Picture 15" descr="SugarwareZ-209"/>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819900" y="4276725"/>
            <a:ext cx="9525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986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wheel(1)">
                                      <p:cBhvr>
                                        <p:cTn id="7" dur="2000"/>
                                        <p:tgtEl>
                                          <p:spTgt spid="3994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9943"/>
                                        </p:tgtEl>
                                        <p:attrNameLst>
                                          <p:attrName>style.visibility</p:attrName>
                                        </p:attrNameLst>
                                      </p:cBhvr>
                                      <p:to>
                                        <p:strVal val="visible"/>
                                      </p:to>
                                    </p:set>
                                    <p:animEffect transition="in" filter="barn(inVertical)">
                                      <p:cBhvr>
                                        <p:cTn id="12" dur="500"/>
                                        <p:tgtEl>
                                          <p:spTgt spid="3994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9950"/>
                                        </p:tgtEl>
                                        <p:attrNameLst>
                                          <p:attrName>style.visibility</p:attrName>
                                        </p:attrNameLst>
                                      </p:cBhvr>
                                      <p:to>
                                        <p:strVal val="visible"/>
                                      </p:to>
                                    </p:set>
                                    <p:animEffect transition="in" filter="barn(inVertical)">
                                      <p:cBhvr>
                                        <p:cTn id="17" dur="500"/>
                                        <p:tgtEl>
                                          <p:spTgt spid="39950"/>
                                        </p:tgtEl>
                                      </p:cBhvr>
                                    </p:animEffect>
                                  </p:childTnLst>
                                </p:cTn>
                              </p:par>
                              <p:par>
                                <p:cTn id="18" presetID="16" presetClass="entr" presetSubtype="21" fill="hold" nodeType="withEffect">
                                  <p:stCondLst>
                                    <p:cond delay="0"/>
                                  </p:stCondLst>
                                  <p:childTnLst>
                                    <p:set>
                                      <p:cBhvr>
                                        <p:cTn id="19" dur="1" fill="hold">
                                          <p:stCondLst>
                                            <p:cond delay="0"/>
                                          </p:stCondLst>
                                        </p:cTn>
                                        <p:tgtEl>
                                          <p:spTgt spid="39951"/>
                                        </p:tgtEl>
                                        <p:attrNameLst>
                                          <p:attrName>style.visibility</p:attrName>
                                        </p:attrNameLst>
                                      </p:cBhvr>
                                      <p:to>
                                        <p:strVal val="visible"/>
                                      </p:to>
                                    </p:set>
                                    <p:animEffect transition="in" filter="barn(inVertical)">
                                      <p:cBhvr>
                                        <p:cTn id="20" dur="500"/>
                                        <p:tgtEl>
                                          <p:spTgt spid="39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animBg="1"/>
      <p:bldP spid="3994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6858000"/>
          </a:xfrm>
          <a:prstGeom prst="rect">
            <a:avLst/>
          </a:prstGeom>
          <a:solidFill>
            <a:srgbClr val="0000FF"/>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9939" name="Picture 3" descr="2 dai mau 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610600" cy="6400800"/>
          </a:xfrm>
          <a:prstGeom prst="rect">
            <a:avLst/>
          </a:prstGeom>
          <a:noFill/>
          <a:extLst>
            <a:ext uri="{909E8E84-426E-40DD-AFC4-6F175D3DCCD1}">
              <a14:hiddenFill xmlns:a14="http://schemas.microsoft.com/office/drawing/2010/main">
                <a:solidFill>
                  <a:srgbClr val="FFFFFF"/>
                </a:solidFill>
              </a14:hiddenFill>
            </a:ext>
          </a:extLst>
        </p:spPr>
      </p:pic>
      <p:sp>
        <p:nvSpPr>
          <p:cNvPr id="39940" name="Rectangle 4"/>
          <p:cNvSpPr>
            <a:spLocks noChangeArrowheads="1"/>
          </p:cNvSpPr>
          <p:nvPr/>
        </p:nvSpPr>
        <p:spPr bwMode="auto">
          <a:xfrm>
            <a:off x="2895600" y="533400"/>
            <a:ext cx="3733800" cy="609600"/>
          </a:xfrm>
          <a:prstGeom prst="rect">
            <a:avLst/>
          </a:prstGeom>
          <a:solidFill>
            <a:schemeClr val="bg1"/>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800" b="1">
                <a:solidFill>
                  <a:srgbClr val="FF0000"/>
                </a:solidFill>
                <a:latin typeface="Times New Roman" pitchFamily="18" charset="0"/>
                <a:cs typeface="Times New Roman" pitchFamily="18" charset="0"/>
              </a:rPr>
              <a:t>KIỂM TRA BÀI CŨ</a:t>
            </a:r>
          </a:p>
        </p:txBody>
      </p:sp>
      <p:pic>
        <p:nvPicPr>
          <p:cNvPr id="39941" name="Picture 5"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0"/>
            <a:ext cx="70104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42" name="Picture 6"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134100"/>
            <a:ext cx="7010400" cy="333375"/>
          </a:xfrm>
          <a:prstGeom prst="rect">
            <a:avLst/>
          </a:prstGeom>
          <a:noFill/>
          <a:extLst>
            <a:ext uri="{909E8E84-426E-40DD-AFC4-6F175D3DCCD1}">
              <a14:hiddenFill xmlns:a14="http://schemas.microsoft.com/office/drawing/2010/main">
                <a:solidFill>
                  <a:srgbClr val="FFFFFF"/>
                </a:solidFill>
              </a14:hiddenFill>
            </a:ext>
          </a:extLst>
        </p:spPr>
      </p:pic>
      <p:sp>
        <p:nvSpPr>
          <p:cNvPr id="39943" name="Text Box 7"/>
          <p:cNvSpPr txBox="1">
            <a:spLocks noChangeArrowheads="1"/>
          </p:cNvSpPr>
          <p:nvPr/>
        </p:nvSpPr>
        <p:spPr bwMode="auto">
          <a:xfrm>
            <a:off x="755995" y="1981200"/>
            <a:ext cx="75438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lgn="just"/>
            <a:r>
              <a:rPr lang="en-US" sz="2800" b="1" smtClean="0">
                <a:solidFill>
                  <a:srgbClr val="FF0000"/>
                </a:solidFill>
                <a:latin typeface="Times New Roman" pitchFamily="18" charset="0"/>
                <a:cs typeface="Times New Roman" pitchFamily="18" charset="0"/>
              </a:rPr>
              <a:t>Câu 2</a:t>
            </a:r>
            <a:r>
              <a:rPr lang="en-US" sz="2800" b="1">
                <a:solidFill>
                  <a:srgbClr val="FF0000"/>
                </a:solidFill>
                <a:latin typeface="Times New Roman" pitchFamily="18" charset="0"/>
                <a:cs typeface="Times New Roman" pitchFamily="18" charset="0"/>
              </a:rPr>
              <a:t>.</a:t>
            </a:r>
            <a:r>
              <a:rPr lang="en-US" sz="2800" b="1">
                <a:latin typeface="Times New Roman" pitchFamily="18" charset="0"/>
                <a:cs typeface="Times New Roman" pitchFamily="18" charset="0"/>
              </a:rPr>
              <a:t> Đây là thể loại của văn bản Báo chí, có thời gian, địa điểm cụ thể, dung lượng khá dài, tường thuật sự kiện chi tiết, tỉ mỉ, ngôn từ sinh động, hấp dẫn</a:t>
            </a:r>
            <a:r>
              <a:rPr lang="en-US" sz="2800" b="1" smtClean="0">
                <a:latin typeface="Times New Roman" pitchFamily="18" charset="0"/>
                <a:cs typeface="Times New Roman" pitchFamily="18" charset="0"/>
              </a:rPr>
              <a:t>.</a:t>
            </a:r>
            <a:endParaRPr lang="en-US" sz="2800" b="1">
              <a:latin typeface="Times New Roman" pitchFamily="18" charset="0"/>
              <a:cs typeface="Times New Roman" pitchFamily="18" charset="0"/>
            </a:endParaRPr>
          </a:p>
          <a:p>
            <a:r>
              <a:rPr lang="en-US" sz="2800" smtClean="0"/>
              <a:t>    </a:t>
            </a:r>
            <a:r>
              <a:rPr lang="en-US" sz="2800" b="1" smtClean="0">
                <a:solidFill>
                  <a:srgbClr val="0000CC"/>
                </a:solidFill>
                <a:latin typeface="Times New Roman" pitchFamily="18" charset="0"/>
                <a:cs typeface="Times New Roman" pitchFamily="18" charset="0"/>
              </a:rPr>
              <a:t>A</a:t>
            </a:r>
            <a:r>
              <a:rPr lang="en-US" sz="2800" b="1">
                <a:solidFill>
                  <a:srgbClr val="0000CC"/>
                </a:solidFill>
                <a:latin typeface="Times New Roman" pitchFamily="18" charset="0"/>
                <a:cs typeface="Times New Roman" pitchFamily="18" charset="0"/>
              </a:rPr>
              <a:t>. </a:t>
            </a:r>
            <a:r>
              <a:rPr lang="en-US" sz="2800" b="1" smtClean="0">
                <a:solidFill>
                  <a:srgbClr val="0000CC"/>
                </a:solidFill>
                <a:latin typeface="Times New Roman" pitchFamily="18" charset="0"/>
                <a:cs typeface="Times New Roman" pitchFamily="18" charset="0"/>
              </a:rPr>
              <a:t>Quảng cáo   </a:t>
            </a:r>
          </a:p>
          <a:p>
            <a:r>
              <a:rPr lang="en-US" sz="2800" b="1" smtClean="0">
                <a:solidFill>
                  <a:srgbClr val="0000CC"/>
                </a:solidFill>
                <a:latin typeface="Times New Roman" pitchFamily="18" charset="0"/>
                <a:cs typeface="Times New Roman" pitchFamily="18" charset="0"/>
              </a:rPr>
              <a:t>    B. Phóng sự    </a:t>
            </a:r>
          </a:p>
          <a:p>
            <a:r>
              <a:rPr lang="en-US" sz="2800" b="1" smtClean="0">
                <a:solidFill>
                  <a:srgbClr val="0000CC"/>
                </a:solidFill>
                <a:latin typeface="Times New Roman" pitchFamily="18" charset="0"/>
                <a:cs typeface="Times New Roman" pitchFamily="18" charset="0"/>
              </a:rPr>
              <a:t>    C. Phỏng vấn</a:t>
            </a:r>
          </a:p>
          <a:p>
            <a:r>
              <a:rPr lang="en-US" sz="2800" b="1" smtClean="0">
                <a:solidFill>
                  <a:srgbClr val="0000CC"/>
                </a:solidFill>
                <a:latin typeface="Times New Roman" pitchFamily="18" charset="0"/>
                <a:cs typeface="Times New Roman" pitchFamily="18" charset="0"/>
              </a:rPr>
              <a:t>    D.Bản tin</a:t>
            </a:r>
          </a:p>
          <a:p>
            <a:endParaRPr lang="en-US" sz="2800"/>
          </a:p>
        </p:txBody>
      </p:sp>
      <p:pic>
        <p:nvPicPr>
          <p:cNvPr id="39947" name="Picture 11" descr="j030125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95263"/>
            <a:ext cx="1524000" cy="1303264"/>
          </a:xfrm>
          <a:prstGeom prst="rect">
            <a:avLst/>
          </a:prstGeom>
          <a:noFill/>
          <a:extLst>
            <a:ext uri="{909E8E84-426E-40DD-AFC4-6F175D3DCCD1}">
              <a14:hiddenFill xmlns:a14="http://schemas.microsoft.com/office/drawing/2010/main">
                <a:solidFill>
                  <a:srgbClr val="FFFFFF"/>
                </a:solidFill>
              </a14:hiddenFill>
            </a:ext>
          </a:extLst>
        </p:spPr>
      </p:pic>
      <p:pic>
        <p:nvPicPr>
          <p:cNvPr id="39949" name="Picture 13" descr="SugarwareZ-1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48600" y="228600"/>
            <a:ext cx="962025" cy="990600"/>
          </a:xfrm>
          <a:prstGeom prst="rect">
            <a:avLst/>
          </a:prstGeom>
          <a:noFill/>
          <a:extLst>
            <a:ext uri="{909E8E84-426E-40DD-AFC4-6F175D3DCCD1}">
              <a14:hiddenFill xmlns:a14="http://schemas.microsoft.com/office/drawing/2010/main">
                <a:solidFill>
                  <a:srgbClr val="FFFFFF"/>
                </a:solidFill>
              </a14:hiddenFill>
            </a:ext>
          </a:extLst>
        </p:spPr>
      </p:pic>
      <p:pic>
        <p:nvPicPr>
          <p:cNvPr id="39950" name="Picture 14" descr="SugarwareZ-096"/>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4324350"/>
            <a:ext cx="952500" cy="800100"/>
          </a:xfrm>
          <a:prstGeom prst="rect">
            <a:avLst/>
          </a:prstGeom>
          <a:noFill/>
          <a:extLst>
            <a:ext uri="{909E8E84-426E-40DD-AFC4-6F175D3DCCD1}">
              <a14:hiddenFill xmlns:a14="http://schemas.microsoft.com/office/drawing/2010/main">
                <a:solidFill>
                  <a:srgbClr val="FFFFFF"/>
                </a:solidFill>
              </a14:hiddenFill>
            </a:ext>
          </a:extLst>
        </p:spPr>
      </p:pic>
      <p:pic>
        <p:nvPicPr>
          <p:cNvPr id="39951" name="Picture 15" descr="SugarwareZ-209"/>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819900" y="4276725"/>
            <a:ext cx="9525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533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9943"/>
                                        </p:tgtEl>
                                        <p:attrNameLst>
                                          <p:attrName>style.visibility</p:attrName>
                                        </p:attrNameLst>
                                      </p:cBhvr>
                                      <p:to>
                                        <p:strVal val="visible"/>
                                      </p:to>
                                    </p:set>
                                    <p:animEffect transition="in" filter="barn(inVertical)">
                                      <p:cBhvr>
                                        <p:cTn id="7" dur="500"/>
                                        <p:tgtEl>
                                          <p:spTgt spid="3994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9950"/>
                                        </p:tgtEl>
                                        <p:attrNameLst>
                                          <p:attrName>style.visibility</p:attrName>
                                        </p:attrNameLst>
                                      </p:cBhvr>
                                      <p:to>
                                        <p:strVal val="visible"/>
                                      </p:to>
                                    </p:set>
                                    <p:animEffect transition="in" filter="barn(inVertical)">
                                      <p:cBhvr>
                                        <p:cTn id="12" dur="500"/>
                                        <p:tgtEl>
                                          <p:spTgt spid="39950"/>
                                        </p:tgtEl>
                                      </p:cBhvr>
                                    </p:animEffect>
                                  </p:childTnLst>
                                </p:cTn>
                              </p:par>
                              <p:par>
                                <p:cTn id="13" presetID="16" presetClass="entr" presetSubtype="21" fill="hold" nodeType="withEffect">
                                  <p:stCondLst>
                                    <p:cond delay="0"/>
                                  </p:stCondLst>
                                  <p:childTnLst>
                                    <p:set>
                                      <p:cBhvr>
                                        <p:cTn id="14" dur="1" fill="hold">
                                          <p:stCondLst>
                                            <p:cond delay="0"/>
                                          </p:stCondLst>
                                        </p:cTn>
                                        <p:tgtEl>
                                          <p:spTgt spid="39951"/>
                                        </p:tgtEl>
                                        <p:attrNameLst>
                                          <p:attrName>style.visibility</p:attrName>
                                        </p:attrNameLst>
                                      </p:cBhvr>
                                      <p:to>
                                        <p:strVal val="visible"/>
                                      </p:to>
                                    </p:set>
                                    <p:animEffect transition="in" filter="barn(inVertical)">
                                      <p:cBhvr>
                                        <p:cTn id="15" dur="500"/>
                                        <p:tgtEl>
                                          <p:spTgt spid="39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0" y="0"/>
            <a:ext cx="9144000" cy="6858000"/>
          </a:xfrm>
          <a:prstGeom prst="rect">
            <a:avLst/>
          </a:prstGeom>
          <a:solidFill>
            <a:srgbClr val="0000FF"/>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9939" name="Picture 3" descr="2 dai mau 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28600"/>
            <a:ext cx="8610600" cy="6400800"/>
          </a:xfrm>
          <a:prstGeom prst="rect">
            <a:avLst/>
          </a:prstGeom>
          <a:noFill/>
          <a:extLst>
            <a:ext uri="{909E8E84-426E-40DD-AFC4-6F175D3DCCD1}">
              <a14:hiddenFill xmlns:a14="http://schemas.microsoft.com/office/drawing/2010/main">
                <a:solidFill>
                  <a:srgbClr val="FFFFFF"/>
                </a:solidFill>
              </a14:hiddenFill>
            </a:ext>
          </a:extLst>
        </p:spPr>
      </p:pic>
      <p:sp>
        <p:nvSpPr>
          <p:cNvPr id="39940" name="Rectangle 4"/>
          <p:cNvSpPr>
            <a:spLocks noChangeArrowheads="1"/>
          </p:cNvSpPr>
          <p:nvPr/>
        </p:nvSpPr>
        <p:spPr bwMode="auto">
          <a:xfrm>
            <a:off x="2895600" y="533400"/>
            <a:ext cx="3733800" cy="609600"/>
          </a:xfrm>
          <a:prstGeom prst="rect">
            <a:avLst/>
          </a:prstGeom>
          <a:solidFill>
            <a:schemeClr val="bg1"/>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2800" b="1">
                <a:solidFill>
                  <a:srgbClr val="FF0000"/>
                </a:solidFill>
                <a:latin typeface="Times New Roman" pitchFamily="18" charset="0"/>
                <a:cs typeface="Times New Roman" pitchFamily="18" charset="0"/>
              </a:rPr>
              <a:t>KIỂM TRA BÀI CŨ</a:t>
            </a:r>
          </a:p>
        </p:txBody>
      </p:sp>
      <p:pic>
        <p:nvPicPr>
          <p:cNvPr id="39941" name="Picture 5"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0"/>
            <a:ext cx="70104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39942" name="Picture 6"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90600" y="6134100"/>
            <a:ext cx="7010400" cy="333375"/>
          </a:xfrm>
          <a:prstGeom prst="rect">
            <a:avLst/>
          </a:prstGeom>
          <a:noFill/>
          <a:extLst>
            <a:ext uri="{909E8E84-426E-40DD-AFC4-6F175D3DCCD1}">
              <a14:hiddenFill xmlns:a14="http://schemas.microsoft.com/office/drawing/2010/main">
                <a:solidFill>
                  <a:srgbClr val="FFFFFF"/>
                </a:solidFill>
              </a14:hiddenFill>
            </a:ext>
          </a:extLst>
        </p:spPr>
      </p:pic>
      <p:sp>
        <p:nvSpPr>
          <p:cNvPr id="39943" name="Text Box 7"/>
          <p:cNvSpPr txBox="1">
            <a:spLocks noChangeArrowheads="1"/>
          </p:cNvSpPr>
          <p:nvPr/>
        </p:nvSpPr>
        <p:spPr bwMode="auto">
          <a:xfrm>
            <a:off x="755995" y="1981200"/>
            <a:ext cx="75438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cs typeface="Arial" charset="0"/>
              </a:defRPr>
            </a:lvl1pPr>
            <a:lvl2pPr marL="800100" indent="-342900">
              <a:defRPr>
                <a:solidFill>
                  <a:schemeClr val="tx1"/>
                </a:solidFill>
                <a:latin typeface="Arial" charset="0"/>
                <a:cs typeface="Arial" charset="0"/>
              </a:defRPr>
            </a:lvl2pPr>
            <a:lvl3pPr marL="1257300" indent="-342900">
              <a:defRPr>
                <a:solidFill>
                  <a:schemeClr val="tx1"/>
                </a:solidFill>
                <a:latin typeface="Arial" charset="0"/>
                <a:cs typeface="Arial" charset="0"/>
              </a:defRPr>
            </a:lvl3pPr>
            <a:lvl4pPr marL="1714500" indent="-342900">
              <a:defRPr>
                <a:solidFill>
                  <a:schemeClr val="tx1"/>
                </a:solidFill>
                <a:latin typeface="Arial" charset="0"/>
                <a:cs typeface="Arial" charset="0"/>
              </a:defRPr>
            </a:lvl4pPr>
            <a:lvl5pPr marL="2171700" indent="-342900">
              <a:defRPr>
                <a:solidFill>
                  <a:schemeClr val="tx1"/>
                </a:solidFill>
                <a:latin typeface="Arial" charset="0"/>
                <a:cs typeface="Arial" charset="0"/>
              </a:defRPr>
            </a:lvl5pPr>
            <a:lvl6pPr marL="2628900" indent="-342900" fontAlgn="base">
              <a:spcBef>
                <a:spcPct val="0"/>
              </a:spcBef>
              <a:spcAft>
                <a:spcPct val="0"/>
              </a:spcAft>
              <a:defRPr>
                <a:solidFill>
                  <a:schemeClr val="tx1"/>
                </a:solidFill>
                <a:latin typeface="Arial" charset="0"/>
                <a:cs typeface="Arial" charset="0"/>
              </a:defRPr>
            </a:lvl6pPr>
            <a:lvl7pPr marL="3086100" indent="-342900" fontAlgn="base">
              <a:spcBef>
                <a:spcPct val="0"/>
              </a:spcBef>
              <a:spcAft>
                <a:spcPct val="0"/>
              </a:spcAft>
              <a:defRPr>
                <a:solidFill>
                  <a:schemeClr val="tx1"/>
                </a:solidFill>
                <a:latin typeface="Arial" charset="0"/>
                <a:cs typeface="Arial" charset="0"/>
              </a:defRPr>
            </a:lvl7pPr>
            <a:lvl8pPr marL="3543300" indent="-342900" fontAlgn="base">
              <a:spcBef>
                <a:spcPct val="0"/>
              </a:spcBef>
              <a:spcAft>
                <a:spcPct val="0"/>
              </a:spcAft>
              <a:defRPr>
                <a:solidFill>
                  <a:schemeClr val="tx1"/>
                </a:solidFill>
                <a:latin typeface="Arial" charset="0"/>
                <a:cs typeface="Arial" charset="0"/>
              </a:defRPr>
            </a:lvl8pPr>
            <a:lvl9pPr marL="4000500" indent="-342900" fontAlgn="base">
              <a:spcBef>
                <a:spcPct val="0"/>
              </a:spcBef>
              <a:spcAft>
                <a:spcPct val="0"/>
              </a:spcAft>
              <a:defRPr>
                <a:solidFill>
                  <a:schemeClr val="tx1"/>
                </a:solidFill>
                <a:latin typeface="Arial" charset="0"/>
                <a:cs typeface="Arial" charset="0"/>
              </a:defRPr>
            </a:lvl9pPr>
          </a:lstStyle>
          <a:p>
            <a:pPr algn="just"/>
            <a:r>
              <a:rPr lang="en-US" sz="2800" b="1" smtClean="0">
                <a:solidFill>
                  <a:srgbClr val="FF0000"/>
                </a:solidFill>
                <a:latin typeface="Times New Roman" pitchFamily="18" charset="0"/>
                <a:cs typeface="Times New Roman" pitchFamily="18" charset="0"/>
              </a:rPr>
              <a:t>Câu 3</a:t>
            </a:r>
            <a:r>
              <a:rPr lang="en-US" sz="2800" b="1">
                <a:solidFill>
                  <a:srgbClr val="FF0000"/>
                </a:solidFill>
                <a:latin typeface="Times New Roman" pitchFamily="18" charset="0"/>
                <a:cs typeface="Times New Roman" pitchFamily="18" charset="0"/>
              </a:rPr>
              <a:t>.</a:t>
            </a:r>
            <a:r>
              <a:rPr lang="en-US" sz="2800" b="1">
                <a:latin typeface="Times New Roman" pitchFamily="18" charset="0"/>
                <a:cs typeface="Times New Roman" pitchFamily="18" charset="0"/>
              </a:rPr>
              <a:t> Đây là thể loại của văn bản Báo chí, có thời gian, địa điểm cụ thể, thông tin ngắn gọn, chính xác, chỉ dùng từ phổ thông.</a:t>
            </a:r>
          </a:p>
          <a:p>
            <a:r>
              <a:rPr lang="en-US" sz="2800" smtClean="0"/>
              <a:t>    </a:t>
            </a:r>
            <a:r>
              <a:rPr lang="en-US" sz="2800" b="1" smtClean="0">
                <a:solidFill>
                  <a:srgbClr val="0000CC"/>
                </a:solidFill>
                <a:latin typeface="Times New Roman" pitchFamily="18" charset="0"/>
                <a:cs typeface="Times New Roman" pitchFamily="18" charset="0"/>
              </a:rPr>
              <a:t>A</a:t>
            </a:r>
            <a:r>
              <a:rPr lang="en-US" sz="2800" b="1">
                <a:solidFill>
                  <a:srgbClr val="0000CC"/>
                </a:solidFill>
                <a:latin typeface="Times New Roman" pitchFamily="18" charset="0"/>
                <a:cs typeface="Times New Roman" pitchFamily="18" charset="0"/>
              </a:rPr>
              <a:t>. </a:t>
            </a:r>
            <a:r>
              <a:rPr lang="en-US" sz="2800" b="1" smtClean="0">
                <a:solidFill>
                  <a:srgbClr val="0000CC"/>
                </a:solidFill>
                <a:latin typeface="Times New Roman" pitchFamily="18" charset="0"/>
                <a:cs typeface="Times New Roman" pitchFamily="18" charset="0"/>
              </a:rPr>
              <a:t>Tiểu phẩm   </a:t>
            </a:r>
          </a:p>
          <a:p>
            <a:r>
              <a:rPr lang="en-US" sz="2800" b="1" smtClean="0">
                <a:solidFill>
                  <a:srgbClr val="0000CC"/>
                </a:solidFill>
                <a:latin typeface="Times New Roman" pitchFamily="18" charset="0"/>
                <a:cs typeface="Times New Roman" pitchFamily="18" charset="0"/>
              </a:rPr>
              <a:t>    B. Phóng sự    </a:t>
            </a:r>
          </a:p>
          <a:p>
            <a:r>
              <a:rPr lang="en-US" sz="2800" b="1" smtClean="0">
                <a:solidFill>
                  <a:srgbClr val="0000CC"/>
                </a:solidFill>
                <a:latin typeface="Times New Roman" pitchFamily="18" charset="0"/>
                <a:cs typeface="Times New Roman" pitchFamily="18" charset="0"/>
              </a:rPr>
              <a:t>    C. Bản tin</a:t>
            </a:r>
          </a:p>
          <a:p>
            <a:r>
              <a:rPr lang="en-US" sz="2800" b="1" smtClean="0">
                <a:solidFill>
                  <a:srgbClr val="0000CC"/>
                </a:solidFill>
                <a:latin typeface="Times New Roman" pitchFamily="18" charset="0"/>
                <a:cs typeface="Times New Roman" pitchFamily="18" charset="0"/>
              </a:rPr>
              <a:t>    D.Phỏng vấn</a:t>
            </a:r>
          </a:p>
          <a:p>
            <a:endParaRPr lang="en-US" sz="2800"/>
          </a:p>
        </p:txBody>
      </p:sp>
      <p:pic>
        <p:nvPicPr>
          <p:cNvPr id="39947" name="Picture 11" descr="j030125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195263"/>
            <a:ext cx="1524000" cy="1303264"/>
          </a:xfrm>
          <a:prstGeom prst="rect">
            <a:avLst/>
          </a:prstGeom>
          <a:noFill/>
          <a:extLst>
            <a:ext uri="{909E8E84-426E-40DD-AFC4-6F175D3DCCD1}">
              <a14:hiddenFill xmlns:a14="http://schemas.microsoft.com/office/drawing/2010/main">
                <a:solidFill>
                  <a:srgbClr val="FFFFFF"/>
                </a:solidFill>
              </a14:hiddenFill>
            </a:ext>
          </a:extLst>
        </p:spPr>
      </p:pic>
      <p:pic>
        <p:nvPicPr>
          <p:cNvPr id="39949" name="Picture 13" descr="SugarwareZ-13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48600" y="228600"/>
            <a:ext cx="962025" cy="990600"/>
          </a:xfrm>
          <a:prstGeom prst="rect">
            <a:avLst/>
          </a:prstGeom>
          <a:noFill/>
          <a:extLst>
            <a:ext uri="{909E8E84-426E-40DD-AFC4-6F175D3DCCD1}">
              <a14:hiddenFill xmlns:a14="http://schemas.microsoft.com/office/drawing/2010/main">
                <a:solidFill>
                  <a:srgbClr val="FFFFFF"/>
                </a:solidFill>
              </a14:hiddenFill>
            </a:ext>
          </a:extLst>
        </p:spPr>
      </p:pic>
      <p:pic>
        <p:nvPicPr>
          <p:cNvPr id="39950" name="Picture 14" descr="SugarwareZ-096"/>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4324350"/>
            <a:ext cx="952500" cy="800100"/>
          </a:xfrm>
          <a:prstGeom prst="rect">
            <a:avLst/>
          </a:prstGeom>
          <a:noFill/>
          <a:extLst>
            <a:ext uri="{909E8E84-426E-40DD-AFC4-6F175D3DCCD1}">
              <a14:hiddenFill xmlns:a14="http://schemas.microsoft.com/office/drawing/2010/main">
                <a:solidFill>
                  <a:srgbClr val="FFFFFF"/>
                </a:solidFill>
              </a14:hiddenFill>
            </a:ext>
          </a:extLst>
        </p:spPr>
      </p:pic>
      <p:pic>
        <p:nvPicPr>
          <p:cNvPr id="39951" name="Picture 15" descr="SugarwareZ-209"/>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819900" y="4276725"/>
            <a:ext cx="9525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533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9943"/>
                                        </p:tgtEl>
                                        <p:attrNameLst>
                                          <p:attrName>style.visibility</p:attrName>
                                        </p:attrNameLst>
                                      </p:cBhvr>
                                      <p:to>
                                        <p:strVal val="visible"/>
                                      </p:to>
                                    </p:set>
                                    <p:animEffect transition="in" filter="barn(inVertical)">
                                      <p:cBhvr>
                                        <p:cTn id="7" dur="500"/>
                                        <p:tgtEl>
                                          <p:spTgt spid="3994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9950"/>
                                        </p:tgtEl>
                                        <p:attrNameLst>
                                          <p:attrName>style.visibility</p:attrName>
                                        </p:attrNameLst>
                                      </p:cBhvr>
                                      <p:to>
                                        <p:strVal val="visible"/>
                                      </p:to>
                                    </p:set>
                                    <p:animEffect transition="in" filter="barn(inVertical)">
                                      <p:cBhvr>
                                        <p:cTn id="12" dur="500"/>
                                        <p:tgtEl>
                                          <p:spTgt spid="39950"/>
                                        </p:tgtEl>
                                      </p:cBhvr>
                                    </p:animEffect>
                                  </p:childTnLst>
                                </p:cTn>
                              </p:par>
                              <p:par>
                                <p:cTn id="13" presetID="16" presetClass="entr" presetSubtype="21" fill="hold" nodeType="withEffect">
                                  <p:stCondLst>
                                    <p:cond delay="0"/>
                                  </p:stCondLst>
                                  <p:childTnLst>
                                    <p:set>
                                      <p:cBhvr>
                                        <p:cTn id="14" dur="1" fill="hold">
                                          <p:stCondLst>
                                            <p:cond delay="0"/>
                                          </p:stCondLst>
                                        </p:cTn>
                                        <p:tgtEl>
                                          <p:spTgt spid="39951"/>
                                        </p:tgtEl>
                                        <p:attrNameLst>
                                          <p:attrName>style.visibility</p:attrName>
                                        </p:attrNameLst>
                                      </p:cBhvr>
                                      <p:to>
                                        <p:strVal val="visible"/>
                                      </p:to>
                                    </p:set>
                                    <p:animEffect transition="in" filter="barn(inVertical)">
                                      <p:cBhvr>
                                        <p:cTn id="15" dur="500"/>
                                        <p:tgtEl>
                                          <p:spTgt spid="399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endParaRPr lang="en-US"/>
          </a:p>
        </p:txBody>
      </p:sp>
      <p:sp>
        <p:nvSpPr>
          <p:cNvPr id="9219" name="Rectangle 3"/>
          <p:cNvSpPr>
            <a:spLocks noGrp="1" noChangeArrowheads="1"/>
          </p:cNvSpPr>
          <p:nvPr>
            <p:ph idx="1"/>
          </p:nvPr>
        </p:nvSpPr>
        <p:spPr/>
        <p:txBody>
          <a:bodyPr/>
          <a:lstStyle/>
          <a:p>
            <a:endParaRPr lang="en-US"/>
          </a:p>
        </p:txBody>
      </p:sp>
      <p:pic>
        <p:nvPicPr>
          <p:cNvPr id="9220" name="Picture 4" descr="tim nh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6400800"/>
            <a:ext cx="76962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oa trang nguy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296988" cy="1292225"/>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descr="hoa trang nguye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847013" y="5565775"/>
            <a:ext cx="1296987" cy="1292225"/>
          </a:xfrm>
          <a:prstGeom prst="rect">
            <a:avLst/>
          </a:prstGeom>
          <a:noFill/>
          <a:extLst>
            <a:ext uri="{909E8E84-426E-40DD-AFC4-6F175D3DCCD1}">
              <a14:hiddenFill xmlns:a14="http://schemas.microsoft.com/office/drawing/2010/main">
                <a:solidFill>
                  <a:srgbClr val="FFFFFF"/>
                </a:solidFill>
              </a14:hiddenFill>
            </a:ext>
          </a:extLst>
        </p:spPr>
      </p:pic>
      <p:pic>
        <p:nvPicPr>
          <p:cNvPr id="9225" name="Picture 9" descr="hinh hoa anh dong"/>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52400"/>
            <a:ext cx="7772400" cy="333375"/>
          </a:xfrm>
          <a:prstGeom prst="rect">
            <a:avLst/>
          </a:prstGeom>
          <a:noFill/>
          <a:extLst>
            <a:ext uri="{909E8E84-426E-40DD-AFC4-6F175D3DCCD1}">
              <a14:hiddenFill xmlns:a14="http://schemas.microsoft.com/office/drawing/2010/main">
                <a:solidFill>
                  <a:srgbClr val="FFFFFF"/>
                </a:solidFill>
              </a14:hiddenFill>
            </a:ext>
          </a:extLst>
        </p:spPr>
      </p:pic>
      <p:sp>
        <p:nvSpPr>
          <p:cNvPr id="9226" name="WordArt 10"/>
          <p:cNvSpPr>
            <a:spLocks noChangeArrowheads="1" noChangeShapeType="1" noTextEdit="1"/>
          </p:cNvSpPr>
          <p:nvPr/>
        </p:nvSpPr>
        <p:spPr bwMode="auto">
          <a:xfrm>
            <a:off x="228600" y="609600"/>
            <a:ext cx="8534400" cy="2743200"/>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1076"/>
              </a:avLst>
            </a:prstTxWarp>
          </a:bodyPr>
          <a:lstStyle/>
          <a:p>
            <a:pPr algn="ctr"/>
            <a:r>
              <a:rPr lang="en-US" sz="3600" kern="10" dirty="0" smtClean="0">
                <a:ln w="9525">
                  <a:solidFill>
                    <a:srgbClr val="000000"/>
                  </a:solidFill>
                  <a:round/>
                  <a:headEnd/>
                  <a:tailEnd/>
                </a:ln>
                <a:solidFill>
                  <a:srgbClr val="FF0000"/>
                </a:solidFill>
                <a:latin typeface="Times New Roman"/>
                <a:cs typeface="Times New Roman"/>
              </a:rPr>
              <a:t>BẢN </a:t>
            </a:r>
            <a:r>
              <a:rPr lang="en-US" sz="3600" kern="10" dirty="0" smtClean="0">
                <a:ln w="9525">
                  <a:solidFill>
                    <a:srgbClr val="000000"/>
                  </a:solidFill>
                  <a:round/>
                  <a:headEnd/>
                  <a:tailEnd/>
                </a:ln>
                <a:solidFill>
                  <a:srgbClr val="FF0000"/>
                </a:solidFill>
                <a:latin typeface="Times New Roman"/>
                <a:cs typeface="Times New Roman"/>
              </a:rPr>
              <a:t>TIN</a:t>
            </a:r>
            <a:endParaRPr lang="en-US" sz="3600" kern="10" dirty="0">
              <a:ln w="9525">
                <a:solidFill>
                  <a:srgbClr val="000000"/>
                </a:solidFill>
                <a:round/>
                <a:headEnd/>
                <a:tailEnd/>
              </a:ln>
              <a:solidFill>
                <a:srgbClr val="FF0000"/>
              </a:solidFill>
              <a:latin typeface="Times New Roman"/>
              <a:cs typeface="Times New Roman"/>
            </a:endParaRPr>
          </a:p>
        </p:txBody>
      </p:sp>
      <p:pic>
        <p:nvPicPr>
          <p:cNvPr id="9227" name="Picture 11" descr="bao tuoi tr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 y="3417888"/>
            <a:ext cx="4043363" cy="296015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3" descr="Leo đường ray &quot;trêu tử thần&quot; để… số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4652962" y="3415682"/>
            <a:ext cx="2052637" cy="161351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 name="Text Box 24"/>
          <p:cNvSpPr txBox="1">
            <a:spLocks noChangeArrowheads="1"/>
          </p:cNvSpPr>
          <p:nvPr/>
        </p:nvSpPr>
        <p:spPr bwMode="auto">
          <a:xfrm>
            <a:off x="6681848" y="3429000"/>
            <a:ext cx="2211388"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400" b="1"/>
              <a:t>Leo đường ray "trêu tử thần" để… sống</a:t>
            </a:r>
          </a:p>
          <a:p>
            <a:r>
              <a:rPr lang="en-US" sz="1400"/>
              <a:t>Thứ Sáu, 09/11/2012, Bất chấp nguy hiểm, người dân ngang nhiên lấn chiếm đường sắt làm nơi kinh doanh, buôn bán;họp chợ.</a:t>
            </a:r>
          </a:p>
        </p:txBody>
      </p:sp>
      <p:pic>
        <p:nvPicPr>
          <p:cNvPr id="14" name="Picture 8" descr="phong su"/>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652963" y="5060414"/>
            <a:ext cx="4114800" cy="1340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18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26"/>
                                        </p:tgtEl>
                                        <p:attrNameLst>
                                          <p:attrName>style.visibility</p:attrName>
                                        </p:attrNameLst>
                                      </p:cBhvr>
                                      <p:to>
                                        <p:strVal val="visible"/>
                                      </p:to>
                                    </p:set>
                                    <p:animEffect transition="in" filter="barn(inVertical)">
                                      <p:cBhvr>
                                        <p:cTn id="7" dur="1200"/>
                                        <p:tgtEl>
                                          <p:spTgt spid="9226"/>
                                        </p:tgtEl>
                                      </p:cBhvr>
                                    </p:animEffect>
                                  </p:childTnLst>
                                </p:cTn>
                              </p:par>
                              <p:par>
                                <p:cTn id="8" presetID="16" presetClass="entr" presetSubtype="21" fill="hold" nodeType="withEffect">
                                  <p:stCondLst>
                                    <p:cond delay="0"/>
                                  </p:stCondLst>
                                  <p:childTnLst>
                                    <p:set>
                                      <p:cBhvr>
                                        <p:cTn id="9" dur="1" fill="hold">
                                          <p:stCondLst>
                                            <p:cond delay="0"/>
                                          </p:stCondLst>
                                        </p:cTn>
                                        <p:tgtEl>
                                          <p:spTgt spid="9227"/>
                                        </p:tgtEl>
                                        <p:attrNameLst>
                                          <p:attrName>style.visibility</p:attrName>
                                        </p:attrNameLst>
                                      </p:cBhvr>
                                      <p:to>
                                        <p:strVal val="visible"/>
                                      </p:to>
                                    </p:set>
                                    <p:animEffect transition="in" filter="barn(inVertical)">
                                      <p:cBhvr>
                                        <p:cTn id="10" dur="1200"/>
                                        <p:tgtEl>
                                          <p:spTgt spid="9227"/>
                                        </p:tgtEl>
                                      </p:cBhvr>
                                    </p:animEffect>
                                  </p:childTnLst>
                                </p:cTn>
                              </p:par>
                              <p:par>
                                <p:cTn id="11" presetID="16" presetClass="entr" presetSubtype="2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12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arn(inVertical)">
                                      <p:cBhvr>
                                        <p:cTn id="16" dur="1300"/>
                                        <p:tgtEl>
                                          <p:spTgt spid="13"/>
                                        </p:tgtEl>
                                      </p:cBhvr>
                                    </p:animEffect>
                                  </p:childTnLst>
                                </p:cTn>
                              </p:par>
                              <p:par>
                                <p:cTn id="17" presetID="16" presetClass="entr" presetSubtype="21"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1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7330" name="Rectangle 2"/>
          <p:cNvSpPr>
            <a:spLocks noGrp="1" noChangeArrowheads="1"/>
          </p:cNvSpPr>
          <p:nvPr>
            <p:ph type="title"/>
          </p:nvPr>
        </p:nvSpPr>
        <p:spPr>
          <a:xfrm>
            <a:off x="1676400" y="76200"/>
            <a:ext cx="5486400" cy="609600"/>
          </a:xfrm>
        </p:spPr>
        <p:txBody>
          <a:bodyPr>
            <a:normAutofit fontScale="90000"/>
          </a:bodyPr>
          <a:lstStyle/>
          <a:p>
            <a:r>
              <a:rPr lang="en-US" sz="5000" b="1">
                <a:solidFill>
                  <a:schemeClr val="hlink"/>
                </a:solidFill>
                <a:latin typeface=".VnBodoniH" panose="020B7200000000000000" pitchFamily="34" charset="0"/>
              </a:rPr>
              <a:t>      </a:t>
            </a:r>
            <a:r>
              <a:rPr lang="en-US" b="1">
                <a:solidFill>
                  <a:schemeClr val="hlink"/>
                </a:solidFill>
                <a:latin typeface=".VnBodoniH" panose="020B7200000000000000" pitchFamily="34" charset="0"/>
              </a:rPr>
              <a:t>B¶n tin</a:t>
            </a:r>
          </a:p>
        </p:txBody>
      </p:sp>
      <p:sp>
        <p:nvSpPr>
          <p:cNvPr id="867332" name="Line 4"/>
          <p:cNvSpPr>
            <a:spLocks noChangeShapeType="1"/>
          </p:cNvSpPr>
          <p:nvPr/>
        </p:nvSpPr>
        <p:spPr bwMode="auto">
          <a:xfrm>
            <a:off x="3810000" y="838200"/>
            <a:ext cx="2590800" cy="0"/>
          </a:xfrm>
          <a:prstGeom prst="line">
            <a:avLst/>
          </a:prstGeom>
          <a:noFill/>
          <a:ln w="38100" cmpd="dbl">
            <a:solidFill>
              <a:schemeClr va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67360" name="Line 32"/>
          <p:cNvSpPr>
            <a:spLocks noChangeShapeType="1"/>
          </p:cNvSpPr>
          <p:nvPr/>
        </p:nvSpPr>
        <p:spPr bwMode="auto">
          <a:xfrm>
            <a:off x="4343400" y="5486400"/>
            <a:ext cx="4343400" cy="0"/>
          </a:xfrm>
          <a:prstGeom prst="line">
            <a:avLst/>
          </a:prstGeom>
          <a:noFill/>
          <a:ln w="9525">
            <a:solidFill>
              <a:srgbClr val="00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67364" name="Rectangle 36"/>
          <p:cNvSpPr>
            <a:spLocks noChangeArrowheads="1"/>
          </p:cNvSpPr>
          <p:nvPr/>
        </p:nvSpPr>
        <p:spPr bwMode="auto">
          <a:xfrm>
            <a:off x="0" y="1295400"/>
            <a:ext cx="74358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3600" b="1" i="0">
                <a:solidFill>
                  <a:srgbClr val="CC0000"/>
                </a:solidFill>
                <a:latin typeface=".VnTimeH" panose="020B7200000000000000" pitchFamily="34" charset="0"/>
              </a:rPr>
              <a:t>I - Môc ®Ých, yªu cÇu c¬ b¶n </a:t>
            </a:r>
          </a:p>
          <a:p>
            <a:r>
              <a:rPr lang="en-US" sz="3600" b="1" i="0">
                <a:solidFill>
                  <a:srgbClr val="CC0000"/>
                </a:solidFill>
                <a:latin typeface=".VnTimeH" panose="020B7200000000000000" pitchFamily="34" charset="0"/>
              </a:rPr>
              <a:t>Cña b¶n tin.</a:t>
            </a:r>
          </a:p>
        </p:txBody>
      </p:sp>
      <p:pic>
        <p:nvPicPr>
          <p:cNvPr id="867381" name="Picture 53" descr="978110qblx53mn6q"/>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848600" y="0"/>
            <a:ext cx="1295400" cy="3124200"/>
          </a:xfrm>
          <a:prstGeom prst="rect">
            <a:avLst/>
          </a:prstGeom>
          <a:noFill/>
          <a:extLst>
            <a:ext uri="{909E8E84-426E-40DD-AFC4-6F175D3DCCD1}">
              <a14:hiddenFill xmlns:a14="http://schemas.microsoft.com/office/drawing/2010/main">
                <a:solidFill>
                  <a:srgbClr val="FFFFFF"/>
                </a:solidFill>
              </a14:hiddenFill>
            </a:ext>
          </a:extLst>
        </p:spPr>
      </p:pic>
      <p:pic>
        <p:nvPicPr>
          <p:cNvPr id="867384" name="Picture 56" descr="0403">
            <a:hlinkClick r:id="rId4" action="ppaction://hlinkfile"/>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5105400"/>
            <a:ext cx="1555750" cy="1752600"/>
          </a:xfrm>
          <a:prstGeom prst="rect">
            <a:avLst/>
          </a:prstGeom>
          <a:noFill/>
          <a:extLst>
            <a:ext uri="{909E8E84-426E-40DD-AFC4-6F175D3DCCD1}">
              <a14:hiddenFill xmlns:a14="http://schemas.microsoft.com/office/drawing/2010/main">
                <a:solidFill>
                  <a:srgbClr val="FFFFFF"/>
                </a:solidFill>
              </a14:hiddenFill>
            </a:ext>
          </a:extLst>
        </p:spPr>
      </p:pic>
      <p:sp>
        <p:nvSpPr>
          <p:cNvPr id="867390" name="Rectangle 62"/>
          <p:cNvSpPr>
            <a:spLocks noChangeArrowheads="1"/>
          </p:cNvSpPr>
          <p:nvPr/>
        </p:nvSpPr>
        <p:spPr bwMode="auto">
          <a:xfrm>
            <a:off x="228600" y="2514600"/>
            <a:ext cx="21304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800" b="1" i="0">
                <a:solidFill>
                  <a:srgbClr val="008000"/>
                </a:solidFill>
                <a:latin typeface=".VnTimeH" panose="020B7200000000000000" pitchFamily="34" charset="0"/>
              </a:rPr>
              <a:t>1.Bản tin :</a:t>
            </a:r>
          </a:p>
        </p:txBody>
      </p:sp>
      <p:sp>
        <p:nvSpPr>
          <p:cNvPr id="867391" name="Rectangle 63"/>
          <p:cNvSpPr>
            <a:spLocks noChangeArrowheads="1"/>
          </p:cNvSpPr>
          <p:nvPr/>
        </p:nvSpPr>
        <p:spPr bwMode="auto">
          <a:xfrm>
            <a:off x="0" y="2971800"/>
            <a:ext cx="88392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i="0" dirty="0">
                <a:solidFill>
                  <a:schemeClr val="bg2"/>
                </a:solidFill>
                <a:latin typeface="Times New Roman" panose="02020603050405020304" pitchFamily="18" charset="0"/>
              </a:rPr>
              <a:t>   </a:t>
            </a:r>
            <a:r>
              <a:rPr lang="en-US" sz="2800" i="0" dirty="0">
                <a:latin typeface="Times New Roman" panose="02020603050405020304" pitchFamily="18" charset="0"/>
              </a:rPr>
              <a:t>-Là </a:t>
            </a:r>
            <a:r>
              <a:rPr lang="en-US" sz="2800" i="0" dirty="0" err="1">
                <a:latin typeface="Times New Roman" panose="02020603050405020304" pitchFamily="18" charset="0"/>
              </a:rPr>
              <a:t>một</a:t>
            </a:r>
            <a:r>
              <a:rPr lang="en-US" sz="2800" i="0" dirty="0">
                <a:latin typeface="Times New Roman" panose="02020603050405020304" pitchFamily="18" charset="0"/>
              </a:rPr>
              <a:t> </a:t>
            </a:r>
            <a:r>
              <a:rPr lang="en-US" sz="2800" i="0" dirty="0" err="1">
                <a:latin typeface="Times New Roman" panose="02020603050405020304" pitchFamily="18" charset="0"/>
              </a:rPr>
              <a:t>thê</a:t>
            </a:r>
            <a:r>
              <a:rPr lang="en-US" sz="2800" i="0" dirty="0">
                <a:latin typeface="Times New Roman" panose="02020603050405020304" pitchFamily="18" charset="0"/>
              </a:rPr>
              <a:t>̉ </a:t>
            </a:r>
            <a:r>
              <a:rPr lang="en-US" sz="2800" i="0" dirty="0" err="1">
                <a:latin typeface="Times New Roman" panose="02020603050405020304" pitchFamily="18" charset="0"/>
              </a:rPr>
              <a:t>loại</a:t>
            </a:r>
            <a:r>
              <a:rPr lang="en-US" sz="2800" i="0" dirty="0">
                <a:latin typeface="Times New Roman" panose="02020603050405020304" pitchFamily="18" charset="0"/>
              </a:rPr>
              <a:t> </a:t>
            </a:r>
            <a:r>
              <a:rPr lang="en-US" sz="2800" i="0" dirty="0" err="1">
                <a:latin typeface="Times New Roman" panose="02020603050405020304" pitchFamily="18" charset="0"/>
              </a:rPr>
              <a:t>văn</a:t>
            </a:r>
            <a:r>
              <a:rPr lang="en-US" sz="2800" i="0" dirty="0">
                <a:latin typeface="Times New Roman" panose="02020603050405020304" pitchFamily="18" charset="0"/>
              </a:rPr>
              <a:t> </a:t>
            </a:r>
            <a:r>
              <a:rPr lang="en-US" sz="2800" i="0" dirty="0" err="1">
                <a:latin typeface="Times New Roman" panose="02020603050405020304" pitchFamily="18" charset="0"/>
              </a:rPr>
              <a:t>bản</a:t>
            </a:r>
            <a:r>
              <a:rPr lang="en-US" sz="2800" i="0" dirty="0">
                <a:latin typeface="Times New Roman" panose="02020603050405020304" pitchFamily="18" charset="0"/>
              </a:rPr>
              <a:t> </a:t>
            </a:r>
            <a:r>
              <a:rPr lang="en-US" sz="2800" i="0" dirty="0" err="1">
                <a:latin typeface="Times New Roman" panose="02020603050405020304" pitchFamily="18" charset="0"/>
              </a:rPr>
              <a:t>báo</a:t>
            </a:r>
            <a:r>
              <a:rPr lang="en-US" sz="2800" i="0" dirty="0">
                <a:latin typeface="Times New Roman" panose="02020603050405020304" pitchFamily="18" charset="0"/>
              </a:rPr>
              <a:t> chí </a:t>
            </a:r>
            <a:r>
              <a:rPr lang="en-US" sz="2800" i="0" dirty="0" err="1">
                <a:latin typeface="Times New Roman" panose="02020603050405020304" pitchFamily="18" charset="0"/>
              </a:rPr>
              <a:t>nhằm</a:t>
            </a:r>
            <a:r>
              <a:rPr lang="en-US" sz="2800" i="0" dirty="0">
                <a:latin typeface="Times New Roman" panose="02020603050405020304" pitchFamily="18" charset="0"/>
              </a:rPr>
              <a:t> </a:t>
            </a:r>
            <a:r>
              <a:rPr lang="en-US" sz="2800" i="0" dirty="0" err="1">
                <a:latin typeface="Times New Roman" panose="02020603050405020304" pitchFamily="18" charset="0"/>
              </a:rPr>
              <a:t>thông</a:t>
            </a:r>
            <a:r>
              <a:rPr lang="en-US" sz="2800" i="0" dirty="0">
                <a:latin typeface="Times New Roman" panose="02020603050405020304" pitchFamily="18" charset="0"/>
              </a:rPr>
              <a:t> tin </a:t>
            </a:r>
            <a:r>
              <a:rPr lang="en-US" sz="2800" i="0" dirty="0" err="1">
                <a:latin typeface="Times New Roman" panose="02020603050405020304" pitchFamily="18" charset="0"/>
              </a:rPr>
              <a:t>môt</a:t>
            </a:r>
            <a:r>
              <a:rPr lang="en-US" sz="2800" i="0" dirty="0">
                <a:latin typeface="Times New Roman" panose="02020603050405020304" pitchFamily="18" charset="0"/>
              </a:rPr>
              <a:t> </a:t>
            </a:r>
            <a:r>
              <a:rPr lang="en-US" sz="2800" i="0" dirty="0" err="1">
                <a:latin typeface="Times New Roman" panose="02020603050405020304" pitchFamily="18" charset="0"/>
              </a:rPr>
              <a:t>cách</a:t>
            </a:r>
            <a:r>
              <a:rPr lang="en-US" sz="2800" i="0" dirty="0">
                <a:latin typeface="Times New Roman" panose="02020603050405020304" pitchFamily="18" charset="0"/>
              </a:rPr>
              <a:t> </a:t>
            </a:r>
            <a:r>
              <a:rPr lang="en-US" sz="2800" i="0" dirty="0" err="1">
                <a:latin typeface="Times New Roman" panose="02020603050405020304" pitchFamily="18" charset="0"/>
              </a:rPr>
              <a:t>chân</a:t>
            </a:r>
            <a:r>
              <a:rPr lang="en-US" sz="2800" i="0" dirty="0">
                <a:latin typeface="Times New Roman" panose="02020603050405020304" pitchFamily="18" charset="0"/>
              </a:rPr>
              <a:t> </a:t>
            </a:r>
            <a:r>
              <a:rPr lang="en-US" sz="2800" i="0" dirty="0" err="1">
                <a:latin typeface="Times New Roman" panose="02020603050405020304" pitchFamily="18" charset="0"/>
              </a:rPr>
              <a:t>thực</a:t>
            </a:r>
            <a:r>
              <a:rPr lang="en-US" sz="2800" i="0" dirty="0">
                <a:latin typeface="Times New Roman" panose="02020603050405020304" pitchFamily="18" charset="0"/>
              </a:rPr>
              <a:t>, </a:t>
            </a:r>
            <a:r>
              <a:rPr lang="en-US" sz="2800" i="0" dirty="0" err="1">
                <a:latin typeface="Times New Roman" panose="02020603050405020304" pitchFamily="18" charset="0"/>
              </a:rPr>
              <a:t>kịp</a:t>
            </a:r>
            <a:r>
              <a:rPr lang="en-US" sz="2800" i="0" dirty="0">
                <a:latin typeface="Times New Roman" panose="02020603050405020304" pitchFamily="18" charset="0"/>
              </a:rPr>
              <a:t> </a:t>
            </a:r>
            <a:r>
              <a:rPr lang="en-US" sz="2800" i="0" dirty="0" err="1">
                <a:latin typeface="Times New Roman" panose="02020603050405020304" pitchFamily="18" charset="0"/>
              </a:rPr>
              <a:t>thời</a:t>
            </a:r>
            <a:r>
              <a:rPr lang="en-US" sz="2800" i="0" dirty="0">
                <a:latin typeface="Times New Roman" panose="02020603050405020304" pitchFamily="18" charset="0"/>
              </a:rPr>
              <a:t> </a:t>
            </a:r>
            <a:r>
              <a:rPr lang="en-US" sz="2800" i="0" dirty="0" err="1">
                <a:latin typeface="Times New Roman" panose="02020603050405020304" pitchFamily="18" charset="0"/>
              </a:rPr>
              <a:t>những</a:t>
            </a:r>
            <a:r>
              <a:rPr lang="en-US" sz="2800" i="0" dirty="0">
                <a:latin typeface="Times New Roman" panose="02020603050405020304" pitchFamily="18" charset="0"/>
              </a:rPr>
              <a:t> </a:t>
            </a:r>
            <a:r>
              <a:rPr lang="en-US" sz="2800" i="0" dirty="0" err="1">
                <a:latin typeface="Times New Roman" panose="02020603050405020304" pitchFamily="18" charset="0"/>
              </a:rPr>
              <a:t>sư</a:t>
            </a:r>
            <a:r>
              <a:rPr lang="en-US" sz="2800" i="0" dirty="0">
                <a:latin typeface="Times New Roman" panose="02020603050405020304" pitchFamily="18" charset="0"/>
              </a:rPr>
              <a:t>̣ </a:t>
            </a:r>
            <a:r>
              <a:rPr lang="en-US" sz="2800" i="0" dirty="0" err="1">
                <a:latin typeface="Times New Roman" panose="02020603050405020304" pitchFamily="18" charset="0"/>
              </a:rPr>
              <a:t>kiện</a:t>
            </a:r>
            <a:r>
              <a:rPr lang="en-US" sz="2800" i="0" dirty="0">
                <a:latin typeface="Times New Roman" panose="02020603050405020304" pitchFamily="18" charset="0"/>
              </a:rPr>
              <a:t> </a:t>
            </a:r>
            <a:r>
              <a:rPr lang="en-US" sz="2800" i="0" dirty="0" err="1">
                <a:latin typeface="Times New Roman" panose="02020603050405020304" pitchFamily="18" charset="0"/>
              </a:rPr>
              <a:t>thời</a:t>
            </a:r>
            <a:r>
              <a:rPr lang="en-US" sz="2800" i="0" dirty="0">
                <a:latin typeface="Times New Roman" panose="02020603050405020304" pitchFamily="18" charset="0"/>
              </a:rPr>
              <a:t> </a:t>
            </a:r>
            <a:r>
              <a:rPr lang="en-US" sz="2800" i="0" dirty="0" err="1">
                <a:latin typeface="Times New Roman" panose="02020603050405020304" pitchFamily="18" charset="0"/>
              </a:rPr>
              <a:t>sư</a:t>
            </a:r>
            <a:r>
              <a:rPr lang="en-US" sz="2800" i="0" dirty="0">
                <a:latin typeface="Times New Roman" panose="02020603050405020304" pitchFamily="18" charset="0"/>
              </a:rPr>
              <a:t>̣ có ý </a:t>
            </a:r>
            <a:r>
              <a:rPr lang="en-US" sz="2800" i="0" dirty="0" err="1">
                <a:latin typeface="Times New Roman" panose="02020603050405020304" pitchFamily="18" charset="0"/>
              </a:rPr>
              <a:t>nghĩa</a:t>
            </a:r>
            <a:r>
              <a:rPr lang="en-US" sz="2800" i="0" dirty="0">
                <a:latin typeface="Times New Roman" panose="02020603050405020304" pitchFamily="18" charset="0"/>
              </a:rPr>
              <a:t> </a:t>
            </a:r>
            <a:r>
              <a:rPr lang="en-US" sz="2800" i="0" dirty="0" err="1">
                <a:latin typeface="Times New Roman" panose="02020603050405020304" pitchFamily="18" charset="0"/>
              </a:rPr>
              <a:t>trong</a:t>
            </a:r>
            <a:r>
              <a:rPr lang="en-US" sz="2800" i="0" dirty="0">
                <a:latin typeface="Times New Roman" panose="02020603050405020304" pitchFamily="18" charset="0"/>
              </a:rPr>
              <a:t> </a:t>
            </a:r>
            <a:r>
              <a:rPr lang="en-US" sz="2800" i="0" dirty="0" err="1">
                <a:latin typeface="Times New Roman" panose="02020603050405020304" pitchFamily="18" charset="0"/>
              </a:rPr>
              <a:t>đời</a:t>
            </a:r>
            <a:r>
              <a:rPr lang="en-US" sz="2800" i="0" dirty="0">
                <a:latin typeface="Times New Roman" panose="02020603050405020304" pitchFamily="18" charset="0"/>
              </a:rPr>
              <a:t> </a:t>
            </a:r>
            <a:r>
              <a:rPr lang="en-US" sz="2800" i="0" dirty="0" err="1">
                <a:latin typeface="Times New Roman" panose="02020603050405020304" pitchFamily="18" charset="0"/>
              </a:rPr>
              <a:t>sống</a:t>
            </a:r>
            <a:r>
              <a:rPr lang="en-US" sz="2800" i="0" dirty="0">
                <a:latin typeface="Times New Roman" panose="02020603050405020304" pitchFamily="18" charset="0"/>
              </a:rPr>
              <a:t> .</a:t>
            </a:r>
          </a:p>
        </p:txBody>
      </p:sp>
      <p:sp>
        <p:nvSpPr>
          <p:cNvPr id="867393" name="Rectangle 65"/>
          <p:cNvSpPr>
            <a:spLocks noChangeArrowheads="1"/>
          </p:cNvSpPr>
          <p:nvPr/>
        </p:nvSpPr>
        <p:spPr bwMode="auto">
          <a:xfrm>
            <a:off x="304800" y="4495800"/>
            <a:ext cx="8839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i="0" dirty="0">
                <a:solidFill>
                  <a:schemeClr val="bg2"/>
                </a:solidFill>
                <a:latin typeface="Times New Roman" panose="02020603050405020304" pitchFamily="18" charset="0"/>
              </a:rPr>
              <a:t>-</a:t>
            </a:r>
            <a:r>
              <a:rPr lang="en-US" sz="2800" i="0" dirty="0" err="1">
                <a:latin typeface="Times New Roman" panose="02020603050405020304" pitchFamily="18" charset="0"/>
              </a:rPr>
              <a:t>Bản</a:t>
            </a:r>
            <a:r>
              <a:rPr lang="en-US" sz="2800" i="0" dirty="0">
                <a:latin typeface="Times New Roman" panose="02020603050405020304" pitchFamily="18" charset="0"/>
              </a:rPr>
              <a:t> tin có </a:t>
            </a:r>
            <a:r>
              <a:rPr lang="en-US" sz="2800" i="0" dirty="0" err="1">
                <a:latin typeface="Times New Roman" panose="02020603050405020304" pitchFamily="18" charset="0"/>
              </a:rPr>
              <a:t>nhiều</a:t>
            </a:r>
            <a:r>
              <a:rPr lang="en-US" sz="2800" i="0" dirty="0">
                <a:latin typeface="Times New Roman" panose="02020603050405020304" pitchFamily="18" charset="0"/>
              </a:rPr>
              <a:t> </a:t>
            </a:r>
            <a:r>
              <a:rPr lang="en-US" sz="2800" i="0" dirty="0" err="1">
                <a:latin typeface="Times New Roman" panose="02020603050405020304" pitchFamily="18" charset="0"/>
              </a:rPr>
              <a:t>loại</a:t>
            </a:r>
            <a:r>
              <a:rPr lang="en-US" sz="2800" i="0" dirty="0">
                <a:latin typeface="Times New Roman" panose="02020603050405020304" pitchFamily="18" charset="0"/>
              </a:rPr>
              <a:t> :tin </a:t>
            </a:r>
            <a:r>
              <a:rPr lang="en-US" sz="2800" i="0" dirty="0" err="1">
                <a:latin typeface="Times New Roman" panose="02020603050405020304" pitchFamily="18" charset="0"/>
              </a:rPr>
              <a:t>vắn</a:t>
            </a:r>
            <a:r>
              <a:rPr lang="en-US" sz="2800" i="0" dirty="0">
                <a:latin typeface="Times New Roman" panose="02020603050405020304" pitchFamily="18" charset="0"/>
              </a:rPr>
              <a:t>, tin </a:t>
            </a:r>
            <a:r>
              <a:rPr lang="en-US" sz="2800" i="0" dirty="0" err="1">
                <a:latin typeface="Times New Roman" panose="02020603050405020304" pitchFamily="18" charset="0"/>
              </a:rPr>
              <a:t>thường</a:t>
            </a:r>
            <a:r>
              <a:rPr lang="en-US" sz="2800" i="0" dirty="0">
                <a:latin typeface="Times New Roman" panose="02020603050405020304" pitchFamily="18" charset="0"/>
              </a:rPr>
              <a:t>, tin </a:t>
            </a:r>
            <a:r>
              <a:rPr lang="en-US" sz="2800" i="0" dirty="0" err="1">
                <a:latin typeface="Times New Roman" panose="02020603050405020304" pitchFamily="18" charset="0"/>
              </a:rPr>
              <a:t>tường</a:t>
            </a:r>
            <a:r>
              <a:rPr lang="en-US" sz="2800" i="0" dirty="0">
                <a:latin typeface="Times New Roman" panose="02020603050405020304" pitchFamily="18" charset="0"/>
              </a:rPr>
              <a:t> </a:t>
            </a:r>
            <a:r>
              <a:rPr lang="en-US" sz="2800" i="0" dirty="0" err="1">
                <a:latin typeface="Times New Roman" panose="02020603050405020304" pitchFamily="18" charset="0"/>
              </a:rPr>
              <a:t>thuật</a:t>
            </a:r>
            <a:r>
              <a:rPr lang="en-US" sz="2800" i="0" dirty="0">
                <a:latin typeface="Times New Roman" panose="02020603050405020304" pitchFamily="18" charset="0"/>
              </a:rPr>
              <a:t>, tin </a:t>
            </a:r>
            <a:r>
              <a:rPr lang="en-US" sz="2800" i="0" dirty="0" err="1">
                <a:latin typeface="Times New Roman" panose="02020603050405020304" pitchFamily="18" charset="0"/>
              </a:rPr>
              <a:t>tổng</a:t>
            </a:r>
            <a:r>
              <a:rPr lang="en-US" sz="2800" i="0" dirty="0">
                <a:latin typeface="Times New Roman" panose="02020603050405020304" pitchFamily="18" charset="0"/>
              </a:rPr>
              <a:t> </a:t>
            </a:r>
            <a:r>
              <a:rPr lang="en-US" sz="2800" i="0" dirty="0" err="1">
                <a:latin typeface="Times New Roman" panose="02020603050405020304" pitchFamily="18" charset="0"/>
              </a:rPr>
              <a:t>hợp</a:t>
            </a:r>
            <a:r>
              <a:rPr lang="en-US" sz="2800" i="0" dirty="0">
                <a:latin typeface="Times New Roman" panose="02020603050405020304" pitchFamily="18" charset="0"/>
              </a:rPr>
              <a:t> .</a:t>
            </a:r>
          </a:p>
        </p:txBody>
      </p:sp>
    </p:spTree>
    <p:extLst>
      <p:ext uri="{BB962C8B-B14F-4D97-AF65-F5344CB8AC3E}">
        <p14:creationId xmlns:p14="http://schemas.microsoft.com/office/powerpoint/2010/main" val="87522104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7330"/>
                                        </p:tgtEl>
                                        <p:attrNameLst>
                                          <p:attrName>style.visibility</p:attrName>
                                        </p:attrNameLst>
                                      </p:cBhvr>
                                      <p:to>
                                        <p:strVal val="visible"/>
                                      </p:to>
                                    </p:set>
                                    <p:animEffect transition="in" filter="checkerboard(across)">
                                      <p:cBhvr>
                                        <p:cTn id="7" dur="500"/>
                                        <p:tgtEl>
                                          <p:spTgt spid="8673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67364">
                                            <p:txEl>
                                              <p:pRg st="0" end="0"/>
                                            </p:txEl>
                                          </p:spTgt>
                                        </p:tgtEl>
                                        <p:attrNameLst>
                                          <p:attrName>style.visibility</p:attrName>
                                        </p:attrNameLst>
                                      </p:cBhvr>
                                      <p:to>
                                        <p:strVal val="visible"/>
                                      </p:to>
                                    </p:set>
                                    <p:anim calcmode="lin" valueType="num">
                                      <p:cBhvr additive="base">
                                        <p:cTn id="12" dur="500" fill="hold"/>
                                        <p:tgtEl>
                                          <p:spTgt spid="86736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6736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67364">
                                            <p:txEl>
                                              <p:pRg st="1" end="1"/>
                                            </p:txEl>
                                          </p:spTgt>
                                        </p:tgtEl>
                                        <p:attrNameLst>
                                          <p:attrName>style.visibility</p:attrName>
                                        </p:attrNameLst>
                                      </p:cBhvr>
                                      <p:to>
                                        <p:strVal val="visible"/>
                                      </p:to>
                                    </p:set>
                                    <p:anim calcmode="lin" valueType="num">
                                      <p:cBhvr additive="base">
                                        <p:cTn id="16" dur="500" fill="hold"/>
                                        <p:tgtEl>
                                          <p:spTgt spid="867364">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6736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867390"/>
                                        </p:tgtEl>
                                        <p:attrNameLst>
                                          <p:attrName>style.visibility</p:attrName>
                                        </p:attrNameLst>
                                      </p:cBhvr>
                                      <p:to>
                                        <p:strVal val="visible"/>
                                      </p:to>
                                    </p:set>
                                    <p:animEffect transition="in" filter="diamond(in)">
                                      <p:cBhvr>
                                        <p:cTn id="22" dur="2000"/>
                                        <p:tgtEl>
                                          <p:spTgt spid="867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867391"/>
                                        </p:tgtEl>
                                        <p:attrNameLst>
                                          <p:attrName>style.visibility</p:attrName>
                                        </p:attrNameLst>
                                      </p:cBhvr>
                                      <p:to>
                                        <p:strVal val="visible"/>
                                      </p:to>
                                    </p:set>
                                    <p:animEffect transition="in" filter="diamond(in)">
                                      <p:cBhvr>
                                        <p:cTn id="27" dur="2000"/>
                                        <p:tgtEl>
                                          <p:spTgt spid="86739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867393"/>
                                        </p:tgtEl>
                                        <p:attrNameLst>
                                          <p:attrName>style.visibility</p:attrName>
                                        </p:attrNameLst>
                                      </p:cBhvr>
                                      <p:to>
                                        <p:strVal val="visible"/>
                                      </p:to>
                                    </p:set>
                                    <p:animEffect transition="in" filter="diamond(in)">
                                      <p:cBhvr>
                                        <p:cTn id="32" dur="2000"/>
                                        <p:tgtEl>
                                          <p:spTgt spid="8673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7330" grpId="0"/>
      <p:bldP spid="867364" grpId="0" build="allAtOnce"/>
      <p:bldP spid="867390" grpId="0"/>
      <p:bldP spid="867391" grpId="0"/>
      <p:bldP spid="8673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030" name="Text Box 6"/>
          <p:cNvSpPr txBox="1">
            <a:spLocks noGrp="1" noChangeArrowheads="1"/>
          </p:cNvSpPr>
          <p:nvPr>
            <p:ph type="title"/>
          </p:nvPr>
        </p:nvSpPr>
        <p:spPr>
          <a:xfrm>
            <a:off x="152400" y="5334000"/>
            <a:ext cx="7162800" cy="838200"/>
          </a:xfrm>
          <a:solidFill>
            <a:srgbClr val="FFFF99"/>
          </a:solidFill>
          <a:ln w="38100" cmpd="dbl">
            <a:solidFill>
              <a:schemeClr val="accent2"/>
            </a:solidFill>
            <a:miter lim="800000"/>
            <a:headEnd/>
            <a:tailEnd/>
          </a:ln>
        </p:spPr>
        <p:txBody>
          <a:bodyPr anchor="b"/>
          <a:lstStyle/>
          <a:p>
            <a:pPr eaLnBrk="0" hangingPunct="0">
              <a:spcBef>
                <a:spcPct val="50000"/>
              </a:spcBef>
            </a:pPr>
            <a:r>
              <a:rPr lang="en-US" sz="3600" i="1">
                <a:solidFill>
                  <a:srgbClr val="A50021"/>
                </a:solidFill>
                <a:latin typeface="Times New Roman" panose="02020603050405020304" pitchFamily="18" charset="0"/>
                <a:cs typeface="Times New Roman" panose="02020603050405020304" pitchFamily="18" charset="0"/>
              </a:rPr>
              <a:t>Không có nhan đề,dung lượng ngắn .</a:t>
            </a:r>
            <a:endParaRPr lang="en-US" sz="3600" i="1">
              <a:solidFill>
                <a:srgbClr val="A50021"/>
              </a:solidFill>
              <a:latin typeface="Times New Roman" panose="02020603050405020304" pitchFamily="18" charset="0"/>
              <a:cs typeface="Times New Roman" panose="02020603050405020304" pitchFamily="18" charset="0"/>
              <a:sym typeface="Wingdings" panose="05000000000000000000" pitchFamily="2" charset="2"/>
            </a:endParaRPr>
          </a:p>
        </p:txBody>
      </p:sp>
      <p:pic>
        <p:nvPicPr>
          <p:cNvPr id="1537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00600" y="0"/>
            <a:ext cx="4641850" cy="426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537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
            <a:ext cx="4800600" cy="4087813"/>
          </a:xfrm>
          <a:prstGeom prst="rect">
            <a:avLst/>
          </a:prstGeom>
          <a:noFill/>
          <a:extLst>
            <a:ext uri="{909E8E84-426E-40DD-AFC4-6F175D3DCCD1}">
              <a14:hiddenFill xmlns:a14="http://schemas.microsoft.com/office/drawing/2010/main">
                <a:solidFill>
                  <a:srgbClr val="FFFFFF"/>
                </a:solidFill>
              </a14:hiddenFill>
            </a:ext>
          </a:extLst>
        </p:spPr>
      </p:pic>
      <p:sp>
        <p:nvSpPr>
          <p:cNvPr id="1537028" name="Text Box 4"/>
          <p:cNvSpPr txBox="1">
            <a:spLocks noChangeArrowheads="1"/>
          </p:cNvSpPr>
          <p:nvPr/>
        </p:nvSpPr>
        <p:spPr bwMode="auto">
          <a:xfrm>
            <a:off x="0" y="4267200"/>
            <a:ext cx="3124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b="1" i="0">
                <a:solidFill>
                  <a:srgbClr val="FF0000"/>
                </a:solidFill>
                <a:latin typeface="Times New Roman" panose="02020603050405020304" pitchFamily="18" charset="0"/>
              </a:rPr>
              <a:t>&gt;Tin vắn</a:t>
            </a:r>
          </a:p>
        </p:txBody>
      </p:sp>
      <p:sp>
        <p:nvSpPr>
          <p:cNvPr id="1537029" name="AutoShape 5">
            <a:hlinkClick r:id="" action="ppaction://noaction" highlightClick="1"/>
          </p:cNvPr>
          <p:cNvSpPr>
            <a:spLocks noChangeArrowheads="1"/>
          </p:cNvSpPr>
          <p:nvPr/>
        </p:nvSpPr>
        <p:spPr bwMode="auto">
          <a:xfrm>
            <a:off x="2286000" y="4267200"/>
            <a:ext cx="685800" cy="533400"/>
          </a:xfrm>
          <a:prstGeom prst="actionButtonHelp">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6707035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nodeType="clickEffect">
                                  <p:stCondLst>
                                    <p:cond delay="0"/>
                                  </p:stCondLst>
                                  <p:childTnLst>
                                    <p:set>
                                      <p:cBhvr>
                                        <p:cTn id="6" dur="1" fill="hold">
                                          <p:stCondLst>
                                            <p:cond delay="0"/>
                                          </p:stCondLst>
                                        </p:cTn>
                                        <p:tgtEl>
                                          <p:spTgt spid="1537026"/>
                                        </p:tgtEl>
                                        <p:attrNameLst>
                                          <p:attrName>style.visibility</p:attrName>
                                        </p:attrNameLst>
                                      </p:cBhvr>
                                      <p:to>
                                        <p:strVal val="visible"/>
                                      </p:to>
                                    </p:set>
                                    <p:animEffect transition="in" filter="fade">
                                      <p:cBhvr>
                                        <p:cTn id="7" dur="800" decel="100000"/>
                                        <p:tgtEl>
                                          <p:spTgt spid="1537026"/>
                                        </p:tgtEl>
                                      </p:cBhvr>
                                    </p:animEffect>
                                    <p:anim calcmode="lin" valueType="num">
                                      <p:cBhvr>
                                        <p:cTn id="8" dur="800" decel="100000" fill="hold"/>
                                        <p:tgtEl>
                                          <p:spTgt spid="1537026"/>
                                        </p:tgtEl>
                                        <p:attrNameLst>
                                          <p:attrName>style.rotation</p:attrName>
                                        </p:attrNameLst>
                                      </p:cBhvr>
                                      <p:tavLst>
                                        <p:tav tm="0">
                                          <p:val>
                                            <p:fltVal val="-90"/>
                                          </p:val>
                                        </p:tav>
                                        <p:tav tm="100000">
                                          <p:val>
                                            <p:fltVal val="0"/>
                                          </p:val>
                                        </p:tav>
                                      </p:tavLst>
                                    </p:anim>
                                    <p:anim calcmode="lin" valueType="num">
                                      <p:cBhvr>
                                        <p:cTn id="9" dur="800" decel="100000" fill="hold"/>
                                        <p:tgtEl>
                                          <p:spTgt spid="1537026"/>
                                        </p:tgtEl>
                                        <p:attrNameLst>
                                          <p:attrName>ppt_x</p:attrName>
                                        </p:attrNameLst>
                                      </p:cBhvr>
                                      <p:tavLst>
                                        <p:tav tm="0">
                                          <p:val>
                                            <p:strVal val="#ppt_x+0.4"/>
                                          </p:val>
                                        </p:tav>
                                        <p:tav tm="100000">
                                          <p:val>
                                            <p:strVal val="#ppt_x-0.05"/>
                                          </p:val>
                                        </p:tav>
                                      </p:tavLst>
                                    </p:anim>
                                    <p:anim calcmode="lin" valueType="num">
                                      <p:cBhvr>
                                        <p:cTn id="10" dur="800" decel="100000" fill="hold"/>
                                        <p:tgtEl>
                                          <p:spTgt spid="153702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702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7026"/>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35" presetClass="entr" presetSubtype="0" fill="hold" nodeType="clickEffect">
                                  <p:stCondLst>
                                    <p:cond delay="0"/>
                                  </p:stCondLst>
                                  <p:childTnLst>
                                    <p:set>
                                      <p:cBhvr>
                                        <p:cTn id="16" dur="1" fill="hold">
                                          <p:stCondLst>
                                            <p:cond delay="0"/>
                                          </p:stCondLst>
                                        </p:cTn>
                                        <p:tgtEl>
                                          <p:spTgt spid="1537027"/>
                                        </p:tgtEl>
                                        <p:attrNameLst>
                                          <p:attrName>style.visibility</p:attrName>
                                        </p:attrNameLst>
                                      </p:cBhvr>
                                      <p:to>
                                        <p:strVal val="visible"/>
                                      </p:to>
                                    </p:set>
                                    <p:animEffect transition="in" filter="fade">
                                      <p:cBhvr>
                                        <p:cTn id="17" dur="2000"/>
                                        <p:tgtEl>
                                          <p:spTgt spid="1537027"/>
                                        </p:tgtEl>
                                      </p:cBhvr>
                                    </p:animEffect>
                                    <p:anim calcmode="lin" valueType="num">
                                      <p:cBhvr>
                                        <p:cTn id="18" dur="2000" fill="hold"/>
                                        <p:tgtEl>
                                          <p:spTgt spid="1537027"/>
                                        </p:tgtEl>
                                        <p:attrNameLst>
                                          <p:attrName>style.rotation</p:attrName>
                                        </p:attrNameLst>
                                      </p:cBhvr>
                                      <p:tavLst>
                                        <p:tav tm="0">
                                          <p:val>
                                            <p:fltVal val="720"/>
                                          </p:val>
                                        </p:tav>
                                        <p:tav tm="100000">
                                          <p:val>
                                            <p:fltVal val="0"/>
                                          </p:val>
                                        </p:tav>
                                      </p:tavLst>
                                    </p:anim>
                                    <p:anim calcmode="lin" valueType="num">
                                      <p:cBhvr>
                                        <p:cTn id="19" dur="2000" fill="hold"/>
                                        <p:tgtEl>
                                          <p:spTgt spid="1537027"/>
                                        </p:tgtEl>
                                        <p:attrNameLst>
                                          <p:attrName>ppt_h</p:attrName>
                                        </p:attrNameLst>
                                      </p:cBhvr>
                                      <p:tavLst>
                                        <p:tav tm="0">
                                          <p:val>
                                            <p:fltVal val="0"/>
                                          </p:val>
                                        </p:tav>
                                        <p:tav tm="100000">
                                          <p:val>
                                            <p:strVal val="#ppt_h"/>
                                          </p:val>
                                        </p:tav>
                                      </p:tavLst>
                                    </p:anim>
                                    <p:anim calcmode="lin" valueType="num">
                                      <p:cBhvr>
                                        <p:cTn id="20" dur="2000" fill="hold"/>
                                        <p:tgtEl>
                                          <p:spTgt spid="1537027"/>
                                        </p:tgtEl>
                                        <p:attrNameLst>
                                          <p:attrName>ppt_w</p:attrName>
                                        </p:attrNameLst>
                                      </p:cBhvr>
                                      <p:tavLst>
                                        <p:tav tm="0">
                                          <p:val>
                                            <p:fltVal val="0"/>
                                          </p:val>
                                        </p:tav>
                                        <p:tav tm="100000">
                                          <p:val>
                                            <p:strVal val="#ppt_w"/>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1537028"/>
                                        </p:tgtEl>
                                        <p:attrNameLst>
                                          <p:attrName>style.visibility</p:attrName>
                                        </p:attrNameLst>
                                      </p:cBhvr>
                                      <p:to>
                                        <p:strVal val="visible"/>
                                      </p:to>
                                    </p:set>
                                    <p:anim calcmode="lin" valueType="num">
                                      <p:cBhvr>
                                        <p:cTn id="25" dur="1000" fill="hold"/>
                                        <p:tgtEl>
                                          <p:spTgt spid="1537028"/>
                                        </p:tgtEl>
                                        <p:attrNameLst>
                                          <p:attrName>ppt_w</p:attrName>
                                        </p:attrNameLst>
                                      </p:cBhvr>
                                      <p:tavLst>
                                        <p:tav tm="0">
                                          <p:val>
                                            <p:strVal val="#ppt_w*0.05"/>
                                          </p:val>
                                        </p:tav>
                                        <p:tav tm="100000">
                                          <p:val>
                                            <p:strVal val="#ppt_w"/>
                                          </p:val>
                                        </p:tav>
                                      </p:tavLst>
                                    </p:anim>
                                    <p:anim calcmode="lin" valueType="num">
                                      <p:cBhvr>
                                        <p:cTn id="26" dur="1000" fill="hold"/>
                                        <p:tgtEl>
                                          <p:spTgt spid="1537028"/>
                                        </p:tgtEl>
                                        <p:attrNameLst>
                                          <p:attrName>ppt_h</p:attrName>
                                        </p:attrNameLst>
                                      </p:cBhvr>
                                      <p:tavLst>
                                        <p:tav tm="0">
                                          <p:val>
                                            <p:strVal val="#ppt_h"/>
                                          </p:val>
                                        </p:tav>
                                        <p:tav tm="100000">
                                          <p:val>
                                            <p:strVal val="#ppt_h"/>
                                          </p:val>
                                        </p:tav>
                                      </p:tavLst>
                                    </p:anim>
                                    <p:anim calcmode="lin" valueType="num">
                                      <p:cBhvr>
                                        <p:cTn id="27" dur="1000" fill="hold"/>
                                        <p:tgtEl>
                                          <p:spTgt spid="1537028"/>
                                        </p:tgtEl>
                                        <p:attrNameLst>
                                          <p:attrName>ppt_x</p:attrName>
                                        </p:attrNameLst>
                                      </p:cBhvr>
                                      <p:tavLst>
                                        <p:tav tm="0">
                                          <p:val>
                                            <p:strVal val="#ppt_x-.2"/>
                                          </p:val>
                                        </p:tav>
                                        <p:tav tm="100000">
                                          <p:val>
                                            <p:strVal val="#ppt_x"/>
                                          </p:val>
                                        </p:tav>
                                      </p:tavLst>
                                    </p:anim>
                                    <p:anim calcmode="lin" valueType="num">
                                      <p:cBhvr>
                                        <p:cTn id="28" dur="1000" fill="hold"/>
                                        <p:tgtEl>
                                          <p:spTgt spid="1537028"/>
                                        </p:tgtEl>
                                        <p:attrNameLst>
                                          <p:attrName>ppt_y</p:attrName>
                                        </p:attrNameLst>
                                      </p:cBhvr>
                                      <p:tavLst>
                                        <p:tav tm="0">
                                          <p:val>
                                            <p:strVal val="#ppt_y"/>
                                          </p:val>
                                        </p:tav>
                                        <p:tav tm="100000">
                                          <p:val>
                                            <p:strVal val="#ppt_y"/>
                                          </p:val>
                                        </p:tav>
                                      </p:tavLst>
                                    </p:anim>
                                    <p:animEffect transition="in" filter="fade">
                                      <p:cBhvr>
                                        <p:cTn id="29" dur="1000"/>
                                        <p:tgtEl>
                                          <p:spTgt spid="1537028"/>
                                        </p:tgtEl>
                                      </p:cBhvr>
                                    </p:animEffect>
                                  </p:childTnLst>
                                </p:cTn>
                              </p:par>
                            </p:childTnLst>
                          </p:cTn>
                        </p:par>
                        <p:par>
                          <p:cTn id="30" fill="hold" nodeType="afterGroup">
                            <p:stCondLst>
                              <p:cond delay="1000"/>
                            </p:stCondLst>
                            <p:childTnLst>
                              <p:par>
                                <p:cTn id="31" presetID="26" presetClass="emph" presetSubtype="0" fill="hold" grpId="1" nodeType="afterEffect">
                                  <p:stCondLst>
                                    <p:cond delay="0"/>
                                  </p:stCondLst>
                                  <p:childTnLst>
                                    <p:animEffect transition="out" filter="fade">
                                      <p:cBhvr>
                                        <p:cTn id="32" dur="1000" tmFilter="0, 0; .2, .5; .8, .5; 1, 0"/>
                                        <p:tgtEl>
                                          <p:spTgt spid="1537028"/>
                                        </p:tgtEl>
                                      </p:cBhvr>
                                    </p:animEffect>
                                    <p:animScale>
                                      <p:cBhvr>
                                        <p:cTn id="33" dur="500" autoRev="1" fill="hold"/>
                                        <p:tgtEl>
                                          <p:spTgt spid="1537028"/>
                                        </p:tgtEl>
                                      </p:cBhvr>
                                      <p:by x="105000" y="105000"/>
                                    </p:animScale>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537029"/>
                                        </p:tgtEl>
                                        <p:attrNameLst>
                                          <p:attrName>style.visibility</p:attrName>
                                        </p:attrNameLst>
                                      </p:cBhvr>
                                      <p:to>
                                        <p:strVal val="visible"/>
                                      </p:to>
                                    </p:set>
                                    <p:animEffect transition="in" filter="box(in)">
                                      <p:cBhvr>
                                        <p:cTn id="38" dur="1000"/>
                                        <p:tgtEl>
                                          <p:spTgt spid="153702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1537030"/>
                                        </p:tgtEl>
                                        <p:attrNameLst>
                                          <p:attrName>style.visibility</p:attrName>
                                        </p:attrNameLst>
                                      </p:cBhvr>
                                      <p:to>
                                        <p:strVal val="visible"/>
                                      </p:to>
                                    </p:set>
                                    <p:anim by="(-#ppt_w*2)" calcmode="lin" valueType="num">
                                      <p:cBhvr rctx="PPT">
                                        <p:cTn id="43" dur="500" autoRev="1" fill="hold">
                                          <p:stCondLst>
                                            <p:cond delay="0"/>
                                          </p:stCondLst>
                                        </p:cTn>
                                        <p:tgtEl>
                                          <p:spTgt spid="1537030"/>
                                        </p:tgtEl>
                                        <p:attrNameLst>
                                          <p:attrName>ppt_w</p:attrName>
                                        </p:attrNameLst>
                                      </p:cBhvr>
                                    </p:anim>
                                    <p:anim by="(#ppt_w*0.50)" calcmode="lin" valueType="num">
                                      <p:cBhvr>
                                        <p:cTn id="44" dur="500" decel="50000" autoRev="1" fill="hold">
                                          <p:stCondLst>
                                            <p:cond delay="0"/>
                                          </p:stCondLst>
                                        </p:cTn>
                                        <p:tgtEl>
                                          <p:spTgt spid="1537030"/>
                                        </p:tgtEl>
                                        <p:attrNameLst>
                                          <p:attrName>ppt_x</p:attrName>
                                        </p:attrNameLst>
                                      </p:cBhvr>
                                    </p:anim>
                                    <p:anim from="(-#ppt_h/2)" to="(#ppt_y)" calcmode="lin" valueType="num">
                                      <p:cBhvr>
                                        <p:cTn id="45" dur="1000" fill="hold">
                                          <p:stCondLst>
                                            <p:cond delay="0"/>
                                          </p:stCondLst>
                                        </p:cTn>
                                        <p:tgtEl>
                                          <p:spTgt spid="1537030"/>
                                        </p:tgtEl>
                                        <p:attrNameLst>
                                          <p:attrName>ppt_y</p:attrName>
                                        </p:attrNameLst>
                                      </p:cBhvr>
                                    </p:anim>
                                    <p:animRot by="21600000">
                                      <p:cBhvr>
                                        <p:cTn id="46" dur="1000" fill="hold">
                                          <p:stCondLst>
                                            <p:cond delay="0"/>
                                          </p:stCondLst>
                                        </p:cTn>
                                        <p:tgtEl>
                                          <p:spTgt spid="15370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030" grpId="0" animBg="1"/>
      <p:bldP spid="1537028" grpId="0"/>
      <p:bldP spid="1537028" grpId="1"/>
      <p:bldP spid="15370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9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04800" y="228600"/>
            <a:ext cx="5715000" cy="6629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9076" name="Rectangle 4"/>
          <p:cNvSpPr>
            <a:spLocks noChangeArrowheads="1"/>
          </p:cNvSpPr>
          <p:nvPr/>
        </p:nvSpPr>
        <p:spPr bwMode="auto">
          <a:xfrm>
            <a:off x="5943600" y="1219200"/>
            <a:ext cx="30480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3600" b="1" i="0" dirty="0" smtClean="0">
                <a:solidFill>
                  <a:srgbClr val="FF0000"/>
                </a:solidFill>
                <a:latin typeface=".VnArial" panose="020B7200000000000000" pitchFamily="34" charset="0"/>
              </a:rPr>
              <a:t>Tin </a:t>
            </a:r>
            <a:r>
              <a:rPr lang="en-US" sz="3600" b="1" i="0" dirty="0" err="1" smtClean="0">
                <a:solidFill>
                  <a:srgbClr val="FF0000"/>
                </a:solidFill>
                <a:latin typeface=".VnArial" panose="020B7200000000000000" pitchFamily="34" charset="0"/>
              </a:rPr>
              <a:t>thường</a:t>
            </a:r>
            <a:endParaRPr lang="en-US" sz="3600" b="1" i="0" dirty="0" smtClean="0">
              <a:solidFill>
                <a:srgbClr val="FF0000"/>
              </a:solidFill>
              <a:latin typeface=".VnArial" panose="020B7200000000000000" pitchFamily="34" charset="0"/>
            </a:endParaRPr>
          </a:p>
          <a:p>
            <a:r>
              <a:rPr lang="en-US" sz="2800" b="1" dirty="0" smtClean="0">
                <a:latin typeface="Times New Roman" panose="02020603050405020304" pitchFamily="18" charset="0"/>
                <a:cs typeface="Times New Roman" panose="02020603050405020304" pitchFamily="18" charset="0"/>
              </a:rPr>
              <a:t>-&gt;</a:t>
            </a:r>
            <a:r>
              <a:rPr lang="en-US" sz="2800" b="1" i="0" dirty="0" err="1" smtClean="0">
                <a:latin typeface="Times New Roman" panose="02020603050405020304" pitchFamily="18" charset="0"/>
                <a:cs typeface="Times New Roman" panose="02020603050405020304" pitchFamily="18" charset="0"/>
              </a:rPr>
              <a:t>Thông</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báo</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ngắn</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gọn</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tương</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đối</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đầy</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đủ</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về</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sự</a:t>
            </a:r>
            <a:r>
              <a:rPr lang="en-US" sz="2800" b="1" i="0" dirty="0" smtClean="0">
                <a:latin typeface="Times New Roman" panose="02020603050405020304" pitchFamily="18" charset="0"/>
                <a:cs typeface="Times New Roman" panose="02020603050405020304" pitchFamily="18" charset="0"/>
              </a:rPr>
              <a:t> </a:t>
            </a:r>
            <a:r>
              <a:rPr lang="en-US" sz="2800" b="1" i="0" dirty="0" err="1" smtClean="0">
                <a:latin typeface="Times New Roman" panose="02020603050405020304" pitchFamily="18" charset="0"/>
                <a:cs typeface="Times New Roman" panose="02020603050405020304" pitchFamily="18" charset="0"/>
              </a:rPr>
              <a:t>kiện</a:t>
            </a:r>
            <a:r>
              <a:rPr lang="en-US" sz="2800" b="1" i="0" dirty="0" smtClean="0">
                <a:latin typeface="Times New Roman" panose="02020603050405020304" pitchFamily="18" charset="0"/>
                <a:cs typeface="Times New Roman" panose="02020603050405020304" pitchFamily="18" charset="0"/>
              </a:rPr>
              <a:t>.</a:t>
            </a:r>
            <a:endParaRPr lang="en-US" sz="2800" b="1" i="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37489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1539074"/>
                                        </p:tgtEl>
                                        <p:attrNameLst>
                                          <p:attrName>style.visibility</p:attrName>
                                        </p:attrNameLst>
                                      </p:cBhvr>
                                      <p:to>
                                        <p:strVal val="visible"/>
                                      </p:to>
                                    </p:set>
                                    <p:anim calcmode="lin" valueType="num">
                                      <p:cBhvr>
                                        <p:cTn id="7" dur="1000" fill="hold"/>
                                        <p:tgtEl>
                                          <p:spTgt spid="1539074"/>
                                        </p:tgtEl>
                                        <p:attrNameLst>
                                          <p:attrName>ppt_w</p:attrName>
                                        </p:attrNameLst>
                                      </p:cBhvr>
                                      <p:tavLst>
                                        <p:tav tm="0">
                                          <p:val>
                                            <p:fltVal val="0"/>
                                          </p:val>
                                        </p:tav>
                                        <p:tav tm="100000">
                                          <p:val>
                                            <p:strVal val="#ppt_w"/>
                                          </p:val>
                                        </p:tav>
                                      </p:tavLst>
                                    </p:anim>
                                    <p:anim calcmode="lin" valueType="num">
                                      <p:cBhvr>
                                        <p:cTn id="8" dur="1000" fill="hold"/>
                                        <p:tgtEl>
                                          <p:spTgt spid="1539074"/>
                                        </p:tgtEl>
                                        <p:attrNameLst>
                                          <p:attrName>ppt_h</p:attrName>
                                        </p:attrNameLst>
                                      </p:cBhvr>
                                      <p:tavLst>
                                        <p:tav tm="0">
                                          <p:val>
                                            <p:fltVal val="0"/>
                                          </p:val>
                                        </p:tav>
                                        <p:tav tm="100000">
                                          <p:val>
                                            <p:strVal val="#ppt_h"/>
                                          </p:val>
                                        </p:tav>
                                      </p:tavLst>
                                    </p:anim>
                                    <p:anim calcmode="lin" valueType="num">
                                      <p:cBhvr>
                                        <p:cTn id="9" dur="1000" fill="hold"/>
                                        <p:tgtEl>
                                          <p:spTgt spid="1539074"/>
                                        </p:tgtEl>
                                        <p:attrNameLst>
                                          <p:attrName>style.rotation</p:attrName>
                                        </p:attrNameLst>
                                      </p:cBhvr>
                                      <p:tavLst>
                                        <p:tav tm="0">
                                          <p:val>
                                            <p:fltVal val="90"/>
                                          </p:val>
                                        </p:tav>
                                        <p:tav tm="100000">
                                          <p:val>
                                            <p:fltVal val="0"/>
                                          </p:val>
                                        </p:tav>
                                      </p:tavLst>
                                    </p:anim>
                                    <p:animEffect transition="in" filter="fade">
                                      <p:cBhvr>
                                        <p:cTn id="10" dur="1000"/>
                                        <p:tgtEl>
                                          <p:spTgt spid="153907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1539076"/>
                                        </p:tgtEl>
                                        <p:attrNameLst>
                                          <p:attrName>style.visibility</p:attrName>
                                        </p:attrNameLst>
                                      </p:cBhvr>
                                      <p:to>
                                        <p:strVal val="visible"/>
                                      </p:to>
                                    </p:set>
                                    <p:animEffect transition="in" filter="checkerboard(across)">
                                      <p:cBhvr>
                                        <p:cTn id="15" dur="1000"/>
                                        <p:tgtEl>
                                          <p:spTgt spid="1539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907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4194" name="Text Box 2"/>
          <p:cNvSpPr txBox="1">
            <a:spLocks noChangeArrowheads="1"/>
          </p:cNvSpPr>
          <p:nvPr/>
        </p:nvSpPr>
        <p:spPr bwMode="auto">
          <a:xfrm>
            <a:off x="304800" y="1600200"/>
            <a:ext cx="83820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b="1" dirty="0" err="1">
                <a:latin typeface="Times New Roman" panose="02020603050405020304" pitchFamily="18" charset="0"/>
              </a:rPr>
              <a:t>Phản</a:t>
            </a:r>
            <a:r>
              <a:rPr lang="en-US" sz="2800" b="1" dirty="0">
                <a:latin typeface="Times New Roman" panose="02020603050405020304" pitchFamily="18" charset="0"/>
              </a:rPr>
              <a:t> </a:t>
            </a:r>
            <a:r>
              <a:rPr lang="en-US" sz="2800" b="1" dirty="0" err="1">
                <a:latin typeface="Times New Roman" panose="02020603050405020304" pitchFamily="18" charset="0"/>
              </a:rPr>
              <a:t>ánh</a:t>
            </a:r>
            <a:r>
              <a:rPr lang="en-US" sz="2800" b="1" dirty="0">
                <a:latin typeface="Times New Roman" panose="02020603050405020304" pitchFamily="18" charset="0"/>
              </a:rPr>
              <a:t> </a:t>
            </a:r>
            <a:r>
              <a:rPr lang="en-US" sz="2800" b="1" dirty="0" err="1">
                <a:latin typeface="Times New Roman" panose="02020603050405020304" pitchFamily="18" charset="0"/>
              </a:rPr>
              <a:t>từ</a:t>
            </a:r>
            <a:r>
              <a:rPr lang="en-US" sz="2800" b="1" dirty="0">
                <a:latin typeface="Times New Roman" panose="02020603050405020304" pitchFamily="18" charset="0"/>
              </a:rPr>
              <a:t> </a:t>
            </a:r>
            <a:r>
              <a:rPr lang="en-US" sz="2800" b="1" dirty="0" err="1">
                <a:latin typeface="Times New Roman" panose="02020603050405020304" pitchFamily="18" charset="0"/>
              </a:rPr>
              <a:t>đầu</a:t>
            </a:r>
            <a:r>
              <a:rPr lang="en-US" sz="2800" b="1" dirty="0">
                <a:latin typeface="Times New Roman" panose="02020603050405020304" pitchFamily="18" charset="0"/>
              </a:rPr>
              <a:t> </a:t>
            </a:r>
            <a:r>
              <a:rPr lang="en-US" sz="2800" b="1" dirty="0" err="1">
                <a:latin typeface="Times New Roman" panose="02020603050405020304" pitchFamily="18" charset="0"/>
              </a:rPr>
              <a:t>đến</a:t>
            </a:r>
            <a:r>
              <a:rPr lang="en-US" sz="2800" b="1" dirty="0">
                <a:latin typeface="Times New Roman" panose="02020603050405020304" pitchFamily="18" charset="0"/>
              </a:rPr>
              <a:t> </a:t>
            </a:r>
            <a:r>
              <a:rPr lang="en-US" sz="2800" b="1" dirty="0" err="1">
                <a:latin typeface="Times New Roman" panose="02020603050405020304" pitchFamily="18" charset="0"/>
              </a:rPr>
              <a:t>cuối</a:t>
            </a:r>
            <a:r>
              <a:rPr lang="en-US" sz="2800" b="1" dirty="0">
                <a:latin typeface="Times New Roman" panose="02020603050405020304" pitchFamily="18" charset="0"/>
              </a:rPr>
              <a:t> </a:t>
            </a:r>
            <a:r>
              <a:rPr lang="en-US" sz="2800" b="1" dirty="0" err="1">
                <a:latin typeface="Times New Roman" panose="02020603050405020304" pitchFamily="18" charset="0"/>
              </a:rPr>
              <a:t>sự</a:t>
            </a:r>
            <a:r>
              <a:rPr lang="en-US" sz="2800" b="1" dirty="0">
                <a:latin typeface="Times New Roman" panose="02020603050405020304" pitchFamily="18" charset="0"/>
              </a:rPr>
              <a:t> </a:t>
            </a:r>
            <a:r>
              <a:rPr lang="en-US" sz="2800" b="1" dirty="0" err="1">
                <a:latin typeface="Times New Roman" panose="02020603050405020304" pitchFamily="18" charset="0"/>
              </a:rPr>
              <a:t>kiện</a:t>
            </a:r>
            <a:r>
              <a:rPr lang="en-US" sz="2800" b="1" dirty="0">
                <a:latin typeface="Times New Roman" panose="02020603050405020304" pitchFamily="18" charset="0"/>
              </a:rPr>
              <a:t> </a:t>
            </a:r>
            <a:r>
              <a:rPr lang="en-US" sz="2800" b="1" dirty="0" err="1">
                <a:latin typeface="Times New Roman" panose="02020603050405020304" pitchFamily="18" charset="0"/>
              </a:rPr>
              <a:t>một</a:t>
            </a:r>
            <a:r>
              <a:rPr lang="en-US" sz="2800" b="1" dirty="0">
                <a:latin typeface="Times New Roman" panose="02020603050405020304" pitchFamily="18" charset="0"/>
              </a:rPr>
              <a:t> </a:t>
            </a:r>
            <a:r>
              <a:rPr lang="en-US" sz="2800" b="1" dirty="0" err="1">
                <a:latin typeface="Times New Roman" panose="02020603050405020304" pitchFamily="18" charset="0"/>
              </a:rPr>
              <a:t>cách</a:t>
            </a:r>
            <a:r>
              <a:rPr lang="en-US" sz="2800" b="1" dirty="0">
                <a:latin typeface="Times New Roman" panose="02020603050405020304" pitchFamily="18" charset="0"/>
              </a:rPr>
              <a:t> chi </a:t>
            </a:r>
            <a:r>
              <a:rPr lang="en-US" sz="2800" b="1" dirty="0" err="1">
                <a:latin typeface="Times New Roman" panose="02020603050405020304" pitchFamily="18" charset="0"/>
              </a:rPr>
              <a:t>tiết</a:t>
            </a:r>
            <a:r>
              <a:rPr lang="en-US" sz="2800" b="1" dirty="0">
                <a:latin typeface="Times New Roman" panose="02020603050405020304" pitchFamily="18" charset="0"/>
              </a:rPr>
              <a:t>, </a:t>
            </a:r>
            <a:r>
              <a:rPr lang="en-US" sz="2800" b="1" dirty="0" err="1">
                <a:latin typeface="Times New Roman" panose="02020603050405020304" pitchFamily="18" charset="0"/>
              </a:rPr>
              <a:t>cụ</a:t>
            </a:r>
            <a:r>
              <a:rPr lang="en-US" sz="2800" b="1" dirty="0">
                <a:latin typeface="Times New Roman" panose="02020603050405020304" pitchFamily="18" charset="0"/>
              </a:rPr>
              <a:t> </a:t>
            </a:r>
            <a:r>
              <a:rPr lang="en-US" sz="2800" b="1" dirty="0" err="1">
                <a:latin typeface="Times New Roman" panose="02020603050405020304" pitchFamily="18" charset="0"/>
              </a:rPr>
              <a:t>thể</a:t>
            </a:r>
            <a:r>
              <a:rPr lang="en-US" sz="2800" b="1" dirty="0">
                <a:latin typeface="Times New Roman" panose="02020603050405020304" pitchFamily="18" charset="0"/>
              </a:rPr>
              <a:t>.</a:t>
            </a:r>
          </a:p>
        </p:txBody>
      </p:sp>
      <p:sp>
        <p:nvSpPr>
          <p:cNvPr id="1544195" name="Text Box 3"/>
          <p:cNvSpPr txBox="1">
            <a:spLocks noChangeArrowheads="1"/>
          </p:cNvSpPr>
          <p:nvPr/>
        </p:nvSpPr>
        <p:spPr bwMode="auto">
          <a:xfrm>
            <a:off x="1905000" y="3124200"/>
            <a:ext cx="6781800"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err="1">
                <a:solidFill>
                  <a:srgbClr val="008000"/>
                </a:solidFill>
                <a:latin typeface="Verdana" panose="020B0604030504040204" pitchFamily="34" charset="0"/>
              </a:rPr>
              <a:t>Tường</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thuật</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Một</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trận</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bóng</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đá</a:t>
            </a:r>
            <a:r>
              <a:rPr lang="en-US" sz="2800" dirty="0">
                <a:solidFill>
                  <a:srgbClr val="008000"/>
                </a:solidFill>
                <a:latin typeface="Verdana" panose="020B0604030504040204" pitchFamily="34" charset="0"/>
              </a:rPr>
              <a:t>.</a:t>
            </a:r>
          </a:p>
          <a:p>
            <a:pPr>
              <a:spcBef>
                <a:spcPct val="50000"/>
              </a:spcBef>
            </a:pPr>
            <a:r>
              <a:rPr lang="en-US" sz="2800" dirty="0" err="1">
                <a:solidFill>
                  <a:srgbClr val="008000"/>
                </a:solidFill>
                <a:latin typeface="Verdana" panose="020B0604030504040204" pitchFamily="34" charset="0"/>
              </a:rPr>
              <a:t>Một</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cuộc</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thi</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truyền</a:t>
            </a:r>
            <a:r>
              <a:rPr lang="en-US" sz="2800" dirty="0">
                <a:solidFill>
                  <a:srgbClr val="008000"/>
                </a:solidFill>
                <a:latin typeface="Verdana" panose="020B0604030504040204" pitchFamily="34" charset="0"/>
              </a:rPr>
              <a:t> </a:t>
            </a:r>
            <a:r>
              <a:rPr lang="en-US" sz="2800" dirty="0" err="1">
                <a:solidFill>
                  <a:srgbClr val="008000"/>
                </a:solidFill>
                <a:latin typeface="Verdana" panose="020B0604030504040204" pitchFamily="34" charset="0"/>
              </a:rPr>
              <a:t>hình</a:t>
            </a:r>
            <a:r>
              <a:rPr lang="en-US" sz="2800" dirty="0">
                <a:solidFill>
                  <a:srgbClr val="008000"/>
                </a:solidFill>
                <a:latin typeface="Verdana" panose="020B0604030504040204" pitchFamily="34" charset="0"/>
              </a:rPr>
              <a:t>.</a:t>
            </a:r>
          </a:p>
        </p:txBody>
      </p:sp>
      <p:sp>
        <p:nvSpPr>
          <p:cNvPr id="1544196" name="Text Box 4"/>
          <p:cNvSpPr txBox="1">
            <a:spLocks noChangeArrowheads="1"/>
          </p:cNvSpPr>
          <p:nvPr/>
        </p:nvSpPr>
        <p:spPr bwMode="auto">
          <a:xfrm>
            <a:off x="228600" y="304800"/>
            <a:ext cx="5867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b="1" i="0">
                <a:solidFill>
                  <a:srgbClr val="FF0000"/>
                </a:solidFill>
                <a:latin typeface="Verdana" panose="020B0604030504040204" pitchFamily="34" charset="0"/>
              </a:rPr>
              <a:t>Tin tường thuật</a:t>
            </a:r>
          </a:p>
        </p:txBody>
      </p:sp>
      <p:sp>
        <p:nvSpPr>
          <p:cNvPr id="1544197" name="Text Box 5"/>
          <p:cNvSpPr txBox="1">
            <a:spLocks noChangeArrowheads="1"/>
          </p:cNvSpPr>
          <p:nvPr/>
        </p:nvSpPr>
        <p:spPr bwMode="auto">
          <a:xfrm>
            <a:off x="0" y="3200400"/>
            <a:ext cx="1752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i="0" u="sng">
                <a:solidFill>
                  <a:srgbClr val="A50021"/>
                </a:solidFill>
                <a:latin typeface="Verdana" panose="020B0604030504040204" pitchFamily="34" charset="0"/>
              </a:rPr>
              <a:t>Ví dụ :</a:t>
            </a:r>
            <a:endParaRPr lang="en-US" sz="2400" i="0" u="sng">
              <a:solidFill>
                <a:srgbClr val="A50021"/>
              </a:solidFill>
              <a:latin typeface="Arial" panose="020B0604020202020204" pitchFamily="34" charset="0"/>
            </a:endParaRPr>
          </a:p>
        </p:txBody>
      </p:sp>
      <p:sp>
        <p:nvSpPr>
          <p:cNvPr id="1544198" name="AutoShape 6">
            <a:hlinkClick r:id="" action="ppaction://noaction" highlightClick="1"/>
          </p:cNvPr>
          <p:cNvSpPr>
            <a:spLocks noChangeArrowheads="1"/>
          </p:cNvSpPr>
          <p:nvPr/>
        </p:nvSpPr>
        <p:spPr bwMode="auto">
          <a:xfrm>
            <a:off x="4572000" y="304800"/>
            <a:ext cx="1219200" cy="762000"/>
          </a:xfrm>
          <a:prstGeom prst="actionButtonHelp">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4199" name="Rectangle 7"/>
          <p:cNvSpPr>
            <a:spLocks noChangeArrowheads="1"/>
          </p:cNvSpPr>
          <p:nvPr/>
        </p:nvSpPr>
        <p:spPr bwMode="auto">
          <a:xfrm>
            <a:off x="1524000" y="3713163"/>
            <a:ext cx="247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800" i="0" u="sng">
                <a:solidFill>
                  <a:schemeClr val="bg2"/>
                </a:solidFill>
              </a:rPr>
              <a:t>:</a:t>
            </a:r>
          </a:p>
        </p:txBody>
      </p:sp>
      <p:pic>
        <p:nvPicPr>
          <p:cNvPr id="1544200" name="Picture 8" descr="810480e2k4fran2j"/>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467600" y="0"/>
            <a:ext cx="1470025" cy="3384550"/>
          </a:xfrm>
          <a:prstGeom prst="rect">
            <a:avLst/>
          </a:prstGeom>
          <a:noFill/>
          <a:extLst>
            <a:ext uri="{909E8E84-426E-40DD-AFC4-6F175D3DCCD1}">
              <a14:hiddenFill xmlns:a14="http://schemas.microsoft.com/office/drawing/2010/main">
                <a:solidFill>
                  <a:srgbClr val="FFFFFF"/>
                </a:solidFill>
              </a14:hiddenFill>
            </a:ext>
          </a:extLst>
        </p:spPr>
      </p:pic>
      <p:pic>
        <p:nvPicPr>
          <p:cNvPr id="1544201" name="Picture 9" descr="000x"/>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V="1">
            <a:off x="0" y="6400800"/>
            <a:ext cx="9144000" cy="26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4208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544196"/>
                                        </p:tgtEl>
                                        <p:attrNameLst>
                                          <p:attrName>style.visibility</p:attrName>
                                        </p:attrNameLst>
                                      </p:cBhvr>
                                      <p:to>
                                        <p:strVal val="visible"/>
                                      </p:to>
                                    </p:set>
                                    <p:animEffect transition="in" filter="fade">
                                      <p:cBhvr>
                                        <p:cTn id="7" dur="1000"/>
                                        <p:tgtEl>
                                          <p:spTgt spid="1544196"/>
                                        </p:tgtEl>
                                      </p:cBhvr>
                                    </p:animEffect>
                                    <p:anim calcmode="lin" valueType="num">
                                      <p:cBhvr>
                                        <p:cTn id="8" dur="1000" fill="hold"/>
                                        <p:tgtEl>
                                          <p:spTgt spid="1544196"/>
                                        </p:tgtEl>
                                        <p:attrNameLst>
                                          <p:attrName>ppt_w</p:attrName>
                                        </p:attrNameLst>
                                      </p:cBhvr>
                                      <p:tavLst>
                                        <p:tav tm="0" fmla="#ppt_w*sin(2.5*pi*$)">
                                          <p:val>
                                            <p:fltVal val="0"/>
                                          </p:val>
                                        </p:tav>
                                        <p:tav tm="100000">
                                          <p:val>
                                            <p:fltVal val="1"/>
                                          </p:val>
                                        </p:tav>
                                      </p:tavLst>
                                    </p:anim>
                                    <p:anim calcmode="lin" valueType="num">
                                      <p:cBhvr>
                                        <p:cTn id="9" dur="1000" fill="hold"/>
                                        <p:tgtEl>
                                          <p:spTgt spid="1544196"/>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1544198"/>
                                        </p:tgtEl>
                                        <p:attrNameLst>
                                          <p:attrName>style.visibility</p:attrName>
                                        </p:attrNameLst>
                                      </p:cBhvr>
                                      <p:to>
                                        <p:strVal val="visible"/>
                                      </p:to>
                                    </p:set>
                                    <p:animEffect transition="in" filter="diamond(in)">
                                      <p:cBhvr>
                                        <p:cTn id="14" dur="2000"/>
                                        <p:tgtEl>
                                          <p:spTgt spid="1544198"/>
                                        </p:tgtEl>
                                      </p:cBhvr>
                                    </p:animEffect>
                                  </p:childTnLst>
                                </p:cTn>
                              </p:par>
                            </p:childTnLst>
                          </p:cTn>
                        </p:par>
                        <p:par>
                          <p:cTn id="15" fill="hold" nodeType="afterGroup">
                            <p:stCondLst>
                              <p:cond delay="2000"/>
                            </p:stCondLst>
                            <p:childTnLst>
                              <p:par>
                                <p:cTn id="16" presetID="26" presetClass="emph" presetSubtype="0" fill="hold" grpId="1" nodeType="afterEffect">
                                  <p:stCondLst>
                                    <p:cond delay="0"/>
                                  </p:stCondLst>
                                  <p:iterate type="lt">
                                    <p:tmPct val="0"/>
                                  </p:iterate>
                                  <p:childTnLst>
                                    <p:animEffect transition="out" filter="fade">
                                      <p:cBhvr>
                                        <p:cTn id="17" dur="1000" tmFilter="0, 0; .2, .5; .8, .5; 1, 0"/>
                                        <p:tgtEl>
                                          <p:spTgt spid="1544196"/>
                                        </p:tgtEl>
                                      </p:cBhvr>
                                    </p:animEffect>
                                    <p:animScale>
                                      <p:cBhvr>
                                        <p:cTn id="18" dur="500" autoRev="1" fill="hold"/>
                                        <p:tgtEl>
                                          <p:spTgt spid="1544196"/>
                                        </p:tgtEl>
                                      </p:cBhvr>
                                      <p:by x="105000" y="105000"/>
                                    </p:animScale>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grpId="0" nodeType="clickEffect">
                                  <p:stCondLst>
                                    <p:cond delay="0"/>
                                  </p:stCondLst>
                                  <p:iterate type="lt">
                                    <p:tmPct val="5000"/>
                                  </p:iterate>
                                  <p:childTnLst>
                                    <p:set>
                                      <p:cBhvr>
                                        <p:cTn id="22" dur="1" fill="hold">
                                          <p:stCondLst>
                                            <p:cond delay="0"/>
                                          </p:stCondLst>
                                        </p:cTn>
                                        <p:tgtEl>
                                          <p:spTgt spid="1544194"/>
                                        </p:tgtEl>
                                        <p:attrNameLst>
                                          <p:attrName>style.visibility</p:attrName>
                                        </p:attrNameLst>
                                      </p:cBhvr>
                                      <p:to>
                                        <p:strVal val="visible"/>
                                      </p:to>
                                    </p:set>
                                    <p:anim calcmode="lin" valueType="num">
                                      <p:cBhvr>
                                        <p:cTn id="23" dur="1000" fill="hold"/>
                                        <p:tgtEl>
                                          <p:spTgt spid="1544194"/>
                                        </p:tgtEl>
                                        <p:attrNameLst>
                                          <p:attrName>ppt_w</p:attrName>
                                        </p:attrNameLst>
                                      </p:cBhvr>
                                      <p:tavLst>
                                        <p:tav tm="0">
                                          <p:val>
                                            <p:fltVal val="0"/>
                                          </p:val>
                                        </p:tav>
                                        <p:tav tm="100000">
                                          <p:val>
                                            <p:strVal val="#ppt_w"/>
                                          </p:val>
                                        </p:tav>
                                      </p:tavLst>
                                    </p:anim>
                                    <p:anim calcmode="lin" valueType="num">
                                      <p:cBhvr>
                                        <p:cTn id="24" dur="1000" fill="hold"/>
                                        <p:tgtEl>
                                          <p:spTgt spid="1544194"/>
                                        </p:tgtEl>
                                        <p:attrNameLst>
                                          <p:attrName>ppt_h</p:attrName>
                                        </p:attrNameLst>
                                      </p:cBhvr>
                                      <p:tavLst>
                                        <p:tav tm="0">
                                          <p:val>
                                            <p:fltVal val="0"/>
                                          </p:val>
                                        </p:tav>
                                        <p:tav tm="100000">
                                          <p:val>
                                            <p:strVal val="#ppt_h"/>
                                          </p:val>
                                        </p:tav>
                                      </p:tavLst>
                                    </p:anim>
                                    <p:anim calcmode="lin" valueType="num">
                                      <p:cBhvr>
                                        <p:cTn id="25" dur="1000" fill="hold"/>
                                        <p:tgtEl>
                                          <p:spTgt spid="1544194"/>
                                        </p:tgtEl>
                                        <p:attrNameLst>
                                          <p:attrName>style.rotation</p:attrName>
                                        </p:attrNameLst>
                                      </p:cBhvr>
                                      <p:tavLst>
                                        <p:tav tm="0">
                                          <p:val>
                                            <p:fltVal val="90"/>
                                          </p:val>
                                        </p:tav>
                                        <p:tav tm="100000">
                                          <p:val>
                                            <p:fltVal val="0"/>
                                          </p:val>
                                        </p:tav>
                                      </p:tavLst>
                                    </p:anim>
                                    <p:animEffect transition="in" filter="fade">
                                      <p:cBhvr>
                                        <p:cTn id="26" dur="1000"/>
                                        <p:tgtEl>
                                          <p:spTgt spid="154419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1544197"/>
                                        </p:tgtEl>
                                        <p:attrNameLst>
                                          <p:attrName>style.visibility</p:attrName>
                                        </p:attrNameLst>
                                      </p:cBhvr>
                                      <p:to>
                                        <p:strVal val="visible"/>
                                      </p:to>
                                    </p:set>
                                    <p:anim calcmode="lin" valueType="num">
                                      <p:cBhvr>
                                        <p:cTn id="31" dur="1000" fill="hold"/>
                                        <p:tgtEl>
                                          <p:spTgt spid="1544197"/>
                                        </p:tgtEl>
                                        <p:attrNameLst>
                                          <p:attrName>ppt_w</p:attrName>
                                        </p:attrNameLst>
                                      </p:cBhvr>
                                      <p:tavLst>
                                        <p:tav tm="0">
                                          <p:val>
                                            <p:fltVal val="0"/>
                                          </p:val>
                                        </p:tav>
                                        <p:tav tm="100000">
                                          <p:val>
                                            <p:strVal val="#ppt_w"/>
                                          </p:val>
                                        </p:tav>
                                      </p:tavLst>
                                    </p:anim>
                                    <p:anim calcmode="lin" valueType="num">
                                      <p:cBhvr>
                                        <p:cTn id="32" dur="1000" fill="hold"/>
                                        <p:tgtEl>
                                          <p:spTgt spid="1544197"/>
                                        </p:tgtEl>
                                        <p:attrNameLst>
                                          <p:attrName>ppt_h</p:attrName>
                                        </p:attrNameLst>
                                      </p:cBhvr>
                                      <p:tavLst>
                                        <p:tav tm="0">
                                          <p:val>
                                            <p:fltVal val="0"/>
                                          </p:val>
                                        </p:tav>
                                        <p:tav tm="100000">
                                          <p:val>
                                            <p:strVal val="#ppt_h"/>
                                          </p:val>
                                        </p:tav>
                                      </p:tavLst>
                                    </p:anim>
                                    <p:anim calcmode="lin" valueType="num">
                                      <p:cBhvr>
                                        <p:cTn id="33" dur="1000" fill="hold"/>
                                        <p:tgtEl>
                                          <p:spTgt spid="1544197"/>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154419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9" presetClass="entr" presetSubtype="0" fill="hold" grpId="0" nodeType="clickEffect">
                                  <p:stCondLst>
                                    <p:cond delay="0"/>
                                  </p:stCondLst>
                                  <p:childTnLst>
                                    <p:set>
                                      <p:cBhvr>
                                        <p:cTn id="38" dur="1" fill="hold">
                                          <p:stCondLst>
                                            <p:cond delay="0"/>
                                          </p:stCondLst>
                                        </p:cTn>
                                        <p:tgtEl>
                                          <p:spTgt spid="1544195"/>
                                        </p:tgtEl>
                                        <p:attrNameLst>
                                          <p:attrName>style.visibility</p:attrName>
                                        </p:attrNameLst>
                                      </p:cBhvr>
                                      <p:to>
                                        <p:strVal val="visible"/>
                                      </p:to>
                                    </p:set>
                                    <p:anim calcmode="lin" valueType="num">
                                      <p:cBhvr>
                                        <p:cTn id="39" dur="1000" fill="hold"/>
                                        <p:tgtEl>
                                          <p:spTgt spid="1544195"/>
                                        </p:tgtEl>
                                        <p:attrNameLst>
                                          <p:attrName>ppt_x</p:attrName>
                                        </p:attrNameLst>
                                      </p:cBhvr>
                                      <p:tavLst>
                                        <p:tav tm="0">
                                          <p:val>
                                            <p:strVal val="#ppt_x-.2"/>
                                          </p:val>
                                        </p:tav>
                                        <p:tav tm="100000">
                                          <p:val>
                                            <p:strVal val="#ppt_x"/>
                                          </p:val>
                                        </p:tav>
                                      </p:tavLst>
                                    </p:anim>
                                    <p:anim calcmode="lin" valueType="num">
                                      <p:cBhvr>
                                        <p:cTn id="40" dur="1000" fill="hold"/>
                                        <p:tgtEl>
                                          <p:spTgt spid="1544195"/>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544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4194" grpId="0"/>
      <p:bldP spid="1544195" grpId="0"/>
      <p:bldP spid="1544196" grpId="0"/>
      <p:bldP spid="1544196" grpId="1"/>
      <p:bldP spid="1544197" grpId="0"/>
      <p:bldP spid="154419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5218" name="Text Box 2"/>
          <p:cNvSpPr txBox="1">
            <a:spLocks noGrp="1" noChangeArrowheads="1"/>
          </p:cNvSpPr>
          <p:nvPr>
            <p:ph type="title"/>
          </p:nvPr>
        </p:nvSpPr>
        <p:spPr>
          <a:xfrm>
            <a:off x="304800" y="1219200"/>
            <a:ext cx="8839200" cy="914400"/>
          </a:xfrm>
          <a:noFill/>
          <a:ln/>
        </p:spPr>
        <p:txBody>
          <a:bodyPr anchor="b">
            <a:normAutofit fontScale="90000"/>
          </a:bodyPr>
          <a:lstStyle/>
          <a:p>
            <a:pPr eaLnBrk="0" hangingPunct="0">
              <a:spcBef>
                <a:spcPct val="50000"/>
              </a:spcBef>
            </a:pPr>
            <a:r>
              <a:rPr lang="en-US" sz="3200" i="1">
                <a:solidFill>
                  <a:srgbClr val="A50021"/>
                </a:solidFill>
                <a:latin typeface="Times New Roman" panose="02020603050405020304" pitchFamily="18" charset="0"/>
                <a:cs typeface="Times New Roman" panose="02020603050405020304" pitchFamily="18" charset="0"/>
              </a:rPr>
              <a:t>Thông tin tổng hợp nhiều sự kiện xung quanh một hiện tượng nào đó có vấn đề đáng quan tâm .</a:t>
            </a:r>
          </a:p>
        </p:txBody>
      </p:sp>
      <p:sp>
        <p:nvSpPr>
          <p:cNvPr id="1545219" name="Text Box 3"/>
          <p:cNvSpPr txBox="1">
            <a:spLocks noGrp="1" noChangeArrowheads="1"/>
          </p:cNvSpPr>
          <p:nvPr>
            <p:ph idx="1"/>
          </p:nvPr>
        </p:nvSpPr>
        <p:spPr>
          <a:xfrm>
            <a:off x="304800" y="228600"/>
            <a:ext cx="7924800" cy="990600"/>
          </a:xfrm>
          <a:noFill/>
          <a:ln/>
        </p:spPr>
        <p:txBody>
          <a:bodyPr/>
          <a:lstStyle/>
          <a:p>
            <a:r>
              <a:rPr lang="en-US" b="1" i="1">
                <a:solidFill>
                  <a:srgbClr val="FF0000"/>
                </a:solidFill>
                <a:latin typeface="Arial" panose="020B0604020202020204" pitchFamily="34" charset="0"/>
              </a:rPr>
              <a:t>Tin tổng hợp</a:t>
            </a:r>
          </a:p>
        </p:txBody>
      </p:sp>
      <p:sp>
        <p:nvSpPr>
          <p:cNvPr id="1545220" name="Text Box 4"/>
          <p:cNvSpPr txBox="1">
            <a:spLocks noChangeArrowheads="1"/>
          </p:cNvSpPr>
          <p:nvPr/>
        </p:nvSpPr>
        <p:spPr bwMode="auto">
          <a:xfrm>
            <a:off x="1600200" y="2590800"/>
            <a:ext cx="609600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dirty="0" err="1">
                <a:solidFill>
                  <a:srgbClr val="C00000"/>
                </a:solidFill>
                <a:latin typeface="Times New Roman" panose="02020603050405020304" pitchFamily="18" charset="0"/>
              </a:rPr>
              <a:t>Tổng</a:t>
            </a:r>
            <a:r>
              <a:rPr lang="en-US" sz="2800" dirty="0">
                <a:solidFill>
                  <a:srgbClr val="C00000"/>
                </a:solidFill>
                <a:latin typeface="Times New Roman" panose="02020603050405020304" pitchFamily="18" charset="0"/>
              </a:rPr>
              <a:t> </a:t>
            </a:r>
            <a:r>
              <a:rPr lang="en-US" sz="2800" dirty="0" err="1">
                <a:solidFill>
                  <a:srgbClr val="C00000"/>
                </a:solidFill>
                <a:latin typeface="Times New Roman" panose="02020603050405020304" pitchFamily="18" charset="0"/>
              </a:rPr>
              <a:t>hợp</a:t>
            </a:r>
            <a:r>
              <a:rPr lang="en-US" sz="2800" dirty="0">
                <a:solidFill>
                  <a:srgbClr val="C00000"/>
                </a:solidFill>
                <a:latin typeface="Times New Roman" panose="02020603050405020304" pitchFamily="18" charset="0"/>
              </a:rPr>
              <a:t> tin </a:t>
            </a:r>
            <a:r>
              <a:rPr lang="en-US" sz="2800" dirty="0" err="1">
                <a:solidFill>
                  <a:srgbClr val="C00000"/>
                </a:solidFill>
                <a:latin typeface="Times New Roman" panose="02020603050405020304" pitchFamily="18" charset="0"/>
              </a:rPr>
              <a:t>cuối</a:t>
            </a:r>
            <a:r>
              <a:rPr lang="en-US" sz="2800" dirty="0">
                <a:solidFill>
                  <a:srgbClr val="C00000"/>
                </a:solidFill>
                <a:latin typeface="Times New Roman" panose="02020603050405020304" pitchFamily="18" charset="0"/>
              </a:rPr>
              <a:t> </a:t>
            </a:r>
            <a:r>
              <a:rPr lang="en-US" sz="2800" dirty="0" err="1">
                <a:solidFill>
                  <a:srgbClr val="C00000"/>
                </a:solidFill>
                <a:latin typeface="Times New Roman" panose="02020603050405020304" pitchFamily="18" charset="0"/>
              </a:rPr>
              <a:t>tuần</a:t>
            </a:r>
            <a:r>
              <a:rPr lang="en-US" sz="2800" dirty="0">
                <a:solidFill>
                  <a:srgbClr val="C00000"/>
                </a:solidFill>
                <a:latin typeface="Times New Roman" panose="02020603050405020304" pitchFamily="18" charset="0"/>
              </a:rPr>
              <a:t>.</a:t>
            </a:r>
          </a:p>
          <a:p>
            <a:pPr>
              <a:spcBef>
                <a:spcPct val="50000"/>
              </a:spcBef>
            </a:pPr>
            <a:r>
              <a:rPr lang="en-US" sz="2800" dirty="0" err="1">
                <a:solidFill>
                  <a:srgbClr val="C00000"/>
                </a:solidFill>
                <a:latin typeface="Times New Roman" panose="02020603050405020304" pitchFamily="18" charset="0"/>
              </a:rPr>
              <a:t>Tổng</a:t>
            </a:r>
            <a:r>
              <a:rPr lang="en-US" sz="2800" dirty="0">
                <a:solidFill>
                  <a:srgbClr val="C00000"/>
                </a:solidFill>
                <a:latin typeface="Times New Roman" panose="02020603050405020304" pitchFamily="18" charset="0"/>
              </a:rPr>
              <a:t> </a:t>
            </a:r>
            <a:r>
              <a:rPr lang="en-US" sz="2800" dirty="0" err="1">
                <a:solidFill>
                  <a:srgbClr val="C00000"/>
                </a:solidFill>
                <a:latin typeface="Times New Roman" panose="02020603050405020304" pitchFamily="18" charset="0"/>
              </a:rPr>
              <a:t>hợp</a:t>
            </a:r>
            <a:r>
              <a:rPr lang="en-US" sz="2800" dirty="0">
                <a:solidFill>
                  <a:srgbClr val="C00000"/>
                </a:solidFill>
                <a:latin typeface="Times New Roman" panose="02020603050405020304" pitchFamily="18" charset="0"/>
              </a:rPr>
              <a:t> tin </a:t>
            </a:r>
            <a:r>
              <a:rPr lang="en-US" sz="2800" dirty="0" err="1">
                <a:solidFill>
                  <a:srgbClr val="C00000"/>
                </a:solidFill>
                <a:latin typeface="Times New Roman" panose="02020603050405020304" pitchFamily="18" charset="0"/>
              </a:rPr>
              <a:t>thể</a:t>
            </a:r>
            <a:r>
              <a:rPr lang="en-US" sz="2800" dirty="0">
                <a:solidFill>
                  <a:srgbClr val="C00000"/>
                </a:solidFill>
                <a:latin typeface="Times New Roman" panose="02020603050405020304" pitchFamily="18" charset="0"/>
              </a:rPr>
              <a:t> </a:t>
            </a:r>
            <a:r>
              <a:rPr lang="en-US" sz="2800" dirty="0" err="1">
                <a:solidFill>
                  <a:srgbClr val="C00000"/>
                </a:solidFill>
                <a:latin typeface="Times New Roman" panose="02020603050405020304" pitchFamily="18" charset="0"/>
              </a:rPr>
              <a:t>thao</a:t>
            </a:r>
            <a:r>
              <a:rPr lang="en-US" sz="2800" dirty="0">
                <a:solidFill>
                  <a:srgbClr val="C00000"/>
                </a:solidFill>
                <a:latin typeface="Times New Roman" panose="02020603050405020304" pitchFamily="18" charset="0"/>
              </a:rPr>
              <a:t> </a:t>
            </a:r>
            <a:r>
              <a:rPr lang="en-US" sz="2800" dirty="0" err="1">
                <a:solidFill>
                  <a:srgbClr val="C00000"/>
                </a:solidFill>
                <a:latin typeface="Times New Roman" panose="02020603050405020304" pitchFamily="18" charset="0"/>
              </a:rPr>
              <a:t>tuần</a:t>
            </a:r>
            <a:r>
              <a:rPr lang="en-US" sz="2800" dirty="0">
                <a:solidFill>
                  <a:srgbClr val="C00000"/>
                </a:solidFill>
                <a:latin typeface="Times New Roman" panose="02020603050405020304" pitchFamily="18" charset="0"/>
              </a:rPr>
              <a:t> qua.</a:t>
            </a:r>
          </a:p>
        </p:txBody>
      </p:sp>
      <p:sp>
        <p:nvSpPr>
          <p:cNvPr id="1545221" name="Text Box 5"/>
          <p:cNvSpPr txBox="1">
            <a:spLocks noChangeArrowheads="1"/>
          </p:cNvSpPr>
          <p:nvPr/>
        </p:nvSpPr>
        <p:spPr bwMode="auto">
          <a:xfrm>
            <a:off x="152400" y="2743200"/>
            <a:ext cx="1447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3600" i="0" u="sng">
                <a:solidFill>
                  <a:schemeClr val="hlink"/>
                </a:solidFill>
                <a:latin typeface="Times New Roman" panose="02020603050405020304" pitchFamily="18" charset="0"/>
              </a:rPr>
              <a:t>Ví dụ:</a:t>
            </a:r>
            <a:r>
              <a:rPr lang="en-US" sz="2400" i="0" u="sng">
                <a:solidFill>
                  <a:schemeClr val="hlink"/>
                </a:solidFill>
                <a:latin typeface="Arial" panose="020B0604020202020204" pitchFamily="34" charset="0"/>
              </a:rPr>
              <a:t> </a:t>
            </a:r>
          </a:p>
        </p:txBody>
      </p:sp>
    </p:spTree>
    <p:extLst>
      <p:ext uri="{BB962C8B-B14F-4D97-AF65-F5344CB8AC3E}">
        <p14:creationId xmlns:p14="http://schemas.microsoft.com/office/powerpoint/2010/main" val="1192606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545219"/>
                                        </p:tgtEl>
                                        <p:attrNameLst>
                                          <p:attrName>style.visibility</p:attrName>
                                        </p:attrNameLst>
                                      </p:cBhvr>
                                      <p:to>
                                        <p:strVal val="visible"/>
                                      </p:to>
                                    </p:set>
                                    <p:animEffect transition="in" filter="fade">
                                      <p:cBhvr>
                                        <p:cTn id="7" dur="2000"/>
                                        <p:tgtEl>
                                          <p:spTgt spid="1545219"/>
                                        </p:tgtEl>
                                      </p:cBhvr>
                                    </p:animEffect>
                                    <p:anim calcmode="lin" valueType="num">
                                      <p:cBhvr>
                                        <p:cTn id="8" dur="2000" fill="hold"/>
                                        <p:tgtEl>
                                          <p:spTgt spid="1545219"/>
                                        </p:tgtEl>
                                        <p:attrNameLst>
                                          <p:attrName>ppt_x</p:attrName>
                                        </p:attrNameLst>
                                      </p:cBhvr>
                                      <p:tavLst>
                                        <p:tav tm="0">
                                          <p:val>
                                            <p:strVal val="#ppt_x"/>
                                          </p:val>
                                        </p:tav>
                                        <p:tav tm="100000">
                                          <p:val>
                                            <p:strVal val="#ppt_x"/>
                                          </p:val>
                                        </p:tav>
                                      </p:tavLst>
                                    </p:anim>
                                    <p:anim calcmode="lin" valueType="num">
                                      <p:cBhvr>
                                        <p:cTn id="9" dur="1800" decel="100000" fill="hold"/>
                                        <p:tgtEl>
                                          <p:spTgt spid="1545219"/>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1545219"/>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0" fill="hold" grpId="0" nodeType="clickEffect">
                                  <p:stCondLst>
                                    <p:cond delay="0"/>
                                  </p:stCondLst>
                                  <p:childTnLst>
                                    <p:set>
                                      <p:cBhvr>
                                        <p:cTn id="14" dur="1" fill="hold">
                                          <p:stCondLst>
                                            <p:cond delay="0"/>
                                          </p:stCondLst>
                                        </p:cTn>
                                        <p:tgtEl>
                                          <p:spTgt spid="1545218"/>
                                        </p:tgtEl>
                                        <p:attrNameLst>
                                          <p:attrName>style.visibility</p:attrName>
                                        </p:attrNameLst>
                                      </p:cBhvr>
                                      <p:to>
                                        <p:strVal val="visible"/>
                                      </p:to>
                                    </p:set>
                                    <p:anim calcmode="lin" valueType="num">
                                      <p:cBhvr>
                                        <p:cTn id="15" dur="2000" fill="hold"/>
                                        <p:tgtEl>
                                          <p:spTgt spid="1545218"/>
                                        </p:tgtEl>
                                        <p:attrNameLst>
                                          <p:attrName>ppt_w</p:attrName>
                                        </p:attrNameLst>
                                      </p:cBhvr>
                                      <p:tavLst>
                                        <p:tav tm="0">
                                          <p:val>
                                            <p:fltVal val="0"/>
                                          </p:val>
                                        </p:tav>
                                        <p:tav tm="100000">
                                          <p:val>
                                            <p:strVal val="#ppt_w"/>
                                          </p:val>
                                        </p:tav>
                                      </p:tavLst>
                                    </p:anim>
                                    <p:anim calcmode="lin" valueType="num">
                                      <p:cBhvr>
                                        <p:cTn id="16" dur="2000" fill="hold"/>
                                        <p:tgtEl>
                                          <p:spTgt spid="1545218"/>
                                        </p:tgtEl>
                                        <p:attrNameLst>
                                          <p:attrName>ppt_h</p:attrName>
                                        </p:attrNameLst>
                                      </p:cBhvr>
                                      <p:tavLst>
                                        <p:tav tm="0">
                                          <p:val>
                                            <p:fltVal val="0"/>
                                          </p:val>
                                        </p:tav>
                                        <p:tav tm="100000">
                                          <p:val>
                                            <p:strVal val="#ppt_h"/>
                                          </p:val>
                                        </p:tav>
                                      </p:tavLst>
                                    </p:anim>
                                    <p:animEffect transition="in" filter="fade">
                                      <p:cBhvr>
                                        <p:cTn id="17" dur="2000"/>
                                        <p:tgtEl>
                                          <p:spTgt spid="15452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5" presetClass="entr" presetSubtype="0" fill="hold" grpId="0" nodeType="clickEffect">
                                  <p:stCondLst>
                                    <p:cond delay="0"/>
                                  </p:stCondLst>
                                  <p:childTnLst>
                                    <p:set>
                                      <p:cBhvr>
                                        <p:cTn id="21" dur="1" fill="hold">
                                          <p:stCondLst>
                                            <p:cond delay="0"/>
                                          </p:stCondLst>
                                        </p:cTn>
                                        <p:tgtEl>
                                          <p:spTgt spid="1545221"/>
                                        </p:tgtEl>
                                        <p:attrNameLst>
                                          <p:attrName>style.visibility</p:attrName>
                                        </p:attrNameLst>
                                      </p:cBhvr>
                                      <p:to>
                                        <p:strVal val="visible"/>
                                      </p:to>
                                    </p:set>
                                    <p:anim calcmode="lin" valueType="num">
                                      <p:cBhvr>
                                        <p:cTn id="22" dur="1000" fill="hold"/>
                                        <p:tgtEl>
                                          <p:spTgt spid="1545221"/>
                                        </p:tgtEl>
                                        <p:attrNameLst>
                                          <p:attrName>ppt_w</p:attrName>
                                        </p:attrNameLst>
                                      </p:cBhvr>
                                      <p:tavLst>
                                        <p:tav tm="0">
                                          <p:val>
                                            <p:fltVal val="0"/>
                                          </p:val>
                                        </p:tav>
                                        <p:tav tm="100000">
                                          <p:val>
                                            <p:strVal val="#ppt_w"/>
                                          </p:val>
                                        </p:tav>
                                      </p:tavLst>
                                    </p:anim>
                                    <p:anim calcmode="lin" valueType="num">
                                      <p:cBhvr>
                                        <p:cTn id="23" dur="1000" fill="hold"/>
                                        <p:tgtEl>
                                          <p:spTgt spid="1545221"/>
                                        </p:tgtEl>
                                        <p:attrNameLst>
                                          <p:attrName>ppt_h</p:attrName>
                                        </p:attrNameLst>
                                      </p:cBhvr>
                                      <p:tavLst>
                                        <p:tav tm="0">
                                          <p:val>
                                            <p:fltVal val="0"/>
                                          </p:val>
                                        </p:tav>
                                        <p:tav tm="100000">
                                          <p:val>
                                            <p:strVal val="#ppt_h"/>
                                          </p:val>
                                        </p:tav>
                                      </p:tavLst>
                                    </p:anim>
                                    <p:anim calcmode="lin" valueType="num">
                                      <p:cBhvr>
                                        <p:cTn id="24" dur="1000" fill="hold"/>
                                        <p:tgtEl>
                                          <p:spTgt spid="1545221"/>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54522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37" presetClass="entr" presetSubtype="0" fill="hold" grpId="0" nodeType="clickEffect">
                                  <p:stCondLst>
                                    <p:cond delay="0"/>
                                  </p:stCondLst>
                                  <p:childTnLst>
                                    <p:set>
                                      <p:cBhvr>
                                        <p:cTn id="29" dur="1" fill="hold">
                                          <p:stCondLst>
                                            <p:cond delay="0"/>
                                          </p:stCondLst>
                                        </p:cTn>
                                        <p:tgtEl>
                                          <p:spTgt spid="1545220"/>
                                        </p:tgtEl>
                                        <p:attrNameLst>
                                          <p:attrName>style.visibility</p:attrName>
                                        </p:attrNameLst>
                                      </p:cBhvr>
                                      <p:to>
                                        <p:strVal val="visible"/>
                                      </p:to>
                                    </p:set>
                                    <p:animEffect transition="in" filter="fade">
                                      <p:cBhvr>
                                        <p:cTn id="30" dur="2000"/>
                                        <p:tgtEl>
                                          <p:spTgt spid="1545220"/>
                                        </p:tgtEl>
                                      </p:cBhvr>
                                    </p:animEffect>
                                    <p:anim calcmode="lin" valueType="num">
                                      <p:cBhvr>
                                        <p:cTn id="31" dur="2000" fill="hold"/>
                                        <p:tgtEl>
                                          <p:spTgt spid="1545220"/>
                                        </p:tgtEl>
                                        <p:attrNameLst>
                                          <p:attrName>ppt_x</p:attrName>
                                        </p:attrNameLst>
                                      </p:cBhvr>
                                      <p:tavLst>
                                        <p:tav tm="0">
                                          <p:val>
                                            <p:strVal val="#ppt_x"/>
                                          </p:val>
                                        </p:tav>
                                        <p:tav tm="100000">
                                          <p:val>
                                            <p:strVal val="#ppt_x"/>
                                          </p:val>
                                        </p:tav>
                                      </p:tavLst>
                                    </p:anim>
                                    <p:anim calcmode="lin" valueType="num">
                                      <p:cBhvr>
                                        <p:cTn id="32" dur="1800" decel="100000" fill="hold"/>
                                        <p:tgtEl>
                                          <p:spTgt spid="1545220"/>
                                        </p:tgtEl>
                                        <p:attrNameLst>
                                          <p:attrName>ppt_y</p:attrName>
                                        </p:attrNameLst>
                                      </p:cBhvr>
                                      <p:tavLst>
                                        <p:tav tm="0">
                                          <p:val>
                                            <p:strVal val="#ppt_y+1"/>
                                          </p:val>
                                        </p:tav>
                                        <p:tav tm="100000">
                                          <p:val>
                                            <p:strVal val="#ppt_y-.03"/>
                                          </p:val>
                                        </p:tav>
                                      </p:tavLst>
                                    </p:anim>
                                    <p:anim calcmode="lin" valueType="num">
                                      <p:cBhvr>
                                        <p:cTn id="33" dur="200" accel="100000" fill="hold">
                                          <p:stCondLst>
                                            <p:cond delay="1800"/>
                                          </p:stCondLst>
                                        </p:cTn>
                                        <p:tgtEl>
                                          <p:spTgt spid="154522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5218" grpId="0" animBg="1"/>
      <p:bldP spid="1545219" grpId="0" animBg="1"/>
      <p:bldP spid="1545220" grpId="0"/>
      <p:bldP spid="15452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en-US"/>
          </a:p>
        </p:txBody>
      </p:sp>
      <p:sp>
        <p:nvSpPr>
          <p:cNvPr id="13315" name="Rectangle 3"/>
          <p:cNvSpPr>
            <a:spLocks noGrp="1" noChangeArrowheads="1"/>
          </p:cNvSpPr>
          <p:nvPr>
            <p:ph idx="1"/>
          </p:nvPr>
        </p:nvSpPr>
        <p:spPr/>
        <p:txBody>
          <a:bodyPr/>
          <a:lstStyle/>
          <a:p>
            <a:endParaRPr lang="en-US"/>
          </a:p>
        </p:txBody>
      </p:sp>
      <p:pic>
        <p:nvPicPr>
          <p:cNvPr id="13316" name="Picture 4" descr="xanh luc d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3317" name="Rectangle 5"/>
          <p:cNvSpPr>
            <a:spLocks noChangeArrowheads="1"/>
          </p:cNvSpPr>
          <p:nvPr/>
        </p:nvSpPr>
        <p:spPr bwMode="auto">
          <a:xfrm>
            <a:off x="321212" y="416755"/>
            <a:ext cx="8517988" cy="6212645"/>
          </a:xfrm>
          <a:prstGeom prst="rect">
            <a:avLst/>
          </a:prstGeom>
          <a:solidFill>
            <a:schemeClr val="bg1"/>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3319" name="Text Box 7"/>
          <p:cNvSpPr txBox="1">
            <a:spLocks noChangeArrowheads="1"/>
          </p:cNvSpPr>
          <p:nvPr/>
        </p:nvSpPr>
        <p:spPr bwMode="auto">
          <a:xfrm>
            <a:off x="685800" y="762000"/>
            <a:ext cx="7924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defRPr>
                <a:solidFill>
                  <a:schemeClr val="tx1"/>
                </a:solidFill>
                <a:latin typeface="Arial" charset="0"/>
                <a:cs typeface="Arial" charset="0"/>
              </a:defRPr>
            </a:lvl1pPr>
            <a:lvl2pPr marL="914400" indent="-457200">
              <a:defRPr>
                <a:solidFill>
                  <a:schemeClr val="tx1"/>
                </a:solidFill>
                <a:latin typeface="Arial" charset="0"/>
                <a:cs typeface="Arial" charset="0"/>
              </a:defRPr>
            </a:lvl2pPr>
            <a:lvl3pPr marL="1371600" indent="-457200">
              <a:defRPr>
                <a:solidFill>
                  <a:schemeClr val="tx1"/>
                </a:solidFill>
                <a:latin typeface="Arial" charset="0"/>
                <a:cs typeface="Arial" charset="0"/>
              </a:defRPr>
            </a:lvl3pPr>
            <a:lvl4pPr marL="1828800" indent="-457200">
              <a:defRPr>
                <a:solidFill>
                  <a:schemeClr val="tx1"/>
                </a:solidFill>
                <a:latin typeface="Arial" charset="0"/>
                <a:cs typeface="Arial" charset="0"/>
              </a:defRPr>
            </a:lvl4pPr>
            <a:lvl5pPr marL="2286000" indent="-457200">
              <a:defRPr>
                <a:solidFill>
                  <a:schemeClr val="tx1"/>
                </a:solidFill>
                <a:latin typeface="Arial" charset="0"/>
                <a:cs typeface="Arial" charset="0"/>
              </a:defRPr>
            </a:lvl5pPr>
            <a:lvl6pPr marL="2743200" indent="-457200" fontAlgn="base">
              <a:spcBef>
                <a:spcPct val="0"/>
              </a:spcBef>
              <a:spcAft>
                <a:spcPct val="0"/>
              </a:spcAft>
              <a:defRPr>
                <a:solidFill>
                  <a:schemeClr val="tx1"/>
                </a:solidFill>
                <a:latin typeface="Arial" charset="0"/>
                <a:cs typeface="Arial" charset="0"/>
              </a:defRPr>
            </a:lvl6pPr>
            <a:lvl7pPr marL="3200400" indent="-457200" fontAlgn="base">
              <a:spcBef>
                <a:spcPct val="0"/>
              </a:spcBef>
              <a:spcAft>
                <a:spcPct val="0"/>
              </a:spcAft>
              <a:defRPr>
                <a:solidFill>
                  <a:schemeClr val="tx1"/>
                </a:solidFill>
                <a:latin typeface="Arial" charset="0"/>
                <a:cs typeface="Arial" charset="0"/>
              </a:defRPr>
            </a:lvl7pPr>
            <a:lvl8pPr marL="3657600" indent="-457200" fontAlgn="base">
              <a:spcBef>
                <a:spcPct val="0"/>
              </a:spcBef>
              <a:spcAft>
                <a:spcPct val="0"/>
              </a:spcAft>
              <a:defRPr>
                <a:solidFill>
                  <a:schemeClr val="tx1"/>
                </a:solidFill>
                <a:latin typeface="Arial" charset="0"/>
                <a:cs typeface="Arial" charset="0"/>
              </a:defRPr>
            </a:lvl8pPr>
            <a:lvl9pPr marL="4114800" indent="-457200" fontAlgn="base">
              <a:spcBef>
                <a:spcPct val="0"/>
              </a:spcBef>
              <a:spcAft>
                <a:spcPct val="0"/>
              </a:spcAft>
              <a:defRPr>
                <a:solidFill>
                  <a:schemeClr val="tx1"/>
                </a:solidFill>
                <a:latin typeface="Arial" charset="0"/>
                <a:cs typeface="Arial" charset="0"/>
              </a:defRPr>
            </a:lvl9pPr>
          </a:lstStyle>
          <a:p>
            <a:pPr>
              <a:spcBef>
                <a:spcPct val="50000"/>
              </a:spcBef>
            </a:pPr>
            <a:r>
              <a:rPr lang="en-US" sz="2800" b="1">
                <a:solidFill>
                  <a:srgbClr val="0000CC"/>
                </a:solidFill>
                <a:latin typeface="Times New Roman" pitchFamily="18" charset="0"/>
                <a:cs typeface="Times New Roman" pitchFamily="18" charset="0"/>
              </a:rPr>
              <a:t>I. </a:t>
            </a:r>
            <a:r>
              <a:rPr lang="en-US" sz="2800" b="1" smtClean="0">
                <a:solidFill>
                  <a:srgbClr val="0000CC"/>
                </a:solidFill>
                <a:latin typeface="Times New Roman" pitchFamily="18" charset="0"/>
                <a:cs typeface="Times New Roman" pitchFamily="18" charset="0"/>
              </a:rPr>
              <a:t>MỤC ĐÍCH, YÊU CẦU CỦA BẢN TIN</a:t>
            </a:r>
            <a:endParaRPr lang="en-US" sz="2800" b="1">
              <a:solidFill>
                <a:srgbClr val="0000CC"/>
              </a:solidFill>
              <a:latin typeface="Times New Roman" pitchFamily="18" charset="0"/>
              <a:cs typeface="Times New Roman" pitchFamily="18" charset="0"/>
            </a:endParaRPr>
          </a:p>
        </p:txBody>
      </p:sp>
      <p:sp>
        <p:nvSpPr>
          <p:cNvPr id="2" name="TextBox 1"/>
          <p:cNvSpPr txBox="1"/>
          <p:nvPr/>
        </p:nvSpPr>
        <p:spPr>
          <a:xfrm>
            <a:off x="685800" y="1143000"/>
            <a:ext cx="4648200" cy="523220"/>
          </a:xfrm>
          <a:prstGeom prst="rect">
            <a:avLst/>
          </a:prstGeom>
          <a:noFill/>
        </p:spPr>
        <p:txBody>
          <a:bodyPr wrap="square" rtlCol="0">
            <a:spAutoFit/>
          </a:bodyPr>
          <a:lstStyle/>
          <a:p>
            <a:pPr>
              <a:spcBef>
                <a:spcPct val="50000"/>
              </a:spcBef>
            </a:pPr>
            <a:r>
              <a:rPr lang="en-US" sz="2800" b="1">
                <a:solidFill>
                  <a:srgbClr val="FF0000"/>
                </a:solidFill>
                <a:latin typeface="Times New Roman" pitchFamily="18" charset="0"/>
                <a:cs typeface="Times New Roman" pitchFamily="18" charset="0"/>
              </a:rPr>
              <a:t>1. Tìm hiểu ví dụ</a:t>
            </a:r>
          </a:p>
        </p:txBody>
      </p:sp>
      <p:sp>
        <p:nvSpPr>
          <p:cNvPr id="3" name="TextBox 2"/>
          <p:cNvSpPr txBox="1"/>
          <p:nvPr/>
        </p:nvSpPr>
        <p:spPr>
          <a:xfrm>
            <a:off x="685800" y="1656692"/>
            <a:ext cx="7010400" cy="2246769"/>
          </a:xfrm>
          <a:prstGeom prst="rect">
            <a:avLst/>
          </a:prstGeom>
          <a:noFill/>
        </p:spPr>
        <p:txBody>
          <a:bodyPr wrap="square" rtlCol="0">
            <a:spAutoFit/>
          </a:bodyPr>
          <a:lstStyle/>
          <a:p>
            <a:r>
              <a:rPr lang="en-US" sz="2800" b="1">
                <a:solidFill>
                  <a:srgbClr val="FF0000"/>
                </a:solidFill>
                <a:latin typeface="Times New Roman" pitchFamily="18" charset="0"/>
                <a:cs typeface="Times New Roman" pitchFamily="18" charset="0"/>
              </a:rPr>
              <a:t>2. Kết luận</a:t>
            </a:r>
            <a:endParaRPr lang="en-US" sz="2800">
              <a:solidFill>
                <a:srgbClr val="FF0000"/>
              </a:solidFill>
              <a:latin typeface="Times New Roman" pitchFamily="18" charset="0"/>
              <a:cs typeface="Times New Roman" pitchFamily="18" charset="0"/>
            </a:endParaRPr>
          </a:p>
          <a:p>
            <a:r>
              <a:rPr lang="en-US" sz="2800" b="1">
                <a:solidFill>
                  <a:srgbClr val="00B050"/>
                </a:solidFill>
                <a:latin typeface="Times New Roman" pitchFamily="18" charset="0"/>
                <a:cs typeface="Times New Roman" pitchFamily="18" charset="0"/>
              </a:rPr>
              <a:t>a. Mục đích</a:t>
            </a:r>
          </a:p>
          <a:p>
            <a:r>
              <a:rPr lang="en-US" sz="2800" b="1">
                <a:latin typeface="Times New Roman" pitchFamily="18" charset="0"/>
                <a:cs typeface="Times New Roman" pitchFamily="18" charset="0"/>
              </a:rPr>
              <a:t>- Nhằm đưa tin kịp thời, chân thực về những sự kiện có ý nghĩa trong đời sống.</a:t>
            </a:r>
          </a:p>
          <a:p>
            <a:r>
              <a:rPr lang="en-US" sz="2800" b="1">
                <a:solidFill>
                  <a:srgbClr val="00B050"/>
                </a:solidFill>
                <a:latin typeface="Times New Roman" pitchFamily="18" charset="0"/>
                <a:cs typeface="Times New Roman" pitchFamily="18" charset="0"/>
              </a:rPr>
              <a:t>b. Yêu cầu </a:t>
            </a:r>
          </a:p>
        </p:txBody>
      </p:sp>
      <p:sp>
        <p:nvSpPr>
          <p:cNvPr id="4" name="TextBox 3"/>
          <p:cNvSpPr txBox="1"/>
          <p:nvPr/>
        </p:nvSpPr>
        <p:spPr>
          <a:xfrm>
            <a:off x="676422" y="3896104"/>
            <a:ext cx="7543800" cy="1661993"/>
          </a:xfrm>
          <a:prstGeom prst="rect">
            <a:avLst/>
          </a:prstGeom>
          <a:noFill/>
        </p:spPr>
        <p:txBody>
          <a:bodyPr wrap="square" rtlCol="0">
            <a:spAutoFit/>
          </a:bodyPr>
          <a:lstStyle/>
          <a:p>
            <a:r>
              <a:rPr lang="en-US" sz="2800" b="1">
                <a:latin typeface="Times New Roman" pitchFamily="18" charset="0"/>
                <a:cs typeface="Times New Roman" pitchFamily="18" charset="0"/>
              </a:rPr>
              <a:t>- Tin phải ngắn gọn, chính xác. </a:t>
            </a:r>
          </a:p>
          <a:p>
            <a:r>
              <a:rPr lang="en-US" sz="2800" b="1">
                <a:latin typeface="Times New Roman" pitchFamily="18" charset="0"/>
                <a:cs typeface="Times New Roman" pitchFamily="18" charset="0"/>
              </a:rPr>
              <a:t>- Có thời gian, địa điểm cụ thể. </a:t>
            </a:r>
          </a:p>
          <a:p>
            <a:r>
              <a:rPr lang="en-US" sz="2800" b="1">
                <a:latin typeface="Times New Roman" pitchFamily="18" charset="0"/>
                <a:cs typeface="Times New Roman" pitchFamily="18" charset="0"/>
              </a:rPr>
              <a:t>- Phải cập nhật kịp thời và có ý nghĩa xã hội.</a:t>
            </a:r>
          </a:p>
          <a:p>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val="1441181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barn(inVertical)">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barn(inVertical)">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barn(inVertical)">
                                      <p:cBhvr>
                                        <p:cTn id="3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4674" name="Rectangle 2"/>
          <p:cNvSpPr>
            <a:spLocks noGrp="1" noChangeArrowheads="1"/>
          </p:cNvSpPr>
          <p:nvPr>
            <p:ph type="title"/>
          </p:nvPr>
        </p:nvSpPr>
        <p:spPr>
          <a:xfrm>
            <a:off x="0" y="228600"/>
            <a:ext cx="8534400" cy="1384300"/>
          </a:xfrm>
        </p:spPr>
        <p:txBody>
          <a:bodyPr/>
          <a:lstStyle/>
          <a:p>
            <a:r>
              <a:rPr lang="en-US">
                <a:solidFill>
                  <a:schemeClr val="hlink"/>
                </a:solidFill>
              </a:rPr>
              <a:t>II.</a:t>
            </a:r>
            <a:r>
              <a:rPr lang="en-US" sz="4000">
                <a:solidFill>
                  <a:schemeClr val="hlink"/>
                </a:solidFill>
                <a:latin typeface="Times New Roman" panose="02020603050405020304" pitchFamily="18" charset="0"/>
                <a:cs typeface="Times New Roman" panose="02020603050405020304" pitchFamily="18" charset="0"/>
              </a:rPr>
              <a:t>CÁCH VIẾT BẢN TIN (BẢN TIN THƯỜNG )</a:t>
            </a:r>
            <a:endParaRPr lang="en-US">
              <a:solidFill>
                <a:schemeClr val="hlink"/>
              </a:solidFill>
            </a:endParaRPr>
          </a:p>
        </p:txBody>
      </p:sp>
      <p:sp>
        <p:nvSpPr>
          <p:cNvPr id="1564675" name="Rectangle 3"/>
          <p:cNvSpPr>
            <a:spLocks noGrp="1" noChangeArrowheads="1"/>
          </p:cNvSpPr>
          <p:nvPr>
            <p:ph idx="1"/>
          </p:nvPr>
        </p:nvSpPr>
        <p:spPr>
          <a:xfrm>
            <a:off x="381000" y="1752600"/>
            <a:ext cx="5486400" cy="685800"/>
          </a:xfrm>
        </p:spPr>
        <p:txBody>
          <a:bodyPr/>
          <a:lstStyle/>
          <a:p>
            <a:pPr>
              <a:buFontTx/>
              <a:buNone/>
            </a:pPr>
            <a:r>
              <a:rPr lang="en-US" sz="3200" u="sng" dirty="0">
                <a:solidFill>
                  <a:srgbClr val="800000"/>
                </a:solidFill>
                <a:latin typeface="Times New Roman" panose="02020603050405020304" pitchFamily="18" charset="0"/>
                <a:cs typeface="Times New Roman" panose="02020603050405020304" pitchFamily="18" charset="0"/>
              </a:rPr>
              <a:t>1.Khai</a:t>
            </a:r>
            <a:r>
              <a:rPr lang="en-US" u="sng" dirty="0">
                <a:solidFill>
                  <a:srgbClr val="800000"/>
                </a:solidFill>
                <a:latin typeface="Times New Roman" panose="02020603050405020304" pitchFamily="18" charset="0"/>
                <a:cs typeface="Times New Roman" panose="02020603050405020304" pitchFamily="18" charset="0"/>
              </a:rPr>
              <a:t> </a:t>
            </a:r>
            <a:r>
              <a:rPr lang="en-US" sz="3200" u="sng" dirty="0" err="1">
                <a:solidFill>
                  <a:srgbClr val="800000"/>
                </a:solidFill>
                <a:latin typeface="Times New Roman" panose="02020603050405020304" pitchFamily="18" charset="0"/>
                <a:cs typeface="Times New Roman" panose="02020603050405020304" pitchFamily="18" charset="0"/>
              </a:rPr>
              <a:t>thác</a:t>
            </a:r>
            <a:r>
              <a:rPr lang="en-US" sz="3200" u="sng" dirty="0">
                <a:solidFill>
                  <a:srgbClr val="800000"/>
                </a:solidFill>
                <a:latin typeface="Times New Roman" panose="02020603050405020304" pitchFamily="18" charset="0"/>
                <a:cs typeface="Times New Roman" panose="02020603050405020304" pitchFamily="18" charset="0"/>
              </a:rPr>
              <a:t> </a:t>
            </a:r>
            <a:r>
              <a:rPr lang="en-US" sz="3200" u="sng" dirty="0" err="1" smtClean="0">
                <a:solidFill>
                  <a:srgbClr val="800000"/>
                </a:solidFill>
                <a:latin typeface="Times New Roman" panose="02020603050405020304" pitchFamily="18" charset="0"/>
                <a:cs typeface="Times New Roman" panose="02020603050405020304" pitchFamily="18" charset="0"/>
              </a:rPr>
              <a:t>và</a:t>
            </a:r>
            <a:r>
              <a:rPr lang="en-US" sz="3200" u="sng" dirty="0" smtClean="0">
                <a:solidFill>
                  <a:srgbClr val="800000"/>
                </a:solidFill>
                <a:latin typeface="Times New Roman" panose="02020603050405020304" pitchFamily="18" charset="0"/>
                <a:cs typeface="Times New Roman" panose="02020603050405020304" pitchFamily="18" charset="0"/>
              </a:rPr>
              <a:t> </a:t>
            </a:r>
            <a:r>
              <a:rPr lang="en-US" sz="3200" u="sng" dirty="0" err="1" smtClean="0">
                <a:solidFill>
                  <a:srgbClr val="800000"/>
                </a:solidFill>
                <a:latin typeface="Times New Roman" panose="02020603050405020304" pitchFamily="18" charset="0"/>
                <a:cs typeface="Times New Roman" panose="02020603050405020304" pitchFamily="18" charset="0"/>
              </a:rPr>
              <a:t>lựa</a:t>
            </a:r>
            <a:r>
              <a:rPr lang="en-US" sz="3200" u="sng" dirty="0" smtClean="0">
                <a:solidFill>
                  <a:srgbClr val="800000"/>
                </a:solidFill>
                <a:latin typeface="Times New Roman" panose="02020603050405020304" pitchFamily="18" charset="0"/>
                <a:cs typeface="Times New Roman" panose="02020603050405020304" pitchFamily="18" charset="0"/>
              </a:rPr>
              <a:t> </a:t>
            </a:r>
            <a:r>
              <a:rPr lang="en-US" sz="3200" u="sng" dirty="0" err="1">
                <a:solidFill>
                  <a:srgbClr val="800000"/>
                </a:solidFill>
                <a:latin typeface="Times New Roman" panose="02020603050405020304" pitchFamily="18" charset="0"/>
                <a:cs typeface="Times New Roman" panose="02020603050405020304" pitchFamily="18" charset="0"/>
              </a:rPr>
              <a:t>chọn</a:t>
            </a:r>
            <a:r>
              <a:rPr lang="en-US" sz="3200" u="sng" dirty="0">
                <a:solidFill>
                  <a:srgbClr val="800000"/>
                </a:solidFill>
                <a:latin typeface="Times New Roman" panose="02020603050405020304" pitchFamily="18" charset="0"/>
                <a:cs typeface="Times New Roman" panose="02020603050405020304" pitchFamily="18" charset="0"/>
              </a:rPr>
              <a:t>  tin</a:t>
            </a:r>
          </a:p>
        </p:txBody>
      </p:sp>
      <p:sp>
        <p:nvSpPr>
          <p:cNvPr id="1564676" name="Rectangle 4"/>
          <p:cNvSpPr>
            <a:spLocks noChangeArrowheads="1"/>
          </p:cNvSpPr>
          <p:nvPr/>
        </p:nvSpPr>
        <p:spPr bwMode="auto">
          <a:xfrm>
            <a:off x="304800" y="2286000"/>
            <a:ext cx="88392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marL="742950" indent="-285750">
              <a:spcBef>
                <a:spcPct val="20000"/>
              </a:spcBef>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marL="1143000" indent="-228600">
              <a:spcBef>
                <a:spcPct val="20000"/>
              </a:spcBef>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marL="1600200" indent="-228600">
              <a:spcBef>
                <a:spcPct val="20000"/>
              </a:spcBef>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buFontTx/>
              <a:buNone/>
            </a:pPr>
            <a:r>
              <a:rPr lang="en-US" i="0" dirty="0">
                <a:solidFill>
                  <a:schemeClr val="bg2"/>
                </a:solidFill>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Những</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sư</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kiện</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đưa</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vào</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bản</a:t>
            </a:r>
            <a:r>
              <a:rPr lang="en-US" sz="2800" i="0" dirty="0">
                <a:latin typeface="Times New Roman" panose="02020603050405020304" pitchFamily="18" charset="0"/>
                <a:cs typeface="Times New Roman" panose="02020603050405020304" pitchFamily="18" charset="0"/>
              </a:rPr>
              <a:t> tin </a:t>
            </a:r>
            <a:r>
              <a:rPr lang="en-US" sz="2800" i="0" dirty="0" err="1">
                <a:latin typeface="Times New Roman" panose="02020603050405020304" pitchFamily="18" charset="0"/>
                <a:cs typeface="Times New Roman" panose="02020603050405020304" pitchFamily="18" charset="0"/>
              </a:rPr>
              <a:t>phải</a:t>
            </a:r>
            <a:r>
              <a:rPr lang="en-US" sz="2800" i="0" dirty="0">
                <a:latin typeface="Times New Roman" panose="02020603050405020304" pitchFamily="18" charset="0"/>
                <a:cs typeface="Times New Roman" panose="02020603050405020304" pitchFamily="18" charset="0"/>
              </a:rPr>
              <a:t> có ý </a:t>
            </a:r>
            <a:r>
              <a:rPr lang="en-US" sz="2800" i="0" dirty="0" err="1">
                <a:latin typeface="Times New Roman" panose="02020603050405020304" pitchFamily="18" charset="0"/>
                <a:cs typeface="Times New Roman" panose="02020603050405020304" pitchFamily="18" charset="0"/>
              </a:rPr>
              <a:t>nghĩa</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thời</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sư</a:t>
            </a:r>
            <a:r>
              <a:rPr lang="en-US" sz="2800" i="0" dirty="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và</a:t>
            </a:r>
            <a:r>
              <a:rPr lang="en-US" sz="2800" i="0" dirty="0" smtClean="0">
                <a:latin typeface="Times New Roman" panose="02020603050405020304" pitchFamily="18" charset="0"/>
                <a:cs typeface="Times New Roman" panose="02020603050405020304" pitchFamily="18" charset="0"/>
              </a:rPr>
              <a:t> </a:t>
            </a:r>
            <a:r>
              <a:rPr lang="en-US" sz="2800" i="0" dirty="0">
                <a:latin typeface="Times New Roman" panose="02020603050405020304" pitchFamily="18" charset="0"/>
                <a:cs typeface="Times New Roman" panose="02020603050405020304" pitchFamily="18" charset="0"/>
              </a:rPr>
              <a:t>ý </a:t>
            </a:r>
            <a:r>
              <a:rPr lang="en-US" sz="2800" i="0" dirty="0" err="1">
                <a:latin typeface="Times New Roman" panose="02020603050405020304" pitchFamily="18" charset="0"/>
                <a:cs typeface="Times New Roman" panose="02020603050405020304" pitchFamily="18" charset="0"/>
              </a:rPr>
              <a:t>nghĩa</a:t>
            </a:r>
            <a:r>
              <a:rPr lang="en-US" sz="2800" i="0" dirty="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xã</a:t>
            </a:r>
            <a:r>
              <a:rPr lang="en-US" sz="2800" i="0" dirty="0" smtClean="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hội</a:t>
            </a:r>
            <a:r>
              <a:rPr lang="en-US" sz="2800" i="0" dirty="0">
                <a:latin typeface="Times New Roman" panose="02020603050405020304" pitchFamily="18" charset="0"/>
                <a:cs typeface="Times New Roman" panose="02020603050405020304" pitchFamily="18" charset="0"/>
              </a:rPr>
              <a:t> </a:t>
            </a:r>
            <a:r>
              <a:rPr lang="en-US" i="0" dirty="0">
                <a:solidFill>
                  <a:schemeClr val="bg2"/>
                </a:solidFill>
                <a:latin typeface="Times New Roman" panose="02020603050405020304" pitchFamily="18" charset="0"/>
                <a:cs typeface="Times New Roman" panose="02020603050405020304" pitchFamily="18" charset="0"/>
              </a:rPr>
              <a:t>.</a:t>
            </a:r>
          </a:p>
        </p:txBody>
      </p:sp>
      <p:sp>
        <p:nvSpPr>
          <p:cNvPr id="1564677" name="Rectangle 5"/>
          <p:cNvSpPr>
            <a:spLocks noChangeArrowheads="1"/>
          </p:cNvSpPr>
          <p:nvPr/>
        </p:nvSpPr>
        <p:spPr bwMode="auto">
          <a:xfrm>
            <a:off x="381000" y="3657600"/>
            <a:ext cx="87630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marL="742950" indent="-285750">
              <a:spcBef>
                <a:spcPct val="20000"/>
              </a:spcBef>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marL="1143000" indent="-228600">
              <a:spcBef>
                <a:spcPct val="20000"/>
              </a:spcBef>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marL="1600200" indent="-228600">
              <a:spcBef>
                <a:spcPct val="20000"/>
              </a:spcBef>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buFontTx/>
              <a:buNone/>
            </a:pPr>
            <a:r>
              <a:rPr lang="en-US" i="0" dirty="0">
                <a:solidFill>
                  <a:schemeClr val="bg2"/>
                </a:solidFill>
                <a:latin typeface="Times New Roman" panose="02020603050405020304" pitchFamily="18" charset="0"/>
                <a:cs typeface="Times New Roman" panose="02020603050405020304" pitchFamily="18" charset="0"/>
              </a:rPr>
              <a:t>-</a:t>
            </a:r>
            <a:r>
              <a:rPr lang="en-US" sz="2800" i="0" dirty="0" err="1">
                <a:latin typeface="Times New Roman" panose="02020603050405020304" pitchFamily="18" charset="0"/>
                <a:cs typeface="Times New Roman" panose="02020603050405020304" pitchFamily="18" charset="0"/>
              </a:rPr>
              <a:t>Phải</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đảm</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bảo</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nội</a:t>
            </a:r>
            <a:r>
              <a:rPr lang="en-US" sz="2800" i="0" dirty="0">
                <a:latin typeface="Times New Roman" panose="02020603050405020304" pitchFamily="18" charset="0"/>
                <a:cs typeface="Times New Roman" panose="02020603050405020304" pitchFamily="18" charset="0"/>
              </a:rPr>
              <a:t> dung : </a:t>
            </a:r>
            <a:r>
              <a:rPr lang="en-US" sz="2800" i="0" dirty="0" err="1">
                <a:latin typeface="Times New Roman" panose="02020603050405020304" pitchFamily="18" charset="0"/>
                <a:cs typeface="Times New Roman" panose="02020603050405020304" pitchFamily="18" charset="0"/>
              </a:rPr>
              <a:t>Việc</a:t>
            </a:r>
            <a:r>
              <a:rPr lang="en-US" sz="2800" i="0" dirty="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gì</a:t>
            </a:r>
            <a:r>
              <a:rPr lang="en-US" sz="2800" i="0" dirty="0" smtClean="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đã</a:t>
            </a:r>
            <a:r>
              <a:rPr lang="en-US" sz="2800" i="0" dirty="0" smtClean="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xảy</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ra</a:t>
            </a:r>
            <a:r>
              <a:rPr lang="en-US" sz="2800" i="0" dirty="0">
                <a:latin typeface="Times New Roman" panose="02020603050405020304" pitchFamily="18" charset="0"/>
                <a:cs typeface="Times New Roman" panose="02020603050405020304" pitchFamily="18" charset="0"/>
              </a:rPr>
              <a:t> ? </a:t>
            </a:r>
            <a:r>
              <a:rPr lang="en-US" sz="2800" i="0" dirty="0" err="1">
                <a:latin typeface="Times New Roman" panose="02020603050405020304" pitchFamily="18" charset="0"/>
                <a:cs typeface="Times New Roman" panose="02020603050405020304" pitchFamily="18" charset="0"/>
              </a:rPr>
              <a:t>Xảy</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ra</a:t>
            </a:r>
            <a:r>
              <a:rPr lang="en-US" sz="2800" i="0" dirty="0">
                <a:latin typeface="Times New Roman" panose="02020603050405020304" pitchFamily="18" charset="0"/>
                <a:cs typeface="Times New Roman" panose="02020603050405020304" pitchFamily="18" charset="0"/>
              </a:rPr>
              <a:t> ở </a:t>
            </a:r>
            <a:r>
              <a:rPr lang="en-US" sz="2800" i="0" dirty="0" err="1">
                <a:latin typeface="Times New Roman" panose="02020603050405020304" pitchFamily="18" charset="0"/>
                <a:cs typeface="Times New Roman" panose="02020603050405020304" pitchFamily="18" charset="0"/>
              </a:rPr>
              <a:t>đâu</a:t>
            </a:r>
            <a:r>
              <a:rPr lang="en-US" sz="2800" i="0" dirty="0">
                <a:latin typeface="Times New Roman" panose="02020603050405020304" pitchFamily="18" charset="0"/>
                <a:cs typeface="Times New Roman" panose="02020603050405020304" pitchFamily="18" charset="0"/>
              </a:rPr>
              <a:t> ? </a:t>
            </a:r>
            <a:r>
              <a:rPr lang="en-US" sz="2800" i="0" dirty="0" err="1">
                <a:latin typeface="Times New Roman" panose="02020603050405020304" pitchFamily="18" charset="0"/>
                <a:cs typeface="Times New Roman" panose="02020603050405020304" pitchFamily="18" charset="0"/>
              </a:rPr>
              <a:t>Khi</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nào</a:t>
            </a:r>
            <a:r>
              <a:rPr lang="en-US" sz="2800" i="0" dirty="0">
                <a:latin typeface="Times New Roman" panose="02020603050405020304" pitchFamily="18" charset="0"/>
                <a:cs typeface="Times New Roman" panose="02020603050405020304" pitchFamily="18" charset="0"/>
              </a:rPr>
              <a:t> ? </a:t>
            </a:r>
            <a:r>
              <a:rPr lang="en-US" sz="2800" i="0" dirty="0" err="1">
                <a:latin typeface="Times New Roman" panose="02020603050405020304" pitchFamily="18" charset="0"/>
                <a:cs typeface="Times New Roman" panose="02020603050405020304" pitchFamily="18" charset="0"/>
              </a:rPr>
              <a:t>Như</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thê</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nào</a:t>
            </a:r>
            <a:r>
              <a:rPr lang="en-US" sz="2800" i="0" dirty="0">
                <a:latin typeface="Times New Roman" panose="02020603050405020304" pitchFamily="18" charset="0"/>
                <a:cs typeface="Times New Roman" panose="02020603050405020304" pitchFamily="18" charset="0"/>
              </a:rPr>
              <a:t> ? Ai </a:t>
            </a:r>
            <a:r>
              <a:rPr lang="en-US" sz="2800" i="0" dirty="0" err="1">
                <a:latin typeface="Times New Roman" panose="02020603050405020304" pitchFamily="18" charset="0"/>
                <a:cs typeface="Times New Roman" panose="02020603050405020304" pitchFamily="18" charset="0"/>
              </a:rPr>
              <a:t>làm</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việc</a:t>
            </a:r>
            <a:r>
              <a:rPr lang="en-US" sz="2800" i="0" dirty="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đó</a:t>
            </a:r>
            <a:r>
              <a:rPr lang="en-US" sz="2800" i="0" dirty="0" smtClean="0">
                <a:latin typeface="Times New Roman" panose="02020603050405020304" pitchFamily="18" charset="0"/>
                <a:cs typeface="Times New Roman" panose="02020603050405020304" pitchFamily="18" charset="0"/>
              </a:rPr>
              <a:t> </a:t>
            </a:r>
            <a:r>
              <a:rPr lang="en-US" sz="2800" i="0" dirty="0">
                <a:latin typeface="Times New Roman" panose="02020603050405020304" pitchFamily="18" charset="0"/>
                <a:cs typeface="Times New Roman" panose="02020603050405020304" pitchFamily="18" charset="0"/>
              </a:rPr>
              <a:t>? </a:t>
            </a:r>
            <a:r>
              <a:rPr lang="en-US" sz="2800" i="0" dirty="0" err="1">
                <a:latin typeface="Times New Roman" panose="02020603050405020304" pitchFamily="18" charset="0"/>
                <a:cs typeface="Times New Roman" panose="02020603050405020304" pitchFamily="18" charset="0"/>
              </a:rPr>
              <a:t>Kết</a:t>
            </a:r>
            <a:r>
              <a:rPr lang="en-US" sz="2800" i="0" dirty="0">
                <a:latin typeface="Times New Roman" panose="02020603050405020304" pitchFamily="18" charset="0"/>
                <a:cs typeface="Times New Roman" panose="02020603050405020304" pitchFamily="18" charset="0"/>
              </a:rPr>
              <a:t> quả </a:t>
            </a:r>
            <a:r>
              <a:rPr lang="en-US" sz="2800" i="0" dirty="0" err="1">
                <a:latin typeface="Times New Roman" panose="02020603050405020304" pitchFamily="18" charset="0"/>
                <a:cs typeface="Times New Roman" panose="02020603050405020304" pitchFamily="18" charset="0"/>
              </a:rPr>
              <a:t>ra</a:t>
            </a:r>
            <a:r>
              <a:rPr lang="en-US" sz="2800" i="0" dirty="0">
                <a:latin typeface="Times New Roman" panose="02020603050405020304" pitchFamily="18" charset="0"/>
                <a:cs typeface="Times New Roman" panose="02020603050405020304" pitchFamily="18" charset="0"/>
              </a:rPr>
              <a:t> </a:t>
            </a:r>
            <a:r>
              <a:rPr lang="en-US" sz="2800" i="0" dirty="0" err="1" smtClean="0">
                <a:latin typeface="Times New Roman" panose="02020603050405020304" pitchFamily="18" charset="0"/>
                <a:cs typeface="Times New Roman" panose="02020603050405020304" pitchFamily="18" charset="0"/>
              </a:rPr>
              <a:t>sao</a:t>
            </a:r>
            <a:r>
              <a:rPr lang="en-US" sz="2800" i="0" dirty="0" smtClean="0">
                <a:latin typeface="Times New Roman" panose="02020603050405020304" pitchFamily="18" charset="0"/>
                <a:cs typeface="Times New Roman" panose="02020603050405020304" pitchFamily="18" charset="0"/>
              </a:rPr>
              <a:t>?</a:t>
            </a:r>
            <a:endParaRPr lang="en-US" sz="2800" i="0" dirty="0">
              <a:latin typeface="Times New Roman" panose="02020603050405020304" pitchFamily="18" charset="0"/>
              <a:cs typeface="Times New Roman" panose="02020603050405020304" pitchFamily="18" charset="0"/>
            </a:endParaRPr>
          </a:p>
        </p:txBody>
      </p:sp>
      <p:pic>
        <p:nvPicPr>
          <p:cNvPr id="1564678" name="Picture 6" descr="032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4876800"/>
            <a:ext cx="23622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3126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64674"/>
                                        </p:tgtEl>
                                        <p:attrNameLst>
                                          <p:attrName>style.visibility</p:attrName>
                                        </p:attrNameLst>
                                      </p:cBhvr>
                                      <p:to>
                                        <p:strVal val="visible"/>
                                      </p:to>
                                    </p:set>
                                    <p:animEffect transition="in" filter="diamond(in)">
                                      <p:cBhvr>
                                        <p:cTn id="7" dur="2000"/>
                                        <p:tgtEl>
                                          <p:spTgt spid="15646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64675">
                                            <p:txEl>
                                              <p:pRg st="0" end="0"/>
                                            </p:txEl>
                                          </p:spTgt>
                                        </p:tgtEl>
                                        <p:attrNameLst>
                                          <p:attrName>style.visibility</p:attrName>
                                        </p:attrNameLst>
                                      </p:cBhvr>
                                      <p:to>
                                        <p:strVal val="visible"/>
                                      </p:to>
                                    </p:set>
                                    <p:anim calcmode="lin" valueType="num">
                                      <p:cBhvr additive="base">
                                        <p:cTn id="12" dur="500" fill="hold"/>
                                        <p:tgtEl>
                                          <p:spTgt spid="156467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5646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564676"/>
                                        </p:tgtEl>
                                        <p:attrNameLst>
                                          <p:attrName>style.visibility</p:attrName>
                                        </p:attrNameLst>
                                      </p:cBhvr>
                                      <p:to>
                                        <p:strVal val="visible"/>
                                      </p:to>
                                    </p:set>
                                    <p:animEffect transition="in" filter="blinds(horizontal)">
                                      <p:cBhvr>
                                        <p:cTn id="18" dur="500"/>
                                        <p:tgtEl>
                                          <p:spTgt spid="156467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1564677"/>
                                        </p:tgtEl>
                                        <p:attrNameLst>
                                          <p:attrName>style.visibility</p:attrName>
                                        </p:attrNameLst>
                                      </p:cBhvr>
                                      <p:to>
                                        <p:strVal val="visible"/>
                                      </p:to>
                                    </p:set>
                                    <p:animEffect transition="in" filter="checkerboard(across)">
                                      <p:cBhvr>
                                        <p:cTn id="23" dur="500"/>
                                        <p:tgtEl>
                                          <p:spTgt spid="1564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4674" grpId="0"/>
      <p:bldP spid="1564675" grpId="0" build="p"/>
      <p:bldP spid="1564676" grpId="0"/>
      <p:bldP spid="15646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5698" name="Rectangle 2"/>
          <p:cNvSpPr>
            <a:spLocks noGrp="1" noChangeArrowheads="1"/>
          </p:cNvSpPr>
          <p:nvPr>
            <p:ph type="title"/>
          </p:nvPr>
        </p:nvSpPr>
        <p:spPr>
          <a:xfrm>
            <a:off x="457200" y="292100"/>
            <a:ext cx="3200400" cy="546100"/>
          </a:xfrm>
        </p:spPr>
        <p:txBody>
          <a:bodyPr>
            <a:normAutofit fontScale="90000"/>
          </a:bodyPr>
          <a:lstStyle/>
          <a:p>
            <a:r>
              <a:rPr lang="en-US" sz="3200">
                <a:solidFill>
                  <a:schemeClr val="hlink"/>
                </a:solidFill>
                <a:latin typeface="Times New Roman" panose="02020603050405020304" pitchFamily="18" charset="0"/>
                <a:cs typeface="Times New Roman" panose="02020603050405020304" pitchFamily="18" charset="0"/>
              </a:rPr>
              <a:t>2. Viết bản tin :</a:t>
            </a:r>
          </a:p>
        </p:txBody>
      </p:sp>
      <p:sp>
        <p:nvSpPr>
          <p:cNvPr id="1565699" name="Rectangle 3"/>
          <p:cNvSpPr>
            <a:spLocks noGrp="1" noChangeArrowheads="1"/>
          </p:cNvSpPr>
          <p:nvPr>
            <p:ph idx="1"/>
          </p:nvPr>
        </p:nvSpPr>
        <p:spPr>
          <a:xfrm>
            <a:off x="609600" y="1828800"/>
            <a:ext cx="5638800" cy="685800"/>
          </a:xfrm>
        </p:spPr>
        <p:txBody>
          <a:bodyPr>
            <a:normAutofit/>
          </a:bodyPr>
          <a:lstStyle/>
          <a:p>
            <a:pPr>
              <a:buFontTx/>
              <a:buNone/>
            </a:pPr>
            <a:r>
              <a:rPr lang="en-US" sz="2800" u="sng" dirty="0">
                <a:latin typeface="Times New Roman" panose="02020603050405020304" pitchFamily="18" charset="0"/>
                <a:cs typeface="Times New Roman" panose="02020603050405020304" pitchFamily="18" charset="0"/>
              </a:rPr>
              <a:t>a. </a:t>
            </a:r>
            <a:r>
              <a:rPr lang="en-US" sz="2800" u="sng" dirty="0" err="1">
                <a:latin typeface="Times New Roman" panose="02020603050405020304" pitchFamily="18" charset="0"/>
                <a:cs typeface="Times New Roman" panose="02020603050405020304" pitchFamily="18" charset="0"/>
              </a:rPr>
              <a:t>Cách</a:t>
            </a:r>
            <a:r>
              <a:rPr lang="en-US" sz="2800" u="sng" dirty="0">
                <a:latin typeface="Times New Roman" panose="02020603050405020304" pitchFamily="18" charset="0"/>
                <a:cs typeface="Times New Roman" panose="02020603050405020304" pitchFamily="18" charset="0"/>
              </a:rPr>
              <a:t> </a:t>
            </a:r>
            <a:r>
              <a:rPr lang="en-US" sz="2800" u="sng" dirty="0" err="1">
                <a:latin typeface="Times New Roman" panose="02020603050405020304" pitchFamily="18" charset="0"/>
                <a:cs typeface="Times New Roman" panose="02020603050405020304" pitchFamily="18" charset="0"/>
              </a:rPr>
              <a:t>đặt</a:t>
            </a:r>
            <a:r>
              <a:rPr lang="en-US" sz="2800" u="sng" dirty="0">
                <a:latin typeface="Times New Roman" panose="02020603050405020304" pitchFamily="18" charset="0"/>
                <a:cs typeface="Times New Roman" panose="02020603050405020304" pitchFamily="18" charset="0"/>
              </a:rPr>
              <a:t> </a:t>
            </a:r>
            <a:r>
              <a:rPr lang="en-US" sz="2800" u="sng" dirty="0" err="1">
                <a:latin typeface="Times New Roman" panose="02020603050405020304" pitchFamily="18" charset="0"/>
                <a:cs typeface="Times New Roman" panose="02020603050405020304" pitchFamily="18" charset="0"/>
              </a:rPr>
              <a:t>tiêu</a:t>
            </a:r>
            <a:r>
              <a:rPr lang="en-US" sz="2800" u="sng" dirty="0">
                <a:latin typeface="Times New Roman" panose="02020603050405020304" pitchFamily="18" charset="0"/>
                <a:cs typeface="Times New Roman" panose="02020603050405020304" pitchFamily="18" charset="0"/>
              </a:rPr>
              <a:t> </a:t>
            </a:r>
            <a:r>
              <a:rPr lang="en-US" sz="2800" u="sng" dirty="0" err="1">
                <a:latin typeface="Times New Roman" panose="02020603050405020304" pitchFamily="18" charset="0"/>
                <a:cs typeface="Times New Roman" panose="02020603050405020304" pitchFamily="18" charset="0"/>
              </a:rPr>
              <a:t>đê</a:t>
            </a:r>
            <a:r>
              <a:rPr lang="en-US" sz="2800" u="sng" dirty="0">
                <a:latin typeface="Times New Roman" panose="02020603050405020304" pitchFamily="18" charset="0"/>
                <a:cs typeface="Times New Roman" panose="02020603050405020304" pitchFamily="18" charset="0"/>
              </a:rPr>
              <a:t>̀ :</a:t>
            </a:r>
          </a:p>
        </p:txBody>
      </p:sp>
      <p:sp>
        <p:nvSpPr>
          <p:cNvPr id="1565700" name="Rectangle 4"/>
          <p:cNvSpPr>
            <a:spLocks noChangeArrowheads="1"/>
          </p:cNvSpPr>
          <p:nvPr/>
        </p:nvSpPr>
        <p:spPr bwMode="auto">
          <a:xfrm>
            <a:off x="304800" y="2286000"/>
            <a:ext cx="8839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marL="742950" indent="-285750">
              <a:spcBef>
                <a:spcPct val="20000"/>
              </a:spcBef>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marL="1143000" indent="-228600">
              <a:spcBef>
                <a:spcPct val="20000"/>
              </a:spcBef>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marL="1600200" indent="-228600">
              <a:spcBef>
                <a:spcPct val="20000"/>
              </a:spcBef>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buFontTx/>
              <a:buChar char="-"/>
            </a:pPr>
            <a:r>
              <a:rPr lang="en-US" i="0">
                <a:solidFill>
                  <a:srgbClr val="800000"/>
                </a:solidFill>
                <a:latin typeface="Times New Roman" panose="02020603050405020304" pitchFamily="18" charset="0"/>
                <a:cs typeface="Times New Roman" panose="02020603050405020304" pitchFamily="18" charset="0"/>
              </a:rPr>
              <a:t>Nội dung :Đảm bảo tính khái quát nội dung</a:t>
            </a:r>
          </a:p>
          <a:p>
            <a:pPr eaLnBrk="1" hangingPunct="1">
              <a:buFontTx/>
              <a:buNone/>
            </a:pPr>
            <a:r>
              <a:rPr lang="en-US" i="0">
                <a:solidFill>
                  <a:srgbClr val="800000"/>
                </a:solidFill>
                <a:latin typeface="Times New Roman" panose="02020603050405020304" pitchFamily="18" charset="0"/>
                <a:cs typeface="Times New Roman" panose="02020603050405020304" pitchFamily="18" charset="0"/>
              </a:rPr>
              <a:t> của bản tin.</a:t>
            </a:r>
          </a:p>
        </p:txBody>
      </p:sp>
      <p:sp>
        <p:nvSpPr>
          <p:cNvPr id="1565701" name="Rectangle 5"/>
          <p:cNvSpPr>
            <a:spLocks noChangeArrowheads="1"/>
          </p:cNvSpPr>
          <p:nvPr/>
        </p:nvSpPr>
        <p:spPr bwMode="auto">
          <a:xfrm>
            <a:off x="457200" y="3429000"/>
            <a:ext cx="5638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marL="742950" indent="-285750">
              <a:spcBef>
                <a:spcPct val="20000"/>
              </a:spcBef>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marL="1143000" indent="-228600">
              <a:spcBef>
                <a:spcPct val="20000"/>
              </a:spcBef>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marL="1600200" indent="-228600">
              <a:spcBef>
                <a:spcPct val="20000"/>
              </a:spcBef>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buFontTx/>
              <a:buNone/>
            </a:pPr>
            <a:r>
              <a:rPr lang="en-US" i="0">
                <a:solidFill>
                  <a:srgbClr val="800000"/>
                </a:solidFill>
                <a:latin typeface="Times New Roman" panose="02020603050405020304" pitchFamily="18" charset="0"/>
                <a:cs typeface="Times New Roman" panose="02020603050405020304" pitchFamily="18" charset="0"/>
              </a:rPr>
              <a:t>-Về hình thức và kết cấu :</a:t>
            </a:r>
          </a:p>
        </p:txBody>
      </p:sp>
      <p:sp>
        <p:nvSpPr>
          <p:cNvPr id="1565703" name="Rectangle 7"/>
          <p:cNvSpPr>
            <a:spLocks noChangeArrowheads="1"/>
          </p:cNvSpPr>
          <p:nvPr/>
        </p:nvSpPr>
        <p:spPr bwMode="auto">
          <a:xfrm>
            <a:off x="0" y="5105400"/>
            <a:ext cx="48006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spcBef>
                <a:spcPct val="20000"/>
              </a:spcBef>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marL="742950" indent="-285750">
              <a:spcBef>
                <a:spcPct val="20000"/>
              </a:spcBef>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marL="1143000" indent="-228600">
              <a:spcBef>
                <a:spcPct val="20000"/>
              </a:spcBef>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marL="1600200" indent="-228600">
              <a:spcBef>
                <a:spcPct val="20000"/>
              </a:spcBef>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buFontTx/>
              <a:buNone/>
            </a:pPr>
            <a:r>
              <a:rPr lang="en-US" i="0" dirty="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en-US" i="0" dirty="0" err="1"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Câu</a:t>
            </a:r>
            <a:r>
              <a:rPr lang="en-US" i="0" dirty="0"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en-US" i="0" dirty="0" err="1"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Ngắn</a:t>
            </a:r>
            <a:r>
              <a:rPr lang="en-US" i="0" dirty="0"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en-US" i="0" dirty="0" err="1"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gọn</a:t>
            </a:r>
            <a:r>
              <a:rPr lang="en-US" i="0" dirty="0"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en-US" i="0" dirty="0" err="1"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súc</a:t>
            </a:r>
            <a:r>
              <a:rPr lang="en-US" i="0" dirty="0"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 </a:t>
            </a:r>
            <a:r>
              <a:rPr lang="en-US" i="0" dirty="0" err="1" smtClean="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tích</a:t>
            </a:r>
            <a:endParaRPr lang="en-US" i="0" dirty="0">
              <a:solidFill>
                <a:srgbClr val="0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1565711" name="Picture 15" descr="1145473xbf1rinc7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73975" y="0"/>
            <a:ext cx="1470025" cy="3255963"/>
          </a:xfrm>
          <a:prstGeom prst="rect">
            <a:avLst/>
          </a:prstGeom>
          <a:noFill/>
          <a:extLst>
            <a:ext uri="{909E8E84-426E-40DD-AFC4-6F175D3DCCD1}">
              <a14:hiddenFill xmlns:a14="http://schemas.microsoft.com/office/drawing/2010/main">
                <a:solidFill>
                  <a:srgbClr val="FFFFFF"/>
                </a:solidFill>
              </a14:hiddenFill>
            </a:ext>
          </a:extLst>
        </p:spPr>
      </p:pic>
      <p:sp>
        <p:nvSpPr>
          <p:cNvPr id="1565712" name="Rectangle 16"/>
          <p:cNvSpPr>
            <a:spLocks noChangeArrowheads="1"/>
          </p:cNvSpPr>
          <p:nvPr/>
        </p:nvSpPr>
        <p:spPr bwMode="auto">
          <a:xfrm>
            <a:off x="533400" y="1066800"/>
            <a:ext cx="3505200" cy="54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3200" i="0">
                <a:solidFill>
                  <a:schemeClr val="hlink"/>
                </a:solidFill>
                <a:latin typeface="Times New Roman" panose="02020603050405020304" pitchFamily="18" charset="0"/>
                <a:cs typeface="Times New Roman" panose="02020603050405020304" pitchFamily="18" charset="0"/>
              </a:rPr>
              <a:t>* Cấu trúc bản tin:</a:t>
            </a:r>
          </a:p>
        </p:txBody>
      </p:sp>
      <p:sp>
        <p:nvSpPr>
          <p:cNvPr id="1565713" name="Line 17"/>
          <p:cNvSpPr>
            <a:spLocks noChangeShapeType="1"/>
          </p:cNvSpPr>
          <p:nvPr/>
        </p:nvSpPr>
        <p:spPr bwMode="auto">
          <a:xfrm flipV="1">
            <a:off x="3962399" y="901700"/>
            <a:ext cx="250825" cy="241300"/>
          </a:xfrm>
          <a:prstGeom prst="line">
            <a:avLst/>
          </a:prstGeom>
          <a:noFill/>
          <a:ln w="9525">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5714" name="Rectangle 18"/>
          <p:cNvSpPr>
            <a:spLocks noChangeArrowheads="1"/>
          </p:cNvSpPr>
          <p:nvPr/>
        </p:nvSpPr>
        <p:spPr bwMode="auto">
          <a:xfrm>
            <a:off x="4343400" y="381000"/>
            <a:ext cx="3200400" cy="54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2800" i="0" dirty="0" err="1">
                <a:solidFill>
                  <a:schemeClr val="tx1"/>
                </a:solidFill>
                <a:latin typeface="Times New Roman" panose="02020603050405020304" pitchFamily="18" charset="0"/>
                <a:cs typeface="Times New Roman" panose="02020603050405020304" pitchFamily="18" charset="0"/>
              </a:rPr>
              <a:t>Đặt</a:t>
            </a:r>
            <a:r>
              <a:rPr lang="en-US" sz="2800" i="0" dirty="0">
                <a:solidFill>
                  <a:schemeClr val="tx1"/>
                </a:solidFill>
                <a:latin typeface="Times New Roman" panose="02020603050405020304" pitchFamily="18" charset="0"/>
                <a:cs typeface="Times New Roman" panose="02020603050405020304" pitchFamily="18" charset="0"/>
              </a:rPr>
              <a:t> </a:t>
            </a:r>
            <a:r>
              <a:rPr lang="en-US" sz="2800" i="0" dirty="0" err="1">
                <a:solidFill>
                  <a:schemeClr val="tx1"/>
                </a:solidFill>
                <a:latin typeface="Times New Roman" panose="02020603050405020304" pitchFamily="18" charset="0"/>
                <a:cs typeface="Times New Roman" panose="02020603050405020304" pitchFamily="18" charset="0"/>
              </a:rPr>
              <a:t>tiêu</a:t>
            </a:r>
            <a:r>
              <a:rPr lang="en-US" sz="2800" i="0" dirty="0">
                <a:solidFill>
                  <a:schemeClr val="tx1"/>
                </a:solidFill>
                <a:latin typeface="Times New Roman" panose="02020603050405020304" pitchFamily="18" charset="0"/>
                <a:cs typeface="Times New Roman" panose="02020603050405020304" pitchFamily="18" charset="0"/>
              </a:rPr>
              <a:t> </a:t>
            </a:r>
            <a:r>
              <a:rPr lang="en-US" sz="2800" i="0" dirty="0" err="1">
                <a:solidFill>
                  <a:schemeClr val="tx1"/>
                </a:solidFill>
                <a:latin typeface="Times New Roman" panose="02020603050405020304" pitchFamily="18" charset="0"/>
                <a:cs typeface="Times New Roman" panose="02020603050405020304" pitchFamily="18" charset="0"/>
              </a:rPr>
              <a:t>đê</a:t>
            </a:r>
            <a:r>
              <a:rPr lang="en-US" sz="2800" i="0" dirty="0">
                <a:solidFill>
                  <a:schemeClr val="tx1"/>
                </a:solidFill>
                <a:latin typeface="Times New Roman" panose="02020603050405020304" pitchFamily="18" charset="0"/>
                <a:cs typeface="Times New Roman" panose="02020603050405020304" pitchFamily="18" charset="0"/>
              </a:rPr>
              <a:t>̀</a:t>
            </a:r>
          </a:p>
        </p:txBody>
      </p:sp>
      <p:sp>
        <p:nvSpPr>
          <p:cNvPr id="1565715" name="Line 19"/>
          <p:cNvSpPr>
            <a:spLocks noChangeShapeType="1"/>
          </p:cNvSpPr>
          <p:nvPr/>
        </p:nvSpPr>
        <p:spPr bwMode="auto">
          <a:xfrm>
            <a:off x="3962400" y="1219200"/>
            <a:ext cx="533400" cy="76200"/>
          </a:xfrm>
          <a:prstGeom prst="line">
            <a:avLst/>
          </a:prstGeom>
          <a:noFill/>
          <a:ln w="9525">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5716" name="Rectangle 20"/>
          <p:cNvSpPr>
            <a:spLocks noChangeArrowheads="1"/>
          </p:cNvSpPr>
          <p:nvPr/>
        </p:nvSpPr>
        <p:spPr bwMode="auto">
          <a:xfrm>
            <a:off x="4495800" y="914400"/>
            <a:ext cx="3200400" cy="54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2800" dirty="0" err="1" smtClean="0">
                <a:solidFill>
                  <a:schemeClr val="tx1"/>
                </a:solidFill>
                <a:latin typeface="Times New Roman" panose="02020603050405020304" pitchFamily="18" charset="0"/>
                <a:cs typeface="Times New Roman" panose="02020603050405020304" pitchFamily="18" charset="0"/>
              </a:rPr>
              <a:t>Mở</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i="0" dirty="0" err="1" smtClean="0">
                <a:solidFill>
                  <a:schemeClr val="tx1"/>
                </a:solidFill>
                <a:latin typeface="Times New Roman" panose="02020603050405020304" pitchFamily="18" charset="0"/>
                <a:cs typeface="Times New Roman" panose="02020603050405020304" pitchFamily="18" charset="0"/>
              </a:rPr>
              <a:t>đầu</a:t>
            </a:r>
            <a:r>
              <a:rPr lang="en-US" sz="2800" i="0" dirty="0" smtClean="0">
                <a:solidFill>
                  <a:schemeClr val="tx1"/>
                </a:solidFill>
                <a:latin typeface="Times New Roman" panose="02020603050405020304" pitchFamily="18" charset="0"/>
                <a:cs typeface="Times New Roman" panose="02020603050405020304" pitchFamily="18" charset="0"/>
              </a:rPr>
              <a:t> </a:t>
            </a:r>
            <a:r>
              <a:rPr lang="en-US" sz="2800" i="0" dirty="0" err="1">
                <a:solidFill>
                  <a:schemeClr val="tx1"/>
                </a:solidFill>
                <a:latin typeface="Times New Roman" panose="02020603050405020304" pitchFamily="18" charset="0"/>
                <a:cs typeface="Times New Roman" panose="02020603050405020304" pitchFamily="18" charset="0"/>
              </a:rPr>
              <a:t>bản</a:t>
            </a:r>
            <a:r>
              <a:rPr lang="en-US" sz="2800" i="0" dirty="0">
                <a:solidFill>
                  <a:schemeClr val="tx1"/>
                </a:solidFill>
                <a:latin typeface="Times New Roman" panose="02020603050405020304" pitchFamily="18" charset="0"/>
                <a:cs typeface="Times New Roman" panose="02020603050405020304" pitchFamily="18" charset="0"/>
              </a:rPr>
              <a:t> tin</a:t>
            </a:r>
          </a:p>
        </p:txBody>
      </p:sp>
      <p:sp>
        <p:nvSpPr>
          <p:cNvPr id="1565717" name="Line 21"/>
          <p:cNvSpPr>
            <a:spLocks noChangeShapeType="1"/>
          </p:cNvSpPr>
          <p:nvPr/>
        </p:nvSpPr>
        <p:spPr bwMode="auto">
          <a:xfrm>
            <a:off x="3962400" y="1219200"/>
            <a:ext cx="228600" cy="457200"/>
          </a:xfrm>
          <a:prstGeom prst="line">
            <a:avLst/>
          </a:prstGeom>
          <a:noFill/>
          <a:ln w="9525">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65718" name="Rectangle 22"/>
          <p:cNvSpPr>
            <a:spLocks noChangeArrowheads="1"/>
          </p:cNvSpPr>
          <p:nvPr/>
        </p:nvSpPr>
        <p:spPr bwMode="auto">
          <a:xfrm>
            <a:off x="4419600" y="1600200"/>
            <a:ext cx="3200400" cy="54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2800" i="0" dirty="0" err="1">
                <a:solidFill>
                  <a:schemeClr val="tx1"/>
                </a:solidFill>
                <a:latin typeface="Times New Roman" panose="02020603050405020304" pitchFamily="18" charset="0"/>
                <a:cs typeface="Times New Roman" panose="02020603050405020304" pitchFamily="18" charset="0"/>
              </a:rPr>
              <a:t>Triển</a:t>
            </a:r>
            <a:r>
              <a:rPr lang="en-US" sz="2800" i="0" dirty="0">
                <a:solidFill>
                  <a:schemeClr val="tx1"/>
                </a:solidFill>
                <a:latin typeface="Times New Roman" panose="02020603050405020304" pitchFamily="18" charset="0"/>
                <a:cs typeface="Times New Roman" panose="02020603050405020304" pitchFamily="18" charset="0"/>
              </a:rPr>
              <a:t> </a:t>
            </a:r>
            <a:r>
              <a:rPr lang="en-US" sz="2800" i="0" dirty="0" err="1">
                <a:solidFill>
                  <a:schemeClr val="tx1"/>
                </a:solidFill>
                <a:latin typeface="Times New Roman" panose="02020603050405020304" pitchFamily="18" charset="0"/>
                <a:cs typeface="Times New Roman" panose="02020603050405020304" pitchFamily="18" charset="0"/>
              </a:rPr>
              <a:t>khai</a:t>
            </a:r>
            <a:endParaRPr lang="en-US" sz="2800" i="0" dirty="0">
              <a:solidFill>
                <a:schemeClr val="tx1"/>
              </a:solidFill>
              <a:latin typeface="Times New Roman" panose="02020603050405020304" pitchFamily="18" charset="0"/>
              <a:cs typeface="Times New Roman" panose="02020603050405020304" pitchFamily="18" charset="0"/>
            </a:endParaRPr>
          </a:p>
        </p:txBody>
      </p:sp>
      <p:sp>
        <p:nvSpPr>
          <p:cNvPr id="2" name="Cloud Callout 1"/>
          <p:cNvSpPr/>
          <p:nvPr/>
        </p:nvSpPr>
        <p:spPr>
          <a:xfrm>
            <a:off x="4921676" y="3048000"/>
            <a:ext cx="4191000" cy="2895600"/>
          </a:xfrm>
          <a:prstGeom prst="cloudCallout">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2400" dirty="0" err="1" smtClean="0">
                <a:solidFill>
                  <a:schemeClr val="bg1"/>
                </a:solidFill>
                <a:latin typeface="Times New Roman" panose="02020603050405020304" pitchFamily="18" charset="0"/>
                <a:cs typeface="Times New Roman" panose="02020603050405020304" pitchFamily="18" charset="0"/>
              </a:rPr>
              <a:t>Dựa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vào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cấu</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trúc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của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bản</a:t>
            </a:r>
            <a:r>
              <a:rPr lang="en-US" sz="2400" dirty="0" smtClean="0">
                <a:solidFill>
                  <a:schemeClr val="bg1"/>
                </a:solidFill>
                <a:latin typeface="Times New Roman" panose="02020603050405020304" pitchFamily="18" charset="0"/>
                <a:cs typeface="Times New Roman" panose="02020603050405020304" pitchFamily="18" charset="0"/>
              </a:rPr>
              <a:t> tin, </a:t>
            </a:r>
            <a:r>
              <a:rPr lang="en-US" sz="2400" dirty="0" err="1" smtClean="0">
                <a:solidFill>
                  <a:schemeClr val="bg1"/>
                </a:solidFill>
                <a:latin typeface="Times New Roman" panose="02020603050405020304" pitchFamily="18" charset="0"/>
                <a:cs typeface="Times New Roman" panose="02020603050405020304" pitchFamily="18" charset="0"/>
              </a:rPr>
              <a:t>thảo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luận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nhóm</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viết</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một</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bản</a:t>
            </a:r>
            <a:r>
              <a:rPr lang="en-US" sz="2400" dirty="0" smtClean="0">
                <a:solidFill>
                  <a:schemeClr val="bg1"/>
                </a:solidFill>
                <a:latin typeface="Times New Roman" panose="02020603050405020304" pitchFamily="18" charset="0"/>
                <a:cs typeface="Times New Roman" panose="02020603050405020304" pitchFamily="18" charset="0"/>
              </a:rPr>
              <a:t> tin </a:t>
            </a:r>
            <a:r>
              <a:rPr lang="en-US" sz="2400" dirty="0" err="1" smtClean="0">
                <a:solidFill>
                  <a:schemeClr val="bg1"/>
                </a:solidFill>
                <a:latin typeface="Times New Roman" panose="02020603050405020304" pitchFamily="18" charset="0"/>
                <a:cs typeface="Times New Roman" panose="02020603050405020304" pitchFamily="18" charset="0"/>
              </a:rPr>
              <a:t>tự</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chọn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theo</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đúng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cấu</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trúc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trên</a:t>
            </a:r>
            <a:r>
              <a:rPr lang="en-US" sz="2400" dirty="0" smtClean="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53244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65698"/>
                                        </p:tgtEl>
                                        <p:attrNameLst>
                                          <p:attrName>style.visibility</p:attrName>
                                        </p:attrNameLst>
                                      </p:cBhvr>
                                      <p:to>
                                        <p:strVal val="visible"/>
                                      </p:to>
                                    </p:set>
                                    <p:animEffect transition="in" filter="blinds(horizontal)">
                                      <p:cBhvr>
                                        <p:cTn id="7" dur="500"/>
                                        <p:tgtEl>
                                          <p:spTgt spid="15656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65712"/>
                                        </p:tgtEl>
                                        <p:attrNameLst>
                                          <p:attrName>style.visibility</p:attrName>
                                        </p:attrNameLst>
                                      </p:cBhvr>
                                      <p:to>
                                        <p:strVal val="visible"/>
                                      </p:to>
                                    </p:set>
                                    <p:animEffect transition="in" filter="blinds(horizontal)">
                                      <p:cBhvr>
                                        <p:cTn id="12" dur="500"/>
                                        <p:tgtEl>
                                          <p:spTgt spid="15657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6571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565714"/>
                                        </p:tgtEl>
                                        <p:attrNameLst>
                                          <p:attrName>style.visibility</p:attrName>
                                        </p:attrNameLst>
                                      </p:cBhvr>
                                      <p:to>
                                        <p:strVal val="visible"/>
                                      </p:to>
                                    </p:set>
                                    <p:animEffect transition="in" filter="blinds(horizontal)">
                                      <p:cBhvr>
                                        <p:cTn id="21" dur="500"/>
                                        <p:tgtEl>
                                          <p:spTgt spid="1565714"/>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565715"/>
                                        </p:tgtEl>
                                        <p:attrNameLst>
                                          <p:attrName>style.visibility</p:attrName>
                                        </p:attrNameLst>
                                      </p:cBhvr>
                                      <p:to>
                                        <p:strVal val="visible"/>
                                      </p:to>
                                    </p:set>
                                    <p:animEffect transition="in" filter="blinds(horizontal)">
                                      <p:cBhvr>
                                        <p:cTn id="26" dur="500"/>
                                        <p:tgtEl>
                                          <p:spTgt spid="156571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565716"/>
                                        </p:tgtEl>
                                        <p:attrNameLst>
                                          <p:attrName>style.visibility</p:attrName>
                                        </p:attrNameLst>
                                      </p:cBhvr>
                                      <p:to>
                                        <p:strVal val="visible"/>
                                      </p:to>
                                    </p:set>
                                    <p:animEffect transition="in" filter="blinds(horizontal)">
                                      <p:cBhvr>
                                        <p:cTn id="31" dur="500"/>
                                        <p:tgtEl>
                                          <p:spTgt spid="1565716"/>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565717"/>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565718"/>
                                        </p:tgtEl>
                                        <p:attrNameLst>
                                          <p:attrName>style.visibility</p:attrName>
                                        </p:attrNameLst>
                                      </p:cBhvr>
                                      <p:to>
                                        <p:strVal val="visible"/>
                                      </p:to>
                                    </p:set>
                                    <p:animEffect transition="in" filter="blinds(horizontal)">
                                      <p:cBhvr>
                                        <p:cTn id="40" dur="500"/>
                                        <p:tgtEl>
                                          <p:spTgt spid="1565718"/>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barn(inVertical)">
                                      <p:cBhvr>
                                        <p:cTn id="45" dur="500"/>
                                        <p:tgtEl>
                                          <p:spTgt spid="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xit" presetSubtype="4" fill="hold" grpId="2" nodeType="clickEffect">
                                  <p:stCondLst>
                                    <p:cond delay="0"/>
                                  </p:stCondLst>
                                  <p:childTnLst>
                                    <p:animEffect transition="out" filter="wipe(down)">
                                      <p:cBhvr>
                                        <p:cTn id="49" dur="500"/>
                                        <p:tgtEl>
                                          <p:spTgt spid="2"/>
                                        </p:tgtEl>
                                      </p:cBhvr>
                                    </p:animEffect>
                                    <p:set>
                                      <p:cBhvr>
                                        <p:cTn id="50" dur="1" fill="hold">
                                          <p:stCondLst>
                                            <p:cond delay="499"/>
                                          </p:stCondLst>
                                        </p:cTn>
                                        <p:tgtEl>
                                          <p:spTgt spid="2"/>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5" presetClass="entr" presetSubtype="10" fill="hold" grpId="0" nodeType="clickEffect">
                                  <p:stCondLst>
                                    <p:cond delay="0"/>
                                  </p:stCondLst>
                                  <p:childTnLst>
                                    <p:set>
                                      <p:cBhvr>
                                        <p:cTn id="54" dur="1" fill="hold">
                                          <p:stCondLst>
                                            <p:cond delay="0"/>
                                          </p:stCondLst>
                                        </p:cTn>
                                        <p:tgtEl>
                                          <p:spTgt spid="1565699">
                                            <p:txEl>
                                              <p:pRg st="0" end="0"/>
                                            </p:txEl>
                                          </p:spTgt>
                                        </p:tgtEl>
                                        <p:attrNameLst>
                                          <p:attrName>style.visibility</p:attrName>
                                        </p:attrNameLst>
                                      </p:cBhvr>
                                      <p:to>
                                        <p:strVal val="visible"/>
                                      </p:to>
                                    </p:set>
                                    <p:animEffect transition="in" filter="checkerboard(across)">
                                      <p:cBhvr>
                                        <p:cTn id="55" dur="500"/>
                                        <p:tgtEl>
                                          <p:spTgt spid="1565699">
                                            <p:txEl>
                                              <p:pRg st="0" end="0"/>
                                            </p:txEl>
                                          </p:spTgt>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5" presetClass="entr" presetSubtype="10" fill="hold" grpId="0" nodeType="clickEffect">
                                  <p:stCondLst>
                                    <p:cond delay="0"/>
                                  </p:stCondLst>
                                  <p:childTnLst>
                                    <p:set>
                                      <p:cBhvr>
                                        <p:cTn id="59" dur="1" fill="hold">
                                          <p:stCondLst>
                                            <p:cond delay="0"/>
                                          </p:stCondLst>
                                        </p:cTn>
                                        <p:tgtEl>
                                          <p:spTgt spid="1565700"/>
                                        </p:tgtEl>
                                        <p:attrNameLst>
                                          <p:attrName>style.visibility</p:attrName>
                                        </p:attrNameLst>
                                      </p:cBhvr>
                                      <p:to>
                                        <p:strVal val="visible"/>
                                      </p:to>
                                    </p:set>
                                    <p:animEffect transition="in" filter="checkerboard(across)">
                                      <p:cBhvr>
                                        <p:cTn id="60" dur="500"/>
                                        <p:tgtEl>
                                          <p:spTgt spid="1565700"/>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565701"/>
                                        </p:tgtEl>
                                        <p:attrNameLst>
                                          <p:attrName>style.visibility</p:attrName>
                                        </p:attrNameLst>
                                      </p:cBhvr>
                                      <p:to>
                                        <p:strVal val="visible"/>
                                      </p:to>
                                    </p:set>
                                    <p:anim calcmode="lin" valueType="num">
                                      <p:cBhvr additive="base">
                                        <p:cTn id="65" dur="500" fill="hold"/>
                                        <p:tgtEl>
                                          <p:spTgt spid="1565701"/>
                                        </p:tgtEl>
                                        <p:attrNameLst>
                                          <p:attrName>ppt_x</p:attrName>
                                        </p:attrNameLst>
                                      </p:cBhvr>
                                      <p:tavLst>
                                        <p:tav tm="0">
                                          <p:val>
                                            <p:strVal val="#ppt_x"/>
                                          </p:val>
                                        </p:tav>
                                        <p:tav tm="100000">
                                          <p:val>
                                            <p:strVal val="#ppt_x"/>
                                          </p:val>
                                        </p:tav>
                                      </p:tavLst>
                                    </p:anim>
                                    <p:anim calcmode="lin" valueType="num">
                                      <p:cBhvr additive="base">
                                        <p:cTn id="66" dur="500" fill="hold"/>
                                        <p:tgtEl>
                                          <p:spTgt spid="1565701"/>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1565703"/>
                                        </p:tgtEl>
                                        <p:attrNameLst>
                                          <p:attrName>style.visibility</p:attrName>
                                        </p:attrNameLst>
                                      </p:cBhvr>
                                      <p:to>
                                        <p:strVal val="visible"/>
                                      </p:to>
                                    </p:set>
                                    <p:animEffect transition="in" filter="fade">
                                      <p:cBhvr>
                                        <p:cTn id="71" dur="500"/>
                                        <p:tgtEl>
                                          <p:spTgt spid="15657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5698" grpId="0"/>
      <p:bldP spid="1565699" grpId="0" build="p"/>
      <p:bldP spid="1565700" grpId="0"/>
      <p:bldP spid="1565701" grpId="0"/>
      <p:bldP spid="1565703" grpId="0"/>
      <p:bldP spid="1565712" grpId="0"/>
      <p:bldP spid="1565713" grpId="0" animBg="1"/>
      <p:bldP spid="1565714" grpId="0"/>
      <p:bldP spid="1565715" grpId="0" animBg="1"/>
      <p:bldP spid="1565716" grpId="0"/>
      <p:bldP spid="1565717" grpId="0" animBg="1"/>
      <p:bldP spid="1565718" grpId="0"/>
      <p:bldP spid="2" grpId="0" animBg="1"/>
      <p:bldP spid="2"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22" name="Rectangle 2"/>
          <p:cNvSpPr>
            <a:spLocks noGrp="1" noChangeArrowheads="1"/>
          </p:cNvSpPr>
          <p:nvPr>
            <p:ph type="title"/>
          </p:nvPr>
        </p:nvSpPr>
        <p:spPr>
          <a:xfrm>
            <a:off x="457200" y="228600"/>
            <a:ext cx="4648200" cy="850900"/>
          </a:xfrm>
        </p:spPr>
        <p:txBody>
          <a:bodyPr/>
          <a:lstStyle/>
          <a:p>
            <a:r>
              <a:rPr lang="en-US" sz="3200" u="sng">
                <a:solidFill>
                  <a:srgbClr val="A50021"/>
                </a:solidFill>
                <a:latin typeface="Times New Roman" panose="02020603050405020304" pitchFamily="18" charset="0"/>
                <a:cs typeface="Times New Roman" panose="02020603050405020304" pitchFamily="18" charset="0"/>
              </a:rPr>
              <a:t>b. Cách mở đầu bản tin :</a:t>
            </a:r>
          </a:p>
        </p:txBody>
      </p:sp>
      <p:sp>
        <p:nvSpPr>
          <p:cNvPr id="1566723" name="Rectangle 3"/>
          <p:cNvSpPr>
            <a:spLocks noGrp="1" noChangeArrowheads="1"/>
          </p:cNvSpPr>
          <p:nvPr>
            <p:ph idx="1"/>
          </p:nvPr>
        </p:nvSpPr>
        <p:spPr>
          <a:xfrm>
            <a:off x="228600" y="838200"/>
            <a:ext cx="8229600" cy="609600"/>
          </a:xfrm>
        </p:spPr>
        <p:txBody>
          <a:bodyPr>
            <a:normAutofit/>
          </a:bodyPr>
          <a:lstStyle/>
          <a:p>
            <a:pPr>
              <a:buFontTx/>
              <a:buNone/>
            </a:pPr>
            <a:r>
              <a:rPr lang="en-US" sz="2800" dirty="0" err="1">
                <a:solidFill>
                  <a:srgbClr val="008000"/>
                </a:solidFill>
                <a:latin typeface="Times New Roman" panose="02020603050405020304" pitchFamily="18" charset="0"/>
                <a:cs typeface="Times New Roman" panose="02020603050405020304" pitchFamily="18" charset="0"/>
              </a:rPr>
              <a:t>Thông</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báo</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khái</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quát</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vê</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sư</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kiện</a:t>
            </a:r>
            <a:r>
              <a:rPr lang="en-US" sz="2800" dirty="0">
                <a:solidFill>
                  <a:srgbClr val="008000"/>
                </a:solidFill>
                <a:latin typeface="Times New Roman" panose="02020603050405020304" pitchFamily="18" charset="0"/>
                <a:cs typeface="Times New Roman" panose="02020603050405020304" pitchFamily="18" charset="0"/>
              </a:rPr>
              <a:t> </a:t>
            </a:r>
            <a:r>
              <a:rPr lang="en-US" sz="2800" dirty="0" err="1" smtClean="0">
                <a:solidFill>
                  <a:srgbClr val="008000"/>
                </a:solidFill>
                <a:latin typeface="Times New Roman" panose="02020603050405020304" pitchFamily="18" charset="0"/>
                <a:cs typeface="Times New Roman" panose="02020603050405020304" pitchFamily="18" charset="0"/>
              </a:rPr>
              <a:t>và</a:t>
            </a:r>
            <a:r>
              <a:rPr lang="en-US" sz="2800" dirty="0" smtClean="0">
                <a:solidFill>
                  <a:srgbClr val="008000"/>
                </a:solidFill>
                <a:latin typeface="Times New Roman" panose="02020603050405020304" pitchFamily="18" charset="0"/>
                <a:cs typeface="Times New Roman" panose="02020603050405020304" pitchFamily="18" charset="0"/>
              </a:rPr>
              <a:t> </a:t>
            </a:r>
            <a:r>
              <a:rPr lang="en-US" sz="2800" dirty="0" err="1">
                <a:solidFill>
                  <a:srgbClr val="008000"/>
                </a:solidFill>
                <a:latin typeface="Times New Roman" panose="02020603050405020304" pitchFamily="18" charset="0"/>
                <a:cs typeface="Times New Roman" panose="02020603050405020304" pitchFamily="18" charset="0"/>
              </a:rPr>
              <a:t>kết</a:t>
            </a:r>
            <a:r>
              <a:rPr lang="en-US" sz="2800" dirty="0">
                <a:solidFill>
                  <a:srgbClr val="008000"/>
                </a:solidFill>
                <a:latin typeface="Times New Roman" panose="02020603050405020304" pitchFamily="18" charset="0"/>
                <a:cs typeface="Times New Roman" panose="02020603050405020304" pitchFamily="18" charset="0"/>
              </a:rPr>
              <a:t> quả.</a:t>
            </a:r>
          </a:p>
        </p:txBody>
      </p:sp>
      <p:sp>
        <p:nvSpPr>
          <p:cNvPr id="1566724" name="Rectangle 4"/>
          <p:cNvSpPr>
            <a:spLocks noChangeArrowheads="1"/>
          </p:cNvSpPr>
          <p:nvPr/>
        </p:nvSpPr>
        <p:spPr bwMode="auto">
          <a:xfrm>
            <a:off x="381000" y="1371600"/>
            <a:ext cx="4648200" cy="85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3200" i="0" u="sng">
                <a:solidFill>
                  <a:srgbClr val="A50021"/>
                </a:solidFill>
                <a:latin typeface="Times New Roman" panose="02020603050405020304" pitchFamily="18" charset="0"/>
                <a:cs typeface="Times New Roman" panose="02020603050405020304" pitchFamily="18" charset="0"/>
              </a:rPr>
              <a:t>c. Cách triển khai bản tin: </a:t>
            </a:r>
          </a:p>
        </p:txBody>
      </p:sp>
      <p:sp>
        <p:nvSpPr>
          <p:cNvPr id="1566725" name="Rectangle 5"/>
          <p:cNvSpPr>
            <a:spLocks noChangeArrowheads="1"/>
          </p:cNvSpPr>
          <p:nvPr/>
        </p:nvSpPr>
        <p:spPr bwMode="auto">
          <a:xfrm>
            <a:off x="304800" y="1905000"/>
            <a:ext cx="6858000" cy="85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3200" i="0">
                <a:solidFill>
                  <a:srgbClr val="008000"/>
                </a:solidFill>
                <a:latin typeface="Times New Roman" panose="02020603050405020304" pitchFamily="18" charset="0"/>
                <a:cs typeface="Times New Roman" panose="02020603050405020304" pitchFamily="18" charset="0"/>
              </a:rPr>
              <a:t>-Cụ thể các chi tiết các sự kiện đưa tin</a:t>
            </a:r>
          </a:p>
        </p:txBody>
      </p:sp>
      <p:sp>
        <p:nvSpPr>
          <p:cNvPr id="1566726" name="Rectangle 6"/>
          <p:cNvSpPr>
            <a:spLocks noChangeArrowheads="1"/>
          </p:cNvSpPr>
          <p:nvPr/>
        </p:nvSpPr>
        <p:spPr bwMode="auto">
          <a:xfrm>
            <a:off x="304800" y="2438400"/>
            <a:ext cx="8610600" cy="85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1pPr>
            <a:lvl2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2pPr>
            <a:lvl3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3pPr>
            <a:lvl4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4pPr>
            <a:lvl5pPr>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5pPr>
            <a:lvl6pPr marL="4572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6pPr>
            <a:lvl7pPr marL="9144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7pPr>
            <a:lvl8pPr marL="13716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8pPr>
            <a:lvl9pPr marL="182880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cs typeface="Arial" panose="020B0604020202020204" pitchFamily="34" charset="0"/>
              </a:defRPr>
            </a:lvl9pPr>
          </a:lstStyle>
          <a:p>
            <a:pPr eaLnBrk="1" hangingPunct="1"/>
            <a:r>
              <a:rPr lang="en-US" sz="3200" i="0" dirty="0">
                <a:solidFill>
                  <a:srgbClr val="008000"/>
                </a:solidFill>
                <a:latin typeface="Times New Roman" panose="02020603050405020304" pitchFamily="18" charset="0"/>
                <a:cs typeface="Times New Roman" panose="02020603050405020304" pitchFamily="18" charset="0"/>
              </a:rPr>
              <a:t>-</a:t>
            </a:r>
            <a:r>
              <a:rPr lang="en-US" sz="3200" i="0" dirty="0" err="1">
                <a:solidFill>
                  <a:srgbClr val="008000"/>
                </a:solidFill>
                <a:latin typeface="Times New Roman" panose="02020603050405020304" pitchFamily="18" charset="0"/>
                <a:cs typeface="Times New Roman" panose="02020603050405020304" pitchFamily="18" charset="0"/>
              </a:rPr>
              <a:t>Giải</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thích</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smtClean="0">
                <a:solidFill>
                  <a:srgbClr val="008000"/>
                </a:solidFill>
                <a:latin typeface="Times New Roman" panose="02020603050405020304" pitchFamily="18" charset="0"/>
                <a:cs typeface="Times New Roman" panose="02020603050405020304" pitchFamily="18" charset="0"/>
              </a:rPr>
              <a:t>nguyên</a:t>
            </a:r>
            <a:r>
              <a:rPr lang="en-US" sz="3200" i="0" dirty="0" smtClean="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nhân</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kết</a:t>
            </a:r>
            <a:r>
              <a:rPr lang="en-US" sz="3200" i="0" dirty="0">
                <a:solidFill>
                  <a:srgbClr val="008000"/>
                </a:solidFill>
                <a:latin typeface="Times New Roman" panose="02020603050405020304" pitchFamily="18" charset="0"/>
                <a:cs typeface="Times New Roman" panose="02020603050405020304" pitchFamily="18" charset="0"/>
              </a:rPr>
              <a:t> quả </a:t>
            </a:r>
            <a:r>
              <a:rPr lang="en-US" sz="3200" i="0" dirty="0" err="1">
                <a:solidFill>
                  <a:srgbClr val="008000"/>
                </a:solidFill>
                <a:latin typeface="Times New Roman" panose="02020603050405020304" pitchFamily="18" charset="0"/>
                <a:cs typeface="Times New Roman" panose="02020603050405020304" pitchFamily="18" charset="0"/>
              </a:rPr>
              <a:t>của</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các</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sư</a:t>
            </a:r>
            <a:r>
              <a:rPr lang="en-US" sz="3200" i="0" dirty="0">
                <a:solidFill>
                  <a:srgbClr val="008000"/>
                </a:solidFill>
                <a:latin typeface="Times New Roman" panose="02020603050405020304" pitchFamily="18" charset="0"/>
                <a:cs typeface="Times New Roman" panose="02020603050405020304" pitchFamily="18" charset="0"/>
              </a:rPr>
              <a:t>̣ </a:t>
            </a:r>
            <a:r>
              <a:rPr lang="en-US" sz="3200" i="0" dirty="0" err="1">
                <a:solidFill>
                  <a:srgbClr val="008000"/>
                </a:solidFill>
                <a:latin typeface="Times New Roman" panose="02020603050405020304" pitchFamily="18" charset="0"/>
                <a:cs typeface="Times New Roman" panose="02020603050405020304" pitchFamily="18" charset="0"/>
              </a:rPr>
              <a:t>kiện</a:t>
            </a:r>
            <a:r>
              <a:rPr lang="en-US" sz="3200" i="0" dirty="0">
                <a:solidFill>
                  <a:srgbClr val="008000"/>
                </a:solidFill>
                <a:latin typeface="Times New Roman" panose="02020603050405020304" pitchFamily="18" charset="0"/>
                <a:cs typeface="Times New Roman" panose="02020603050405020304" pitchFamily="18" charset="0"/>
              </a:rPr>
              <a:t>.</a:t>
            </a:r>
          </a:p>
        </p:txBody>
      </p:sp>
      <p:pic>
        <p:nvPicPr>
          <p:cNvPr id="1566729" name="Picture 9" descr="0166"/>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034088" y="3352800"/>
            <a:ext cx="2654300" cy="32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17522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66722"/>
                                        </p:tgtEl>
                                        <p:attrNameLst>
                                          <p:attrName>style.visibility</p:attrName>
                                        </p:attrNameLst>
                                      </p:cBhvr>
                                      <p:to>
                                        <p:strVal val="visible"/>
                                      </p:to>
                                    </p:set>
                                    <p:anim calcmode="lin" valueType="num">
                                      <p:cBhvr additive="base">
                                        <p:cTn id="7" dur="500" fill="hold"/>
                                        <p:tgtEl>
                                          <p:spTgt spid="1566722"/>
                                        </p:tgtEl>
                                        <p:attrNameLst>
                                          <p:attrName>ppt_x</p:attrName>
                                        </p:attrNameLst>
                                      </p:cBhvr>
                                      <p:tavLst>
                                        <p:tav tm="0">
                                          <p:val>
                                            <p:strVal val="#ppt_x"/>
                                          </p:val>
                                        </p:tav>
                                        <p:tav tm="100000">
                                          <p:val>
                                            <p:strVal val="#ppt_x"/>
                                          </p:val>
                                        </p:tav>
                                      </p:tavLst>
                                    </p:anim>
                                    <p:anim calcmode="lin" valueType="num">
                                      <p:cBhvr additive="base">
                                        <p:cTn id="8" dur="500" fill="hold"/>
                                        <p:tgtEl>
                                          <p:spTgt spid="15667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566723">
                                            <p:txEl>
                                              <p:pRg st="0" end="0"/>
                                            </p:txEl>
                                          </p:spTgt>
                                        </p:tgtEl>
                                        <p:attrNameLst>
                                          <p:attrName>style.visibility</p:attrName>
                                        </p:attrNameLst>
                                      </p:cBhvr>
                                      <p:to>
                                        <p:strVal val="visible"/>
                                      </p:to>
                                    </p:set>
                                    <p:animEffect transition="in" filter="blinds(horizontal)">
                                      <p:cBhvr>
                                        <p:cTn id="13" dur="500"/>
                                        <p:tgtEl>
                                          <p:spTgt spid="156672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566724"/>
                                        </p:tgtEl>
                                        <p:attrNameLst>
                                          <p:attrName>style.visibility</p:attrName>
                                        </p:attrNameLst>
                                      </p:cBhvr>
                                      <p:to>
                                        <p:strVal val="visible"/>
                                      </p:to>
                                    </p:set>
                                    <p:animEffect transition="in" filter="checkerboard(across)">
                                      <p:cBhvr>
                                        <p:cTn id="18" dur="500"/>
                                        <p:tgtEl>
                                          <p:spTgt spid="156672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566725"/>
                                        </p:tgtEl>
                                        <p:attrNameLst>
                                          <p:attrName>style.visibility</p:attrName>
                                        </p:attrNameLst>
                                      </p:cBhvr>
                                      <p:to>
                                        <p:strVal val="visible"/>
                                      </p:to>
                                    </p:set>
                                    <p:animEffect transition="in" filter="blinds(horizontal)">
                                      <p:cBhvr>
                                        <p:cTn id="23" dur="500"/>
                                        <p:tgtEl>
                                          <p:spTgt spid="156672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566726"/>
                                        </p:tgtEl>
                                        <p:attrNameLst>
                                          <p:attrName>style.visibility</p:attrName>
                                        </p:attrNameLst>
                                      </p:cBhvr>
                                      <p:to>
                                        <p:strVal val="visible"/>
                                      </p:to>
                                    </p:set>
                                    <p:animEffect transition="in" filter="checkerboard(across)">
                                      <p:cBhvr>
                                        <p:cTn id="28" dur="500"/>
                                        <p:tgtEl>
                                          <p:spTgt spid="1566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22" grpId="0"/>
      <p:bldP spid="1566723" grpId="0" build="p"/>
      <p:bldP spid="1566724" grpId="0"/>
      <p:bldP spid="1566725" grpId="0"/>
      <p:bldP spid="15667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endParaRPr lang="en-US"/>
          </a:p>
        </p:txBody>
      </p:sp>
      <p:sp>
        <p:nvSpPr>
          <p:cNvPr id="36867" name="Rectangle 3"/>
          <p:cNvSpPr>
            <a:spLocks noGrp="1" noChangeArrowheads="1"/>
          </p:cNvSpPr>
          <p:nvPr>
            <p:ph idx="1"/>
          </p:nvPr>
        </p:nvSpPr>
        <p:spPr/>
        <p:txBody>
          <a:bodyPr/>
          <a:lstStyle/>
          <a:p>
            <a:endParaRPr lang="en-US"/>
          </a:p>
        </p:txBody>
      </p:sp>
      <p:pic>
        <p:nvPicPr>
          <p:cNvPr id="36868" name="Picture 4" descr="nen trang vien v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6869" name="Rectangle 5"/>
          <p:cNvSpPr>
            <a:spLocks noChangeArrowheads="1"/>
          </p:cNvSpPr>
          <p:nvPr/>
        </p:nvSpPr>
        <p:spPr bwMode="auto">
          <a:xfrm>
            <a:off x="0" y="1371600"/>
            <a:ext cx="9144000" cy="5486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AutoShape 8"/>
          <p:cNvSpPr>
            <a:spLocks noChangeArrowheads="1"/>
          </p:cNvSpPr>
          <p:nvPr/>
        </p:nvSpPr>
        <p:spPr bwMode="auto">
          <a:xfrm>
            <a:off x="457200" y="1828800"/>
            <a:ext cx="8153400" cy="4648200"/>
          </a:xfrm>
          <a:prstGeom prst="flowChartAlternateProcess">
            <a:avLst/>
          </a:prstGeom>
          <a:solidFill>
            <a:schemeClr val="bg1"/>
          </a:solidFill>
          <a:ln w="9525">
            <a:solidFill>
              <a:srgbClr val="FF0A0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 name="TextBox 1"/>
          <p:cNvSpPr txBox="1"/>
          <p:nvPr/>
        </p:nvSpPr>
        <p:spPr>
          <a:xfrm>
            <a:off x="630702" y="2057400"/>
            <a:ext cx="8001000" cy="3816429"/>
          </a:xfrm>
          <a:prstGeom prst="rect">
            <a:avLst/>
          </a:prstGeom>
          <a:noFill/>
        </p:spPr>
        <p:txBody>
          <a:bodyPr wrap="square" rtlCol="0">
            <a:spAutoFit/>
          </a:bodyPr>
          <a:lstStyle/>
          <a:p>
            <a:r>
              <a:rPr lang="en-US" sz="2800" b="1" smtClean="0">
                <a:solidFill>
                  <a:srgbClr val="C00000"/>
                </a:solidFill>
                <a:latin typeface="Times New Roman" pitchFamily="18" charset="0"/>
                <a:cs typeface="Times New Roman" pitchFamily="18" charset="0"/>
              </a:rPr>
              <a:t>Câu 1</a:t>
            </a:r>
            <a:r>
              <a:rPr lang="en-US" sz="2800" b="1">
                <a:solidFill>
                  <a:srgbClr val="C00000"/>
                </a:solidFill>
                <a:latin typeface="Times New Roman" pitchFamily="18" charset="0"/>
                <a:cs typeface="Times New Roman" pitchFamily="18" charset="0"/>
              </a:rPr>
              <a:t>.</a:t>
            </a:r>
            <a:r>
              <a:rPr lang="en-US" sz="2800" b="1">
                <a:solidFill>
                  <a:srgbClr val="0000CC"/>
                </a:solidFill>
                <a:latin typeface="Times New Roman" pitchFamily="18" charset="0"/>
                <a:cs typeface="Times New Roman" pitchFamily="18" charset="0"/>
              </a:rPr>
              <a:t> Các bản tin được đăng trên các báo, mạng đều nhằm mục đích:</a:t>
            </a:r>
          </a:p>
          <a:p>
            <a:r>
              <a:rPr lang="en-US" sz="2800" b="1">
                <a:latin typeface="Times New Roman" pitchFamily="18" charset="0"/>
                <a:cs typeface="Times New Roman" pitchFamily="18" charset="0"/>
              </a:rPr>
              <a:t>A. Cho chúng ta thấy được tài năng diễn đạt của người viết.</a:t>
            </a:r>
          </a:p>
          <a:p>
            <a:r>
              <a:rPr lang="en-US" sz="2800" b="1">
                <a:latin typeface="Times New Roman" pitchFamily="18" charset="0"/>
                <a:cs typeface="Times New Roman" pitchFamily="18" charset="0"/>
              </a:rPr>
              <a:t>B. Cho chúng ta biết được mọi thứ trong đời sống.</a:t>
            </a:r>
          </a:p>
          <a:p>
            <a:r>
              <a:rPr lang="en-US" sz="2800" b="1">
                <a:latin typeface="Times New Roman" pitchFamily="18" charset="0"/>
                <a:cs typeface="Times New Roman" pitchFamily="18" charset="0"/>
              </a:rPr>
              <a:t>C. Cho chúng ta nắm bắt được kịp thời các thông tin có ý nghĩa.</a:t>
            </a:r>
          </a:p>
          <a:p>
            <a:r>
              <a:rPr lang="en-US" sz="2800" b="1">
                <a:latin typeface="Times New Roman" pitchFamily="18" charset="0"/>
                <a:cs typeface="Times New Roman" pitchFamily="18" charset="0"/>
              </a:rPr>
              <a:t>D. Kể chân thực các sự kiện.</a:t>
            </a:r>
          </a:p>
          <a:p>
            <a:endParaRPr lang="en-US"/>
          </a:p>
        </p:txBody>
      </p:sp>
    </p:spTree>
    <p:extLst>
      <p:ext uri="{BB962C8B-B14F-4D97-AF65-F5344CB8AC3E}">
        <p14:creationId xmlns:p14="http://schemas.microsoft.com/office/powerpoint/2010/main" val="34817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endParaRPr lang="en-US"/>
          </a:p>
        </p:txBody>
      </p:sp>
      <p:sp>
        <p:nvSpPr>
          <p:cNvPr id="36867" name="Rectangle 3"/>
          <p:cNvSpPr>
            <a:spLocks noGrp="1" noChangeArrowheads="1"/>
          </p:cNvSpPr>
          <p:nvPr>
            <p:ph idx="1"/>
          </p:nvPr>
        </p:nvSpPr>
        <p:spPr/>
        <p:txBody>
          <a:bodyPr/>
          <a:lstStyle/>
          <a:p>
            <a:endParaRPr lang="en-US"/>
          </a:p>
        </p:txBody>
      </p:sp>
      <p:pic>
        <p:nvPicPr>
          <p:cNvPr id="36868" name="Picture 4" descr="nen trang vien v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6869" name="Rectangle 5"/>
          <p:cNvSpPr>
            <a:spLocks noChangeArrowheads="1"/>
          </p:cNvSpPr>
          <p:nvPr/>
        </p:nvSpPr>
        <p:spPr bwMode="auto">
          <a:xfrm>
            <a:off x="0" y="1371600"/>
            <a:ext cx="9144000" cy="5486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AutoShape 8"/>
          <p:cNvSpPr>
            <a:spLocks noChangeArrowheads="1"/>
          </p:cNvSpPr>
          <p:nvPr/>
        </p:nvSpPr>
        <p:spPr bwMode="auto">
          <a:xfrm>
            <a:off x="457200" y="1828800"/>
            <a:ext cx="8153400" cy="4648200"/>
          </a:xfrm>
          <a:prstGeom prst="flowChartAlternateProcess">
            <a:avLst/>
          </a:prstGeom>
          <a:solidFill>
            <a:schemeClr val="bg1"/>
          </a:solidFill>
          <a:ln w="9525">
            <a:solidFill>
              <a:srgbClr val="FF0A0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 name="TextBox 1"/>
          <p:cNvSpPr txBox="1"/>
          <p:nvPr/>
        </p:nvSpPr>
        <p:spPr>
          <a:xfrm>
            <a:off x="630702" y="2057400"/>
            <a:ext cx="8001000" cy="2954655"/>
          </a:xfrm>
          <a:prstGeom prst="rect">
            <a:avLst/>
          </a:prstGeom>
          <a:noFill/>
        </p:spPr>
        <p:txBody>
          <a:bodyPr wrap="square" rtlCol="0">
            <a:spAutoFit/>
          </a:bodyPr>
          <a:lstStyle/>
          <a:p>
            <a:r>
              <a:rPr lang="en-US" sz="2800" b="1" smtClean="0">
                <a:solidFill>
                  <a:srgbClr val="C00000"/>
                </a:solidFill>
                <a:latin typeface="Times New Roman" pitchFamily="18" charset="0"/>
                <a:cs typeface="Times New Roman" pitchFamily="18" charset="0"/>
              </a:rPr>
              <a:t>Câu 2</a:t>
            </a:r>
            <a:r>
              <a:rPr lang="en-US" sz="2800" b="1">
                <a:solidFill>
                  <a:srgbClr val="C00000"/>
                </a:solidFill>
                <a:latin typeface="Times New Roman" pitchFamily="18" charset="0"/>
                <a:cs typeface="Times New Roman" pitchFamily="18" charset="0"/>
              </a:rPr>
              <a:t>. </a:t>
            </a:r>
            <a:r>
              <a:rPr lang="en-US" sz="2800" b="1">
                <a:solidFill>
                  <a:srgbClr val="0000CC"/>
                </a:solidFill>
                <a:latin typeface="Times New Roman" pitchFamily="18" charset="0"/>
                <a:cs typeface="Times New Roman" pitchFamily="18" charset="0"/>
              </a:rPr>
              <a:t>Thông tin trong bản tin cần đảm bảo những yêu cầu nào?</a:t>
            </a:r>
          </a:p>
          <a:p>
            <a:r>
              <a:rPr lang="en-US" sz="2800" b="1">
                <a:latin typeface="Times New Roman" pitchFamily="18" charset="0"/>
                <a:cs typeface="Times New Roman" pitchFamily="18" charset="0"/>
              </a:rPr>
              <a:t>A. Ngắn gọn, hấp dẫn, gay cấn, kịp thời.</a:t>
            </a:r>
          </a:p>
          <a:p>
            <a:r>
              <a:rPr lang="en-US" sz="2800" b="1">
                <a:latin typeface="Times New Roman" pitchFamily="18" charset="0"/>
                <a:cs typeface="Times New Roman" pitchFamily="18" charset="0"/>
              </a:rPr>
              <a:t>B. Kịp thời, có thời gian, địa điểm rõ ràng.</a:t>
            </a:r>
          </a:p>
          <a:p>
            <a:r>
              <a:rPr lang="en-US" sz="2800" b="1">
                <a:latin typeface="Times New Roman" pitchFamily="18" charset="0"/>
                <a:cs typeface="Times New Roman" pitchFamily="18" charset="0"/>
              </a:rPr>
              <a:t>C. Có ý nghĩa xã hội, kịp thời.</a:t>
            </a:r>
          </a:p>
          <a:p>
            <a:r>
              <a:rPr lang="en-US" sz="2800" b="1">
                <a:latin typeface="Times New Roman" pitchFamily="18" charset="0"/>
                <a:cs typeface="Times New Roman" pitchFamily="18" charset="0"/>
              </a:rPr>
              <a:t>D. Ngắn gọn, chính xác, kịp thời, có ý nghĩa.</a:t>
            </a:r>
          </a:p>
          <a:p>
            <a:endParaRPr lang="en-US"/>
          </a:p>
        </p:txBody>
      </p:sp>
    </p:spTree>
    <p:extLst>
      <p:ext uri="{BB962C8B-B14F-4D97-AF65-F5344CB8AC3E}">
        <p14:creationId xmlns:p14="http://schemas.microsoft.com/office/powerpoint/2010/main" val="28622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endParaRPr lang="en-US"/>
          </a:p>
        </p:txBody>
      </p:sp>
      <p:sp>
        <p:nvSpPr>
          <p:cNvPr id="36867" name="Rectangle 3"/>
          <p:cNvSpPr>
            <a:spLocks noGrp="1" noChangeArrowheads="1"/>
          </p:cNvSpPr>
          <p:nvPr>
            <p:ph idx="1"/>
          </p:nvPr>
        </p:nvSpPr>
        <p:spPr/>
        <p:txBody>
          <a:bodyPr/>
          <a:lstStyle/>
          <a:p>
            <a:endParaRPr lang="en-US"/>
          </a:p>
        </p:txBody>
      </p:sp>
      <p:pic>
        <p:nvPicPr>
          <p:cNvPr id="36868" name="Picture 4" descr="nen trang vien v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6869" name="Rectangle 5"/>
          <p:cNvSpPr>
            <a:spLocks noChangeArrowheads="1"/>
          </p:cNvSpPr>
          <p:nvPr/>
        </p:nvSpPr>
        <p:spPr bwMode="auto">
          <a:xfrm>
            <a:off x="0" y="1371600"/>
            <a:ext cx="9144000" cy="5486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72" name="AutoShape 8"/>
          <p:cNvSpPr>
            <a:spLocks noChangeArrowheads="1"/>
          </p:cNvSpPr>
          <p:nvPr/>
        </p:nvSpPr>
        <p:spPr bwMode="auto">
          <a:xfrm>
            <a:off x="457200" y="1828800"/>
            <a:ext cx="8153400" cy="4648200"/>
          </a:xfrm>
          <a:prstGeom prst="flowChartAlternateProcess">
            <a:avLst/>
          </a:prstGeom>
          <a:solidFill>
            <a:schemeClr val="bg1"/>
          </a:solidFill>
          <a:ln w="9525">
            <a:solidFill>
              <a:srgbClr val="FF0A0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 name="TextBox 1"/>
          <p:cNvSpPr txBox="1"/>
          <p:nvPr/>
        </p:nvSpPr>
        <p:spPr>
          <a:xfrm>
            <a:off x="630702" y="2057400"/>
            <a:ext cx="8001000" cy="2677656"/>
          </a:xfrm>
          <a:prstGeom prst="rect">
            <a:avLst/>
          </a:prstGeom>
          <a:noFill/>
        </p:spPr>
        <p:txBody>
          <a:bodyPr wrap="square" rtlCol="0">
            <a:spAutoFit/>
          </a:bodyPr>
          <a:lstStyle/>
          <a:p>
            <a:r>
              <a:rPr lang="en-US" sz="2800" b="1" smtClean="0">
                <a:solidFill>
                  <a:srgbClr val="C00000"/>
                </a:solidFill>
                <a:latin typeface="Times New Roman" pitchFamily="18" charset="0"/>
                <a:cs typeface="Times New Roman" pitchFamily="18" charset="0"/>
              </a:rPr>
              <a:t>Câu 3</a:t>
            </a:r>
            <a:r>
              <a:rPr lang="en-US" sz="2800" b="1">
                <a:solidFill>
                  <a:srgbClr val="C00000"/>
                </a:solidFill>
                <a:latin typeface="Times New Roman" pitchFamily="18" charset="0"/>
                <a:cs typeface="Times New Roman" pitchFamily="18" charset="0"/>
              </a:rPr>
              <a:t>. </a:t>
            </a:r>
            <a:r>
              <a:rPr lang="en-US" sz="2800" b="1">
                <a:solidFill>
                  <a:srgbClr val="0000CC"/>
                </a:solidFill>
                <a:latin typeface="Times New Roman" pitchFamily="18" charset="0"/>
                <a:cs typeface="Times New Roman" pitchFamily="18" charset="0"/>
              </a:rPr>
              <a:t>Khi viết bản tin cần đặt tiêu đề :</a:t>
            </a:r>
          </a:p>
          <a:p>
            <a:r>
              <a:rPr lang="en-US" sz="2800" b="1">
                <a:latin typeface="Times New Roman" pitchFamily="18" charset="0"/>
                <a:cs typeface="Times New Roman" pitchFamily="18" charset="0"/>
              </a:rPr>
              <a:t>A. Hấp dẫn, gây sự tò mò.</a:t>
            </a:r>
          </a:p>
          <a:p>
            <a:r>
              <a:rPr lang="en-US" sz="2800" b="1">
                <a:latin typeface="Times New Roman" pitchFamily="18" charset="0"/>
                <a:cs typeface="Times New Roman" pitchFamily="18" charset="0"/>
              </a:rPr>
              <a:t>B. Bao quát được nội dung, ngắn gọn, hấp dẫn.</a:t>
            </a:r>
          </a:p>
          <a:p>
            <a:r>
              <a:rPr lang="en-US" sz="2800" b="1">
                <a:latin typeface="Times New Roman" pitchFamily="18" charset="0"/>
                <a:cs typeface="Times New Roman" pitchFamily="18" charset="0"/>
              </a:rPr>
              <a:t>C. Gây được sự chú ý, bao quát được nội dung.</a:t>
            </a:r>
          </a:p>
          <a:p>
            <a:r>
              <a:rPr lang="en-US" sz="2800" b="1">
                <a:latin typeface="Times New Roman" pitchFamily="18" charset="0"/>
                <a:cs typeface="Times New Roman" pitchFamily="18" charset="0"/>
              </a:rPr>
              <a:t>D. Ngắn gọn, bao quát được nội dung.</a:t>
            </a:r>
          </a:p>
          <a:p>
            <a:endParaRPr lang="en-US" sz="2800" b="1">
              <a:latin typeface="Times New Roman" pitchFamily="18" charset="0"/>
              <a:cs typeface="Times New Roman" pitchFamily="18" charset="0"/>
            </a:endParaRPr>
          </a:p>
        </p:txBody>
      </p:sp>
    </p:spTree>
    <p:extLst>
      <p:ext uri="{BB962C8B-B14F-4D97-AF65-F5344CB8AC3E}">
        <p14:creationId xmlns:p14="http://schemas.microsoft.com/office/powerpoint/2010/main" val="28622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297</TotalTime>
  <Words>887</Words>
  <Application>Microsoft Office PowerPoint</Application>
  <PresentationFormat>On-screen Show (4:3)</PresentationFormat>
  <Paragraphs>87</Paragraphs>
  <Slides>16</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16</vt:i4>
      </vt:variant>
    </vt:vector>
  </HeadingPairs>
  <TitlesOfParts>
    <vt:vector size="27" baseType="lpstr">
      <vt:lpstr>.VnArial</vt:lpstr>
      <vt:lpstr>.VnBodoniH</vt:lpstr>
      <vt:lpstr>.VnTimeH</vt:lpstr>
      <vt:lpstr>Arial</vt:lpstr>
      <vt:lpstr>Calibri</vt:lpstr>
      <vt:lpstr>Times New Roman</vt:lpstr>
      <vt:lpstr>Trebuchet MS</vt:lpstr>
      <vt:lpstr>Verdana</vt:lpstr>
      <vt:lpstr>Wingdings</vt:lpstr>
      <vt:lpstr>Wingdings 3</vt:lpstr>
      <vt:lpstr>Facet</vt:lpstr>
      <vt:lpstr>PowerPoint Presentation</vt:lpstr>
      <vt:lpstr>PowerPoint Presentation</vt:lpstr>
      <vt:lpstr>PowerPoint Presentation</vt:lpstr>
      <vt:lpstr>PowerPoint Presentation</vt:lpstr>
      <vt:lpstr>      B¶n tin</vt:lpstr>
      <vt:lpstr>Không có nhan đề,dung lượng ngắn .</vt:lpstr>
      <vt:lpstr>PowerPoint Presentation</vt:lpstr>
      <vt:lpstr>PowerPoint Presentation</vt:lpstr>
      <vt:lpstr>Thông tin tổng hợp nhiều sự kiện xung quanh một hiện tượng nào đó có vấn đề đáng quan tâm .</vt:lpstr>
      <vt:lpstr>PowerPoint Presentation</vt:lpstr>
      <vt:lpstr>II.CÁCH VIẾT BẢN TIN (BẢN TIN THƯỜNG )</vt:lpstr>
      <vt:lpstr>2. Viết bản tin :</vt:lpstr>
      <vt:lpstr>b. Cách mở đầu bản tin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Phúc Minh</cp:lastModifiedBy>
  <cp:revision>60</cp:revision>
  <dcterms:created xsi:type="dcterms:W3CDTF">2016-12-06T16:58:57Z</dcterms:created>
  <dcterms:modified xsi:type="dcterms:W3CDTF">2020-07-12T14:29:57Z</dcterms:modified>
</cp:coreProperties>
</file>