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1" r:id="rId6"/>
    <p:sldId id="271" r:id="rId7"/>
    <p:sldId id="265" r:id="rId8"/>
    <p:sldId id="267" r:id="rId9"/>
    <p:sldId id="27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821B45-9F0D-4A22-A130-A6E7F3BD5BD0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47A351-5E40-438E-83ED-83A39D9F36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557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605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124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67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439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678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653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123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942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861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684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54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A6D52-40CB-41AB-8A41-4D4F4F4CAAB4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E2E9D-5DFA-4F6A-91ED-12CA52CBD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961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4366" y="103460"/>
            <a:ext cx="9144000" cy="2387600"/>
          </a:xfrm>
        </p:spPr>
        <p:txBody>
          <a:bodyPr/>
          <a:lstStyle/>
          <a:p>
            <a:r>
              <a:rPr lang="en-US" dirty="0" smtClean="0"/>
              <a:t>HƯỚNG DẪN </a:t>
            </a:r>
            <a:br>
              <a:rPr lang="en-US" dirty="0" smtClean="0"/>
            </a:br>
            <a:r>
              <a:rPr lang="en-US" dirty="0" smtClean="0"/>
              <a:t>CHUẨN BỊ BÀI HỌC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471409"/>
            <a:ext cx="11399520" cy="2916328"/>
          </a:xfrm>
        </p:spPr>
        <p:txBody>
          <a:bodyPr>
            <a:noAutofit/>
          </a:bodyPr>
          <a:lstStyle/>
          <a:p>
            <a:r>
              <a:rPr lang="en-US" sz="8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PHỎNG VẤN </a:t>
            </a:r>
          </a:p>
          <a:p>
            <a:r>
              <a:rPr lang="en-US" sz="8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VÀ TRẢ LỜI PHỎNG VẤN</a:t>
            </a:r>
          </a:p>
          <a:p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3332649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2559" y="209006"/>
            <a:ext cx="9144000" cy="117565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/>
              <a:t>PHỎNG VẤN VÀ TRẢ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3200" dirty="0"/>
              <a:t> PHỎNG VẤN</a:t>
            </a: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78524" y="1572313"/>
            <a:ext cx="11652069" cy="48320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00050" indent="-400050" algn="ctr">
              <a:buAutoNum type="romanUcPeriod"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 ĐÍCH, TẦM QUAN TRỌNG CỦA PHỎNG VẤN VÀ TRẢ LỜI PHỎNG VẤN</a:t>
            </a:r>
          </a:p>
          <a:p>
            <a:pPr marL="400050" indent="-400050" algn="just">
              <a:buAutoNum type="arabicPeriod"/>
            </a:pP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400050" indent="-400050" algn="just"/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	                         </a:t>
            </a: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ight Arrow Callout 6"/>
          <p:cNvSpPr/>
          <p:nvPr/>
        </p:nvSpPr>
        <p:spPr>
          <a:xfrm>
            <a:off x="1286690" y="3283340"/>
            <a:ext cx="2667000" cy="1600200"/>
          </a:xfrm>
          <a:prstGeom prst="rightArrow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vấn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349929" y="3237410"/>
            <a:ext cx="5257800" cy="685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đích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349929" y="4151810"/>
            <a:ext cx="5257800" cy="76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225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0" y="65313"/>
            <a:ext cx="9144000" cy="122790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/>
              <a:t>PHỎNG VẤN VÀ TRẢ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3200" dirty="0"/>
              <a:t> PHỎNG VẤN</a:t>
            </a:r>
            <a:endParaRPr lang="en-US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209004" y="1356361"/>
            <a:ext cx="11560629" cy="526297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00050" indent="-400050" algn="ctr">
              <a:buAutoNum type="romanUcPeriod"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 ĐÍCH, TẦM QUAN TRỌNG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</a:p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PHỎNG VẤN VÀ TRẢ LỜI PHỎNG VẤN</a:t>
            </a:r>
          </a:p>
          <a:p>
            <a:pPr marL="400050" indent="-400050" algn="just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đích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	                         </a:t>
            </a: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400050" algn="just"/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Right Arrow Callout 6"/>
          <p:cNvSpPr/>
          <p:nvPr/>
        </p:nvSpPr>
        <p:spPr>
          <a:xfrm>
            <a:off x="437605" y="2727960"/>
            <a:ext cx="3678382" cy="2514600"/>
          </a:xfrm>
          <a:prstGeom prst="rightArrow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phỏng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vấn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67050" y="2756264"/>
            <a:ext cx="7251667" cy="76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67050" y="3746864"/>
            <a:ext cx="7251667" cy="76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243250" y="4737464"/>
            <a:ext cx="7146571" cy="76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99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53340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428206" y="533399"/>
            <a:ext cx="8782594" cy="138796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PHỎNG VẤN VÀ TRẢ 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3200" b="1" dirty="0"/>
              <a:t> PHỎNG VẤN</a:t>
            </a:r>
            <a:endParaRPr 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248400" y="1066801"/>
            <a:ext cx="419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Down Arrow Callout 6"/>
          <p:cNvSpPr/>
          <p:nvPr/>
        </p:nvSpPr>
        <p:spPr>
          <a:xfrm>
            <a:off x="2362200" y="3252651"/>
            <a:ext cx="7848600" cy="2057400"/>
          </a:xfrm>
          <a:prstGeom prst="downArrowCallou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00050" indent="-400050" algn="ctr"/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Tôn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00050" indent="-400050" algn="ctr"/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tôn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38400" y="5310051"/>
            <a:ext cx="7772400" cy="10668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00050" indent="-400050" algn="ctr"/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n minh.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4083" y="2454762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65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48194" y="182881"/>
            <a:ext cx="11521440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NHỮNG YÊU CẦU C</a:t>
            </a:r>
            <a:r>
              <a:rPr lang="vi-V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BẢN ĐỐI VỚI HOẠT ĐỘNG PHỎNG VẤN; NG</a:t>
            </a:r>
            <a:r>
              <a:rPr lang="vi-V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TRẢ LỜI PHỎNG VẤN</a:t>
            </a:r>
          </a:p>
          <a:p>
            <a:pPr marL="342900" indent="-342900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38303" y="6274621"/>
            <a:ext cx="2733901" cy="446855"/>
          </a:xfrm>
        </p:spPr>
        <p:txBody>
          <a:bodyPr/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fld id="{43639E15-DBFC-4F7C-9829-75F95B7904E4}" type="slidenum">
              <a:rPr lang="en-US" altLang="en-US" sz="1400" b="0">
                <a:solidFill>
                  <a:schemeClr val="tx1"/>
                </a:solidFill>
                <a:latin typeface="Arial" panose="020B0604020202020204" pitchFamily="34" charset="0"/>
              </a:rPr>
              <a:pPr eaLnBrk="1" hangingPunct="1"/>
              <a:t>5</a:t>
            </a:fld>
            <a:endParaRPr lang="en-US" altLang="en-US" sz="1400" b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7" name="Picture 4" descr="D:\PHONGVAN\LAIVANS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60" y="1950616"/>
            <a:ext cx="3299722" cy="391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38805" y="1131441"/>
            <a:ext cx="43937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1. </a:t>
            </a:r>
            <a:r>
              <a:rPr lang="en-US" altLang="en-US" sz="24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Chuẩn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bị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phỏng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vấn</a:t>
            </a:r>
            <a:endParaRPr lang="en-US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28452" y="5930965"/>
            <a:ext cx="35150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Nhà</a:t>
            </a:r>
            <a:r>
              <a:rPr lang="en-US" altLang="en-US" sz="20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báo</a:t>
            </a:r>
            <a:r>
              <a:rPr lang="en-US" altLang="en-US" sz="20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Lại</a:t>
            </a:r>
            <a:r>
              <a:rPr lang="en-US" altLang="en-US" sz="20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Văn</a:t>
            </a:r>
            <a:r>
              <a:rPr lang="en-US" altLang="en-US" sz="20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Sâm</a:t>
            </a:r>
            <a:endParaRPr lang="en-US" altLang="en-US" sz="2000" dirty="0">
              <a:solidFill>
                <a:srgbClr val="3333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872731" y="1647858"/>
            <a:ext cx="50772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rgbClr val="3333FF"/>
                </a:solidFill>
                <a:latin typeface="Times New Roman" panose="02020603050405020304" pitchFamily="18" charset="0"/>
              </a:rPr>
              <a:t>a. </a:t>
            </a:r>
            <a:r>
              <a:rPr lang="en-US" altLang="en-US" sz="24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sz="24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yếu</a:t>
            </a:r>
            <a:r>
              <a:rPr lang="en-US" altLang="en-US" sz="24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tố</a:t>
            </a:r>
            <a:r>
              <a:rPr lang="en-US" altLang="en-US" sz="24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cần</a:t>
            </a:r>
            <a:r>
              <a:rPr lang="en-US" altLang="en-US" sz="24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chuẩn</a:t>
            </a:r>
            <a:r>
              <a:rPr lang="en-US" altLang="en-US" sz="2400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rgbClr val="3333FF"/>
                </a:solidFill>
                <a:latin typeface="Times New Roman" panose="02020603050405020304" pitchFamily="18" charset="0"/>
              </a:rPr>
              <a:t>bị</a:t>
            </a:r>
            <a:endParaRPr lang="en-US" altLang="en-US" sz="2400" dirty="0">
              <a:solidFill>
                <a:srgbClr val="3333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328452" y="6279543"/>
            <a:ext cx="33197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Người</a:t>
            </a: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phỏng</a:t>
            </a: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vấn</a:t>
            </a:r>
            <a:r>
              <a:rPr lang="en-US" altLang="en-US" dirty="0">
                <a:solidFill>
                  <a:srgbClr val="3333FF"/>
                </a:solidFill>
                <a:latin typeface="Times New Roman" panose="02020603050405020304" pitchFamily="18" charset="0"/>
              </a:rPr>
              <a:t>    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945308" y="2779403"/>
            <a:ext cx="31244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Người</a:t>
            </a: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trả</a:t>
            </a: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lời</a:t>
            </a: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pv</a:t>
            </a:r>
            <a:r>
              <a:rPr lang="en-US" altLang="en-US" dirty="0">
                <a:solidFill>
                  <a:srgbClr val="3333FF"/>
                </a:solidFill>
                <a:latin typeface="Times New Roman" panose="02020603050405020304" pitchFamily="18" charset="0"/>
              </a:rPr>
              <a:t>    </a:t>
            </a: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9456329" y="4227203"/>
            <a:ext cx="25386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>
                <a:solidFill>
                  <a:schemeClr val="tx2"/>
                </a:solidFill>
                <a:latin typeface="Times New Roman" panose="02020603050405020304" pitchFamily="18" charset="0"/>
              </a:rPr>
              <a:t>-Mục đích pv</a:t>
            </a:r>
            <a:r>
              <a:rPr lang="en-US" altLang="en-US">
                <a:solidFill>
                  <a:srgbClr val="3333FF"/>
                </a:solidFill>
                <a:latin typeface="Times New Roman" panose="02020603050405020304" pitchFamily="18" charset="0"/>
              </a:rPr>
              <a:t>    </a:t>
            </a: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4658163" y="5524781"/>
            <a:ext cx="23433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-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Chủ</a:t>
            </a: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đề</a:t>
            </a:r>
            <a:r>
              <a:rPr lang="en-US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  <a:latin typeface="Times New Roman" panose="02020603050405020304" pitchFamily="18" charset="0"/>
              </a:rPr>
              <a:t>pv</a:t>
            </a:r>
            <a:r>
              <a:rPr lang="en-US" altLang="en-US" dirty="0">
                <a:solidFill>
                  <a:srgbClr val="3333FF"/>
                </a:solidFill>
                <a:latin typeface="Times New Roman" panose="02020603050405020304" pitchFamily="18" charset="0"/>
              </a:rPr>
              <a:t>    </a:t>
            </a:r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4561336" y="6058181"/>
            <a:ext cx="31244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1pPr>
            <a:lvl2pPr marL="742950" indent="-28575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2pPr>
            <a:lvl3pPr marL="11430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3pPr>
            <a:lvl4pPr marL="16002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4pPr>
            <a:lvl5pPr marL="2057400" indent="-228600" eaLnBrk="0" hangingPunct="0"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>
                <a:solidFill>
                  <a:schemeClr val="tx2"/>
                </a:solidFill>
                <a:latin typeface="Times New Roman" panose="02020603050405020304" pitchFamily="18" charset="0"/>
              </a:rPr>
              <a:t>-Phương tiện pv</a:t>
            </a:r>
            <a:r>
              <a:rPr lang="en-US" altLang="en-US">
                <a:solidFill>
                  <a:srgbClr val="3333FF"/>
                </a:solidFill>
                <a:latin typeface="Times New Roman" panose="02020603050405020304" pitchFamily="18" charset="0"/>
              </a:rPr>
              <a:t>    </a:t>
            </a:r>
          </a:p>
        </p:txBody>
      </p:sp>
      <p:pic>
        <p:nvPicPr>
          <p:cNvPr id="17" name="Picture 16" descr="D:\PHONGVAN\Anhpv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0486" y="1353143"/>
            <a:ext cx="2784140" cy="3017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 descr="j017486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352455" y="3533822"/>
            <a:ext cx="2165442" cy="177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 descr="j031555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969711" y="3533822"/>
            <a:ext cx="2062326" cy="177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 descr="j031556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969355" y="4979845"/>
            <a:ext cx="2064475" cy="1781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 descr="j031558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8493711" y="4984109"/>
            <a:ext cx="2062326" cy="1758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652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533400"/>
          </a:xfrm>
        </p:spPr>
        <p:txBody>
          <a:bodyPr>
            <a:normAutofit/>
          </a:bodyPr>
          <a:lstStyle/>
          <a:p>
            <a:endParaRPr lang="en-US" sz="2100" dirty="0"/>
          </a:p>
        </p:txBody>
      </p:sp>
      <p:sp>
        <p:nvSpPr>
          <p:cNvPr id="5" name="Rectangle 4"/>
          <p:cNvSpPr/>
          <p:nvPr/>
        </p:nvSpPr>
        <p:spPr>
          <a:xfrm>
            <a:off x="1524000" y="0"/>
            <a:ext cx="91440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PHỎNG VẤN VÀ TRẢ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/>
              <a:t> PHỎNG VẤN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6248400" y="1066801"/>
            <a:ext cx="4191000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endParaRPr lang="en-US" sz="2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1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1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100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sz="21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676400" y="533402"/>
          <a:ext cx="8839200" cy="59380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85799">
                <a:tc gridSpan="4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6442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4" name="Group 43"/>
          <p:cNvGrpSpPr/>
          <p:nvPr/>
        </p:nvGrpSpPr>
        <p:grpSpPr>
          <a:xfrm>
            <a:off x="1676400" y="457201"/>
            <a:ext cx="8991600" cy="1823829"/>
            <a:chOff x="152400" y="457200"/>
            <a:chExt cx="8991600" cy="1823829"/>
          </a:xfrm>
        </p:grpSpPr>
        <p:sp>
          <p:nvSpPr>
            <p:cNvPr id="11" name="TextBox 10"/>
            <p:cNvSpPr txBox="1"/>
            <p:nvPr/>
          </p:nvSpPr>
          <p:spPr>
            <a:xfrm>
              <a:off x="152400" y="457200"/>
              <a:ext cx="5867400" cy="7386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b="1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PHỎNG VẤN</a:t>
              </a:r>
            </a:p>
            <a:p>
              <a:pPr algn="ctr"/>
              <a:endParaRPr lang="en-US" sz="21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9800" y="457201"/>
              <a:ext cx="3124200" cy="7386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b="1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TRẢ LỜI PHỎNG VẤN</a:t>
              </a:r>
              <a:endParaRPr lang="en-US" sz="21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28600" y="1143000"/>
              <a:ext cx="266700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100" b="1" dirty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1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43200" y="1219201"/>
              <a:ext cx="182880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Tiến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hành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vấ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</a:t>
              </a:r>
              <a:endParaRPr lang="en-US" sz="21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648200" y="1219200"/>
              <a:ext cx="137160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Biên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tập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PV</a:t>
              </a:r>
              <a:endParaRPr lang="en-US" sz="21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248400" y="1219200"/>
              <a:ext cx="259080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Khi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trả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lời</a:t>
              </a:r>
              <a:endParaRPr lang="en-US" sz="2100" b="1" dirty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b="1" dirty="0" err="1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100" b="1" dirty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100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752600" y="2057400"/>
            <a:ext cx="12192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1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1752601" y="1981200"/>
            <a:ext cx="8686799" cy="4616648"/>
            <a:chOff x="228600" y="1981200"/>
            <a:chExt cx="8609925" cy="4616648"/>
          </a:xfrm>
        </p:grpSpPr>
        <p:sp>
          <p:nvSpPr>
            <p:cNvPr id="17" name="TextBox 16"/>
            <p:cNvSpPr txBox="1"/>
            <p:nvPr/>
          </p:nvSpPr>
          <p:spPr>
            <a:xfrm>
              <a:off x="228600" y="1981200"/>
              <a:ext cx="129540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những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gì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endParaRPr lang="en-US" sz="21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437011" y="1981200"/>
              <a:ext cx="1283936" cy="3647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đạt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được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mục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đích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vấn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hệ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thống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câu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hỏi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endParaRPr lang="en-US" sz="21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743200" y="1981200"/>
              <a:ext cx="1828800" cy="46166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Có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phải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chỉ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hỏi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những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câu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hỏi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đã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tr</a:t>
              </a:r>
              <a:r>
                <a:rPr lang="vi-VN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ước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không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pPr algn="just">
                <a:buFontTx/>
                <a:buChar char="-"/>
              </a:pP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có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thái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độ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đạt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được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mục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đích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vấn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pPr algn="just">
                <a:buFontTx/>
                <a:buChar char="-"/>
              </a:pP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Kết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thúc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vấn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làm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gì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tỏ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sự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trân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trọng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đối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với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TL?</a:t>
              </a:r>
              <a:endParaRPr lang="en-US" sz="21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572000" y="1981200"/>
              <a:ext cx="1371600" cy="3000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biên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tập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?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Có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được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sửa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lại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lời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nói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của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trả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lời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không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endParaRPr lang="en-US" sz="21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044076" y="1981200"/>
              <a:ext cx="1423524" cy="33239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trả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lời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gây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được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ấn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t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ượng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tôt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với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PV,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nghe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đọc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)?</a:t>
              </a:r>
              <a:endParaRPr lang="en-US" sz="21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554590" y="1981200"/>
              <a:ext cx="1283935" cy="3647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-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Cần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có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thái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độ</a:t>
              </a:r>
              <a:r>
                <a:rPr lang="en-US" sz="210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nh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thế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nào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để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gây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ấn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t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ượng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đối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với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PV,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nghe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n-US" sz="2100" dirty="0" err="1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100" dirty="0">
                  <a:latin typeface="Times New Roman" pitchFamily="18" charset="0"/>
                  <a:cs typeface="Times New Roman" pitchFamily="18" charset="0"/>
                </a:rPr>
                <a:t>đọc</a:t>
              </a:r>
              <a:r>
                <a:rPr lang="en-US" sz="2100" dirty="0">
                  <a:latin typeface="Times New Roman" pitchFamily="18" charset="0"/>
                  <a:cs typeface="Times New Roman" pitchFamily="18" charset="0"/>
                </a:rPr>
                <a:t>)?</a:t>
              </a:r>
              <a:endParaRPr lang="en-US" sz="21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454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533400"/>
          </a:xfrm>
        </p:spPr>
        <p:txBody>
          <a:bodyPr>
            <a:norm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6400" y="0"/>
            <a:ext cx="88392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PHỎNG VẤN VÀ TRẢ LỜI PHỎNG VẤN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48400" y="1066801"/>
            <a:ext cx="419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676400" y="533402"/>
          <a:ext cx="8839200" cy="6174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24311">
                <a:tc gridSpan="6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288"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6328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7016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752600" y="19050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57800" y="2590801"/>
            <a:ext cx="1600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sz="2000" b="1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000" b="1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b="1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000" b="1" i="1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000" b="1" i="1" dirty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1524000" y="457200"/>
            <a:ext cx="9144000" cy="2463464"/>
            <a:chOff x="0" y="457200"/>
            <a:chExt cx="9144000" cy="2463464"/>
          </a:xfrm>
        </p:grpSpPr>
        <p:sp>
          <p:nvSpPr>
            <p:cNvPr id="11" name="TextBox 10"/>
            <p:cNvSpPr txBox="1"/>
            <p:nvPr/>
          </p:nvSpPr>
          <p:spPr>
            <a:xfrm>
              <a:off x="152401" y="457200"/>
              <a:ext cx="8839199" cy="707886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0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000" dirty="0">
                  <a:latin typeface="Times New Roman" pitchFamily="18" charset="0"/>
                  <a:cs typeface="Times New Roman" pitchFamily="18" charset="0"/>
                </a:rPr>
                <a:t> PHỎNG VẤN</a:t>
              </a:r>
            </a:p>
            <a:p>
              <a:pPr algn="ctr"/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0" y="1163611"/>
              <a:ext cx="2973659" cy="1046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Chuẩn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bị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05201" y="1242102"/>
              <a:ext cx="29718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Tiến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hành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vấ</a:t>
              </a:r>
              <a:r>
                <a:rPr lang="en-US" sz="2000" dirty="0" err="1">
                  <a:latin typeface="Times New Roman" pitchFamily="18" charset="0"/>
                  <a:cs typeface="Times New Roman" pitchFamily="18" charset="0"/>
                </a:rPr>
                <a:t>n</a:t>
              </a:r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44683" y="1242101"/>
              <a:ext cx="2899317" cy="729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Biên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tập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</a:p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52400" y="1981200"/>
              <a:ext cx="1219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Xác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000" b="1" dirty="0">
                  <a:latin typeface="Times New Roman" pitchFamily="18" charset="0"/>
                  <a:cs typeface="Times New Roman" pitchFamily="18" charset="0"/>
                </a:rPr>
                <a:t>định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133600" y="1905000"/>
              <a:ext cx="15240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Hệ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thống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Câu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hỏi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553200" y="1905000"/>
              <a:ext cx="1143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Nội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dung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620000" y="1981200"/>
              <a:ext cx="1371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Hình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thức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733800" y="1905001"/>
              <a:ext cx="15240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Khi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phỏng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vấn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0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334000" y="1981200"/>
              <a:ext cx="1143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Kết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000" b="1" dirty="0" err="1">
                  <a:latin typeface="Times New Roman" pitchFamily="18" charset="0"/>
                  <a:cs typeface="Times New Roman" pitchFamily="18" charset="0"/>
                </a:rPr>
                <a:t>thúc</a:t>
              </a:r>
              <a:r>
                <a:rPr lang="en-US" sz="20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308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0"/>
            <a:ext cx="8229600" cy="533400"/>
          </a:xfrm>
        </p:spPr>
        <p:txBody>
          <a:bodyPr>
            <a:norm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6400" y="0"/>
            <a:ext cx="8839200" cy="457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PHỎNG VẤN VÀ TRẢ LỜI PHỎNG VẤN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48400" y="1066801"/>
            <a:ext cx="419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752600" y="533402"/>
          <a:ext cx="8610600" cy="6174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3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4311">
                <a:tc gridSpan="2"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288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3344">
                <a:tc>
                  <a:txBody>
                    <a:bodyPr/>
                    <a:lstStyle/>
                    <a:p>
                      <a:pPr algn="l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Group 43"/>
          <p:cNvGrpSpPr/>
          <p:nvPr/>
        </p:nvGrpSpPr>
        <p:grpSpPr>
          <a:xfrm>
            <a:off x="1524000" y="457201"/>
            <a:ext cx="9144000" cy="1607640"/>
            <a:chOff x="-96218" y="457200"/>
            <a:chExt cx="6116018" cy="1709374"/>
          </a:xfrm>
        </p:grpSpPr>
        <p:sp>
          <p:nvSpPr>
            <p:cNvPr id="11" name="TextBox 10"/>
            <p:cNvSpPr txBox="1"/>
            <p:nvPr/>
          </p:nvSpPr>
          <p:spPr>
            <a:xfrm>
              <a:off x="5716" y="457200"/>
              <a:ext cx="5912150" cy="81813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NG</a:t>
              </a:r>
              <a:r>
                <a:rPr lang="vi-VN" sz="2400" dirty="0">
                  <a:latin typeface="Times New Roman" pitchFamily="18" charset="0"/>
                  <a:cs typeface="Times New Roman" pitchFamily="18" charset="0"/>
                </a:rPr>
                <a:t>ƯỜI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 TRẢ LỜI PHỎNG VẤN</a:t>
              </a:r>
            </a:p>
            <a:p>
              <a:pPr algn="ctr"/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-96218" y="1348441"/>
              <a:ext cx="3007042" cy="818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latin typeface="Times New Roman" pitchFamily="18" charset="0"/>
                  <a:cs typeface="Times New Roman" pitchFamily="18" charset="0"/>
                </a:rPr>
                <a:t>Câu</a:t>
              </a:r>
              <a:r>
                <a:rPr lang="en-US" sz="24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>
                  <a:latin typeface="Times New Roman" pitchFamily="18" charset="0"/>
                  <a:cs typeface="Times New Roman" pitchFamily="18" charset="0"/>
                </a:rPr>
                <a:t>trả</a:t>
              </a:r>
              <a:r>
                <a:rPr lang="en-US" sz="24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dirty="0" err="1">
                  <a:latin typeface="Times New Roman" pitchFamily="18" charset="0"/>
                  <a:cs typeface="Times New Roman" pitchFamily="18" charset="0"/>
                </a:rPr>
                <a:t>lời</a:t>
              </a:r>
              <a:endParaRPr lang="en-US" sz="2400" b="1" dirty="0">
                <a:latin typeface="Times New Roman" pitchFamily="18" charset="0"/>
                <a:cs typeface="Times New Roman" pitchFamily="18" charset="0"/>
              </a:endParaRPr>
            </a:p>
            <a:p>
              <a:endParaRPr lang="en-US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961790" y="1267420"/>
              <a:ext cx="2803176" cy="490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latin typeface="Times New Roman" pitchFamily="18" charset="0"/>
                  <a:cs typeface="Times New Roman" pitchFamily="18" charset="0"/>
                </a:rPr>
                <a:t>Thái</a:t>
              </a:r>
              <a:r>
                <a:rPr lang="en-US" sz="24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latin typeface="Times New Roman" pitchFamily="18" charset="0"/>
                  <a:cs typeface="Times New Roman" pitchFamily="18" charset="0"/>
                </a:rPr>
                <a:t>độ</a:t>
              </a:r>
              <a:endParaRPr lang="en-US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080575" y="1219200"/>
              <a:ext cx="1939225" cy="425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752600" y="1905000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04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8800" y="381000"/>
            <a:ext cx="838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1981200" y="381000"/>
            <a:ext cx="8382000" cy="4343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09800" y="2016034"/>
            <a:ext cx="8001000" cy="163121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HẸN GẶP LẠI </a:t>
            </a:r>
          </a:p>
          <a:p>
            <a:pPr algn="ctr"/>
            <a:r>
              <a:rPr lang="en-US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Ở TIẾT HỌC ONLINE</a:t>
            </a:r>
            <a:endParaRPr lang="en-US" sz="5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22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476</Words>
  <Application>Microsoft Office PowerPoint</Application>
  <PresentationFormat>Widescreen</PresentationFormat>
  <Paragraphs>117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HƯỚNG DẪN  CHUẨN BỊ BÀI HỌC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HƯỚNG DẪN  CHUẨN BỊ BÀI HỌC</dc:title>
  <dc:creator>Admin</dc:creator>
  <cp:lastModifiedBy>Admin</cp:lastModifiedBy>
  <cp:revision>2</cp:revision>
  <dcterms:created xsi:type="dcterms:W3CDTF">2020-07-19T10:26:22Z</dcterms:created>
  <dcterms:modified xsi:type="dcterms:W3CDTF">2020-07-19T10:30:15Z</dcterms:modified>
</cp:coreProperties>
</file>