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theme/theme9.xml" ContentType="application/vnd.openxmlformats-officedocument.theme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0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11.xml" ContentType="application/vnd.openxmlformats-officedocument.theme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13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4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5.xml" ContentType="application/vnd.openxmlformats-officedocument.theme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6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7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18.xml" ContentType="application/vnd.openxmlformats-officedocument.theme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9.xml" ContentType="application/vnd.openxmlformats-officedocument.theme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theme/theme20.xml" ContentType="application/vnd.openxmlformats-officedocument.theme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theme/theme21.xml" ContentType="application/vnd.openxmlformats-officedocument.theme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theme/theme22.xml" ContentType="application/vnd.openxmlformats-officedocument.theme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693" r:id="rId2"/>
    <p:sldMasterId id="2147483705" r:id="rId3"/>
    <p:sldMasterId id="2147483718" r:id="rId4"/>
    <p:sldMasterId id="2147483790" r:id="rId5"/>
    <p:sldMasterId id="2147483875" r:id="rId6"/>
    <p:sldMasterId id="2147483888" r:id="rId7"/>
    <p:sldMasterId id="2147483901" r:id="rId8"/>
    <p:sldMasterId id="2147483914" r:id="rId9"/>
    <p:sldMasterId id="2147483927" r:id="rId10"/>
    <p:sldMasterId id="2147483940" r:id="rId11"/>
    <p:sldMasterId id="2147483953" r:id="rId12"/>
    <p:sldMasterId id="2147483966" r:id="rId13"/>
    <p:sldMasterId id="2147483979" r:id="rId14"/>
    <p:sldMasterId id="2147483992" r:id="rId15"/>
    <p:sldMasterId id="2147484005" r:id="rId16"/>
    <p:sldMasterId id="2147484018" r:id="rId17"/>
    <p:sldMasterId id="2147484031" r:id="rId18"/>
    <p:sldMasterId id="2147484044" r:id="rId19"/>
    <p:sldMasterId id="2147484057" r:id="rId20"/>
    <p:sldMasterId id="2147484069" r:id="rId21"/>
    <p:sldMasterId id="2147484081" r:id="rId22"/>
    <p:sldMasterId id="2147484094" r:id="rId23"/>
  </p:sldMasterIdLst>
  <p:notesMasterIdLst>
    <p:notesMasterId r:id="rId52"/>
  </p:notesMasterIdLst>
  <p:handoutMasterIdLst>
    <p:handoutMasterId r:id="rId53"/>
  </p:handoutMasterIdLst>
  <p:sldIdLst>
    <p:sldId id="597" r:id="rId24"/>
    <p:sldId id="618" r:id="rId25"/>
    <p:sldId id="620" r:id="rId26"/>
    <p:sldId id="598" r:id="rId27"/>
    <p:sldId id="591" r:id="rId28"/>
    <p:sldId id="629" r:id="rId29"/>
    <p:sldId id="600" r:id="rId30"/>
    <p:sldId id="595" r:id="rId31"/>
    <p:sldId id="604" r:id="rId32"/>
    <p:sldId id="619" r:id="rId33"/>
    <p:sldId id="622" r:id="rId34"/>
    <p:sldId id="605" r:id="rId35"/>
    <p:sldId id="606" r:id="rId36"/>
    <p:sldId id="632" r:id="rId37"/>
    <p:sldId id="649" r:id="rId38"/>
    <p:sldId id="633" r:id="rId39"/>
    <p:sldId id="634" r:id="rId40"/>
    <p:sldId id="570" r:id="rId41"/>
    <p:sldId id="650" r:id="rId42"/>
    <p:sldId id="635" r:id="rId43"/>
    <p:sldId id="636" r:id="rId44"/>
    <p:sldId id="637" r:id="rId45"/>
    <p:sldId id="645" r:id="rId46"/>
    <p:sldId id="646" r:id="rId47"/>
    <p:sldId id="647" r:id="rId48"/>
    <p:sldId id="648" r:id="rId49"/>
    <p:sldId id="642" r:id="rId50"/>
    <p:sldId id="643" r:id="rId5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lnSpc>
        <a:spcPct val="90000"/>
      </a:lnSpc>
      <a:spcBef>
        <a:spcPct val="0"/>
      </a:spcBef>
      <a:spcAft>
        <a:spcPct val="0"/>
      </a:spcAft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1pPr>
    <a:lvl2pPr marL="457200" algn="l" rtl="0" eaLnBrk="0" fontAlgn="base" hangingPunct="0">
      <a:lnSpc>
        <a:spcPct val="90000"/>
      </a:lnSpc>
      <a:spcBef>
        <a:spcPct val="0"/>
      </a:spcBef>
      <a:spcAft>
        <a:spcPct val="0"/>
      </a:spcAft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2pPr>
    <a:lvl3pPr marL="914400" algn="l" rtl="0" eaLnBrk="0" fontAlgn="base" hangingPunct="0">
      <a:lnSpc>
        <a:spcPct val="90000"/>
      </a:lnSpc>
      <a:spcBef>
        <a:spcPct val="0"/>
      </a:spcBef>
      <a:spcAft>
        <a:spcPct val="0"/>
      </a:spcAft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3pPr>
    <a:lvl4pPr marL="1371600" algn="l" rtl="0" eaLnBrk="0" fontAlgn="base" hangingPunct="0">
      <a:lnSpc>
        <a:spcPct val="90000"/>
      </a:lnSpc>
      <a:spcBef>
        <a:spcPct val="0"/>
      </a:spcBef>
      <a:spcAft>
        <a:spcPct val="0"/>
      </a:spcAft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4pPr>
    <a:lvl5pPr marL="1828800" algn="l" rtl="0" eaLnBrk="0" fontAlgn="base" hangingPunct="0">
      <a:lnSpc>
        <a:spcPct val="90000"/>
      </a:lnSpc>
      <a:spcBef>
        <a:spcPct val="0"/>
      </a:spcBef>
      <a:spcAft>
        <a:spcPct val="0"/>
      </a:spcAft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Courier New" pitchFamily="49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C5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4415" autoAdjust="0"/>
  </p:normalViewPr>
  <p:slideViewPr>
    <p:cSldViewPr snapToGrid="0">
      <p:cViewPr varScale="1">
        <p:scale>
          <a:sx n="71" d="100"/>
          <a:sy n="71" d="100"/>
        </p:scale>
        <p:origin x="105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A87C98B-7B18-4BD4-98D7-F39BD3CD6F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809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DED9E29C-A4B1-4C95-8817-247D3001B3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364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14395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681102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4027878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67422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822467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E4594D6-0F7E-4DB0-A754-24290AFA827C}" type="slidenum">
              <a:rPr kumimoji="0" lang="en-US" altLang="en-US" sz="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8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3313" y="300038"/>
            <a:ext cx="4702175" cy="3527425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3875" y="4052888"/>
            <a:ext cx="5835650" cy="4579937"/>
          </a:xfrm>
          <a:noFill/>
        </p:spPr>
        <p:txBody>
          <a:bodyPr lIns="86488" tIns="43244" rIns="86488" bIns="43244"/>
          <a:lstStyle/>
          <a:p>
            <a:pPr eaLnBrk="1" hangingPunct="1"/>
            <a:r>
              <a:rPr lang="en-US" altLang="en-US" b="1" smtClean="0"/>
              <a:t>Purpose</a:t>
            </a:r>
            <a:r>
              <a:rPr lang="en-US" altLang="en-US" smtClean="0"/>
              <a:t>: This figure presents the IGRP metric with its five possible components. </a:t>
            </a:r>
          </a:p>
          <a:p>
            <a:pPr eaLnBrk="1" hangingPunct="1"/>
            <a:r>
              <a:rPr lang="en-US" altLang="en-US" b="1" smtClean="0"/>
              <a:t>Emphasize :</a:t>
            </a:r>
            <a:r>
              <a:rPr lang="en-US" altLang="en-US" smtClean="0"/>
              <a:t> Bandwidth and delay are the two metrics that are most commonly used. They also comprise the default metric.</a:t>
            </a:r>
          </a:p>
          <a:p>
            <a:pPr eaLnBrk="1" hangingPunct="1"/>
            <a:r>
              <a:rPr lang="en-US" altLang="en-US" b="1" smtClean="0"/>
              <a:t>Note</a:t>
            </a:r>
            <a:r>
              <a:rPr lang="en-US" altLang="en-US" smtClean="0"/>
              <a:t>: Changing IGRP metrics can have great impact on network performance.</a:t>
            </a:r>
          </a:p>
          <a:p>
            <a:pPr eaLnBrk="1" hangingPunct="1"/>
            <a:r>
              <a:rPr lang="en-US" altLang="en-US" smtClean="0"/>
              <a:t>Describe the IGRP 24-bit metric field, as follows:	</a:t>
            </a:r>
          </a:p>
          <a:p>
            <a:pPr lvl="1" eaLnBrk="1" hangingPunct="1"/>
            <a:r>
              <a:rPr lang="en-US" altLang="en-US" smtClean="0"/>
              <a:t>Bandwidth—Minimum bandwidth on the route, in kilobits per second.</a:t>
            </a:r>
          </a:p>
          <a:p>
            <a:pPr lvl="1" eaLnBrk="1" hangingPunct="1"/>
            <a:r>
              <a:rPr lang="en-US" altLang="en-US" smtClean="0"/>
              <a:t>Delay—Route delay, in tens of microseconds.</a:t>
            </a:r>
          </a:p>
          <a:p>
            <a:pPr lvl="1" eaLnBrk="1" hangingPunct="1"/>
            <a:r>
              <a:rPr lang="en-US" altLang="en-US" smtClean="0"/>
              <a:t>Reliability—Likelihood of successful packet transmission, expressed as an integer from 0 to 255.</a:t>
            </a:r>
          </a:p>
          <a:p>
            <a:pPr lvl="1" eaLnBrk="1" hangingPunct="1"/>
            <a:r>
              <a:rPr lang="en-US" altLang="en-US" smtClean="0"/>
              <a:t>Loading—Effective bandwidth of path.</a:t>
            </a:r>
          </a:p>
          <a:p>
            <a:pPr lvl="1" eaLnBrk="1" hangingPunct="1"/>
            <a:r>
              <a:rPr lang="en-US" altLang="en-US" smtClean="0"/>
              <a:t>MTU—Minimum MTU in path, expressed in bytes.</a:t>
            </a:r>
          </a:p>
          <a:p>
            <a:pPr eaLnBrk="1" hangingPunct="1"/>
            <a:r>
              <a:rPr lang="en-US" altLang="en-US" smtClean="0"/>
              <a:t>The following equation calculates the metric. It is presented for instructors and is not required to be taught:</a:t>
            </a:r>
          </a:p>
          <a:p>
            <a:pPr lvl="1" eaLnBrk="1" hangingPunct="1"/>
            <a:r>
              <a:rPr lang="en-US" altLang="en-US" smtClean="0"/>
              <a:t>metric = [k1 x bandwidth + (k2 x bandwidth) / (256 - load) + k3 x delay]</a:t>
            </a:r>
          </a:p>
          <a:p>
            <a:pPr eaLnBrk="1" hangingPunct="1"/>
            <a:r>
              <a:rPr lang="en-US" altLang="en-US" smtClean="0"/>
              <a:t>If k5 does not equal 0, an additional operation is done:</a:t>
            </a:r>
          </a:p>
          <a:p>
            <a:pPr lvl="1" eaLnBrk="1" hangingPunct="1"/>
            <a:r>
              <a:rPr lang="en-US" altLang="en-US" smtClean="0"/>
              <a:t>metric = metric x (k5/(reliability + k4))</a:t>
            </a:r>
          </a:p>
          <a:p>
            <a:pPr eaLnBrk="1" hangingPunct="1"/>
            <a:r>
              <a:rPr lang="en-US" altLang="en-US" smtClean="0"/>
              <a:t>The default constant values are k1 = k3 = 1 and k2 = k4 = k5 = 0. </a:t>
            </a:r>
          </a:p>
          <a:p>
            <a:pPr eaLnBrk="1" hangingPunct="1"/>
            <a:r>
              <a:rPr lang="en-US" altLang="en-US" smtClean="0"/>
              <a:t>Again, if default values are set, metric = bandwidth + delay.</a:t>
            </a:r>
          </a:p>
          <a:p>
            <a:pPr eaLnBrk="1" hangingPunct="1"/>
            <a:r>
              <a:rPr lang="en-US" altLang="en-US" smtClean="0"/>
              <a:t>The constants (k1, k2, k3) can be changed using the </a:t>
            </a:r>
            <a:r>
              <a:rPr lang="en-US" altLang="en-US" b="1" smtClean="0"/>
              <a:t>metric weights</a:t>
            </a:r>
            <a:r>
              <a:rPr lang="en-US" altLang="en-US" smtClean="0"/>
              <a:t> command. Changes to the IGRP constant values should be made with great care.</a:t>
            </a:r>
          </a:p>
        </p:txBody>
      </p:sp>
    </p:spTree>
    <p:extLst>
      <p:ext uri="{BB962C8B-B14F-4D97-AF65-F5344CB8AC3E}">
        <p14:creationId xmlns:p14="http://schemas.microsoft.com/office/powerpoint/2010/main" val="701209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623717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5748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765382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467973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2DAAFE-C57A-464D-9318-E11112D0D5CA}" type="slidenum">
              <a:rPr kumimoji="0" lang="zh-CN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zh-CN" sz="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3175" y="571500"/>
            <a:ext cx="4451350" cy="3338513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4713" y="4057650"/>
            <a:ext cx="5256212" cy="4373563"/>
          </a:xfrm>
          <a:noFill/>
        </p:spPr>
        <p:txBody>
          <a:bodyPr lIns="91294" tIns="45647" rIns="91294" bIns="45647"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4572136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0113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001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7E2B794-0C47-481E-B779-87777A19B2B1}" type="slidenum">
              <a:rPr kumimoji="0" lang="en-US" altLang="en-US" sz="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00113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8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43013" y="563563"/>
            <a:ext cx="4383087" cy="3287712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8838" y="3997325"/>
            <a:ext cx="5160962" cy="4306888"/>
          </a:xfrm>
          <a:noFill/>
        </p:spPr>
        <p:txBody>
          <a:bodyPr lIns="89797" tIns="44898" rIns="89797" bIns="44898"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44647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2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5257800" cy="3144838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5" name="Picture 3" descr="MAE0078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0"/>
            <a:ext cx="3930650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charset="0"/>
              </a:rPr>
              <a:t>© 2007 Cisco Systems, Inc. All rights reserved.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charset="0"/>
              </a:rPr>
              <a:t>ICND2 v1.0—4-</a:t>
            </a:r>
            <a:fld id="{15EAE73D-4051-432E-A855-7F344D4DE6AC}" type="slidenum">
              <a:rPr lang="en-US" sz="700" b="0">
                <a:solidFill>
                  <a:srgbClr val="999999"/>
                </a:solidFill>
                <a:latin typeface="Arial" charset="0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  <a:latin typeface="Arial" charset="0"/>
            </a:endParaRPr>
          </a:p>
        </p:txBody>
      </p:sp>
      <p:sp>
        <p:nvSpPr>
          <p:cNvPr id="98310" name="Rectangle 6"/>
          <p:cNvSpPr>
            <a:spLocks noGrp="1" noChangeArrowheads="1"/>
          </p:cNvSpPr>
          <p:nvPr>
            <p:ph type="ctrTitle"/>
          </p:nvPr>
        </p:nvSpPr>
        <p:spPr bwMode="white">
          <a:xfrm>
            <a:off x="650875" y="3390900"/>
            <a:ext cx="6937375" cy="4206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Module Title, Size 20</a:t>
            </a:r>
          </a:p>
        </p:txBody>
      </p:sp>
      <p:sp>
        <p:nvSpPr>
          <p:cNvPr id="9831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650875" y="1312863"/>
            <a:ext cx="3546475" cy="841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chemeClr val="tx1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ct val="0"/>
              </a:spcBef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Lesson Title,</a:t>
            </a:r>
            <a:br>
              <a:rPr lang="en-US" noProof="0" smtClean="0"/>
            </a:br>
            <a:r>
              <a:rPr lang="en-US" noProof="0" smtClean="0"/>
              <a:t>Size 30</a:t>
            </a:r>
          </a:p>
        </p:txBody>
      </p:sp>
    </p:spTree>
    <p:extLst>
      <p:ext uri="{BB962C8B-B14F-4D97-AF65-F5344CB8AC3E}">
        <p14:creationId xmlns:p14="http://schemas.microsoft.com/office/powerpoint/2010/main" val="347452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9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6681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781175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03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387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591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400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35742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6904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553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457200"/>
            <a:ext cx="2035175" cy="4895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457200"/>
            <a:ext cx="5957887" cy="4895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1154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5257800" cy="3144838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000" b="0">
              <a:latin typeface="Arial" pitchFamily="34" charset="0"/>
            </a:endParaRPr>
          </a:p>
        </p:txBody>
      </p:sp>
      <p:pic>
        <p:nvPicPr>
          <p:cNvPr id="5" name="Picture 3" descr="MAE0078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0"/>
            <a:ext cx="3930650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pitchFamily="34" charset="0"/>
              </a:rPr>
              <a:t>© 2007 Cisco Systems, Inc. All rights reserved.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pitchFamily="34" charset="0"/>
              </a:rPr>
              <a:t>ICND2 v1.0—7-</a:t>
            </a:r>
            <a:fld id="{42F5A380-C643-4E9D-9DB0-EDEDE46A2FCB}" type="slidenum">
              <a:rPr lang="en-US" sz="700" b="0">
                <a:solidFill>
                  <a:srgbClr val="999999"/>
                </a:solidFill>
                <a:latin typeface="Arial" pitchFamily="34" charset="0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  <a:latin typeface="Arial" pitchFamily="34" charset="0"/>
            </a:endParaRPr>
          </a:p>
        </p:txBody>
      </p:sp>
      <p:sp>
        <p:nvSpPr>
          <p:cNvPr id="98310" name="Rectangle 6"/>
          <p:cNvSpPr>
            <a:spLocks noGrp="1" noChangeArrowheads="1"/>
          </p:cNvSpPr>
          <p:nvPr>
            <p:ph type="ctrTitle"/>
          </p:nvPr>
        </p:nvSpPr>
        <p:spPr bwMode="white">
          <a:xfrm>
            <a:off x="650875" y="3390900"/>
            <a:ext cx="6937375" cy="4206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Module Title, Size 20</a:t>
            </a:r>
          </a:p>
        </p:txBody>
      </p:sp>
      <p:sp>
        <p:nvSpPr>
          <p:cNvPr id="9831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650875" y="1312863"/>
            <a:ext cx="3546475" cy="841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chemeClr val="tx1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ct val="0"/>
              </a:spcBef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Lesson Title,</a:t>
            </a:r>
            <a:br>
              <a:rPr lang="en-US" noProof="0" smtClean="0"/>
            </a:br>
            <a:r>
              <a:rPr lang="en-US" noProof="0" smtClean="0"/>
              <a:t>Size 30</a:t>
            </a:r>
          </a:p>
        </p:txBody>
      </p:sp>
    </p:spTree>
    <p:extLst>
      <p:ext uri="{BB962C8B-B14F-4D97-AF65-F5344CB8AC3E}">
        <p14:creationId xmlns:p14="http://schemas.microsoft.com/office/powerpoint/2010/main" val="4145114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7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2749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781175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231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34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1906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2211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35118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43091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977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457200"/>
            <a:ext cx="2035175" cy="4895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457200"/>
            <a:ext cx="5957887" cy="4895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927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5257800" cy="3144838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 sz="1600" b="0" smtClean="0">
              <a:latin typeface="Arial"/>
            </a:endParaRPr>
          </a:p>
        </p:txBody>
      </p:sp>
      <p:pic>
        <p:nvPicPr>
          <p:cNvPr id="5" name="Picture 3" descr="MAE0078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0"/>
            <a:ext cx="3930650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© 2007 Cisco Systems, Inc. All rights reserved.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ICND2 v1.0—3-</a:t>
            </a:r>
            <a:fld id="{C8EF68E9-803F-48D4-80FE-71455C44D76D}" type="slidenum">
              <a:rPr lang="en-US" sz="700" b="0" smtClean="0">
                <a:solidFill>
                  <a:srgbClr val="999999"/>
                </a:solidFill>
                <a:latin typeface="Arial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 smtClean="0">
              <a:solidFill>
                <a:srgbClr val="999999"/>
              </a:solidFill>
              <a:latin typeface="Arial"/>
            </a:endParaRPr>
          </a:p>
        </p:txBody>
      </p:sp>
      <p:sp>
        <p:nvSpPr>
          <p:cNvPr id="98310" name="Rectangle 6"/>
          <p:cNvSpPr>
            <a:spLocks noGrp="1" noChangeArrowheads="1"/>
          </p:cNvSpPr>
          <p:nvPr>
            <p:ph type="ctrTitle"/>
          </p:nvPr>
        </p:nvSpPr>
        <p:spPr bwMode="white">
          <a:xfrm>
            <a:off x="650875" y="3390900"/>
            <a:ext cx="6937375" cy="4206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Module Title, Size 20</a:t>
            </a:r>
          </a:p>
        </p:txBody>
      </p:sp>
      <p:sp>
        <p:nvSpPr>
          <p:cNvPr id="9831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650875" y="1312863"/>
            <a:ext cx="3546475" cy="841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chemeClr val="tx1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ct val="0"/>
              </a:spcBef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Lesson Title,</a:t>
            </a:r>
            <a:br>
              <a:rPr lang="en-US" noProof="0" smtClean="0"/>
            </a:br>
            <a:r>
              <a:rPr lang="en-US" noProof="0" smtClean="0"/>
              <a:t>Size 30</a:t>
            </a:r>
          </a:p>
        </p:txBody>
      </p:sp>
    </p:spTree>
    <p:extLst>
      <p:ext uri="{BB962C8B-B14F-4D97-AF65-F5344CB8AC3E}">
        <p14:creationId xmlns:p14="http://schemas.microsoft.com/office/powerpoint/2010/main" val="542130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930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53279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781175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8597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1561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805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02376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332774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75903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2915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457200"/>
            <a:ext cx="2035175" cy="4895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457200"/>
            <a:ext cx="5957887" cy="4895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4354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8542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5257800" cy="3144838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3000" smtClean="0">
              <a:latin typeface="Arial"/>
            </a:endParaRPr>
          </a:p>
        </p:txBody>
      </p:sp>
      <p:pic>
        <p:nvPicPr>
          <p:cNvPr id="38915" name="Picture 3" descr="MAE0078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0"/>
            <a:ext cx="3930650" cy="314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© 2007 Cisco Systems, Inc. All rights reserved.</a:t>
            </a: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ctrTitle"/>
          </p:nvPr>
        </p:nvSpPr>
        <p:spPr bwMode="white">
          <a:xfrm>
            <a:off x="650875" y="3390900"/>
            <a:ext cx="6937375" cy="4206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t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Module Title, Size 20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50875" y="1312863"/>
            <a:ext cx="3546475" cy="8413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chemeClr val="tx1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ct val="0"/>
              </a:spcBef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Lesson Title,</a:t>
            </a:r>
            <a:br>
              <a:rPr lang="en-US" noProof="0" smtClean="0"/>
            </a:br>
            <a:r>
              <a:rPr lang="en-US" noProof="0" smtClean="0"/>
              <a:t>Size 30</a:t>
            </a:r>
          </a:p>
        </p:txBody>
      </p:sp>
      <p:sp>
        <p:nvSpPr>
          <p:cNvPr id="38919" name="Rectangle 7"/>
          <p:cNvSpPr>
            <a:spLocks noChangeArrowheads="1"/>
          </p:cNvSpPr>
          <p:nvPr userDrawn="1"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ICND1 v1.0—4-</a:t>
            </a:r>
            <a:fld id="{0C89BE19-D796-4BD7-9372-681146A08BCF}" type="slidenum">
              <a:rPr lang="en-US" sz="700" b="0" smtClean="0">
                <a:solidFill>
                  <a:srgbClr val="999999"/>
                </a:solidFill>
                <a:latin typeface="Arial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 smtClean="0">
              <a:solidFill>
                <a:srgbClr val="999999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6265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6736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64743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3894137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781175"/>
            <a:ext cx="3894138" cy="3571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1241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0340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0703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79963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15455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746391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994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457200"/>
            <a:ext cx="2035175" cy="4895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457200"/>
            <a:ext cx="5957887" cy="4895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6683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9D2A9B13-C079-4E60-99B0-37BC0CA1C608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562224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8985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25874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1087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408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650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113217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36444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35872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6299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7388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4216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3505735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7250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637055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37241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1321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88022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62743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67664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77457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8655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66574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50199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42851092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83666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710385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38677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88663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29047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292482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304927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8108140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58121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8008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1506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12634807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7255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0545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083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5613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56991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449957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98519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501680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932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65642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91891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19897463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871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030486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80304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52962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94175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578995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771758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596573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002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6929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0566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15094375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21918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936512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51638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6774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9883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401897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17139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18479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25041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1079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36691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26866408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0203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219143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22827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49100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01429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049524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407671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848373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50186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594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97700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80452569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4451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660985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7321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8648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4436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746053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291192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184674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7207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7934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9405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189820475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08793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849762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99604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7585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50672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4044063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368170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946543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41174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1902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4603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88410727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4866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663831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18860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904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37052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366403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092616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059243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215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6094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16600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80815432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6708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16405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92395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34769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87401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7894367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858565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577825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995707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41866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4977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45416792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39748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687883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46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74585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67988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517866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0218966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337532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75526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33456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29896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432883983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97437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897737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15039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812322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065458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559069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2787190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5596562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170223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98418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358441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23972452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83743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2207996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40768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73744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69626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052827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069411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906144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8744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8601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604116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408671323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99856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136182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638914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0729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68019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35459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458021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024591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598355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85283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559892959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088618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1949624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03598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44664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64660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719925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255983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2857464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843288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84665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4B1E1D0D-2910-41FD-9620-1CEB6C16D057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3899443678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18175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8607957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564384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158531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599044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1063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5774744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7659639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349911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41850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043863" y="6634163"/>
            <a:ext cx="852487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>
            <a:spAutoFit/>
          </a:bodyPr>
          <a:lstStyle>
            <a:lvl1pPr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14388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14388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143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BSCI v3.0—2-</a:t>
            </a:r>
            <a:fld id="{9D2A9B13-C079-4E60-99B0-37BC0CA1C608}" type="slidenum">
              <a:rPr kumimoji="0" lang="en-US" altLang="zh-CN" sz="700" b="1" i="0" u="none" strike="noStrike" kern="1200" cap="none" spc="0" normalizeH="0" baseline="0" noProof="0" smtClean="0">
                <a:ln>
                  <a:noFill/>
                </a:ln>
                <a:solidFill>
                  <a:srgbClr val="C0C0C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8143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700" b="1" i="0" u="none" strike="noStrike" kern="1200" cap="none" spc="0" normalizeH="0" baseline="0" noProof="0" smtClean="0">
              <a:ln>
                <a:noFill/>
              </a:ln>
              <a:solidFill>
                <a:srgbClr val="C0C0C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454275"/>
            <a:ext cx="9144000" cy="41116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Picture 8" descr="MAD00558_j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0" b="64130"/>
          <a:stretch>
            <a:fillRect/>
          </a:stretch>
        </p:blipFill>
        <p:spPr bwMode="auto">
          <a:xfrm>
            <a:off x="0" y="0"/>
            <a:ext cx="9140825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2406" name="Rectangle 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55638" y="2951163"/>
            <a:ext cx="7797800" cy="5048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defRPr sz="2000"/>
            </a:lvl1pPr>
          </a:lstStyle>
          <a:p>
            <a:pPr lvl="0"/>
            <a:r>
              <a:rPr lang="en-US" altLang="zh-CN" noProof="0" smtClean="0"/>
              <a:t>Module Title (Size 20)</a:t>
            </a:r>
          </a:p>
        </p:txBody>
      </p:sp>
      <p:sp>
        <p:nvSpPr>
          <p:cNvPr id="742407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55638" y="3606800"/>
            <a:ext cx="7802562" cy="533400"/>
          </a:xfrm>
        </p:spPr>
        <p:txBody>
          <a:bodyPr lIns="91440" tIns="45720" rIns="91440" bIns="45720"/>
          <a:lstStyle>
            <a:lvl1pPr>
              <a:lnSpc>
                <a:spcPct val="9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Lesson Title (Size 28)</a:t>
            </a:r>
          </a:p>
        </p:txBody>
      </p:sp>
    </p:spTree>
    <p:extLst>
      <p:ext uri="{BB962C8B-B14F-4D97-AF65-F5344CB8AC3E}">
        <p14:creationId xmlns:p14="http://schemas.microsoft.com/office/powerpoint/2010/main" val="251838248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075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775118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636713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636713"/>
            <a:ext cx="3894138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693656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495732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31357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2444033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1648389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0960386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35219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5925" y="225425"/>
            <a:ext cx="2035175" cy="4983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5638" y="225425"/>
            <a:ext cx="5957887" cy="4983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03723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638" y="4572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5638" y="1781175"/>
            <a:ext cx="7940675" cy="17097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638" y="3643313"/>
            <a:ext cx="7940675" cy="17097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064019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2235473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5023140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745607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2851804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106480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680389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9255467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18698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797237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154954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7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8.xml"/><Relationship Id="rId7" Type="http://schemas.openxmlformats.org/officeDocument/2006/relationships/slideLayout" Target="../slideLayouts/slideLayout112.xml"/><Relationship Id="rId12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09.xml"/><Relationship Id="rId9" Type="http://schemas.openxmlformats.org/officeDocument/2006/relationships/slideLayout" Target="../slideLayouts/slideLayout114.xml"/><Relationship Id="rId14" Type="http://schemas.openxmlformats.org/officeDocument/2006/relationships/image" Target="../media/image1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0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7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2.xml"/><Relationship Id="rId7" Type="http://schemas.openxmlformats.org/officeDocument/2006/relationships/slideLayout" Target="../slideLayouts/slideLayout136.xml"/><Relationship Id="rId12" Type="http://schemas.openxmlformats.org/officeDocument/2006/relationships/slideLayout" Target="../slideLayouts/slideLayout141.xml"/><Relationship Id="rId2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30.xml"/><Relationship Id="rId6" Type="http://schemas.openxmlformats.org/officeDocument/2006/relationships/slideLayout" Target="../slideLayouts/slideLayout135.xml"/><Relationship Id="rId11" Type="http://schemas.openxmlformats.org/officeDocument/2006/relationships/slideLayout" Target="../slideLayouts/slideLayout140.xml"/><Relationship Id="rId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39.xml"/><Relationship Id="rId4" Type="http://schemas.openxmlformats.org/officeDocument/2006/relationships/slideLayout" Target="../slideLayouts/slideLayout133.xml"/><Relationship Id="rId9" Type="http://schemas.openxmlformats.org/officeDocument/2006/relationships/slideLayout" Target="../slideLayouts/slideLayout138.xml"/><Relationship Id="rId14" Type="http://schemas.openxmlformats.org/officeDocument/2006/relationships/image" Target="../media/image1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Relationship Id="rId14" Type="http://schemas.openxmlformats.org/officeDocument/2006/relationships/image" Target="../media/image1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image" Target="../media/image1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Relationship Id="rId14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Relationship Id="rId14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Relationship Id="rId1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slideLayout" Target="../slideLayouts/slideLayout213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Relationship Id="rId14" Type="http://schemas.openxmlformats.org/officeDocument/2006/relationships/image" Target="../media/image1.pn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6.xml"/><Relationship Id="rId7" Type="http://schemas.openxmlformats.org/officeDocument/2006/relationships/slideLayout" Target="../slideLayouts/slideLayout220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15.xml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0" Type="http://schemas.openxmlformats.org/officeDocument/2006/relationships/slideLayout" Target="../slideLayouts/slideLayout223.xml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38.xml"/><Relationship Id="rId7" Type="http://schemas.openxmlformats.org/officeDocument/2006/relationships/slideLayout" Target="../slideLayouts/slideLayout242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36.xml"/><Relationship Id="rId6" Type="http://schemas.openxmlformats.org/officeDocument/2006/relationships/slideLayout" Target="../slideLayouts/slideLayout241.xml"/><Relationship Id="rId11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0.xml"/><Relationship Id="rId10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39.xml"/><Relationship Id="rId9" Type="http://schemas.openxmlformats.org/officeDocument/2006/relationships/slideLayout" Target="../slideLayouts/slideLayout24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4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49.xml"/><Relationship Id="rId7" Type="http://schemas.openxmlformats.org/officeDocument/2006/relationships/slideLayout" Target="../slideLayouts/slideLayout253.xml"/><Relationship Id="rId12" Type="http://schemas.openxmlformats.org/officeDocument/2006/relationships/slideLayout" Target="../slideLayouts/slideLayout258.xml"/><Relationship Id="rId2" Type="http://schemas.openxmlformats.org/officeDocument/2006/relationships/slideLayout" Target="../slideLayouts/slideLayout248.xml"/><Relationship Id="rId1" Type="http://schemas.openxmlformats.org/officeDocument/2006/relationships/slideLayout" Target="../slideLayouts/slideLayout247.xml"/><Relationship Id="rId6" Type="http://schemas.openxmlformats.org/officeDocument/2006/relationships/slideLayout" Target="../slideLayouts/slideLayout252.xml"/><Relationship Id="rId11" Type="http://schemas.openxmlformats.org/officeDocument/2006/relationships/slideLayout" Target="../slideLayouts/slideLayout257.xml"/><Relationship Id="rId5" Type="http://schemas.openxmlformats.org/officeDocument/2006/relationships/slideLayout" Target="../slideLayouts/slideLayout251.xml"/><Relationship Id="rId10" Type="http://schemas.openxmlformats.org/officeDocument/2006/relationships/slideLayout" Target="../slideLayouts/slideLayout256.xml"/><Relationship Id="rId4" Type="http://schemas.openxmlformats.org/officeDocument/2006/relationships/slideLayout" Target="../slideLayouts/slideLayout250.xml"/><Relationship Id="rId9" Type="http://schemas.openxmlformats.org/officeDocument/2006/relationships/slideLayout" Target="../slideLayouts/slideLayout255.xml"/><Relationship Id="rId14" Type="http://schemas.openxmlformats.org/officeDocument/2006/relationships/image" Target="../media/image4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6.xml"/><Relationship Id="rId3" Type="http://schemas.openxmlformats.org/officeDocument/2006/relationships/slideLayout" Target="../slideLayouts/slideLayout261.xml"/><Relationship Id="rId7" Type="http://schemas.openxmlformats.org/officeDocument/2006/relationships/slideLayout" Target="../slideLayouts/slideLayout265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60.xml"/><Relationship Id="rId1" Type="http://schemas.openxmlformats.org/officeDocument/2006/relationships/slideLayout" Target="../slideLayouts/slideLayout259.xml"/><Relationship Id="rId6" Type="http://schemas.openxmlformats.org/officeDocument/2006/relationships/slideLayout" Target="../slideLayouts/slideLayout264.xml"/><Relationship Id="rId11" Type="http://schemas.openxmlformats.org/officeDocument/2006/relationships/slideLayout" Target="../slideLayouts/slideLayout269.xml"/><Relationship Id="rId5" Type="http://schemas.openxmlformats.org/officeDocument/2006/relationships/slideLayout" Target="../slideLayouts/slideLayout263.xml"/><Relationship Id="rId10" Type="http://schemas.openxmlformats.org/officeDocument/2006/relationships/slideLayout" Target="../slideLayouts/slideLayout268.xml"/><Relationship Id="rId4" Type="http://schemas.openxmlformats.org/officeDocument/2006/relationships/slideLayout" Target="../slideLayouts/slideLayout262.xml"/><Relationship Id="rId9" Type="http://schemas.openxmlformats.org/officeDocument/2006/relationships/slideLayout" Target="../slideLayouts/slideLayout2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457200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183B7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0" y="0"/>
            <a:ext cx="9144000" cy="177800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charset="0"/>
              </a:rPr>
              <a:t>© 2007 Cisco Systems, Inc. All rights reserved.</a:t>
            </a: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charset="0"/>
              </a:rPr>
              <a:t>ICND2 v1.0—4-</a:t>
            </a:r>
            <a:fld id="{B3C717DA-023F-492C-84F1-2BCF0030A6BE}" type="slidenum">
              <a:rPr lang="en-US" sz="700" b="0">
                <a:solidFill>
                  <a:srgbClr val="999999"/>
                </a:solidFill>
                <a:latin typeface="Arial" charset="0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  <a:latin typeface="Arial" charset="0"/>
            </a:endParaRPr>
          </a:p>
        </p:txBody>
      </p:sp>
      <p:sp>
        <p:nvSpPr>
          <p:cNvPr id="1030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781175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0677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5pPr>
      <a:lvl6pPr marL="1828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6pPr>
      <a:lvl7pPr marL="22860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7pPr>
      <a:lvl8pPr marL="27432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8pPr>
      <a:lvl9pPr marL="32004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457200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183B7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0" y="0"/>
            <a:ext cx="9144000" cy="177800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000" b="0">
              <a:latin typeface="Arial" pitchFamily="34" charset="0"/>
            </a:endParaRP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pitchFamily="34" charset="0"/>
              </a:rPr>
              <a:t>© 2007 Cisco Systems, Inc. All rights reserved.</a:t>
            </a: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>
                <a:solidFill>
                  <a:srgbClr val="999999"/>
                </a:solidFill>
                <a:latin typeface="Arial" pitchFamily="34" charset="0"/>
              </a:rPr>
              <a:t>ICND2 v1.0—7-</a:t>
            </a:r>
            <a:fld id="{69A95310-C152-42A3-9FBB-49A17EB1F3EE}" type="slidenum">
              <a:rPr lang="en-US" sz="700" b="0">
                <a:solidFill>
                  <a:srgbClr val="999999"/>
                </a:solidFill>
                <a:latin typeface="Arial" pitchFamily="34" charset="0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>
              <a:solidFill>
                <a:srgbClr val="999999"/>
              </a:solidFill>
              <a:latin typeface="Arial" pitchFamily="34" charset="0"/>
            </a:endParaRPr>
          </a:p>
        </p:txBody>
      </p:sp>
      <p:sp>
        <p:nvSpPr>
          <p:cNvPr id="1030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781175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0677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4065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5pPr>
      <a:lvl6pPr marL="1828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6pPr>
      <a:lvl7pPr marL="22860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7pPr>
      <a:lvl8pPr marL="27432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8pPr>
      <a:lvl9pPr marL="32004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pitchFamily="34" charset="0"/>
        <a:buChar char="–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457200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183B7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027" name="Rectangle 4"/>
          <p:cNvSpPr>
            <a:spLocks noChangeArrowheads="1"/>
          </p:cNvSpPr>
          <p:nvPr/>
        </p:nvSpPr>
        <p:spPr bwMode="auto">
          <a:xfrm>
            <a:off x="0" y="0"/>
            <a:ext cx="9144000" cy="177800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 sz="1600" b="0" smtClean="0">
              <a:latin typeface="Arial"/>
            </a:endParaRP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© 2007 Cisco Systems, Inc. All rights reserved.</a:t>
            </a:r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ICND2 v1.0—3-</a:t>
            </a:r>
            <a:fld id="{4FCD02CE-A324-4661-967A-278031163E1D}" type="slidenum">
              <a:rPr lang="en-US" sz="700" b="0" smtClean="0">
                <a:solidFill>
                  <a:srgbClr val="999999"/>
                </a:solidFill>
                <a:latin typeface="Arial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 smtClean="0">
              <a:solidFill>
                <a:srgbClr val="999999"/>
              </a:solidFill>
              <a:latin typeface="Arial"/>
            </a:endParaRPr>
          </a:p>
        </p:txBody>
      </p:sp>
      <p:sp>
        <p:nvSpPr>
          <p:cNvPr id="1030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781175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0677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9738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5pPr>
      <a:lvl6pPr marL="1828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6pPr>
      <a:lvl7pPr marL="22860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7pPr>
      <a:lvl8pPr marL="27432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8pPr>
      <a:lvl9pPr marL="32004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5638" y="457200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183B7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9144000" cy="177800"/>
          </a:xfrm>
          <a:prstGeom prst="rect">
            <a:avLst/>
          </a:prstGeom>
          <a:solidFill>
            <a:srgbClr val="015F8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96969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3000" smtClean="0">
              <a:latin typeface="Arial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77813" y="6672263"/>
            <a:ext cx="2022475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 anchorCtr="1">
            <a:spAutoFit/>
          </a:bodyPr>
          <a:lstStyle/>
          <a:p>
            <a:pPr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© 2007 Cisco Systems, Inc. All rights reserved.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8015288" y="6672263"/>
            <a:ext cx="90170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b">
            <a:spAutoFit/>
          </a:bodyPr>
          <a:lstStyle/>
          <a:p>
            <a:pPr algn="r" defTabSz="814388">
              <a:lnSpc>
                <a:spcPct val="100000"/>
              </a:lnSpc>
            </a:pPr>
            <a:r>
              <a:rPr lang="en-US" sz="700" b="0" smtClean="0">
                <a:solidFill>
                  <a:srgbClr val="999999"/>
                </a:solidFill>
                <a:latin typeface="Arial"/>
              </a:rPr>
              <a:t>ICND1 v1.0—4-</a:t>
            </a:r>
            <a:fld id="{1EECB277-4100-404F-BFCB-71AC78B087D7}" type="slidenum">
              <a:rPr lang="en-US" sz="700" b="0" smtClean="0">
                <a:solidFill>
                  <a:srgbClr val="999999"/>
                </a:solidFill>
                <a:latin typeface="Arial"/>
              </a:rPr>
              <a:pPr algn="r" defTabSz="814388">
                <a:lnSpc>
                  <a:spcPct val="100000"/>
                </a:lnSpc>
              </a:pPr>
              <a:t>‹#›</a:t>
            </a:fld>
            <a:endParaRPr lang="en-US" sz="700" b="0" smtClean="0">
              <a:solidFill>
                <a:srgbClr val="999999"/>
              </a:solidFill>
              <a:latin typeface="Arial"/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781175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0677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3684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defTabSz="814388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3429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2pPr>
      <a:lvl3pPr marL="6858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3pPr>
      <a:lvl4pPr marL="10287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</a:defRPr>
      </a:lvl4pPr>
      <a:lvl5pPr marL="13716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5pPr>
      <a:lvl6pPr marL="18288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6pPr>
      <a:lvl7pPr marL="22860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7pPr>
      <a:lvl8pPr marL="27432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8pPr>
      <a:lvl9pPr marL="3200400" indent="-228600" algn="l" defTabSz="814388" rtl="0" fontAlgn="base">
        <a:lnSpc>
          <a:spcPct val="95000"/>
        </a:lnSpc>
        <a:spcBef>
          <a:spcPct val="35000"/>
        </a:spcBef>
        <a:spcAft>
          <a:spcPct val="0"/>
        </a:spcAft>
        <a:buClr>
          <a:srgbClr val="0183B7"/>
        </a:buClr>
        <a:buFont typeface="Arial" charset="0"/>
        <a:buChar char="–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56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56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30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331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913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39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4463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427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69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  <p:sldLayoutId id="2147483965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68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894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706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  <p:sldLayoutId id="2147484004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904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  <p:sldLayoutId id="2147484017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718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9" r:id="rId1"/>
    <p:sldLayoutId id="2147484020" r:id="rId2"/>
    <p:sldLayoutId id="2147484021" r:id="rId3"/>
    <p:sldLayoutId id="2147484022" r:id="rId4"/>
    <p:sldLayoutId id="2147484023" r:id="rId5"/>
    <p:sldLayoutId id="2147484024" r:id="rId6"/>
    <p:sldLayoutId id="2147484025" r:id="rId7"/>
    <p:sldLayoutId id="2147484026" r:id="rId8"/>
    <p:sldLayoutId id="2147484027" r:id="rId9"/>
    <p:sldLayoutId id="2147484028" r:id="rId10"/>
    <p:sldLayoutId id="2147484029" r:id="rId11"/>
    <p:sldLayoutId id="2147484030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317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1638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552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1" r:id="rId2"/>
    <p:sldLayoutId id="2147484072" r:id="rId3"/>
    <p:sldLayoutId id="2147484073" r:id="rId4"/>
    <p:sldLayoutId id="2147484074" r:id="rId5"/>
    <p:sldLayoutId id="2147484075" r:id="rId6"/>
    <p:sldLayoutId id="2147484076" r:id="rId7"/>
    <p:sldLayoutId id="2147484077" r:id="rId8"/>
    <p:sldLayoutId id="2147484078" r:id="rId9"/>
    <p:sldLayoutId id="2147484079" r:id="rId10"/>
    <p:sldLayoutId id="2147484080" r:id="rId11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1228725"/>
          </a:xfrm>
          <a:prstGeom prst="rect">
            <a:avLst/>
          </a:prstGeom>
          <a:solidFill>
            <a:srgbClr val="30677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white">
          <a:xfrm>
            <a:off x="655638" y="225425"/>
            <a:ext cx="814546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Slide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638" y="1636713"/>
            <a:ext cx="7940675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Body Text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AutoShape 6"/>
          <p:cNvSpPr>
            <a:spLocks noChangeArrowheads="1"/>
          </p:cNvSpPr>
          <p:nvPr/>
        </p:nvSpPr>
        <p:spPr bwMode="white">
          <a:xfrm rot="10800000">
            <a:off x="8756650" y="-9525"/>
            <a:ext cx="387350" cy="377825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6564313"/>
            <a:ext cx="9144000" cy="298450"/>
          </a:xfrm>
          <a:prstGeom prst="rect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124" tIns="41061" rIns="82124" bIns="41061" anchor="ctr"/>
          <a:lstStyle>
            <a:lvl1pPr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132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3" r:id="rId2"/>
    <p:sldLayoutId id="2147484084" r:id="rId3"/>
    <p:sldLayoutId id="2147484085" r:id="rId4"/>
    <p:sldLayoutId id="2147484086" r:id="rId5"/>
    <p:sldLayoutId id="2147484087" r:id="rId6"/>
    <p:sldLayoutId id="2147484088" r:id="rId7"/>
    <p:sldLayoutId id="2147484089" r:id="rId8"/>
    <p:sldLayoutId id="2147484090" r:id="rId9"/>
    <p:sldLayoutId id="2147484091" r:id="rId10"/>
    <p:sldLayoutId id="2147484092" r:id="rId11"/>
    <p:sldLayoutId id="2147484093" r:id="rId12"/>
  </p:sldLayoutIdLst>
  <p:timing>
    <p:tnLst>
      <p:par>
        <p:cTn id="1" dur="indefinite" restart="never" nodeType="tmRoot"/>
      </p:par>
    </p:tnLst>
  </p:timing>
  <p:txStyles>
    <p:titleStyle>
      <a:lvl1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2pPr>
      <a:lvl3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3pPr>
      <a:lvl4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4pPr>
      <a:lvl5pPr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5pPr>
      <a:lvl6pPr marL="4572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6pPr>
      <a:lvl7pPr marL="9144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7pPr>
      <a:lvl8pPr marL="13716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8pPr>
      <a:lvl9pPr marL="1828800" algn="l" defTabSz="8143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814388" rtl="0" eaLnBrk="0" fontAlgn="base" hangingPunct="0">
        <a:lnSpc>
          <a:spcPct val="95000"/>
        </a:lnSpc>
        <a:spcBef>
          <a:spcPct val="35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–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E0EF9C-52EA-4078-ABCA-F3D431C58DF1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7/14/2017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8DBAB8-9D9B-4160-A87B-CBEC6BCD3BE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4020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5" r:id="rId1"/>
    <p:sldLayoutId id="2147484096" r:id="rId2"/>
    <p:sldLayoutId id="2147484097" r:id="rId3"/>
    <p:sldLayoutId id="2147484098" r:id="rId4"/>
    <p:sldLayoutId id="2147484099" r:id="rId5"/>
    <p:sldLayoutId id="2147484100" r:id="rId6"/>
    <p:sldLayoutId id="2147484101" r:id="rId7"/>
    <p:sldLayoutId id="2147484102" r:id="rId8"/>
    <p:sldLayoutId id="2147484103" r:id="rId9"/>
    <p:sldLayoutId id="2147484104" r:id="rId10"/>
    <p:sldLayoutId id="214748410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1.xml"/><Relationship Id="rId5" Type="http://schemas.openxmlformats.org/officeDocument/2006/relationships/image" Target="../media/image17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5.xml"/><Relationship Id="rId4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65.xml"/><Relationship Id="rId4" Type="http://schemas.openxmlformats.org/officeDocument/2006/relationships/image" Target="../media/image13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6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65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Implementing OSPF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39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ea typeface="宋体" panose="02010600030101010101" pitchFamily="2" charset="-122"/>
              </a:rPr>
              <a:t>OSPF: </a:t>
            </a:r>
            <a:r>
              <a:rPr lang="en-US" altLang="zh-CN" sz="2400" dirty="0" smtClean="0">
                <a:ea typeface="宋体" panose="02010600030101010101" pitchFamily="2" charset="-122"/>
              </a:rPr>
              <a:t>IGP vs EGP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569" y="1265620"/>
            <a:ext cx="5943600" cy="530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077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ea typeface="宋体" panose="02010600030101010101" pitchFamily="2" charset="-122"/>
              </a:rPr>
              <a:t>OSPF: </a:t>
            </a:r>
            <a:r>
              <a:rPr lang="en-US" altLang="zh-CN" sz="2400" dirty="0" smtClean="0">
                <a:ea typeface="宋体" panose="02010600030101010101" pitchFamily="2" charset="-122"/>
              </a:rPr>
              <a:t>Distance Vector vs Link State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" y="1352983"/>
            <a:ext cx="793432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882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Implementing OSPF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1153" y="2070846"/>
            <a:ext cx="4147289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spc="-150" dirty="0" smtClean="0">
                <a:solidFill>
                  <a:srgbClr val="C00000"/>
                </a:solidFill>
              </a:rPr>
              <a:t>Configuring OSPF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sz="2000" spc="-150" dirty="0" smtClean="0">
              <a:solidFill>
                <a:srgbClr val="C0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spc="-150" dirty="0" smtClean="0">
                <a:solidFill>
                  <a:srgbClr val="C00000"/>
                </a:solidFill>
              </a:rPr>
              <a:t>OSPF Metric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Load Balancing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Redundancy</a:t>
            </a:r>
          </a:p>
          <a:p>
            <a:pPr marL="342900" indent="-342900">
              <a:buFontTx/>
              <a:buChar char="-"/>
            </a:pPr>
            <a:endParaRPr lang="en-US" sz="2000" spc="-15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spc="-150" dirty="0" smtClean="0">
                <a:solidFill>
                  <a:srgbClr val="C00000"/>
                </a:solidFill>
              </a:rPr>
              <a:t> Neighbor Adjacencies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Router-id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OSPF Neighbor Timer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OSPF Neighbor Condition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000" spc="-150" dirty="0" smtClean="0">
                <a:solidFill>
                  <a:srgbClr val="0070C0"/>
                </a:solidFill>
              </a:rPr>
              <a:t>OSPF Network-Type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spc="-150" dirty="0" smtClean="0">
                <a:solidFill>
                  <a:srgbClr val="0070C0"/>
                </a:solidFill>
              </a:rPr>
              <a:t>Point-to-Point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spc="-150" dirty="0" smtClean="0">
                <a:solidFill>
                  <a:srgbClr val="0070C0"/>
                </a:solidFill>
              </a:rPr>
              <a:t>Broadcast </a:t>
            </a:r>
            <a:r>
              <a:rPr lang="en-US" sz="2000" spc="-150" dirty="0" err="1" smtClean="0">
                <a:solidFill>
                  <a:srgbClr val="0070C0"/>
                </a:solidFill>
              </a:rPr>
              <a:t>MutiAccess</a:t>
            </a:r>
            <a:endParaRPr lang="en-US" sz="2000" spc="-15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8357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ea typeface="宋体" panose="02010600030101010101" pitchFamily="2" charset="-122"/>
              </a:rPr>
              <a:t>OSPF: </a:t>
            </a:r>
            <a:r>
              <a:rPr lang="en-US" altLang="zh-CN" sz="2400" dirty="0" smtClean="0">
                <a:ea typeface="宋体" panose="02010600030101010101" pitchFamily="2" charset="-122"/>
              </a:rPr>
              <a:t>Administrative </a:t>
            </a:r>
            <a:r>
              <a:rPr lang="en-US" altLang="zh-CN" sz="2400" dirty="0">
                <a:ea typeface="宋体" panose="02010600030101010101" pitchFamily="2" charset="-122"/>
              </a:rPr>
              <a:t>Distance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487" y="2826604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14234" y="2852225"/>
            <a:ext cx="67839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z="160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  <a:endParaRPr lang="en-US" sz="160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203988" y="3303640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131">
            <a:solidFill>
              <a:schemeClr val="accent1"/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82388" y="3643902"/>
            <a:ext cx="167640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10.0.0.0/8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4959088" y="4145599"/>
            <a:ext cx="1496644" cy="459399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487" y="4405886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Straight Connector 11"/>
          <p:cNvCxnSpPr/>
          <p:nvPr/>
        </p:nvCxnSpPr>
        <p:spPr>
          <a:xfrm flipH="1">
            <a:off x="2039908" y="3039637"/>
            <a:ext cx="2309579" cy="708931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3" name="Straight Connector 12"/>
          <p:cNvCxnSpPr/>
          <p:nvPr/>
        </p:nvCxnSpPr>
        <p:spPr>
          <a:xfrm>
            <a:off x="2039908" y="3896067"/>
            <a:ext cx="2309579" cy="708931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308" y="3629664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327820" y="3588050"/>
            <a:ext cx="801823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pPr algn="ctr"/>
            <a:r>
              <a:rPr lang="en-US" sz="160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</a:p>
          <a:p>
            <a:pPr algn="ctr"/>
            <a:r>
              <a:rPr lang="en-US" sz="160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EIGRP</a:t>
            </a:r>
            <a:endParaRPr lang="en-US" sz="160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 rot="1027739" flipH="1">
            <a:off x="2013075" y="4304921"/>
            <a:ext cx="2535429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mtClean="0">
                <a:solidFill>
                  <a:srgbClr val="C00000"/>
                </a:solidFill>
                <a:cs typeface="Courier New" pitchFamily="49" charset="0"/>
              </a:rPr>
              <a:t>AD 90</a:t>
            </a:r>
            <a:endParaRPr lang="en-US" sz="1600">
              <a:solidFill>
                <a:srgbClr val="C00000"/>
              </a:solidFill>
              <a:cs typeface="Courier New" pitchFamily="49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20572261">
            <a:off x="2013327" y="3081231"/>
            <a:ext cx="252410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mtClean="0">
                <a:solidFill>
                  <a:srgbClr val="C00000"/>
                </a:solidFill>
                <a:cs typeface="Courier New" pitchFamily="49" charset="0"/>
              </a:rPr>
              <a:t>AD 110</a:t>
            </a:r>
            <a:endParaRPr lang="en-US" sz="1600">
              <a:solidFill>
                <a:srgbClr val="C00000"/>
              </a:solidFill>
              <a:cs typeface="Courier New" pitchFamily="49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87340" y="4464965"/>
            <a:ext cx="801823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z="160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EIGRP</a:t>
            </a:r>
            <a:endParaRPr lang="en-US" sz="160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4959088" y="3050408"/>
            <a:ext cx="1496644" cy="459399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25" name="Straight Connector 24"/>
          <p:cNvCxnSpPr/>
          <p:nvPr/>
        </p:nvCxnSpPr>
        <p:spPr>
          <a:xfrm>
            <a:off x="2261460" y="3869551"/>
            <a:ext cx="1917222" cy="588496"/>
          </a:xfrm>
          <a:prstGeom prst="line">
            <a:avLst/>
          </a:prstGeom>
          <a:noFill/>
          <a:ln w="28575" cap="flat" cmpd="sng" algn="ctr">
            <a:solidFill>
              <a:srgbClr val="4F81BD">
                <a:shade val="95000"/>
                <a:satMod val="105000"/>
              </a:srgbClr>
            </a:solidFill>
            <a:prstDash val="sysDash"/>
            <a:headEnd type="none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0774856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noProof="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OSPF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Configure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4291083" y="2284836"/>
            <a:ext cx="330288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482" y="2071804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55366" y="2084781"/>
            <a:ext cx="86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R1</a:t>
            </a:r>
          </a:p>
        </p:txBody>
      </p:sp>
      <p:cxnSp>
        <p:nvCxnSpPr>
          <p:cNvPr id="8" name="Straight Connector 7"/>
          <p:cNvCxnSpPr/>
          <p:nvPr/>
        </p:nvCxnSpPr>
        <p:spPr>
          <a:xfrm flipH="1" flipV="1">
            <a:off x="3203834" y="1766003"/>
            <a:ext cx="492471" cy="34955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191346" y="1596727"/>
            <a:ext cx="0" cy="34405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682" y="2071804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441566" y="2084781"/>
            <a:ext cx="86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43891" y="1607728"/>
            <a:ext cx="1873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srgbClr val="C00000"/>
                </a:solidFill>
                <a:cs typeface="Courier New" pitchFamily="49" charset="0"/>
              </a:rPr>
              <a:t>172.16.1.1/24</a:t>
            </a:r>
            <a:endParaRPr lang="en-US" sz="1600" dirty="0">
              <a:solidFill>
                <a:srgbClr val="C00000"/>
              </a:solidFill>
              <a:cs typeface="Courier New" pitchFamily="49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62566" y="1946282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rgbClr val="0070C0"/>
                </a:solidFill>
                <a:cs typeface="Courier New" pitchFamily="49" charset="0"/>
              </a:rPr>
              <a:t>.1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74866" y="1946282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rgbClr val="0070C0"/>
                </a:solidFill>
                <a:cs typeface="Courier New" pitchFamily="49" charset="0"/>
              </a:rPr>
              <a:t>.2</a:t>
            </a: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3191346" y="2434337"/>
            <a:ext cx="504960" cy="4503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191346" y="2696509"/>
            <a:ext cx="0" cy="34405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343891" y="2699259"/>
            <a:ext cx="1873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srgbClr val="C00000"/>
                </a:solidFill>
                <a:cs typeface="Courier New" pitchFamily="49" charset="0"/>
              </a:rPr>
              <a:t>172.16.3.1/24</a:t>
            </a:r>
            <a:endParaRPr lang="en-US" sz="1600" dirty="0">
              <a:solidFill>
                <a:srgbClr val="C00000"/>
              </a:solidFill>
              <a:cs typeface="Courier New" pitchFamily="49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9601" y="3325092"/>
            <a:ext cx="736450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(</a:t>
            </a: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config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)# </a:t>
            </a:r>
            <a:r>
              <a:rPr lang="en-US" sz="1600" dirty="0">
                <a:solidFill>
                  <a:srgbClr val="C00000"/>
                </a:solidFill>
                <a:cs typeface="Courier New" pitchFamily="49" charset="0"/>
              </a:rPr>
              <a:t>router </a:t>
            </a:r>
            <a:r>
              <a:rPr lang="en-US" sz="1600" dirty="0" err="1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dirty="0">
                <a:solidFill>
                  <a:srgbClr val="C00000"/>
                </a:solidFill>
                <a:cs typeface="Courier New" pitchFamily="49" charset="0"/>
              </a:rPr>
              <a:t> 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(</a:t>
            </a: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config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-router)# network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172.16.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0.0  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0.0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.255.255 area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9601" y="3961527"/>
            <a:ext cx="736450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(</a:t>
            </a: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config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-router)# network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172.16.1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.0  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0.0.0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.255 </a:t>
            </a:r>
            <a:r>
              <a:rPr lang="en-US" sz="1600" dirty="0" smtClean="0">
                <a:solidFill>
                  <a:srgbClr val="0070C0"/>
                </a:solidFill>
                <a:cs typeface="Courier New" pitchFamily="49" charset="0"/>
              </a:rPr>
              <a:t>  area 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(</a:t>
            </a: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config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-router)# network </a:t>
            </a:r>
            <a:r>
              <a:rPr lang="en-US" sz="1600" dirty="0" smtClean="0">
                <a:solidFill>
                  <a:srgbClr val="FF0000"/>
                </a:solidFill>
                <a:cs typeface="Courier New" pitchFamily="49" charset="0"/>
              </a:rPr>
              <a:t>172.16.2</a:t>
            </a:r>
            <a:r>
              <a:rPr lang="en-US" sz="1600" dirty="0" smtClean="0">
                <a:solidFill>
                  <a:srgbClr val="0070C0"/>
                </a:solidFill>
                <a:cs typeface="Courier New" pitchFamily="49" charset="0"/>
              </a:rPr>
              <a:t>.0  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0.0.0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.255   area 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(</a:t>
            </a:r>
            <a:r>
              <a:rPr lang="en-US" sz="1600" dirty="0" err="1">
                <a:solidFill>
                  <a:srgbClr val="0070C0"/>
                </a:solidFill>
                <a:cs typeface="Courier New" pitchFamily="49" charset="0"/>
              </a:rPr>
              <a:t>config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-router)# network </a:t>
            </a:r>
            <a:r>
              <a:rPr lang="en-US" sz="1600" dirty="0" smtClean="0">
                <a:solidFill>
                  <a:srgbClr val="FF0000"/>
                </a:solidFill>
                <a:cs typeface="Courier New" pitchFamily="49" charset="0"/>
              </a:rPr>
              <a:t>172.16.3</a:t>
            </a:r>
            <a:r>
              <a:rPr lang="en-US" sz="1600" dirty="0" smtClean="0">
                <a:solidFill>
                  <a:srgbClr val="0070C0"/>
                </a:solidFill>
                <a:cs typeface="Courier New" pitchFamily="49" charset="0"/>
              </a:rPr>
              <a:t>.0   </a:t>
            </a:r>
            <a:r>
              <a:rPr lang="en-US" sz="1600" dirty="0">
                <a:solidFill>
                  <a:srgbClr val="FF0000"/>
                </a:solidFill>
                <a:cs typeface="Courier New" pitchFamily="49" charset="0"/>
              </a:rPr>
              <a:t>0.0.0</a:t>
            </a:r>
            <a:r>
              <a:rPr lang="en-US" sz="1600" dirty="0">
                <a:solidFill>
                  <a:srgbClr val="0070C0"/>
                </a:solidFill>
                <a:cs typeface="Courier New" pitchFamily="49" charset="0"/>
              </a:rPr>
              <a:t>.255   area </a:t>
            </a:r>
            <a:r>
              <a:rPr lang="en-US" sz="1600" dirty="0" smtClean="0">
                <a:solidFill>
                  <a:srgbClr val="0070C0"/>
                </a:solidFill>
                <a:cs typeface="Courier New" pitchFamily="49" charset="0"/>
              </a:rPr>
              <a:t>0</a:t>
            </a:r>
            <a:endParaRPr lang="en-US" sz="160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43891" y="2128986"/>
            <a:ext cx="1873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solidFill>
                  <a:srgbClr val="C00000"/>
                </a:solidFill>
                <a:cs typeface="Courier New" pitchFamily="49" charset="0"/>
              </a:rPr>
              <a:t>172.16.2.1/24</a:t>
            </a:r>
            <a:endParaRPr lang="en-US" sz="1600" dirty="0">
              <a:solidFill>
                <a:srgbClr val="C00000"/>
              </a:solidFill>
              <a:cs typeface="Courier New" pitchFamily="49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3203834" y="2128986"/>
            <a:ext cx="0" cy="34405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191347" y="2284836"/>
            <a:ext cx="49013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 bwMode="auto">
          <a:xfrm>
            <a:off x="4220249" y="2209921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b="0" smtClean="0">
              <a:solidFill>
                <a:srgbClr val="000000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625472" y="2060091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b="0" smtClean="0">
              <a:solidFill>
                <a:srgbClr val="000000"/>
              </a:solidFill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3625472" y="2359751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b="0" smtClean="0">
              <a:solidFill>
                <a:srgbClr val="000000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3625472" y="2209921"/>
            <a:ext cx="141668" cy="149830"/>
          </a:xfrm>
          <a:prstGeom prst="ellipse">
            <a:avLst/>
          </a:prstGeom>
          <a:ln>
            <a:headEnd type="none" w="med" len="med"/>
            <a:tailEnd type="triangle" w="med" len="med"/>
          </a:ln>
          <a:scene3d>
            <a:camera prst="orthographicFront"/>
            <a:lightRig rig="threePt" dir="t"/>
          </a:scene3d>
          <a:sp3d>
            <a:bevelT/>
          </a:sp3d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defTabSz="814388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b="0" smtClean="0">
              <a:solidFill>
                <a:srgbClr val="00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3986280" y="2509581"/>
            <a:ext cx="0" cy="81551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909782" y="1607728"/>
            <a:ext cx="2133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rgbClr val="0070C0"/>
                </a:solidFill>
                <a:cs typeface="Courier New" pitchFamily="49" charset="0"/>
              </a:rPr>
              <a:t>192.168.12.0/24</a:t>
            </a:r>
          </a:p>
        </p:txBody>
      </p:sp>
      <p:sp>
        <p:nvSpPr>
          <p:cNvPr id="29" name="Rounded Rectangle 28"/>
          <p:cNvSpPr/>
          <p:nvPr/>
        </p:nvSpPr>
        <p:spPr bwMode="auto">
          <a:xfrm>
            <a:off x="655638" y="1362978"/>
            <a:ext cx="7647759" cy="1837426"/>
          </a:xfrm>
          <a:prstGeom prst="roundRect">
            <a:avLst/>
          </a:prstGeom>
          <a:noFill/>
          <a:ln w="19050">
            <a:prstDash val="sysDot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b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30039" y="2539140"/>
            <a:ext cx="209442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interface f0/0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ip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</a:t>
            </a:r>
            <a:r>
              <a:rPr lang="en-US" sz="1600" spc="-150" dirty="0" err="1" smtClean="0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 1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area 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31270" y="2251360"/>
            <a:ext cx="6692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B050"/>
                </a:solidFill>
                <a:cs typeface="Courier New" pitchFamily="49" charset="0"/>
              </a:rPr>
              <a:t>f0/0</a:t>
            </a:r>
            <a:endParaRPr lang="en-US" sz="1600" spc="-150" dirty="0">
              <a:solidFill>
                <a:srgbClr val="00B050"/>
              </a:solidFill>
              <a:cs typeface="Courier New" pitchFamily="49" charset="0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5547946" y="3604846"/>
            <a:ext cx="448408" cy="237392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 bwMode="auto">
          <a:xfrm>
            <a:off x="3968788" y="3604846"/>
            <a:ext cx="805435" cy="237392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438355" y="1636048"/>
            <a:ext cx="823019" cy="1335752"/>
          </a:xfrm>
          <a:prstGeom prst="rect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9601" y="4846775"/>
            <a:ext cx="7364506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R1# 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show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ip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interface brief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Interface    PID   Area         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IP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Address/Mask    Cost  State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Nbrs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F0/0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1     0            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192.168.12.1/24       1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P2P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1/1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F0/1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1     0            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172.16.1.1/24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P2P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0/0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F0/2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1     0            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172.16.2.1/24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P2P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0/0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F0/3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1     0            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172.16.3.1/24        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1    P2P 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0/0</a:t>
            </a:r>
          </a:p>
        </p:txBody>
      </p:sp>
    </p:spTree>
    <p:extLst>
      <p:ext uri="{BB962C8B-B14F-4D97-AF65-F5344CB8AC3E}">
        <p14:creationId xmlns:p14="http://schemas.microsoft.com/office/powerpoint/2010/main" val="17597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Link-State Routing Protocols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1304059"/>
            <a:ext cx="5600700" cy="2781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 bwMode="auto">
          <a:xfrm>
            <a:off x="3920547" y="5507182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3920547" y="5631873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920547" y="5756564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920547" y="5881255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920547" y="6005946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920547" y="6130637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920547" y="6255328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3920547" y="6380019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920547" y="4509654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920547" y="4634345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3920547" y="4759036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3920547" y="4883727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920547" y="5008418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3920547" y="5133109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920547" y="5257800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920547" y="5382491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1673" y="4019057"/>
            <a:ext cx="1226618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</a:rPr>
              <a:t>Topology</a:t>
            </a:r>
            <a:r>
              <a:rPr lang="en-US" sz="1600" spc="-150" dirty="0" smtClean="0"/>
              <a:t> </a:t>
            </a:r>
          </a:p>
          <a:p>
            <a:pPr algn="ctr"/>
            <a:r>
              <a:rPr lang="en-US" sz="1600" spc="-150" dirty="0" smtClean="0">
                <a:solidFill>
                  <a:srgbClr val="FF0000"/>
                </a:solidFill>
              </a:rPr>
              <a:t>Area 0 &amp; 1</a:t>
            </a:r>
            <a:endParaRPr lang="en-US" sz="1600" spc="-15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1574011" y="4509654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1574011" y="4634345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1574011" y="4759036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1574011" y="4883727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1574011" y="5008418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574011" y="5133109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574011" y="5257800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574011" y="5382491"/>
            <a:ext cx="1468870" cy="1246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14806" y="4019057"/>
            <a:ext cx="1122422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</a:rPr>
              <a:t>Topology</a:t>
            </a:r>
            <a:r>
              <a:rPr lang="en-US" sz="1600" spc="-150" dirty="0" smtClean="0"/>
              <a:t> </a:t>
            </a:r>
          </a:p>
          <a:p>
            <a:pPr algn="ctr"/>
            <a:r>
              <a:rPr lang="en-US" sz="1600" spc="-150" dirty="0" smtClean="0">
                <a:solidFill>
                  <a:srgbClr val="FF0000"/>
                </a:solidFill>
              </a:rPr>
              <a:t>Area 0</a:t>
            </a:r>
            <a:endParaRPr lang="en-US" sz="1600" spc="-150" dirty="0">
              <a:solidFill>
                <a:srgbClr val="FF0000"/>
              </a:solidFill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6266505" y="4509654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 bwMode="auto">
          <a:xfrm>
            <a:off x="6266505" y="4634345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6266505" y="4759036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 bwMode="auto">
          <a:xfrm>
            <a:off x="6266505" y="4883727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6266505" y="5008418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6266505" y="5133109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6266505" y="5257800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6266505" y="5382491"/>
            <a:ext cx="1468870" cy="1246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39728" y="4019057"/>
            <a:ext cx="1122423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</a:rPr>
              <a:t>Topology</a:t>
            </a:r>
            <a:r>
              <a:rPr lang="en-US" sz="1600" spc="-150" dirty="0" smtClean="0"/>
              <a:t> </a:t>
            </a:r>
          </a:p>
          <a:p>
            <a:pPr algn="ctr"/>
            <a:r>
              <a:rPr lang="en-US" sz="1600" spc="-150" dirty="0" smtClean="0">
                <a:solidFill>
                  <a:srgbClr val="FF0000"/>
                </a:solidFill>
              </a:rPr>
              <a:t>Area 1</a:t>
            </a:r>
            <a:endParaRPr lang="en-US" sz="1600" spc="-150" dirty="0">
              <a:solidFill>
                <a:srgbClr val="FF0000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>
            <a:off x="4762134" y="2757842"/>
            <a:ext cx="0" cy="1261215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965007" y="2757842"/>
            <a:ext cx="0" cy="1261215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2535382" y="2993369"/>
            <a:ext cx="910571" cy="1025688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458692" y="4495349"/>
            <a:ext cx="0" cy="2009361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5389417" y="5659746"/>
            <a:ext cx="1851790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err="1">
                <a:solidFill>
                  <a:srgbClr val="0070C0"/>
                </a:solidFill>
              </a:rPr>
              <a:t>Dijkstra</a:t>
            </a:r>
            <a:r>
              <a:rPr lang="en-US" sz="1600" spc="-150" dirty="0" smtClean="0"/>
              <a:t> </a:t>
            </a:r>
          </a:p>
          <a:p>
            <a:pPr algn="ctr"/>
            <a:r>
              <a:rPr lang="en-US" sz="1600" spc="-150" dirty="0" smtClean="0">
                <a:solidFill>
                  <a:srgbClr val="FF0000"/>
                </a:solidFill>
              </a:rPr>
              <a:t>Short Path First</a:t>
            </a:r>
            <a:endParaRPr lang="en-US" sz="1600" spc="-15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2758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014413" y="400050"/>
            <a:ext cx="4900612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urier New" panose="02070309020205020404" pitchFamily="49" charset="0"/>
              <a:ea typeface="+mn-ea"/>
              <a:cs typeface="+mn-cs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0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urier New" panose="02070309020205020404" pitchFamily="49" charset="0"/>
              <a:ea typeface="+mn-ea"/>
              <a:cs typeface="+mn-cs"/>
            </a:endParaRPr>
          </a:p>
        </p:txBody>
      </p:sp>
      <p:sp>
        <p:nvSpPr>
          <p:cNvPr id="819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Advertise Default Route OSPF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2430826"/>
            <a:ext cx="6075001" cy="27923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7542988" y="3373025"/>
            <a:ext cx="1573809" cy="992184"/>
          </a:xfrm>
          <a:custGeom>
            <a:avLst/>
            <a:gdLst>
              <a:gd name="T0" fmla="*/ 393 w 1012"/>
              <a:gd name="T1" fmla="*/ 595 h 638"/>
              <a:gd name="T2" fmla="*/ 453 w 1012"/>
              <a:gd name="T3" fmla="*/ 621 h 638"/>
              <a:gd name="T4" fmla="*/ 525 w 1012"/>
              <a:gd name="T5" fmla="*/ 638 h 638"/>
              <a:gd name="T6" fmla="*/ 574 w 1012"/>
              <a:gd name="T7" fmla="*/ 635 h 638"/>
              <a:gd name="T8" fmla="*/ 665 w 1012"/>
              <a:gd name="T9" fmla="*/ 614 h 638"/>
              <a:gd name="T10" fmla="*/ 711 w 1012"/>
              <a:gd name="T11" fmla="*/ 583 h 638"/>
              <a:gd name="T12" fmla="*/ 764 w 1012"/>
              <a:gd name="T13" fmla="*/ 578 h 638"/>
              <a:gd name="T14" fmla="*/ 841 w 1012"/>
              <a:gd name="T15" fmla="*/ 564 h 638"/>
              <a:gd name="T16" fmla="*/ 915 w 1012"/>
              <a:gd name="T17" fmla="*/ 528 h 638"/>
              <a:gd name="T18" fmla="*/ 942 w 1012"/>
              <a:gd name="T19" fmla="*/ 494 h 638"/>
              <a:gd name="T20" fmla="*/ 961 w 1012"/>
              <a:gd name="T21" fmla="*/ 455 h 638"/>
              <a:gd name="T22" fmla="*/ 961 w 1012"/>
              <a:gd name="T23" fmla="*/ 405 h 638"/>
              <a:gd name="T24" fmla="*/ 949 w 1012"/>
              <a:gd name="T25" fmla="*/ 364 h 638"/>
              <a:gd name="T26" fmla="*/ 968 w 1012"/>
              <a:gd name="T27" fmla="*/ 350 h 638"/>
              <a:gd name="T28" fmla="*/ 992 w 1012"/>
              <a:gd name="T29" fmla="*/ 331 h 638"/>
              <a:gd name="T30" fmla="*/ 1002 w 1012"/>
              <a:gd name="T31" fmla="*/ 314 h 638"/>
              <a:gd name="T32" fmla="*/ 1009 w 1012"/>
              <a:gd name="T33" fmla="*/ 288 h 638"/>
              <a:gd name="T34" fmla="*/ 1006 w 1012"/>
              <a:gd name="T35" fmla="*/ 261 h 638"/>
              <a:gd name="T36" fmla="*/ 997 w 1012"/>
              <a:gd name="T37" fmla="*/ 242 h 638"/>
              <a:gd name="T38" fmla="*/ 977 w 1012"/>
              <a:gd name="T39" fmla="*/ 223 h 638"/>
              <a:gd name="T40" fmla="*/ 946 w 1012"/>
              <a:gd name="T41" fmla="*/ 211 h 638"/>
              <a:gd name="T42" fmla="*/ 932 w 1012"/>
              <a:gd name="T43" fmla="*/ 182 h 638"/>
              <a:gd name="T44" fmla="*/ 922 w 1012"/>
              <a:gd name="T45" fmla="*/ 153 h 638"/>
              <a:gd name="T46" fmla="*/ 910 w 1012"/>
              <a:gd name="T47" fmla="*/ 136 h 638"/>
              <a:gd name="T48" fmla="*/ 889 w 1012"/>
              <a:gd name="T49" fmla="*/ 120 h 638"/>
              <a:gd name="T50" fmla="*/ 860 w 1012"/>
              <a:gd name="T51" fmla="*/ 103 h 638"/>
              <a:gd name="T52" fmla="*/ 833 w 1012"/>
              <a:gd name="T53" fmla="*/ 95 h 638"/>
              <a:gd name="T54" fmla="*/ 766 w 1012"/>
              <a:gd name="T55" fmla="*/ 98 h 638"/>
              <a:gd name="T56" fmla="*/ 718 w 1012"/>
              <a:gd name="T57" fmla="*/ 45 h 638"/>
              <a:gd name="T58" fmla="*/ 685 w 1012"/>
              <a:gd name="T59" fmla="*/ 21 h 638"/>
              <a:gd name="T60" fmla="*/ 646 w 1012"/>
              <a:gd name="T61" fmla="*/ 9 h 638"/>
              <a:gd name="T62" fmla="*/ 567 w 1012"/>
              <a:gd name="T63" fmla="*/ 0 h 638"/>
              <a:gd name="T64" fmla="*/ 513 w 1012"/>
              <a:gd name="T65" fmla="*/ 2 h 638"/>
              <a:gd name="T66" fmla="*/ 455 w 1012"/>
              <a:gd name="T67" fmla="*/ 14 h 638"/>
              <a:gd name="T68" fmla="*/ 415 w 1012"/>
              <a:gd name="T69" fmla="*/ 33 h 638"/>
              <a:gd name="T70" fmla="*/ 381 w 1012"/>
              <a:gd name="T71" fmla="*/ 72 h 638"/>
              <a:gd name="T72" fmla="*/ 347 w 1012"/>
              <a:gd name="T73" fmla="*/ 64 h 638"/>
              <a:gd name="T74" fmla="*/ 316 w 1012"/>
              <a:gd name="T75" fmla="*/ 57 h 638"/>
              <a:gd name="T76" fmla="*/ 237 w 1012"/>
              <a:gd name="T77" fmla="*/ 67 h 638"/>
              <a:gd name="T78" fmla="*/ 184 w 1012"/>
              <a:gd name="T79" fmla="*/ 95 h 638"/>
              <a:gd name="T80" fmla="*/ 163 w 1012"/>
              <a:gd name="T81" fmla="*/ 117 h 638"/>
              <a:gd name="T82" fmla="*/ 148 w 1012"/>
              <a:gd name="T83" fmla="*/ 139 h 638"/>
              <a:gd name="T84" fmla="*/ 139 w 1012"/>
              <a:gd name="T85" fmla="*/ 160 h 638"/>
              <a:gd name="T86" fmla="*/ 107 w 1012"/>
              <a:gd name="T87" fmla="*/ 201 h 638"/>
              <a:gd name="T88" fmla="*/ 69 w 1012"/>
              <a:gd name="T89" fmla="*/ 213 h 638"/>
              <a:gd name="T90" fmla="*/ 40 w 1012"/>
              <a:gd name="T91" fmla="*/ 235 h 638"/>
              <a:gd name="T92" fmla="*/ 9 w 1012"/>
              <a:gd name="T93" fmla="*/ 273 h 638"/>
              <a:gd name="T94" fmla="*/ 2 w 1012"/>
              <a:gd name="T95" fmla="*/ 331 h 638"/>
              <a:gd name="T96" fmla="*/ 14 w 1012"/>
              <a:gd name="T97" fmla="*/ 369 h 638"/>
              <a:gd name="T98" fmla="*/ 35 w 1012"/>
              <a:gd name="T99" fmla="*/ 395 h 638"/>
              <a:gd name="T100" fmla="*/ 60 w 1012"/>
              <a:gd name="T101" fmla="*/ 412 h 638"/>
              <a:gd name="T102" fmla="*/ 93 w 1012"/>
              <a:gd name="T103" fmla="*/ 424 h 638"/>
              <a:gd name="T104" fmla="*/ 105 w 1012"/>
              <a:gd name="T105" fmla="*/ 480 h 638"/>
              <a:gd name="T106" fmla="*/ 132 w 1012"/>
              <a:gd name="T107" fmla="*/ 513 h 638"/>
              <a:gd name="T108" fmla="*/ 189 w 1012"/>
              <a:gd name="T109" fmla="*/ 547 h 638"/>
              <a:gd name="T110" fmla="*/ 240 w 1012"/>
              <a:gd name="T111" fmla="*/ 556 h 638"/>
              <a:gd name="T112" fmla="*/ 319 w 1012"/>
              <a:gd name="T113" fmla="*/ 552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12" h="638">
                <a:moveTo>
                  <a:pt x="333" y="547"/>
                </a:moveTo>
                <a:lnTo>
                  <a:pt x="383" y="590"/>
                </a:lnTo>
                <a:lnTo>
                  <a:pt x="393" y="595"/>
                </a:lnTo>
                <a:lnTo>
                  <a:pt x="403" y="602"/>
                </a:lnTo>
                <a:lnTo>
                  <a:pt x="439" y="616"/>
                </a:lnTo>
                <a:lnTo>
                  <a:pt x="453" y="621"/>
                </a:lnTo>
                <a:lnTo>
                  <a:pt x="487" y="631"/>
                </a:lnTo>
                <a:lnTo>
                  <a:pt x="506" y="633"/>
                </a:lnTo>
                <a:lnTo>
                  <a:pt x="525" y="638"/>
                </a:lnTo>
                <a:lnTo>
                  <a:pt x="544" y="638"/>
                </a:lnTo>
                <a:lnTo>
                  <a:pt x="561" y="635"/>
                </a:lnTo>
                <a:lnTo>
                  <a:pt x="574" y="635"/>
                </a:lnTo>
                <a:lnTo>
                  <a:pt x="617" y="628"/>
                </a:lnTo>
                <a:lnTo>
                  <a:pt x="642" y="624"/>
                </a:lnTo>
                <a:lnTo>
                  <a:pt x="665" y="614"/>
                </a:lnTo>
                <a:lnTo>
                  <a:pt x="685" y="604"/>
                </a:lnTo>
                <a:lnTo>
                  <a:pt x="704" y="590"/>
                </a:lnTo>
                <a:lnTo>
                  <a:pt x="711" y="583"/>
                </a:lnTo>
                <a:lnTo>
                  <a:pt x="721" y="575"/>
                </a:lnTo>
                <a:lnTo>
                  <a:pt x="730" y="578"/>
                </a:lnTo>
                <a:lnTo>
                  <a:pt x="764" y="578"/>
                </a:lnTo>
                <a:lnTo>
                  <a:pt x="790" y="575"/>
                </a:lnTo>
                <a:lnTo>
                  <a:pt x="814" y="571"/>
                </a:lnTo>
                <a:lnTo>
                  <a:pt x="841" y="564"/>
                </a:lnTo>
                <a:lnTo>
                  <a:pt x="867" y="554"/>
                </a:lnTo>
                <a:lnTo>
                  <a:pt x="891" y="542"/>
                </a:lnTo>
                <a:lnTo>
                  <a:pt x="915" y="528"/>
                </a:lnTo>
                <a:lnTo>
                  <a:pt x="925" y="515"/>
                </a:lnTo>
                <a:lnTo>
                  <a:pt x="934" y="506"/>
                </a:lnTo>
                <a:lnTo>
                  <a:pt x="942" y="494"/>
                </a:lnTo>
                <a:lnTo>
                  <a:pt x="949" y="484"/>
                </a:lnTo>
                <a:lnTo>
                  <a:pt x="958" y="465"/>
                </a:lnTo>
                <a:lnTo>
                  <a:pt x="961" y="455"/>
                </a:lnTo>
                <a:lnTo>
                  <a:pt x="963" y="446"/>
                </a:lnTo>
                <a:lnTo>
                  <a:pt x="963" y="417"/>
                </a:lnTo>
                <a:lnTo>
                  <a:pt x="961" y="405"/>
                </a:lnTo>
                <a:lnTo>
                  <a:pt x="958" y="395"/>
                </a:lnTo>
                <a:lnTo>
                  <a:pt x="956" y="386"/>
                </a:lnTo>
                <a:lnTo>
                  <a:pt x="949" y="364"/>
                </a:lnTo>
                <a:lnTo>
                  <a:pt x="956" y="357"/>
                </a:lnTo>
                <a:lnTo>
                  <a:pt x="963" y="355"/>
                </a:lnTo>
                <a:lnTo>
                  <a:pt x="968" y="350"/>
                </a:lnTo>
                <a:lnTo>
                  <a:pt x="973" y="348"/>
                </a:lnTo>
                <a:lnTo>
                  <a:pt x="982" y="340"/>
                </a:lnTo>
                <a:lnTo>
                  <a:pt x="992" y="331"/>
                </a:lnTo>
                <a:lnTo>
                  <a:pt x="994" y="326"/>
                </a:lnTo>
                <a:lnTo>
                  <a:pt x="999" y="319"/>
                </a:lnTo>
                <a:lnTo>
                  <a:pt x="1002" y="314"/>
                </a:lnTo>
                <a:lnTo>
                  <a:pt x="1004" y="307"/>
                </a:lnTo>
                <a:lnTo>
                  <a:pt x="1006" y="297"/>
                </a:lnTo>
                <a:lnTo>
                  <a:pt x="1009" y="288"/>
                </a:lnTo>
                <a:lnTo>
                  <a:pt x="1011" y="275"/>
                </a:lnTo>
                <a:lnTo>
                  <a:pt x="1009" y="268"/>
                </a:lnTo>
                <a:lnTo>
                  <a:pt x="1006" y="261"/>
                </a:lnTo>
                <a:lnTo>
                  <a:pt x="1004" y="254"/>
                </a:lnTo>
                <a:lnTo>
                  <a:pt x="1002" y="247"/>
                </a:lnTo>
                <a:lnTo>
                  <a:pt x="997" y="242"/>
                </a:lnTo>
                <a:lnTo>
                  <a:pt x="994" y="237"/>
                </a:lnTo>
                <a:lnTo>
                  <a:pt x="987" y="230"/>
                </a:lnTo>
                <a:lnTo>
                  <a:pt x="977" y="223"/>
                </a:lnTo>
                <a:lnTo>
                  <a:pt x="965" y="218"/>
                </a:lnTo>
                <a:lnTo>
                  <a:pt x="961" y="215"/>
                </a:lnTo>
                <a:lnTo>
                  <a:pt x="946" y="211"/>
                </a:lnTo>
                <a:lnTo>
                  <a:pt x="937" y="206"/>
                </a:lnTo>
                <a:lnTo>
                  <a:pt x="934" y="194"/>
                </a:lnTo>
                <a:lnTo>
                  <a:pt x="932" y="182"/>
                </a:lnTo>
                <a:lnTo>
                  <a:pt x="927" y="172"/>
                </a:lnTo>
                <a:lnTo>
                  <a:pt x="925" y="160"/>
                </a:lnTo>
                <a:lnTo>
                  <a:pt x="922" y="153"/>
                </a:lnTo>
                <a:lnTo>
                  <a:pt x="917" y="148"/>
                </a:lnTo>
                <a:lnTo>
                  <a:pt x="915" y="144"/>
                </a:lnTo>
                <a:lnTo>
                  <a:pt x="910" y="136"/>
                </a:lnTo>
                <a:lnTo>
                  <a:pt x="903" y="132"/>
                </a:lnTo>
                <a:lnTo>
                  <a:pt x="898" y="124"/>
                </a:lnTo>
                <a:lnTo>
                  <a:pt x="889" y="120"/>
                </a:lnTo>
                <a:lnTo>
                  <a:pt x="882" y="112"/>
                </a:lnTo>
                <a:lnTo>
                  <a:pt x="870" y="108"/>
                </a:lnTo>
                <a:lnTo>
                  <a:pt x="860" y="103"/>
                </a:lnTo>
                <a:lnTo>
                  <a:pt x="850" y="100"/>
                </a:lnTo>
                <a:lnTo>
                  <a:pt x="843" y="98"/>
                </a:lnTo>
                <a:lnTo>
                  <a:pt x="833" y="95"/>
                </a:lnTo>
                <a:lnTo>
                  <a:pt x="826" y="93"/>
                </a:lnTo>
                <a:lnTo>
                  <a:pt x="795" y="93"/>
                </a:lnTo>
                <a:lnTo>
                  <a:pt x="766" y="98"/>
                </a:lnTo>
                <a:lnTo>
                  <a:pt x="752" y="103"/>
                </a:lnTo>
                <a:lnTo>
                  <a:pt x="737" y="69"/>
                </a:lnTo>
                <a:lnTo>
                  <a:pt x="718" y="45"/>
                </a:lnTo>
                <a:lnTo>
                  <a:pt x="709" y="38"/>
                </a:lnTo>
                <a:lnTo>
                  <a:pt x="697" y="28"/>
                </a:lnTo>
                <a:lnTo>
                  <a:pt x="685" y="21"/>
                </a:lnTo>
                <a:lnTo>
                  <a:pt x="673" y="16"/>
                </a:lnTo>
                <a:lnTo>
                  <a:pt x="661" y="14"/>
                </a:lnTo>
                <a:lnTo>
                  <a:pt x="646" y="9"/>
                </a:lnTo>
                <a:lnTo>
                  <a:pt x="632" y="7"/>
                </a:lnTo>
                <a:lnTo>
                  <a:pt x="620" y="4"/>
                </a:lnTo>
                <a:lnTo>
                  <a:pt x="567" y="0"/>
                </a:lnTo>
                <a:lnTo>
                  <a:pt x="542" y="0"/>
                </a:lnTo>
                <a:lnTo>
                  <a:pt x="530" y="2"/>
                </a:lnTo>
                <a:lnTo>
                  <a:pt x="513" y="2"/>
                </a:lnTo>
                <a:lnTo>
                  <a:pt x="484" y="7"/>
                </a:lnTo>
                <a:lnTo>
                  <a:pt x="470" y="12"/>
                </a:lnTo>
                <a:lnTo>
                  <a:pt x="455" y="14"/>
                </a:lnTo>
                <a:lnTo>
                  <a:pt x="441" y="19"/>
                </a:lnTo>
                <a:lnTo>
                  <a:pt x="427" y="26"/>
                </a:lnTo>
                <a:lnTo>
                  <a:pt x="415" y="33"/>
                </a:lnTo>
                <a:lnTo>
                  <a:pt x="395" y="48"/>
                </a:lnTo>
                <a:lnTo>
                  <a:pt x="388" y="57"/>
                </a:lnTo>
                <a:lnTo>
                  <a:pt x="381" y="72"/>
                </a:lnTo>
                <a:lnTo>
                  <a:pt x="379" y="79"/>
                </a:lnTo>
                <a:lnTo>
                  <a:pt x="360" y="69"/>
                </a:lnTo>
                <a:lnTo>
                  <a:pt x="347" y="64"/>
                </a:lnTo>
                <a:lnTo>
                  <a:pt x="338" y="62"/>
                </a:lnTo>
                <a:lnTo>
                  <a:pt x="326" y="60"/>
                </a:lnTo>
                <a:lnTo>
                  <a:pt x="316" y="57"/>
                </a:lnTo>
                <a:lnTo>
                  <a:pt x="271" y="57"/>
                </a:lnTo>
                <a:lnTo>
                  <a:pt x="247" y="62"/>
                </a:lnTo>
                <a:lnTo>
                  <a:pt x="237" y="67"/>
                </a:lnTo>
                <a:lnTo>
                  <a:pt x="201" y="81"/>
                </a:lnTo>
                <a:lnTo>
                  <a:pt x="192" y="88"/>
                </a:lnTo>
                <a:lnTo>
                  <a:pt x="184" y="95"/>
                </a:lnTo>
                <a:lnTo>
                  <a:pt x="175" y="103"/>
                </a:lnTo>
                <a:lnTo>
                  <a:pt x="170" y="110"/>
                </a:lnTo>
                <a:lnTo>
                  <a:pt x="163" y="117"/>
                </a:lnTo>
                <a:lnTo>
                  <a:pt x="158" y="124"/>
                </a:lnTo>
                <a:lnTo>
                  <a:pt x="151" y="129"/>
                </a:lnTo>
                <a:lnTo>
                  <a:pt x="148" y="139"/>
                </a:lnTo>
                <a:lnTo>
                  <a:pt x="143" y="146"/>
                </a:lnTo>
                <a:lnTo>
                  <a:pt x="141" y="153"/>
                </a:lnTo>
                <a:lnTo>
                  <a:pt x="139" y="160"/>
                </a:lnTo>
                <a:lnTo>
                  <a:pt x="136" y="168"/>
                </a:lnTo>
                <a:lnTo>
                  <a:pt x="136" y="201"/>
                </a:lnTo>
                <a:lnTo>
                  <a:pt x="107" y="201"/>
                </a:lnTo>
                <a:lnTo>
                  <a:pt x="88" y="206"/>
                </a:lnTo>
                <a:lnTo>
                  <a:pt x="79" y="211"/>
                </a:lnTo>
                <a:lnTo>
                  <a:pt x="69" y="213"/>
                </a:lnTo>
                <a:lnTo>
                  <a:pt x="60" y="220"/>
                </a:lnTo>
                <a:lnTo>
                  <a:pt x="50" y="225"/>
                </a:lnTo>
                <a:lnTo>
                  <a:pt x="40" y="235"/>
                </a:lnTo>
                <a:lnTo>
                  <a:pt x="31" y="242"/>
                </a:lnTo>
                <a:lnTo>
                  <a:pt x="16" y="261"/>
                </a:lnTo>
                <a:lnTo>
                  <a:pt x="9" y="273"/>
                </a:lnTo>
                <a:lnTo>
                  <a:pt x="0" y="302"/>
                </a:lnTo>
                <a:lnTo>
                  <a:pt x="0" y="316"/>
                </a:lnTo>
                <a:lnTo>
                  <a:pt x="2" y="331"/>
                </a:lnTo>
                <a:lnTo>
                  <a:pt x="4" y="345"/>
                </a:lnTo>
                <a:lnTo>
                  <a:pt x="7" y="357"/>
                </a:lnTo>
                <a:lnTo>
                  <a:pt x="14" y="369"/>
                </a:lnTo>
                <a:lnTo>
                  <a:pt x="19" y="379"/>
                </a:lnTo>
                <a:lnTo>
                  <a:pt x="26" y="388"/>
                </a:lnTo>
                <a:lnTo>
                  <a:pt x="35" y="395"/>
                </a:lnTo>
                <a:lnTo>
                  <a:pt x="43" y="403"/>
                </a:lnTo>
                <a:lnTo>
                  <a:pt x="50" y="408"/>
                </a:lnTo>
                <a:lnTo>
                  <a:pt x="60" y="412"/>
                </a:lnTo>
                <a:lnTo>
                  <a:pt x="67" y="417"/>
                </a:lnTo>
                <a:lnTo>
                  <a:pt x="88" y="424"/>
                </a:lnTo>
                <a:lnTo>
                  <a:pt x="93" y="424"/>
                </a:lnTo>
                <a:lnTo>
                  <a:pt x="93" y="451"/>
                </a:lnTo>
                <a:lnTo>
                  <a:pt x="100" y="472"/>
                </a:lnTo>
                <a:lnTo>
                  <a:pt x="105" y="480"/>
                </a:lnTo>
                <a:lnTo>
                  <a:pt x="110" y="489"/>
                </a:lnTo>
                <a:lnTo>
                  <a:pt x="124" y="504"/>
                </a:lnTo>
                <a:lnTo>
                  <a:pt x="132" y="513"/>
                </a:lnTo>
                <a:lnTo>
                  <a:pt x="160" y="535"/>
                </a:lnTo>
                <a:lnTo>
                  <a:pt x="172" y="542"/>
                </a:lnTo>
                <a:lnTo>
                  <a:pt x="189" y="547"/>
                </a:lnTo>
                <a:lnTo>
                  <a:pt x="203" y="552"/>
                </a:lnTo>
                <a:lnTo>
                  <a:pt x="227" y="556"/>
                </a:lnTo>
                <a:lnTo>
                  <a:pt x="240" y="556"/>
                </a:lnTo>
                <a:lnTo>
                  <a:pt x="249" y="559"/>
                </a:lnTo>
                <a:lnTo>
                  <a:pt x="268" y="559"/>
                </a:lnTo>
                <a:lnTo>
                  <a:pt x="319" y="552"/>
                </a:lnTo>
                <a:lnTo>
                  <a:pt x="333" y="547"/>
                </a:lnTo>
              </a:path>
            </a:pathLst>
          </a:custGeom>
          <a:noFill/>
          <a:ln w="9131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7521388" y="3713287"/>
            <a:ext cx="1676400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ISP</a:t>
            </a:r>
            <a:endParaRPr lang="en-US" sz="1600" b="1">
              <a:solidFill>
                <a:srgbClr val="C00000"/>
              </a:solidFill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6491543" y="3851495"/>
            <a:ext cx="1051446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3435927" y="2016208"/>
            <a:ext cx="5140037" cy="7571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anchor="ctr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R2(</a:t>
            </a:r>
            <a:r>
              <a:rPr lang="en-GB" sz="1600" spc="-150" dirty="0" err="1" smtClean="0">
                <a:solidFill>
                  <a:srgbClr val="0070C0"/>
                </a:solidFill>
              </a:rPr>
              <a:t>config</a:t>
            </a:r>
            <a:r>
              <a:rPr lang="en-GB" sz="1600" spc="-150" dirty="0" smtClean="0">
                <a:solidFill>
                  <a:srgbClr val="0070C0"/>
                </a:solidFill>
              </a:rPr>
              <a:t>)#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route 0.0.0.0 0.0.0.0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R2(</a:t>
            </a:r>
            <a:r>
              <a:rPr lang="en-GB" sz="1600" spc="-150" dirty="0" err="1" smtClean="0">
                <a:solidFill>
                  <a:srgbClr val="0070C0"/>
                </a:solidFill>
              </a:rPr>
              <a:t>config</a:t>
            </a:r>
            <a:r>
              <a:rPr lang="en-GB" sz="1600" spc="-150" dirty="0" smtClean="0">
                <a:solidFill>
                  <a:srgbClr val="0070C0"/>
                </a:solidFill>
              </a:rPr>
              <a:t>)# </a:t>
            </a:r>
            <a:r>
              <a:rPr lang="en-GB" sz="1600" spc="-150" dirty="0" smtClean="0">
                <a:solidFill>
                  <a:srgbClr val="C00000"/>
                </a:solidFill>
              </a:rPr>
              <a:t>router </a:t>
            </a:r>
            <a:r>
              <a:rPr lang="en-GB" sz="1600" spc="-150" dirty="0" err="1" smtClean="0">
                <a:solidFill>
                  <a:srgbClr val="C00000"/>
                </a:solidFill>
              </a:rPr>
              <a:t>ospf</a:t>
            </a:r>
            <a:r>
              <a:rPr lang="en-GB" sz="1600" spc="-150" dirty="0" smtClean="0">
                <a:solidFill>
                  <a:srgbClr val="C00000"/>
                </a:solidFill>
              </a:rPr>
              <a:t> 1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R2(</a:t>
            </a:r>
            <a:r>
              <a:rPr lang="en-GB" sz="1600" spc="-150" dirty="0" err="1" smtClean="0">
                <a:solidFill>
                  <a:srgbClr val="0070C0"/>
                </a:solidFill>
              </a:rPr>
              <a:t>config</a:t>
            </a:r>
            <a:r>
              <a:rPr lang="en-GB" sz="1600" spc="-150" dirty="0" smtClean="0">
                <a:solidFill>
                  <a:srgbClr val="0070C0"/>
                </a:solidFill>
              </a:rPr>
              <a:t>-router)# </a:t>
            </a:r>
            <a:r>
              <a:rPr lang="en-GB" sz="1600" spc="-150" dirty="0" smtClean="0">
                <a:solidFill>
                  <a:srgbClr val="A11616"/>
                </a:solidFill>
              </a:rPr>
              <a:t>default-information originate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6167276" y="2773338"/>
            <a:ext cx="0" cy="856326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638506" y="3821990"/>
            <a:ext cx="2240683" cy="0"/>
          </a:xfrm>
          <a:prstGeom prst="line">
            <a:avLst/>
          </a:prstGeom>
          <a:noFill/>
          <a:ln w="19050" cap="flat" cmpd="sng" algn="ctr">
            <a:solidFill>
              <a:srgbClr val="C00000"/>
            </a:solidFill>
            <a:prstDash val="lgDashDotDot"/>
            <a:headEnd type="arrow" w="med" len="med"/>
            <a:tailEnd type="none" w="med" len="med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3622238" y="3420937"/>
            <a:ext cx="2288933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0.0.0.0/0 via NAT</a:t>
            </a:r>
            <a:endParaRPr lang="en-US" sz="1600" b="1">
              <a:solidFill>
                <a:srgbClr val="C00000"/>
              </a:solidFill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684143" y="2891526"/>
            <a:ext cx="2309579" cy="708931"/>
          </a:xfrm>
          <a:prstGeom prst="line">
            <a:avLst/>
          </a:prstGeom>
          <a:noFill/>
          <a:ln w="19050" cap="flat" cmpd="sng" algn="ctr">
            <a:solidFill>
              <a:srgbClr val="C00000"/>
            </a:solidFill>
            <a:prstDash val="lgDashDotDot"/>
            <a:headEnd type="arrow" w="med" len="med"/>
            <a:tailEnd type="none" w="med" len="med"/>
          </a:ln>
          <a:effectLst/>
        </p:spPr>
      </p:cxnSp>
      <p:cxnSp>
        <p:nvCxnSpPr>
          <p:cNvPr id="27" name="Straight Connector 26"/>
          <p:cNvCxnSpPr/>
          <p:nvPr/>
        </p:nvCxnSpPr>
        <p:spPr>
          <a:xfrm flipH="1">
            <a:off x="684143" y="4056111"/>
            <a:ext cx="2309579" cy="708931"/>
          </a:xfrm>
          <a:prstGeom prst="line">
            <a:avLst/>
          </a:prstGeom>
          <a:noFill/>
          <a:ln w="19050" cap="flat" cmpd="sng" algn="ctr">
            <a:solidFill>
              <a:srgbClr val="C00000"/>
            </a:solidFill>
            <a:prstDash val="lgDashDotDot"/>
            <a:headEnd type="none" w="med" len="med"/>
            <a:tailEnd type="arrow" w="med" len="med"/>
          </a:ln>
          <a:effectLst/>
        </p:spPr>
      </p:cxnSp>
      <p:sp>
        <p:nvSpPr>
          <p:cNvPr id="28" name="TextBox 27"/>
          <p:cNvSpPr txBox="1"/>
          <p:nvPr/>
        </p:nvSpPr>
        <p:spPr>
          <a:xfrm rot="20572261">
            <a:off x="687796" y="4377400"/>
            <a:ext cx="242345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0.0.0.0/0 via Core</a:t>
            </a:r>
            <a:endParaRPr lang="en-US" sz="1600" b="1">
              <a:solidFill>
                <a:srgbClr val="C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027739" flipH="1">
            <a:off x="687796" y="3003694"/>
            <a:ext cx="242345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0.0.0.0/0 via Core</a:t>
            </a:r>
            <a:endParaRPr lang="en-US" sz="1600" b="1">
              <a:solidFill>
                <a:srgbClr val="C00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403689" y="3866228"/>
            <a:ext cx="537327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spc="-150" dirty="0" smtClean="0">
                <a:solidFill>
                  <a:srgbClr val="0070C0"/>
                </a:solidFill>
                <a:cs typeface="Courier New" pitchFamily="49" charset="0"/>
              </a:rPr>
              <a:t>f0/0</a:t>
            </a:r>
          </a:p>
        </p:txBody>
      </p:sp>
      <p:pic>
        <p:nvPicPr>
          <p:cNvPr id="33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357" y="3580981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885614" y="3650623"/>
            <a:ext cx="538232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NAT</a:t>
            </a:r>
          </a:p>
        </p:txBody>
      </p:sp>
      <p:pic>
        <p:nvPicPr>
          <p:cNvPr id="35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120" y="3580981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2987298" y="3650623"/>
            <a:ext cx="624914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Core</a:t>
            </a:r>
          </a:p>
        </p:txBody>
      </p:sp>
      <p:pic>
        <p:nvPicPr>
          <p:cNvPr id="37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4" y="4374977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57143" y="4444619"/>
            <a:ext cx="5382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DS2</a:t>
            </a:r>
          </a:p>
        </p:txBody>
      </p:sp>
      <p:pic>
        <p:nvPicPr>
          <p:cNvPr id="39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4" y="2798226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57143" y="2867868"/>
            <a:ext cx="538232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DS1</a:t>
            </a:r>
          </a:p>
        </p:txBody>
      </p:sp>
    </p:spTree>
    <p:extLst>
      <p:ext uri="{BB962C8B-B14F-4D97-AF65-F5344CB8AC3E}">
        <p14:creationId xmlns:p14="http://schemas.microsoft.com/office/powerpoint/2010/main" val="4588527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OSPF Metric</a:t>
            </a:r>
          </a:p>
        </p:txBody>
      </p:sp>
      <p:pic>
        <p:nvPicPr>
          <p:cNvPr id="1026" name="Picture 2" descr="Image result for routing m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6737"/>
            <a:ext cx="9143999" cy="510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5917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OSPF </a:t>
            </a:r>
            <a:r>
              <a:rPr lang="en-US" altLang="zh-CN" dirty="0" smtClean="0">
                <a:ea typeface="宋体" panose="02010600030101010101" pitchFamily="2" charset="-122"/>
              </a:rPr>
              <a:t>Metric: </a:t>
            </a:r>
            <a:r>
              <a:rPr lang="en-US" altLang="zh-CN" sz="2400" dirty="0" smtClean="0">
                <a:ea typeface="宋体" panose="02010600030101010101" pitchFamily="2" charset="-122"/>
              </a:rPr>
              <a:t>Load Balancing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845" y="4993683"/>
            <a:ext cx="4834418" cy="11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 descr="Rou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8" y="4801210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31292" y="4870852"/>
            <a:ext cx="56565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76922" y="4931192"/>
            <a:ext cx="153920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172.16.0.0/16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4270651" y="2696326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Rou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63" y="4801210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511855" y="4870852"/>
            <a:ext cx="430066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R1</a:t>
            </a:r>
          </a:p>
        </p:txBody>
      </p:sp>
      <p:pic>
        <p:nvPicPr>
          <p:cNvPr id="10" name="Picture 8" descr="Rou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40" y="2288128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684044" y="2357770"/>
            <a:ext cx="510154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R2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1387336" y="2696326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051105" y="5059665"/>
            <a:ext cx="433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476922" y="4935057"/>
            <a:ext cx="0" cy="2492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37044" y="5059665"/>
            <a:ext cx="433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8640" y="4935057"/>
            <a:ext cx="0" cy="2492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-59598" y="4931192"/>
            <a:ext cx="49725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LAN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214121" y="4122660"/>
            <a:ext cx="722495" cy="678550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557814" y="5190940"/>
            <a:ext cx="950124" cy="0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627957" y="5145829"/>
            <a:ext cx="809837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Metric</a:t>
            </a:r>
          </a:p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65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177" y="4122660"/>
            <a:ext cx="809837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Metric</a:t>
            </a:r>
          </a:p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235794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宋体" panose="02010600030101010101" pitchFamily="2" charset="-122"/>
              </a:rPr>
              <a:t>OSPF </a:t>
            </a:r>
            <a:r>
              <a:rPr lang="en-US" altLang="zh-CN" dirty="0" smtClean="0">
                <a:ea typeface="宋体" panose="02010600030101010101" pitchFamily="2" charset="-122"/>
              </a:rPr>
              <a:t>Metric: </a:t>
            </a:r>
            <a:r>
              <a:rPr lang="en-US" altLang="zh-CN" sz="2400" dirty="0" smtClean="0">
                <a:ea typeface="宋体" panose="02010600030101010101" pitchFamily="2" charset="-122"/>
              </a:rPr>
              <a:t>Load Balancing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4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8" y="4801210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31292" y="4870852"/>
            <a:ext cx="56565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76922" y="4931192"/>
            <a:ext cx="153920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172.16.0.0/16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4270651" y="2696326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63" y="4801210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511855" y="4870852"/>
            <a:ext cx="430066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R1</a:t>
            </a:r>
          </a:p>
        </p:txBody>
      </p:sp>
      <p:pic>
        <p:nvPicPr>
          <p:cNvPr id="10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40" y="2288128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684044" y="2357770"/>
            <a:ext cx="510154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cs typeface="Courier New" pitchFamily="49" charset="0"/>
              </a:rPr>
              <a:t>R2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1387336" y="2696326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051105" y="5059665"/>
            <a:ext cx="433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476922" y="4935057"/>
            <a:ext cx="0" cy="2492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37044" y="5059665"/>
            <a:ext cx="433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8640" y="4935057"/>
            <a:ext cx="0" cy="2492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-59598" y="4931192"/>
            <a:ext cx="49725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LAN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214121" y="4122660"/>
            <a:ext cx="722495" cy="678550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14177" y="4122660"/>
            <a:ext cx="809837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Metric</a:t>
            </a:r>
          </a:p>
          <a:p>
            <a:pPr algn="ctr"/>
            <a:r>
              <a:rPr lang="en-US" sz="1600" spc="-150" smtClean="0">
                <a:solidFill>
                  <a:srgbClr val="C00000"/>
                </a:solidFill>
                <a:cs typeface="Courier New" pitchFamily="49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89174" y="4600008"/>
            <a:ext cx="80983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rPr>
              <a:t>Cost 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70651" y="2536282"/>
            <a:ext cx="80983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rPr>
              <a:t>Cost 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85710" y="4691883"/>
            <a:ext cx="80983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rPr>
              <a:t>Cost 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087" y="5681601"/>
            <a:ext cx="6332183" cy="5632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defPPr>
              <a:defRPr lang="en-US"/>
            </a:defPPr>
            <a:lvl1pPr>
              <a:lnSpc>
                <a:spcPct val="95000"/>
              </a:lnSpc>
              <a:defRPr sz="1600">
                <a:solidFill>
                  <a:schemeClr val="tx1"/>
                </a:solidFill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spc="-150" smtClean="0">
                <a:solidFill>
                  <a:srgbClr val="0070C0"/>
                </a:solidFill>
              </a:rPr>
              <a:t>R3# </a:t>
            </a:r>
            <a:r>
              <a:rPr lang="en-US" spc="-150" smtClean="0">
                <a:solidFill>
                  <a:srgbClr val="C00000"/>
                </a:solidFill>
              </a:rPr>
              <a:t>show ip route</a:t>
            </a:r>
          </a:p>
          <a:p>
            <a:r>
              <a:rPr lang="en-US" spc="-150" smtClean="0">
                <a:solidFill>
                  <a:srgbClr val="0070C0"/>
                </a:solidFill>
              </a:rPr>
              <a:t>0  </a:t>
            </a:r>
            <a:r>
              <a:rPr lang="en-US" spc="-150">
                <a:solidFill>
                  <a:srgbClr val="0070C0"/>
                </a:solidFill>
              </a:rPr>
              <a:t>[</a:t>
            </a:r>
            <a:r>
              <a:rPr lang="en-US" spc="-150" smtClean="0">
                <a:solidFill>
                  <a:srgbClr val="0070C0"/>
                </a:solidFill>
              </a:rPr>
              <a:t>110/</a:t>
            </a:r>
            <a:r>
              <a:rPr lang="en-US" spc="-150">
                <a:solidFill>
                  <a:srgbClr val="FF0000"/>
                </a:solidFill>
              </a:rPr>
              <a:t>3</a:t>
            </a:r>
            <a:r>
              <a:rPr lang="en-US" spc="-150" smtClean="0">
                <a:solidFill>
                  <a:srgbClr val="0070C0"/>
                </a:solidFill>
              </a:rPr>
              <a:t>]  172.16.0.0/16  </a:t>
            </a:r>
            <a:r>
              <a:rPr lang="en-US" spc="-150">
                <a:solidFill>
                  <a:srgbClr val="0070C0"/>
                </a:solidFill>
              </a:rPr>
              <a:t>via  </a:t>
            </a:r>
            <a:r>
              <a:rPr lang="en-US" spc="-150" smtClean="0">
                <a:solidFill>
                  <a:srgbClr val="0070C0"/>
                </a:solidFill>
              </a:rPr>
              <a:t>192.168.12.2 00:01:25  </a:t>
            </a:r>
            <a:r>
              <a:rPr lang="en-US" spc="-150">
                <a:solidFill>
                  <a:srgbClr val="0070C0"/>
                </a:solidFill>
              </a:rPr>
              <a:t>f0/0</a:t>
            </a:r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208455" y="5251281"/>
            <a:ext cx="0" cy="436235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286660" y="2416249"/>
            <a:ext cx="3310522" cy="56015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defPPr>
              <a:defRPr lang="en-US"/>
            </a:defPPr>
            <a:lvl1pPr>
              <a:lnSpc>
                <a:spcPct val="95000"/>
              </a:lnSpc>
              <a:defRPr sz="1600">
                <a:solidFill>
                  <a:schemeClr val="tx1"/>
                </a:solidFill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spc="-150" smtClean="0">
                <a:solidFill>
                  <a:srgbClr val="0070C0"/>
                </a:solidFill>
              </a:rPr>
              <a:t>R2(config)# interface f0/0</a:t>
            </a:r>
          </a:p>
          <a:p>
            <a:r>
              <a:rPr lang="en-US" spc="-150" smtClean="0">
                <a:solidFill>
                  <a:srgbClr val="0070C0"/>
                </a:solidFill>
              </a:rPr>
              <a:t>R2(config-if</a:t>
            </a:r>
            <a:r>
              <a:rPr lang="en-US" spc="-150">
                <a:solidFill>
                  <a:srgbClr val="0070C0"/>
                </a:solidFill>
              </a:rPr>
              <a:t>)# </a:t>
            </a:r>
            <a:r>
              <a:rPr lang="en-US" spc="-150">
                <a:solidFill>
                  <a:srgbClr val="C00000"/>
                </a:solidFill>
              </a:rPr>
              <a:t>ip ospf cost 10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1085469" y="1260154"/>
            <a:ext cx="7511713" cy="10279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>
              <a:defRPr b="1">
                <a:solidFill>
                  <a:srgbClr val="000000"/>
                </a:solidFill>
                <a:latin typeface="Courier New" pitchFamily="49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Courier New" pitchFamily="49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en-US" sz="1600" dirty="0" smtClean="0">
                <a:solidFill>
                  <a:srgbClr val="0070C0"/>
                </a:solidFill>
              </a:rPr>
              <a:t>R2#</a:t>
            </a:r>
            <a:r>
              <a:rPr lang="en-US" sz="1600" b="0" dirty="0">
                <a:solidFill>
                  <a:srgbClr val="0070C0"/>
                </a:solidFill>
              </a:rPr>
              <a:t> </a:t>
            </a:r>
            <a:r>
              <a:rPr lang="en-US" sz="1600" dirty="0">
                <a:solidFill>
                  <a:srgbClr val="C00000"/>
                </a:solidFill>
              </a:rPr>
              <a:t>show </a:t>
            </a:r>
            <a:r>
              <a:rPr lang="en-US" sz="1600" dirty="0" err="1">
                <a:solidFill>
                  <a:srgbClr val="C00000"/>
                </a:solidFill>
              </a:rPr>
              <a:t>ip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  <a:r>
              <a:rPr lang="en-US" sz="1600" dirty="0" err="1">
                <a:solidFill>
                  <a:srgbClr val="C00000"/>
                </a:solidFill>
              </a:rPr>
              <a:t>ospf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  <a:r>
              <a:rPr lang="en-US" sz="1600" dirty="0" err="1" smtClean="0">
                <a:solidFill>
                  <a:srgbClr val="C00000"/>
                </a:solidFill>
              </a:rPr>
              <a:t>int</a:t>
            </a:r>
            <a:r>
              <a:rPr lang="en-US" sz="1600" dirty="0" smtClean="0">
                <a:solidFill>
                  <a:srgbClr val="C00000"/>
                </a:solidFill>
              </a:rPr>
              <a:t> f0/0</a:t>
            </a:r>
            <a:endParaRPr lang="en-US" sz="1600" b="0" dirty="0">
              <a:solidFill>
                <a:srgbClr val="C00000"/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dirty="0" err="1" smtClean="0">
                <a:solidFill>
                  <a:srgbClr val="0070C0"/>
                </a:solidFill>
              </a:rPr>
              <a:t>FastEthernet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>
                <a:solidFill>
                  <a:srgbClr val="0070C0"/>
                </a:solidFill>
              </a:rPr>
              <a:t>0 is up, line protocol is up </a:t>
            </a:r>
          </a:p>
          <a:p>
            <a:pPr>
              <a:lnSpc>
                <a:spcPct val="95000"/>
              </a:lnSpc>
            </a:pPr>
            <a:r>
              <a:rPr lang="en-US" sz="1600" dirty="0">
                <a:solidFill>
                  <a:srgbClr val="0070C0"/>
                </a:solidFill>
              </a:rPr>
              <a:t>Internet Address </a:t>
            </a:r>
            <a:r>
              <a:rPr lang="en-US" sz="1600" dirty="0" smtClean="0">
                <a:solidFill>
                  <a:srgbClr val="0070C0"/>
                </a:solidFill>
              </a:rPr>
              <a:t>10.0.1.1, </a:t>
            </a:r>
            <a:r>
              <a:rPr lang="en-US" sz="1600" dirty="0">
                <a:solidFill>
                  <a:srgbClr val="0070C0"/>
                </a:solidFill>
              </a:rPr>
              <a:t>Mask 255.255.255.0, Area 0.0.0.0 </a:t>
            </a:r>
          </a:p>
          <a:p>
            <a:pPr>
              <a:lnSpc>
                <a:spcPct val="95000"/>
              </a:lnSpc>
            </a:pPr>
            <a:r>
              <a:rPr lang="en-US" sz="1600" dirty="0">
                <a:solidFill>
                  <a:srgbClr val="0070C0"/>
                </a:solidFill>
              </a:rPr>
              <a:t>AS </a:t>
            </a:r>
            <a:r>
              <a:rPr lang="en-US" sz="1600" dirty="0" smtClean="0">
                <a:solidFill>
                  <a:srgbClr val="0070C0"/>
                </a:solidFill>
              </a:rPr>
              <a:t>1</a:t>
            </a:r>
            <a:r>
              <a:rPr lang="en-US" sz="1600" dirty="0">
                <a:solidFill>
                  <a:srgbClr val="0070C0"/>
                </a:solidFill>
              </a:rPr>
              <a:t>, Router ID </a:t>
            </a:r>
            <a:r>
              <a:rPr lang="en-US" sz="1600" dirty="0" smtClean="0">
                <a:solidFill>
                  <a:srgbClr val="0070C0"/>
                </a:solidFill>
              </a:rPr>
              <a:t>10.0.1.1</a:t>
            </a:r>
            <a:r>
              <a:rPr lang="en-US" sz="1600" dirty="0">
                <a:solidFill>
                  <a:srgbClr val="0070C0"/>
                </a:solidFill>
              </a:rPr>
              <a:t>, Network Type BROADCAST, </a:t>
            </a:r>
            <a:r>
              <a:rPr lang="en-US" sz="1600" dirty="0">
                <a:solidFill>
                  <a:srgbClr val="C00000"/>
                </a:solidFill>
              </a:rPr>
              <a:t>Cost: 10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6364270" y="3892273"/>
                <a:ext cx="2705185" cy="5994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FF0000"/>
                          </a:solidFill>
                          <a:latin typeface="Cambria Math"/>
                          <a:cs typeface="Times" pitchFamily="18" charset="0"/>
                        </a:rPr>
                        <m:t>𝑐𝑜𝑠𝑡</m:t>
                      </m:r>
                      <m:r>
                        <a:rPr lang="en-US" b="0" i="1">
                          <a:solidFill>
                            <a:srgbClr val="0070C0"/>
                          </a:solidFill>
                          <a:latin typeface="Cambria Math"/>
                          <a:cs typeface="Times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Times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i="1" smtClean="0">
                              <a:solidFill>
                                <a:srgbClr val="FF0000"/>
                              </a:solidFill>
                              <a:cs typeface="Courier New" pitchFamily="49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n-US" i="1" baseline="30000" smtClean="0">
                              <a:solidFill>
                                <a:srgbClr val="FF0000"/>
                              </a:solidFill>
                              <a:cs typeface="Courier New" pitchFamily="49" charset="0"/>
                            </a:rPr>
                            <m:t>8</m:t>
                          </m:r>
                        </m:num>
                        <m:den>
                          <m:r>
                            <a:rPr lang="en-US" b="0" i="1" smtClean="0">
                              <a:solidFill>
                                <a:srgbClr val="0070C0"/>
                              </a:solidFill>
                              <a:latin typeface="Cambria Math"/>
                              <a:cs typeface="Times" pitchFamily="18" charset="0"/>
                            </a:rPr>
                            <m:t>𝑏𝑎𝑛𝑑𝑤𝑖𝑑𝑡</m:t>
                          </m:r>
                          <m:r>
                            <a:rPr lang="en-US" b="0" i="1" smtClean="0">
                              <a:solidFill>
                                <a:srgbClr val="0070C0"/>
                              </a:solidFill>
                              <a:latin typeface="Cambria Math"/>
                              <a:cs typeface="Times" pitchFamily="18" charset="0"/>
                            </a:rPr>
                            <m:t>h</m:t>
                          </m:r>
                          <m:r>
                            <a:rPr lang="en-US" b="0" i="1" smtClean="0">
                              <a:solidFill>
                                <a:srgbClr val="0070C0"/>
                              </a:solidFill>
                              <a:latin typeface="Cambria Math"/>
                              <a:cs typeface="Times" pitchFamily="18" charset="0"/>
                            </a:rPr>
                            <m:t> (</m:t>
                          </m:r>
                          <m:r>
                            <a:rPr lang="en-US" b="0" i="1" smtClean="0">
                              <a:solidFill>
                                <a:srgbClr val="0070C0"/>
                              </a:solidFill>
                              <a:latin typeface="Cambria Math"/>
                              <a:cs typeface="Times" pitchFamily="18" charset="0"/>
                            </a:rPr>
                            <m:t>𝑏𝑝𝑠</m:t>
                          </m:r>
                          <m:r>
                            <a:rPr lang="en-US" b="0" i="1" smtClean="0">
                              <a:solidFill>
                                <a:srgbClr val="0070C0"/>
                              </a:solidFill>
                              <a:latin typeface="Cambria Math"/>
                              <a:cs typeface="Times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b="0" i="1" dirty="0">
                  <a:solidFill>
                    <a:srgbClr val="0070C0"/>
                  </a:solidFill>
                  <a:cs typeface="Courier New" pitchFamily="49" charset="0"/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4270" y="3892273"/>
                <a:ext cx="2705185" cy="599459"/>
              </a:xfrm>
              <a:prstGeom prst="rect">
                <a:avLst/>
              </a:prstGeom>
              <a:blipFill>
                <a:blip r:embed="rId5"/>
                <a:stretch>
                  <a:fillRect l="-450" t="-2020" b="-1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2481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ea typeface="宋体" panose="02010600030101010101" pitchFamily="2" charset="-122"/>
              </a:rPr>
              <a:t>OSPF: </a:t>
            </a:r>
            <a:r>
              <a:rPr lang="en-US" altLang="zh-CN" sz="2400" dirty="0" smtClean="0">
                <a:ea typeface="宋体" panose="02010600030101010101" pitchFamily="2" charset="-122"/>
              </a:rPr>
              <a:t>Router-ID</a:t>
            </a:r>
            <a:endParaRPr lang="en-US" altLang="zh-CN" sz="2400" dirty="0">
              <a:ea typeface="宋体" panose="02010600030101010101" pitchFamily="2" charset="-122"/>
            </a:endParaRPr>
          </a:p>
        </p:txBody>
      </p:sp>
      <p:pic>
        <p:nvPicPr>
          <p:cNvPr id="3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8" y="5313826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31292" y="5383468"/>
            <a:ext cx="565658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pc="-15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R3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76922" y="5443808"/>
            <a:ext cx="153920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b="1" spc="-15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172.16.0.0/16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4270651" y="3208942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63" y="5313826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511855" y="5383468"/>
            <a:ext cx="430066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pc="-15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R1</a:t>
            </a:r>
          </a:p>
        </p:txBody>
      </p:sp>
      <p:pic>
        <p:nvPicPr>
          <p:cNvPr id="9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40" y="280074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84044" y="2870386"/>
            <a:ext cx="510154" cy="32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pc="-15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urier New" pitchFamily="49" charset="0"/>
                <a:cs typeface="Courier New" pitchFamily="49" charset="0"/>
              </a:rPr>
              <a:t>R2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387336" y="3208942"/>
            <a:ext cx="2241204" cy="21048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557814" y="5572281"/>
            <a:ext cx="481844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051105" y="5572281"/>
            <a:ext cx="433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476922" y="5447673"/>
            <a:ext cx="0" cy="24921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994241" y="2453870"/>
            <a:ext cx="19559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Router-ID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0.0.0.2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6129" y="5776465"/>
            <a:ext cx="19559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Router-ID 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0.0.0.3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41964" y="5776465"/>
            <a:ext cx="19559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Router-ID 0.0.0.1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45823" y="3107795"/>
            <a:ext cx="168347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b="1" spc="-150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172.16.0.0/16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spc="-150" dirty="0" smtClean="0"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Router-ID 0.0.0.1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H="1" flipV="1">
            <a:off x="4485684" y="3208942"/>
            <a:ext cx="2241204" cy="2104884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214121" y="3208942"/>
            <a:ext cx="2241204" cy="2104884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557814" y="5703556"/>
            <a:ext cx="4818449" cy="0"/>
          </a:xfrm>
          <a:prstGeom prst="line">
            <a:avLst/>
          </a:prstGeom>
          <a:ln w="1905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-89660" y="4649992"/>
            <a:ext cx="168347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b="1" spc="-150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172.16.0.0/16</a:t>
            </a:r>
          </a:p>
          <a:p>
            <a:pPr algn="ctr"/>
            <a:r>
              <a:rPr lang="en-US" sz="1400" spc="-150" dirty="0">
                <a:solidFill>
                  <a:srgbClr val="0070C0"/>
                </a:solidFill>
                <a:cs typeface="Courier New" pitchFamily="49" charset="0"/>
              </a:rPr>
              <a:t>Router-ID 0.0.0.1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64768" y="5652374"/>
            <a:ext cx="168347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b="1" spc="-150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172.16.0.0/16</a:t>
            </a:r>
          </a:p>
          <a:p>
            <a:pPr algn="ctr"/>
            <a:r>
              <a:rPr lang="en-US" sz="1400" spc="-150" dirty="0">
                <a:solidFill>
                  <a:srgbClr val="0070C0"/>
                </a:solidFill>
                <a:cs typeface="Courier New" pitchFamily="49" charset="0"/>
              </a:rPr>
              <a:t>Router-ID 0.0.0.1</a:t>
            </a:r>
          </a:p>
        </p:txBody>
      </p:sp>
      <p:sp>
        <p:nvSpPr>
          <p:cNvPr id="24" name="Multiply 23"/>
          <p:cNvSpPr/>
          <p:nvPr/>
        </p:nvSpPr>
        <p:spPr>
          <a:xfrm>
            <a:off x="5358838" y="5472929"/>
            <a:ext cx="479768" cy="479768"/>
          </a:xfrm>
          <a:prstGeom prst="mathMultiply">
            <a:avLst>
              <a:gd name="adj1" fmla="val 19863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1686741" y="1503202"/>
            <a:ext cx="4504759" cy="5355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b="0" dirty="0">
                <a:solidFill>
                  <a:srgbClr val="4F81BD"/>
                </a:solidFill>
              </a:rPr>
              <a:t>R(</a:t>
            </a:r>
            <a:r>
              <a:rPr lang="en-US" sz="1600" b="0" dirty="0" err="1">
                <a:solidFill>
                  <a:srgbClr val="4F81BD"/>
                </a:solidFill>
              </a:rPr>
              <a:t>config</a:t>
            </a:r>
            <a:r>
              <a:rPr lang="en-US" sz="1600" b="0" dirty="0">
                <a:solidFill>
                  <a:srgbClr val="4F81BD"/>
                </a:solidFill>
              </a:rPr>
              <a:t>)# </a:t>
            </a:r>
            <a:r>
              <a:rPr lang="en-US" sz="1600" dirty="0">
                <a:solidFill>
                  <a:srgbClr val="4F81BD"/>
                </a:solidFill>
              </a:rPr>
              <a:t>router </a:t>
            </a:r>
            <a:r>
              <a:rPr lang="en-US" sz="1600" dirty="0" err="1">
                <a:solidFill>
                  <a:srgbClr val="4F81BD"/>
                </a:solidFill>
              </a:rPr>
              <a:t>ospf</a:t>
            </a:r>
            <a:r>
              <a:rPr lang="en-US" sz="1600" dirty="0">
                <a:solidFill>
                  <a:srgbClr val="4F81BD"/>
                </a:solidFill>
              </a:rPr>
              <a:t> 1</a:t>
            </a:r>
          </a:p>
          <a:p>
            <a:r>
              <a:rPr lang="en-US" sz="1600" b="0" dirty="0">
                <a:solidFill>
                  <a:srgbClr val="4F81BD"/>
                </a:solidFill>
              </a:rPr>
              <a:t>R(</a:t>
            </a:r>
            <a:r>
              <a:rPr lang="en-US" sz="1600" b="0" dirty="0" err="1">
                <a:solidFill>
                  <a:srgbClr val="4F81BD"/>
                </a:solidFill>
              </a:rPr>
              <a:t>config</a:t>
            </a:r>
            <a:r>
              <a:rPr lang="en-US" sz="1600" b="0" dirty="0">
                <a:solidFill>
                  <a:srgbClr val="4F81BD"/>
                </a:solidFill>
              </a:rPr>
              <a:t>-router)# </a:t>
            </a:r>
            <a:r>
              <a:rPr lang="en-US" sz="1600" dirty="0">
                <a:solidFill>
                  <a:srgbClr val="4F81BD"/>
                </a:solidFill>
              </a:rPr>
              <a:t>router-id </a:t>
            </a:r>
            <a:r>
              <a:rPr lang="en-US" sz="1600" dirty="0" smtClean="0">
                <a:solidFill>
                  <a:srgbClr val="C00000"/>
                </a:solidFill>
              </a:rPr>
              <a:t>0.0.0.2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86741" y="2098209"/>
            <a:ext cx="4504759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smtClean="0">
                <a:solidFill>
                  <a:srgbClr val="4F81BD"/>
                </a:solidFill>
                <a:latin typeface="Courier New" pitchFamily="49" charset="0"/>
              </a:rPr>
              <a:t>R</a:t>
            </a:r>
            <a:r>
              <a:rPr lang="en-US" sz="1600">
                <a:solidFill>
                  <a:srgbClr val="4F81BD"/>
                </a:solidFill>
                <a:latin typeface="Courier New" pitchFamily="49" charset="0"/>
              </a:rPr>
              <a:t># </a:t>
            </a:r>
            <a:r>
              <a:rPr lang="en-US" sz="1600" b="1">
                <a:solidFill>
                  <a:srgbClr val="C00000"/>
                </a:solidFill>
                <a:latin typeface="Courier New" pitchFamily="49" charset="0"/>
              </a:rPr>
              <a:t>clear ip ospf process</a:t>
            </a:r>
          </a:p>
        </p:txBody>
      </p:sp>
    </p:spTree>
    <p:extLst>
      <p:ext uri="{BB962C8B-B14F-4D97-AF65-F5344CB8AC3E}">
        <p14:creationId xmlns:p14="http://schemas.microsoft.com/office/powerpoint/2010/main" val="8392197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ea typeface="宋体" panose="02010600030101010101" pitchFamily="2" charset="-122"/>
              </a:rPr>
              <a:t>Router-ID</a:t>
            </a:r>
            <a:endParaRPr lang="en-US" altLang="zh-CN" dirty="0">
              <a:ea typeface="宋体" panose="02010600030101010101" pitchFamily="2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3035180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3233560" y="4067361"/>
            <a:ext cx="0" cy="6061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30" y="4673480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021" y="4673480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Connector 6"/>
          <p:cNvCxnSpPr/>
          <p:nvPr/>
        </p:nvCxnSpPr>
        <p:spPr>
          <a:xfrm flipV="1">
            <a:off x="5883230" y="4067361"/>
            <a:ext cx="0" cy="6061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448211" y="3439565"/>
            <a:ext cx="0" cy="62779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4695873" y="3439564"/>
            <a:ext cx="0" cy="6061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233560" y="4067361"/>
            <a:ext cx="1201003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95873" y="4067361"/>
            <a:ext cx="1201003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448211" y="2429061"/>
            <a:ext cx="0" cy="6061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695873" y="1842208"/>
            <a:ext cx="0" cy="119297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526632" y="2429062"/>
            <a:ext cx="203076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438630" y="2176302"/>
            <a:ext cx="2212465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spc="-150" dirty="0" smtClean="0">
                <a:solidFill>
                  <a:srgbClr val="4F81BD"/>
                </a:solidFill>
              </a:rPr>
              <a:t>Loopback1 172.16.0.1/32</a:t>
            </a:r>
            <a:endParaRPr lang="en-US" sz="1400" spc="-150" dirty="0">
              <a:solidFill>
                <a:srgbClr val="4F81BD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560240" y="1842208"/>
            <a:ext cx="217744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506833" y="1589448"/>
            <a:ext cx="2212465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spc="-150">
                <a:solidFill>
                  <a:srgbClr val="4F81BD"/>
                </a:solidFill>
              </a:defRPr>
            </a:lvl1pPr>
          </a:lstStyle>
          <a:p>
            <a:r>
              <a:rPr lang="en-US" dirty="0" smtClean="0">
                <a:solidFill>
                  <a:srgbClr val="C00000"/>
                </a:solidFill>
              </a:rPr>
              <a:t>Loopback2 172.16.0.2/32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88822" y="3449772"/>
            <a:ext cx="1595309" cy="4801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spc="-150">
                <a:solidFill>
                  <a:srgbClr val="4F81BD"/>
                </a:solidFill>
              </a:defRPr>
            </a:lvl1pPr>
          </a:lstStyle>
          <a:p>
            <a:pPr algn="r"/>
            <a:r>
              <a:rPr lang="en-US" dirty="0" smtClean="0"/>
              <a:t>f0/0</a:t>
            </a:r>
          </a:p>
          <a:p>
            <a:pPr algn="r"/>
            <a:r>
              <a:rPr lang="en-US" dirty="0" smtClean="0"/>
              <a:t>192.168.1.1/24  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640169" y="3449772"/>
            <a:ext cx="1595309" cy="485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spc="-150">
                <a:solidFill>
                  <a:srgbClr val="C00000"/>
                </a:solidFill>
              </a:defRPr>
            </a:lvl1pPr>
          </a:lstStyle>
          <a:p>
            <a:pPr algn="l"/>
            <a:r>
              <a:rPr lang="en-US" dirty="0" smtClean="0"/>
              <a:t>f0/1</a:t>
            </a:r>
          </a:p>
          <a:p>
            <a:pPr algn="l"/>
            <a:r>
              <a:rPr lang="en-US" dirty="0" smtClean="0"/>
              <a:t>  192.168.2.1/24</a:t>
            </a:r>
            <a:endParaRPr lang="en-US" dirty="0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276350" y="5465615"/>
            <a:ext cx="6591300" cy="7971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lvl1pPr>
              <a:defRPr b="1">
                <a:solidFill>
                  <a:srgbClr val="000000"/>
                </a:solidFill>
                <a:latin typeface="Courier New" pitchFamily="49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Courier New" pitchFamily="49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9pPr>
          </a:lstStyle>
          <a:p>
            <a:pPr lvl="0">
              <a:lnSpc>
                <a:spcPct val="95000"/>
              </a:lnSpc>
              <a:defRPr/>
            </a:pPr>
            <a:r>
              <a:rPr lang="en-US" altLang="en-US" sz="1600" dirty="0" err="1">
                <a:solidFill>
                  <a:srgbClr val="0070C0"/>
                </a:solidFill>
                <a:cs typeface="Times New Roman" panose="02020603050405020304" pitchFamily="18" charset="0"/>
              </a:rPr>
              <a:t>RouterX</a:t>
            </a:r>
            <a:r>
              <a:rPr lang="en-US" altLang="en-US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# </a:t>
            </a:r>
            <a:r>
              <a:rPr lang="en-US" altLang="en-US" sz="1600" dirty="0">
                <a:solidFill>
                  <a:srgbClr val="FF0000"/>
                </a:solidFill>
                <a:cs typeface="Times New Roman" panose="02020603050405020304" pitchFamily="18" charset="0"/>
              </a:rPr>
              <a:t>show </a:t>
            </a:r>
            <a:r>
              <a:rPr lang="en-US" altLang="en-US" sz="16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ip</a:t>
            </a:r>
            <a:r>
              <a:rPr lang="en-US" altLang="en-US" sz="1600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1600" dirty="0" err="1">
                <a:solidFill>
                  <a:srgbClr val="FF0000"/>
                </a:solidFill>
                <a:cs typeface="Times New Roman" panose="02020603050405020304" pitchFamily="18" charset="0"/>
              </a:rPr>
              <a:t>ospf</a:t>
            </a:r>
            <a:endParaRPr lang="en-US" altLang="en-US" sz="16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0">
              <a:lnSpc>
                <a:spcPct val="95000"/>
              </a:lnSpc>
              <a:defRPr/>
            </a:pPr>
            <a:r>
              <a:rPr lang="en-US" altLang="en-US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 Routing Process "</a:t>
            </a:r>
            <a:r>
              <a:rPr lang="en-US" altLang="en-US" sz="1600" dirty="0" err="1">
                <a:solidFill>
                  <a:srgbClr val="0070C0"/>
                </a:solidFill>
                <a:cs typeface="Times New Roman" panose="02020603050405020304" pitchFamily="18" charset="0"/>
              </a:rPr>
              <a:t>ospf</a:t>
            </a:r>
            <a:r>
              <a:rPr lang="en-US" altLang="en-US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 50" with </a:t>
            </a:r>
            <a:r>
              <a:rPr lang="en-US" altLang="en-US" sz="1600" dirty="0">
                <a:solidFill>
                  <a:srgbClr val="FF0000"/>
                </a:solidFill>
                <a:cs typeface="Times New Roman" panose="02020603050405020304" pitchFamily="18" charset="0"/>
              </a:rPr>
              <a:t>ID 10.64.0.2 </a:t>
            </a:r>
          </a:p>
          <a:p>
            <a:pPr lvl="0">
              <a:lnSpc>
                <a:spcPct val="95000"/>
              </a:lnSpc>
              <a:defRPr/>
            </a:pPr>
            <a:r>
              <a:rPr lang="en-US" altLang="en-US" sz="1600" dirty="0">
                <a:solidFill>
                  <a:srgbClr val="0070C0"/>
                </a:solidFill>
                <a:cs typeface="Times New Roman" panose="02020603050405020304" pitchFamily="18" charset="0"/>
              </a:rPr>
              <a:t>&lt;output omitted&gt;</a:t>
            </a:r>
          </a:p>
        </p:txBody>
      </p:sp>
    </p:spTree>
    <p:extLst>
      <p:ext uri="{BB962C8B-B14F-4D97-AF65-F5344CB8AC3E}">
        <p14:creationId xmlns:p14="http://schemas.microsoft.com/office/powerpoint/2010/main" val="868365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0" descr="Network_Cloud_Standa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483" y="3378258"/>
            <a:ext cx="2178050" cy="110807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LSU (Link State Update)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085966" y="2734203"/>
            <a:ext cx="4533900" cy="24936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24110" tIns="34157" rIns="24110" bIns="34157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/>
          </a:p>
        </p:txBody>
      </p:sp>
      <p:pic>
        <p:nvPicPr>
          <p:cNvPr id="6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847" y="3709202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747" y="3709202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3444084" y="3960327"/>
            <a:ext cx="381766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866259" y="3834128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R1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0389" y="3761479"/>
            <a:ext cx="1519968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172.16.0.0/16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4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927" y="3769827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408044" y="3834128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R2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5930153" y="3854467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040938" y="3614992"/>
            <a:ext cx="963726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</a:rPr>
              <a:t>Hello 10s</a:t>
            </a:r>
            <a:endParaRPr lang="en-US" sz="1600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19865" y="3441391"/>
            <a:ext cx="67839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29" name="Oval 28"/>
          <p:cNvSpPr/>
          <p:nvPr/>
        </p:nvSpPr>
        <p:spPr>
          <a:xfrm>
            <a:off x="7182368" y="3905896"/>
            <a:ext cx="108862" cy="10886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/>
          <p:cNvCxnSpPr/>
          <p:nvPr/>
        </p:nvCxnSpPr>
        <p:spPr>
          <a:xfrm>
            <a:off x="2705138" y="3581433"/>
            <a:ext cx="2214789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350666" y="3318912"/>
            <a:ext cx="1385316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+mj-lt"/>
              </a:rPr>
              <a:t>LSU  224.0.0.5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3609799" y="4103111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3419026" y="3912341"/>
            <a:ext cx="108862" cy="10886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498043" y="4204070"/>
            <a:ext cx="67839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10021" y="4068325"/>
            <a:ext cx="973343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</a:rPr>
              <a:t>224.0.0.5</a:t>
            </a:r>
            <a:endParaRPr lang="en-US" sz="1600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3061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0" descr="Network_Cloud_Standa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483" y="3378258"/>
            <a:ext cx="2178050" cy="1108075"/>
          </a:xfrm>
          <a:prstGeom prst="rect">
            <a:avLst/>
          </a:prstGeom>
          <a:noFill/>
        </p:spPr>
      </p:pic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LSU (Link State Update)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085966" y="2734203"/>
            <a:ext cx="4533900" cy="24936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24110" tIns="34157" rIns="24110" bIns="34157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/>
          </a:p>
        </p:txBody>
      </p:sp>
      <p:pic>
        <p:nvPicPr>
          <p:cNvPr id="6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847" y="3709202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Rou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747" y="3709202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3444084" y="3960327"/>
            <a:ext cx="381766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866259" y="3834128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R1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0389" y="3761479"/>
            <a:ext cx="1519968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+mj-lt"/>
              </a:rPr>
              <a:t>172.16.0.0/16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4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927" y="3769827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7408044" y="3834128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R2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5930153" y="3854467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619865" y="3441391"/>
            <a:ext cx="67839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29" name="Oval 28"/>
          <p:cNvSpPr/>
          <p:nvPr/>
        </p:nvSpPr>
        <p:spPr>
          <a:xfrm>
            <a:off x="7182368" y="3905896"/>
            <a:ext cx="108862" cy="10886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3429694" y="3722649"/>
            <a:ext cx="1285929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+mj-lt"/>
              </a:rPr>
              <a:t>192.168.12.1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3609799" y="4103111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3419026" y="3912341"/>
            <a:ext cx="108862" cy="10886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498043" y="4204070"/>
            <a:ext cx="67839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OSPF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14830" y="4068325"/>
            <a:ext cx="963725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  <a:latin typeface="+mj-lt"/>
              </a:rPr>
              <a:t>Hello </a:t>
            </a:r>
            <a:r>
              <a:rPr lang="en-US" sz="1600" dirty="0" smtClean="0">
                <a:solidFill>
                  <a:srgbClr val="C00000"/>
                </a:solidFill>
                <a:latin typeface="+mj-lt"/>
              </a:rPr>
              <a:t>10s</a:t>
            </a:r>
            <a:endParaRPr lang="en-US" sz="1600" dirty="0">
              <a:solidFill>
                <a:srgbClr val="C00000"/>
              </a:solidFill>
              <a:latin typeface="+mj-lt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5930153" y="3736096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930153" y="3611364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930153" y="3492993"/>
            <a:ext cx="118529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606304" y="5415109"/>
            <a:ext cx="6417945" cy="56015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5000"/>
              </a:lnSpc>
              <a:defRPr sz="1600">
                <a:solidFill>
                  <a:schemeClr val="tx1"/>
                </a:solidFill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spc="-150" dirty="0" smtClean="0">
                <a:solidFill>
                  <a:srgbClr val="0070C0"/>
                </a:solidFill>
              </a:rPr>
              <a:t>R2# show </a:t>
            </a:r>
            <a:r>
              <a:rPr lang="en-US" spc="-150" dirty="0" err="1" smtClean="0">
                <a:solidFill>
                  <a:srgbClr val="0070C0"/>
                </a:solidFill>
              </a:rPr>
              <a:t>ip</a:t>
            </a:r>
            <a:r>
              <a:rPr lang="en-US" spc="-150" dirty="0" smtClean="0">
                <a:solidFill>
                  <a:srgbClr val="0070C0"/>
                </a:solidFill>
              </a:rPr>
              <a:t> route </a:t>
            </a:r>
            <a:r>
              <a:rPr lang="en-US" spc="-150" dirty="0" err="1" smtClean="0">
                <a:solidFill>
                  <a:srgbClr val="0070C0"/>
                </a:solidFill>
              </a:rPr>
              <a:t>ospf</a:t>
            </a:r>
            <a:endParaRPr lang="en-US" spc="-150" dirty="0" smtClean="0">
              <a:solidFill>
                <a:srgbClr val="0070C0"/>
              </a:solidFill>
            </a:endParaRPr>
          </a:p>
          <a:p>
            <a:r>
              <a:rPr lang="en-US" spc="-150" dirty="0" smtClean="0">
                <a:solidFill>
                  <a:srgbClr val="0070C0"/>
                </a:solidFill>
              </a:rPr>
              <a:t>0  </a:t>
            </a:r>
            <a:r>
              <a:rPr lang="en-US" spc="-150" dirty="0">
                <a:solidFill>
                  <a:srgbClr val="0070C0"/>
                </a:solidFill>
              </a:rPr>
              <a:t>[</a:t>
            </a:r>
            <a:r>
              <a:rPr lang="en-US" spc="-150" dirty="0" smtClean="0">
                <a:solidFill>
                  <a:srgbClr val="0070C0"/>
                </a:solidFill>
              </a:rPr>
              <a:t>110/2]  172.16.0.0/16  </a:t>
            </a:r>
            <a:r>
              <a:rPr lang="en-US" spc="-150" dirty="0">
                <a:solidFill>
                  <a:srgbClr val="C00000"/>
                </a:solidFill>
              </a:rPr>
              <a:t>via  </a:t>
            </a:r>
            <a:r>
              <a:rPr lang="en-US" spc="-150" dirty="0" smtClean="0">
                <a:solidFill>
                  <a:srgbClr val="C00000"/>
                </a:solidFill>
              </a:rPr>
              <a:t>192.168.12.1  </a:t>
            </a:r>
            <a:r>
              <a:rPr lang="en-US" spc="-150" dirty="0" smtClean="0">
                <a:solidFill>
                  <a:srgbClr val="0070C0"/>
                </a:solidFill>
              </a:rPr>
              <a:t>00:01:25  f0/0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619865" y="4204070"/>
            <a:ext cx="0" cy="1211039"/>
          </a:xfrm>
          <a:prstGeom prst="line">
            <a:avLst/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Multiply 39"/>
          <p:cNvSpPr/>
          <p:nvPr/>
        </p:nvSpPr>
        <p:spPr bwMode="auto">
          <a:xfrm>
            <a:off x="4774397" y="3820832"/>
            <a:ext cx="307731" cy="307731"/>
          </a:xfrm>
          <a:prstGeom prst="mathMultiply">
            <a:avLst/>
          </a:prstGeom>
          <a:solidFill>
            <a:srgbClr val="C00000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06304" y="4533589"/>
            <a:ext cx="2983701" cy="7571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interface f0/0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algn="just"/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ip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0070C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hello-interval </a:t>
            </a:r>
            <a:r>
              <a:rPr lang="en-US" sz="1600" spc="-150" dirty="0">
                <a:solidFill>
                  <a:srgbClr val="FF0000"/>
                </a:solidFill>
                <a:cs typeface="Courier New" pitchFamily="49" charset="0"/>
              </a:rPr>
              <a:t>10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</a:t>
            </a:r>
          </a:p>
          <a:p>
            <a:pPr algn="just"/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ip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0070C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dead-interval </a:t>
            </a:r>
            <a:r>
              <a:rPr lang="en-US" sz="1600" spc="-150" dirty="0">
                <a:solidFill>
                  <a:srgbClr val="FF0000"/>
                </a:solidFill>
                <a:cs typeface="Courier New" pitchFamily="49" charset="0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24665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Neighbor Condition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319483" y="1402944"/>
            <a:ext cx="4533900" cy="24936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24110" tIns="34157" rIns="24110" bIns="34157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061237" y="4162243"/>
            <a:ext cx="379214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Area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Subnet &amp; Prefix-Length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Hello &amp;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Dead  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Timer </a:t>
            </a:r>
            <a:endParaRPr lang="en-US" sz="1600" spc="-150" dirty="0">
              <a:solidFill>
                <a:srgbClr val="C00000"/>
              </a:solidFill>
              <a:cs typeface="Courier New" pitchFamily="49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Authentication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spc="-150" dirty="0" err="1" smtClean="0">
                <a:solidFill>
                  <a:srgbClr val="C00000"/>
                </a:solidFill>
                <a:cs typeface="Courier New" pitchFamily="49" charset="0"/>
              </a:rPr>
              <a:t>MTU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 (</a:t>
            </a:r>
            <a:r>
              <a:rPr lang="en-US" sz="1600" spc="-150" dirty="0" err="1" smtClean="0">
                <a:solidFill>
                  <a:srgbClr val="C00000"/>
                </a:solidFill>
                <a:cs typeface="Courier New" pitchFamily="49" charset="0"/>
              </a:rPr>
              <a:t>Maxminum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 </a:t>
            </a:r>
            <a:r>
              <a:rPr lang="en-US" sz="1600" spc="-150" dirty="0" err="1" smtClean="0">
                <a:solidFill>
                  <a:srgbClr val="C00000"/>
                </a:solidFill>
                <a:cs typeface="Courier New" pitchFamily="49" charset="0"/>
              </a:rPr>
              <a:t>Transmition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 Unit)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spc="-150" dirty="0">
                <a:solidFill>
                  <a:schemeClr val="bg1"/>
                </a:solidFill>
                <a:cs typeface="Courier New" pitchFamily="49" charset="0"/>
              </a:rPr>
              <a:t>Stub area </a:t>
            </a:r>
            <a:r>
              <a:rPr lang="en-US" sz="1600" spc="-150" dirty="0" smtClean="0">
                <a:solidFill>
                  <a:schemeClr val="bg1"/>
                </a:solidFill>
                <a:cs typeface="Courier New" pitchFamily="49" charset="0"/>
              </a:rPr>
              <a:t>flag</a:t>
            </a:r>
            <a:endParaRPr lang="en-US" sz="1600" spc="-150" dirty="0">
              <a:solidFill>
                <a:schemeClr val="bg1"/>
              </a:solidFill>
              <a:cs typeface="Courier New" pitchFamily="49" charset="0"/>
            </a:endParaRPr>
          </a:p>
        </p:txBody>
      </p:sp>
      <p:pic>
        <p:nvPicPr>
          <p:cNvPr id="7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64" y="2377943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264" y="2377943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2677601" y="2629068"/>
            <a:ext cx="381766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22910" y="1389928"/>
            <a:ext cx="383825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router </a:t>
            </a:r>
            <a:r>
              <a:rPr lang="en-US" sz="1600" spc="-150" dirty="0" err="1">
                <a:solidFill>
                  <a:srgbClr val="0070C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network 10.0.0.1  0.0.0.0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area 0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342039" y="1974703"/>
            <a:ext cx="0" cy="403240"/>
          </a:xfrm>
          <a:prstGeom prst="straightConnector1">
            <a:avLst/>
          </a:prstGeom>
          <a:ln w="28575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853383" y="2880193"/>
            <a:ext cx="0" cy="403240"/>
          </a:xfrm>
          <a:prstGeom prst="straightConnector1">
            <a:avLst/>
          </a:prstGeom>
          <a:ln w="28575"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986560" y="3311819"/>
            <a:ext cx="3695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router </a:t>
            </a:r>
            <a:r>
              <a:rPr lang="en-US" sz="1600" spc="-150" dirty="0" err="1">
                <a:solidFill>
                  <a:srgbClr val="0070C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network 10.0.0.2  0.0.0.0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area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16596" y="2369945"/>
            <a:ext cx="1018227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0070C0"/>
                </a:solidFill>
              </a:rPr>
              <a:t>10.0.0.1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11721" y="2586999"/>
            <a:ext cx="1018227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>
                <a:solidFill>
                  <a:srgbClr val="0070C0"/>
                </a:solidFill>
              </a:rPr>
              <a:t>10.0.0.2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69761" y="2369945"/>
            <a:ext cx="49725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>
                <a:solidFill>
                  <a:srgbClr val="C00000"/>
                </a:solidFill>
              </a:rPr>
              <a:t>/24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74126" y="2586999"/>
            <a:ext cx="497251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>
                <a:solidFill>
                  <a:srgbClr val="C00000"/>
                </a:solidFill>
              </a:rPr>
              <a:t>/25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61364" y="2333272"/>
            <a:ext cx="678391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MTU</a:t>
            </a:r>
          </a:p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1500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16617" y="2333272"/>
            <a:ext cx="678392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MTU</a:t>
            </a:r>
          </a:p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9000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1539203" y="2629068"/>
            <a:ext cx="42216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-1" y="2469024"/>
            <a:ext cx="153920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</a:rPr>
              <a:t>172.16.0.0/16</a:t>
            </a:r>
            <a:endParaRPr lang="en-US" sz="1600" spc="-150" dirty="0">
              <a:solidFill>
                <a:srgbClr val="0070C0"/>
              </a:solidFill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1188702" y="5452788"/>
            <a:ext cx="6766596" cy="794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>
              <a:defRPr b="1">
                <a:solidFill>
                  <a:srgbClr val="000000"/>
                </a:solidFill>
                <a:latin typeface="Courier New" pitchFamily="49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Courier New" pitchFamily="49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R#</a:t>
            </a:r>
            <a:r>
              <a:rPr lang="en-US" sz="1600" b="0" spc="-150" dirty="0">
                <a:solidFill>
                  <a:srgbClr val="0070C0"/>
                </a:solidFill>
              </a:rPr>
              <a:t> </a:t>
            </a:r>
            <a:r>
              <a:rPr lang="en-US" sz="1600" spc="-150" dirty="0">
                <a:solidFill>
                  <a:srgbClr val="FF0000"/>
                </a:solidFill>
              </a:rPr>
              <a:t>show </a:t>
            </a:r>
            <a:r>
              <a:rPr lang="en-US" sz="1600" spc="-150" dirty="0" err="1">
                <a:solidFill>
                  <a:srgbClr val="FF0000"/>
                </a:solidFill>
              </a:rPr>
              <a:t>ip</a:t>
            </a:r>
            <a:r>
              <a:rPr lang="en-US" sz="1600" spc="-150" dirty="0">
                <a:solidFill>
                  <a:srgbClr val="FF0000"/>
                </a:solidFill>
              </a:rPr>
              <a:t> </a:t>
            </a:r>
            <a:r>
              <a:rPr lang="en-US" sz="1600" spc="-150" dirty="0" err="1">
                <a:solidFill>
                  <a:srgbClr val="FF0000"/>
                </a:solidFill>
              </a:rPr>
              <a:t>ospf</a:t>
            </a:r>
            <a:r>
              <a:rPr lang="en-US" sz="1600" spc="-150" dirty="0">
                <a:solidFill>
                  <a:srgbClr val="FF0000"/>
                </a:solidFill>
              </a:rPr>
              <a:t> neighbor </a:t>
            </a:r>
            <a:r>
              <a:rPr lang="en-US" sz="1600" spc="-150" dirty="0" smtClean="0">
                <a:solidFill>
                  <a:schemeClr val="bg1">
                    <a:lumMod val="75000"/>
                  </a:schemeClr>
                </a:solidFill>
              </a:rPr>
              <a:t>detail</a:t>
            </a:r>
            <a:endParaRPr lang="en-US" sz="1600" b="0" spc="-150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ID </a:t>
            </a:r>
            <a:r>
              <a:rPr lang="en-US" sz="1600" spc="-150" dirty="0">
                <a:solidFill>
                  <a:srgbClr val="0070C0"/>
                </a:solidFill>
              </a:rPr>
              <a:t>	</a:t>
            </a:r>
            <a:r>
              <a:rPr lang="en-US" sz="1600" spc="-150" dirty="0" err="1" smtClean="0">
                <a:solidFill>
                  <a:srgbClr val="0070C0"/>
                </a:solidFill>
              </a:rPr>
              <a:t>Pri</a:t>
            </a:r>
            <a:r>
              <a:rPr lang="en-US" sz="1600" spc="-150" dirty="0" smtClean="0">
                <a:solidFill>
                  <a:srgbClr val="0070C0"/>
                </a:solidFill>
              </a:rPr>
              <a:t> </a:t>
            </a:r>
            <a:r>
              <a:rPr lang="en-US" sz="1600" spc="-150" dirty="0">
                <a:solidFill>
                  <a:srgbClr val="0070C0"/>
                </a:solidFill>
              </a:rPr>
              <a:t>State        Dead Time  Address        </a:t>
            </a:r>
            <a:r>
              <a:rPr lang="en-US" sz="1600" spc="-150" dirty="0" smtClean="0">
                <a:solidFill>
                  <a:srgbClr val="0070C0"/>
                </a:solidFill>
              </a:rPr>
              <a:t>	Interface </a:t>
            </a:r>
            <a:endParaRPr lang="en-US" sz="1600" spc="-150" dirty="0">
              <a:solidFill>
                <a:srgbClr val="0070C0"/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0.0.0.2</a:t>
            </a:r>
            <a:r>
              <a:rPr lang="en-US" sz="1600" spc="-150" dirty="0">
                <a:solidFill>
                  <a:srgbClr val="0070C0"/>
                </a:solidFill>
              </a:rPr>
              <a:t> 	 </a:t>
            </a:r>
            <a:r>
              <a:rPr lang="en-US" sz="1600" spc="-150" dirty="0" smtClean="0">
                <a:solidFill>
                  <a:srgbClr val="0070C0"/>
                </a:solidFill>
              </a:rPr>
              <a:t> 1 </a:t>
            </a:r>
            <a:r>
              <a:rPr lang="en-US" sz="1600" spc="-150" dirty="0">
                <a:solidFill>
                  <a:srgbClr val="0070C0"/>
                </a:solidFill>
              </a:rPr>
              <a:t>FULL/DR       0:00:31   </a:t>
            </a:r>
            <a:r>
              <a:rPr lang="en-US" sz="1600" spc="-150" dirty="0" smtClean="0">
                <a:solidFill>
                  <a:srgbClr val="0070C0"/>
                </a:solidFill>
              </a:rPr>
              <a:t>10.0.0.2</a:t>
            </a:r>
            <a:r>
              <a:rPr lang="en-US" sz="1600" spc="-150" dirty="0">
                <a:solidFill>
                  <a:srgbClr val="0070C0"/>
                </a:solidFill>
              </a:rPr>
              <a:t>	</a:t>
            </a:r>
            <a:r>
              <a:rPr lang="en-US" sz="1600" spc="-150" dirty="0" smtClean="0">
                <a:solidFill>
                  <a:srgbClr val="0070C0"/>
                </a:solidFill>
              </a:rPr>
              <a:t>F0/1 </a:t>
            </a:r>
            <a:endParaRPr lang="en-US" sz="1600" spc="-150" dirty="0">
              <a:solidFill>
                <a:srgbClr val="0070C0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1539203" y="2469656"/>
            <a:ext cx="0" cy="3200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140764" y="2388672"/>
            <a:ext cx="978153" cy="4801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spc="-150" dirty="0" smtClean="0">
                <a:solidFill>
                  <a:srgbClr val="C00000"/>
                </a:solidFill>
              </a:rPr>
              <a:t>Optical</a:t>
            </a:r>
          </a:p>
          <a:p>
            <a:pPr algn="ctr"/>
            <a:r>
              <a:rPr lang="en-US" sz="1400" spc="-150" dirty="0" smtClean="0">
                <a:solidFill>
                  <a:srgbClr val="C00000"/>
                </a:solidFill>
              </a:rPr>
              <a:t>Converter</a:t>
            </a:r>
            <a:endParaRPr lang="en-US" sz="1400" spc="-1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77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Neighbor Condition (Authentication)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319483" y="2330791"/>
            <a:ext cx="4533900" cy="24936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24110" tIns="34157" rIns="24110" bIns="34157" numCol="1" rtlCol="0" anchor="t" anchorCtr="0" compatLnSpc="1">
            <a:prstTxWarp prst="textNoShape">
              <a:avLst/>
            </a:prstTxWarp>
          </a:bodyPr>
          <a:lstStyle/>
          <a:p>
            <a:pPr defTabSz="814388"/>
            <a:endParaRPr lang="en-US"/>
          </a:p>
        </p:txBody>
      </p:sp>
      <p:pic>
        <p:nvPicPr>
          <p:cNvPr id="6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64" y="3305790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264" y="3305790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2677601" y="3556915"/>
            <a:ext cx="381766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76023" y="3297792"/>
            <a:ext cx="117211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0070C0"/>
                </a:solidFill>
              </a:rPr>
              <a:t>10.0.0.1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6088" y="3514846"/>
            <a:ext cx="117211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0070C0"/>
                </a:solidFill>
              </a:rPr>
              <a:t>10.0.0.2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80864" y="3297792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/24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18301" y="3514846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C00000"/>
                </a:solidFill>
              </a:rPr>
              <a:t>/25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61364" y="3261119"/>
            <a:ext cx="678391" cy="5416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MTU</a:t>
            </a:r>
          </a:p>
          <a:p>
            <a:pPr algn="ctr"/>
            <a:r>
              <a:rPr lang="en-US" sz="160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1500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16617" y="3261119"/>
            <a:ext cx="678392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MTU</a:t>
            </a:r>
          </a:p>
          <a:p>
            <a:pPr algn="ctr"/>
            <a:r>
              <a:rPr lang="en-US" sz="1600" dirty="0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9000</a:t>
            </a:r>
            <a:endParaRPr lang="en-US" sz="1600" dirty="0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539203" y="3556915"/>
            <a:ext cx="42216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-1" y="3396871"/>
            <a:ext cx="1539204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0070C0"/>
                </a:solidFill>
              </a:rPr>
              <a:t>172.16.0.0/16</a:t>
            </a:r>
            <a:endParaRPr lang="en-US" sz="1600" spc="-150" dirty="0">
              <a:solidFill>
                <a:srgbClr val="0070C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1539203" y="3397503"/>
            <a:ext cx="0" cy="3200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63" y="3366415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 descr="Devices comput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71" y="4658195"/>
            <a:ext cx="850737" cy="85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213432" y="4836775"/>
            <a:ext cx="5810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smtClean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Courier New" pitchFamily="49" charset="0"/>
                <a:cs typeface="Courier New" pitchFamily="49" charset="0"/>
              </a:rPr>
              <a:t>PC1</a:t>
            </a:r>
            <a:endParaRPr lang="en-US" sz="1400" b="1"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4492869" y="3722601"/>
            <a:ext cx="0" cy="1045551"/>
          </a:xfrm>
          <a:prstGeom prst="line">
            <a:avLst/>
          </a:prstGeom>
          <a:ln w="28575"/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27462" y="5504955"/>
            <a:ext cx="1330814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C00000"/>
                </a:solidFill>
              </a:rPr>
              <a:t>Cain &amp; Abel</a:t>
            </a:r>
            <a:endParaRPr lang="en-US" sz="1600" spc="-150" dirty="0">
              <a:solidFill>
                <a:srgbClr val="C00000"/>
              </a:solidFill>
            </a:endParaRPr>
          </a:p>
        </p:txBody>
      </p:sp>
      <p:pic>
        <p:nvPicPr>
          <p:cNvPr id="23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969" y="4978268"/>
            <a:ext cx="716237" cy="5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Freeform 23"/>
          <p:cNvSpPr/>
          <p:nvPr/>
        </p:nvSpPr>
        <p:spPr bwMode="auto">
          <a:xfrm>
            <a:off x="4686300" y="3829309"/>
            <a:ext cx="1758462" cy="791307"/>
          </a:xfrm>
          <a:custGeom>
            <a:avLst/>
            <a:gdLst>
              <a:gd name="connsiteX0" fmla="*/ 0 w 1758462"/>
              <a:gd name="connsiteY0" fmla="*/ 791307 h 791307"/>
              <a:gd name="connsiteX1" fmla="*/ 465992 w 1758462"/>
              <a:gd name="connsiteY1" fmla="*/ 281353 h 791307"/>
              <a:gd name="connsiteX2" fmla="*/ 1758462 w 1758462"/>
              <a:gd name="connsiteY2" fmla="*/ 0 h 791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58462" h="791307">
                <a:moveTo>
                  <a:pt x="0" y="791307"/>
                </a:moveTo>
                <a:cubicBezTo>
                  <a:pt x="86457" y="602272"/>
                  <a:pt x="172915" y="413237"/>
                  <a:pt x="465992" y="281353"/>
                </a:cubicBezTo>
                <a:cubicBezTo>
                  <a:pt x="759069" y="149468"/>
                  <a:pt x="1258765" y="74734"/>
                  <a:pt x="1758462" y="0"/>
                </a:cubicBezTo>
              </a:path>
            </a:pathLst>
          </a:custGeom>
          <a:noFill/>
          <a:ln w="28575" cap="flat" cmpd="sng" algn="ctr">
            <a:solidFill>
              <a:srgbClr val="C00000"/>
            </a:solidFill>
            <a:prstDash val="sys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78429" y="3991331"/>
            <a:ext cx="1539203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C00000"/>
                </a:solidFill>
              </a:rPr>
              <a:t>100.000 route</a:t>
            </a:r>
            <a:endParaRPr lang="en-US" sz="1600" spc="-150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24588" y="3046327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070C0"/>
                </a:solidFill>
              </a:rPr>
              <a:t>R1</a:t>
            </a:r>
            <a:endParaRPr lang="en-US" sz="1600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30641" y="3046327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0070C0"/>
                </a:solidFill>
              </a:rPr>
              <a:t>R2</a:t>
            </a:r>
            <a:endParaRPr lang="en-US" sz="1600" dirty="0">
              <a:solidFill>
                <a:srgbClr val="0070C0"/>
              </a:solidFill>
            </a:endParaRPr>
          </a:p>
        </p:txBody>
      </p:sp>
      <p:sp>
        <p:nvSpPr>
          <p:cNvPr id="28" name="Freeform 27"/>
          <p:cNvSpPr/>
          <p:nvPr/>
        </p:nvSpPr>
        <p:spPr bwMode="auto">
          <a:xfrm>
            <a:off x="2532185" y="2887463"/>
            <a:ext cx="3930161" cy="493438"/>
          </a:xfrm>
          <a:custGeom>
            <a:avLst/>
            <a:gdLst>
              <a:gd name="connsiteX0" fmla="*/ 0 w 3930161"/>
              <a:gd name="connsiteY0" fmla="*/ 387930 h 493438"/>
              <a:gd name="connsiteX1" fmla="*/ 1960684 w 3930161"/>
              <a:gd name="connsiteY1" fmla="*/ 1069 h 493438"/>
              <a:gd name="connsiteX2" fmla="*/ 3930161 w 3930161"/>
              <a:gd name="connsiteY2" fmla="*/ 493438 h 493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30161" h="493438">
                <a:moveTo>
                  <a:pt x="0" y="387930"/>
                </a:moveTo>
                <a:cubicBezTo>
                  <a:pt x="652828" y="185707"/>
                  <a:pt x="1305657" y="-16516"/>
                  <a:pt x="1960684" y="1069"/>
                </a:cubicBezTo>
                <a:cubicBezTo>
                  <a:pt x="2615711" y="18654"/>
                  <a:pt x="3272936" y="256046"/>
                  <a:pt x="3930161" y="493438"/>
                </a:cubicBezTo>
              </a:path>
            </a:pathLst>
          </a:custGeom>
          <a:noFill/>
          <a:ln w="28575" cap="flat" cmpd="sng" algn="ctr">
            <a:solidFill>
              <a:srgbClr val="C00000"/>
            </a:solidFill>
            <a:prstDash val="sys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349931" y="2607947"/>
            <a:ext cx="216437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pc="-150" dirty="0" smtClean="0">
                <a:solidFill>
                  <a:srgbClr val="C00000"/>
                </a:solidFill>
              </a:rPr>
              <a:t>10 route + Password</a:t>
            </a:r>
            <a:endParaRPr lang="en-US" sz="1600" spc="-1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42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Neighbor Adjacencies: The Hello Packet</a:t>
            </a:r>
          </a:p>
        </p:txBody>
      </p:sp>
      <p:pic>
        <p:nvPicPr>
          <p:cNvPr id="11267" name="Picture 7" descr="327P_1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474788"/>
            <a:ext cx="6421438" cy="495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75200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Network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Type (Point-to-Point vs Broadcast)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875" y="1911722"/>
            <a:ext cx="3724881" cy="2662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90" y="2959410"/>
            <a:ext cx="3025988" cy="356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88530" y="2852694"/>
            <a:ext cx="1172116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PPP/HDLC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76531" y="2948230"/>
            <a:ext cx="1172116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Ethernet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30009" y="2197603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DR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017" y="3971812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BDR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286003" y="3971812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41363" y="2197603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06112" y="5086291"/>
            <a:ext cx="243144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Neighbor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DR&amp; BDR Selection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Update LSDB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30009" y="2197603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18475" y="4253695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LSU</a:t>
            </a:r>
          </a:p>
        </p:txBody>
      </p:sp>
      <p:cxnSp>
        <p:nvCxnSpPr>
          <p:cNvPr id="42" name="Straight Arrow Connector 41"/>
          <p:cNvCxnSpPr/>
          <p:nvPr/>
        </p:nvCxnSpPr>
        <p:spPr bwMode="auto">
          <a:xfrm flipV="1">
            <a:off x="7219666" y="2224585"/>
            <a:ext cx="928047" cy="2029110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arrow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Straight Arrow Connector 42"/>
          <p:cNvCxnSpPr/>
          <p:nvPr/>
        </p:nvCxnSpPr>
        <p:spPr bwMode="auto">
          <a:xfrm flipH="1">
            <a:off x="6277972" y="2224585"/>
            <a:ext cx="1869741" cy="0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TextBox 44"/>
          <p:cNvSpPr txBox="1"/>
          <p:nvPr/>
        </p:nvSpPr>
        <p:spPr>
          <a:xfrm>
            <a:off x="4286003" y="3971812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241363" y="2197603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47" name="TextBox 46"/>
          <p:cNvSpPr txBox="1"/>
          <p:nvPr/>
        </p:nvSpPr>
        <p:spPr>
          <a:xfrm rot="17681998">
            <a:off x="6981322" y="3505417"/>
            <a:ext cx="129554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224.0.0.5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15438" y="1969751"/>
            <a:ext cx="129554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224.0.0.5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78762" y="5086291"/>
            <a:ext cx="243144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Neighbor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chemeClr val="bg1">
                    <a:lumMod val="85000"/>
                  </a:schemeClr>
                </a:solidFill>
                <a:cs typeface="Courier New" pitchFamily="49" charset="0"/>
              </a:rPr>
              <a:t>DR&amp; BDR Selection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Update LSDB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95570" y="3137838"/>
            <a:ext cx="141897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</a:rPr>
              <a:t>Lease Line</a:t>
            </a:r>
            <a:endParaRPr lang="en-US" sz="1600" dirty="0">
              <a:solidFill>
                <a:srgbClr val="002060"/>
              </a:solidFill>
            </a:endParaRPr>
          </a:p>
        </p:txBody>
      </p:sp>
      <p:cxnSp>
        <p:nvCxnSpPr>
          <p:cNvPr id="52" name="Straight Arrow Connector 51"/>
          <p:cNvCxnSpPr/>
          <p:nvPr/>
        </p:nvCxnSpPr>
        <p:spPr bwMode="auto">
          <a:xfrm flipV="1">
            <a:off x="5295955" y="2334906"/>
            <a:ext cx="2696710" cy="1918789"/>
          </a:xfrm>
          <a:prstGeom prst="straightConnector1">
            <a:avLst/>
          </a:prstGeom>
          <a:noFill/>
          <a:ln w="25400" cap="flat" cmpd="sng" algn="ctr">
            <a:solidFill>
              <a:srgbClr val="0070C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3" name="TextBox 52"/>
          <p:cNvSpPr txBox="1"/>
          <p:nvPr/>
        </p:nvSpPr>
        <p:spPr>
          <a:xfrm rot="19492487">
            <a:off x="5555027" y="3336895"/>
            <a:ext cx="129554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224.0.0.6</a:t>
            </a:r>
          </a:p>
        </p:txBody>
      </p:sp>
    </p:spTree>
    <p:extLst>
      <p:ext uri="{BB962C8B-B14F-4D97-AF65-F5344CB8AC3E}">
        <p14:creationId xmlns:p14="http://schemas.microsoft.com/office/powerpoint/2010/main" val="123301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Network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Type (Point-to-Point vs Broadcast)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875" y="1911722"/>
            <a:ext cx="3724881" cy="2662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90" y="2959410"/>
            <a:ext cx="3025988" cy="356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88530" y="2852694"/>
            <a:ext cx="1172116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PPP/HDLC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30009" y="2197603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DR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88017" y="3971812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BDR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286003" y="3971812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41363" y="2197603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06112" y="5086291"/>
            <a:ext cx="243144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Neighbor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DR&amp; BDR Selection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Update LSDB</a:t>
            </a:r>
          </a:p>
        </p:txBody>
      </p:sp>
      <p:pic>
        <p:nvPicPr>
          <p:cNvPr id="39" name="Picture 8" descr="Rou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673" y="3063866"/>
            <a:ext cx="510202" cy="357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8130009" y="2197603"/>
            <a:ext cx="43152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688017" y="3971812"/>
            <a:ext cx="554960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BDR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86003" y="3971812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DROther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318344" y="2788186"/>
            <a:ext cx="129554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C00000"/>
                </a:solidFill>
              </a:rPr>
              <a:t>224.0.0.5</a:t>
            </a:r>
          </a:p>
        </p:txBody>
      </p:sp>
      <p:cxnSp>
        <p:nvCxnSpPr>
          <p:cNvPr id="49" name="Straight Arrow Connector 48"/>
          <p:cNvCxnSpPr/>
          <p:nvPr/>
        </p:nvCxnSpPr>
        <p:spPr bwMode="auto">
          <a:xfrm flipV="1">
            <a:off x="4909733" y="2230197"/>
            <a:ext cx="3244635" cy="970737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arrow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" name="TextBox 49"/>
          <p:cNvSpPr txBox="1"/>
          <p:nvPr/>
        </p:nvSpPr>
        <p:spPr>
          <a:xfrm>
            <a:off x="778762" y="5086291"/>
            <a:ext cx="243144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Neighbor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chemeClr val="bg1">
                    <a:lumMod val="85000"/>
                  </a:schemeClr>
                </a:solidFill>
                <a:cs typeface="Courier New" pitchFamily="49" charset="0"/>
              </a:rPr>
              <a:t>DR&amp; BDR Selection</a:t>
            </a:r>
          </a:p>
          <a:p>
            <a:pPr marL="342900" indent="-342900">
              <a:buFontTx/>
              <a:buAutoNum type="arabicPeriod"/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Update LSDB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95570" y="3137838"/>
            <a:ext cx="1418978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</a:rPr>
              <a:t>Lease Line</a:t>
            </a:r>
            <a:endParaRPr lang="en-U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46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Network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Type (Point-to-Point vs Broadcast)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775854" y="1524000"/>
            <a:ext cx="7620001" cy="25353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R1# 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show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ip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interface f0/0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FastEthernet0/0 is up, line protocol is up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Internet Address 10.0.13.1/24, Area 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Process ID 1, Router ID 0.0.0.1, Network Type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BROADCAST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, Cost: 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Transmit Delay is 1 sec, State DR, Priority 100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Designated Router (ID) 0.0.0.1, Interface address 10.0.13.1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No backup designated router on this network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Timer intervals configured, Hello 10, Dead 40, Wait 40, Retransmit 5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…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R1#</a:t>
            </a:r>
            <a:endParaRPr lang="en-US" sz="1600" spc="-150" dirty="0" smtClean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775854" y="4305398"/>
            <a:ext cx="7620001" cy="20538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R1#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show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ip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interface 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s1/0</a:t>
            </a:r>
            <a:endParaRPr lang="en-US" sz="1600" spc="-150" dirty="0">
              <a:solidFill>
                <a:srgbClr val="C0000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Serial1/0 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is up, line protocol is up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Internet Address 10.0.13.1/24, Area 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Process ID 1, Router ID 0.0.0.1, Network Type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POINT_TO_POINT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, Cost: 64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Transmit Delay is 1 sec, State POINT_TO_POINT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Timer intervals configured, Hello 10, Dead 40, Wait 40, Retransmit 5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…</a:t>
            </a:r>
            <a:endParaRPr lang="en-US" sz="1600" spc="-150" dirty="0">
              <a:solidFill>
                <a:srgbClr val="0070C0"/>
              </a:solidFill>
              <a:cs typeface="Courier New" pitchFamily="49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R1#</a:t>
            </a:r>
          </a:p>
        </p:txBody>
      </p:sp>
    </p:spTree>
    <p:extLst>
      <p:ext uri="{BB962C8B-B14F-4D97-AF65-F5344CB8AC3E}">
        <p14:creationId xmlns:p14="http://schemas.microsoft.com/office/powerpoint/2010/main" val="376541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Designated Router vs Backup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DR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231799" y="4301823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86099" y="4301822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49153" y="3154692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13901" y="3184188"/>
            <a:ext cx="43152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30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4659" y="3459120"/>
            <a:ext cx="2407485" cy="5416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interface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 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</a:t>
            </a:r>
            <a:r>
              <a:rPr lang="en-GB" sz="1600" spc="-150" dirty="0" err="1">
                <a:solidFill>
                  <a:srgbClr val="C00000"/>
                </a:solidFill>
              </a:rPr>
              <a:t>ospf</a:t>
            </a:r>
            <a:r>
              <a:rPr lang="en-GB" sz="1600" spc="-150" dirty="0">
                <a:solidFill>
                  <a:srgbClr val="C00000"/>
                </a:solidFill>
              </a:rPr>
              <a:t> priority 1</a:t>
            </a:r>
            <a:r>
              <a:rPr lang="en-GB" sz="1600" spc="-150" dirty="0" smtClean="0">
                <a:solidFill>
                  <a:srgbClr val="C00000"/>
                </a:solidFill>
              </a:rPr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77139" y="6539426"/>
            <a:ext cx="5732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kern="0" spc="-150" dirty="0" smtClean="0">
                <a:solidFill>
                  <a:srgbClr val="0070C0"/>
                </a:solidFill>
                <a:cs typeface="Courier New" pitchFamily="49" charset="0"/>
              </a:rPr>
              <a:t>Priority 0, Router is always </a:t>
            </a:r>
            <a:r>
              <a:rPr lang="en-US" sz="1400" b="0" kern="0" spc="-150" dirty="0" err="1" smtClean="0">
                <a:solidFill>
                  <a:srgbClr val="0070C0"/>
                </a:solidFill>
                <a:cs typeface="Courier New" pitchFamily="49" charset="0"/>
              </a:rPr>
              <a:t>DROther</a:t>
            </a:r>
            <a:endParaRPr lang="en-US" sz="1400" b="0" kern="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90572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0.0.0.1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2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339" y="2659942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4325931" y="2729583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R3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4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274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56866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R2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89" y="408879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13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680005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R1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36498" y="214170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0.0.0.3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67433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0.0.0.2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471055" y="3921370"/>
            <a:ext cx="43152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2</a:t>
            </a:r>
            <a:r>
              <a:rPr lang="en-US" sz="1600" dirty="0" smtClean="0">
                <a:solidFill>
                  <a:srgbClr val="C00000"/>
                </a:solidFill>
              </a:rPr>
              <a:t>0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7033" y="3661187"/>
            <a:ext cx="399154" cy="3139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 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53396" y="4001327"/>
            <a:ext cx="57580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F0/0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5045429" y="2876748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429627" y="2596344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6887701" y="3615403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271898" y="3334999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609208" y="3348541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993405" y="3068137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7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Designated Router vs Backup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DR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231799" y="4301823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86099" y="4301822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49153" y="3154692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75615" y="3184188"/>
            <a:ext cx="30809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54659" y="3459120"/>
            <a:ext cx="2407485" cy="5416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interface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 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</a:t>
            </a:r>
            <a:r>
              <a:rPr lang="en-GB" sz="1600" spc="-150" dirty="0" err="1">
                <a:solidFill>
                  <a:srgbClr val="C00000"/>
                </a:solidFill>
              </a:rPr>
              <a:t>ospf</a:t>
            </a:r>
            <a:r>
              <a:rPr lang="en-GB" sz="1600" spc="-150" dirty="0">
                <a:solidFill>
                  <a:srgbClr val="C00000"/>
                </a:solidFill>
              </a:rPr>
              <a:t> priority </a:t>
            </a:r>
            <a:r>
              <a:rPr lang="en-GB" sz="1600" spc="-150" dirty="0" smtClean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77139" y="6539426"/>
            <a:ext cx="5732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kern="0" spc="-150" dirty="0" smtClean="0">
                <a:solidFill>
                  <a:srgbClr val="0070C0"/>
                </a:solidFill>
                <a:cs typeface="Courier New" pitchFamily="49" charset="0"/>
              </a:rPr>
              <a:t>Priority 0, Router is always </a:t>
            </a:r>
            <a:r>
              <a:rPr lang="en-US" sz="1400" b="0" kern="0" spc="-150" dirty="0" err="1" smtClean="0">
                <a:solidFill>
                  <a:srgbClr val="0070C0"/>
                </a:solidFill>
                <a:cs typeface="Courier New" pitchFamily="49" charset="0"/>
              </a:rPr>
              <a:t>DROther</a:t>
            </a:r>
            <a:endParaRPr lang="en-US" sz="1400" b="0" kern="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90572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0.0.0.1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2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339" y="2659942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4325931" y="2729583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R3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4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274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56866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R2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89" y="408879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13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680005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R1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36498" y="214170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0.0.0.3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67433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0.0.0.2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32770" y="3921370"/>
            <a:ext cx="308097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1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7033" y="3674031"/>
            <a:ext cx="301768" cy="3139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 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53396" y="4001327"/>
            <a:ext cx="57580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F0/0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4983713" y="1870131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367911" y="1589727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7714084" y="4358912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8098281" y="4078508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383385" y="4544410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767582" y="4264006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96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Designated Router vs Backup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DR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231799" y="4301823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86099" y="4301822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49153" y="3154692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75615" y="3184188"/>
            <a:ext cx="30809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54659" y="3459120"/>
            <a:ext cx="2407485" cy="5416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interface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 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</a:t>
            </a:r>
            <a:r>
              <a:rPr lang="en-GB" sz="1600" spc="-150" dirty="0" err="1">
                <a:solidFill>
                  <a:srgbClr val="C00000"/>
                </a:solidFill>
              </a:rPr>
              <a:t>ospf</a:t>
            </a:r>
            <a:r>
              <a:rPr lang="en-GB" sz="1600" spc="-150" dirty="0">
                <a:solidFill>
                  <a:srgbClr val="C00000"/>
                </a:solidFill>
              </a:rPr>
              <a:t> priority </a:t>
            </a:r>
            <a:r>
              <a:rPr lang="en-GB" sz="1600" spc="-150" dirty="0" smtClean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77139" y="6539426"/>
            <a:ext cx="5732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kern="0" spc="-150" dirty="0" smtClean="0">
                <a:solidFill>
                  <a:srgbClr val="0070C0"/>
                </a:solidFill>
                <a:cs typeface="Courier New" pitchFamily="49" charset="0"/>
              </a:rPr>
              <a:t>Priority 0, Router is always </a:t>
            </a:r>
            <a:r>
              <a:rPr lang="en-US" sz="1400" b="0" kern="0" spc="-150" dirty="0" err="1" smtClean="0">
                <a:solidFill>
                  <a:srgbClr val="0070C0"/>
                </a:solidFill>
                <a:cs typeface="Courier New" pitchFamily="49" charset="0"/>
              </a:rPr>
              <a:t>DROther</a:t>
            </a:r>
            <a:endParaRPr lang="en-US" sz="1400" b="0" kern="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90572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0.0.0.1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2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339" y="2659942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4325931" y="2729583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R3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4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274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56866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R2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89" y="408879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13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680005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R1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36498" y="214170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0.0.0.3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67433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0.0.0.2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32770" y="3921370"/>
            <a:ext cx="308097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1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7033" y="3674031"/>
            <a:ext cx="301768" cy="3139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 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53396" y="4001327"/>
            <a:ext cx="57580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F0/0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4983713" y="1870131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367911" y="1589727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sng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sng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7714084" y="4358912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8098281" y="4078508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383385" y="4544410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767582" y="4264006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30" name="Multiply 29"/>
          <p:cNvSpPr/>
          <p:nvPr/>
        </p:nvSpPr>
        <p:spPr bwMode="auto">
          <a:xfrm>
            <a:off x="4395287" y="3229053"/>
            <a:ext cx="307731" cy="307731"/>
          </a:xfrm>
          <a:prstGeom prst="mathMultiply">
            <a:avLst/>
          </a:prstGeom>
          <a:solidFill>
            <a:srgbClr val="C00000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82124" tIns="41061" rIns="82124" bIns="41061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14388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8350512" y="3719500"/>
            <a:ext cx="1" cy="400587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098281" y="3447965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3268374" y="3854351"/>
            <a:ext cx="0" cy="414357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016143" y="3582816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6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Designated Router vs Backup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DR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231799" y="4301823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86099" y="4301822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49153" y="3154692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13899" y="3184188"/>
            <a:ext cx="43152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30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4659" y="3459120"/>
            <a:ext cx="2407485" cy="5416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interface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 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</a:t>
            </a:r>
            <a:r>
              <a:rPr lang="en-GB" sz="1600" spc="-150" dirty="0" err="1">
                <a:solidFill>
                  <a:srgbClr val="C00000"/>
                </a:solidFill>
              </a:rPr>
              <a:t>ospf</a:t>
            </a:r>
            <a:r>
              <a:rPr lang="en-GB" sz="1600" spc="-150" dirty="0">
                <a:solidFill>
                  <a:srgbClr val="C00000"/>
                </a:solidFill>
              </a:rPr>
              <a:t> priority </a:t>
            </a:r>
            <a:r>
              <a:rPr lang="en-GB" sz="1600" spc="-150" dirty="0" smtClean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77139" y="6539426"/>
            <a:ext cx="5732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kern="0" spc="-150" dirty="0" smtClean="0">
                <a:solidFill>
                  <a:srgbClr val="0070C0"/>
                </a:solidFill>
                <a:cs typeface="Courier New" pitchFamily="49" charset="0"/>
              </a:rPr>
              <a:t>Priority 0, Router is always </a:t>
            </a:r>
            <a:r>
              <a:rPr lang="en-US" sz="1400" b="0" kern="0" spc="-150" dirty="0" err="1" smtClean="0">
                <a:solidFill>
                  <a:srgbClr val="0070C0"/>
                </a:solidFill>
                <a:cs typeface="Courier New" pitchFamily="49" charset="0"/>
              </a:rPr>
              <a:t>DROther</a:t>
            </a:r>
            <a:endParaRPr lang="en-US" sz="1400" b="0" kern="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90572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0.0.0.1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2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339" y="2659942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4325931" y="2729583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R3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4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274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56866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R2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89" y="408879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13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680005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R1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36498" y="214170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0.0.0.3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67433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0.0.0.2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32770" y="3921370"/>
            <a:ext cx="308097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1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7033" y="3674031"/>
            <a:ext cx="301768" cy="3139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 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53396" y="4001327"/>
            <a:ext cx="57580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F0/0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4983713" y="1870131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367911" y="1589727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sng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sng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7714084" y="4358912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8098281" y="4078508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383385" y="4544410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767582" y="4264006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8350512" y="3719500"/>
            <a:ext cx="1" cy="400587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8098281" y="3447965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3268374" y="3854351"/>
            <a:ext cx="0" cy="414357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016143" y="3582816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323082" y="1870131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653543" y="5166427"/>
            <a:ext cx="3236710" cy="320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US" sz="1600" spc="-150" dirty="0" smtClean="0">
                <a:solidFill>
                  <a:srgbClr val="0070C0"/>
                </a:solidFill>
              </a:rPr>
              <a:t>Router# </a:t>
            </a:r>
            <a:r>
              <a:rPr lang="en-US" sz="1600" spc="-150" dirty="0" smtClean="0">
                <a:solidFill>
                  <a:srgbClr val="C00000"/>
                </a:solidFill>
              </a:rPr>
              <a:t>clear </a:t>
            </a:r>
            <a:r>
              <a:rPr lang="en-US" sz="1600" spc="-150" dirty="0" err="1">
                <a:solidFill>
                  <a:srgbClr val="C00000"/>
                </a:solidFill>
              </a:rPr>
              <a:t>ip</a:t>
            </a:r>
            <a:r>
              <a:rPr lang="en-US" sz="1600" spc="-150" dirty="0">
                <a:solidFill>
                  <a:srgbClr val="C00000"/>
                </a:solidFill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</a:rPr>
              <a:t>ospf</a:t>
            </a:r>
            <a:r>
              <a:rPr lang="en-US" sz="1600" spc="-150" dirty="0">
                <a:solidFill>
                  <a:srgbClr val="C00000"/>
                </a:solidFill>
              </a:rPr>
              <a:t> process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76682" y="5166427"/>
            <a:ext cx="3236710" cy="320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US" sz="1600" spc="-150" dirty="0" smtClean="0">
                <a:solidFill>
                  <a:srgbClr val="0070C0"/>
                </a:solidFill>
              </a:rPr>
              <a:t>Router# </a:t>
            </a:r>
            <a:r>
              <a:rPr lang="en-US" sz="1600" spc="-150" dirty="0" smtClean="0">
                <a:solidFill>
                  <a:srgbClr val="C00000"/>
                </a:solidFill>
              </a:rPr>
              <a:t>clear </a:t>
            </a:r>
            <a:r>
              <a:rPr lang="en-US" sz="1600" spc="-150" dirty="0" err="1">
                <a:solidFill>
                  <a:srgbClr val="C00000"/>
                </a:solidFill>
              </a:rPr>
              <a:t>ip</a:t>
            </a:r>
            <a:r>
              <a:rPr lang="en-US" sz="1600" spc="-150" dirty="0">
                <a:solidFill>
                  <a:srgbClr val="C00000"/>
                </a:solidFill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</a:rPr>
              <a:t>ospf</a:t>
            </a:r>
            <a:r>
              <a:rPr lang="en-US" sz="1600" spc="-150" dirty="0">
                <a:solidFill>
                  <a:srgbClr val="C00000"/>
                </a:solidFill>
              </a:rPr>
              <a:t> process</a:t>
            </a:r>
          </a:p>
        </p:txBody>
      </p:sp>
    </p:spTree>
    <p:extLst>
      <p:ext uri="{BB962C8B-B14F-4D97-AF65-F5344CB8AC3E}">
        <p14:creationId xmlns:p14="http://schemas.microsoft.com/office/powerpoint/2010/main" val="38358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Designated Router vs Backup</a:t>
            </a:r>
            <a:r>
              <a:rPr kumimoji="0" lang="en-US" altLang="zh-CN" sz="24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DR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21506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231799" y="4301823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86099" y="4301822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549153" y="3154692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13899" y="3184188"/>
            <a:ext cx="43152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30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4659" y="3459120"/>
            <a:ext cx="2407485" cy="5416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sz="1600" spc="-150" dirty="0" smtClean="0">
                <a:solidFill>
                  <a:srgbClr val="0070C0"/>
                </a:solidFill>
              </a:rPr>
              <a:t>interface f0/0</a:t>
            </a:r>
          </a:p>
          <a:p>
            <a:r>
              <a:rPr lang="en-GB" sz="1600" spc="-150" dirty="0" smtClean="0">
                <a:solidFill>
                  <a:srgbClr val="0070C0"/>
                </a:solidFill>
              </a:rPr>
              <a:t>  </a:t>
            </a:r>
            <a:r>
              <a:rPr lang="en-GB" sz="1600" spc="-150" dirty="0" err="1" smtClean="0">
                <a:solidFill>
                  <a:srgbClr val="C00000"/>
                </a:solidFill>
              </a:rPr>
              <a:t>ip</a:t>
            </a:r>
            <a:r>
              <a:rPr lang="en-GB" sz="1600" spc="-150" dirty="0" smtClean="0">
                <a:solidFill>
                  <a:srgbClr val="C00000"/>
                </a:solidFill>
              </a:rPr>
              <a:t> </a:t>
            </a:r>
            <a:r>
              <a:rPr lang="en-GB" sz="1600" spc="-150" dirty="0" err="1">
                <a:solidFill>
                  <a:srgbClr val="C00000"/>
                </a:solidFill>
              </a:rPr>
              <a:t>ospf</a:t>
            </a:r>
            <a:r>
              <a:rPr lang="en-GB" sz="1600" spc="-150" dirty="0">
                <a:solidFill>
                  <a:srgbClr val="C00000"/>
                </a:solidFill>
              </a:rPr>
              <a:t> priority 0</a:t>
            </a:r>
            <a:endParaRPr lang="en-GB" sz="1600" spc="-150" dirty="0" smtClean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877139" y="6539426"/>
            <a:ext cx="5732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kern="0" spc="-150" dirty="0" smtClean="0">
                <a:solidFill>
                  <a:srgbClr val="0070C0"/>
                </a:solidFill>
                <a:cs typeface="Courier New" pitchFamily="49" charset="0"/>
              </a:rPr>
              <a:t>Priority 0, Router is always </a:t>
            </a:r>
            <a:r>
              <a:rPr lang="en-US" sz="1400" b="0" kern="0" spc="-150" dirty="0" err="1" smtClean="0">
                <a:solidFill>
                  <a:srgbClr val="0070C0"/>
                </a:solidFill>
                <a:cs typeface="Courier New" pitchFamily="49" charset="0"/>
              </a:rPr>
              <a:t>DROther</a:t>
            </a:r>
            <a:endParaRPr lang="en-US" sz="1400" b="0" kern="0" spc="-150" dirty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90572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0.0.0.1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2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339" y="2659942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4325931" y="2729583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R3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4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274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56866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R2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289" y="4088790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8" descr="Ro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13" y="4081414"/>
            <a:ext cx="687386" cy="48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1680005" y="4151055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R1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36498" y="214170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0.0.0.3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67433" y="4601448"/>
            <a:ext cx="1008931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Router-ID</a:t>
            </a:r>
          </a:p>
          <a:p>
            <a:pPr algn="ctr"/>
            <a:r>
              <a:rPr lang="en-US" sz="1600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0.0.0.2</a:t>
            </a:r>
            <a:endParaRPr lang="en-US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471054" y="3921370"/>
            <a:ext cx="431528" cy="32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20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27033" y="3674031"/>
            <a:ext cx="301768" cy="3139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</a:rPr>
              <a:t> 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53396" y="4001327"/>
            <a:ext cx="575800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F0/0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5031566" y="2864472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415764" y="2584068"/>
            <a:ext cx="43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</a:t>
            </a:r>
            <a:endParaRPr kumimoji="0" lang="en-US" sz="1600" b="1" i="0" u="non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6902582" y="3617989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286779" y="3337585"/>
            <a:ext cx="504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BDR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528801" y="3347351"/>
            <a:ext cx="431527" cy="316801"/>
          </a:xfrm>
          <a:prstGeom prst="line">
            <a:avLst/>
          </a:prstGeom>
          <a:ln w="28575"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912998" y="3066947"/>
            <a:ext cx="949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urier New" pitchFamily="49" charset="0"/>
                <a:ea typeface="+mn-ea"/>
                <a:cs typeface="Courier New" pitchFamily="49" charset="0"/>
              </a:rPr>
              <a:t>DROther</a:t>
            </a:r>
            <a:endParaRPr kumimoji="0" lang="en-US" sz="1600" b="1" i="0" u="none" strike="noStrike" kern="1200" cap="none" spc="-1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uLnTx/>
              <a:uFillTx/>
              <a:latin typeface="Courier New" pitchFamily="49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55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 smtClean="0">
                <a:solidFill>
                  <a:srgbClr val="002060"/>
                </a:solidFill>
                <a:latin typeface="Calibri"/>
                <a:ea typeface="宋体" panose="02010600030101010101" pitchFamily="2" charset="-122"/>
              </a:rPr>
              <a:t>Point-to-Point vs Broadcast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104223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1376651" y="3861986"/>
            <a:ext cx="286842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072" y="3648953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51" y="3648953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648953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897" y="3589323"/>
            <a:ext cx="598241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0070C0"/>
                </a:solidFill>
              </a:rPr>
              <a:t>BDR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06818" y="3589323"/>
            <a:ext cx="460382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DR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415251" y="3861986"/>
            <a:ext cx="189676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849097" y="3687707"/>
            <a:ext cx="598241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C00000"/>
                </a:solidFill>
              </a:rPr>
              <a:t>BDR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2018" y="3687707"/>
            <a:ext cx="460382" cy="3485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0070C0"/>
                </a:solidFill>
              </a:rPr>
              <a:t>DR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30745" y="3480863"/>
            <a:ext cx="1242648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pc="-150" dirty="0" smtClean="0">
                <a:solidFill>
                  <a:srgbClr val="00B050"/>
                </a:solidFill>
              </a:rPr>
              <a:t>Priority 200</a:t>
            </a:r>
            <a:endParaRPr lang="en-US" sz="1400" spc="-150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10559" y="3480863"/>
            <a:ext cx="1066318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pc="-150" dirty="0" smtClean="0">
                <a:solidFill>
                  <a:srgbClr val="00B050"/>
                </a:solidFill>
              </a:rPr>
              <a:t>Priority 1</a:t>
            </a:r>
            <a:endParaRPr lang="en-US" sz="1400" spc="-150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95056" y="3121556"/>
            <a:ext cx="1726755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pc="-150" dirty="0" smtClean="0">
                <a:solidFill>
                  <a:srgbClr val="0070C0"/>
                </a:solidFill>
              </a:rPr>
              <a:t>172.16.0.0/16</a:t>
            </a:r>
            <a:endParaRPr lang="en-US" spc="-15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18879" y="3121556"/>
            <a:ext cx="1489510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pc="-150" dirty="0" smtClean="0">
                <a:solidFill>
                  <a:srgbClr val="0070C0"/>
                </a:solidFill>
              </a:rPr>
              <a:t>10.0.0.0/16</a:t>
            </a:r>
            <a:endParaRPr lang="en-US" spc="-150" dirty="0">
              <a:solidFill>
                <a:srgbClr val="0070C0"/>
              </a:solidFill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058138" y="4682833"/>
            <a:ext cx="7065819" cy="1828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R1# </a:t>
            </a: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show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ip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</a:t>
            </a:r>
            <a:r>
              <a:rPr lang="en-US" sz="1600" spc="-150" dirty="0" err="1">
                <a:solidFill>
                  <a:srgbClr val="C00000"/>
                </a:solidFill>
                <a:cs typeface="Courier New" pitchFamily="49" charset="0"/>
              </a:rPr>
              <a:t>ospf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 interface f0/0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FastEthernet0/0 is up, line protocol is up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Internet Address 10.0.13.1/24, Area 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Process ID 1, Router ID 0.0.0.1, Network Type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BROADCAST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, Cost: 1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  Transmit Delay is 1 sec, </a:t>
            </a:r>
            <a:r>
              <a:rPr lang="en-US" sz="1600" spc="-150" dirty="0">
                <a:solidFill>
                  <a:srgbClr val="00B050"/>
                </a:solidFill>
                <a:cs typeface="Courier New" pitchFamily="49" charset="0"/>
              </a:rPr>
              <a:t>State DR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, Priority 100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…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R1</a:t>
            </a:r>
            <a:r>
              <a:rPr lang="en-US" sz="1600" spc="-150" dirty="0">
                <a:solidFill>
                  <a:srgbClr val="0070C0"/>
                </a:solidFill>
                <a:cs typeface="Courier New" pitchFamily="49" charset="0"/>
              </a:rPr>
              <a:t>#</a:t>
            </a:r>
            <a:endParaRPr lang="en-US" sz="1600" spc="-150" dirty="0" smtClean="0">
              <a:solidFill>
                <a:srgbClr val="0070C0"/>
              </a:solidFill>
              <a:cs typeface="Courier New" pitchFamily="49" charset="0"/>
            </a:endParaRPr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2016841" y="1745633"/>
            <a:ext cx="4040335" cy="6505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C00000"/>
                </a:solidFill>
                <a:cs typeface="Courier New" pitchFamily="49" charset="0"/>
              </a:rPr>
              <a:t>interface </a:t>
            </a:r>
            <a:r>
              <a:rPr lang="en-US" sz="1600" spc="-150" dirty="0">
                <a:solidFill>
                  <a:srgbClr val="C00000"/>
                </a:solidFill>
                <a:cs typeface="Courier New" pitchFamily="49" charset="0"/>
              </a:rPr>
              <a:t>f0/0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ip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</a:t>
            </a:r>
            <a:r>
              <a:rPr lang="en-US" sz="1600" spc="-150" dirty="0" err="1" smtClean="0">
                <a:solidFill>
                  <a:srgbClr val="0070C0"/>
                </a:solidFill>
                <a:cs typeface="Courier New" pitchFamily="49" charset="0"/>
              </a:rPr>
              <a:t>ospf</a:t>
            </a:r>
            <a:r>
              <a:rPr lang="en-US" sz="1600" spc="-150" dirty="0" smtClean="0">
                <a:solidFill>
                  <a:srgbClr val="0070C0"/>
                </a:solidFill>
                <a:cs typeface="Courier New" pitchFamily="49" charset="0"/>
              </a:rPr>
              <a:t> network-type point-to-point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037009" y="4175594"/>
            <a:ext cx="0" cy="507240"/>
          </a:xfrm>
          <a:prstGeom prst="straightConnector1">
            <a:avLst/>
          </a:prstGeom>
          <a:ln w="28575"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4037009" y="2396216"/>
            <a:ext cx="0" cy="1193107"/>
          </a:xfrm>
          <a:prstGeom prst="straightConnector1">
            <a:avLst/>
          </a:prstGeom>
          <a:ln w="28575"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93186" y="3855506"/>
            <a:ext cx="601447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150" dirty="0" smtClean="0">
                <a:solidFill>
                  <a:srgbClr val="0070C0"/>
                </a:solidFill>
              </a:rPr>
              <a:t>f0/0</a:t>
            </a:r>
            <a:endParaRPr lang="en-US" sz="1600" spc="-15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26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55638" y="225425"/>
            <a:ext cx="8145462" cy="838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j-cs"/>
              </a:rPr>
              <a:t>OSPF: </a:t>
            </a:r>
            <a:r>
              <a:rPr lang="en-US" altLang="zh-CN" sz="2400" dirty="0">
                <a:solidFill>
                  <a:srgbClr val="002060"/>
                </a:solidFill>
              </a:rPr>
              <a:t>Verifying the OSPF </a:t>
            </a:r>
            <a:r>
              <a:rPr lang="en-US" altLang="zh-CN" sz="2400" dirty="0" smtClean="0">
                <a:solidFill>
                  <a:srgbClr val="002060"/>
                </a:solidFill>
              </a:rPr>
              <a:t>Configuration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35859" y="1005766"/>
            <a:ext cx="8153400" cy="45719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43913" y="6486525"/>
            <a:ext cx="257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701636" y="3138699"/>
            <a:ext cx="14308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729" y="2925666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477" y="2896846"/>
            <a:ext cx="766764" cy="395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4751629" y="3138698"/>
            <a:ext cx="2035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804" y="2925665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883" y="4203816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Straight Connector 11"/>
          <p:cNvCxnSpPr/>
          <p:nvPr/>
        </p:nvCxnSpPr>
        <p:spPr>
          <a:xfrm>
            <a:off x="4414683" y="3273117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504" y="1565503"/>
            <a:ext cx="609600" cy="42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4414683" y="1991568"/>
            <a:ext cx="0" cy="9306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180663" y="1593869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pc="-15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DR</a:t>
            </a:r>
            <a:endParaRPr lang="en-US" spc="-15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86804" y="2954031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pc="-150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BDR</a:t>
            </a:r>
            <a:endParaRPr lang="en-US" spc="-15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42224" y="4232182"/>
            <a:ext cx="1015021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z="1800" spc="-150" dirty="0" err="1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DRother</a:t>
            </a:r>
            <a:endParaRPr lang="en-US" sz="1800" spc="-150" dirty="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cxnSp>
        <p:nvCxnSpPr>
          <p:cNvPr id="18" name="Straight Arrow Connector 17"/>
          <p:cNvCxnSpPr/>
          <p:nvPr/>
        </p:nvCxnSpPr>
        <p:spPr bwMode="auto">
          <a:xfrm flipV="1">
            <a:off x="2097329" y="1963201"/>
            <a:ext cx="1903171" cy="933645"/>
          </a:xfrm>
          <a:prstGeom prst="straightConnector1">
            <a:avLst/>
          </a:prstGeom>
          <a:noFill/>
          <a:ln w="25400" cap="flat" cmpd="sng" algn="ctr">
            <a:solidFill>
              <a:schemeClr val="accent6"/>
            </a:solidFill>
            <a:prstDash val="sysDash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Arrow Connector 18"/>
          <p:cNvCxnSpPr/>
          <p:nvPr/>
        </p:nvCxnSpPr>
        <p:spPr bwMode="auto">
          <a:xfrm flipV="1">
            <a:off x="2182761" y="2417992"/>
            <a:ext cx="2939035" cy="663284"/>
          </a:xfrm>
          <a:prstGeom prst="straightConnector1">
            <a:avLst/>
          </a:prstGeom>
          <a:noFill/>
          <a:ln w="25400" cap="flat" cmpd="sng" algn="ctr">
            <a:solidFill>
              <a:schemeClr val="accent6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5121796" y="2417992"/>
            <a:ext cx="1603265" cy="663284"/>
          </a:xfrm>
          <a:prstGeom prst="straightConnector1">
            <a:avLst/>
          </a:prstGeom>
          <a:noFill/>
          <a:ln w="25400" cap="flat" cmpd="sng" algn="ctr">
            <a:solidFill>
              <a:schemeClr val="accent6"/>
            </a:solidFill>
            <a:prstDash val="sysDash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Box 20"/>
          <p:cNvSpPr txBox="1"/>
          <p:nvPr/>
        </p:nvSpPr>
        <p:spPr>
          <a:xfrm rot="20027546">
            <a:off x="2450843" y="2199641"/>
            <a:ext cx="1048685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A11616"/>
                </a:solidFill>
              </a:rPr>
              <a:t>Full/DR</a:t>
            </a:r>
            <a:endParaRPr lang="en-US" sz="2000">
              <a:solidFill>
                <a:srgbClr val="A11616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 rot="20846381">
            <a:off x="2918172" y="2522071"/>
            <a:ext cx="1172116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solidFill>
                  <a:srgbClr val="A11616"/>
                </a:solidFill>
              </a:rPr>
              <a:t>Full/BDR</a:t>
            </a:r>
            <a:endParaRPr lang="en-US" sz="2000">
              <a:solidFill>
                <a:srgbClr val="A11616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 bwMode="auto">
          <a:xfrm>
            <a:off x="2097329" y="3323363"/>
            <a:ext cx="1903171" cy="919206"/>
          </a:xfrm>
          <a:prstGeom prst="straightConnector1">
            <a:avLst/>
          </a:prstGeom>
          <a:noFill/>
          <a:ln w="25400" cap="flat" cmpd="sng" algn="ctr">
            <a:solidFill>
              <a:schemeClr val="accent1"/>
            </a:solidFill>
            <a:prstDash val="sysDash"/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 rot="1522842">
            <a:off x="2220283" y="3555862"/>
            <a:ext cx="1789272" cy="32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4F81BD"/>
                </a:solidFill>
              </a:rPr>
              <a:t>2-Way/</a:t>
            </a:r>
            <a:r>
              <a:rPr lang="en-US" sz="1600" dirty="0" err="1">
                <a:solidFill>
                  <a:srgbClr val="4F81BD"/>
                </a:solidFill>
              </a:rPr>
              <a:t>DROther</a:t>
            </a:r>
            <a:endParaRPr lang="en-US" sz="2000" dirty="0">
              <a:solidFill>
                <a:srgbClr val="4F81BD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71595" y="2969439"/>
            <a:ext cx="1015021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cs typeface="Courier New" pitchFamily="49" charset="0"/>
              </a:defRPr>
            </a:lvl1pPr>
          </a:lstStyle>
          <a:p>
            <a:r>
              <a:rPr lang="en-US" sz="1800" spc="-150" dirty="0" err="1" smtClean="0"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</a:rPr>
              <a:t>DRother</a:t>
            </a:r>
            <a:endParaRPr lang="en-US" sz="1800" spc="-150" dirty="0"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10902" y="1238176"/>
            <a:ext cx="1628972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300" dirty="0" smtClean="0">
                <a:solidFill>
                  <a:srgbClr val="F79646"/>
                </a:solidFill>
              </a:rPr>
              <a:t>Router-id 0.0.0.4</a:t>
            </a:r>
            <a:endParaRPr lang="en-US" spc="-300" dirty="0">
              <a:solidFill>
                <a:srgbClr val="F79646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62423" y="3351730"/>
            <a:ext cx="1628972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300" dirty="0" smtClean="0">
                <a:solidFill>
                  <a:srgbClr val="F79646"/>
                </a:solidFill>
              </a:rPr>
              <a:t>Router-id 0.0.0.3</a:t>
            </a:r>
            <a:endParaRPr lang="en-US" spc="-300" dirty="0">
              <a:solidFill>
                <a:srgbClr val="F79646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08123" y="4624160"/>
            <a:ext cx="1628972" cy="3139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pc="-300" dirty="0" smtClean="0">
                <a:solidFill>
                  <a:srgbClr val="F79646"/>
                </a:solidFill>
              </a:rPr>
              <a:t>Router-id 0.0.0.2</a:t>
            </a:r>
            <a:endParaRPr lang="en-US" spc="-300" dirty="0">
              <a:solidFill>
                <a:srgbClr val="F79646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1792529" y="3351730"/>
            <a:ext cx="0" cy="1592518"/>
          </a:xfrm>
          <a:prstGeom prst="straightConnector1">
            <a:avLst/>
          </a:prstGeom>
          <a:ln w="28575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283712" y="4944248"/>
            <a:ext cx="7553671" cy="14957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>
              <a:defRPr b="1">
                <a:solidFill>
                  <a:srgbClr val="000000"/>
                </a:solidFill>
                <a:latin typeface="Courier New" pitchFamily="49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Courier New" pitchFamily="49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Courier New" pitchFamily="49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Courier New" pitchFamily="49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en-US" sz="1600" spc="-150" dirty="0" err="1" smtClean="0">
                <a:solidFill>
                  <a:srgbClr val="0070C0"/>
                </a:solidFill>
              </a:rPr>
              <a:t>DRother</a:t>
            </a:r>
            <a:r>
              <a:rPr lang="en-US" sz="1600" spc="-150" dirty="0" smtClean="0">
                <a:solidFill>
                  <a:srgbClr val="0070C0"/>
                </a:solidFill>
              </a:rPr>
              <a:t>#</a:t>
            </a:r>
            <a:r>
              <a:rPr lang="en-US" sz="1600" b="0" spc="-150" dirty="0">
                <a:solidFill>
                  <a:srgbClr val="0070C0"/>
                </a:solidFill>
              </a:rPr>
              <a:t> </a:t>
            </a:r>
            <a:r>
              <a:rPr lang="en-US" sz="1600" spc="-150" dirty="0">
                <a:solidFill>
                  <a:srgbClr val="FF0000"/>
                </a:solidFill>
              </a:rPr>
              <a:t>show </a:t>
            </a:r>
            <a:r>
              <a:rPr lang="en-US" sz="1600" spc="-150" dirty="0" err="1">
                <a:solidFill>
                  <a:srgbClr val="FF0000"/>
                </a:solidFill>
              </a:rPr>
              <a:t>ip</a:t>
            </a:r>
            <a:r>
              <a:rPr lang="en-US" sz="1600" spc="-150" dirty="0">
                <a:solidFill>
                  <a:srgbClr val="FF0000"/>
                </a:solidFill>
              </a:rPr>
              <a:t> </a:t>
            </a:r>
            <a:r>
              <a:rPr lang="en-US" sz="1600" spc="-150" dirty="0" err="1">
                <a:solidFill>
                  <a:srgbClr val="FF0000"/>
                </a:solidFill>
              </a:rPr>
              <a:t>ospf</a:t>
            </a:r>
            <a:r>
              <a:rPr lang="en-US" sz="1600" spc="-150" dirty="0">
                <a:solidFill>
                  <a:srgbClr val="FF0000"/>
                </a:solidFill>
              </a:rPr>
              <a:t> neighbor </a:t>
            </a:r>
            <a:endParaRPr lang="en-US" sz="1600" b="0" spc="-150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</a:pPr>
            <a:endParaRPr lang="en-US" sz="1600" b="0" spc="-150" dirty="0">
              <a:solidFill>
                <a:srgbClr val="0070C0"/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spc="-150" dirty="0">
                <a:solidFill>
                  <a:srgbClr val="0070C0"/>
                </a:solidFill>
              </a:rPr>
              <a:t>ID 		</a:t>
            </a:r>
            <a:r>
              <a:rPr lang="en-US" sz="1600" spc="-150" dirty="0" err="1">
                <a:solidFill>
                  <a:srgbClr val="0070C0"/>
                </a:solidFill>
              </a:rPr>
              <a:t>Pri</a:t>
            </a:r>
            <a:r>
              <a:rPr lang="en-US" sz="1600" spc="-150" dirty="0">
                <a:solidFill>
                  <a:srgbClr val="0070C0"/>
                </a:solidFill>
              </a:rPr>
              <a:t> State        Dead Time  Address        Interface </a:t>
            </a:r>
          </a:p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0.0.0.4</a:t>
            </a:r>
            <a:r>
              <a:rPr lang="en-US" sz="1600" spc="-150" dirty="0">
                <a:solidFill>
                  <a:srgbClr val="0070C0"/>
                </a:solidFill>
              </a:rPr>
              <a:t> 	</a:t>
            </a:r>
            <a:r>
              <a:rPr lang="en-US" sz="1600" spc="-150" dirty="0" smtClean="0">
                <a:solidFill>
                  <a:srgbClr val="0070C0"/>
                </a:solidFill>
              </a:rPr>
              <a:t>200 </a:t>
            </a:r>
            <a:r>
              <a:rPr lang="en-US" sz="1600" spc="-150" dirty="0">
                <a:solidFill>
                  <a:srgbClr val="00B050"/>
                </a:solidFill>
              </a:rPr>
              <a:t>FULL/DR</a:t>
            </a:r>
            <a:r>
              <a:rPr lang="en-US" sz="1600" spc="-150" dirty="0">
                <a:solidFill>
                  <a:srgbClr val="0070C0"/>
                </a:solidFill>
              </a:rPr>
              <a:t>       0:00:31   </a:t>
            </a:r>
            <a:r>
              <a:rPr lang="en-US" sz="1600" spc="-150" dirty="0" smtClean="0">
                <a:solidFill>
                  <a:srgbClr val="0070C0"/>
                </a:solidFill>
              </a:rPr>
              <a:t>10.0.0.4	  	F0/1 </a:t>
            </a:r>
            <a:endParaRPr lang="en-US" sz="1600" spc="-150" dirty="0">
              <a:solidFill>
                <a:srgbClr val="0070C0"/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0.0.0.3  </a:t>
            </a:r>
            <a:r>
              <a:rPr lang="en-US" sz="1600" spc="-150" dirty="0">
                <a:solidFill>
                  <a:srgbClr val="0070C0"/>
                </a:solidFill>
              </a:rPr>
              <a:t>	</a:t>
            </a:r>
            <a:r>
              <a:rPr lang="en-US" sz="1600" spc="-150" dirty="0" smtClean="0">
                <a:solidFill>
                  <a:srgbClr val="0070C0"/>
                </a:solidFill>
              </a:rPr>
              <a:t>100 </a:t>
            </a:r>
            <a:r>
              <a:rPr lang="en-US" sz="1600" spc="-150" dirty="0" smtClean="0">
                <a:solidFill>
                  <a:srgbClr val="00B050"/>
                </a:solidFill>
              </a:rPr>
              <a:t>FULL/BDR      </a:t>
            </a:r>
            <a:r>
              <a:rPr lang="en-US" sz="1600" spc="-150" dirty="0" smtClean="0">
                <a:solidFill>
                  <a:srgbClr val="0070C0"/>
                </a:solidFill>
              </a:rPr>
              <a:t>0:00:33   10.0.0.3 </a:t>
            </a:r>
            <a:r>
              <a:rPr lang="en-US" sz="1600" spc="-150" dirty="0">
                <a:solidFill>
                  <a:srgbClr val="0070C0"/>
                </a:solidFill>
              </a:rPr>
              <a:t>   </a:t>
            </a:r>
            <a:r>
              <a:rPr lang="en-US" sz="1600" spc="-150" dirty="0" smtClean="0">
                <a:solidFill>
                  <a:srgbClr val="0070C0"/>
                </a:solidFill>
              </a:rPr>
              <a:t>   	F0/1 </a:t>
            </a:r>
            <a:endParaRPr lang="en-US" sz="1600" spc="-150" dirty="0">
              <a:solidFill>
                <a:srgbClr val="0070C0"/>
              </a:solidFill>
            </a:endParaRPr>
          </a:p>
          <a:p>
            <a:pPr>
              <a:lnSpc>
                <a:spcPct val="95000"/>
              </a:lnSpc>
            </a:pPr>
            <a:r>
              <a:rPr lang="en-US" sz="1600" spc="-150" dirty="0" smtClean="0">
                <a:solidFill>
                  <a:srgbClr val="0070C0"/>
                </a:solidFill>
              </a:rPr>
              <a:t>0.0.0.2  </a:t>
            </a:r>
            <a:r>
              <a:rPr lang="en-US" sz="1600" spc="-150" dirty="0">
                <a:solidFill>
                  <a:srgbClr val="0070C0"/>
                </a:solidFill>
              </a:rPr>
              <a:t>	1   </a:t>
            </a:r>
            <a:r>
              <a:rPr lang="en-US" sz="1600" spc="-150" dirty="0" smtClean="0">
                <a:solidFill>
                  <a:srgbClr val="00B050"/>
                </a:solidFill>
              </a:rPr>
              <a:t>2-Way/DROTHER </a:t>
            </a:r>
            <a:r>
              <a:rPr lang="en-US" sz="1600" spc="-150" dirty="0">
                <a:solidFill>
                  <a:srgbClr val="0070C0"/>
                </a:solidFill>
              </a:rPr>
              <a:t>0:00:33   </a:t>
            </a:r>
            <a:r>
              <a:rPr lang="en-US" sz="1600" spc="-150" dirty="0" smtClean="0">
                <a:solidFill>
                  <a:srgbClr val="0070C0"/>
                </a:solidFill>
              </a:rPr>
              <a:t>10.0.0.2	F0/1 </a:t>
            </a:r>
            <a:endParaRPr lang="en-US" sz="1600" spc="-150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30789" y="3025609"/>
            <a:ext cx="614271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4F81BD"/>
                </a:solidFill>
              </a:rPr>
              <a:t>f</a:t>
            </a:r>
            <a:r>
              <a:rPr lang="en-US" sz="1400" dirty="0" smtClean="0">
                <a:solidFill>
                  <a:srgbClr val="4F81BD"/>
                </a:solidFill>
              </a:rPr>
              <a:t>0/1</a:t>
            </a:r>
            <a:endParaRPr lang="en-US" dirty="0">
              <a:solidFill>
                <a:srgbClr val="4F81B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58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MP-DEV-PPT-v8.1">
  <a:themeElements>
    <a:clrScheme name="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TMP-DEV-PPT-v8.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bg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24110" tIns="34157" rIns="24110" bIns="34157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bg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24110" tIns="34157" rIns="24110" bIns="34157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ourier New" pitchFamily="49" charset="0"/>
          </a:defRPr>
        </a:defPPr>
      </a:lstStyle>
    </a:lnDef>
  </a:objectDefaults>
  <a:extraClrSchemeLst>
    <a:extraClrScheme>
      <a:clrScheme name="TMP-DEV-PPT-v8.1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-DEV-PPT-v8.1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336599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5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6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MP-DEV-PPT-v8.1">
  <a:themeElements>
    <a:clrScheme name="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TMP-DEV-PPT-v8.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73019" tIns="36509" rIns="73019" bIns="3650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73019" tIns="36509" rIns="73019" bIns="3650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TMP-DEV-PPT-v8.1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-DEV-PPT-v8.1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336599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5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6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MP-DEV-PPT-v8.1">
  <a:themeElements>
    <a:clrScheme name="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TMP-DEV-PPT-v8.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  <a:spAutoFit/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  <a:spAutoFit/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MP-DEV-PPT-v8.1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-DEV-PPT-v8.1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336599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5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6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TMP-DEV-PPT-v8.1">
  <a:themeElements>
    <a:clrScheme name="">
      <a:dk1>
        <a:srgbClr val="000000"/>
      </a:dk1>
      <a:lt1>
        <a:srgbClr val="FFFFFF"/>
      </a:lt1>
      <a:dk2>
        <a:srgbClr val="0183B7"/>
      </a:dk2>
      <a:lt2>
        <a:srgbClr val="000000"/>
      </a:lt2>
      <a:accent1>
        <a:srgbClr val="0183B7"/>
      </a:accent1>
      <a:accent2>
        <a:srgbClr val="B21A1A"/>
      </a:accent2>
      <a:accent3>
        <a:srgbClr val="FFFFFF"/>
      </a:accent3>
      <a:accent4>
        <a:srgbClr val="000000"/>
      </a:accent4>
      <a:accent5>
        <a:srgbClr val="AAC1D8"/>
      </a:accent5>
      <a:accent6>
        <a:srgbClr val="A11616"/>
      </a:accent6>
      <a:hlink>
        <a:srgbClr val="83A2CF"/>
      </a:hlink>
      <a:folHlink>
        <a:srgbClr val="EFB525"/>
      </a:folHlink>
    </a:clrScheme>
    <a:fontScheme name="TMP-DEV-PPT-v8.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MP-DEV-PPT-v8.1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MP-DEV-PPT-v8.1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336599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5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72632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MP-DEV-PPT-v8.1 16">
        <a:dk1>
          <a:srgbClr val="000000"/>
        </a:dk1>
        <a:lt1>
          <a:srgbClr val="FFFFFF"/>
        </a:lt1>
        <a:dk2>
          <a:srgbClr val="0183B7"/>
        </a:dk2>
        <a:lt2>
          <a:srgbClr val="000000"/>
        </a:lt2>
        <a:accent1>
          <a:srgbClr val="0183B7"/>
        </a:accent1>
        <a:accent2>
          <a:srgbClr val="B21A1A"/>
        </a:accent2>
        <a:accent3>
          <a:srgbClr val="FFFFFF"/>
        </a:accent3>
        <a:accent4>
          <a:srgbClr val="000000"/>
        </a:accent4>
        <a:accent5>
          <a:srgbClr val="AAC1D8"/>
        </a:accent5>
        <a:accent6>
          <a:srgbClr val="A11616"/>
        </a:accent6>
        <a:hlink>
          <a:srgbClr val="4B87C3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4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5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6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7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8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9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0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1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2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3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14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15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16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17_CLS_PPT_v6.0">
  <a:themeElements>
    <a:clrScheme name="CLS_PPT_v6.0 12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306774"/>
      </a:accent1>
      <a:accent2>
        <a:srgbClr val="B92B38"/>
      </a:accent2>
      <a:accent3>
        <a:srgbClr val="FFFFFF"/>
      </a:accent3>
      <a:accent4>
        <a:srgbClr val="000000"/>
      </a:accent4>
      <a:accent5>
        <a:srgbClr val="ADB8BC"/>
      </a:accent5>
      <a:accent6>
        <a:srgbClr val="A72632"/>
      </a:accent6>
      <a:hlink>
        <a:srgbClr val="9999CC"/>
      </a:hlink>
      <a:folHlink>
        <a:srgbClr val="EEB30E"/>
      </a:folHlink>
    </a:clrScheme>
    <a:fontScheme name="CLS_PPT_v6.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82124" tIns="41061" rIns="82124" bIns="41061" numCol="1" anchor="t" anchorCtr="0" compatLnSpc="1">
        <a:prstTxWarp prst="textNoShape">
          <a:avLst/>
        </a:prstTxWarp>
      </a:bodyPr>
      <a:lstStyle>
        <a:defPPr marL="0" marR="0" indent="0" algn="l" defTabSz="814388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LS_PPT_v6.0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S_PPT_v6.0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8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FF99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9">
        <a:dk1>
          <a:srgbClr val="000000"/>
        </a:dk1>
        <a:lt1>
          <a:srgbClr val="FFFFFF"/>
        </a:lt1>
        <a:dk2>
          <a:srgbClr val="FFFFFF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0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39999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CACA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S_PPT_v6.0 12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306774"/>
        </a:accent1>
        <a:accent2>
          <a:srgbClr val="B92B38"/>
        </a:accent2>
        <a:accent3>
          <a:srgbClr val="FFFFFF"/>
        </a:accent3>
        <a:accent4>
          <a:srgbClr val="000000"/>
        </a:accent4>
        <a:accent5>
          <a:srgbClr val="ADB8BC"/>
        </a:accent5>
        <a:accent6>
          <a:srgbClr val="A72632"/>
        </a:accent6>
        <a:hlink>
          <a:srgbClr val="9999CC"/>
        </a:hlink>
        <a:folHlink>
          <a:srgbClr val="EEB30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TMP-DEV-PPT-v8.0</Template>
  <TotalTime>9093</TotalTime>
  <Words>1090</Words>
  <Application>Microsoft Office PowerPoint</Application>
  <PresentationFormat>On-screen Show (4:3)</PresentationFormat>
  <Paragraphs>421</Paragraphs>
  <Slides>28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23</vt:i4>
      </vt:variant>
      <vt:variant>
        <vt:lpstr>Slide Titles</vt:lpstr>
      </vt:variant>
      <vt:variant>
        <vt:i4>28</vt:i4>
      </vt:variant>
    </vt:vector>
  </HeadingPairs>
  <TitlesOfParts>
    <vt:vector size="59" baseType="lpstr">
      <vt:lpstr>宋体</vt:lpstr>
      <vt:lpstr>Arial</vt:lpstr>
      <vt:lpstr>Calibri</vt:lpstr>
      <vt:lpstr>Cambria Math</vt:lpstr>
      <vt:lpstr>Courier New</vt:lpstr>
      <vt:lpstr>Times</vt:lpstr>
      <vt:lpstr>Times New Roman</vt:lpstr>
      <vt:lpstr>Wingdings</vt:lpstr>
      <vt:lpstr>TMP-DEV-PPT-v8.1</vt:lpstr>
      <vt:lpstr>1_TMP-DEV-PPT-v8.1</vt:lpstr>
      <vt:lpstr>2_TMP-DEV-PPT-v8.1</vt:lpstr>
      <vt:lpstr>5_TMP-DEV-PPT-v8.1</vt:lpstr>
      <vt:lpstr>CLS_PPT_v6.0</vt:lpstr>
      <vt:lpstr>1_CLS_PPT_v6.0</vt:lpstr>
      <vt:lpstr>2_CLS_PPT_v6.0</vt:lpstr>
      <vt:lpstr>3_CLS_PPT_v6.0</vt:lpstr>
      <vt:lpstr>4_CLS_PPT_v6.0</vt:lpstr>
      <vt:lpstr>5_CLS_PPT_v6.0</vt:lpstr>
      <vt:lpstr>6_CLS_PPT_v6.0</vt:lpstr>
      <vt:lpstr>7_CLS_PPT_v6.0</vt:lpstr>
      <vt:lpstr>8_CLS_PPT_v6.0</vt:lpstr>
      <vt:lpstr>9_CLS_PPT_v6.0</vt:lpstr>
      <vt:lpstr>10_CLS_PPT_v6.0</vt:lpstr>
      <vt:lpstr>11_CLS_PPT_v6.0</vt:lpstr>
      <vt:lpstr>12_CLS_PPT_v6.0</vt:lpstr>
      <vt:lpstr>13_CLS_PPT_v6.0</vt:lpstr>
      <vt:lpstr>14_CLS_PPT_v6.0</vt:lpstr>
      <vt:lpstr>15_CLS_PPT_v6.0</vt:lpstr>
      <vt:lpstr>16_CLS_PPT_v6.0</vt:lpstr>
      <vt:lpstr>17_CLS_PPT_v6.0</vt:lpstr>
      <vt:lpstr>5_Office Theme</vt:lpstr>
      <vt:lpstr>PowerPoint Presentation</vt:lpstr>
      <vt:lpstr>OSPF: IGP vs EGP</vt:lpstr>
      <vt:lpstr>OSPF: Distance Vector vs Link State</vt:lpstr>
      <vt:lpstr>Implementing OSPF</vt:lpstr>
      <vt:lpstr>OSPF: Administrative Distance</vt:lpstr>
      <vt:lpstr>PowerPoint Presentation</vt:lpstr>
      <vt:lpstr>Link-State Routing Protocols</vt:lpstr>
      <vt:lpstr>Advertise Default Route OSPF</vt:lpstr>
      <vt:lpstr>OSPF Metric</vt:lpstr>
      <vt:lpstr>OSPF Metric: Load Balancing</vt:lpstr>
      <vt:lpstr>OSPF Metric: Load Balancing</vt:lpstr>
      <vt:lpstr>OSPF: Router-ID</vt:lpstr>
      <vt:lpstr>Router-ID</vt:lpstr>
      <vt:lpstr>PowerPoint Presentation</vt:lpstr>
      <vt:lpstr>PowerPoint Presentation</vt:lpstr>
      <vt:lpstr>PowerPoint Presentation</vt:lpstr>
      <vt:lpstr>PowerPoint Presentation</vt:lpstr>
      <vt:lpstr>Neighbor Adjacencies: The Hello Packet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Erin Stanley</Manager>
  <Company>Cisco Systems,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MA-ILT-Lesson-v4.2.ppt</dc:title>
  <dc:creator>Editorial, Production, and Graphics Services (EPGS)</dc:creator>
  <dc:description>04/04, v3.1, Libby Goga_x000d_
applied new ILSG learning design_x000d_
04/24/04, v3.1, Erin Stanley_x000d_
prepared for production_x000d_
Updated; dmachado:  01.04.05_x000d_
04.07.06: jbangloy: Applied Template QACS-PPT-v7.0_x000d_
04.10.06: kayclark: DTP Check_x000d_
Edit: Michele Gilfether: 04.24.06</dc:description>
  <cp:lastModifiedBy>Windows User</cp:lastModifiedBy>
  <cp:revision>887</cp:revision>
  <dcterms:created xsi:type="dcterms:W3CDTF">2003-04-02T15:29:42Z</dcterms:created>
  <dcterms:modified xsi:type="dcterms:W3CDTF">2017-07-14T08:43:46Z</dcterms:modified>
  <cp:category>Masters</cp:category>
</cp:coreProperties>
</file>