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handoutMasterIdLst>
    <p:handoutMasterId r:id="rId37"/>
  </p:handoutMasterIdLst>
  <p:sldIdLst>
    <p:sldId id="294" r:id="rId2"/>
    <p:sldId id="295" r:id="rId3"/>
    <p:sldId id="304" r:id="rId4"/>
    <p:sldId id="302" r:id="rId5"/>
    <p:sldId id="296" r:id="rId6"/>
    <p:sldId id="297" r:id="rId7"/>
    <p:sldId id="298" r:id="rId8"/>
    <p:sldId id="299" r:id="rId9"/>
    <p:sldId id="300" r:id="rId10"/>
    <p:sldId id="301" r:id="rId11"/>
    <p:sldId id="279" r:id="rId12"/>
    <p:sldId id="280" r:id="rId13"/>
    <p:sldId id="303" r:id="rId14"/>
    <p:sldId id="281" r:id="rId15"/>
    <p:sldId id="305" r:id="rId16"/>
    <p:sldId id="309" r:id="rId17"/>
    <p:sldId id="307" r:id="rId18"/>
    <p:sldId id="308" r:id="rId19"/>
    <p:sldId id="310" r:id="rId20"/>
    <p:sldId id="312" r:id="rId21"/>
    <p:sldId id="311" r:id="rId22"/>
    <p:sldId id="315" r:id="rId23"/>
    <p:sldId id="306" r:id="rId24"/>
    <p:sldId id="256" r:id="rId25"/>
    <p:sldId id="257" r:id="rId26"/>
    <p:sldId id="258" r:id="rId27"/>
    <p:sldId id="259" r:id="rId28"/>
    <p:sldId id="262" r:id="rId29"/>
    <p:sldId id="263" r:id="rId30"/>
    <p:sldId id="278" r:id="rId31"/>
    <p:sldId id="277" r:id="rId32"/>
    <p:sldId id="282" r:id="rId33"/>
    <p:sldId id="313" r:id="rId34"/>
    <p:sldId id="314"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66"/>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86" autoAdjust="0"/>
    <p:restoredTop sz="94660"/>
  </p:normalViewPr>
  <p:slideViewPr>
    <p:cSldViewPr snapToGrid="0">
      <p:cViewPr varScale="1">
        <p:scale>
          <a:sx n="84" d="100"/>
          <a:sy n="84" d="100"/>
        </p:scale>
        <p:origin x="106" y="27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85FC0C-77D1-41E1-8C3F-F03563D9F6B2}" type="datetimeFigureOut">
              <a:rPr lang="en-US" smtClean="0"/>
              <a:t>2/22/2021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18F4418-EE59-4FB7-86BE-8B37A70B3EA3}" type="slidenum">
              <a:rPr lang="en-US" smtClean="0"/>
              <a:t>‹#›</a:t>
            </a:fld>
            <a:endParaRPr lang="en-US"/>
          </a:p>
        </p:txBody>
      </p:sp>
    </p:spTree>
    <p:extLst>
      <p:ext uri="{BB962C8B-B14F-4D97-AF65-F5344CB8AC3E}">
        <p14:creationId xmlns:p14="http://schemas.microsoft.com/office/powerpoint/2010/main" val="159201111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021F85-6502-49A6-966F-6AFBB875841C}" type="datetimeFigureOut">
              <a:rPr lang="en-US" smtClean="0"/>
              <a:t>2/22/2021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541FDF-3E8D-40EA-AC10-03FD06CFA6A2}" type="slidenum">
              <a:rPr lang="en-US" smtClean="0"/>
              <a:t>‹#›</a:t>
            </a:fld>
            <a:endParaRPr lang="en-US"/>
          </a:p>
        </p:txBody>
      </p:sp>
    </p:spTree>
    <p:extLst>
      <p:ext uri="{BB962C8B-B14F-4D97-AF65-F5344CB8AC3E}">
        <p14:creationId xmlns:p14="http://schemas.microsoft.com/office/powerpoint/2010/main" val="380753175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DB707B8-1562-474E-8646-2E0307C00662}" type="datetime1">
              <a:rPr lang="en-US" smtClean="0"/>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972425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A0D1D6-E69A-4B7E-B188-693B0EDDB54B}" type="datetime1">
              <a:rPr lang="en-US" smtClean="0"/>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721111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1ECD7D-B294-48D8-BD11-77A69B6C4B17}" type="datetime1">
              <a:rPr lang="en-US" smtClean="0"/>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922089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C0E9483-34C2-4C17-8AA3-1EFB97568470}" type="datetime1">
              <a:rPr lang="en-US" smtClean="0"/>
              <a:t>2/22/2021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083886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C28D10-38FF-4CC9-8F4F-0A7FBCCEE22A}" type="datetime1">
              <a:rPr lang="en-US" smtClean="0"/>
              <a:t>2/22/2021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966783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50E1AA9-2EB2-406C-9813-2CC59B428D61}" type="datetime1">
              <a:rPr lang="en-US" smtClean="0"/>
              <a:t>2/22/2021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954759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FEC76F-BD7B-49EE-8047-E2309C2C3515}" type="datetime1">
              <a:rPr lang="en-US" smtClean="0"/>
              <a:t>2/22/2021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110794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F096711-A785-4CF2-9CFD-BCAEEC44B632}" type="datetime1">
              <a:rPr lang="en-US" smtClean="0"/>
              <a:t>2/22/2021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2110576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34A188B-74B8-493F-AA81-33FA700C4AE3}" type="datetime1">
              <a:rPr lang="en-US" smtClean="0"/>
              <a:t>2/22/2021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496830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21182F-157A-4F21-BCBE-50CFD328F1F2}" type="datetime1">
              <a:rPr lang="en-US" smtClean="0"/>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360291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5B19E87-A34C-4BF6-942B-857D9DCB7301}" type="datetime1">
              <a:rPr lang="en-US" smtClean="0"/>
              <a:t>2/22/2021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t>‹#›</a:t>
            </a:fld>
            <a:endParaRPr lang="en-US"/>
          </a:p>
        </p:txBody>
      </p:sp>
    </p:spTree>
    <p:extLst>
      <p:ext uri="{BB962C8B-B14F-4D97-AF65-F5344CB8AC3E}">
        <p14:creationId xmlns:p14="http://schemas.microsoft.com/office/powerpoint/2010/main" val="3514351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FB3F8-0D2B-4079-8898-0D2B7A7E8EF0}" type="datetime1">
              <a:rPr lang="en-US" smtClean="0"/>
              <a:t>2/22/2021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96F657-9FCD-4C55-89F0-009B8F01890B}" type="slidenum">
              <a:rPr lang="en-US" smtClean="0"/>
              <a:t>‹#›</a:t>
            </a:fld>
            <a:endParaRPr lang="en-US"/>
          </a:p>
        </p:txBody>
      </p:sp>
    </p:spTree>
    <p:extLst>
      <p:ext uri="{BB962C8B-B14F-4D97-AF65-F5344CB8AC3E}">
        <p14:creationId xmlns:p14="http://schemas.microsoft.com/office/powerpoint/2010/main" val="38243951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544051"/>
            <a:ext cx="3273574" cy="823752"/>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kiến thức.</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249069" y="4784586"/>
            <a:ext cx="11847443" cy="1754326"/>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Trình bày được quy trình các phương pháp cấp cứu người bị tai nạn điện giật.</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1</a:t>
            </a:fld>
            <a:endParaRPr lang="en-US"/>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81233" y="2544184"/>
            <a:ext cx="11709334"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Xác định được tính cấp thiết của công tác sơ cứu và các yếu tố nguy hiểm ở hiện trường tai nạn điện giật.</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6867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childTnLst>
                          </p:cTn>
                        </p:par>
                        <p:par>
                          <p:cTn id="18" fill="hold">
                            <p:stCondLst>
                              <p:cond delay="2000"/>
                            </p:stCondLst>
                            <p:childTnLst>
                              <p:par>
                                <p:cTn id="19" presetID="10" presetClass="entr" presetSubtype="0"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childTnLst>
                                </p:cTn>
                              </p:par>
                            </p:childTnLst>
                          </p:cTn>
                        </p:par>
                        <p:par>
                          <p:cTn id="22" fill="hold">
                            <p:stCondLst>
                              <p:cond delay="11200"/>
                            </p:stCondLst>
                            <p:childTnLst>
                              <p:par>
                                <p:cTn id="23" presetID="1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662923"/>
            <a:ext cx="3273574" cy="923330"/>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kỹ năng.</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181233" y="3927238"/>
            <a:ext cx="11847443" cy="923330"/>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Sơ cứu người bị nạn đúng cách.</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2</a:t>
            </a:fld>
            <a:endParaRPr lang="en-US"/>
          </a:p>
        </p:txBody>
      </p:sp>
      <p:sp>
        <p:nvSpPr>
          <p:cNvPr id="10" name="Rectangle 9"/>
          <p:cNvSpPr/>
          <p:nvPr/>
        </p:nvSpPr>
        <p:spPr>
          <a:xfrm>
            <a:off x="181233" y="2663056"/>
            <a:ext cx="11709334" cy="823752"/>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Cô lập nguồn điện khỏi người bị nạn đúng cách.</a:t>
            </a:r>
            <a:endParaRPr lang="vi-VN" sz="3600" dirty="0">
              <a:latin typeface="Times New Roman" panose="02020603050405020304" pitchFamily="18" charset="0"/>
              <a:cs typeface="Times New Roman" panose="02020603050405020304" pitchFamily="18" charset="0"/>
            </a:endParaRPr>
          </a:p>
        </p:txBody>
      </p:sp>
      <p:sp>
        <p:nvSpPr>
          <p:cNvPr id="9" name="Rectangle 8"/>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420513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8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par>
                          <p:cTn id="12" fill="hold">
                            <p:stCondLst>
                              <p:cond delay="6500"/>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t>3</a:t>
            </a:fld>
            <a:endParaRPr lang="en-US"/>
          </a:p>
        </p:txBody>
      </p:sp>
      <p:sp>
        <p:nvSpPr>
          <p:cNvPr id="5" name="Rectangle 4"/>
          <p:cNvSpPr/>
          <p:nvPr/>
        </p:nvSpPr>
        <p:spPr>
          <a:xfrm>
            <a:off x="0" y="2954274"/>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6" name="Rectangle 5"/>
          <p:cNvSpPr/>
          <p:nvPr/>
        </p:nvSpPr>
        <p:spPr>
          <a:xfrm>
            <a:off x="0" y="4221186"/>
            <a:ext cx="7601248"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7.2.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3653990" y="1407790"/>
            <a:ext cx="3382657" cy="905056"/>
          </a:xfrm>
          <a:prstGeom prst="rect">
            <a:avLst/>
          </a:prstGeom>
        </p:spPr>
        <p:txBody>
          <a:bodyPr wrap="none">
            <a:spAutoFit/>
          </a:bodyPr>
          <a:lstStyle/>
          <a:p>
            <a:pPr marR="0" lvl="1" algn="ctr">
              <a:lnSpc>
                <a:spcPct val="150000"/>
              </a:lnSpc>
              <a:spcBef>
                <a:spcPts val="300"/>
              </a:spcBef>
              <a:spcAft>
                <a:spcPts val="300"/>
              </a:spcAft>
            </a:pPr>
            <a:r>
              <a:rPr lang="vi-VN" sz="4000" b="1" smtClean="0">
                <a:latin typeface="Times New Roman" panose="02020603050405020304" pitchFamily="18" charset="0"/>
                <a:ea typeface="Times New Roman" panose="02020603050405020304" pitchFamily="18" charset="0"/>
              </a:rPr>
              <a:t>NỘI  DUNG</a:t>
            </a:r>
            <a:endParaRPr lang="en-US" sz="4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74560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0" presetClass="entr" presetSubtype="0" decel="10000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strVal val="#ppt_w+.3"/>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Effect transition="in" filter="fade">
                                      <p:cBhvr>
                                        <p:cTn id="15" dur="1000"/>
                                        <p:tgtEl>
                                          <p:spTgt spid="5"/>
                                        </p:tgtEl>
                                      </p:cBhvr>
                                    </p:animEffect>
                                  </p:childTnLst>
                                </p:cTn>
                              </p:par>
                            </p:childTnLst>
                          </p:cTn>
                        </p:par>
                        <p:par>
                          <p:cTn id="16" fill="hold">
                            <p:stCondLst>
                              <p:cond delay="1000"/>
                            </p:stCondLst>
                            <p:childTnLst>
                              <p:par>
                                <p:cTn id="17" presetID="55"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strVal val="#ppt_w*0.70"/>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Effect transition="in" filter="fade">
                                      <p:cBhvr>
                                        <p:cTn id="2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dien giat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734" y="101528"/>
            <a:ext cx="4851398" cy="36915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antoanlaodongvn.vn/wp-content/uploads/2018/03/v4-728px-Treat-a-Victim-of-Electrical-Shock-Step-1-Version-2-300x22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3088" y="101527"/>
            <a:ext cx="4843029" cy="36322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http://pcphutho.npc.com.vn/Portals/0/17.bm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581" y="3766676"/>
            <a:ext cx="4940153" cy="309132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Kết quả hình ảnh cho nạn nhân bị điện giậ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0668" y="3969333"/>
            <a:ext cx="4629601" cy="2787063"/>
          </a:xfrm>
          <a:prstGeom prst="rect">
            <a:avLst/>
          </a:prstGeom>
          <a:noFill/>
          <a:extLst>
            <a:ext uri="{909E8E84-426E-40DD-AFC4-6F175D3DCCD1}">
              <a14:hiddenFill xmlns:a14="http://schemas.microsoft.com/office/drawing/2010/main">
                <a:solidFill>
                  <a:srgbClr val="FFFFFF"/>
                </a:solidFill>
              </a14:hiddenFill>
            </a:ext>
          </a:extLst>
        </p:spPr>
      </p:pic>
      <p:sp>
        <p:nvSpPr>
          <p:cNvPr id="8" name="Slide Number Placeholder 7"/>
          <p:cNvSpPr>
            <a:spLocks noGrp="1"/>
          </p:cNvSpPr>
          <p:nvPr>
            <p:ph type="sldNum" sz="quarter" idx="12"/>
          </p:nvPr>
        </p:nvSpPr>
        <p:spPr/>
        <p:txBody>
          <a:bodyPr/>
          <a:lstStyle/>
          <a:p>
            <a:fld id="{1296F657-9FCD-4C55-89F0-009B8F01890B}" type="slidenum">
              <a:rPr lang="en-US" smtClean="0"/>
              <a:t>4</a:t>
            </a:fld>
            <a:endParaRPr lang="en-US"/>
          </a:p>
        </p:txBody>
      </p:sp>
    </p:spTree>
    <p:extLst>
      <p:ext uri="{BB962C8B-B14F-4D97-AF65-F5344CB8AC3E}">
        <p14:creationId xmlns:p14="http://schemas.microsoft.com/office/powerpoint/2010/main" val="1944396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3"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3)">
                                      <p:cBhvr>
                                        <p:cTn id="19" dur="2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5"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randombar(vertical)">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997352"/>
            <a:ext cx="12162202" cy="3416320"/>
          </a:xfrm>
          <a:prstGeom prst="rect">
            <a:avLst/>
          </a:prstGeom>
        </p:spPr>
        <p:txBody>
          <a:bodyPr wrap="square">
            <a:spAutoFit/>
          </a:bodyPr>
          <a:lstStyle/>
          <a:p>
            <a:pPr algn="just">
              <a:lnSpc>
                <a:spcPct val="150000"/>
              </a:lnSpc>
            </a:pPr>
            <a:r>
              <a:rPr lang="en-US" sz="3600" smtClean="0">
                <a:latin typeface="+mj-lt"/>
              </a:rPr>
              <a:t> </a:t>
            </a:r>
            <a:r>
              <a:rPr lang="vi-VN" sz="3600" smtClean="0">
                <a:latin typeface="+mj-lt"/>
              </a:rPr>
              <a:t>  Hiện tượng điện giật là tình trạng xuất hiện dòng điện chạy qua cơ thể người, nó sẽ gây nên những hậu quả sinh học làm ảnh hưởng đến chức năng thần kinh, tuần hoàn, hô hấp hoặc có thể gây phỏng cho người bị nạn.</a:t>
            </a:r>
            <a:endParaRPr lang="vi-VN" sz="3600" dirty="0">
              <a:latin typeface="+mj-lt"/>
            </a:endParaRPr>
          </a:p>
        </p:txBody>
      </p:sp>
      <p:sp>
        <p:nvSpPr>
          <p:cNvPr id="4" name="Rectangle 3"/>
          <p:cNvSpPr/>
          <p:nvPr/>
        </p:nvSpPr>
        <p:spPr>
          <a:xfrm>
            <a:off x="29798" y="4547052"/>
            <a:ext cx="12076857" cy="1654748"/>
          </a:xfrm>
          <a:prstGeom prst="rect">
            <a:avLst/>
          </a:prstGeom>
        </p:spPr>
        <p:txBody>
          <a:bodyPr wrap="square">
            <a:spAutoFit/>
          </a:bodyPr>
          <a:lstStyle/>
          <a:p>
            <a:pPr algn="just">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Khi dòng điện đủ lớn và nếu không được cắt kịp thời, thì người bị nạn có thể nguy hiểm đến tính mạng.</a:t>
            </a:r>
            <a:endParaRPr lang="vi-VN" sz="3600" dirty="0">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5</a:t>
            </a:fld>
            <a:endParaRPr lang="en-US"/>
          </a:p>
        </p:txBody>
      </p:sp>
      <p:sp>
        <p:nvSpPr>
          <p:cNvPr id="9" name="Rectangle 8"/>
          <p:cNvSpPr/>
          <p:nvPr/>
        </p:nvSpPr>
        <p:spPr>
          <a:xfrm>
            <a:off x="500578" y="37338"/>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792431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83960"/>
            <a:ext cx="12076858" cy="1754326"/>
          </a:xfrm>
          <a:prstGeom prst="rect">
            <a:avLst/>
          </a:prstGeom>
        </p:spPr>
        <p:txBody>
          <a:bodyPr wrap="square">
            <a:spAutoFit/>
          </a:bodyPr>
          <a:lstStyle/>
          <a:p>
            <a:pPr>
              <a:lnSpc>
                <a:spcPct val="150000"/>
              </a:lnSpc>
            </a:pPr>
            <a:r>
              <a:rPr lang="en-US" sz="3600" smtClean="0">
                <a:latin typeface="+mj-lt"/>
              </a:rPr>
              <a:t> </a:t>
            </a:r>
            <a:r>
              <a:rPr lang="vi-VN" sz="3600" smtClean="0">
                <a:latin typeface="+mj-lt"/>
              </a:rPr>
              <a:t>  Ảnh hưởng của dòng điện đối với cơ thể người gồm 4 yếu tố chính: </a:t>
            </a:r>
            <a:endParaRPr lang="vi-VN" sz="3600" dirty="0">
              <a:latin typeface="+mj-lt"/>
            </a:endParaRPr>
          </a:p>
        </p:txBody>
      </p:sp>
      <p:sp>
        <p:nvSpPr>
          <p:cNvPr id="4" name="Rectangle 3"/>
          <p:cNvSpPr/>
          <p:nvPr/>
        </p:nvSpPr>
        <p:spPr>
          <a:xfrm>
            <a:off x="690968" y="2838337"/>
            <a:ext cx="5106327" cy="923330"/>
          </a:xfrm>
          <a:prstGeom prst="rect">
            <a:avLst/>
          </a:prstGeom>
        </p:spPr>
        <p:txBody>
          <a:bodyPr wrap="square">
            <a:spAutoFit/>
          </a:bodyPr>
          <a:lstStyle/>
          <a:p>
            <a:pPr>
              <a:lnSpc>
                <a:spcPct val="150000"/>
              </a:lnSpc>
            </a:pP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1. Biên độ của dòng điện.</a:t>
            </a:r>
            <a:endParaRPr lang="vi-VN" sz="3600" dirty="0">
              <a:latin typeface="Times New Roman" panose="02020603050405020304" pitchFamily="18" charset="0"/>
              <a:cs typeface="Times New Roman" panose="02020603050405020304" pitchFamily="18" charset="0"/>
            </a:endParaRPr>
          </a:p>
        </p:txBody>
      </p:sp>
      <p:sp>
        <p:nvSpPr>
          <p:cNvPr id="5" name="Rectangle 4"/>
          <p:cNvSpPr/>
          <p:nvPr/>
        </p:nvSpPr>
        <p:spPr>
          <a:xfrm>
            <a:off x="721551" y="5025849"/>
            <a:ext cx="10383578"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3. Thời gian dòng điện qua cơ thể người.</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6</a:t>
            </a:fld>
            <a:endParaRPr lang="en-US"/>
          </a:p>
        </p:txBody>
      </p:sp>
      <p:sp>
        <p:nvSpPr>
          <p:cNvPr id="10" name="Rectangle 9"/>
          <p:cNvSpPr/>
          <p:nvPr/>
        </p:nvSpPr>
        <p:spPr>
          <a:xfrm>
            <a:off x="721551" y="3932093"/>
            <a:ext cx="10151487" cy="923330"/>
          </a:xfrm>
          <a:prstGeom prst="rect">
            <a:avLst/>
          </a:prstGeom>
        </p:spPr>
        <p:txBody>
          <a:bodyPr wrap="square">
            <a:spAutoFit/>
          </a:bodyPr>
          <a:lstStyle/>
          <a:p>
            <a:pPr>
              <a:lnSpc>
                <a:spcPct val="150000"/>
              </a:lnSpc>
            </a:pP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2.</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Đường đi của dòng điện.</a:t>
            </a:r>
            <a:endParaRPr lang="vi-VN" sz="3600" dirty="0">
              <a:latin typeface="Times New Roman" panose="02020603050405020304" pitchFamily="18" charset="0"/>
              <a:cs typeface="Times New Roman" panose="02020603050405020304" pitchFamily="18" charset="0"/>
            </a:endParaRPr>
          </a:p>
        </p:txBody>
      </p:sp>
      <p:sp>
        <p:nvSpPr>
          <p:cNvPr id="9" name="Rectangle 8"/>
          <p:cNvSpPr/>
          <p:nvPr/>
        </p:nvSpPr>
        <p:spPr>
          <a:xfrm>
            <a:off x="721551" y="5865276"/>
            <a:ext cx="10383578"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4.</a:t>
            </a:r>
            <a:r>
              <a:rPr lang="en-US" sz="3600" smtClean="0">
                <a:latin typeface="+mj-lt"/>
              </a:rPr>
              <a:t> </a:t>
            </a:r>
            <a:r>
              <a:rPr lang="vi-VN" sz="3600" smtClean="0">
                <a:latin typeface="+mj-lt"/>
              </a:rPr>
              <a:t>Tần số dòng điện.</a:t>
            </a:r>
            <a:endParaRPr lang="en-US" sz="3600" dirty="0">
              <a:latin typeface="+mj-lt"/>
            </a:endParaRPr>
          </a:p>
        </p:txBody>
      </p:sp>
      <p:sp>
        <p:nvSpPr>
          <p:cNvPr id="11" name="Rectangle 10"/>
          <p:cNvSpPr/>
          <p:nvPr/>
        </p:nvSpPr>
        <p:spPr>
          <a:xfrm>
            <a:off x="0" y="-17526"/>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957366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10"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6336" y="0"/>
            <a:ext cx="5581816" cy="923330"/>
          </a:xfrm>
          <a:prstGeom prst="rect">
            <a:avLst/>
          </a:prstGeom>
        </p:spPr>
        <p:txBody>
          <a:bodyPr wrap="square">
            <a:spAutoFit/>
          </a:bodyPr>
          <a:lstStyle/>
          <a:p>
            <a:pPr>
              <a:lnSpc>
                <a:spcPct val="150000"/>
              </a:lnSpc>
            </a:pPr>
            <a:r>
              <a:rPr lang="en-US" sz="3600" b="1" smtClean="0">
                <a:solidFill>
                  <a:srgbClr val="CC0066"/>
                </a:solidFill>
                <a:latin typeface="Times New Roman" panose="02020603050405020304" pitchFamily="18" charset="0"/>
                <a:cs typeface="Times New Roman" panose="02020603050405020304" pitchFamily="18" charset="0"/>
              </a:rPr>
              <a:t> </a:t>
            </a:r>
            <a:r>
              <a:rPr lang="vi-VN" sz="3600" b="1" smtClean="0">
                <a:solidFill>
                  <a:srgbClr val="CC0066"/>
                </a:solidFill>
                <a:latin typeface="Times New Roman" panose="02020603050405020304" pitchFamily="18" charset="0"/>
                <a:cs typeface="Times New Roman" panose="02020603050405020304" pitchFamily="18" charset="0"/>
              </a:rPr>
              <a:t>1. Biên độ của dòng điện.</a:t>
            </a:r>
            <a:endParaRPr lang="vi-VN" sz="3600" b="1" dirty="0">
              <a:solidFill>
                <a:srgbClr val="CC0066"/>
              </a:solidFill>
              <a:latin typeface="Times New Roman" panose="02020603050405020304" pitchFamily="18" charset="0"/>
              <a:cs typeface="Times New Roman" panose="02020603050405020304" pitchFamily="18" charset="0"/>
            </a:endParaRPr>
          </a:p>
        </p:txBody>
      </p:sp>
      <p:sp>
        <p:nvSpPr>
          <p:cNvPr id="5" name="Rectangle 4"/>
          <p:cNvSpPr/>
          <p:nvPr/>
        </p:nvSpPr>
        <p:spPr>
          <a:xfrm>
            <a:off x="5705031" y="504507"/>
            <a:ext cx="4179633"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Điện trở lớp da.</a:t>
            </a:r>
            <a:endParaRPr lang="en-US" sz="3600" dirty="0">
              <a:latin typeface="+mj-lt"/>
            </a:endParaRPr>
          </a:p>
        </p:txBody>
      </p:sp>
      <p:sp>
        <p:nvSpPr>
          <p:cNvPr id="8" name="Slide Number Placeholder 7"/>
          <p:cNvSpPr>
            <a:spLocks noGrp="1"/>
          </p:cNvSpPr>
          <p:nvPr>
            <p:ph type="sldNum" sz="quarter" idx="12"/>
          </p:nvPr>
        </p:nvSpPr>
        <p:spPr>
          <a:xfrm>
            <a:off x="11649456" y="6356118"/>
            <a:ext cx="335500" cy="365125"/>
          </a:xfrm>
        </p:spPr>
        <p:txBody>
          <a:bodyPr/>
          <a:lstStyle/>
          <a:p>
            <a:fld id="{1296F657-9FCD-4C55-89F0-009B8F01890B}" type="slidenum">
              <a:rPr lang="en-US" smtClean="0"/>
              <a:t>7</a:t>
            </a:fld>
            <a:endParaRPr lang="en-US"/>
          </a:p>
        </p:txBody>
      </p:sp>
      <p:sp>
        <p:nvSpPr>
          <p:cNvPr id="10" name="Rectangle 9"/>
          <p:cNvSpPr/>
          <p:nvPr/>
        </p:nvSpPr>
        <p:spPr>
          <a:xfrm>
            <a:off x="444080" y="1700957"/>
            <a:ext cx="3576129" cy="923330"/>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Tổng trở người.</a:t>
            </a:r>
            <a:endParaRPr lang="vi-VN" sz="3600" dirty="0">
              <a:latin typeface="Times New Roman" panose="02020603050405020304" pitchFamily="18" charset="0"/>
              <a:cs typeface="Times New Roman" panose="02020603050405020304" pitchFamily="18" charset="0"/>
            </a:endParaRPr>
          </a:p>
        </p:txBody>
      </p:sp>
      <p:sp>
        <p:nvSpPr>
          <p:cNvPr id="9" name="Rectangle 8"/>
          <p:cNvSpPr/>
          <p:nvPr/>
        </p:nvSpPr>
        <p:spPr>
          <a:xfrm>
            <a:off x="5705031" y="1427837"/>
            <a:ext cx="49834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Điện trở thân người.</a:t>
            </a:r>
            <a:endParaRPr lang="en-US" sz="3600" dirty="0">
              <a:latin typeface="+mj-lt"/>
            </a:endParaRPr>
          </a:p>
        </p:txBody>
      </p:sp>
      <p:sp>
        <p:nvSpPr>
          <p:cNvPr id="11" name="Rectangle 10"/>
          <p:cNvSpPr/>
          <p:nvPr/>
        </p:nvSpPr>
        <p:spPr>
          <a:xfrm>
            <a:off x="5705031" y="2397334"/>
            <a:ext cx="6473951" cy="1754326"/>
          </a:xfrm>
          <a:prstGeom prst="rect">
            <a:avLst/>
          </a:prstGeom>
        </p:spPr>
        <p:txBody>
          <a:bodyPr wrap="square">
            <a:spAutoFit/>
          </a:bodyPr>
          <a:lstStyle/>
          <a:p>
            <a:pPr>
              <a:lnSpc>
                <a:spcPct val="150000"/>
              </a:lnSpc>
            </a:pPr>
            <a:r>
              <a:rPr lang="en-US" sz="3600" smtClean="0">
                <a:latin typeface="+mj-lt"/>
              </a:rPr>
              <a:t> </a:t>
            </a:r>
            <a:r>
              <a:rPr lang="vi-VN" sz="3600" smtClean="0">
                <a:latin typeface="+mj-lt"/>
              </a:rPr>
              <a:t>Tình trạng sức khỏe và sinh học của người đó .</a:t>
            </a:r>
            <a:endParaRPr lang="en-US" sz="3600" dirty="0">
              <a:latin typeface="+mj-lt"/>
            </a:endParaRPr>
          </a:p>
        </p:txBody>
      </p:sp>
      <p:cxnSp>
        <p:nvCxnSpPr>
          <p:cNvPr id="12" name="Straight Arrow Connector 11"/>
          <p:cNvCxnSpPr/>
          <p:nvPr/>
        </p:nvCxnSpPr>
        <p:spPr>
          <a:xfrm flipV="1">
            <a:off x="4020209" y="1134750"/>
            <a:ext cx="1402183" cy="1272175"/>
          </a:xfrm>
          <a:prstGeom prst="straightConnector1">
            <a:avLst/>
          </a:prstGeom>
          <a:ln w="28575">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4020209" y="2020824"/>
            <a:ext cx="1548487" cy="376510"/>
          </a:xfrm>
          <a:prstGeom prst="straightConnector1">
            <a:avLst/>
          </a:prstGeom>
          <a:ln w="28575">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4020209" y="2397334"/>
            <a:ext cx="1548487" cy="656762"/>
          </a:xfrm>
          <a:prstGeom prst="straightConnector1">
            <a:avLst/>
          </a:prstGeom>
          <a:ln w="28575">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444080" y="4423803"/>
            <a:ext cx="4813720" cy="923330"/>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Điện áp tiếp xúc.</a:t>
            </a:r>
            <a:endParaRPr lang="vi-VN" sz="3600" dirty="0">
              <a:latin typeface="Times New Roman" panose="02020603050405020304" pitchFamily="18" charset="0"/>
              <a:cs typeface="Times New Roman" panose="02020603050405020304" pitchFamily="18" charset="0"/>
            </a:endParaRPr>
          </a:p>
        </p:txBody>
      </p:sp>
      <p:sp>
        <p:nvSpPr>
          <p:cNvPr id="18" name="Rectangle 17"/>
          <p:cNvSpPr/>
          <p:nvPr/>
        </p:nvSpPr>
        <p:spPr>
          <a:xfrm>
            <a:off x="444080" y="5793511"/>
            <a:ext cx="4813720" cy="923330"/>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Diện tích tiếp xúc:</a:t>
            </a:r>
            <a:endParaRPr lang="vi-VN" sz="3600" dirty="0">
              <a:latin typeface="Times New Roman" panose="02020603050405020304" pitchFamily="18" charset="0"/>
              <a:cs typeface="Times New Roman" panose="02020603050405020304" pitchFamily="18" charset="0"/>
            </a:endParaRPr>
          </a:p>
        </p:txBody>
      </p:sp>
      <p:pic>
        <p:nvPicPr>
          <p:cNvPr id="20" name="Picture 19"/>
          <p:cNvPicPr>
            <a:picLocks noChangeAspect="1"/>
          </p:cNvPicPr>
          <p:nvPr/>
        </p:nvPicPr>
        <p:blipFill>
          <a:blip r:embed="rId2"/>
          <a:stretch>
            <a:fillRect/>
          </a:stretch>
        </p:blipFill>
        <p:spPr>
          <a:xfrm>
            <a:off x="4442157" y="4161018"/>
            <a:ext cx="6705380" cy="1448901"/>
          </a:xfrm>
          <a:prstGeom prst="rect">
            <a:avLst/>
          </a:prstGeom>
        </p:spPr>
      </p:pic>
      <p:sp>
        <p:nvSpPr>
          <p:cNvPr id="21" name="Rectangle 20"/>
          <p:cNvSpPr/>
          <p:nvPr/>
        </p:nvSpPr>
        <p:spPr>
          <a:xfrm>
            <a:off x="4291793" y="5801271"/>
            <a:ext cx="7525413" cy="923330"/>
          </a:xfrm>
          <a:prstGeom prst="rect">
            <a:avLst/>
          </a:prstGeom>
        </p:spPr>
        <p:txBody>
          <a:bodyPr wrap="square">
            <a:spAutoFit/>
          </a:bodyPr>
          <a:lstStyle/>
          <a:p>
            <a:pPr>
              <a:lnSpc>
                <a:spcPct val="150000"/>
              </a:lnSpc>
            </a:pP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càng lớn càng nguy hiểm.</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62755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0" presetClass="entr" presetSubtype="0" fill="hold"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par>
                                <p:cTn id="21" presetID="10" presetClass="entr" presetSubtype="0"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iterate type="lt">
                                    <p:tmPct val="10000"/>
                                  </p:iterate>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1000"/>
                                        <p:tgtEl>
                                          <p:spTgt spid="20"/>
                                        </p:tgtEl>
                                      </p:cBhvr>
                                    </p:animEffect>
                                    <p:anim calcmode="lin" valueType="num">
                                      <p:cBhvr>
                                        <p:cTn id="49" dur="1000" fill="hold"/>
                                        <p:tgtEl>
                                          <p:spTgt spid="20"/>
                                        </p:tgtEl>
                                        <p:attrNameLst>
                                          <p:attrName>ppt_x</p:attrName>
                                        </p:attrNameLst>
                                      </p:cBhvr>
                                      <p:tavLst>
                                        <p:tav tm="0">
                                          <p:val>
                                            <p:strVal val="#ppt_x"/>
                                          </p:val>
                                        </p:tav>
                                        <p:tav tm="100000">
                                          <p:val>
                                            <p:strVal val="#ppt_x"/>
                                          </p:val>
                                        </p:tav>
                                      </p:tavLst>
                                    </p:anim>
                                    <p:anim calcmode="lin" valueType="num">
                                      <p:cBhvr>
                                        <p:cTn id="5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iterate type="lt">
                                    <p:tmPct val="10000"/>
                                  </p:iterate>
                                  <p:childTnLst>
                                    <p:set>
                                      <p:cBhvr>
                                        <p:cTn id="54" dur="1" fill="hold">
                                          <p:stCondLst>
                                            <p:cond delay="0"/>
                                          </p:stCondLst>
                                        </p:cTn>
                                        <p:tgtEl>
                                          <p:spTgt spid="18"/>
                                        </p:tgtEl>
                                        <p:attrNameLst>
                                          <p:attrName>style.visibility</p:attrName>
                                        </p:attrNameLst>
                                      </p:cBhvr>
                                      <p:to>
                                        <p:strVal val="visible"/>
                                      </p:to>
                                    </p:set>
                                    <p:animEffect transition="in" filter="fade">
                                      <p:cBhvr>
                                        <p:cTn id="55" dur="1000"/>
                                        <p:tgtEl>
                                          <p:spTgt spid="18"/>
                                        </p:tgtEl>
                                      </p:cBhvr>
                                    </p:animEffect>
                                  </p:childTnLst>
                                </p:cTn>
                              </p:par>
                            </p:childTnLst>
                          </p:cTn>
                        </p:par>
                        <p:par>
                          <p:cTn id="56" fill="hold">
                            <p:stCondLst>
                              <p:cond delay="2600"/>
                            </p:stCondLst>
                            <p:childTnLst>
                              <p:par>
                                <p:cTn id="57" presetID="10" presetClass="entr" presetSubtype="0" fill="hold" grpId="0" nodeType="afterEffect">
                                  <p:stCondLst>
                                    <p:cond delay="0"/>
                                  </p:stCondLst>
                                  <p:iterate type="lt">
                                    <p:tmPct val="10000"/>
                                  </p:iterate>
                                  <p:childTnLst>
                                    <p:set>
                                      <p:cBhvr>
                                        <p:cTn id="58" dur="1" fill="hold">
                                          <p:stCondLst>
                                            <p:cond delay="0"/>
                                          </p:stCondLst>
                                        </p:cTn>
                                        <p:tgtEl>
                                          <p:spTgt spid="21"/>
                                        </p:tgtEl>
                                        <p:attrNameLst>
                                          <p:attrName>style.visibility</p:attrName>
                                        </p:attrNameLst>
                                      </p:cBhvr>
                                      <p:to>
                                        <p:strVal val="visible"/>
                                      </p:to>
                                    </p:set>
                                    <p:animEffect transition="in" filter="fade">
                                      <p:cBhvr>
                                        <p:cTn id="59"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P spid="9" grpId="0"/>
      <p:bldP spid="11" grpId="0"/>
      <p:bldP spid="17" grpId="0"/>
      <p:bldP spid="18"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6336" y="0"/>
            <a:ext cx="5581816" cy="823752"/>
          </a:xfrm>
          <a:prstGeom prst="rect">
            <a:avLst/>
          </a:prstGeom>
        </p:spPr>
        <p:txBody>
          <a:bodyPr wrap="square">
            <a:spAutoFit/>
          </a:bodyPr>
          <a:lstStyle/>
          <a:p>
            <a:pPr>
              <a:lnSpc>
                <a:spcPct val="150000"/>
              </a:lnSpc>
            </a:pPr>
            <a:r>
              <a:rPr lang="en-US" sz="3600" b="1" smtClean="0">
                <a:solidFill>
                  <a:srgbClr val="CC0066"/>
                </a:solidFill>
                <a:latin typeface="Times New Roman" panose="02020603050405020304" pitchFamily="18" charset="0"/>
                <a:cs typeface="Times New Roman" panose="02020603050405020304" pitchFamily="18" charset="0"/>
              </a:rPr>
              <a:t> </a:t>
            </a:r>
            <a:r>
              <a:rPr lang="vi-VN" sz="3600" b="1" smtClean="0">
                <a:solidFill>
                  <a:srgbClr val="CC0066"/>
                </a:solidFill>
                <a:latin typeface="Times New Roman" panose="02020603050405020304" pitchFamily="18" charset="0"/>
                <a:cs typeface="Times New Roman" panose="02020603050405020304" pitchFamily="18" charset="0"/>
              </a:rPr>
              <a:t>2. Thời gian tiếp xúc.</a:t>
            </a:r>
            <a:endParaRPr lang="vi-VN" sz="3600" b="1" dirty="0">
              <a:solidFill>
                <a:srgbClr val="CC0066"/>
              </a:solidFill>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a:xfrm>
            <a:off x="11649456" y="6356118"/>
            <a:ext cx="335500" cy="365125"/>
          </a:xfrm>
        </p:spPr>
        <p:txBody>
          <a:bodyPr/>
          <a:lstStyle/>
          <a:p>
            <a:fld id="{1296F657-9FCD-4C55-89F0-009B8F01890B}" type="slidenum">
              <a:rPr lang="en-US" smtClean="0"/>
              <a:t>8</a:t>
            </a:fld>
            <a:endParaRPr lang="en-US"/>
          </a:p>
        </p:txBody>
      </p:sp>
      <p:sp>
        <p:nvSpPr>
          <p:cNvPr id="10" name="Rectangle 9"/>
          <p:cNvSpPr/>
          <p:nvPr/>
        </p:nvSpPr>
        <p:spPr>
          <a:xfrm>
            <a:off x="128016" y="1344960"/>
            <a:ext cx="4233672" cy="4247317"/>
          </a:xfrm>
          <a:prstGeom prst="rect">
            <a:avLst/>
          </a:prstGeom>
        </p:spPr>
        <p:txBody>
          <a:bodyPr wrap="square">
            <a:spAutoFit/>
          </a:bodyPr>
          <a:lstStyle/>
          <a:p>
            <a:pPr algn="just">
              <a:lnSpc>
                <a:spcPct val="150000"/>
              </a:lnSpc>
            </a:pP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a:t>
            </a:r>
            <a:r>
              <a:rPr lang="vi-VN" sz="3600" smtClean="0">
                <a:latin typeface="Times New Roman" panose="02020603050405020304" pitchFamily="18" charset="0"/>
                <a:cs typeface="Times New Roman" panose="02020603050405020304" pitchFamily="18" charset="0"/>
              </a:rPr>
              <a:t> Càng lâu thì R</a:t>
            </a:r>
            <a:r>
              <a:rPr lang="vi-VN" sz="3600" baseline="-25000" smtClean="0">
                <a:latin typeface="Times New Roman" panose="02020603050405020304" pitchFamily="18" charset="0"/>
                <a:cs typeface="Times New Roman" panose="02020603050405020304" pitchFamily="18" charset="0"/>
              </a:rPr>
              <a:t>ng</a:t>
            </a:r>
            <a:r>
              <a:rPr lang="vi-VN" sz="3600" smtClean="0">
                <a:latin typeface="Times New Roman" panose="02020603050405020304" pitchFamily="18" charset="0"/>
                <a:cs typeface="Times New Roman" panose="02020603050405020304" pitchFamily="18" charset="0"/>
              </a:rPr>
              <a:t> càng giảm do quá trình phân hủy lớp da và hiện tượng điện phân phát triển.</a:t>
            </a:r>
            <a:endParaRPr lang="vi-VN" sz="3600"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4904833" y="896904"/>
            <a:ext cx="7080123" cy="5448300"/>
          </a:xfrm>
          <a:prstGeom prst="rect">
            <a:avLst/>
          </a:prstGeom>
        </p:spPr>
      </p:pic>
    </p:spTree>
    <p:extLst>
      <p:ext uri="{BB962C8B-B14F-4D97-AF65-F5344CB8AC3E}">
        <p14:creationId xmlns:p14="http://schemas.microsoft.com/office/powerpoint/2010/main" val="28356013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6336" y="0"/>
            <a:ext cx="7858672" cy="923330"/>
          </a:xfrm>
          <a:prstGeom prst="rect">
            <a:avLst/>
          </a:prstGeom>
        </p:spPr>
        <p:txBody>
          <a:bodyPr wrap="square">
            <a:spAutoFit/>
          </a:bodyPr>
          <a:lstStyle/>
          <a:p>
            <a:pPr>
              <a:lnSpc>
                <a:spcPct val="150000"/>
              </a:lnSpc>
            </a:pPr>
            <a:r>
              <a:rPr lang="en-US" sz="3600" b="1" smtClean="0">
                <a:solidFill>
                  <a:srgbClr val="CC0066"/>
                </a:solidFill>
                <a:latin typeface="Times New Roman" panose="02020603050405020304" pitchFamily="18" charset="0"/>
                <a:cs typeface="Times New Roman" panose="02020603050405020304" pitchFamily="18" charset="0"/>
              </a:rPr>
              <a:t> </a:t>
            </a:r>
            <a:r>
              <a:rPr lang="vi-VN" sz="3600" b="1" smtClean="0">
                <a:solidFill>
                  <a:srgbClr val="CC0066"/>
                </a:solidFill>
                <a:latin typeface="Times New Roman" panose="02020603050405020304" pitchFamily="18" charset="0"/>
                <a:cs typeface="Times New Roman" panose="02020603050405020304" pitchFamily="18" charset="0"/>
              </a:rPr>
              <a:t>3. Đường đi của dòng điện qua người.</a:t>
            </a:r>
            <a:endParaRPr lang="vi-VN" sz="3600" b="1" dirty="0">
              <a:solidFill>
                <a:srgbClr val="CC0066"/>
              </a:solidFill>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a:xfrm>
            <a:off x="11649456" y="6356118"/>
            <a:ext cx="335500" cy="365125"/>
          </a:xfrm>
        </p:spPr>
        <p:txBody>
          <a:bodyPr/>
          <a:lstStyle/>
          <a:p>
            <a:fld id="{1296F657-9FCD-4C55-89F0-009B8F01890B}" type="slidenum">
              <a:rPr lang="en-US" smtClean="0"/>
              <a:t>9</a:t>
            </a:fld>
            <a:endParaRPr lang="en-US"/>
          </a:p>
        </p:txBody>
      </p:sp>
      <p:pic>
        <p:nvPicPr>
          <p:cNvPr id="5" name="Picture 4"/>
          <p:cNvPicPr>
            <a:picLocks noChangeAspect="1"/>
          </p:cNvPicPr>
          <p:nvPr/>
        </p:nvPicPr>
        <p:blipFill>
          <a:blip r:embed="rId2"/>
          <a:stretch>
            <a:fillRect/>
          </a:stretch>
        </p:blipFill>
        <p:spPr>
          <a:xfrm>
            <a:off x="300037" y="1090380"/>
            <a:ext cx="11591925" cy="5448300"/>
          </a:xfrm>
          <a:prstGeom prst="rect">
            <a:avLst/>
          </a:prstGeom>
        </p:spPr>
      </p:pic>
    </p:spTree>
    <p:extLst>
      <p:ext uri="{BB962C8B-B14F-4D97-AF65-F5344CB8AC3E}">
        <p14:creationId xmlns:p14="http://schemas.microsoft.com/office/powerpoint/2010/main" val="37427367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82296"/>
            <a:ext cx="7858672" cy="923330"/>
          </a:xfrm>
          <a:prstGeom prst="rect">
            <a:avLst/>
          </a:prstGeom>
        </p:spPr>
        <p:txBody>
          <a:bodyPr wrap="square">
            <a:spAutoFit/>
          </a:bodyPr>
          <a:lstStyle/>
          <a:p>
            <a:pPr>
              <a:lnSpc>
                <a:spcPct val="150000"/>
              </a:lnSpc>
            </a:pPr>
            <a:r>
              <a:rPr lang="en-US" sz="3600" b="1" smtClean="0">
                <a:solidFill>
                  <a:srgbClr val="CC0066"/>
                </a:solidFill>
                <a:latin typeface="Times New Roman" panose="02020603050405020304" pitchFamily="18" charset="0"/>
                <a:cs typeface="Times New Roman" panose="02020603050405020304" pitchFamily="18" charset="0"/>
              </a:rPr>
              <a:t> </a:t>
            </a:r>
            <a:r>
              <a:rPr lang="vi-VN" sz="3600" b="1" smtClean="0">
                <a:solidFill>
                  <a:srgbClr val="CC0066"/>
                </a:solidFill>
                <a:latin typeface="Times New Roman" panose="02020603050405020304" pitchFamily="18" charset="0"/>
                <a:cs typeface="Times New Roman" panose="02020603050405020304" pitchFamily="18" charset="0"/>
              </a:rPr>
              <a:t>4. Tần số của dòng điện.</a:t>
            </a:r>
            <a:endParaRPr lang="vi-VN" sz="3600" b="1" dirty="0">
              <a:solidFill>
                <a:srgbClr val="CC0066"/>
              </a:solidFill>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a:xfrm>
            <a:off x="11649456" y="6356118"/>
            <a:ext cx="335500" cy="365125"/>
          </a:xfrm>
        </p:spPr>
        <p:txBody>
          <a:bodyPr/>
          <a:lstStyle/>
          <a:p>
            <a:fld id="{1296F657-9FCD-4C55-89F0-009B8F01890B}" type="slidenum">
              <a:rPr lang="en-US" smtClean="0"/>
              <a:t>10</a:t>
            </a:fld>
            <a:endParaRPr lang="en-US"/>
          </a:p>
        </p:txBody>
      </p:sp>
      <p:pic>
        <p:nvPicPr>
          <p:cNvPr id="2" name="Picture 1"/>
          <p:cNvPicPr>
            <a:picLocks noChangeAspect="1"/>
          </p:cNvPicPr>
          <p:nvPr/>
        </p:nvPicPr>
        <p:blipFill>
          <a:blip r:embed="rId2"/>
          <a:stretch>
            <a:fillRect/>
          </a:stretch>
        </p:blipFill>
        <p:spPr>
          <a:xfrm>
            <a:off x="2592133" y="722376"/>
            <a:ext cx="7457123" cy="6172200"/>
          </a:xfrm>
          <a:prstGeom prst="rect">
            <a:avLst/>
          </a:prstGeom>
        </p:spPr>
      </p:pic>
    </p:spTree>
    <p:extLst>
      <p:ext uri="{BB962C8B-B14F-4D97-AF65-F5344CB8AC3E}">
        <p14:creationId xmlns:p14="http://schemas.microsoft.com/office/powerpoint/2010/main" val="38607008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dien giat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734" y="101528"/>
            <a:ext cx="4851398" cy="36915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antoanlaodongvn.vn/wp-content/uploads/2018/03/v4-728px-Treat-a-Victim-of-Electrical-Shock-Step-1-Version-2-300x22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3088" y="101527"/>
            <a:ext cx="4843029" cy="36322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http://pcphutho.npc.com.vn/Portals/0/17.bm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581" y="3766676"/>
            <a:ext cx="4940153" cy="309132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Kết quả hình ảnh cho nạn nhân bị điện giậ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0668" y="3969333"/>
            <a:ext cx="4629601" cy="2787063"/>
          </a:xfrm>
          <a:prstGeom prst="rect">
            <a:avLst/>
          </a:prstGeom>
          <a:noFill/>
          <a:extLst>
            <a:ext uri="{909E8E84-426E-40DD-AFC4-6F175D3DCCD1}">
              <a14:hiddenFill xmlns:a14="http://schemas.microsoft.com/office/drawing/2010/main">
                <a:solidFill>
                  <a:srgbClr val="FFFFFF"/>
                </a:solidFill>
              </a14:hiddenFill>
            </a:ext>
          </a:extLst>
        </p:spPr>
      </p:pic>
      <p:sp>
        <p:nvSpPr>
          <p:cNvPr id="8" name="Slide Number Placeholder 7"/>
          <p:cNvSpPr>
            <a:spLocks noGrp="1"/>
          </p:cNvSpPr>
          <p:nvPr>
            <p:ph type="sldNum" sz="quarter" idx="12"/>
          </p:nvPr>
        </p:nvSpPr>
        <p:spPr/>
        <p:txBody>
          <a:bodyPr/>
          <a:lstStyle/>
          <a:p>
            <a:fld id="{1296F657-9FCD-4C55-89F0-009B8F01890B}" type="slidenum">
              <a:rPr lang="en-US" smtClean="0"/>
              <a:t>11</a:t>
            </a:fld>
            <a:endParaRPr lang="en-US"/>
          </a:p>
        </p:txBody>
      </p:sp>
    </p:spTree>
    <p:extLst>
      <p:ext uri="{BB962C8B-B14F-4D97-AF65-F5344CB8AC3E}">
        <p14:creationId xmlns:p14="http://schemas.microsoft.com/office/powerpoint/2010/main" val="2764486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4"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2000"/>
                                        <p:tgtEl>
                                          <p:spTgt spid="5"/>
                                        </p:tgtEl>
                                      </p:cBhvr>
                                    </p:animEffect>
                                  </p:childTnLst>
                                </p:cTn>
                              </p:par>
                            </p:childTnLst>
                          </p:cTn>
                        </p:par>
                        <p:par>
                          <p:cTn id="14" fill="hold">
                            <p:stCondLst>
                              <p:cond delay="3000"/>
                            </p:stCondLst>
                            <p:childTnLst>
                              <p:par>
                                <p:cTn id="15" presetID="21" presetClass="entr" presetSubtype="3"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3)">
                                      <p:cBhvr>
                                        <p:cTn id="17" dur="2000"/>
                                        <p:tgtEl>
                                          <p:spTgt spid="6"/>
                                        </p:tgtEl>
                                      </p:cBhvr>
                                    </p:animEffect>
                                  </p:childTnLst>
                                </p:cTn>
                              </p:par>
                            </p:childTnLst>
                          </p:cTn>
                        </p:par>
                        <p:par>
                          <p:cTn id="18" fill="hold">
                            <p:stCondLst>
                              <p:cond delay="5000"/>
                            </p:stCondLst>
                            <p:childTnLst>
                              <p:par>
                                <p:cTn id="19" presetID="14" presetClass="entr" presetSubtype="5"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randombar(vertical)">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7463" y="-11072"/>
            <a:ext cx="12038275" cy="1754326"/>
          </a:xfrm>
          <a:prstGeom prst="rect">
            <a:avLst/>
          </a:prstGeom>
        </p:spPr>
        <p:txBody>
          <a:bodyPr wrap="square">
            <a:spAutoFit/>
          </a:bodyPr>
          <a:lstStyle/>
          <a:p>
            <a:pPr>
              <a:lnSpc>
                <a:spcPct val="150000"/>
              </a:lnSpc>
            </a:pPr>
            <a:r>
              <a:rPr lang="en-US" sz="3600" dirty="0" smtClean="0">
                <a:latin typeface="+mj-lt"/>
              </a:rPr>
              <a:t> - </a:t>
            </a:r>
            <a:r>
              <a:rPr lang="vi-VN" sz="3600" dirty="0" smtClean="0">
                <a:latin typeface="+mj-lt"/>
              </a:rPr>
              <a:t>Khi thấy người bị tai nạn điện giật, bất cứ ai cũng phải có</a:t>
            </a:r>
            <a:r>
              <a:rPr lang="en-US" sz="3600" dirty="0" smtClean="0">
                <a:latin typeface="+mj-lt"/>
              </a:rPr>
              <a:t> </a:t>
            </a:r>
            <a:r>
              <a:rPr lang="vi-VN" sz="3600" dirty="0" smtClean="0">
                <a:latin typeface="+mj-lt"/>
              </a:rPr>
              <a:t>trách nhiệm tìm mọi biện pháp để cứu người bị nạn.</a:t>
            </a:r>
            <a:endParaRPr lang="vi-VN" sz="3600" dirty="0">
              <a:latin typeface="+mj-lt"/>
            </a:endParaRPr>
          </a:p>
        </p:txBody>
      </p:sp>
      <p:sp>
        <p:nvSpPr>
          <p:cNvPr id="4" name="Rectangle 3"/>
          <p:cNvSpPr/>
          <p:nvPr/>
        </p:nvSpPr>
        <p:spPr>
          <a:xfrm>
            <a:off x="87464" y="1544051"/>
            <a:ext cx="12038275"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 </a:t>
            </a:r>
            <a:r>
              <a:rPr lang="en-US" sz="3600" dirty="0" err="1" smtClean="0">
                <a:latin typeface="Times New Roman" panose="02020603050405020304" pitchFamily="18" charset="0"/>
                <a:cs typeface="Times New Roman" panose="02020603050405020304" pitchFamily="18" charset="0"/>
              </a:rPr>
              <a:t>Việc</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xử</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lý</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cấp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cứu</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càng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tiến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hành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nhanh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thì</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tỷ</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lệ</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nạn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nhân</a:t>
            </a:r>
            <a:r>
              <a:rPr lang="en-US" sz="3600" dirty="0" smtClean="0">
                <a:latin typeface="Times New Roman" panose="02020603050405020304" pitchFamily="18" charset="0"/>
                <a:cs typeface="Times New Roman" panose="02020603050405020304" pitchFamily="18" charset="0"/>
              </a:rPr>
              <a:t> </a:t>
            </a:r>
            <a:r>
              <a:rPr lang="vi-VN" sz="3600" dirty="0" smtClean="0">
                <a:latin typeface="Times New Roman" panose="02020603050405020304" pitchFamily="18" charset="0"/>
                <a:cs typeface="Times New Roman" panose="02020603050405020304" pitchFamily="18" charset="0"/>
              </a:rPr>
              <a:t>được cứu sống càng cao.</a:t>
            </a:r>
            <a:endParaRPr lang="vi-VN" sz="3600" dirty="0">
              <a:latin typeface="Times New Roman" panose="02020603050405020304" pitchFamily="18" charset="0"/>
              <a:cs typeface="Times New Roman" panose="02020603050405020304" pitchFamily="18" charset="0"/>
            </a:endParaRPr>
          </a:p>
        </p:txBody>
      </p:sp>
      <p:sp>
        <p:nvSpPr>
          <p:cNvPr id="5" name="Rectangle 4"/>
          <p:cNvSpPr/>
          <p:nvPr/>
        </p:nvSpPr>
        <p:spPr>
          <a:xfrm>
            <a:off x="87464" y="3107546"/>
            <a:ext cx="11847443" cy="1477328"/>
          </a:xfrm>
          <a:prstGeom prst="rect">
            <a:avLst/>
          </a:prstGeom>
        </p:spPr>
        <p:txBody>
          <a:bodyPr wrap="square">
            <a:spAutoFit/>
          </a:bodyPr>
          <a:lstStyle/>
          <a:p>
            <a:pPr>
              <a:lnSpc>
                <a:spcPct val="150000"/>
              </a:lnSpc>
            </a:pPr>
            <a:r>
              <a:rPr lang="en-US" sz="3600" dirty="0" smtClean="0">
                <a:latin typeface="+mj-lt"/>
              </a:rPr>
              <a:t> - </a:t>
            </a:r>
            <a:r>
              <a:rPr lang="vi-VN" sz="3600" dirty="0" smtClean="0">
                <a:latin typeface="+mj-lt"/>
              </a:rPr>
              <a:t>Theo thống kê, trong 1 phút nếu nạn nhân được tách ra khỏi</a:t>
            </a:r>
          </a:p>
          <a:p>
            <a:r>
              <a:rPr lang="vi-VN" sz="3600" dirty="0" smtClean="0">
                <a:latin typeface="+mj-lt"/>
              </a:rPr>
              <a:t>nguồn điện và được cấp cứu kịp thời </a:t>
            </a:r>
            <a:endParaRPr lang="en-US" sz="3600" dirty="0">
              <a:latin typeface="+mj-lt"/>
            </a:endParaRPr>
          </a:p>
        </p:txBody>
      </p:sp>
      <p:graphicFrame>
        <p:nvGraphicFramePr>
          <p:cNvPr id="6" name="Table 5"/>
          <p:cNvGraphicFramePr>
            <a:graphicFrameLocks noGrp="1"/>
          </p:cNvGraphicFramePr>
          <p:nvPr>
            <p:extLst/>
          </p:nvPr>
        </p:nvGraphicFramePr>
        <p:xfrm>
          <a:off x="222636" y="4584874"/>
          <a:ext cx="11799736" cy="2094222"/>
        </p:xfrm>
        <a:graphic>
          <a:graphicData uri="http://schemas.openxmlformats.org/drawingml/2006/table">
            <a:tbl>
              <a:tblPr firstRow="1" bandRow="1">
                <a:tableStyleId>{5C22544A-7EE6-4342-B048-85BDC9FD1C3A}</a:tableStyleId>
              </a:tblPr>
              <a:tblGrid>
                <a:gridCol w="6488265">
                  <a:extLst>
                    <a:ext uri="{9D8B030D-6E8A-4147-A177-3AD203B41FA5}">
                      <a16:colId xmlns:a16="http://schemas.microsoft.com/office/drawing/2014/main" val="3825724"/>
                    </a:ext>
                  </a:extLst>
                </a:gridCol>
                <a:gridCol w="1781092">
                  <a:extLst>
                    <a:ext uri="{9D8B030D-6E8A-4147-A177-3AD203B41FA5}">
                      <a16:colId xmlns:a16="http://schemas.microsoft.com/office/drawing/2014/main" val="1646871816"/>
                    </a:ext>
                  </a:extLst>
                </a:gridCol>
                <a:gridCol w="1804946">
                  <a:extLst>
                    <a:ext uri="{9D8B030D-6E8A-4147-A177-3AD203B41FA5}">
                      <a16:colId xmlns:a16="http://schemas.microsoft.com/office/drawing/2014/main" val="3970772560"/>
                    </a:ext>
                  </a:extLst>
                </a:gridCol>
                <a:gridCol w="1725433">
                  <a:extLst>
                    <a:ext uri="{9D8B030D-6E8A-4147-A177-3AD203B41FA5}">
                      <a16:colId xmlns:a16="http://schemas.microsoft.com/office/drawing/2014/main" val="4016307789"/>
                    </a:ext>
                  </a:extLst>
                </a:gridCol>
              </a:tblGrid>
              <a:tr h="1047111">
                <a:tc>
                  <a:txBody>
                    <a:bodyPr/>
                    <a:lstStyle/>
                    <a:p>
                      <a:pPr algn="l"/>
                      <a:r>
                        <a:rPr lang="en-US" sz="3200" dirty="0" err="1" smtClean="0">
                          <a:solidFill>
                            <a:schemeClr val="tx1"/>
                          </a:solidFill>
                          <a:latin typeface="Times New Roman" panose="02020603050405020304" pitchFamily="18" charset="0"/>
                          <a:cs typeface="Times New Roman" panose="02020603050405020304" pitchFamily="18" charset="0"/>
                        </a:rPr>
                        <a:t>Thời</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gian</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err="1" smtClean="0">
                          <a:solidFill>
                            <a:schemeClr val="tx1"/>
                          </a:solidFill>
                          <a:latin typeface="Times New Roman" panose="02020603050405020304" pitchFamily="18" charset="0"/>
                          <a:cs typeface="Times New Roman" panose="02020603050405020304" pitchFamily="18" charset="0"/>
                        </a:rPr>
                        <a:t>từ</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lúc</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bị</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điện</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giật</a:t>
                      </a:r>
                      <a:r>
                        <a:rPr lang="en-US" sz="3200" baseline="0" dirty="0" smtClean="0">
                          <a:solidFill>
                            <a:schemeClr val="tx1"/>
                          </a:solidFill>
                          <a:latin typeface="Times New Roman" panose="02020603050405020304" pitchFamily="18" charset="0"/>
                          <a:cs typeface="Times New Roman" panose="02020603050405020304" pitchFamily="18" charset="0"/>
                        </a:rPr>
                        <a:t> (</a:t>
                      </a:r>
                      <a:r>
                        <a:rPr lang="en-US" sz="3200" baseline="0" dirty="0" err="1" smtClean="0">
                          <a:solidFill>
                            <a:schemeClr val="tx1"/>
                          </a:solidFill>
                          <a:latin typeface="Times New Roman" panose="02020603050405020304" pitchFamily="18" charset="0"/>
                          <a:cs typeface="Times New Roman" panose="02020603050405020304" pitchFamily="18" charset="0"/>
                        </a:rPr>
                        <a:t>phút</a:t>
                      </a:r>
                      <a:r>
                        <a:rPr lang="en-US" sz="3200" baseline="0" dirty="0" smtClean="0">
                          <a:solidFill>
                            <a:schemeClr val="tx1"/>
                          </a:solidFill>
                          <a:latin typeface="Times New Roman" panose="02020603050405020304" pitchFamily="18" charset="0"/>
                          <a:cs typeface="Times New Roman" panose="02020603050405020304" pitchFamily="18" charset="0"/>
                        </a:rPr>
                        <a:t>)</a:t>
                      </a:r>
                      <a:endParaRPr lang="en-US" sz="3200" dirty="0">
                        <a:solidFill>
                          <a:schemeClr val="tx1"/>
                        </a:solidFill>
                        <a:latin typeface="Times New Roman" panose="02020603050405020304" pitchFamily="18" charset="0"/>
                        <a:cs typeface="Times New Roman" panose="02020603050405020304" pitchFamily="18" charset="0"/>
                      </a:endParaRPr>
                    </a:p>
                  </a:txBody>
                  <a:tcPr anchor="ctr">
                    <a:solidFill>
                      <a:schemeClr val="accent1">
                        <a:lumMod val="20000"/>
                        <a:lumOff val="80000"/>
                      </a:schemeClr>
                    </a:solidFill>
                  </a:tcPr>
                </a:tc>
                <a:tc>
                  <a:txBody>
                    <a:bodyPr/>
                    <a:lstStyle/>
                    <a:p>
                      <a:pPr algn="ctr"/>
                      <a:r>
                        <a:rPr lang="en-US" sz="3600" b="1" kern="1200" dirty="0" smtClean="0">
                          <a:solidFill>
                            <a:srgbClr val="FF0000"/>
                          </a:solidFill>
                          <a:latin typeface="Times New Roman" panose="02020603050405020304" pitchFamily="18" charset="0"/>
                          <a:ea typeface="+mn-ea"/>
                          <a:cs typeface="Times New Roman" panose="02020603050405020304" pitchFamily="18" charset="0"/>
                        </a:rPr>
                        <a:t>≤ 1</a:t>
                      </a:r>
                      <a:endParaRPr lang="en-US" sz="3600" b="1" kern="1200" dirty="0">
                        <a:solidFill>
                          <a:srgbClr val="FF0000"/>
                        </a:solidFill>
                        <a:latin typeface="Times New Roman" panose="02020603050405020304" pitchFamily="18" charset="0"/>
                        <a:ea typeface="+mn-ea"/>
                        <a:cs typeface="Times New Roman" panose="02020603050405020304" pitchFamily="18" charset="0"/>
                      </a:endParaRPr>
                    </a:p>
                  </a:txBody>
                  <a:tcPr anchor="ctr">
                    <a:solidFill>
                      <a:schemeClr val="bg2"/>
                    </a:solidFill>
                  </a:tcPr>
                </a:tc>
                <a:tc>
                  <a:txBody>
                    <a:bodyPr/>
                    <a:lstStyle/>
                    <a:p>
                      <a:pPr algn="ctr"/>
                      <a:r>
                        <a:rPr lang="en-US" sz="3600" dirty="0" smtClean="0">
                          <a:solidFill>
                            <a:srgbClr val="FF0000"/>
                          </a:solidFill>
                          <a:latin typeface="Times New Roman" panose="02020603050405020304" pitchFamily="18" charset="0"/>
                          <a:cs typeface="Times New Roman" panose="02020603050405020304" pitchFamily="18" charset="0"/>
                        </a:rPr>
                        <a:t>&gt; 6</a:t>
                      </a:r>
                      <a:endParaRPr lang="en-US" sz="3600" dirty="0">
                        <a:solidFill>
                          <a:srgbClr val="FF0000"/>
                        </a:solidFill>
                        <a:latin typeface="Times New Roman" panose="02020603050405020304" pitchFamily="18" charset="0"/>
                        <a:cs typeface="Times New Roman" panose="02020603050405020304" pitchFamily="18" charset="0"/>
                      </a:endParaRPr>
                    </a:p>
                  </a:txBody>
                  <a:tcPr anchor="ctr">
                    <a:solidFill>
                      <a:schemeClr val="bg2"/>
                    </a:solidFill>
                  </a:tcPr>
                </a:tc>
                <a:tc>
                  <a:txBody>
                    <a:bodyPr/>
                    <a:lstStyle/>
                    <a:p>
                      <a:pPr algn="ctr"/>
                      <a:r>
                        <a:rPr lang="en-US" sz="3600" dirty="0" smtClean="0">
                          <a:solidFill>
                            <a:srgbClr val="FF0000"/>
                          </a:solidFill>
                          <a:latin typeface="Times New Roman" panose="02020603050405020304" pitchFamily="18" charset="0"/>
                          <a:cs typeface="Times New Roman" panose="02020603050405020304" pitchFamily="18" charset="0"/>
                        </a:rPr>
                        <a:t>&gt; 10</a:t>
                      </a:r>
                      <a:endParaRPr lang="en-US" sz="3600" dirty="0">
                        <a:solidFill>
                          <a:srgbClr val="FF0000"/>
                        </a:solidFill>
                        <a:latin typeface="Times New Roman" panose="02020603050405020304" pitchFamily="18" charset="0"/>
                        <a:cs typeface="Times New Roman" panose="02020603050405020304" pitchFamily="18" charset="0"/>
                      </a:endParaRPr>
                    </a:p>
                  </a:txBody>
                  <a:tcPr anchor="ctr">
                    <a:solidFill>
                      <a:schemeClr val="bg2"/>
                    </a:solidFill>
                  </a:tcPr>
                </a:tc>
                <a:extLst>
                  <a:ext uri="{0D108BD9-81ED-4DB2-BD59-A6C34878D82A}">
                    <a16:rowId xmlns:a16="http://schemas.microsoft.com/office/drawing/2014/main" val="1346310475"/>
                  </a:ext>
                </a:extLst>
              </a:tr>
              <a:tr h="1047111">
                <a:tc>
                  <a:txBody>
                    <a:bodyPr/>
                    <a:lstStyle/>
                    <a:p>
                      <a:pPr algn="l"/>
                      <a:r>
                        <a:rPr lang="en-US" sz="3200" b="1" kern="1200" baseline="0" dirty="0" err="1" smtClean="0">
                          <a:solidFill>
                            <a:schemeClr val="tx1"/>
                          </a:solidFill>
                          <a:latin typeface="Times New Roman" panose="02020603050405020304" pitchFamily="18" charset="0"/>
                          <a:ea typeface="+mn-ea"/>
                          <a:cs typeface="Times New Roman" panose="02020603050405020304" pitchFamily="18" charset="0"/>
                        </a:rPr>
                        <a:t>Khả</a:t>
                      </a:r>
                      <a:r>
                        <a:rPr lang="en-US" sz="3200" b="1" kern="1200" baseline="0" dirty="0" smtClean="0">
                          <a:solidFill>
                            <a:schemeClr val="tx1"/>
                          </a:solidFill>
                          <a:latin typeface="Times New Roman" panose="02020603050405020304" pitchFamily="18" charset="0"/>
                          <a:ea typeface="+mn-ea"/>
                          <a:cs typeface="Times New Roman" panose="02020603050405020304" pitchFamily="18" charset="0"/>
                        </a:rPr>
                        <a:t> </a:t>
                      </a:r>
                      <a:r>
                        <a:rPr lang="en-US" sz="3200" b="1" kern="1200" baseline="0" dirty="0" err="1" smtClean="0">
                          <a:solidFill>
                            <a:schemeClr val="tx1"/>
                          </a:solidFill>
                          <a:latin typeface="Times New Roman" panose="02020603050405020304" pitchFamily="18" charset="0"/>
                          <a:ea typeface="+mn-ea"/>
                          <a:cs typeface="Times New Roman" panose="02020603050405020304" pitchFamily="18" charset="0"/>
                        </a:rPr>
                        <a:t>năng</a:t>
                      </a:r>
                      <a:r>
                        <a:rPr lang="en-US" sz="3200" b="1" kern="1200" baseline="0" dirty="0" smtClean="0">
                          <a:solidFill>
                            <a:schemeClr val="tx1"/>
                          </a:solidFill>
                          <a:latin typeface="Times New Roman" panose="02020603050405020304" pitchFamily="18" charset="0"/>
                          <a:ea typeface="+mn-ea"/>
                          <a:cs typeface="Times New Roman" panose="02020603050405020304" pitchFamily="18" charset="0"/>
                        </a:rPr>
                        <a:t> </a:t>
                      </a:r>
                      <a:r>
                        <a:rPr lang="en-US" sz="3200" b="1" kern="1200" baseline="0" dirty="0" err="1" smtClean="0">
                          <a:solidFill>
                            <a:schemeClr val="tx1"/>
                          </a:solidFill>
                          <a:latin typeface="Times New Roman" panose="02020603050405020304" pitchFamily="18" charset="0"/>
                          <a:ea typeface="+mn-ea"/>
                          <a:cs typeface="Times New Roman" panose="02020603050405020304" pitchFamily="18" charset="0"/>
                        </a:rPr>
                        <a:t>cứu</a:t>
                      </a:r>
                      <a:r>
                        <a:rPr lang="en-US" sz="3200" b="1" kern="1200" baseline="0" dirty="0" smtClean="0">
                          <a:solidFill>
                            <a:schemeClr val="tx1"/>
                          </a:solidFill>
                          <a:latin typeface="Times New Roman" panose="02020603050405020304" pitchFamily="18" charset="0"/>
                          <a:ea typeface="+mn-ea"/>
                          <a:cs typeface="Times New Roman" panose="02020603050405020304" pitchFamily="18" charset="0"/>
                        </a:rPr>
                        <a:t> </a:t>
                      </a:r>
                      <a:r>
                        <a:rPr lang="en-US" sz="3200" b="1" kern="1200" baseline="0" dirty="0" err="1" smtClean="0">
                          <a:solidFill>
                            <a:schemeClr val="tx1"/>
                          </a:solidFill>
                          <a:latin typeface="Times New Roman" panose="02020603050405020304" pitchFamily="18" charset="0"/>
                          <a:ea typeface="+mn-ea"/>
                          <a:cs typeface="Times New Roman" panose="02020603050405020304" pitchFamily="18" charset="0"/>
                        </a:rPr>
                        <a:t>sống</a:t>
                      </a:r>
                      <a:r>
                        <a:rPr lang="en-US" sz="3200" b="1" kern="1200" baseline="0" dirty="0" smtClean="0">
                          <a:solidFill>
                            <a:schemeClr val="tx1"/>
                          </a:solidFill>
                          <a:latin typeface="Times New Roman" panose="02020603050405020304" pitchFamily="18" charset="0"/>
                          <a:ea typeface="+mn-ea"/>
                          <a:cs typeface="Times New Roman" panose="02020603050405020304" pitchFamily="18" charset="0"/>
                        </a:rPr>
                        <a:t> (%)</a:t>
                      </a:r>
                      <a:endParaRPr lang="en-US" sz="3200" b="1" kern="1200" baseline="0" dirty="0">
                        <a:solidFill>
                          <a:schemeClr val="tx1"/>
                        </a:solidFill>
                        <a:latin typeface="Times New Roman" panose="02020603050405020304" pitchFamily="18" charset="0"/>
                        <a:ea typeface="+mn-ea"/>
                        <a:cs typeface="Times New Roman" panose="02020603050405020304" pitchFamily="18" charset="0"/>
                      </a:endParaRPr>
                    </a:p>
                  </a:txBody>
                  <a:tcPr anchor="ctr">
                    <a:solidFill>
                      <a:schemeClr val="accent1">
                        <a:lumMod val="20000"/>
                        <a:lumOff val="80000"/>
                      </a:schemeClr>
                    </a:solidFill>
                  </a:tcPr>
                </a:tc>
                <a:tc>
                  <a:txBody>
                    <a:bodyPr/>
                    <a:lstStyle/>
                    <a:p>
                      <a:pPr algn="ctr"/>
                      <a:r>
                        <a:rPr lang="en-US" sz="3600" b="1" dirty="0" smtClean="0">
                          <a:solidFill>
                            <a:srgbClr val="00B050"/>
                          </a:solidFill>
                          <a:latin typeface="Times New Roman" panose="02020603050405020304" pitchFamily="18" charset="0"/>
                          <a:cs typeface="Times New Roman" panose="02020603050405020304" pitchFamily="18" charset="0"/>
                        </a:rPr>
                        <a:t>90</a:t>
                      </a:r>
                      <a:endParaRPr lang="en-US" sz="3600" b="1" dirty="0">
                        <a:solidFill>
                          <a:srgbClr val="00B050"/>
                        </a:solidFill>
                        <a:latin typeface="Times New Roman" panose="02020603050405020304" pitchFamily="18" charset="0"/>
                        <a:cs typeface="Times New Roman" panose="02020603050405020304" pitchFamily="18" charset="0"/>
                      </a:endParaRPr>
                    </a:p>
                  </a:txBody>
                  <a:tcPr anchor="ctr"/>
                </a:tc>
                <a:tc>
                  <a:txBody>
                    <a:bodyPr/>
                    <a:lstStyle/>
                    <a:p>
                      <a:pPr algn="ctr"/>
                      <a:r>
                        <a:rPr lang="en-US" sz="3600" b="1" dirty="0" smtClean="0">
                          <a:solidFill>
                            <a:srgbClr val="00B050"/>
                          </a:solidFill>
                          <a:latin typeface="Times New Roman" panose="02020603050405020304" pitchFamily="18" charset="0"/>
                          <a:cs typeface="Times New Roman" panose="02020603050405020304" pitchFamily="18" charset="0"/>
                        </a:rPr>
                        <a:t>10</a:t>
                      </a:r>
                      <a:endParaRPr lang="en-US" sz="3600" b="1" dirty="0">
                        <a:solidFill>
                          <a:srgbClr val="00B050"/>
                        </a:solidFill>
                        <a:latin typeface="Times New Roman" panose="02020603050405020304" pitchFamily="18" charset="0"/>
                        <a:cs typeface="Times New Roman" panose="02020603050405020304" pitchFamily="18" charset="0"/>
                      </a:endParaRPr>
                    </a:p>
                  </a:txBody>
                  <a:tcPr anchor="ctr"/>
                </a:tc>
                <a:tc>
                  <a:txBody>
                    <a:bodyPr/>
                    <a:lstStyle/>
                    <a:p>
                      <a:pPr algn="ctr"/>
                      <a:r>
                        <a:rPr lang="en-US" sz="3600" b="1" dirty="0" err="1" smtClean="0">
                          <a:solidFill>
                            <a:srgbClr val="00B050"/>
                          </a:solidFill>
                          <a:latin typeface="Times New Roman" panose="02020603050405020304" pitchFamily="18" charset="0"/>
                          <a:cs typeface="Times New Roman" panose="02020603050405020304" pitchFamily="18" charset="0"/>
                        </a:rPr>
                        <a:t>Rất</a:t>
                      </a:r>
                      <a:r>
                        <a:rPr lang="en-US" sz="3600" b="1" dirty="0" smtClean="0">
                          <a:solidFill>
                            <a:srgbClr val="00B050"/>
                          </a:solidFill>
                          <a:latin typeface="Times New Roman" panose="02020603050405020304" pitchFamily="18" charset="0"/>
                          <a:cs typeface="Times New Roman" panose="02020603050405020304" pitchFamily="18" charset="0"/>
                        </a:rPr>
                        <a:t> </a:t>
                      </a:r>
                      <a:r>
                        <a:rPr lang="en-US" sz="3600" b="1" dirty="0" err="1" smtClean="0">
                          <a:solidFill>
                            <a:srgbClr val="00B050"/>
                          </a:solidFill>
                          <a:latin typeface="Times New Roman" panose="02020603050405020304" pitchFamily="18" charset="0"/>
                          <a:cs typeface="Times New Roman" panose="02020603050405020304" pitchFamily="18" charset="0"/>
                        </a:rPr>
                        <a:t>ít</a:t>
                      </a:r>
                      <a:endParaRPr lang="en-US" sz="3600" b="1" dirty="0">
                        <a:solidFill>
                          <a:srgbClr val="00B050"/>
                        </a:solidFill>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4287925676"/>
                  </a:ext>
                </a:extLst>
              </a:tr>
            </a:tbl>
          </a:graphicData>
        </a:graphic>
      </p:graphicFrame>
      <p:sp>
        <p:nvSpPr>
          <p:cNvPr id="8" name="Slide Number Placeholder 7"/>
          <p:cNvSpPr>
            <a:spLocks noGrp="1"/>
          </p:cNvSpPr>
          <p:nvPr>
            <p:ph type="sldNum" sz="quarter" idx="12"/>
          </p:nvPr>
        </p:nvSpPr>
        <p:spPr/>
        <p:txBody>
          <a:bodyPr/>
          <a:lstStyle/>
          <a:p>
            <a:fld id="{1296F657-9FCD-4C55-89F0-009B8F01890B}" type="slidenum">
              <a:rPr lang="en-US" smtClean="0"/>
              <a:t>12</a:t>
            </a:fld>
            <a:endParaRPr lang="en-US"/>
          </a:p>
        </p:txBody>
      </p:sp>
    </p:spTree>
    <p:extLst>
      <p:ext uri="{BB962C8B-B14F-4D97-AF65-F5344CB8AC3E}">
        <p14:creationId xmlns:p14="http://schemas.microsoft.com/office/powerpoint/2010/main" val="14584738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2643" y="115287"/>
            <a:ext cx="11966713" cy="1569660"/>
          </a:xfrm>
          <a:prstGeom prst="rect">
            <a:avLst/>
          </a:prstGeom>
        </p:spPr>
        <p:txBody>
          <a:bodyPr wrap="square">
            <a:spAutoFit/>
          </a:bodyPr>
          <a:lstStyle/>
          <a:p>
            <a:pPr>
              <a:lnSpc>
                <a:spcPct val="150000"/>
              </a:lnSpc>
            </a:pPr>
            <a:r>
              <a:rPr lang="en-US" sz="3200" smtClean="0">
                <a:latin typeface="+mj-lt"/>
              </a:rPr>
              <a:t>   </a:t>
            </a:r>
            <a:r>
              <a:rPr lang="vi-VN" sz="3200" smtClean="0">
                <a:latin typeface="+mj-lt"/>
              </a:rPr>
              <a:t>Việc xử </a:t>
            </a:r>
            <a:r>
              <a:rPr lang="vi-VN" sz="3200" dirty="0" smtClean="0">
                <a:latin typeface="+mj-lt"/>
              </a:rPr>
              <a:t>lý, cấp cứu người bị điện giật đúng cách cần thực</a:t>
            </a:r>
            <a:r>
              <a:rPr lang="en-US" sz="3200" dirty="0" smtClean="0">
                <a:latin typeface="+mj-lt"/>
              </a:rPr>
              <a:t> </a:t>
            </a:r>
            <a:r>
              <a:rPr lang="vi-VN" sz="3200" dirty="0" smtClean="0">
                <a:latin typeface="+mj-lt"/>
              </a:rPr>
              <a:t>hiện </a:t>
            </a:r>
            <a:r>
              <a:rPr lang="vi-VN" sz="3200" smtClean="0">
                <a:latin typeface="+mj-lt"/>
              </a:rPr>
              <a:t>theo 5 </a:t>
            </a:r>
            <a:r>
              <a:rPr lang="vi-VN" sz="3200" dirty="0" smtClean="0">
                <a:latin typeface="+mj-lt"/>
              </a:rPr>
              <a:t>bước cơ bản:</a:t>
            </a:r>
          </a:p>
        </p:txBody>
      </p:sp>
      <p:sp>
        <p:nvSpPr>
          <p:cNvPr id="6" name="Rectangle 5"/>
          <p:cNvSpPr/>
          <p:nvPr/>
        </p:nvSpPr>
        <p:spPr>
          <a:xfrm>
            <a:off x="-10927" y="1786853"/>
            <a:ext cx="12192001" cy="1569660"/>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1</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Nhanh chóng c</a:t>
            </a:r>
            <a:r>
              <a:rPr lang="en-US" sz="3200" smtClean="0">
                <a:latin typeface="Times New Roman" panose="02020603050405020304" pitchFamily="18" charset="0"/>
                <a:cs typeface="Times New Roman" panose="02020603050405020304" pitchFamily="18" charset="0"/>
              </a:rPr>
              <a:t>ách </a:t>
            </a:r>
            <a:r>
              <a:rPr lang="en-US" sz="3200">
                <a:latin typeface="Times New Roman" panose="02020603050405020304" pitchFamily="18" charset="0"/>
                <a:cs typeface="Times New Roman" panose="02020603050405020304" pitchFamily="18" charset="0"/>
              </a:rPr>
              <a:t>ly người bị nạn </a:t>
            </a:r>
            <a:r>
              <a:rPr lang="vi-VN" sz="3200" smtClean="0">
                <a:latin typeface="Times New Roman" panose="02020603050405020304" pitchFamily="18" charset="0"/>
                <a:cs typeface="Times New Roman" panose="02020603050405020304" pitchFamily="18" charset="0"/>
              </a:rPr>
              <a:t>ra </a:t>
            </a:r>
            <a:r>
              <a:rPr lang="en-US" sz="3200" smtClean="0">
                <a:latin typeface="Times New Roman" panose="02020603050405020304" pitchFamily="18" charset="0"/>
                <a:cs typeface="Times New Roman" panose="02020603050405020304" pitchFamily="18" charset="0"/>
              </a:rPr>
              <a:t>khỏi </a:t>
            </a:r>
            <a:r>
              <a:rPr lang="en-US" sz="3200">
                <a:latin typeface="Times New Roman" panose="02020603050405020304" pitchFamily="18" charset="0"/>
                <a:cs typeface="Times New Roman" panose="02020603050405020304" pitchFamily="18" charset="0"/>
              </a:rPr>
              <a:t>nguồn điện: Cắt cầu dao, CB hoặc dùng vật cách điện lấy dây điện ra khỏi nạn nhân… </a:t>
            </a:r>
            <a:endParaRPr lang="en-US" sz="3200" dirty="0">
              <a:latin typeface="Times New Roman" panose="02020603050405020304" pitchFamily="18" charset="0"/>
              <a:cs typeface="Times New Roman" panose="02020603050405020304" pitchFamily="18" charset="0"/>
            </a:endParaRPr>
          </a:p>
        </p:txBody>
      </p:sp>
      <p:sp>
        <p:nvSpPr>
          <p:cNvPr id="7" name="Slide Number Placeholder 6"/>
          <p:cNvSpPr>
            <a:spLocks noGrp="1"/>
          </p:cNvSpPr>
          <p:nvPr>
            <p:ph type="sldNum" sz="quarter" idx="12"/>
          </p:nvPr>
        </p:nvSpPr>
        <p:spPr/>
        <p:txBody>
          <a:bodyPr/>
          <a:lstStyle/>
          <a:p>
            <a:fld id="{1296F657-9FCD-4C55-89F0-009B8F01890B}" type="slidenum">
              <a:rPr lang="en-US" smtClean="0"/>
              <a:t>13</a:t>
            </a:fld>
            <a:endParaRPr lang="en-US"/>
          </a:p>
        </p:txBody>
      </p:sp>
      <p:sp>
        <p:nvSpPr>
          <p:cNvPr id="8" name="Rectangle 7"/>
          <p:cNvSpPr/>
          <p:nvPr/>
        </p:nvSpPr>
        <p:spPr>
          <a:xfrm>
            <a:off x="-74144" y="3349301"/>
            <a:ext cx="12192001" cy="830997"/>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2</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Chuyển nạn nhân đến nơi khô ráo, khoáng khí, an toàn.</a:t>
            </a:r>
            <a:endParaRPr lang="en-US" sz="3200" dirty="0">
              <a:latin typeface="Times New Roman" panose="02020603050405020304" pitchFamily="18" charset="0"/>
              <a:cs typeface="Times New Roman" panose="02020603050405020304" pitchFamily="18" charset="0"/>
            </a:endParaRPr>
          </a:p>
        </p:txBody>
      </p:sp>
      <p:sp>
        <p:nvSpPr>
          <p:cNvPr id="2" name="Rectangle 1"/>
          <p:cNvSpPr/>
          <p:nvPr/>
        </p:nvSpPr>
        <p:spPr>
          <a:xfrm>
            <a:off x="38502" y="4241104"/>
            <a:ext cx="12153499" cy="2308324"/>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3 </a:t>
            </a:r>
            <a:r>
              <a:rPr lang="vi-VN" sz="3200" b="1" smtClean="0">
                <a:solidFill>
                  <a:srgbClr val="C00000"/>
                </a:solidFill>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Kiểm tra tình trạng nạn nhân, sơ </a:t>
            </a:r>
            <a:r>
              <a:rPr lang="en-US" sz="3200" smtClean="0">
                <a:latin typeface="Times New Roman" panose="02020603050405020304" pitchFamily="18" charset="0"/>
                <a:cs typeface="Times New Roman" panose="02020603050405020304" pitchFamily="18" charset="0"/>
              </a:rPr>
              <a:t>cứu </a:t>
            </a:r>
            <a:r>
              <a:rPr lang="vi-VN" sz="3200" smtClean="0">
                <a:latin typeface="Times New Roman" panose="02020603050405020304" pitchFamily="18" charset="0"/>
                <a:cs typeface="Times New Roman" panose="02020603050405020304" pitchFamily="18" charset="0"/>
              </a:rPr>
              <a:t>nạn nhân nếu cần thiết </a:t>
            </a:r>
            <a:r>
              <a:rPr lang="en-US" sz="3200" smtClean="0">
                <a:latin typeface="Times New Roman" panose="02020603050405020304" pitchFamily="18" charset="0"/>
                <a:cs typeface="Times New Roman" panose="02020603050405020304" pitchFamily="18" charset="0"/>
              </a:rPr>
              <a:t>bằng </a:t>
            </a:r>
            <a:r>
              <a:rPr lang="en-US" sz="3200">
                <a:latin typeface="Times New Roman" panose="02020603050405020304" pitchFamily="18" charset="0"/>
                <a:cs typeface="Times New Roman" panose="02020603050405020304" pitchFamily="18" charset="0"/>
              </a:rPr>
              <a:t>các </a:t>
            </a:r>
            <a:r>
              <a:rPr lang="vi-VN" sz="3200" smtClean="0">
                <a:latin typeface="Times New Roman" panose="02020603050405020304" pitchFamily="18" charset="0"/>
                <a:cs typeface="Times New Roman" panose="02020603050405020304" pitchFamily="18" charset="0"/>
              </a:rPr>
              <a:t>phương </a:t>
            </a:r>
            <a:r>
              <a:rPr lang="en-US" sz="3200" smtClean="0">
                <a:latin typeface="Times New Roman" panose="02020603050405020304" pitchFamily="18" charset="0"/>
                <a:cs typeface="Times New Roman" panose="02020603050405020304" pitchFamily="18" charset="0"/>
              </a:rPr>
              <a:t>pháp </a:t>
            </a:r>
            <a:r>
              <a:rPr lang="en-US" sz="3200">
                <a:latin typeface="Times New Roman" panose="02020603050405020304" pitchFamily="18" charset="0"/>
                <a:cs typeface="Times New Roman" panose="02020603050405020304" pitchFamily="18" charset="0"/>
              </a:rPr>
              <a:t>hô hấp nhân tạo. (cho tới khi biết nạn nhân không còn khả năng sống)…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72592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2643" y="82335"/>
            <a:ext cx="11966713" cy="1569660"/>
          </a:xfrm>
          <a:prstGeom prst="rect">
            <a:avLst/>
          </a:prstGeom>
        </p:spPr>
        <p:txBody>
          <a:bodyPr wrap="square">
            <a:spAutoFit/>
          </a:bodyPr>
          <a:lstStyle/>
          <a:p>
            <a:pPr>
              <a:lnSpc>
                <a:spcPct val="150000"/>
              </a:lnSpc>
            </a:pPr>
            <a:r>
              <a:rPr lang="en-US" sz="3200" smtClean="0">
                <a:latin typeface="+mj-lt"/>
              </a:rPr>
              <a:t>   </a:t>
            </a:r>
            <a:r>
              <a:rPr lang="vi-VN" sz="3200" smtClean="0">
                <a:latin typeface="+mj-lt"/>
              </a:rPr>
              <a:t>Việc xử </a:t>
            </a:r>
            <a:r>
              <a:rPr lang="vi-VN" sz="3200" dirty="0" smtClean="0">
                <a:latin typeface="+mj-lt"/>
              </a:rPr>
              <a:t>lý, cấp cứu người bị điện giật đúng cách cần thực</a:t>
            </a:r>
            <a:r>
              <a:rPr lang="en-US" sz="3200" dirty="0" smtClean="0">
                <a:latin typeface="+mj-lt"/>
              </a:rPr>
              <a:t> </a:t>
            </a:r>
            <a:r>
              <a:rPr lang="vi-VN" sz="3200" dirty="0" smtClean="0">
                <a:latin typeface="+mj-lt"/>
              </a:rPr>
              <a:t>hiện </a:t>
            </a:r>
            <a:r>
              <a:rPr lang="vi-VN" sz="3200" smtClean="0">
                <a:latin typeface="+mj-lt"/>
              </a:rPr>
              <a:t>theo 5 </a:t>
            </a:r>
            <a:r>
              <a:rPr lang="vi-VN" sz="3200" dirty="0" smtClean="0">
                <a:latin typeface="+mj-lt"/>
              </a:rPr>
              <a:t>bước cơ bản:</a:t>
            </a:r>
          </a:p>
        </p:txBody>
      </p:sp>
      <p:sp>
        <p:nvSpPr>
          <p:cNvPr id="6" name="Rectangle 5"/>
          <p:cNvSpPr/>
          <p:nvPr/>
        </p:nvSpPr>
        <p:spPr>
          <a:xfrm>
            <a:off x="38501" y="1490294"/>
            <a:ext cx="12192001" cy="1569660"/>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4</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Nhanh chóng chuyển nạn nhân đến bệnh viện gần nhất để được theo dõi và xử trí kịp thời.</a:t>
            </a:r>
            <a:r>
              <a:rPr lang="en-US" sz="320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
        <p:nvSpPr>
          <p:cNvPr id="7" name="Slide Number Placeholder 6"/>
          <p:cNvSpPr>
            <a:spLocks noGrp="1"/>
          </p:cNvSpPr>
          <p:nvPr>
            <p:ph type="sldNum" sz="quarter" idx="12"/>
          </p:nvPr>
        </p:nvSpPr>
        <p:spPr/>
        <p:txBody>
          <a:bodyPr/>
          <a:lstStyle/>
          <a:p>
            <a:fld id="{1296F657-9FCD-4C55-89F0-009B8F01890B}" type="slidenum">
              <a:rPr lang="en-US" smtClean="0"/>
              <a:t>14</a:t>
            </a:fld>
            <a:endParaRPr lang="en-US"/>
          </a:p>
        </p:txBody>
      </p:sp>
      <p:sp>
        <p:nvSpPr>
          <p:cNvPr id="2" name="Rectangle 1"/>
          <p:cNvSpPr/>
          <p:nvPr/>
        </p:nvSpPr>
        <p:spPr>
          <a:xfrm>
            <a:off x="43963" y="2960061"/>
            <a:ext cx="12153499" cy="1569660"/>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vi-VN" sz="3200" b="1" smtClean="0">
                <a:solidFill>
                  <a:srgbClr val="C00000"/>
                </a:solidFill>
                <a:latin typeface="Times New Roman" panose="02020603050405020304" pitchFamily="18" charset="0"/>
                <a:cs typeface="Times New Roman" panose="02020603050405020304" pitchFamily="18" charset="0"/>
              </a:rPr>
              <a:t>B</a:t>
            </a:r>
            <a:r>
              <a:rPr lang="vi-VN" sz="3200" b="1" baseline="-25000" smtClean="0">
                <a:solidFill>
                  <a:srgbClr val="C00000"/>
                </a:solidFill>
                <a:latin typeface="Times New Roman" panose="02020603050405020304" pitchFamily="18" charset="0"/>
                <a:cs typeface="Times New Roman" panose="02020603050405020304" pitchFamily="18" charset="0"/>
              </a:rPr>
              <a:t>5 </a:t>
            </a:r>
            <a:r>
              <a:rPr lang="en-US" sz="3200">
                <a:latin typeface="Times New Roman" panose="02020603050405020304" pitchFamily="18" charset="0"/>
                <a:cs typeface="Times New Roman" panose="02020603050405020304" pitchFamily="18" charset="0"/>
              </a:rPr>
              <a:t>Quan sát hiện trường để xác định nguyên </a:t>
            </a:r>
            <a:r>
              <a:rPr lang="en-US" sz="3200" smtClean="0">
                <a:latin typeface="Times New Roman" panose="02020603050405020304" pitchFamily="18" charset="0"/>
                <a:cs typeface="Times New Roman" panose="02020603050405020304" pitchFamily="18" charset="0"/>
              </a:rPr>
              <a:t>nhân</a:t>
            </a:r>
            <a:r>
              <a:rPr lang="vi-VN" sz="3200" smtClean="0">
                <a:latin typeface="Times New Roman" panose="02020603050405020304" pitchFamily="18" charset="0"/>
                <a:cs typeface="Times New Roman" panose="02020603050405020304" pitchFamily="18" charset="0"/>
              </a:rPr>
              <a:t>, t</a:t>
            </a:r>
            <a:r>
              <a:rPr lang="en-US" sz="3200" smtClean="0">
                <a:latin typeface="Times New Roman" panose="02020603050405020304" pitchFamily="18" charset="0"/>
                <a:cs typeface="Times New Roman" panose="02020603050405020304" pitchFamily="18" charset="0"/>
              </a:rPr>
              <a:t>ìm </a:t>
            </a:r>
            <a:r>
              <a:rPr lang="en-US" sz="3200">
                <a:latin typeface="Times New Roman" panose="02020603050405020304" pitchFamily="18" charset="0"/>
                <a:cs typeface="Times New Roman" panose="02020603050405020304" pitchFamily="18" charset="0"/>
              </a:rPr>
              <a:t>biện pháp để khắc phục nguyên nhân gây tai nạn, tránh phát sinh </a:t>
            </a:r>
            <a:r>
              <a:rPr lang="en-US" sz="3200" smtClean="0">
                <a:latin typeface="Times New Roman" panose="02020603050405020304" pitchFamily="18" charset="0"/>
                <a:cs typeface="Times New Roman" panose="02020603050405020304" pitchFamily="18" charset="0"/>
              </a:rPr>
              <a:t>lại</a:t>
            </a:r>
            <a:r>
              <a:rPr lang="vi-VN" sz="3200" smtClean="0">
                <a:latin typeface="Times New Roman" panose="02020603050405020304" pitchFamily="18" charset="0"/>
                <a:cs typeface="Times New Roman" panose="02020603050405020304" pitchFamily="18" charset="0"/>
              </a:rPr>
              <a:t>.</a:t>
            </a:r>
            <a:r>
              <a:rPr lang="en-US" sz="320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060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49254" y="960776"/>
            <a:ext cx="11802538"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7.1.1. Trường </a:t>
            </a:r>
            <a:r>
              <a:rPr lang="vi-VN" sz="3200" b="1">
                <a:solidFill>
                  <a:srgbClr val="CC0066"/>
                </a:solidFill>
                <a:latin typeface="Times New Roman" panose="02020603050405020304" pitchFamily="18" charset="0"/>
                <a:cs typeface="Times New Roman" panose="02020603050405020304" pitchFamily="18" charset="0"/>
              </a:rPr>
              <a:t>hợp cách 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t>15</a:t>
            </a:fld>
            <a:endParaRPr lang="en-US"/>
          </a:p>
        </p:txBody>
      </p:sp>
      <p:sp>
        <p:nvSpPr>
          <p:cNvPr id="6" name="Rectangle 5"/>
          <p:cNvSpPr/>
          <p:nvPr/>
        </p:nvSpPr>
        <p:spPr>
          <a:xfrm>
            <a:off x="0" y="-17526"/>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pic>
        <p:nvPicPr>
          <p:cNvPr id="10" name="Picture 9"/>
          <p:cNvPicPr/>
          <p:nvPr/>
        </p:nvPicPr>
        <p:blipFill>
          <a:blip r:embed="rId2"/>
          <a:stretch>
            <a:fillRect/>
          </a:stretch>
        </p:blipFill>
        <p:spPr>
          <a:xfrm>
            <a:off x="187669" y="1698607"/>
            <a:ext cx="4319452" cy="4763588"/>
          </a:xfrm>
          <a:prstGeom prst="rect">
            <a:avLst/>
          </a:prstGeom>
        </p:spPr>
      </p:pic>
      <p:sp>
        <p:nvSpPr>
          <p:cNvPr id="11" name="Rectangle 10"/>
          <p:cNvSpPr/>
          <p:nvPr/>
        </p:nvSpPr>
        <p:spPr>
          <a:xfrm>
            <a:off x="5136750" y="2144226"/>
            <a:ext cx="6879771" cy="3416320"/>
          </a:xfrm>
          <a:prstGeom prst="rect">
            <a:avLst/>
          </a:prstGeom>
        </p:spPr>
        <p:txBody>
          <a:bodyPr wrap="square">
            <a:spAutoFit/>
          </a:bodyPr>
          <a:lstStyle/>
          <a:p>
            <a:pPr marR="0" lvl="0" algn="just">
              <a:lnSpc>
                <a:spcPct val="150000"/>
              </a:lnSpc>
              <a:spcBef>
                <a:spcPts val="0"/>
              </a:spcBef>
              <a:spcAft>
                <a:spcPts val="0"/>
              </a:spcAft>
            </a:pPr>
            <a:r>
              <a:rPr lang="vi-VN" sz="3600" dirty="0" smtClean="0">
                <a:latin typeface="Times New Roman" panose="02020603050405020304" pitchFamily="18" charset="0"/>
                <a:ea typeface="Times New Roman" panose="02020603050405020304" pitchFamily="18" charset="0"/>
              </a:rPr>
              <a:t>  - Nhanh </a:t>
            </a:r>
            <a:r>
              <a:rPr lang="vi-VN" sz="3600" dirty="0">
                <a:latin typeface="Times New Roman" panose="02020603050405020304" pitchFamily="18" charset="0"/>
                <a:ea typeface="Times New Roman" panose="02020603050405020304" pitchFamily="18" charset="0"/>
              </a:rPr>
              <a:t>chóng cắt ngay nguồn điện bằng cách cắt các thiết bị đóng cắt gần nhất như công tắc, cầu dao, CB, máy cắt điện,… </a:t>
            </a:r>
            <a:endParaRPr lang="en-US" sz="3600"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517014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circle(out)">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iterate type="wd">
                                    <p:tmPct val="10000"/>
                                  </p:iterate>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20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t>16</a:t>
            </a:fld>
            <a:endParaRPr lang="en-US"/>
          </a:p>
        </p:txBody>
      </p:sp>
      <p:sp>
        <p:nvSpPr>
          <p:cNvPr id="6" name="Rectangle 5"/>
          <p:cNvSpPr/>
          <p:nvPr/>
        </p:nvSpPr>
        <p:spPr>
          <a:xfrm>
            <a:off x="0" y="-136398"/>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4974336" y="1814264"/>
            <a:ext cx="7077456" cy="5078313"/>
          </a:xfrm>
          <a:prstGeom prst="rect">
            <a:avLst/>
          </a:prstGeom>
        </p:spPr>
        <p:txBody>
          <a:bodyPr wrap="square">
            <a:spAutoFit/>
          </a:bodyPr>
          <a:lstStyle/>
          <a:p>
            <a:pPr algn="just">
              <a:lnSpc>
                <a:spcPct val="150000"/>
              </a:lnSpc>
            </a:pPr>
            <a:r>
              <a:rPr lang="vi-VN" sz="3600" dirty="0" smtClean="0">
                <a:latin typeface="Times New Roman" panose="02020603050405020304" pitchFamily="18" charset="0"/>
                <a:ea typeface="Times New Roman" panose="02020603050405020304" pitchFamily="18" charset="0"/>
              </a:rPr>
              <a:t>  - Khi cắt cần chú ý: Nếu người bị nạn đang ở trên cao thì cần có biện pháp hứng đỡ khi nạn nhân rơi xuống. Có thể dùng dao, búa, rìu,…có cán cách điện để chặt đứt dây dẫn điện.</a:t>
            </a:r>
            <a:endParaRPr lang="en-US" sz="3600" dirty="0"/>
          </a:p>
        </p:txBody>
      </p:sp>
      <p:pic>
        <p:nvPicPr>
          <p:cNvPr id="7" name="Picture 6"/>
          <p:cNvPicPr/>
          <p:nvPr/>
        </p:nvPicPr>
        <p:blipFill>
          <a:blip r:embed="rId2"/>
          <a:stretch>
            <a:fillRect/>
          </a:stretch>
        </p:blipFill>
        <p:spPr>
          <a:xfrm>
            <a:off x="91440" y="2476025"/>
            <a:ext cx="4636008" cy="4334256"/>
          </a:xfrm>
          <a:prstGeom prst="rect">
            <a:avLst/>
          </a:prstGeom>
        </p:spPr>
      </p:pic>
      <p:sp>
        <p:nvSpPr>
          <p:cNvPr id="9" name="Rectangle 8"/>
          <p:cNvSpPr/>
          <p:nvPr/>
        </p:nvSpPr>
        <p:spPr>
          <a:xfrm>
            <a:off x="1098424" y="1279477"/>
            <a:ext cx="7000634"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vi-VN" sz="3600" b="1" dirty="0" smtClean="0">
                <a:solidFill>
                  <a:srgbClr val="00B050"/>
                </a:solidFill>
                <a:latin typeface="Times New Roman" panose="02020603050405020304" pitchFamily="18" charset="0"/>
                <a:ea typeface="Times New Roman" panose="02020603050405020304" pitchFamily="18" charset="0"/>
              </a:rPr>
              <a:t>Nếu </a:t>
            </a:r>
            <a:r>
              <a:rPr lang="vi-VN" sz="3600" b="1" dirty="0">
                <a:solidFill>
                  <a:srgbClr val="00B050"/>
                </a:solidFill>
                <a:latin typeface="Times New Roman" panose="02020603050405020304" pitchFamily="18" charset="0"/>
                <a:ea typeface="Times New Roman" panose="02020603050405020304" pitchFamily="18" charset="0"/>
              </a:rPr>
              <a:t>người bị nạn do điện hạ thế:</a:t>
            </a:r>
            <a:endParaRPr lang="en-US" sz="3600" b="1" dirty="0">
              <a:solidFill>
                <a:srgbClr val="00B050"/>
              </a:solidFill>
            </a:endParaRPr>
          </a:p>
        </p:txBody>
      </p:sp>
      <p:sp>
        <p:nvSpPr>
          <p:cNvPr id="11" name="Rectangle 10"/>
          <p:cNvSpPr/>
          <p:nvPr/>
        </p:nvSpPr>
        <p:spPr>
          <a:xfrm>
            <a:off x="29798" y="640736"/>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92678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iterate type="lt">
                                    <p:tmPct val="10000"/>
                                  </p:iterate>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circle(in)">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9"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t>17</a:t>
            </a:fld>
            <a:endParaRPr lang="en-US"/>
          </a:p>
        </p:txBody>
      </p:sp>
      <p:sp>
        <p:nvSpPr>
          <p:cNvPr id="6" name="Rectangle 5"/>
          <p:cNvSpPr/>
          <p:nvPr/>
        </p:nvSpPr>
        <p:spPr>
          <a:xfrm>
            <a:off x="0" y="-44958"/>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5" name="Rectangle 14"/>
          <p:cNvSpPr/>
          <p:nvPr/>
        </p:nvSpPr>
        <p:spPr>
          <a:xfrm>
            <a:off x="1098424" y="1489789"/>
            <a:ext cx="7000634"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vi-VN" sz="3600" b="1" dirty="0" smtClean="0">
                <a:solidFill>
                  <a:srgbClr val="00B050"/>
                </a:solidFill>
                <a:latin typeface="Times New Roman" panose="02020603050405020304" pitchFamily="18" charset="0"/>
                <a:ea typeface="Times New Roman" panose="02020603050405020304" pitchFamily="18" charset="0"/>
              </a:rPr>
              <a:t>Nếu </a:t>
            </a:r>
            <a:r>
              <a:rPr lang="vi-VN" sz="3600" b="1" dirty="0">
                <a:solidFill>
                  <a:srgbClr val="00B050"/>
                </a:solidFill>
                <a:latin typeface="Times New Roman" panose="02020603050405020304" pitchFamily="18" charset="0"/>
                <a:ea typeface="Times New Roman" panose="02020603050405020304" pitchFamily="18" charset="0"/>
              </a:rPr>
              <a:t>người bị nạn do điện hạ thế:</a:t>
            </a:r>
            <a:endParaRPr lang="en-US" sz="3600" b="1" dirty="0">
              <a:solidFill>
                <a:srgbClr val="00B050"/>
              </a:solidFill>
            </a:endParaRPr>
          </a:p>
        </p:txBody>
      </p:sp>
      <p:sp>
        <p:nvSpPr>
          <p:cNvPr id="16" name="Rectangle 15"/>
          <p:cNvSpPr/>
          <p:nvPr/>
        </p:nvSpPr>
        <p:spPr>
          <a:xfrm>
            <a:off x="4208597" y="2710970"/>
            <a:ext cx="7983403" cy="3416320"/>
          </a:xfrm>
          <a:prstGeom prst="rect">
            <a:avLst/>
          </a:prstGeom>
        </p:spPr>
        <p:txBody>
          <a:bodyPr wrap="square">
            <a:spAutoFit/>
          </a:bodyPr>
          <a:lstStyle/>
          <a:p>
            <a:pPr indent="360045" algn="just">
              <a:lnSpc>
                <a:spcPct val="150000"/>
              </a:lnSpc>
            </a:pPr>
            <a:r>
              <a:rPr lang="en-US" sz="3600" dirty="0">
                <a:latin typeface="Times New Roman" panose="02020603050405020304" pitchFamily="18" charset="0"/>
                <a:ea typeface="Times New Roman" panose="02020603050405020304" pitchFamily="18" charset="0"/>
              </a:rPr>
              <a:t> </a:t>
            </a:r>
            <a:r>
              <a:rPr lang="vi-VN" sz="3600" dirty="0">
                <a:latin typeface="Times New Roman" panose="02020603050405020304" pitchFamily="18" charset="0"/>
                <a:ea typeface="Times New Roman" panose="02020603050405020304" pitchFamily="18" charset="0"/>
              </a:rPr>
              <a:t>Người cứu cần có biện pháp an toàn cá nhân tốt như dùng các vật cách điện như sào, gậy gỗ, tre khô… để gạt dây điện ra khỏi nạn nhân. </a:t>
            </a:r>
            <a:endParaRPr lang="en-US" sz="3200" dirty="0">
              <a:effectLst/>
              <a:latin typeface="Times New Roman" panose="02020603050405020304" pitchFamily="18" charset="0"/>
              <a:ea typeface="Times New Roman" panose="02020603050405020304" pitchFamily="18" charset="0"/>
            </a:endParaRPr>
          </a:p>
        </p:txBody>
      </p:sp>
      <p:pic>
        <p:nvPicPr>
          <p:cNvPr id="17" name="Picture 16"/>
          <p:cNvPicPr/>
          <p:nvPr/>
        </p:nvPicPr>
        <p:blipFill>
          <a:blip r:embed="rId2"/>
          <a:stretch>
            <a:fillRect/>
          </a:stretch>
        </p:blipFill>
        <p:spPr>
          <a:xfrm>
            <a:off x="0" y="2481910"/>
            <a:ext cx="3985434" cy="3874440"/>
          </a:xfrm>
          <a:prstGeom prst="rect">
            <a:avLst/>
          </a:prstGeom>
        </p:spPr>
      </p:pic>
      <p:sp>
        <p:nvSpPr>
          <p:cNvPr id="18" name="Rectangle 17"/>
          <p:cNvSpPr/>
          <p:nvPr/>
        </p:nvSpPr>
        <p:spPr>
          <a:xfrm>
            <a:off x="93806" y="768752"/>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12758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circle(in)">
                                      <p:cBhvr>
                                        <p:cTn id="7" dur="20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iterate type="wd">
                                    <p:tmPct val="10000"/>
                                  </p:iterate>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fade">
                                      <p:cBhvr>
                                        <p:cTn id="12" dur="20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t>18</a:t>
            </a:fld>
            <a:endParaRPr lang="en-US"/>
          </a:p>
        </p:txBody>
      </p:sp>
      <p:sp>
        <p:nvSpPr>
          <p:cNvPr id="6" name="Rectangle 5"/>
          <p:cNvSpPr/>
          <p:nvPr/>
        </p:nvSpPr>
        <p:spPr>
          <a:xfrm>
            <a:off x="0" y="-90678"/>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pic>
        <p:nvPicPr>
          <p:cNvPr id="7" name="Picture 6"/>
          <p:cNvPicPr/>
          <p:nvPr/>
        </p:nvPicPr>
        <p:blipFill>
          <a:blip r:embed="rId2"/>
          <a:stretch>
            <a:fillRect/>
          </a:stretch>
        </p:blipFill>
        <p:spPr>
          <a:xfrm>
            <a:off x="7106540" y="1247192"/>
            <a:ext cx="3461656" cy="2752530"/>
          </a:xfrm>
          <a:prstGeom prst="rect">
            <a:avLst/>
          </a:prstGeom>
        </p:spPr>
      </p:pic>
      <p:pic>
        <p:nvPicPr>
          <p:cNvPr id="9" name="Picture 8"/>
          <p:cNvPicPr/>
          <p:nvPr/>
        </p:nvPicPr>
        <p:blipFill>
          <a:blip r:embed="rId3"/>
          <a:stretch>
            <a:fillRect/>
          </a:stretch>
        </p:blipFill>
        <p:spPr>
          <a:xfrm>
            <a:off x="8461311" y="3999722"/>
            <a:ext cx="3648269" cy="2733870"/>
          </a:xfrm>
          <a:prstGeom prst="rect">
            <a:avLst/>
          </a:prstGeom>
        </p:spPr>
      </p:pic>
      <p:sp>
        <p:nvSpPr>
          <p:cNvPr id="12" name="Rectangle 11"/>
          <p:cNvSpPr/>
          <p:nvPr/>
        </p:nvSpPr>
        <p:spPr>
          <a:xfrm>
            <a:off x="64008" y="1801583"/>
            <a:ext cx="5413248" cy="5078313"/>
          </a:xfrm>
          <a:prstGeom prst="rect">
            <a:avLst/>
          </a:prstGeom>
        </p:spPr>
        <p:txBody>
          <a:bodyPr wrap="square">
            <a:spAutoFit/>
          </a:bodyPr>
          <a:lstStyle/>
          <a:p>
            <a:pPr indent="360045" algn="just">
              <a:lnSpc>
                <a:spcPct val="150000"/>
              </a:lnSpc>
            </a:pPr>
            <a:r>
              <a:rPr lang="vi-VN" sz="3600" dirty="0">
                <a:latin typeface="Times New Roman" panose="02020603050405020304" pitchFamily="18" charset="0"/>
                <a:ea typeface="Times New Roman" panose="02020603050405020304" pitchFamily="18" charset="0"/>
              </a:rPr>
              <a:t>Nếu nạn nhân nắm chặt vào dây điện cần phải đứng trên các vật cách điện khô như bàn, ghế gỗ, thảm hoặc đi ủng, mang găng tay cách điện để gỡ </a:t>
            </a:r>
            <a:r>
              <a:rPr lang="vi-VN" sz="3600">
                <a:latin typeface="Times New Roman" panose="02020603050405020304" pitchFamily="18" charset="0"/>
                <a:ea typeface="Times New Roman" panose="02020603050405020304" pitchFamily="18" charset="0"/>
              </a:rPr>
              <a:t>nạn </a:t>
            </a:r>
            <a:r>
              <a:rPr lang="vi-VN" sz="3600" smtClean="0">
                <a:latin typeface="Times New Roman" panose="02020603050405020304" pitchFamily="18" charset="0"/>
                <a:ea typeface="Times New Roman" panose="02020603050405020304" pitchFamily="18" charset="0"/>
              </a:rPr>
              <a:t>nhân.</a:t>
            </a:r>
            <a:endParaRPr lang="en-US" sz="3600" dirty="0">
              <a:latin typeface="Times New Roman" panose="02020603050405020304" pitchFamily="18" charset="0"/>
              <a:ea typeface="Times New Roman" panose="02020603050405020304" pitchFamily="18" charset="0"/>
            </a:endParaRPr>
          </a:p>
        </p:txBody>
      </p:sp>
      <p:sp>
        <p:nvSpPr>
          <p:cNvPr id="13" name="Rectangle 12"/>
          <p:cNvSpPr/>
          <p:nvPr/>
        </p:nvSpPr>
        <p:spPr>
          <a:xfrm>
            <a:off x="76465" y="1300217"/>
            <a:ext cx="7000634"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vi-VN" sz="3600" b="1" dirty="0" smtClean="0">
                <a:solidFill>
                  <a:srgbClr val="00B050"/>
                </a:solidFill>
                <a:latin typeface="Times New Roman" panose="02020603050405020304" pitchFamily="18" charset="0"/>
                <a:ea typeface="Times New Roman" panose="02020603050405020304" pitchFamily="18" charset="0"/>
              </a:rPr>
              <a:t>Nếu </a:t>
            </a:r>
            <a:r>
              <a:rPr lang="vi-VN" sz="3600" b="1" dirty="0">
                <a:solidFill>
                  <a:srgbClr val="00B050"/>
                </a:solidFill>
                <a:latin typeface="Times New Roman" panose="02020603050405020304" pitchFamily="18" charset="0"/>
                <a:ea typeface="Times New Roman" panose="02020603050405020304" pitchFamily="18" charset="0"/>
              </a:rPr>
              <a:t>người bị nạn do điện hạ thế:</a:t>
            </a:r>
            <a:endParaRPr lang="en-US" sz="3600" b="1" dirty="0">
              <a:solidFill>
                <a:srgbClr val="00B050"/>
              </a:solidFill>
            </a:endParaRPr>
          </a:p>
        </p:txBody>
      </p:sp>
      <p:sp>
        <p:nvSpPr>
          <p:cNvPr id="15" name="Rectangle 14"/>
          <p:cNvSpPr/>
          <p:nvPr/>
        </p:nvSpPr>
        <p:spPr>
          <a:xfrm>
            <a:off x="29798" y="640736"/>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708386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2"/>
                                        </p:tgtEl>
                                        <p:attrNameLst>
                                          <p:attrName>style.visibility</p:attrName>
                                        </p:attrNameLst>
                                      </p:cBhvr>
                                      <p:to>
                                        <p:strVal val="visible"/>
                                      </p:to>
                                    </p:set>
                                    <p:animEffect transition="in" filter="fade">
                                      <p:cBhvr>
                                        <p:cTn id="12" dur="2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out)">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8752" y="1379600"/>
            <a:ext cx="7180171"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Nếu</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người</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bị</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nạn</a:t>
            </a:r>
            <a:r>
              <a:rPr lang="en-US" sz="3600" b="1" dirty="0">
                <a:solidFill>
                  <a:srgbClr val="00B050"/>
                </a:solidFill>
                <a:latin typeface="Times New Roman" panose="02020603050405020304" pitchFamily="18" charset="0"/>
                <a:ea typeface="Times New Roman" panose="02020603050405020304" pitchFamily="18" charset="0"/>
              </a:rPr>
              <a:t> do </a:t>
            </a:r>
            <a:r>
              <a:rPr lang="en-US" sz="3600" b="1" dirty="0" err="1">
                <a:solidFill>
                  <a:srgbClr val="00B050"/>
                </a:solidFill>
                <a:latin typeface="Times New Roman" panose="02020603050405020304" pitchFamily="18" charset="0"/>
                <a:ea typeface="Times New Roman" panose="02020603050405020304" pitchFamily="18" charset="0"/>
              </a:rPr>
              <a:t>điện</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cao</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thế</a:t>
            </a:r>
            <a:r>
              <a:rPr lang="en-US" sz="3600" b="1" dirty="0">
                <a:solidFill>
                  <a:srgbClr val="00B050"/>
                </a:solidFill>
                <a:latin typeface="Times New Roman" panose="02020603050405020304" pitchFamily="18" charset="0"/>
                <a:ea typeface="Times New Roman" panose="02020603050405020304" pitchFamily="18" charset="0"/>
              </a:rPr>
              <a:t>:</a:t>
            </a:r>
            <a:endParaRPr lang="en-US" sz="3600" b="1" dirty="0">
              <a:solidFill>
                <a:srgbClr val="00B050"/>
              </a:solidFill>
            </a:endParaRPr>
          </a:p>
        </p:txBody>
      </p:sp>
      <p:sp>
        <p:nvSpPr>
          <p:cNvPr id="4" name="Rectangle 3"/>
          <p:cNvSpPr/>
          <p:nvPr/>
        </p:nvSpPr>
        <p:spPr>
          <a:xfrm>
            <a:off x="3832088" y="1849069"/>
            <a:ext cx="8359911" cy="2585323"/>
          </a:xfrm>
          <a:prstGeom prst="rect">
            <a:avLst/>
          </a:prstGeom>
        </p:spPr>
        <p:txBody>
          <a:bodyPr wrap="square">
            <a:spAutoFit/>
          </a:bodyPr>
          <a:lstStyle/>
          <a:p>
            <a:pPr indent="360045" algn="just">
              <a:lnSpc>
                <a:spcPct val="150000"/>
              </a:lnSpc>
            </a:pP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ra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khỏi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phải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có</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dụng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cụ</a:t>
            </a:r>
            <a:r>
              <a:rPr lang="en-US" sz="3600" dirty="0">
                <a:latin typeface="Times New Roman" panose="02020603050405020304" pitchFamily="18" charset="0"/>
                <a:ea typeface="Times New Roman" panose="02020603050405020304" pitchFamily="18" charset="0"/>
              </a:rPr>
              <a:t> an </a:t>
            </a:r>
            <a:r>
              <a:rPr lang="en-US" sz="3600" dirty="0" err="1">
                <a:latin typeface="Times New Roman" panose="02020603050405020304" pitchFamily="18" charset="0"/>
                <a:ea typeface="Times New Roman" panose="02020603050405020304" pitchFamily="18" charset="0"/>
              </a:rPr>
              <a:t>toàn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như</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găng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ủng</a:t>
            </a:r>
            <a:r>
              <a:rPr lang="en-US" sz="3600" dirty="0">
                <a:latin typeface="Times New Roman" panose="02020603050405020304" pitchFamily="18" charset="0"/>
                <a:ea typeface="Times New Roman" panose="02020603050405020304" pitchFamily="18" charset="0"/>
              </a:rPr>
              <a:t> , </a:t>
            </a:r>
            <a:r>
              <a:rPr lang="en-US" sz="3600" dirty="0" err="1">
                <a:latin typeface="Times New Roman" panose="02020603050405020304" pitchFamily="18" charset="0"/>
                <a:ea typeface="Times New Roman" panose="02020603050405020304" pitchFamily="18" charset="0"/>
              </a:rPr>
              <a:t>thảm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sào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0" y="-136859"/>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pic>
        <p:nvPicPr>
          <p:cNvPr id="11" name="Picture 10" descr="GÄng tay cÃ¡ch Äiá»n 15 KV VICADI"/>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364" y="2541120"/>
            <a:ext cx="3813617" cy="4161183"/>
          </a:xfrm>
          <a:prstGeom prst="rect">
            <a:avLst/>
          </a:prstGeom>
          <a:noFill/>
          <a:ln>
            <a:noFill/>
          </a:ln>
        </p:spPr>
      </p:pic>
      <p:pic>
        <p:nvPicPr>
          <p:cNvPr id="2" name="Picture 1"/>
          <p:cNvPicPr>
            <a:picLocks noChangeAspect="1"/>
          </p:cNvPicPr>
          <p:nvPr/>
        </p:nvPicPr>
        <p:blipFill>
          <a:blip r:embed="rId3"/>
          <a:stretch>
            <a:fillRect/>
          </a:stretch>
        </p:blipFill>
        <p:spPr>
          <a:xfrm>
            <a:off x="4588423" y="4201287"/>
            <a:ext cx="3124200" cy="2638425"/>
          </a:xfrm>
          <a:prstGeom prst="rect">
            <a:avLst/>
          </a:prstGeom>
        </p:spPr>
      </p:pic>
      <p:pic>
        <p:nvPicPr>
          <p:cNvPr id="12" name="Picture 11"/>
          <p:cNvPicPr>
            <a:picLocks noChangeAspect="1"/>
          </p:cNvPicPr>
          <p:nvPr/>
        </p:nvPicPr>
        <p:blipFill>
          <a:blip r:embed="rId4"/>
          <a:stretch>
            <a:fillRect/>
          </a:stretch>
        </p:blipFill>
        <p:spPr>
          <a:xfrm>
            <a:off x="8165592" y="4480112"/>
            <a:ext cx="3886200" cy="2371725"/>
          </a:xfrm>
          <a:prstGeom prst="rect">
            <a:avLst/>
          </a:prstGeom>
        </p:spPr>
      </p:pic>
      <p:sp>
        <p:nvSpPr>
          <p:cNvPr id="13" name="Rectangle 12"/>
          <p:cNvSpPr/>
          <p:nvPr/>
        </p:nvSpPr>
        <p:spPr>
          <a:xfrm>
            <a:off x="29798" y="640736"/>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7770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3700"/>
                            </p:stCondLst>
                            <p:childTnLst>
                              <p:par>
                                <p:cTn id="9" presetID="8" presetClass="entr" presetSubtype="16"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diamond(in)">
                                      <p:cBhvr>
                                        <p:cTn id="11" dur="2000"/>
                                        <p:tgtEl>
                                          <p:spTgt spid="11"/>
                                        </p:tgtEl>
                                      </p:cBhvr>
                                    </p:animEffect>
                                  </p:childTnLst>
                                </p:cTn>
                              </p:par>
                            </p:childTnLst>
                          </p:cTn>
                        </p:par>
                        <p:par>
                          <p:cTn id="12" fill="hold">
                            <p:stCondLst>
                              <p:cond delay="5700"/>
                            </p:stCondLst>
                            <p:childTnLst>
                              <p:par>
                                <p:cTn id="13" presetID="16" presetClass="entr" presetSubtype="2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arn(inVertical)">
                                      <p:cBhvr>
                                        <p:cTn id="15" dur="500"/>
                                        <p:tgtEl>
                                          <p:spTgt spid="2"/>
                                        </p:tgtEl>
                                      </p:cBhvr>
                                    </p:animEffect>
                                  </p:childTnLst>
                                </p:cTn>
                              </p:par>
                            </p:childTnLst>
                          </p:cTn>
                        </p:par>
                        <p:par>
                          <p:cTn id="16" fill="hold">
                            <p:stCondLst>
                              <p:cond delay="6200"/>
                            </p:stCondLst>
                            <p:childTnLst>
                              <p:par>
                                <p:cTn id="17" presetID="21" presetClass="entr" presetSubtype="3"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heel(3)">
                                      <p:cBhvr>
                                        <p:cTn id="19"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90464" y="1920042"/>
            <a:ext cx="7180171" cy="646331"/>
          </a:xfrm>
          <a:prstGeom prst="rect">
            <a:avLst/>
          </a:prstGeom>
        </p:spPr>
        <p:txBody>
          <a:bodyPr wrap="none">
            <a:spAutoFit/>
          </a:bodyPr>
          <a:lstStyle/>
          <a:p>
            <a:r>
              <a:rPr lang="zh-CN" alt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Nếu</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người</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bị</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nạn</a:t>
            </a:r>
            <a:r>
              <a:rPr lang="en-US" sz="3600" b="1" dirty="0">
                <a:solidFill>
                  <a:srgbClr val="00B050"/>
                </a:solidFill>
                <a:latin typeface="Times New Roman" panose="02020603050405020304" pitchFamily="18" charset="0"/>
                <a:ea typeface="Times New Roman" panose="02020603050405020304" pitchFamily="18" charset="0"/>
              </a:rPr>
              <a:t> do </a:t>
            </a:r>
            <a:r>
              <a:rPr lang="en-US" sz="3600" b="1" dirty="0" err="1">
                <a:solidFill>
                  <a:srgbClr val="00B050"/>
                </a:solidFill>
                <a:latin typeface="Times New Roman" panose="02020603050405020304" pitchFamily="18" charset="0"/>
                <a:ea typeface="Times New Roman" panose="02020603050405020304" pitchFamily="18" charset="0"/>
              </a:rPr>
              <a:t>điện</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cao</a:t>
            </a:r>
            <a:r>
              <a:rPr lang="en-US" sz="3600" b="1" dirty="0">
                <a:solidFill>
                  <a:srgbClr val="00B050"/>
                </a:solidFill>
                <a:latin typeface="Times New Roman" panose="02020603050405020304" pitchFamily="18" charset="0"/>
                <a:ea typeface="Times New Roman" panose="02020603050405020304" pitchFamily="18" charset="0"/>
              </a:rPr>
              <a:t> </a:t>
            </a:r>
            <a:r>
              <a:rPr lang="en-US" sz="3600" b="1" dirty="0" err="1">
                <a:solidFill>
                  <a:srgbClr val="00B050"/>
                </a:solidFill>
                <a:latin typeface="Times New Roman" panose="02020603050405020304" pitchFamily="18" charset="0"/>
                <a:ea typeface="Times New Roman" panose="02020603050405020304" pitchFamily="18" charset="0"/>
              </a:rPr>
              <a:t>thế</a:t>
            </a:r>
            <a:r>
              <a:rPr lang="en-US" sz="3600" b="1" dirty="0">
                <a:solidFill>
                  <a:srgbClr val="00B050"/>
                </a:solidFill>
                <a:latin typeface="Times New Roman" panose="02020603050405020304" pitchFamily="18" charset="0"/>
                <a:ea typeface="Times New Roman" panose="02020603050405020304" pitchFamily="18" charset="0"/>
              </a:rPr>
              <a:t>:</a:t>
            </a:r>
            <a:endParaRPr lang="en-US" sz="3600" b="1" dirty="0">
              <a:solidFill>
                <a:srgbClr val="00B050"/>
              </a:solidFill>
            </a:endParaRPr>
          </a:p>
        </p:txBody>
      </p:sp>
      <p:sp>
        <p:nvSpPr>
          <p:cNvPr id="5" name="Rectangle 4"/>
          <p:cNvSpPr/>
          <p:nvPr/>
        </p:nvSpPr>
        <p:spPr>
          <a:xfrm>
            <a:off x="0" y="2935540"/>
            <a:ext cx="11912905" cy="1654748"/>
          </a:xfrm>
          <a:prstGeom prst="rect">
            <a:avLst/>
          </a:prstGeom>
        </p:spPr>
        <p:txBody>
          <a:bodyPr wrap="square">
            <a:spAutoFit/>
          </a:bodyPr>
          <a:lstStyle/>
          <a:p>
            <a:pPr indent="360045" algn="just">
              <a:lnSpc>
                <a:spcPct val="150000"/>
              </a:lnSpc>
            </a:pPr>
            <a:r>
              <a:rPr lang="en-US" sz="3600" dirty="0" err="1">
                <a:latin typeface="Times New Roman" panose="02020603050405020304" pitchFamily="18" charset="0"/>
                <a:ea typeface="Times New Roman" panose="02020603050405020304" pitchFamily="18" charset="0"/>
              </a:rPr>
              <a:t>Trường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hợp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không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cắt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được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tốt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nhất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là</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báo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lực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vực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nhất</a:t>
            </a:r>
            <a:r>
              <a:rPr lang="en-US" sz="3600" dirty="0">
                <a:latin typeface="Times New Roman" panose="02020603050405020304" pitchFamily="18" charset="0"/>
                <a:ea typeface="Times New Roman" panose="02020603050405020304" pitchFamily="18" charset="0"/>
              </a:rPr>
              <a:t>.</a:t>
            </a:r>
            <a:endParaRPr lang="en-US" sz="32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0" y="102463"/>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29798" y="1061360"/>
            <a:ext cx="12162202" cy="584775"/>
          </a:xfrm>
          <a:prstGeom prst="rect">
            <a:avLst/>
          </a:prstGeom>
        </p:spPr>
        <p:txBody>
          <a:bodyPr wrap="square">
            <a:spAutoFit/>
          </a:bodyPr>
          <a:lstStyle/>
          <a:p>
            <a:r>
              <a:rPr lang="vi-VN" sz="3200" b="1" smtClean="0">
                <a:solidFill>
                  <a:srgbClr val="CC0066"/>
                </a:solidFill>
                <a:latin typeface="Times New Roman" panose="02020603050405020304" pitchFamily="18" charset="0"/>
                <a:cs typeface="Times New Roman" panose="02020603050405020304" pitchFamily="18" charset="0"/>
              </a:rPr>
              <a:t>7.1.2. Trường </a:t>
            </a:r>
            <a:r>
              <a:rPr lang="vi-VN" sz="3200" b="1">
                <a:solidFill>
                  <a:srgbClr val="CC0066"/>
                </a:solidFill>
                <a:latin typeface="Times New Roman" panose="02020603050405020304" pitchFamily="18" charset="0"/>
                <a:cs typeface="Times New Roman" panose="02020603050405020304" pitchFamily="18" charset="0"/>
              </a:rPr>
              <a:t>hợp </a:t>
            </a:r>
            <a:r>
              <a:rPr lang="vi-VN" sz="3200" b="1" smtClean="0">
                <a:solidFill>
                  <a:srgbClr val="CC0066"/>
                </a:solidFill>
                <a:latin typeface="Times New Roman" panose="02020603050405020304" pitchFamily="18" charset="0"/>
                <a:cs typeface="Times New Roman" panose="02020603050405020304" pitchFamily="18" charset="0"/>
              </a:rPr>
              <a:t>không cách </a:t>
            </a:r>
            <a:r>
              <a:rPr lang="vi-VN" sz="3200" b="1">
                <a:solidFill>
                  <a:srgbClr val="CC0066"/>
                </a:solidFill>
                <a:latin typeface="Times New Roman" panose="02020603050405020304" pitchFamily="18" charset="0"/>
                <a:cs typeface="Times New Roman" panose="02020603050405020304" pitchFamily="18" charset="0"/>
              </a:rPr>
              <a:t>ly được nạn nhân ra khỏi nguồn điện:</a:t>
            </a:r>
            <a:endParaRPr lang="vi-VN" sz="3200" b="1" dirty="0">
              <a:solidFill>
                <a:srgbClr val="CC006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5360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iterate type="wd">
                                    <p:tmPct val="10000"/>
                                  </p:iterate>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4974" y="772069"/>
            <a:ext cx="9761838" cy="823752"/>
          </a:xfrm>
          <a:prstGeom prst="rect">
            <a:avLst/>
          </a:prstGeom>
        </p:spPr>
        <p:txBody>
          <a:bodyPr wrap="square">
            <a:spAutoFit/>
          </a:bodyPr>
          <a:lstStyle/>
          <a:p>
            <a:pPr indent="360045" algn="just">
              <a:lnSpc>
                <a:spcPct val="150000"/>
              </a:lnSpc>
            </a:pPr>
            <a:r>
              <a:rPr lang="en-US" sz="3600" b="1" err="1">
                <a:latin typeface="Times New Roman" panose="02020603050405020304" pitchFamily="18" charset="0"/>
                <a:ea typeface="Times New Roman" panose="02020603050405020304" pitchFamily="18" charset="0"/>
              </a:rPr>
              <a:t>Tóm</a:t>
            </a:r>
            <a:r>
              <a:rPr lang="en-US" sz="3600" b="1">
                <a:latin typeface="Times New Roman" panose="02020603050405020304" pitchFamily="18" charset="0"/>
                <a:ea typeface="Times New Roman" panose="02020603050405020304" pitchFamily="18" charset="0"/>
              </a:rPr>
              <a:t> </a:t>
            </a:r>
            <a:r>
              <a:rPr lang="en-US" sz="3600" b="1" smtClean="0">
                <a:latin typeface="Times New Roman" panose="02020603050405020304" pitchFamily="18" charset="0"/>
                <a:ea typeface="Times New Roman" panose="02020603050405020304" pitchFamily="18" charset="0"/>
              </a:rPr>
              <a:t>lại</a:t>
            </a:r>
            <a:endParaRPr lang="en-US" sz="3200" i="1" dirty="0">
              <a:solidFill>
                <a:srgbClr val="CC0066"/>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482525" y="3581712"/>
            <a:ext cx="10211450" cy="584775"/>
          </a:xfrm>
          <a:prstGeom prst="rect">
            <a:avLst/>
          </a:prstGeom>
        </p:spPr>
        <p:txBody>
          <a:bodyPr wrap="none">
            <a:spAutoFit/>
          </a:bodyPr>
          <a:lstStyle/>
          <a:p>
            <a:r>
              <a:rPr lang="vi-VN" sz="3200" b="1" i="1" smtClean="0">
                <a:solidFill>
                  <a:srgbClr val="CC0066"/>
                </a:solidFill>
                <a:latin typeface="+mj-lt"/>
              </a:rPr>
              <a:t>Nhắc lại các bước cơ bản khi cấp </a:t>
            </a:r>
            <a:r>
              <a:rPr lang="vi-VN" sz="3200" b="1" i="1">
                <a:solidFill>
                  <a:srgbClr val="CC0066"/>
                </a:solidFill>
                <a:latin typeface="+mj-lt"/>
              </a:rPr>
              <a:t>cứu người bị điện giật </a:t>
            </a:r>
            <a:r>
              <a:rPr lang="vi-VN" sz="3200" b="1" i="1" smtClean="0">
                <a:solidFill>
                  <a:srgbClr val="CC0066"/>
                </a:solidFill>
                <a:latin typeface="+mj-lt"/>
              </a:rPr>
              <a:t>?</a:t>
            </a:r>
            <a:endParaRPr lang="en-US" sz="3200" b="1" i="1">
              <a:solidFill>
                <a:srgbClr val="CC0066"/>
              </a:solidFill>
              <a:latin typeface="+mj-lt"/>
            </a:endParaRPr>
          </a:p>
        </p:txBody>
      </p:sp>
      <p:sp>
        <p:nvSpPr>
          <p:cNvPr id="8" name="Rectangle 7"/>
          <p:cNvSpPr/>
          <p:nvPr/>
        </p:nvSpPr>
        <p:spPr>
          <a:xfrm>
            <a:off x="566415" y="2296379"/>
            <a:ext cx="9089348" cy="584775"/>
          </a:xfrm>
          <a:prstGeom prst="rect">
            <a:avLst/>
          </a:prstGeom>
        </p:spPr>
        <p:txBody>
          <a:bodyPr wrap="none">
            <a:spAutoFit/>
          </a:bodyPr>
          <a:lstStyle/>
          <a:p>
            <a:r>
              <a:rPr lang="vi-VN" sz="3200" b="1" i="1" smtClean="0">
                <a:solidFill>
                  <a:srgbClr val="CC0066"/>
                </a:solidFill>
                <a:latin typeface="Times New Roman" panose="02020603050405020304" pitchFamily="18" charset="0"/>
                <a:ea typeface="Times New Roman" panose="02020603050405020304" pitchFamily="18" charset="0"/>
              </a:rPr>
              <a:t>K</a:t>
            </a:r>
            <a:r>
              <a:rPr lang="en-US" sz="3200" b="1" i="1" smtClean="0">
                <a:solidFill>
                  <a:srgbClr val="CC0066"/>
                </a:solidFill>
                <a:latin typeface="Times New Roman" panose="02020603050405020304" pitchFamily="18" charset="0"/>
                <a:ea typeface="Times New Roman" panose="02020603050405020304" pitchFamily="18" charset="0"/>
              </a:rPr>
              <a:t>hi </a:t>
            </a:r>
            <a:r>
              <a:rPr lang="en-US" sz="3200" b="1" i="1">
                <a:solidFill>
                  <a:srgbClr val="CC0066"/>
                </a:solidFill>
                <a:latin typeface="Times New Roman" panose="02020603050405020304" pitchFamily="18" charset="0"/>
                <a:ea typeface="Times New Roman" panose="02020603050405020304" pitchFamily="18" charset="0"/>
              </a:rPr>
              <a:t>tách nạn nhân ra khỏi nguồn điện cần lưu ý</a:t>
            </a:r>
            <a:r>
              <a:rPr lang="vi-VN" sz="3200" b="1" i="1">
                <a:solidFill>
                  <a:srgbClr val="CC0066"/>
                </a:solidFill>
                <a:latin typeface="Times New Roman" panose="02020603050405020304" pitchFamily="18" charset="0"/>
                <a:ea typeface="Times New Roman" panose="02020603050405020304" pitchFamily="18" charset="0"/>
              </a:rPr>
              <a:t> gì ?</a:t>
            </a:r>
            <a:endParaRPr lang="en-US" sz="3200"/>
          </a:p>
        </p:txBody>
      </p:sp>
    </p:spTree>
    <p:extLst>
      <p:ext uri="{BB962C8B-B14F-4D97-AF65-F5344CB8AC3E}">
        <p14:creationId xmlns:p14="http://schemas.microsoft.com/office/powerpoint/2010/main" val="2481166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strVal val="#ppt_w*0.70"/>
                                          </p:val>
                                        </p:tav>
                                        <p:tav tm="100000">
                                          <p:val>
                                            <p:strVal val="#ppt_w"/>
                                          </p:val>
                                        </p:tav>
                                      </p:tavLst>
                                    </p:anim>
                                    <p:anim calcmode="lin" valueType="num">
                                      <p:cBhvr>
                                        <p:cTn id="14" dur="1000" fill="hold"/>
                                        <p:tgtEl>
                                          <p:spTgt spid="8"/>
                                        </p:tgtEl>
                                        <p:attrNameLst>
                                          <p:attrName>ppt_h</p:attrName>
                                        </p:attrNameLst>
                                      </p:cBhvr>
                                      <p:tavLst>
                                        <p:tav tm="0">
                                          <p:val>
                                            <p:strVal val="#ppt_h"/>
                                          </p:val>
                                        </p:tav>
                                        <p:tav tm="100000">
                                          <p:val>
                                            <p:strVal val="#ppt_h"/>
                                          </p:val>
                                        </p:tav>
                                      </p:tavLst>
                                    </p:anim>
                                    <p:animEffect transition="in" filter="fade">
                                      <p:cBhvr>
                                        <p:cTn id="15" dur="10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23" presetClass="entr" presetSubtype="16"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0664"/>
            <a:ext cx="11700319" cy="823752"/>
          </a:xfrm>
          <a:prstGeom prst="rect">
            <a:avLst/>
          </a:prstGeom>
        </p:spPr>
        <p:txBody>
          <a:bodyPr wrap="none">
            <a:spAutoFit/>
          </a:bodyPr>
          <a:lstStyle/>
          <a:p>
            <a:pPr indent="360045" algn="just">
              <a:lnSpc>
                <a:spcPct val="150000"/>
              </a:lnSpc>
            </a:pPr>
            <a:r>
              <a:rPr lang="en-US" sz="3600" b="1" dirty="0" err="1">
                <a:solidFill>
                  <a:srgbClr val="CC0066"/>
                </a:solidFill>
                <a:latin typeface="Times New Roman" panose="02020603050405020304" pitchFamily="18" charset="0"/>
                <a:ea typeface="Times New Roman" panose="02020603050405020304" pitchFamily="18" charset="0"/>
              </a:rPr>
              <a:t>Tóm</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lại</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khi</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tách</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nhân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ra</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khỏi</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nguồn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điện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cần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lưu</a:t>
            </a:r>
            <a:r>
              <a:rPr lang="en-US" sz="3600" b="1" dirty="0">
                <a:solidFill>
                  <a:srgbClr val="CC0066"/>
                </a:solidFill>
                <a:latin typeface="Times New Roman" panose="02020603050405020304" pitchFamily="18" charset="0"/>
                <a:ea typeface="Times New Roman" panose="02020603050405020304" pitchFamily="18" charset="0"/>
              </a:rPr>
              <a:t> ý:</a:t>
            </a:r>
            <a:endParaRPr lang="en-US" sz="3200" dirty="0">
              <a:solidFill>
                <a:srgbClr val="CC0066"/>
              </a:solidFill>
              <a:effectLst/>
              <a:latin typeface="Times New Roman" panose="02020603050405020304" pitchFamily="18" charset="0"/>
              <a:ea typeface="Times New Roman" panose="02020603050405020304" pitchFamily="18" charset="0"/>
            </a:endParaRPr>
          </a:p>
        </p:txBody>
      </p:sp>
      <p:pic>
        <p:nvPicPr>
          <p:cNvPr id="3" name="Picture 2"/>
          <p:cNvPicPr/>
          <p:nvPr/>
        </p:nvPicPr>
        <p:blipFill>
          <a:blip r:embed="rId2"/>
          <a:stretch>
            <a:fillRect/>
          </a:stretch>
        </p:blipFill>
        <p:spPr>
          <a:xfrm>
            <a:off x="270587" y="2074700"/>
            <a:ext cx="3983977" cy="3402369"/>
          </a:xfrm>
          <a:prstGeom prst="rect">
            <a:avLst/>
          </a:prstGeom>
        </p:spPr>
      </p:pic>
      <p:sp>
        <p:nvSpPr>
          <p:cNvPr id="4" name="Rectangle 3"/>
          <p:cNvSpPr/>
          <p:nvPr/>
        </p:nvSpPr>
        <p:spPr>
          <a:xfrm>
            <a:off x="4474572" y="2520924"/>
            <a:ext cx="7019730" cy="1754326"/>
          </a:xfrm>
          <a:prstGeom prst="rect">
            <a:avLst/>
          </a:prstGeom>
        </p:spPr>
        <p:txBody>
          <a:bodyPr wrap="squar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Không</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được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tiếp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xúc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với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để</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trần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của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a:t>
            </a:r>
            <a:endParaRPr lang="en-US" sz="3600" dirty="0">
              <a:latin typeface="Times New Roman" panose="02020603050405020304" pitchFamily="18" charset="0"/>
              <a:ea typeface="Times New Roman" panose="02020603050405020304" pitchFamily="18" charset="0"/>
            </a:endParaRPr>
          </a:p>
        </p:txBody>
      </p:sp>
      <p:sp>
        <p:nvSpPr>
          <p:cNvPr id="5" name="Rectangle 4"/>
          <p:cNvSpPr/>
          <p:nvPr/>
        </p:nvSpPr>
        <p:spPr>
          <a:xfrm>
            <a:off x="4595873" y="4648473"/>
            <a:ext cx="7132710" cy="1754326"/>
          </a:xfrm>
          <a:prstGeom prst="rect">
            <a:avLst/>
          </a:prstGeom>
        </p:spPr>
        <p:txBody>
          <a:bodyPr wrap="square">
            <a:spAutoFit/>
          </a:bodyPr>
          <a:lstStyle/>
          <a:p>
            <a:pPr>
              <a:lnSpc>
                <a:spcPct val="150000"/>
              </a:lnSpc>
            </a:pPr>
            <a:r>
              <a:rPr lang="en-US" altLang="zh-CN"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Không</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tiếp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xúc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những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vật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có</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nguy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cơ</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dẫn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ở </a:t>
            </a:r>
            <a:r>
              <a:rPr lang="en-US" sz="3600" dirty="0" err="1">
                <a:latin typeface="Times New Roman" panose="02020603050405020304" pitchFamily="18" charset="0"/>
                <a:ea typeface="Times New Roman" panose="02020603050405020304" pitchFamily="18" charset="0"/>
              </a:rPr>
              <a:t>gần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a:t>
            </a:r>
            <a:endParaRPr lang="en-US" sz="3600" dirty="0"/>
          </a:p>
        </p:txBody>
      </p:sp>
      <p:sp>
        <p:nvSpPr>
          <p:cNvPr id="6" name="Rectangle 5"/>
          <p:cNvSpPr/>
          <p:nvPr/>
        </p:nvSpPr>
        <p:spPr>
          <a:xfrm>
            <a:off x="4428735" y="1447594"/>
            <a:ext cx="7763265" cy="923330"/>
          </a:xfrm>
          <a:prstGeom prst="rect">
            <a:avLst/>
          </a:prstGeom>
        </p:spPr>
        <p:txBody>
          <a:bodyPr wrap="squar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Nếu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cao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chờ</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val="3710499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iterate type="wd">
                                    <p:tmPct val="10000"/>
                                  </p:iterate>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2000"/>
                                        <p:tgtEl>
                                          <p:spTgt spid="6">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iterate type="wd">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2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heel(1)">
                                      <p:cBhvr>
                                        <p:cTn id="23" dur="2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iterate type="wd">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t>23</a:t>
            </a:fld>
            <a:endParaRPr lang="en-US"/>
          </a:p>
        </p:txBody>
      </p:sp>
      <p:sp>
        <p:nvSpPr>
          <p:cNvPr id="7" name="Rectangle 6"/>
          <p:cNvSpPr/>
          <p:nvPr/>
        </p:nvSpPr>
        <p:spPr>
          <a:xfrm>
            <a:off x="102854" y="109182"/>
            <a:ext cx="11930743" cy="1654748"/>
          </a:xfrm>
          <a:prstGeom prst="rect">
            <a:avLst/>
          </a:prstGeom>
        </p:spPr>
        <p:txBody>
          <a:bodyPr wrap="square">
            <a:spAutoFit/>
          </a:bodyPr>
          <a:lstStyle/>
          <a:p>
            <a:pPr indent="412750" algn="just">
              <a:lnSpc>
                <a:spcPct val="150000"/>
              </a:lnSpc>
            </a:pP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sau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ra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khỏi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nguồn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phải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vào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tình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trạng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của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để</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xử</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lý</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thích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hợp</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201168" y="3288492"/>
            <a:ext cx="8499856" cy="923330"/>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0070C0"/>
                </a:solidFill>
                <a:effectLst/>
                <a:latin typeface="Times New Roman" panose="02020603050405020304" pitchFamily="18" charset="0"/>
                <a:ea typeface="Times New Roman" panose="02020603050405020304" pitchFamily="18" charset="0"/>
              </a:rPr>
              <a:t>-</a:t>
            </a:r>
            <a:r>
              <a:rPr lang="en-US" sz="3600" b="1"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Người</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bị</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nạn</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chưa</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mất</a:t>
            </a:r>
            <a:r>
              <a:rPr lang="en-US" sz="3600" b="1" dirty="0" smtClean="0">
                <a:solidFill>
                  <a:srgbClr val="0070C0"/>
                </a:solidFill>
                <a:effectLst/>
                <a:latin typeface="Times New Roman" panose="02020603050405020304" pitchFamily="18" charset="0"/>
                <a:ea typeface="Times New Roman" panose="02020603050405020304" pitchFamily="18" charset="0"/>
              </a:rPr>
              <a:t> tri </a:t>
            </a:r>
            <a:r>
              <a:rPr lang="en-US" sz="3600" b="1" dirty="0" err="1" smtClean="0">
                <a:solidFill>
                  <a:srgbClr val="0070C0"/>
                </a:solidFill>
                <a:effectLst/>
                <a:latin typeface="Times New Roman" panose="02020603050405020304" pitchFamily="18" charset="0"/>
                <a:ea typeface="Times New Roman" panose="02020603050405020304" pitchFamily="18" charset="0"/>
              </a:rPr>
              <a:t>giác</a:t>
            </a:r>
            <a:endParaRPr lang="en-US" sz="3600" dirty="0">
              <a:solidFill>
                <a:srgbClr val="0070C0"/>
              </a:solidFill>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150661" y="4575096"/>
            <a:ext cx="10315644"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nạn</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mất</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a:solidFill>
                  <a:srgbClr val="0070C0"/>
                </a:solidFill>
                <a:latin typeface="Times New Roman" panose="02020603050405020304" pitchFamily="18" charset="0"/>
                <a:ea typeface="Times New Roman" panose="02020603050405020304" pitchFamily="18" charset="0"/>
              </a:rPr>
              <a:t>tri </a:t>
            </a:r>
            <a:r>
              <a:rPr lang="en-US" sz="3600" b="1" smtClean="0">
                <a:solidFill>
                  <a:srgbClr val="0070C0"/>
                </a:solidFill>
                <a:latin typeface="Times New Roman" panose="02020603050405020304" pitchFamily="18" charset="0"/>
                <a:ea typeface="Times New Roman" panose="02020603050405020304" pitchFamily="18" charset="0"/>
              </a:rPr>
              <a:t>giác</a:t>
            </a:r>
            <a:r>
              <a:rPr lang="vi-VN" sz="3600" b="1" smtClean="0">
                <a:solidFill>
                  <a:srgbClr val="0070C0"/>
                </a:solidFill>
                <a:latin typeface="Times New Roman" panose="02020603050405020304" pitchFamily="18" charset="0"/>
                <a:ea typeface="Times New Roman" panose="02020603050405020304" pitchFamily="18" charset="0"/>
              </a:rPr>
              <a:t> nhưng vẫn còn thở nhẹ</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1" name="Rectangle 10"/>
          <p:cNvSpPr/>
          <p:nvPr/>
        </p:nvSpPr>
        <p:spPr>
          <a:xfrm>
            <a:off x="1150661" y="5723201"/>
            <a:ext cx="5421677"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err="1">
                <a:solidFill>
                  <a:srgbClr val="0070C0"/>
                </a:solidFill>
                <a:latin typeface="Times New Roman" panose="02020603050405020304" pitchFamily="18" charset="0"/>
                <a:ea typeface="Times New Roman" panose="02020603050405020304" pitchFamily="18" charset="0"/>
              </a:rPr>
              <a:t>nạn</a:t>
            </a:r>
            <a:r>
              <a:rPr lang="en-US" sz="3600" b="1">
                <a:solidFill>
                  <a:srgbClr val="0070C0"/>
                </a:solidFill>
                <a:latin typeface="Times New Roman" panose="02020603050405020304" pitchFamily="18" charset="0"/>
                <a:ea typeface="Times New Roman" panose="02020603050405020304" pitchFamily="18" charset="0"/>
              </a:rPr>
              <a:t> </a:t>
            </a:r>
            <a:r>
              <a:rPr lang="vi-VN" sz="3600" b="1" smtClean="0">
                <a:solidFill>
                  <a:srgbClr val="0070C0"/>
                </a:solidFill>
                <a:latin typeface="Times New Roman" panose="02020603050405020304" pitchFamily="18" charset="0"/>
                <a:ea typeface="Times New Roman" panose="02020603050405020304" pitchFamily="18" charset="0"/>
              </a:rPr>
              <a:t>đã tắt thở.</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2" name="Rectangle 11"/>
          <p:cNvSpPr/>
          <p:nvPr/>
        </p:nvSpPr>
        <p:spPr>
          <a:xfrm>
            <a:off x="102853" y="1962966"/>
            <a:ext cx="11930743" cy="823752"/>
          </a:xfrm>
          <a:prstGeom prst="rect">
            <a:avLst/>
          </a:prstGeom>
        </p:spPr>
        <p:txBody>
          <a:bodyPr wrap="square">
            <a:spAutoFit/>
          </a:bodyPr>
          <a:lstStyle/>
          <a:p>
            <a:pPr indent="412750" algn="just">
              <a:lnSpc>
                <a:spcPct val="150000"/>
              </a:lnSpc>
            </a:pPr>
            <a:r>
              <a:rPr lang="vi-VN" sz="3600" smtClean="0">
                <a:latin typeface="Times New Roman" panose="02020603050405020304" pitchFamily="18" charset="0"/>
                <a:ea typeface="Times New Roman" panose="02020603050405020304" pitchFamily="18" charset="0"/>
              </a:rPr>
              <a:t>Thường sẽ có 3 trường hợp sau:</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149491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2000"/>
                                        <p:tgtEl>
                                          <p:spTgt spid="10"/>
                                        </p:tgtEl>
                                      </p:cBhvr>
                                    </p:animEffect>
                                  </p:childTnLst>
                                </p:cTn>
                              </p:par>
                            </p:childTnLst>
                          </p:cTn>
                        </p:par>
                        <p:par>
                          <p:cTn id="22" fill="hold">
                            <p:stCondLst>
                              <p:cond delay="4000"/>
                            </p:stCondLst>
                            <p:childTnLst>
                              <p:par>
                                <p:cTn id="23" presetID="2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35057" y="806226"/>
            <a:ext cx="9119545" cy="823752"/>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CC0066"/>
                </a:solidFill>
                <a:effectLst/>
                <a:latin typeface="Times New Roman" panose="02020603050405020304" pitchFamily="18" charset="0"/>
                <a:ea typeface="Times New Roman" panose="02020603050405020304" pitchFamily="18" charset="0"/>
              </a:rPr>
              <a:t>7</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1</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3</a:t>
            </a:r>
            <a:r>
              <a:rPr lang="en-US" sz="3600" b="1"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Người</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bị</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nạn</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chưa</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mất</a:t>
            </a:r>
            <a:r>
              <a:rPr lang="en-US" sz="3600" b="1" dirty="0" smtClean="0">
                <a:solidFill>
                  <a:srgbClr val="CC0066"/>
                </a:solidFill>
                <a:effectLst/>
                <a:latin typeface="Times New Roman" panose="02020603050405020304" pitchFamily="18" charset="0"/>
                <a:ea typeface="Times New Roman" panose="02020603050405020304" pitchFamily="18" charset="0"/>
              </a:rPr>
              <a:t> tri </a:t>
            </a:r>
            <a:r>
              <a:rPr lang="en-US" sz="3600" b="1" dirty="0" err="1" smtClean="0">
                <a:solidFill>
                  <a:srgbClr val="CC0066"/>
                </a:solidFill>
                <a:effectLst/>
                <a:latin typeface="Times New Roman" panose="02020603050405020304" pitchFamily="18" charset="0"/>
                <a:ea typeface="Times New Roman" panose="02020603050405020304" pitchFamily="18" charset="0"/>
              </a:rPr>
              <a:t>giác</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8" name="Rectangle 7"/>
          <p:cNvSpPr/>
          <p:nvPr/>
        </p:nvSpPr>
        <p:spPr>
          <a:xfrm>
            <a:off x="183827" y="1778331"/>
            <a:ext cx="7070834" cy="2585323"/>
          </a:xfrm>
          <a:prstGeom prst="rect">
            <a:avLst/>
          </a:prstGeom>
        </p:spPr>
        <p:txBody>
          <a:bodyPr wrap="square">
            <a:spAutoFit/>
          </a:bodyPr>
          <a:lstStyle/>
          <a:p>
            <a:pPr indent="450215" algn="just">
              <a:lnSpc>
                <a:spcPct val="150000"/>
              </a:lnSpc>
            </a:pP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chưa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mất</a:t>
            </a:r>
            <a:r>
              <a:rPr lang="en-US" sz="3600" dirty="0">
                <a:latin typeface="Times New Roman" panose="02020603050405020304" pitchFamily="18" charset="0"/>
                <a:ea typeface="Times New Roman" panose="02020603050405020304" pitchFamily="18" charset="0"/>
              </a:rPr>
              <a:t> tri </a:t>
            </a:r>
            <a:r>
              <a:rPr lang="en-US" sz="3600" dirty="0" err="1">
                <a:latin typeface="Times New Roman" panose="02020603050405020304" pitchFamily="18" charset="0"/>
                <a:ea typeface="Times New Roman" panose="02020603050405020304" pitchFamily="18" charset="0"/>
              </a:rPr>
              <a:t>giác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chỉ</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bị</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mê</a:t>
            </a:r>
            <a:r>
              <a:rPr lang="en-US" sz="3600" dirty="0">
                <a:latin typeface="Times New Roman" panose="02020603050405020304" pitchFamily="18" charset="0"/>
                <a:ea typeface="Times New Roman" panose="02020603050405020304" pitchFamily="18" charset="0"/>
              </a:rPr>
              <a:t> man </a:t>
            </a:r>
            <a:r>
              <a:rPr lang="en-US" sz="3600" dirty="0" err="1">
                <a:latin typeface="Times New Roman" panose="02020603050405020304" pitchFamily="18" charset="0"/>
                <a:ea typeface="Times New Roman" panose="02020603050405020304" pitchFamily="18" charset="0"/>
              </a:rPr>
              <a:t>trong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lát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còn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thở</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yếu</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1296F657-9FCD-4C55-89F0-009B8F01890B}" type="slidenum">
              <a:rPr lang="en-US" smtClean="0"/>
              <a:t>24</a:t>
            </a:fld>
            <a:endParaRPr lang="en-US"/>
          </a:p>
        </p:txBody>
      </p:sp>
      <p:sp>
        <p:nvSpPr>
          <p:cNvPr id="10" name="Rectangle 9"/>
          <p:cNvSpPr/>
          <p:nvPr/>
        </p:nvSpPr>
        <p:spPr>
          <a:xfrm>
            <a:off x="0" y="-17526"/>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1" name="Rectangle 10"/>
          <p:cNvSpPr/>
          <p:nvPr/>
        </p:nvSpPr>
        <p:spPr>
          <a:xfrm>
            <a:off x="383418" y="4585159"/>
            <a:ext cx="7323082"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ở </a:t>
            </a:r>
            <a:r>
              <a:rPr lang="en-US" sz="3600" dirty="0" err="1" smtClean="0">
                <a:latin typeface="Times New Roman" panose="02020603050405020304" pitchFamily="18" charset="0"/>
                <a:ea typeface="Times New Roman" panose="02020603050405020304" pitchFamily="18" charset="0"/>
              </a:rPr>
              <a:t>nơi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khí</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yên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tĩnh</a:t>
            </a:r>
            <a:r>
              <a:rPr lang="en-US" sz="3600" dirty="0" smtClean="0">
                <a:latin typeface="Times New Roman" panose="02020603050405020304" pitchFamily="18" charset="0"/>
                <a:ea typeface="Times New Roman" panose="02020603050405020304" pitchFamily="18" charset="0"/>
              </a:rPr>
              <a:t> </a:t>
            </a:r>
            <a:endParaRPr lang="en-US" sz="3600" dirty="0"/>
          </a:p>
        </p:txBody>
      </p:sp>
      <p:pic>
        <p:nvPicPr>
          <p:cNvPr id="12" name="Picture 11"/>
          <p:cNvPicPr/>
          <p:nvPr/>
        </p:nvPicPr>
        <p:blipFill>
          <a:blip r:embed="rId2"/>
          <a:stretch>
            <a:fillRect/>
          </a:stretch>
        </p:blipFill>
        <p:spPr>
          <a:xfrm>
            <a:off x="8104750" y="2386585"/>
            <a:ext cx="3773306" cy="3362616"/>
          </a:xfrm>
          <a:prstGeom prst="rect">
            <a:avLst/>
          </a:prstGeom>
        </p:spPr>
      </p:pic>
    </p:spTree>
    <p:extLst>
      <p:ext uri="{BB962C8B-B14F-4D97-AF65-F5344CB8AC3E}">
        <p14:creationId xmlns:p14="http://schemas.microsoft.com/office/powerpoint/2010/main" val="184211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out)">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65978" y="3771027"/>
            <a:ext cx="7415048" cy="2585323"/>
          </a:xfrm>
          <a:prstGeom prst="rect">
            <a:avLst/>
          </a:prstGeom>
        </p:spPr>
        <p:txBody>
          <a:bodyPr wrap="square">
            <a:spAutoFit/>
          </a:bodyPr>
          <a:lstStyle/>
          <a:p>
            <a:pPr algn="just">
              <a:lnSpc>
                <a:spcPct val="150000"/>
              </a:lnSpc>
            </a:pPr>
            <a:r>
              <a:rPr lang="en-US" sz="3600" dirty="0" smtClean="0">
                <a:latin typeface="Times New Roman" panose="02020603050405020304" pitchFamily="18" charset="0"/>
                <a:ea typeface="Times New Roman" panose="02020603050405020304" pitchFamily="18" charset="0"/>
              </a:rPr>
              <a:t> - </a:t>
            </a:r>
            <a:r>
              <a:rPr lang="en-US" sz="3600" dirty="0" err="1" smtClean="0">
                <a:latin typeface="Times New Roman" panose="02020603050405020304" pitchFamily="18" charset="0"/>
                <a:ea typeface="Times New Roman" panose="02020603050405020304" pitchFamily="18" charset="0"/>
              </a:rPr>
              <a:t>Cấp</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mời</a:t>
            </a:r>
            <a:r>
              <a:rPr lang="en-US" sz="3600" dirty="0">
                <a:latin typeface="Times New Roman" panose="02020603050405020304" pitchFamily="18" charset="0"/>
                <a:ea typeface="Times New Roman" panose="02020603050405020304" pitchFamily="18" charset="0"/>
              </a:rPr>
              <a:t> y – </a:t>
            </a:r>
            <a:r>
              <a:rPr lang="en-US" sz="3600" dirty="0" err="1">
                <a:latin typeface="Times New Roman" panose="02020603050405020304" pitchFamily="18" charset="0"/>
                <a:ea typeface="Times New Roman" panose="02020603050405020304" pitchFamily="18" charset="0"/>
              </a:rPr>
              <a:t>bác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hoặc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chuyển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đến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cơ</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quan</a:t>
            </a:r>
            <a:r>
              <a:rPr lang="en-US" sz="3600" dirty="0">
                <a:latin typeface="Times New Roman" panose="02020603050405020304" pitchFamily="18" charset="0"/>
                <a:ea typeface="Times New Roman" panose="02020603050405020304" pitchFamily="18" charset="0"/>
              </a:rPr>
              <a:t> y </a:t>
            </a:r>
            <a:r>
              <a:rPr lang="en-US" sz="3600" dirty="0" err="1">
                <a:latin typeface="Times New Roman" panose="02020603050405020304" pitchFamily="18" charset="0"/>
                <a:ea typeface="Times New Roman" panose="02020603050405020304" pitchFamily="18" charset="0"/>
              </a:rPr>
              <a:t>tế</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nhất</a:t>
            </a:r>
            <a:r>
              <a:rPr lang="en-US" sz="3600" dirty="0">
                <a:latin typeface="Times New Roman" panose="02020603050405020304" pitchFamily="18" charset="0"/>
                <a:ea typeface="Times New Roman" panose="02020603050405020304" pitchFamily="18" charset="0"/>
              </a:rPr>
              <a:t>.</a:t>
            </a:r>
            <a:endParaRPr lang="en-US" sz="3600" dirty="0"/>
          </a:p>
        </p:txBody>
      </p:sp>
      <p:pic>
        <p:nvPicPr>
          <p:cNvPr id="6" name="Picture 5"/>
          <p:cNvPicPr/>
          <p:nvPr/>
        </p:nvPicPr>
        <p:blipFill>
          <a:blip r:embed="rId2"/>
          <a:stretch>
            <a:fillRect/>
          </a:stretch>
        </p:blipFill>
        <p:spPr>
          <a:xfrm>
            <a:off x="454329" y="3591467"/>
            <a:ext cx="3108842" cy="3266533"/>
          </a:xfrm>
          <a:prstGeom prst="rect">
            <a:avLst/>
          </a:prstGeom>
        </p:spPr>
      </p:pic>
      <p:sp>
        <p:nvSpPr>
          <p:cNvPr id="8" name="Slide Number Placeholder 7"/>
          <p:cNvSpPr>
            <a:spLocks noGrp="1"/>
          </p:cNvSpPr>
          <p:nvPr>
            <p:ph type="sldNum" sz="quarter" idx="12"/>
          </p:nvPr>
        </p:nvSpPr>
        <p:spPr/>
        <p:txBody>
          <a:bodyPr/>
          <a:lstStyle/>
          <a:p>
            <a:fld id="{1296F657-9FCD-4C55-89F0-009B8F01890B}" type="slidenum">
              <a:rPr lang="en-US" smtClean="0"/>
              <a:t>25</a:t>
            </a:fld>
            <a:endParaRPr lang="en-US"/>
          </a:p>
        </p:txBody>
      </p:sp>
      <p:pic>
        <p:nvPicPr>
          <p:cNvPr id="7" name="Picture 6"/>
          <p:cNvPicPr/>
          <p:nvPr/>
        </p:nvPicPr>
        <p:blipFill>
          <a:blip r:embed="rId3"/>
          <a:stretch>
            <a:fillRect/>
          </a:stretch>
        </p:blipFill>
        <p:spPr>
          <a:xfrm>
            <a:off x="454329" y="213150"/>
            <a:ext cx="3838903" cy="3160986"/>
          </a:xfrm>
          <a:prstGeom prst="rect">
            <a:avLst/>
          </a:prstGeom>
        </p:spPr>
      </p:pic>
      <p:sp>
        <p:nvSpPr>
          <p:cNvPr id="9" name="Rectangle 8"/>
          <p:cNvSpPr/>
          <p:nvPr/>
        </p:nvSpPr>
        <p:spPr>
          <a:xfrm>
            <a:off x="5053269" y="705752"/>
            <a:ext cx="7114662" cy="923330"/>
          </a:xfrm>
          <a:prstGeom prst="rect">
            <a:avLst/>
          </a:prstGeom>
        </p:spPr>
        <p:txBody>
          <a:bodyPr wrap="square">
            <a:spAutoFit/>
          </a:bodyPr>
          <a:lstStyle/>
          <a:p>
            <a:pPr>
              <a:lnSpc>
                <a:spcPct val="150000"/>
              </a:lnSpc>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Lay gọi nạn nhân.</a:t>
            </a:r>
            <a:endParaRPr lang="en-US" sz="3600" dirty="0"/>
          </a:p>
        </p:txBody>
      </p:sp>
    </p:spTree>
    <p:extLst>
      <p:ext uri="{BB962C8B-B14F-4D97-AF65-F5344CB8AC3E}">
        <p14:creationId xmlns:p14="http://schemas.microsoft.com/office/powerpoint/2010/main" val="267682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out)">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1749" y="524783"/>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
        <p:nvSpPr>
          <p:cNvPr id="3" name="Rectangle 2"/>
          <p:cNvSpPr/>
          <p:nvPr/>
        </p:nvSpPr>
        <p:spPr>
          <a:xfrm>
            <a:off x="228600" y="1722907"/>
            <a:ext cx="7279308" cy="3416320"/>
          </a:xfrm>
          <a:prstGeom prst="rect">
            <a:avLst/>
          </a:prstGeom>
        </p:spPr>
        <p:txBody>
          <a:bodyPr wrap="square">
            <a:spAutoFit/>
          </a:bodyPr>
          <a:lstStyle/>
          <a:p>
            <a:pPr indent="457200" algn="just">
              <a:lnSpc>
                <a:spcPct val="150000"/>
              </a:lnSpc>
            </a:pPr>
            <a:r>
              <a:rPr lang="vi-VN" sz="3600" dirty="0">
                <a:latin typeface="Times New Roman" panose="02020603050405020304" pitchFamily="18" charset="0"/>
                <a:ea typeface="Times New Roman" panose="02020603050405020304" pitchFamily="18" charset="0"/>
              </a:rPr>
              <a:t>Nhưng vẫn còn thở nhẹ, tim đập yếu, cần đặt nạn nhân ở nơi thoáng khí, yên tĩnh (nếu trời lạnh phải đặt trong phòng </a:t>
            </a:r>
            <a:r>
              <a:rPr lang="vi-VN" sz="3600" dirty="0"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pic>
        <p:nvPicPr>
          <p:cNvPr id="4" name="Picture 3"/>
          <p:cNvPicPr/>
          <p:nvPr/>
        </p:nvPicPr>
        <p:blipFill>
          <a:blip r:embed="rId2"/>
          <a:stretch>
            <a:fillRect/>
          </a:stretch>
        </p:blipFill>
        <p:spPr>
          <a:xfrm>
            <a:off x="7903943" y="1537135"/>
            <a:ext cx="3667946" cy="2800585"/>
          </a:xfrm>
          <a:prstGeom prst="rect">
            <a:avLst/>
          </a:prstGeom>
        </p:spPr>
      </p:pic>
      <p:sp>
        <p:nvSpPr>
          <p:cNvPr id="5" name="Rectangle 4"/>
          <p:cNvSpPr/>
          <p:nvPr/>
        </p:nvSpPr>
        <p:spPr>
          <a:xfrm>
            <a:off x="8158425" y="4239954"/>
            <a:ext cx="3647550" cy="1665521"/>
          </a:xfrm>
          <a:prstGeom prst="rect">
            <a:avLst/>
          </a:prstGeom>
        </p:spPr>
        <p:txBody>
          <a:bodyPr wrap="square">
            <a:spAutoFit/>
          </a:bodyPr>
          <a:lstStyle/>
          <a:p>
            <a:pPr algn="just">
              <a:lnSpc>
                <a:spcPct val="150000"/>
              </a:lnSpc>
            </a:pPr>
            <a:r>
              <a:rPr lang="vi-VN" sz="3600" dirty="0">
                <a:latin typeface="Times New Roman" panose="02020603050405020304" pitchFamily="18" charset="0"/>
                <a:ea typeface="Times New Roman" panose="02020603050405020304" pitchFamily="18" charset="0"/>
              </a:rPr>
              <a:t>Đánh giá sự thông thoáng đường thở.</a:t>
            </a:r>
            <a:endParaRPr lang="en-US" sz="3600" dirty="0"/>
          </a:p>
        </p:txBody>
      </p:sp>
      <p:sp>
        <p:nvSpPr>
          <p:cNvPr id="8" name="Slide Number Placeholder 7"/>
          <p:cNvSpPr>
            <a:spLocks noGrp="1"/>
          </p:cNvSpPr>
          <p:nvPr>
            <p:ph type="sldNum" sz="quarter" idx="12"/>
          </p:nvPr>
        </p:nvSpPr>
        <p:spPr/>
        <p:txBody>
          <a:bodyPr/>
          <a:lstStyle/>
          <a:p>
            <a:fld id="{1296F657-9FCD-4C55-89F0-009B8F01890B}" type="slidenum">
              <a:rPr lang="en-US" smtClean="0"/>
              <a:t>26</a:t>
            </a:fld>
            <a:endParaRPr lang="en-US"/>
          </a:p>
        </p:txBody>
      </p:sp>
    </p:spTree>
    <p:extLst>
      <p:ext uri="{BB962C8B-B14F-4D97-AF65-F5344CB8AC3E}">
        <p14:creationId xmlns:p14="http://schemas.microsoft.com/office/powerpoint/2010/main" val="2871348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wd">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4540" y="1171114"/>
            <a:ext cx="6096000" cy="923330"/>
          </a:xfrm>
          <a:prstGeom prst="rect">
            <a:avLst/>
          </a:prstGeom>
        </p:spPr>
        <p:txBody>
          <a:bodyPr>
            <a:spAutoFit/>
          </a:bodyPr>
          <a:lstStyle/>
          <a:p>
            <a:pPr indent="457200" algn="just">
              <a:lnSpc>
                <a:spcPct val="150000"/>
              </a:lnSpc>
            </a:pPr>
            <a:r>
              <a:rPr lang="en-US" sz="3600" dirty="0" smtClean="0">
                <a:latin typeface="Times New Roman" panose="02020603050405020304" pitchFamily="18" charset="0"/>
                <a:ea typeface="Times New Roman" panose="02020603050405020304" pitchFamily="18" charset="0"/>
              </a:rPr>
              <a:t> - N</a:t>
            </a:r>
            <a:r>
              <a:rPr lang="vi-VN" sz="3600" dirty="0" smtClean="0">
                <a:latin typeface="Times New Roman" panose="02020603050405020304" pitchFamily="18" charset="0"/>
                <a:ea typeface="Times New Roman" panose="02020603050405020304" pitchFamily="18" charset="0"/>
              </a:rPr>
              <a:t>ới </a:t>
            </a:r>
            <a:r>
              <a:rPr lang="vi-VN" sz="3600" dirty="0">
                <a:latin typeface="Times New Roman" panose="02020603050405020304" pitchFamily="18" charset="0"/>
                <a:ea typeface="Times New Roman" panose="02020603050405020304" pitchFamily="18" charset="0"/>
              </a:rPr>
              <a:t>rộng quần áo, thắt </a:t>
            </a:r>
            <a:r>
              <a:rPr lang="vi-VN" sz="3600" dirty="0" smtClean="0">
                <a:latin typeface="Times New Roman" panose="02020603050405020304" pitchFamily="18" charset="0"/>
                <a:ea typeface="Times New Roman" panose="02020603050405020304" pitchFamily="18" charset="0"/>
              </a:rPr>
              <a:t>lưng</a:t>
            </a:r>
            <a:endParaRPr lang="en-US" sz="3600" dirty="0">
              <a:latin typeface="Times New Roman" panose="02020603050405020304" pitchFamily="18" charset="0"/>
              <a:ea typeface="Times New Roman" panose="02020603050405020304" pitchFamily="18" charset="0"/>
            </a:endParaRPr>
          </a:p>
        </p:txBody>
      </p:sp>
      <p:sp>
        <p:nvSpPr>
          <p:cNvPr id="3" name="Rectangle 2"/>
          <p:cNvSpPr/>
          <p:nvPr/>
        </p:nvSpPr>
        <p:spPr>
          <a:xfrm>
            <a:off x="143577" y="2413025"/>
            <a:ext cx="6460427"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em có gì trong miệng thì lấy ra rồi cho ngửi ammoniac</a:t>
            </a:r>
            <a:r>
              <a:rPr lang="en-US" sz="3600" dirty="0" smtClean="0">
                <a:latin typeface="Times New Roman" panose="02020603050405020304" pitchFamily="18" charset="0"/>
                <a:ea typeface="Times New Roman" panose="02020603050405020304" pitchFamily="18" charset="0"/>
              </a:rPr>
              <a:t>.</a:t>
            </a:r>
            <a:r>
              <a:rPr lang="vi-VN" sz="3600" dirty="0" smtClean="0">
                <a:latin typeface="Times New Roman" panose="02020603050405020304" pitchFamily="18" charset="0"/>
                <a:ea typeface="Times New Roman" panose="02020603050405020304" pitchFamily="18" charset="0"/>
              </a:rPr>
              <a:t> </a:t>
            </a:r>
            <a:endParaRPr lang="en-US" sz="3600" dirty="0"/>
          </a:p>
        </p:txBody>
      </p:sp>
      <p:sp>
        <p:nvSpPr>
          <p:cNvPr id="4" name="Rectangle 3"/>
          <p:cNvSpPr/>
          <p:nvPr/>
        </p:nvSpPr>
        <p:spPr>
          <a:xfrm>
            <a:off x="134004" y="4389244"/>
            <a:ext cx="6390088"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oa bóp cho nóng lên đồng thời đi mời y – bác sĩ ngay.</a:t>
            </a:r>
            <a:endParaRPr lang="en-US" sz="3600" dirty="0"/>
          </a:p>
        </p:txBody>
      </p:sp>
      <p:pic>
        <p:nvPicPr>
          <p:cNvPr id="7" name="Picture 6"/>
          <p:cNvPicPr/>
          <p:nvPr/>
        </p:nvPicPr>
        <p:blipFill>
          <a:blip r:embed="rId2"/>
          <a:stretch>
            <a:fillRect/>
          </a:stretch>
        </p:blipFill>
        <p:spPr>
          <a:xfrm>
            <a:off x="8276492" y="52779"/>
            <a:ext cx="3126154" cy="2711939"/>
          </a:xfrm>
          <a:prstGeom prst="rect">
            <a:avLst/>
          </a:prstGeom>
        </p:spPr>
      </p:pic>
      <p:sp>
        <p:nvSpPr>
          <p:cNvPr id="8" name="Rectangle 7"/>
          <p:cNvSpPr/>
          <p:nvPr/>
        </p:nvSpPr>
        <p:spPr>
          <a:xfrm>
            <a:off x="7126017" y="2764718"/>
            <a:ext cx="5076025" cy="1077218"/>
          </a:xfrm>
          <a:prstGeom prst="rect">
            <a:avLst/>
          </a:prstGeom>
        </p:spPr>
        <p:txBody>
          <a:bodyPr wrap="square">
            <a:spAutoFit/>
          </a:bodyPr>
          <a:lstStyle/>
          <a:p>
            <a:pPr algn="just"/>
            <a:r>
              <a:rPr lang="vi-VN" sz="3200" i="1" dirty="0">
                <a:solidFill>
                  <a:srgbClr val="7030A0"/>
                </a:solidFill>
                <a:latin typeface="Times New Roman" panose="02020603050405020304" pitchFamily="18" charset="0"/>
                <a:ea typeface="Times New Roman" panose="02020603050405020304" pitchFamily="18" charset="0"/>
              </a:rPr>
              <a:t>Xoay nạn nhân nằm nghiêng, quay mặt xuống dưới.</a:t>
            </a:r>
            <a:endParaRPr lang="en-US" sz="3200" i="1" dirty="0">
              <a:solidFill>
                <a:srgbClr val="7030A0"/>
              </a:solidFill>
            </a:endParaRPr>
          </a:p>
        </p:txBody>
      </p:sp>
      <p:pic>
        <p:nvPicPr>
          <p:cNvPr id="9" name="Picture 8"/>
          <p:cNvPicPr/>
          <p:nvPr/>
        </p:nvPicPr>
        <p:blipFill>
          <a:blip r:embed="rId3"/>
          <a:stretch>
            <a:fillRect/>
          </a:stretch>
        </p:blipFill>
        <p:spPr>
          <a:xfrm>
            <a:off x="8466084" y="3922986"/>
            <a:ext cx="2561896" cy="2146738"/>
          </a:xfrm>
          <a:prstGeom prst="rect">
            <a:avLst/>
          </a:prstGeom>
        </p:spPr>
      </p:pic>
      <p:sp>
        <p:nvSpPr>
          <p:cNvPr id="10" name="Rectangle 9"/>
          <p:cNvSpPr/>
          <p:nvPr/>
        </p:nvSpPr>
        <p:spPr>
          <a:xfrm>
            <a:off x="7263543" y="6069724"/>
            <a:ext cx="4597734" cy="584775"/>
          </a:xfrm>
          <a:prstGeom prst="rect">
            <a:avLst/>
          </a:prstGeom>
        </p:spPr>
        <p:txBody>
          <a:bodyPr wrap="none">
            <a:spAutoFit/>
          </a:bodyPr>
          <a:lstStyle/>
          <a:p>
            <a:r>
              <a:rPr lang="en-US" sz="3200" i="1" dirty="0" err="1">
                <a:solidFill>
                  <a:srgbClr val="7030A0"/>
                </a:solidFill>
                <a:latin typeface="Times New Roman" panose="02020603050405020304" pitchFamily="18" charset="0"/>
                <a:ea typeface="Times New Roman" panose="02020603050405020304" pitchFamily="18" charset="0"/>
              </a:rPr>
              <a:t>Làm</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sạch</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miệng</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nạn</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nhân</a:t>
            </a:r>
            <a:r>
              <a:rPr lang="en-US" sz="3200" i="1" dirty="0">
                <a:solidFill>
                  <a:srgbClr val="7030A0"/>
                </a:solidFill>
                <a:latin typeface="Times New Roman" panose="02020603050405020304" pitchFamily="18" charset="0"/>
                <a:ea typeface="Times New Roman" panose="02020603050405020304" pitchFamily="18" charset="0"/>
              </a:rPr>
              <a:t>.</a:t>
            </a:r>
            <a:endParaRPr lang="en-US" sz="3200" i="1" dirty="0">
              <a:solidFill>
                <a:srgbClr val="7030A0"/>
              </a:solidFill>
            </a:endParaRPr>
          </a:p>
        </p:txBody>
      </p:sp>
      <p:sp>
        <p:nvSpPr>
          <p:cNvPr id="11" name="Rectangle 10"/>
          <p:cNvSpPr/>
          <p:nvPr/>
        </p:nvSpPr>
        <p:spPr>
          <a:xfrm>
            <a:off x="711749" y="323615"/>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Tree>
    <p:extLst>
      <p:ext uri="{BB962C8B-B14F-4D97-AF65-F5344CB8AC3E}">
        <p14:creationId xmlns:p14="http://schemas.microsoft.com/office/powerpoint/2010/main" val="336425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par>
                          <p:cTn id="13" fill="hold">
                            <p:stCondLst>
                              <p:cond delay="2000"/>
                            </p:stCondLst>
                            <p:childTnLst>
                              <p:par>
                                <p:cTn id="14" presetID="6" presetClass="entr" presetSubtype="32"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20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2000"/>
                                        <p:tgtEl>
                                          <p:spTgt spid="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20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iterate type="wd">
                                    <p:tmPct val="10000"/>
                                  </p:iterate>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iterate type="wd">
                                    <p:tmPct val="10000"/>
                                  </p:iterate>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8"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259056" y="5203802"/>
            <a:ext cx="11988800" cy="1665521"/>
          </a:xfrm>
          <a:prstGeom prst="rect">
            <a:avLst/>
          </a:prstGeom>
        </p:spPr>
        <p:txBody>
          <a:bodyPr wrap="square">
            <a:spAutoFit/>
          </a:bodyPr>
          <a:lstStyle/>
          <a:p>
            <a:pPr>
              <a:lnSpc>
                <a:spcPct val="150000"/>
              </a:lnSpc>
            </a:pPr>
            <a:r>
              <a:rPr lang="vi-VN" sz="3600" dirty="0" smtClean="0">
                <a:latin typeface="Times New Roman" panose="02020603050405020304" pitchFamily="18" charset="0"/>
                <a:ea typeface="Times New Roman" panose="02020603050405020304" pitchFamily="18" charset="0"/>
              </a:rPr>
              <a:t>- Thực </a:t>
            </a:r>
            <a:r>
              <a:rPr lang="vi-VN" sz="3600" dirty="0">
                <a:latin typeface="Times New Roman" panose="02020603050405020304" pitchFamily="18" charset="0"/>
                <a:ea typeface="Times New Roman" panose="02020603050405020304" pitchFamily="18" charset="0"/>
              </a:rPr>
              <a:t>hiện hô hấp nhân tạo ngay lập tức bằng 1 trong các phương pháp sau:</a:t>
            </a:r>
            <a:endParaRPr lang="en-US" sz="3600" dirty="0"/>
          </a:p>
        </p:txBody>
      </p:sp>
      <p:sp>
        <p:nvSpPr>
          <p:cNvPr id="4" name="Rectangle 3"/>
          <p:cNvSpPr/>
          <p:nvPr/>
        </p:nvSpPr>
        <p:spPr>
          <a:xfrm>
            <a:off x="246184" y="695884"/>
            <a:ext cx="11746523"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a:t>
            </a:r>
            <a:r>
              <a:rPr lang="vi-VN" sz="3600" dirty="0" smtClean="0">
                <a:latin typeface="Times New Roman" panose="02020603050405020304" pitchFamily="18" charset="0"/>
                <a:ea typeface="Times New Roman" panose="02020603050405020304" pitchFamily="18" charset="0"/>
              </a:rPr>
              <a:t>Nếu </a:t>
            </a:r>
            <a:r>
              <a:rPr lang="vi-VN" sz="3600" dirty="0">
                <a:latin typeface="Times New Roman" panose="02020603050405020304" pitchFamily="18" charset="0"/>
                <a:ea typeface="Times New Roman" panose="02020603050405020304" pitchFamily="18" charset="0"/>
              </a:rPr>
              <a:t>nạn nhân bị tắt thở, tim ngừng đập, toàn thân sinh co giật </a:t>
            </a:r>
            <a:r>
              <a:rPr lang="vi-VN" sz="3600" dirty="0"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a:t>
            </a:r>
            <a:endParaRPr lang="en-US" sz="3600" dirty="0"/>
          </a:p>
        </p:txBody>
      </p:sp>
      <p:sp>
        <p:nvSpPr>
          <p:cNvPr id="5" name="Rectangle 4"/>
          <p:cNvSpPr/>
          <p:nvPr/>
        </p:nvSpPr>
        <p:spPr>
          <a:xfrm>
            <a:off x="293079" y="2222769"/>
            <a:ext cx="11867661"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vi-VN" sz="3600" dirty="0" smtClean="0">
                <a:latin typeface="Times New Roman" panose="02020603050405020304" pitchFamily="18" charset="0"/>
                <a:ea typeface="Times New Roman" panose="02020603050405020304" pitchFamily="18" charset="0"/>
              </a:rPr>
              <a:t>nạn </a:t>
            </a:r>
            <a:r>
              <a:rPr lang="vi-VN" sz="3600" dirty="0">
                <a:latin typeface="Times New Roman" panose="02020603050405020304" pitchFamily="18" charset="0"/>
                <a:ea typeface="Times New Roman" panose="02020603050405020304" pitchFamily="18" charset="0"/>
              </a:rPr>
              <a:t>nhân nơi thoáng khí, bằng phẳng, nới rộng quần áo và thắt lưng</a:t>
            </a:r>
            <a:endParaRPr lang="en-US" sz="3600" dirty="0"/>
          </a:p>
        </p:txBody>
      </p:sp>
      <p:sp>
        <p:nvSpPr>
          <p:cNvPr id="6" name="Rectangle 5"/>
          <p:cNvSpPr/>
          <p:nvPr/>
        </p:nvSpPr>
        <p:spPr>
          <a:xfrm>
            <a:off x="310088" y="3888588"/>
            <a:ext cx="6808274"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Lau </a:t>
            </a:r>
            <a:r>
              <a:rPr lang="vi-VN" sz="3600" dirty="0">
                <a:latin typeface="Times New Roman" panose="02020603050405020304" pitchFamily="18" charset="0"/>
                <a:ea typeface="Times New Roman" panose="02020603050405020304" pitchFamily="18" charset="0"/>
              </a:rPr>
              <a:t>sạch nước bọt và các chất bẩn</a:t>
            </a:r>
            <a:endParaRPr lang="en-US" sz="3600" dirty="0"/>
          </a:p>
        </p:txBody>
      </p:sp>
      <p:sp>
        <p:nvSpPr>
          <p:cNvPr id="7" name="Rectangle 6"/>
          <p:cNvSpPr/>
          <p:nvPr/>
        </p:nvSpPr>
        <p:spPr>
          <a:xfrm>
            <a:off x="236936" y="4619274"/>
            <a:ext cx="7975260"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Kiểm </a:t>
            </a:r>
            <a:r>
              <a:rPr lang="vi-VN" sz="3600" dirty="0">
                <a:latin typeface="Times New Roman" panose="02020603050405020304" pitchFamily="18" charset="0"/>
                <a:ea typeface="Times New Roman" panose="02020603050405020304" pitchFamily="18" charset="0"/>
              </a:rPr>
              <a:t>tra miệng xem có vướng gì không </a:t>
            </a:r>
            <a:endParaRPr lang="en-US" sz="3600" dirty="0"/>
          </a:p>
        </p:txBody>
      </p:sp>
      <p:sp>
        <p:nvSpPr>
          <p:cNvPr id="10" name="Slide Number Placeholder 9"/>
          <p:cNvSpPr>
            <a:spLocks noGrp="1"/>
          </p:cNvSpPr>
          <p:nvPr>
            <p:ph type="sldNum" sz="quarter" idx="12"/>
          </p:nvPr>
        </p:nvSpPr>
        <p:spPr/>
        <p:txBody>
          <a:bodyPr/>
          <a:lstStyle/>
          <a:p>
            <a:fld id="{1296F657-9FCD-4C55-89F0-009B8F01890B}" type="slidenum">
              <a:rPr lang="en-US" smtClean="0"/>
              <a:t>28</a:t>
            </a:fld>
            <a:endParaRPr lang="en-US"/>
          </a:p>
        </p:txBody>
      </p:sp>
    </p:spTree>
    <p:extLst>
      <p:ext uri="{BB962C8B-B14F-4D97-AF65-F5344CB8AC3E}">
        <p14:creationId xmlns:p14="http://schemas.microsoft.com/office/powerpoint/2010/main" val="4075626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2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iterate type="wd">
                                    <p:tmPct val="10000"/>
                                  </p:iterate>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4741" y="4486591"/>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ngửa</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5" name="Rectangle 4"/>
          <p:cNvSpPr/>
          <p:nvPr/>
        </p:nvSpPr>
        <p:spPr>
          <a:xfrm>
            <a:off x="855723" y="3569699"/>
            <a:ext cx="4743606" cy="923330"/>
          </a:xfrm>
          <a:prstGeom prst="rect">
            <a:avLst/>
          </a:prstGeom>
        </p:spPr>
        <p:txBody>
          <a:bodyPr wrap="non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Phương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sấp</a:t>
            </a:r>
            <a:r>
              <a:rPr lang="en-US" sz="3600" dirty="0">
                <a:latin typeface="Times New Roman" panose="02020603050405020304" pitchFamily="18" charset="0"/>
                <a:ea typeface="Times New Roman" panose="02020603050405020304" pitchFamily="18" charset="0"/>
              </a:rPr>
              <a:t>.</a:t>
            </a:r>
          </a:p>
        </p:txBody>
      </p:sp>
      <p:sp>
        <p:nvSpPr>
          <p:cNvPr id="8" name="Rectangle 7"/>
          <p:cNvSpPr/>
          <p:nvPr/>
        </p:nvSpPr>
        <p:spPr>
          <a:xfrm>
            <a:off x="297111" y="1124869"/>
            <a:ext cx="7026282" cy="646331"/>
          </a:xfrm>
          <a:prstGeom prst="rect">
            <a:avLst/>
          </a:prstGeom>
        </p:spPr>
        <p:txBody>
          <a:bodyPr wrap="none">
            <a:spAutoFit/>
          </a:bodyPr>
          <a:lstStyle/>
          <a:p>
            <a:r>
              <a:rPr lang="vi-VN" sz="3600" b="1" dirty="0" smtClean="0">
                <a:solidFill>
                  <a:srgbClr val="0070C0"/>
                </a:solidFill>
                <a:latin typeface="Times New Roman" panose="02020603050405020304" pitchFamily="18" charset="0"/>
                <a:ea typeface="Times New Roman" panose="02020603050405020304" pitchFamily="18" charset="0"/>
              </a:rPr>
              <a:t>Các </a:t>
            </a:r>
            <a:r>
              <a:rPr lang="vi-VN" sz="3600" b="1" dirty="0">
                <a:solidFill>
                  <a:srgbClr val="0070C0"/>
                </a:solidFill>
                <a:latin typeface="Times New Roman" panose="02020603050405020304" pitchFamily="18" charset="0"/>
                <a:ea typeface="Times New Roman" panose="02020603050405020304" pitchFamily="18" charset="0"/>
              </a:rPr>
              <a:t>phương </a:t>
            </a:r>
            <a:r>
              <a:rPr lang="vi-VN" sz="3600" b="1" dirty="0" smtClean="0">
                <a:solidFill>
                  <a:srgbClr val="0070C0"/>
                </a:solidFill>
                <a:latin typeface="Times New Roman" panose="02020603050405020304" pitchFamily="18" charset="0"/>
                <a:ea typeface="Times New Roman" panose="02020603050405020304" pitchFamily="18" charset="0"/>
              </a:rPr>
              <a:t>pháp hô hấp nhân tạo</a:t>
            </a:r>
            <a:endParaRPr lang="en-US" sz="3600" b="1" dirty="0">
              <a:solidFill>
                <a:srgbClr val="0070C0"/>
              </a:solidFill>
            </a:endParaRPr>
          </a:p>
        </p:txBody>
      </p:sp>
      <p:sp>
        <p:nvSpPr>
          <p:cNvPr id="10" name="Slide Number Placeholder 9"/>
          <p:cNvSpPr>
            <a:spLocks noGrp="1"/>
          </p:cNvSpPr>
          <p:nvPr>
            <p:ph type="sldNum" sz="quarter" idx="12"/>
          </p:nvPr>
        </p:nvSpPr>
        <p:spPr/>
        <p:txBody>
          <a:bodyPr/>
          <a:lstStyle/>
          <a:p>
            <a:fld id="{1296F657-9FCD-4C55-89F0-009B8F01890B}" type="slidenum">
              <a:rPr lang="en-US" smtClean="0"/>
              <a:t>29</a:t>
            </a:fld>
            <a:endParaRPr lang="en-US"/>
          </a:p>
        </p:txBody>
      </p:sp>
      <p:sp>
        <p:nvSpPr>
          <p:cNvPr id="9" name="Rectangle 8"/>
          <p:cNvSpPr/>
          <p:nvPr/>
        </p:nvSpPr>
        <p:spPr>
          <a:xfrm>
            <a:off x="811693" y="5370511"/>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err="1">
                <a:latin typeface="Times New Roman" panose="02020603050405020304" pitchFamily="18" charset="0"/>
                <a:ea typeface="Times New Roman" panose="02020603050405020304" pitchFamily="18" charset="0"/>
              </a:rPr>
              <a:t>pháp</a:t>
            </a:r>
            <a:r>
              <a:rPr lang="en-US"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thổi ngạt</a:t>
            </a:r>
            <a:r>
              <a:rPr lang="en-US" sz="360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13" name="Rectangle 12"/>
          <p:cNvSpPr/>
          <p:nvPr/>
        </p:nvSpPr>
        <p:spPr>
          <a:xfrm>
            <a:off x="829810" y="1847058"/>
            <a:ext cx="5987537" cy="923330"/>
          </a:xfrm>
          <a:prstGeom prst="rect">
            <a:avLst/>
          </a:prstGeom>
        </p:spPr>
        <p:txBody>
          <a:bodyPr wrap="non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Phương</a:t>
            </a:r>
            <a:r>
              <a:rPr lang="en-US" sz="3600" dirty="0">
                <a:latin typeface="Times New Roman" panose="02020603050405020304" pitchFamily="18" charset="0"/>
                <a:ea typeface="Times New Roman" panose="02020603050405020304" pitchFamily="18" charset="0"/>
              </a:rPr>
              <a:t> </a:t>
            </a:r>
            <a:r>
              <a:rPr lang="en-US" sz="3600" err="1">
                <a:latin typeface="Times New Roman" panose="02020603050405020304" pitchFamily="18" charset="0"/>
                <a:ea typeface="Times New Roman" panose="02020603050405020304" pitchFamily="18" charset="0"/>
              </a:rPr>
              <a:t>pháp</a:t>
            </a:r>
            <a:r>
              <a:rPr lang="en-US"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miệng – miệng</a:t>
            </a:r>
            <a:r>
              <a:rPr lang="en-US" sz="3600" smtClean="0">
                <a:latin typeface="Times New Roman" panose="02020603050405020304" pitchFamily="18" charset="0"/>
                <a:ea typeface="Times New Roman" panose="02020603050405020304" pitchFamily="18" charset="0"/>
              </a:rPr>
              <a:t>.</a:t>
            </a:r>
            <a:endParaRPr lang="en-US" sz="3600" dirty="0">
              <a:latin typeface="Times New Roman" panose="02020603050405020304" pitchFamily="18" charset="0"/>
              <a:ea typeface="Times New Roman" panose="02020603050405020304" pitchFamily="18" charset="0"/>
            </a:endParaRPr>
          </a:p>
        </p:txBody>
      </p:sp>
      <p:sp>
        <p:nvSpPr>
          <p:cNvPr id="14" name="Rectangle 13"/>
          <p:cNvSpPr/>
          <p:nvPr/>
        </p:nvSpPr>
        <p:spPr>
          <a:xfrm>
            <a:off x="855966" y="2667230"/>
            <a:ext cx="5551520" cy="923330"/>
          </a:xfrm>
          <a:prstGeom prst="rect">
            <a:avLst/>
          </a:prstGeom>
        </p:spPr>
        <p:txBody>
          <a:bodyPr wrap="non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Phương</a:t>
            </a:r>
            <a:r>
              <a:rPr lang="en-US" sz="3600" dirty="0">
                <a:latin typeface="Times New Roman" panose="02020603050405020304" pitchFamily="18" charset="0"/>
                <a:ea typeface="Times New Roman" panose="02020603050405020304" pitchFamily="18" charset="0"/>
              </a:rPr>
              <a:t> </a:t>
            </a:r>
            <a:r>
              <a:rPr lang="en-US" sz="3600" err="1">
                <a:latin typeface="Times New Roman" panose="02020603050405020304" pitchFamily="18" charset="0"/>
                <a:ea typeface="Times New Roman" panose="02020603050405020304" pitchFamily="18" charset="0"/>
              </a:rPr>
              <a:t>pháp</a:t>
            </a:r>
            <a:r>
              <a:rPr lang="en-US"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miệng – mũi</a:t>
            </a:r>
            <a:r>
              <a:rPr lang="en-US" sz="3600" smtClean="0">
                <a:latin typeface="Times New Roman" panose="02020603050405020304" pitchFamily="18" charset="0"/>
                <a:ea typeface="Times New Roman" panose="02020603050405020304" pitchFamily="18" charset="0"/>
              </a:rPr>
              <a:t>.</a:t>
            </a:r>
            <a:endParaRPr lang="en-US" sz="3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3066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000"/>
                                        <p:tgtEl>
                                          <p:spTgt spid="8"/>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anim calcmode="lin" valueType="num">
                                      <p:cBhvr>
                                        <p:cTn id="12" dur="1000" fill="hold"/>
                                        <p:tgtEl>
                                          <p:spTgt spid="13"/>
                                        </p:tgtEl>
                                        <p:attrNameLst>
                                          <p:attrName>ppt_x</p:attrName>
                                        </p:attrNameLst>
                                      </p:cBhvr>
                                      <p:tavLst>
                                        <p:tav tm="0">
                                          <p:val>
                                            <p:strVal val="#ppt_x"/>
                                          </p:val>
                                        </p:tav>
                                        <p:tav tm="100000">
                                          <p:val>
                                            <p:strVal val="#ppt_x"/>
                                          </p:val>
                                        </p:tav>
                                      </p:tavLst>
                                    </p:anim>
                                    <p:anim calcmode="lin" valueType="num">
                                      <p:cBhvr>
                                        <p:cTn id="13" dur="100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42"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par>
                          <p:cTn id="26" fill="hold">
                            <p:stCondLst>
                              <p:cond delay="5000"/>
                            </p:stCondLst>
                            <p:childTnLst>
                              <p:par>
                                <p:cTn id="27" presetID="42" presetClass="entr" presetSubtype="0"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anim calcmode="lin" valueType="num">
                                      <p:cBhvr>
                                        <p:cTn id="30" dur="1000" fill="hold"/>
                                        <p:tgtEl>
                                          <p:spTgt spid="2"/>
                                        </p:tgtEl>
                                        <p:attrNameLst>
                                          <p:attrName>ppt_x</p:attrName>
                                        </p:attrNameLst>
                                      </p:cBhvr>
                                      <p:tavLst>
                                        <p:tav tm="0">
                                          <p:val>
                                            <p:strVal val="#ppt_x"/>
                                          </p:val>
                                        </p:tav>
                                        <p:tav tm="100000">
                                          <p:val>
                                            <p:strVal val="#ppt_x"/>
                                          </p:val>
                                        </p:tav>
                                      </p:tavLst>
                                    </p:anim>
                                    <p:anim calcmode="lin" valueType="num">
                                      <p:cBhvr>
                                        <p:cTn id="31" dur="1000" fill="hold"/>
                                        <p:tgtEl>
                                          <p:spTgt spid="2"/>
                                        </p:tgtEl>
                                        <p:attrNameLst>
                                          <p:attrName>ppt_y</p:attrName>
                                        </p:attrNameLst>
                                      </p:cBhvr>
                                      <p:tavLst>
                                        <p:tav tm="0">
                                          <p:val>
                                            <p:strVal val="#ppt_y+.1"/>
                                          </p:val>
                                        </p:tav>
                                        <p:tav tm="100000">
                                          <p:val>
                                            <p:strVal val="#ppt_y"/>
                                          </p:val>
                                        </p:tav>
                                      </p:tavLst>
                                    </p:anim>
                                  </p:childTnLst>
                                </p:cTn>
                              </p:par>
                            </p:childTnLst>
                          </p:cTn>
                        </p:par>
                        <p:par>
                          <p:cTn id="32" fill="hold">
                            <p:stCondLst>
                              <p:cond delay="6000"/>
                            </p:stCondLst>
                            <p:childTnLst>
                              <p:par>
                                <p:cTn id="33" presetID="42"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8" grpId="0"/>
      <p:bldP spid="9" grpId="0"/>
      <p:bldP spid="13" grpId="0"/>
      <p:bldP spid="1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730844" y="4708458"/>
            <a:ext cx="10879666" cy="1654748"/>
          </a:xfrm>
          <a:prstGeom prst="rect">
            <a:avLst/>
          </a:prstGeom>
        </p:spPr>
        <p:txBody>
          <a:bodyPr wrap="square">
            <a:spAutoFit/>
          </a:bodyPr>
          <a:lstStyle/>
          <a:p>
            <a:pPr algn="just">
              <a:lnSpc>
                <a:spcPct val="150000"/>
              </a:lnSpc>
            </a:pPr>
            <a:r>
              <a:rPr lang="en-US" sz="3600" smtClean="0">
                <a:latin typeface="+mj-lt"/>
              </a:rPr>
              <a:t>         </a:t>
            </a:r>
            <a:r>
              <a:rPr lang="vi-VN" sz="3600" smtClean="0">
                <a:latin typeface="+mj-lt"/>
              </a:rPr>
              <a:t>Việc </a:t>
            </a:r>
            <a:r>
              <a:rPr lang="vi-VN" sz="3600" dirty="0">
                <a:latin typeface="+mj-lt"/>
              </a:rPr>
              <a:t>ngừng thở sẽ dẫn đến hiện tượng thiếu oxy trong máu và tế bào thần kinh.</a:t>
            </a:r>
          </a:p>
        </p:txBody>
      </p:sp>
      <p:sp>
        <p:nvSpPr>
          <p:cNvPr id="8" name="Rectangle 7"/>
          <p:cNvSpPr/>
          <p:nvPr/>
        </p:nvSpPr>
        <p:spPr>
          <a:xfrm>
            <a:off x="730844" y="1049668"/>
            <a:ext cx="10879666" cy="3416320"/>
          </a:xfrm>
          <a:prstGeom prst="rect">
            <a:avLst/>
          </a:prstGeom>
        </p:spPr>
        <p:txBody>
          <a:bodyPr wrap="square">
            <a:spAutoFit/>
          </a:bodyPr>
          <a:lstStyle/>
          <a:p>
            <a:pPr algn="just">
              <a:lnSpc>
                <a:spcPct val="150000"/>
              </a:lnSpc>
            </a:pPr>
            <a:r>
              <a:rPr lang="en-US" sz="3600" smtClean="0">
                <a:latin typeface="+mj-lt"/>
              </a:rPr>
              <a:t>        </a:t>
            </a:r>
            <a:r>
              <a:rPr lang="vi-VN" sz="3600" smtClean="0">
                <a:latin typeface="+mj-lt"/>
              </a:rPr>
              <a:t>Kỹ thuật hô hấp nhân tạọ </a:t>
            </a:r>
            <a:r>
              <a:rPr lang="vi-VN" sz="3600" dirty="0" smtClean="0">
                <a:latin typeface="+mj-lt"/>
              </a:rPr>
              <a:t>là một phương pháp đưa không khí từ ngoài vào phổi và đẩy không khí ở trong phổi ra ngoài để thay thế cho hô hấp tự nhiên khi nạn nhân ngừng thở. </a:t>
            </a:r>
            <a:endParaRPr lang="vi-VN" sz="3600" dirty="0">
              <a:latin typeface="+mj-lt"/>
            </a:endParaRPr>
          </a:p>
        </p:txBody>
      </p:sp>
      <p:sp>
        <p:nvSpPr>
          <p:cNvPr id="4" name="Slide Number Placeholder 3"/>
          <p:cNvSpPr>
            <a:spLocks noGrp="1"/>
          </p:cNvSpPr>
          <p:nvPr>
            <p:ph type="sldNum" sz="quarter" idx="12"/>
          </p:nvPr>
        </p:nvSpPr>
        <p:spPr/>
        <p:txBody>
          <a:bodyPr/>
          <a:lstStyle/>
          <a:p>
            <a:fld id="{1296F657-9FCD-4C55-89F0-009B8F01890B}" type="slidenum">
              <a:rPr lang="en-US" smtClean="0"/>
              <a:t>30</a:t>
            </a:fld>
            <a:endParaRPr lang="en-US"/>
          </a:p>
        </p:txBody>
      </p:sp>
      <p:sp>
        <p:nvSpPr>
          <p:cNvPr id="5" name="Rectangle 4"/>
          <p:cNvSpPr/>
          <p:nvPr/>
        </p:nvSpPr>
        <p:spPr>
          <a:xfrm>
            <a:off x="1551142"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6339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549401" y="541484"/>
            <a:ext cx="3691466" cy="6321082"/>
          </a:xfrm>
          <a:prstGeom prst="rect">
            <a:avLst/>
          </a:prstGeom>
        </p:spPr>
      </p:pic>
      <p:sp>
        <p:nvSpPr>
          <p:cNvPr id="8" name="Rectangle 7"/>
          <p:cNvSpPr/>
          <p:nvPr/>
        </p:nvSpPr>
        <p:spPr>
          <a:xfrm>
            <a:off x="5049025" y="2717800"/>
            <a:ext cx="743420" cy="23452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stretch>
            <a:fillRect/>
          </a:stretch>
        </p:blipFill>
        <p:spPr>
          <a:xfrm>
            <a:off x="7078133" y="635677"/>
            <a:ext cx="4665134" cy="6226889"/>
          </a:xfrm>
          <a:prstGeom prst="rect">
            <a:avLst/>
          </a:prstGeom>
        </p:spPr>
      </p:pic>
      <p:sp>
        <p:nvSpPr>
          <p:cNvPr id="10" name="Rectangle 9"/>
          <p:cNvSpPr/>
          <p:nvPr/>
        </p:nvSpPr>
        <p:spPr>
          <a:xfrm>
            <a:off x="6946899" y="770465"/>
            <a:ext cx="262467" cy="3894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p:cNvSpPr>
            <a:spLocks noGrp="1"/>
          </p:cNvSpPr>
          <p:nvPr>
            <p:ph type="sldNum" sz="quarter" idx="12"/>
          </p:nvPr>
        </p:nvSpPr>
        <p:spPr/>
        <p:txBody>
          <a:bodyPr/>
          <a:lstStyle/>
          <a:p>
            <a:fld id="{1296F657-9FCD-4C55-89F0-009B8F01890B}" type="slidenum">
              <a:rPr lang="en-US" smtClean="0"/>
              <a:t>31</a:t>
            </a:fld>
            <a:endParaRPr lang="en-US"/>
          </a:p>
        </p:txBody>
      </p:sp>
    </p:spTree>
    <p:extLst>
      <p:ext uri="{BB962C8B-B14F-4D97-AF65-F5344CB8AC3E}">
        <p14:creationId xmlns:p14="http://schemas.microsoft.com/office/powerpoint/2010/main" val="3648022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up)">
                                      <p:cBhvr>
                                        <p:cTn id="1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a:blip r:embed="rId2"/>
          <a:stretch>
            <a:fillRect/>
          </a:stretch>
        </p:blipFill>
        <p:spPr>
          <a:xfrm>
            <a:off x="195938" y="2080728"/>
            <a:ext cx="6568751" cy="4460032"/>
          </a:xfrm>
          <a:prstGeom prst="rect">
            <a:avLst/>
          </a:prstGeom>
        </p:spPr>
      </p:pic>
      <p:sp>
        <p:nvSpPr>
          <p:cNvPr id="2" name="Rectangle 1"/>
          <p:cNvSpPr/>
          <p:nvPr/>
        </p:nvSpPr>
        <p:spPr>
          <a:xfrm>
            <a:off x="6923310" y="1058656"/>
            <a:ext cx="5085184" cy="3416320"/>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 </a:t>
            </a:r>
            <a:r>
              <a:rPr lang="vi-VN" sz="3600" smtClean="0">
                <a:latin typeface="Times New Roman" panose="02020603050405020304" pitchFamily="18" charset="0"/>
                <a:ea typeface="Times New Roman" panose="02020603050405020304" pitchFamily="18" charset="0"/>
              </a:rPr>
              <a:t>Đặt </a:t>
            </a:r>
            <a:r>
              <a:rPr lang="vi-VN" sz="3600" dirty="0" smtClean="0">
                <a:latin typeface="Times New Roman" panose="02020603050405020304" pitchFamily="18" charset="0"/>
                <a:ea typeface="Times New Roman" panose="02020603050405020304" pitchFamily="18" charset="0"/>
              </a:rPr>
              <a:t>nạn nhân nằm sấp, 1 tay gối vào đầu, 1 tay duỗi thẳng, mặt nghiêng về phía </a:t>
            </a:r>
            <a:r>
              <a:rPr lang="vi-VN" sz="3600" smtClean="0">
                <a:latin typeface="Times New Roman" panose="02020603050405020304" pitchFamily="18" charset="0"/>
                <a:ea typeface="Times New Roman" panose="02020603050405020304" pitchFamily="18" charset="0"/>
              </a:rPr>
              <a:t>tay duỗi</a:t>
            </a:r>
            <a:r>
              <a:rPr lang="en-US" sz="3600" smtClean="0">
                <a:latin typeface="Times New Roman" panose="02020603050405020304" pitchFamily="18" charset="0"/>
                <a:ea typeface="Times New Roman" panose="02020603050405020304" pitchFamily="18" charset="0"/>
              </a:rPr>
              <a:t>. </a:t>
            </a:r>
            <a:endParaRPr lang="en-US" sz="3600" dirty="0" smtClean="0">
              <a:effectLst/>
              <a:latin typeface="Times New Roman" panose="02020603050405020304" pitchFamily="18" charset="0"/>
              <a:ea typeface="Times New Roman" panose="02020603050405020304" pitchFamily="18" charset="0"/>
            </a:endParaRPr>
          </a:p>
        </p:txBody>
      </p:sp>
      <p:sp>
        <p:nvSpPr>
          <p:cNvPr id="7" name="Rectangle 6"/>
          <p:cNvSpPr/>
          <p:nvPr/>
        </p:nvSpPr>
        <p:spPr>
          <a:xfrm>
            <a:off x="7527487" y="515723"/>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1:</a:t>
            </a:r>
            <a:endParaRPr lang="en-US" sz="3600" b="1" dirty="0">
              <a:solidFill>
                <a:srgbClr val="7030A0"/>
              </a:solidFill>
            </a:endParaRPr>
          </a:p>
        </p:txBody>
      </p:sp>
      <p:sp>
        <p:nvSpPr>
          <p:cNvPr id="4" name="Rectangle 3"/>
          <p:cNvSpPr/>
          <p:nvPr/>
        </p:nvSpPr>
        <p:spPr>
          <a:xfrm>
            <a:off x="6947569" y="4306871"/>
            <a:ext cx="5085184" cy="2585323"/>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 Moi </a:t>
            </a:r>
            <a:r>
              <a:rPr lang="en-US" sz="3600">
                <a:latin typeface="Times New Roman" panose="02020603050405020304" pitchFamily="18" charset="0"/>
                <a:ea typeface="Times New Roman" panose="02020603050405020304" pitchFamily="18" charset="0"/>
              </a:rPr>
              <a:t>nhớt rãi trong miệng và kéo lưỡi ra nếu lưỡi thụt vào.</a:t>
            </a:r>
            <a:endParaRPr lang="en-US" sz="3600" dirty="0">
              <a:latin typeface="Times New Roman" panose="02020603050405020304" pitchFamily="18" charset="0"/>
              <a:ea typeface="Times New Roman" panose="02020603050405020304" pitchFamily="18" charset="0"/>
            </a:endParaRPr>
          </a:p>
        </p:txBody>
      </p:sp>
      <p:sp>
        <p:nvSpPr>
          <p:cNvPr id="10" name="Rectangle 9"/>
          <p:cNvSpPr/>
          <p:nvPr/>
        </p:nvSpPr>
        <p:spPr>
          <a:xfrm>
            <a:off x="6913984" y="1722003"/>
            <a:ext cx="5278016" cy="4247317"/>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Người </a:t>
            </a:r>
            <a:r>
              <a:rPr lang="vi-VN" sz="3600" dirty="0">
                <a:latin typeface="Times New Roman" panose="02020603050405020304" pitchFamily="18" charset="0"/>
                <a:ea typeface="Times New Roman" panose="02020603050405020304" pitchFamily="18" charset="0"/>
              </a:rPr>
              <a:t>cứu ngồi lên mông, quỳ 2 đầu gối ép vào 2 bên sườn nạn nhân, xòe 2 bàn tay đặt lên lưng phía dưới xương sườn cụt</a:t>
            </a:r>
            <a:r>
              <a:rPr lang="vi-VN" sz="3600" dirty="0" smtClean="0">
                <a:latin typeface="Times New Roman" panose="02020603050405020304" pitchFamily="18" charset="0"/>
                <a:ea typeface="Times New Roman" panose="02020603050405020304" pitchFamily="18" charset="0"/>
              </a:rPr>
              <a:t>.</a:t>
            </a:r>
            <a:endParaRPr lang="en-US" sz="3600" dirty="0" smtClean="0">
              <a:effectLst/>
              <a:latin typeface="Times New Roman" panose="02020603050405020304" pitchFamily="18" charset="0"/>
              <a:ea typeface="Times New Roman" panose="02020603050405020304" pitchFamily="18" charset="0"/>
            </a:endParaRPr>
          </a:p>
        </p:txBody>
      </p:sp>
      <p:sp>
        <p:nvSpPr>
          <p:cNvPr id="11" name="Rectangle 10"/>
          <p:cNvSpPr/>
          <p:nvPr/>
        </p:nvSpPr>
        <p:spPr>
          <a:xfrm>
            <a:off x="7462176" y="1162054"/>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14" name="Rectangle 13"/>
          <p:cNvSpPr/>
          <p:nvPr/>
        </p:nvSpPr>
        <p:spPr>
          <a:xfrm>
            <a:off x="7013512" y="1853125"/>
            <a:ext cx="5019869" cy="4247317"/>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Dùng </a:t>
            </a:r>
            <a:r>
              <a:rPr lang="vi-VN" sz="3600" dirty="0" smtClean="0">
                <a:latin typeface="Times New Roman" panose="02020603050405020304" pitchFamily="18" charset="0"/>
                <a:ea typeface="Times New Roman" panose="02020603050405020304" pitchFamily="18" charset="0"/>
              </a:rPr>
              <a:t>sức nặng toàn thân ấn 2 bàn tay xuống theo nhịp thở, đếm 1,2,3 rồi từ từ thẳng người lên theo nhịp 4,5,6.</a:t>
            </a:r>
            <a:endParaRPr lang="en-US" sz="3600" dirty="0" smtClean="0">
              <a:effectLst/>
              <a:latin typeface="Times New Roman" panose="02020603050405020304" pitchFamily="18" charset="0"/>
              <a:ea typeface="Times New Roman" panose="02020603050405020304" pitchFamily="18" charset="0"/>
            </a:endParaRPr>
          </a:p>
        </p:txBody>
      </p:sp>
      <p:sp>
        <p:nvSpPr>
          <p:cNvPr id="15" name="Rectangle 14"/>
          <p:cNvSpPr/>
          <p:nvPr/>
        </p:nvSpPr>
        <p:spPr>
          <a:xfrm>
            <a:off x="7387528" y="1235908"/>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3:</a:t>
            </a:r>
            <a:endParaRPr lang="en-US" sz="3600" b="1" dirty="0">
              <a:solidFill>
                <a:srgbClr val="7030A0"/>
              </a:solidFill>
            </a:endParaRPr>
          </a:p>
        </p:txBody>
      </p:sp>
      <p:sp>
        <p:nvSpPr>
          <p:cNvPr id="16" name="Rectangle 15"/>
          <p:cNvSpPr/>
          <p:nvPr/>
        </p:nvSpPr>
        <p:spPr>
          <a:xfrm>
            <a:off x="6941977" y="2531265"/>
            <a:ext cx="5122511" cy="3416320"/>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Tiếp </a:t>
            </a:r>
            <a:r>
              <a:rPr lang="vi-VN" sz="3600" dirty="0" smtClean="0">
                <a:latin typeface="Times New Roman" panose="02020603050405020304" pitchFamily="18" charset="0"/>
                <a:ea typeface="Times New Roman" panose="02020603050405020304" pitchFamily="18" charset="0"/>
              </a:rPr>
              <a:t>tục thực hiện động tác 15 lần/ph</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cho</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đến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thở</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được</a:t>
            </a:r>
            <a:r>
              <a:rPr lang="en-US" sz="3600" dirty="0" smtClean="0">
                <a:latin typeface="Times New Roman" panose="02020603050405020304" pitchFamily="18" charset="0"/>
                <a:ea typeface="Times New Roman" panose="02020603050405020304" pitchFamily="18" charset="0"/>
              </a:rPr>
              <a:t> hay </a:t>
            </a:r>
            <a:r>
              <a:rPr lang="en-US" sz="3600" dirty="0" err="1" smtClean="0">
                <a:latin typeface="Times New Roman" panose="02020603050405020304" pitchFamily="18" charset="0"/>
                <a:ea typeface="Times New Roman" panose="02020603050405020304" pitchFamily="18" charset="0"/>
              </a:rPr>
              <a:t>có</a:t>
            </a:r>
            <a:r>
              <a:rPr lang="en-US" sz="3600" dirty="0" smtClean="0">
                <a:latin typeface="Times New Roman" panose="02020603050405020304" pitchFamily="18" charset="0"/>
                <a:ea typeface="Times New Roman" panose="02020603050405020304" pitchFamily="18" charset="0"/>
              </a:rPr>
              <a:t> ý </a:t>
            </a:r>
            <a:r>
              <a:rPr lang="en-US" sz="3600" dirty="0" err="1" smtClean="0">
                <a:latin typeface="Times New Roman" panose="02020603050405020304" pitchFamily="18" charset="0"/>
                <a:ea typeface="Times New Roman" panose="02020603050405020304" pitchFamily="18" charset="0"/>
              </a:rPr>
              <a:t>kiến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của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bác</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sỹ</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17" name="Rectangle 16"/>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4:</a:t>
            </a:r>
            <a:endParaRPr lang="en-US" sz="3600" b="1" dirty="0">
              <a:solidFill>
                <a:srgbClr val="7030A0"/>
              </a:solidFill>
            </a:endParaRPr>
          </a:p>
        </p:txBody>
      </p:sp>
      <p:sp>
        <p:nvSpPr>
          <p:cNvPr id="21" name="Rectangle 20"/>
          <p:cNvSpPr/>
          <p:nvPr/>
        </p:nvSpPr>
        <p:spPr>
          <a:xfrm>
            <a:off x="-140498"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85300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wd">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xit" presetSubtype="2" fill="hold" grpId="1" nodeType="clickEffect">
                                  <p:stCondLst>
                                    <p:cond delay="0"/>
                                  </p:stCondLst>
                                  <p:childTnLst>
                                    <p:anim calcmode="lin" valueType="num">
                                      <p:cBhvr additive="base">
                                        <p:cTn id="26" dur="1000"/>
                                        <p:tgtEl>
                                          <p:spTgt spid="7"/>
                                        </p:tgtEl>
                                        <p:attrNameLst>
                                          <p:attrName>ppt_x</p:attrName>
                                        </p:attrNameLst>
                                      </p:cBhvr>
                                      <p:tavLst>
                                        <p:tav tm="0">
                                          <p:val>
                                            <p:strVal val="#ppt_x"/>
                                          </p:val>
                                        </p:tav>
                                        <p:tav tm="100000">
                                          <p:val>
                                            <p:strVal val="#ppt_x+#ppt_w*1.125000"/>
                                          </p:val>
                                        </p:tav>
                                      </p:tavLst>
                                    </p:anim>
                                    <p:animEffect transition="out" filter="wipe(right)">
                                      <p:cBhvr>
                                        <p:cTn id="27" dur="1000"/>
                                        <p:tgtEl>
                                          <p:spTgt spid="7"/>
                                        </p:tgtEl>
                                      </p:cBhvr>
                                    </p:animEffect>
                                    <p:set>
                                      <p:cBhvr>
                                        <p:cTn id="28" dur="1" fill="hold">
                                          <p:stCondLst>
                                            <p:cond delay="999"/>
                                          </p:stCondLst>
                                        </p:cTn>
                                        <p:tgtEl>
                                          <p:spTgt spid="7"/>
                                        </p:tgtEl>
                                        <p:attrNameLst>
                                          <p:attrName>style.visibility</p:attrName>
                                        </p:attrNameLst>
                                      </p:cBhvr>
                                      <p:to>
                                        <p:strVal val="hidden"/>
                                      </p:to>
                                    </p:set>
                                  </p:childTnLst>
                                </p:cTn>
                              </p:par>
                              <p:par>
                                <p:cTn id="29" presetID="12" presetClass="exit" presetSubtype="2" fill="hold" grpId="1" nodeType="withEffect">
                                  <p:stCondLst>
                                    <p:cond delay="0"/>
                                  </p:stCondLst>
                                  <p:iterate type="wd">
                                    <p:tmPct val="0"/>
                                  </p:iterate>
                                  <p:childTnLst>
                                    <p:anim calcmode="lin" valueType="num">
                                      <p:cBhvr additive="base">
                                        <p:cTn id="30" dur="1000"/>
                                        <p:tgtEl>
                                          <p:spTgt spid="2"/>
                                        </p:tgtEl>
                                        <p:attrNameLst>
                                          <p:attrName>ppt_x</p:attrName>
                                        </p:attrNameLst>
                                      </p:cBhvr>
                                      <p:tavLst>
                                        <p:tav tm="0">
                                          <p:val>
                                            <p:strVal val="#ppt_x"/>
                                          </p:val>
                                        </p:tav>
                                        <p:tav tm="100000">
                                          <p:val>
                                            <p:strVal val="#ppt_x+#ppt_w*1.125000"/>
                                          </p:val>
                                        </p:tav>
                                      </p:tavLst>
                                    </p:anim>
                                    <p:animEffect transition="out" filter="wipe(right)">
                                      <p:cBhvr>
                                        <p:cTn id="31" dur="1000"/>
                                        <p:tgtEl>
                                          <p:spTgt spid="2"/>
                                        </p:tgtEl>
                                      </p:cBhvr>
                                    </p:animEffect>
                                    <p:set>
                                      <p:cBhvr>
                                        <p:cTn id="32" dur="1" fill="hold">
                                          <p:stCondLst>
                                            <p:cond delay="999"/>
                                          </p:stCondLst>
                                        </p:cTn>
                                        <p:tgtEl>
                                          <p:spTgt spid="2"/>
                                        </p:tgtEl>
                                        <p:attrNameLst>
                                          <p:attrName>style.visibility</p:attrName>
                                        </p:attrNameLst>
                                      </p:cBhvr>
                                      <p:to>
                                        <p:strVal val="hidden"/>
                                      </p:to>
                                    </p:set>
                                  </p:childTnLst>
                                </p:cTn>
                              </p:par>
                              <p:par>
                                <p:cTn id="33" presetID="12" presetClass="exit" presetSubtype="2" fill="hold" grpId="1" nodeType="withEffect">
                                  <p:stCondLst>
                                    <p:cond delay="0"/>
                                  </p:stCondLst>
                                  <p:iterate type="wd">
                                    <p:tmPct val="0"/>
                                  </p:iterate>
                                  <p:childTnLst>
                                    <p:anim calcmode="lin" valueType="num">
                                      <p:cBhvr additive="base">
                                        <p:cTn id="34" dur="1000"/>
                                        <p:tgtEl>
                                          <p:spTgt spid="4"/>
                                        </p:tgtEl>
                                        <p:attrNameLst>
                                          <p:attrName>ppt_x</p:attrName>
                                        </p:attrNameLst>
                                      </p:cBhvr>
                                      <p:tavLst>
                                        <p:tav tm="0">
                                          <p:val>
                                            <p:strVal val="#ppt_x"/>
                                          </p:val>
                                        </p:tav>
                                        <p:tav tm="100000">
                                          <p:val>
                                            <p:strVal val="#ppt_x+#ppt_w*1.125000"/>
                                          </p:val>
                                        </p:tav>
                                      </p:tavLst>
                                    </p:anim>
                                    <p:animEffect transition="out" filter="wipe(right)">
                                      <p:cBhvr>
                                        <p:cTn id="35" dur="1000"/>
                                        <p:tgtEl>
                                          <p:spTgt spid="4"/>
                                        </p:tgtEl>
                                      </p:cBhvr>
                                    </p:animEffect>
                                    <p:set>
                                      <p:cBhvr>
                                        <p:cTn id="36" dur="1" fill="hold">
                                          <p:stCondLst>
                                            <p:cond delay="999"/>
                                          </p:stCondLst>
                                        </p:cTn>
                                        <p:tgtEl>
                                          <p:spTgt spid="4"/>
                                        </p:tgtEl>
                                        <p:attrNameLst>
                                          <p:attrName>style.visibility</p:attrName>
                                        </p:attrNameLst>
                                      </p:cBhvr>
                                      <p:to>
                                        <p:strVal val="hidden"/>
                                      </p:to>
                                    </p:set>
                                  </p:childTnLst>
                                </p:cTn>
                              </p:par>
                            </p:childTnLst>
                          </p:cTn>
                        </p:par>
                        <p:par>
                          <p:cTn id="37" fill="hold">
                            <p:stCondLst>
                              <p:cond delay="1000"/>
                            </p:stCondLst>
                            <p:childTnLst>
                              <p:par>
                                <p:cTn id="38" presetID="22" presetClass="entr" presetSubtype="8"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left)">
                                      <p:cBhvr>
                                        <p:cTn id="40" dur="20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iterate type="wd">
                                    <p:tmPct val="10000"/>
                                  </p:iterate>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xit" presetSubtype="12" fill="hold" grpId="1" nodeType="clickEffect">
                                  <p:stCondLst>
                                    <p:cond delay="0"/>
                                  </p:stCondLst>
                                  <p:childTnLst>
                                    <p:animEffect transition="out" filter="strips(downLeft)">
                                      <p:cBhvr>
                                        <p:cTn id="49" dur="500"/>
                                        <p:tgtEl>
                                          <p:spTgt spid="11"/>
                                        </p:tgtEl>
                                      </p:cBhvr>
                                    </p:animEffect>
                                    <p:set>
                                      <p:cBhvr>
                                        <p:cTn id="50" dur="1" fill="hold">
                                          <p:stCondLst>
                                            <p:cond delay="499"/>
                                          </p:stCondLst>
                                        </p:cTn>
                                        <p:tgtEl>
                                          <p:spTgt spid="11"/>
                                        </p:tgtEl>
                                        <p:attrNameLst>
                                          <p:attrName>style.visibility</p:attrName>
                                        </p:attrNameLst>
                                      </p:cBhvr>
                                      <p:to>
                                        <p:strVal val="hidden"/>
                                      </p:to>
                                    </p:set>
                                  </p:childTnLst>
                                </p:cTn>
                              </p:par>
                              <p:par>
                                <p:cTn id="51" presetID="18" presetClass="exit" presetSubtype="12" fill="hold" grpId="1" nodeType="withEffect">
                                  <p:stCondLst>
                                    <p:cond delay="0"/>
                                  </p:stCondLst>
                                  <p:iterate type="wd">
                                    <p:tmPct val="0"/>
                                  </p:iterate>
                                  <p:childTnLst>
                                    <p:animEffect transition="out" filter="strips(downLeft)">
                                      <p:cBhvr>
                                        <p:cTn id="52" dur="500"/>
                                        <p:tgtEl>
                                          <p:spTgt spid="10"/>
                                        </p:tgtEl>
                                      </p:cBhvr>
                                    </p:animEffect>
                                    <p:set>
                                      <p:cBhvr>
                                        <p:cTn id="53" dur="1" fill="hold">
                                          <p:stCondLst>
                                            <p:cond delay="499"/>
                                          </p:stCondLst>
                                        </p:cTn>
                                        <p:tgtEl>
                                          <p:spTgt spid="10"/>
                                        </p:tgtEl>
                                        <p:attrNameLst>
                                          <p:attrName>style.visibility</p:attrName>
                                        </p:attrNameLst>
                                      </p:cBhvr>
                                      <p:to>
                                        <p:strVal val="hidden"/>
                                      </p:to>
                                    </p:se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wipe(left)">
                                      <p:cBhvr>
                                        <p:cTn id="57" dur="2000"/>
                                        <p:tgtEl>
                                          <p:spTgt spid="1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iterate type="wd">
                                    <p:tmPct val="10000"/>
                                  </p:iterate>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childTnLst>
                                </p:cTn>
                              </p:par>
                            </p:childTnLst>
                          </p:cTn>
                        </p:par>
                      </p:childTnLst>
                    </p:cTn>
                  </p:par>
                  <p:par>
                    <p:cTn id="63" fill="hold">
                      <p:stCondLst>
                        <p:cond delay="indefinite"/>
                      </p:stCondLst>
                      <p:childTnLst>
                        <p:par>
                          <p:cTn id="64" fill="hold">
                            <p:stCondLst>
                              <p:cond delay="0"/>
                            </p:stCondLst>
                            <p:childTnLst>
                              <p:par>
                                <p:cTn id="65" presetID="17" presetClass="exit" presetSubtype="10" fill="hold" grpId="1" nodeType="clickEffect">
                                  <p:stCondLst>
                                    <p:cond delay="0"/>
                                  </p:stCondLst>
                                  <p:childTnLst>
                                    <p:anim calcmode="lin" valueType="num">
                                      <p:cBhvr>
                                        <p:cTn id="66" dur="500"/>
                                        <p:tgtEl>
                                          <p:spTgt spid="15"/>
                                        </p:tgtEl>
                                        <p:attrNameLst>
                                          <p:attrName>ppt_w</p:attrName>
                                        </p:attrNameLst>
                                      </p:cBhvr>
                                      <p:tavLst>
                                        <p:tav tm="0">
                                          <p:val>
                                            <p:strVal val="ppt_w"/>
                                          </p:val>
                                        </p:tav>
                                        <p:tav tm="100000">
                                          <p:val>
                                            <p:fltVal val="0"/>
                                          </p:val>
                                        </p:tav>
                                      </p:tavLst>
                                    </p:anim>
                                    <p:anim calcmode="lin" valueType="num">
                                      <p:cBhvr>
                                        <p:cTn id="67" dur="500"/>
                                        <p:tgtEl>
                                          <p:spTgt spid="15"/>
                                        </p:tgtEl>
                                        <p:attrNameLst>
                                          <p:attrName>ppt_h</p:attrName>
                                        </p:attrNameLst>
                                      </p:cBhvr>
                                      <p:tavLst>
                                        <p:tav tm="0">
                                          <p:val>
                                            <p:strVal val="ppt_h"/>
                                          </p:val>
                                        </p:tav>
                                        <p:tav tm="100000">
                                          <p:val>
                                            <p:strVal val="ppt_h"/>
                                          </p:val>
                                        </p:tav>
                                      </p:tavLst>
                                    </p:anim>
                                    <p:set>
                                      <p:cBhvr>
                                        <p:cTn id="68" dur="1" fill="hold">
                                          <p:stCondLst>
                                            <p:cond delay="499"/>
                                          </p:stCondLst>
                                        </p:cTn>
                                        <p:tgtEl>
                                          <p:spTgt spid="15"/>
                                        </p:tgtEl>
                                        <p:attrNameLst>
                                          <p:attrName>style.visibility</p:attrName>
                                        </p:attrNameLst>
                                      </p:cBhvr>
                                      <p:to>
                                        <p:strVal val="hidden"/>
                                      </p:to>
                                    </p:set>
                                  </p:childTnLst>
                                </p:cTn>
                              </p:par>
                              <p:par>
                                <p:cTn id="69" presetID="17" presetClass="exit" presetSubtype="10" fill="hold" grpId="1" nodeType="withEffect">
                                  <p:stCondLst>
                                    <p:cond delay="0"/>
                                  </p:stCondLst>
                                  <p:iterate type="wd">
                                    <p:tmPct val="0"/>
                                  </p:iterate>
                                  <p:childTnLst>
                                    <p:anim calcmode="lin" valueType="num">
                                      <p:cBhvr>
                                        <p:cTn id="70" dur="500"/>
                                        <p:tgtEl>
                                          <p:spTgt spid="14"/>
                                        </p:tgtEl>
                                        <p:attrNameLst>
                                          <p:attrName>ppt_w</p:attrName>
                                        </p:attrNameLst>
                                      </p:cBhvr>
                                      <p:tavLst>
                                        <p:tav tm="0">
                                          <p:val>
                                            <p:strVal val="ppt_w"/>
                                          </p:val>
                                        </p:tav>
                                        <p:tav tm="100000">
                                          <p:val>
                                            <p:fltVal val="0"/>
                                          </p:val>
                                        </p:tav>
                                      </p:tavLst>
                                    </p:anim>
                                    <p:anim calcmode="lin" valueType="num">
                                      <p:cBhvr>
                                        <p:cTn id="71" dur="500"/>
                                        <p:tgtEl>
                                          <p:spTgt spid="14"/>
                                        </p:tgtEl>
                                        <p:attrNameLst>
                                          <p:attrName>ppt_h</p:attrName>
                                        </p:attrNameLst>
                                      </p:cBhvr>
                                      <p:tavLst>
                                        <p:tav tm="0">
                                          <p:val>
                                            <p:strVal val="ppt_h"/>
                                          </p:val>
                                        </p:tav>
                                        <p:tav tm="100000">
                                          <p:val>
                                            <p:strVal val="ppt_h"/>
                                          </p:val>
                                        </p:tav>
                                      </p:tavLst>
                                    </p:anim>
                                    <p:set>
                                      <p:cBhvr>
                                        <p:cTn id="72" dur="1" fill="hold">
                                          <p:stCondLst>
                                            <p:cond delay="499"/>
                                          </p:stCondLst>
                                        </p:cTn>
                                        <p:tgtEl>
                                          <p:spTgt spid="14"/>
                                        </p:tgtEl>
                                        <p:attrNameLst>
                                          <p:attrName>style.visibility</p:attrName>
                                        </p:attrNameLst>
                                      </p:cBhvr>
                                      <p:to>
                                        <p:strVal val="hidden"/>
                                      </p:to>
                                    </p:set>
                                  </p:childTnLst>
                                </p:cTn>
                              </p:par>
                            </p:childTnLst>
                          </p:cTn>
                        </p:par>
                        <p:par>
                          <p:cTn id="73" fill="hold">
                            <p:stCondLst>
                              <p:cond delay="500"/>
                            </p:stCondLst>
                            <p:childTnLst>
                              <p:par>
                                <p:cTn id="74" presetID="22" presetClass="entr" presetSubtype="8"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wipe(left)">
                                      <p:cBhvr>
                                        <p:cTn id="76" dur="1000"/>
                                        <p:tgtEl>
                                          <p:spTgt spid="1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iterate type="wd">
                                    <p:tmPct val="10000"/>
                                  </p:iterate>
                                  <p:childTnLst>
                                    <p:set>
                                      <p:cBhvr>
                                        <p:cTn id="80" dur="1" fill="hold">
                                          <p:stCondLst>
                                            <p:cond delay="0"/>
                                          </p:stCondLst>
                                        </p:cTn>
                                        <p:tgtEl>
                                          <p:spTgt spid="16"/>
                                        </p:tgtEl>
                                        <p:attrNameLst>
                                          <p:attrName>style.visibility</p:attrName>
                                        </p:attrNameLst>
                                      </p:cBhvr>
                                      <p:to>
                                        <p:strVal val="visible"/>
                                      </p:to>
                                    </p:set>
                                    <p:animEffect transition="in" filter="fade">
                                      <p:cBhvr>
                                        <p:cTn id="81" dur="1000"/>
                                        <p:tgtEl>
                                          <p:spTgt spid="16"/>
                                        </p:tgtEl>
                                      </p:cBhvr>
                                    </p:animEffect>
                                  </p:childTnLst>
                                </p:cTn>
                              </p:par>
                            </p:childTnLst>
                          </p:cTn>
                        </p:par>
                      </p:childTnLst>
                    </p:cTn>
                  </p:par>
                  <p:par>
                    <p:cTn id="82" fill="hold">
                      <p:stCondLst>
                        <p:cond delay="indefinite"/>
                      </p:stCondLst>
                      <p:childTnLst>
                        <p:par>
                          <p:cTn id="83" fill="hold">
                            <p:stCondLst>
                              <p:cond delay="0"/>
                            </p:stCondLst>
                            <p:childTnLst>
                              <p:par>
                                <p:cTn id="84" presetID="42" presetClass="exit" presetSubtype="0" fill="hold" grpId="1" nodeType="clickEffect">
                                  <p:stCondLst>
                                    <p:cond delay="0"/>
                                  </p:stCondLst>
                                  <p:childTnLst>
                                    <p:animEffect transition="out" filter="fade">
                                      <p:cBhvr>
                                        <p:cTn id="85" dur="1000"/>
                                        <p:tgtEl>
                                          <p:spTgt spid="17"/>
                                        </p:tgtEl>
                                      </p:cBhvr>
                                    </p:animEffect>
                                    <p:anim calcmode="lin" valueType="num">
                                      <p:cBhvr>
                                        <p:cTn id="86" dur="1000"/>
                                        <p:tgtEl>
                                          <p:spTgt spid="17"/>
                                        </p:tgtEl>
                                        <p:attrNameLst>
                                          <p:attrName>ppt_x</p:attrName>
                                        </p:attrNameLst>
                                      </p:cBhvr>
                                      <p:tavLst>
                                        <p:tav tm="0">
                                          <p:val>
                                            <p:strVal val="ppt_x"/>
                                          </p:val>
                                        </p:tav>
                                        <p:tav tm="100000">
                                          <p:val>
                                            <p:strVal val="ppt_x"/>
                                          </p:val>
                                        </p:tav>
                                      </p:tavLst>
                                    </p:anim>
                                    <p:anim calcmode="lin" valueType="num">
                                      <p:cBhvr>
                                        <p:cTn id="87" dur="1000"/>
                                        <p:tgtEl>
                                          <p:spTgt spid="17"/>
                                        </p:tgtEl>
                                        <p:attrNameLst>
                                          <p:attrName>ppt_y</p:attrName>
                                        </p:attrNameLst>
                                      </p:cBhvr>
                                      <p:tavLst>
                                        <p:tav tm="0">
                                          <p:val>
                                            <p:strVal val="ppt_y"/>
                                          </p:val>
                                        </p:tav>
                                        <p:tav tm="100000">
                                          <p:val>
                                            <p:strVal val="ppt_y+.1"/>
                                          </p:val>
                                        </p:tav>
                                      </p:tavLst>
                                    </p:anim>
                                    <p:set>
                                      <p:cBhvr>
                                        <p:cTn id="88" dur="1" fill="hold">
                                          <p:stCondLst>
                                            <p:cond delay="999"/>
                                          </p:stCondLst>
                                        </p:cTn>
                                        <p:tgtEl>
                                          <p:spTgt spid="17"/>
                                        </p:tgtEl>
                                        <p:attrNameLst>
                                          <p:attrName>style.visibility</p:attrName>
                                        </p:attrNameLst>
                                      </p:cBhvr>
                                      <p:to>
                                        <p:strVal val="hidden"/>
                                      </p:to>
                                    </p:set>
                                  </p:childTnLst>
                                </p:cTn>
                              </p:par>
                              <p:par>
                                <p:cTn id="89" presetID="42" presetClass="exit" presetSubtype="0" fill="hold" grpId="1" nodeType="withEffect">
                                  <p:stCondLst>
                                    <p:cond delay="0"/>
                                  </p:stCondLst>
                                  <p:iterate type="wd">
                                    <p:tmPct val="0"/>
                                  </p:iterate>
                                  <p:childTnLst>
                                    <p:animEffect transition="out" filter="fade">
                                      <p:cBhvr>
                                        <p:cTn id="90" dur="1000"/>
                                        <p:tgtEl>
                                          <p:spTgt spid="16"/>
                                        </p:tgtEl>
                                      </p:cBhvr>
                                    </p:animEffect>
                                    <p:anim calcmode="lin" valueType="num">
                                      <p:cBhvr>
                                        <p:cTn id="91" dur="1000"/>
                                        <p:tgtEl>
                                          <p:spTgt spid="16"/>
                                        </p:tgtEl>
                                        <p:attrNameLst>
                                          <p:attrName>ppt_x</p:attrName>
                                        </p:attrNameLst>
                                      </p:cBhvr>
                                      <p:tavLst>
                                        <p:tav tm="0">
                                          <p:val>
                                            <p:strVal val="ppt_x"/>
                                          </p:val>
                                        </p:tav>
                                        <p:tav tm="100000">
                                          <p:val>
                                            <p:strVal val="ppt_x"/>
                                          </p:val>
                                        </p:tav>
                                      </p:tavLst>
                                    </p:anim>
                                    <p:anim calcmode="lin" valueType="num">
                                      <p:cBhvr>
                                        <p:cTn id="92" dur="1000"/>
                                        <p:tgtEl>
                                          <p:spTgt spid="16"/>
                                        </p:tgtEl>
                                        <p:attrNameLst>
                                          <p:attrName>ppt_y</p:attrName>
                                        </p:attrNameLst>
                                      </p:cBhvr>
                                      <p:tavLst>
                                        <p:tav tm="0">
                                          <p:val>
                                            <p:strVal val="ppt_y"/>
                                          </p:val>
                                        </p:tav>
                                        <p:tav tm="100000">
                                          <p:val>
                                            <p:strVal val="ppt_y+.1"/>
                                          </p:val>
                                        </p:tav>
                                      </p:tavLst>
                                    </p:anim>
                                    <p:set>
                                      <p:cBhvr>
                                        <p:cTn id="93" dur="1" fill="hold">
                                          <p:stCondLst>
                                            <p:cond delay="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7" grpId="0"/>
      <p:bldP spid="7" grpId="1"/>
      <p:bldP spid="4" grpId="0"/>
      <p:bldP spid="4" grpId="1"/>
      <p:bldP spid="10" grpId="0"/>
      <p:bldP spid="10" grpId="1"/>
      <p:bldP spid="11" grpId="0"/>
      <p:bldP spid="11" grpId="1"/>
      <p:bldP spid="14" grpId="0"/>
      <p:bldP spid="14" grpId="1"/>
      <p:bldP spid="15" grpId="0"/>
      <p:bldP spid="15" grpId="1"/>
      <p:bldP spid="16" grpId="0"/>
      <p:bldP spid="16" grpId="1"/>
      <p:bldP spid="17" grpId="0"/>
      <p:bldP spid="17" grpId="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1296F657-9FCD-4C55-89F0-009B8F01890B}" type="slidenum">
              <a:rPr lang="en-US" smtClean="0"/>
              <a:t>33</a:t>
            </a:fld>
            <a:endParaRPr lang="en-US"/>
          </a:p>
        </p:txBody>
      </p:sp>
      <p:sp>
        <p:nvSpPr>
          <p:cNvPr id="13" name="Rectangle 12"/>
          <p:cNvSpPr/>
          <p:nvPr/>
        </p:nvSpPr>
        <p:spPr>
          <a:xfrm>
            <a:off x="7150443" y="2789817"/>
            <a:ext cx="4731320" cy="1754326"/>
          </a:xfrm>
          <a:prstGeom prst="rect">
            <a:avLst/>
          </a:prstGeom>
        </p:spPr>
        <p:txBody>
          <a:bodyPr wrap="square">
            <a:spAutoFit/>
          </a:bodyPr>
          <a:lstStyle/>
          <a:p>
            <a:pPr marR="0" lvl="0" algn="just">
              <a:lnSpc>
                <a:spcPct val="150000"/>
              </a:lnSpc>
              <a:spcBef>
                <a:spcPts val="0"/>
              </a:spcBef>
              <a:spcAft>
                <a:spcPts val="0"/>
              </a:spcAft>
            </a:pPr>
            <a:r>
              <a:rPr lang="en-US" sz="3600" i="1" smtClean="0">
                <a:latin typeface="Times New Roman" panose="02020603050405020304" pitchFamily="18" charset="0"/>
                <a:ea typeface="Times New Roman" panose="02020603050405020304" pitchFamily="18" charset="0"/>
              </a:rPr>
              <a:t>     </a:t>
            </a:r>
            <a:r>
              <a:rPr lang="vi-VN" sz="3600" i="1" smtClean="0">
                <a:latin typeface="Times New Roman" panose="02020603050405020304" pitchFamily="18" charset="0"/>
                <a:ea typeface="Times New Roman" panose="02020603050405020304" pitchFamily="18" charset="0"/>
              </a:rPr>
              <a:t>Trình bày ưu điểm của p</a:t>
            </a:r>
            <a:r>
              <a:rPr lang="en-US" sz="3600" i="1" smtClean="0">
                <a:latin typeface="Times New Roman" panose="02020603050405020304" pitchFamily="18" charset="0"/>
                <a:ea typeface="Times New Roman" panose="02020603050405020304" pitchFamily="18" charset="0"/>
              </a:rPr>
              <a:t>hương </a:t>
            </a:r>
            <a:r>
              <a:rPr lang="en-US" sz="3600" i="1" err="1" smtClean="0">
                <a:latin typeface="Times New Roman" panose="02020603050405020304" pitchFamily="18" charset="0"/>
                <a:ea typeface="Times New Roman" panose="02020603050405020304" pitchFamily="18" charset="0"/>
              </a:rPr>
              <a:t>pháp</a:t>
            </a:r>
            <a:r>
              <a:rPr lang="en-US" sz="3600" i="1" smtClean="0">
                <a:latin typeface="Times New Roman" panose="02020603050405020304" pitchFamily="18" charset="0"/>
                <a:ea typeface="Times New Roman" panose="02020603050405020304" pitchFamily="18" charset="0"/>
              </a:rPr>
              <a:t> này</a:t>
            </a:r>
            <a:r>
              <a:rPr lang="vi-VN" sz="3600" i="1" smtClean="0">
                <a:latin typeface="Times New Roman" panose="02020603050405020304" pitchFamily="18" charset="0"/>
                <a:ea typeface="Times New Roman" panose="02020603050405020304" pitchFamily="18" charset="0"/>
              </a:rPr>
              <a:t>?</a:t>
            </a:r>
            <a:endParaRPr lang="en-US" sz="3600" i="1" dirty="0">
              <a:effectLst/>
              <a:latin typeface="Times New Roman" panose="02020603050405020304" pitchFamily="18" charset="0"/>
              <a:ea typeface="Times New Roman" panose="02020603050405020304" pitchFamily="18" charset="0"/>
            </a:endParaRPr>
          </a:p>
        </p:txBody>
      </p:sp>
      <p:pic>
        <p:nvPicPr>
          <p:cNvPr id="15" name="Picture 14"/>
          <p:cNvPicPr/>
          <p:nvPr/>
        </p:nvPicPr>
        <p:blipFill>
          <a:blip r:embed="rId2"/>
          <a:stretch>
            <a:fillRect/>
          </a:stretch>
        </p:blipFill>
        <p:spPr>
          <a:xfrm>
            <a:off x="40490" y="2080728"/>
            <a:ext cx="6568751" cy="4460032"/>
          </a:xfrm>
          <a:prstGeom prst="rect">
            <a:avLst/>
          </a:prstGeom>
        </p:spPr>
      </p:pic>
      <p:sp>
        <p:nvSpPr>
          <p:cNvPr id="16" name="Rectangle 15"/>
          <p:cNvSpPr/>
          <p:nvPr/>
        </p:nvSpPr>
        <p:spPr>
          <a:xfrm>
            <a:off x="-140498"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19568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1296F657-9FCD-4C55-89F0-009B8F01890B}" type="slidenum">
              <a:rPr lang="en-US" smtClean="0"/>
              <a:t>34</a:t>
            </a:fld>
            <a:endParaRPr lang="en-US"/>
          </a:p>
        </p:txBody>
      </p:sp>
      <p:sp>
        <p:nvSpPr>
          <p:cNvPr id="11" name="Rectangle 10"/>
          <p:cNvSpPr/>
          <p:nvPr/>
        </p:nvSpPr>
        <p:spPr>
          <a:xfrm>
            <a:off x="7192445" y="17615"/>
            <a:ext cx="1898277" cy="646331"/>
          </a:xfrm>
          <a:prstGeom prst="rect">
            <a:avLst/>
          </a:prstGeom>
        </p:spPr>
        <p:txBody>
          <a:bodyPr wrap="none">
            <a:spAutoFit/>
          </a:bodyPr>
          <a:lstStyle/>
          <a:p>
            <a:r>
              <a:rPr lang="en-US" sz="3600" b="1" dirty="0" err="1">
                <a:solidFill>
                  <a:srgbClr val="FF0000"/>
                </a:solidFill>
                <a:latin typeface="Times New Roman" panose="02020603050405020304" pitchFamily="18" charset="0"/>
                <a:ea typeface="Times New Roman" panose="02020603050405020304" pitchFamily="18" charset="0"/>
              </a:rPr>
              <a:t>Ư</a:t>
            </a:r>
            <a:r>
              <a:rPr lang="en-US" sz="3600" b="1" dirty="0" err="1" smtClean="0">
                <a:solidFill>
                  <a:srgbClr val="FF0000"/>
                </a:solidFill>
                <a:latin typeface="Times New Roman" panose="02020603050405020304" pitchFamily="18" charset="0"/>
                <a:ea typeface="Times New Roman" panose="02020603050405020304" pitchFamily="18" charset="0"/>
              </a:rPr>
              <a:t>u</a:t>
            </a:r>
            <a:r>
              <a:rPr lang="en-US" sz="3600" b="1" dirty="0" smtClean="0">
                <a:solidFill>
                  <a:srgbClr val="FF0000"/>
                </a:solidFill>
                <a:latin typeface="Times New Roman" panose="02020603050405020304" pitchFamily="18" charset="0"/>
                <a:ea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rPr>
              <a:t>điểm</a:t>
            </a:r>
            <a:endParaRPr lang="en-US" sz="3600" b="1" dirty="0">
              <a:solidFill>
                <a:srgbClr val="FF0000"/>
              </a:solidFill>
            </a:endParaRPr>
          </a:p>
        </p:txBody>
      </p:sp>
      <p:sp>
        <p:nvSpPr>
          <p:cNvPr id="13" name="Rectangle 12"/>
          <p:cNvSpPr/>
          <p:nvPr/>
        </p:nvSpPr>
        <p:spPr>
          <a:xfrm>
            <a:off x="6181344" y="474985"/>
            <a:ext cx="5955792" cy="1754326"/>
          </a:xfrm>
          <a:prstGeom prst="rect">
            <a:avLst/>
          </a:prstGeom>
        </p:spPr>
        <p:txBody>
          <a:bodyPr wrap="square">
            <a:spAutoFit/>
          </a:bodyPr>
          <a:lstStyle/>
          <a:p>
            <a:pPr marR="0" lvl="0" algn="just">
              <a:lnSpc>
                <a:spcPct val="150000"/>
              </a:lnSpc>
              <a:spcBef>
                <a:spcPts val="0"/>
              </a:spcBef>
              <a:spcAft>
                <a:spcPts val="0"/>
              </a:spcAft>
            </a:pPr>
            <a:r>
              <a:rPr lang="en-US" sz="3600" i="1" smtClean="0">
                <a:latin typeface="Times New Roman" panose="02020603050405020304" pitchFamily="18" charset="0"/>
                <a:ea typeface="Times New Roman" panose="02020603050405020304" pitchFamily="18" charset="0"/>
              </a:rPr>
              <a:t>     Phương </a:t>
            </a:r>
            <a:r>
              <a:rPr lang="en-US" sz="3600" i="1" dirty="0" err="1" smtClean="0">
                <a:latin typeface="Times New Roman" panose="02020603050405020304" pitchFamily="18" charset="0"/>
                <a:ea typeface="Times New Roman" panose="02020603050405020304" pitchFamily="18" charset="0"/>
              </a:rPr>
              <a:t>pháp</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này</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chỉ</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áp</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dụng</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khi</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có</a:t>
            </a:r>
            <a:r>
              <a:rPr lang="en-US" sz="3600" i="1" dirty="0" smtClean="0">
                <a:latin typeface="Times New Roman" panose="02020603050405020304" pitchFamily="18" charset="0"/>
                <a:ea typeface="Times New Roman" panose="02020603050405020304" pitchFamily="18" charset="0"/>
              </a:rPr>
              <a:t> 1 </a:t>
            </a:r>
            <a:r>
              <a:rPr lang="en-US" sz="3600" i="1" dirty="0" err="1" smtClean="0">
                <a:latin typeface="Times New Roman" panose="02020603050405020304" pitchFamily="18" charset="0"/>
                <a:ea typeface="Times New Roman" panose="02020603050405020304" pitchFamily="18" charset="0"/>
              </a:rPr>
              <a:t>người</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cứu</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chữa</a:t>
            </a:r>
            <a:r>
              <a:rPr lang="en-US" sz="3600" i="1" dirty="0" smtClean="0">
                <a:latin typeface="Times New Roman" panose="02020603050405020304" pitchFamily="18" charset="0"/>
                <a:ea typeface="Times New Roman" panose="02020603050405020304" pitchFamily="18" charset="0"/>
              </a:rPr>
              <a:t>.</a:t>
            </a:r>
            <a:endParaRPr lang="en-US" sz="3600" i="1" dirty="0">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6949440" y="2492616"/>
            <a:ext cx="5151120" cy="4247317"/>
          </a:xfrm>
          <a:prstGeom prst="rect">
            <a:avLst/>
          </a:prstGeom>
        </p:spPr>
        <p:txBody>
          <a:bodyPr wrap="square">
            <a:spAutoFit/>
          </a:bodyPr>
          <a:lstStyle/>
          <a:p>
            <a:pPr algn="just">
              <a:lnSpc>
                <a:spcPct val="150000"/>
              </a:lnSpc>
            </a:pPr>
            <a:r>
              <a:rPr lang="en-US" sz="3600" i="1" smtClean="0">
                <a:latin typeface="Times New Roman" panose="02020603050405020304" pitchFamily="18" charset="0"/>
                <a:cs typeface="Times New Roman" panose="02020603050405020304" pitchFamily="18" charset="0"/>
              </a:rPr>
              <a:t>     Do </a:t>
            </a:r>
            <a:r>
              <a:rPr lang="en-US" sz="3600" i="1" dirty="0" err="1" smtClean="0">
                <a:latin typeface="Times New Roman" panose="02020603050405020304" pitchFamily="18" charset="0"/>
                <a:cs typeface="Times New Roman" panose="02020603050405020304" pitchFamily="18" charset="0"/>
              </a:rPr>
              <a:t>nạn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nhân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nằm</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sấp</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nên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các</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chất</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dịch</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vị</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và</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nước</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miếng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không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theo</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đường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khí</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quản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vào</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cản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trở</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hô</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hấp</a:t>
            </a:r>
            <a:r>
              <a:rPr lang="en-US" sz="3600" i="1" dirty="0" smtClean="0">
                <a:latin typeface="Times New Roman" panose="02020603050405020304" pitchFamily="18" charset="0"/>
                <a:cs typeface="Times New Roman" panose="02020603050405020304" pitchFamily="18" charset="0"/>
              </a:rPr>
              <a:t>.</a:t>
            </a:r>
            <a:endParaRPr lang="en-US" sz="3600" i="1" dirty="0">
              <a:latin typeface="Times New Roman" panose="02020603050405020304" pitchFamily="18" charset="0"/>
              <a:cs typeface="Times New Roman" panose="02020603050405020304" pitchFamily="18" charset="0"/>
            </a:endParaRPr>
          </a:p>
        </p:txBody>
      </p:sp>
      <p:pic>
        <p:nvPicPr>
          <p:cNvPr id="15" name="Picture 14"/>
          <p:cNvPicPr/>
          <p:nvPr/>
        </p:nvPicPr>
        <p:blipFill>
          <a:blip r:embed="rId2"/>
          <a:stretch>
            <a:fillRect/>
          </a:stretch>
        </p:blipFill>
        <p:spPr>
          <a:xfrm>
            <a:off x="40490" y="2080728"/>
            <a:ext cx="6568751" cy="4460032"/>
          </a:xfrm>
          <a:prstGeom prst="rect">
            <a:avLst/>
          </a:prstGeom>
        </p:spPr>
      </p:pic>
      <p:sp>
        <p:nvSpPr>
          <p:cNvPr id="16" name="Rectangle 15"/>
          <p:cNvSpPr/>
          <p:nvPr/>
        </p:nvSpPr>
        <p:spPr>
          <a:xfrm>
            <a:off x="-140498" y="18288"/>
            <a:ext cx="6474849" cy="823752"/>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sấp.</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96502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1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1605</TotalTime>
  <Words>1880</Words>
  <Application>Microsoft Office PowerPoint</Application>
  <PresentationFormat>Widescreen</PresentationFormat>
  <Paragraphs>164</Paragraphs>
  <Slides>34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Nhuan Minh</dc:creator>
  <cp:lastModifiedBy>Nhuan Minh</cp:lastModifiedBy>
  <cp:revision>96</cp:revision>
  <dcterms:created xsi:type="dcterms:W3CDTF">2019-11-25T01:50:46Z</dcterms:created>
  <dcterms:modified xsi:type="dcterms:W3CDTF">2021-02-22T14:56:25Z</dcterms:modified>
</cp:coreProperties>
</file>