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1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0A3BFB-BCAA-42B5-A7BC-C3A228CFB06E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A76D1-E0A6-4566-A607-0C7A188B375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0"/>
            <a:ext cx="8534400" cy="4419600"/>
          </a:xfrm>
        </p:spPr>
        <p:txBody>
          <a:bodyPr>
            <a:normAutofit/>
          </a:bodyPr>
          <a:lstStyle/>
          <a:p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CÂU CÁ MÙA THU </a:t>
            </a: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nl-NL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Nguyễn Khuyến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nl-NL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 descr="bai-tho-thu-die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000"/>
            <a:ext cx="9144000" cy="381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6019800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nl-NL" sz="3500" b="1" dirty="0">
                <a:latin typeface="Times New Roman" pitchFamily="18" charset="0"/>
                <a:cs typeface="Times New Roman" pitchFamily="18" charset="0"/>
              </a:rPr>
              <a:t>I. GIỚI THIỆU :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5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sz="3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Tác </a:t>
            </a:r>
            <a:r>
              <a:rPr lang="nl-NL" sz="3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 :</a:t>
            </a:r>
            <a:endPara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nl-NL" sz="35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Cuộc đời :</a:t>
            </a:r>
            <a:endParaRPr lang="en-US" sz="3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5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sz="35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sz="3500" dirty="0">
                <a:latin typeface="Times New Roman" pitchFamily="18" charset="0"/>
                <a:cs typeface="Times New Roman" pitchFamily="18" charset="0"/>
              </a:rPr>
              <a:t>Nguyễn Khuyến (1835-1909), hiệu Quế Sơn, lúc nhỏ tên Nguyễn Thắng.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500" dirty="0">
                <a:latin typeface="Times New Roman" pitchFamily="18" charset="0"/>
                <a:cs typeface="Times New Roman" pitchFamily="18" charset="0"/>
              </a:rPr>
              <a:t>- Sinh ở quê ngoại : xã Hoàng Xá, huyện Ý Yên, tỉnh Nam Định ; Sống chủ yếu ở quê nội : Làng Và, xã Yên Đổ, huyện Bình Lục, tỉnh Hà Nam.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Đỗ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là « Tam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Đổ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 ».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- Là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cốt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thanh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tấm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5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fr-FR" sz="3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unnamed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4648200"/>
            <a:ext cx="47244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cau-ca-mua-thu-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48200"/>
            <a:ext cx="449580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229600" cy="46482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  <a:buNone/>
            </a:pP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: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Hán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Nôm,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800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là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).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dung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 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  +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bè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  +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khổ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phác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  +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Châm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biếm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đả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xâm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lược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bọn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sai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60000"/>
              </a:lnSpc>
              <a:buNone/>
            </a:pP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góp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nổi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bật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mảng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Nôm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phúng</a:t>
            </a:r>
            <a:r>
              <a:rPr lang="fr-FR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unnam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0" y="4495800"/>
            <a:ext cx="2895600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1"/>
            <a:ext cx="8229600" cy="312420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 “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fr-FR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» :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chùm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ba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fr-FR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 :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bát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cú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fr-FR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>
                <a:latin typeface="Times New Roman" pitchFamily="18" charset="0"/>
                <a:cs typeface="Times New Roman" pitchFamily="18" charset="0"/>
              </a:rPr>
              <a:t>luật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tuoi-tho-cau-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3505200"/>
            <a:ext cx="480060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50292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II.  ĐỌC HIỂU VĂN BẢN: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b="1" dirty="0" smtClean="0">
                <a:latin typeface="Times New Roman" pitchFamily="18" charset="0"/>
                <a:cs typeface="Times New Roman" pitchFamily="18" charset="0"/>
              </a:rPr>
              <a:t>1. Cảnh </a:t>
            </a:r>
            <a:r>
              <a:rPr lang="nl-NL" b="1" dirty="0">
                <a:latin typeface="Times New Roman" pitchFamily="18" charset="0"/>
                <a:cs typeface="Times New Roman" pitchFamily="18" charset="0"/>
              </a:rPr>
              <a:t>thu: Điển hình cho mùa thu làng cảnh Việt Nam.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   </a:t>
            </a:r>
            <a:r>
              <a:rPr lang="nl-NL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Điểm nhìn: từ gần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(từ chiếc thuyền câu nhìn ra mặt ao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) đến cao xa (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nhìn lên bầu trời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) rồi từ cao xa trở lại gần (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nhìn tới ngõ trúc rồi lại trở về với ao thu, với thuyền câu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)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Bắt đầu từ một khung ao hẹp, không gian mùa thu, cảnh sắc mùa thu mở ra nhiều hướng thật sinh động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Phan-tich-bai-tho-thu-dieu-cau-ca-mua-t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4953000"/>
            <a:ext cx="41910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anh-baiviet-56311-b28ea074-7778-46b7-ae02-dc87495aee1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4953000"/>
            <a:ext cx="4953000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- Nét riêng của cảnh sắc mùa thu: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+ Màu sắc: Nước: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trong veo,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sóng: 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biếc,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trời: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xanh ngắt , lá vàng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Dịu nhẹ, thanh sơ, nét riêng của                                         làng quê Bắc </a:t>
            </a:r>
            <a:r>
              <a:rPr lang="nl-NL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Bộ.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dirty="0">
                <a:latin typeface="Times New Roman" pitchFamily="18" charset="0"/>
                <a:cs typeface="Times New Roman" pitchFamily="18" charset="0"/>
              </a:rPr>
              <a:t>+ Không gian, chuyển động nhẹ, khẽ: Ngõ trúc: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quanh co, 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sóng: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hơi gợn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, lá vàng: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khẽ đưa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, tầng mây: 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lơ lửng</a:t>
            </a:r>
            <a:r>
              <a:rPr lang="nl-NL" dirty="0">
                <a:latin typeface="Times New Roman" pitchFamily="18" charset="0"/>
                <a:cs typeface="Times New Roman" pitchFamily="18" charset="0"/>
              </a:rPr>
              <a:t> ,cá</a:t>
            </a:r>
            <a:r>
              <a:rPr lang="nl-NL" i="1" dirty="0">
                <a:latin typeface="Times New Roman" pitchFamily="18" charset="0"/>
                <a:cs typeface="Times New Roman" pitchFamily="18" charset="0"/>
              </a:rPr>
              <a:t> đâu đớp động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/>
              </a:rPr>
              <a:t></a:t>
            </a: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Lấy động tả tĩnh 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nl-NL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</a:t>
            </a:r>
            <a:r>
              <a:rPr lang="nl-NL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Đẹp nhưng tĩnh lặng và đượm </a:t>
            </a:r>
            <a:r>
              <a:rPr lang="nl-NL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buồn.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nl-NL" sz="2800" b="1" dirty="0">
                <a:latin typeface="Times New Roman" pitchFamily="18" charset="0"/>
                <a:cs typeface="Times New Roman" pitchFamily="18" charset="0"/>
              </a:rPr>
              <a:t>2. Tình thu: Tâm sự của nhà thơ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nl-NL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sz="2800" dirty="0">
                <a:latin typeface="Times New Roman" pitchFamily="18" charset="0"/>
                <a:cs typeface="Times New Roman" pitchFamily="18" charset="0"/>
              </a:rPr>
              <a:t>Cõi lòng nhà thơ yên tĩnh, vắng lặng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28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nl-NL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nl-NL" sz="2800" dirty="0">
                <a:latin typeface="Times New Roman" pitchFamily="18" charset="0"/>
                <a:cs typeface="Times New Roman" pitchFamily="18" charset="0"/>
              </a:rPr>
              <a:t>Nỗi cô quạnh, uẩn khúc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nl-NL" sz="2800" dirty="0"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nl-NL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 3"/>
              </a:rPr>
              <a:t></a:t>
            </a:r>
            <a:r>
              <a:rPr lang="nl-NL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nl-NL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Tâm hồn gắn bó tha thiết với thiên nhiên đất nước, một tấm lòng yêu nước thầm kín nhưng không kém phần sâu </a:t>
            </a:r>
            <a:r>
              <a:rPr lang="nl-NL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sắc.</a:t>
            </a:r>
            <a:endParaRPr lang="en-US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 descr="bai-tho-thu-die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4267200"/>
            <a:ext cx="3886200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70000"/>
              </a:lnSpc>
              <a:buNone/>
            </a:pPr>
            <a:r>
              <a:rPr lang="nl-NL" sz="3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 Nghệ thuật:</a:t>
            </a:r>
            <a:endParaRPr lang="en-US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- Ngôn ngữ giản dị, trong sáng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- Sử dụng </a:t>
            </a:r>
            <a:r>
              <a:rPr lang="nl-NL" sz="3600" i="1" dirty="0">
                <a:latin typeface="Times New Roman" pitchFamily="18" charset="0"/>
                <a:cs typeface="Times New Roman" pitchFamily="18" charset="0"/>
              </a:rPr>
              <a:t>tử vận </a:t>
            </a: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(vần </a:t>
            </a:r>
            <a:r>
              <a:rPr lang="nl-NL" sz="3600" i="1" dirty="0">
                <a:latin typeface="Times New Roman" pitchFamily="18" charset="0"/>
                <a:cs typeface="Times New Roman" pitchFamily="18" charset="0"/>
              </a:rPr>
              <a:t>eo</a:t>
            </a: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): góp phần diễn tả một không gian vắng lặng, thu nhỏ dần, phù hợp với tâm trạng đầy uẩn khúc của cá nhân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- Lấy động nói tĩnh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b="1" dirty="0">
                <a:latin typeface="Times New Roman" pitchFamily="18" charset="0"/>
                <a:cs typeface="Times New Roman" pitchFamily="18" charset="0"/>
              </a:rPr>
              <a:t>III.  TỔNG KẾT: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dirty="0">
                <a:latin typeface="Times New Roman" pitchFamily="18" charset="0"/>
                <a:cs typeface="Times New Roman" pitchFamily="18" charset="0"/>
              </a:rPr>
              <a:t>Ghi nhớ (SGK)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70000"/>
              </a:lnSpc>
              <a:buNone/>
            </a:pPr>
            <a:r>
              <a:rPr lang="nl-NL" sz="36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Phan-tich-bai-tho-thu-dieu-cau-ca-mua-t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3429000"/>
            <a:ext cx="5695950" cy="2981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CÁM ƠN CÁC EM ĐÃ THEO DÕI BÀI HỌC. </a:t>
            </a:r>
            <a:endParaRPr lang="en-US" sz="6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tuoi-tho-cau-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4600"/>
            <a:ext cx="9144000" cy="4343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135</Words>
  <Application>Microsoft Office PowerPoint</Application>
  <PresentationFormat>On-screen Show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CÂU CÁ MÙA THU                                                                        Nguyễn Khuyến   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CÂU CÁ MÙA THU                                                                        Nguyễn Khuyến    </dc:title>
  <dc:creator>HP</dc:creator>
  <cp:lastModifiedBy>HP</cp:lastModifiedBy>
  <cp:revision>5</cp:revision>
  <dcterms:created xsi:type="dcterms:W3CDTF">2021-02-19T11:34:08Z</dcterms:created>
  <dcterms:modified xsi:type="dcterms:W3CDTF">2021-02-19T12:07:59Z</dcterms:modified>
</cp:coreProperties>
</file>