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256" r:id="rId2"/>
    <p:sldId id="314" r:id="rId3"/>
    <p:sldId id="353" r:id="rId4"/>
    <p:sldId id="354" r:id="rId5"/>
    <p:sldId id="422" r:id="rId6"/>
    <p:sldId id="440" r:id="rId7"/>
    <p:sldId id="424" r:id="rId8"/>
    <p:sldId id="426" r:id="rId9"/>
    <p:sldId id="485" r:id="rId10"/>
    <p:sldId id="486" r:id="rId11"/>
    <p:sldId id="434" r:id="rId12"/>
    <p:sldId id="361" r:id="rId13"/>
    <p:sldId id="362" r:id="rId14"/>
    <p:sldId id="363" r:id="rId15"/>
    <p:sldId id="427" r:id="rId16"/>
    <p:sldId id="487" r:id="rId17"/>
    <p:sldId id="488" r:id="rId18"/>
    <p:sldId id="430" r:id="rId19"/>
    <p:sldId id="444" r:id="rId20"/>
    <p:sldId id="441" r:id="rId21"/>
    <p:sldId id="489" r:id="rId22"/>
    <p:sldId id="490" r:id="rId23"/>
    <p:sldId id="435" r:id="rId24"/>
    <p:sldId id="436" r:id="rId25"/>
    <p:sldId id="437" r:id="rId26"/>
    <p:sldId id="438" r:id="rId27"/>
    <p:sldId id="439" r:id="rId28"/>
    <p:sldId id="364" r:id="rId29"/>
    <p:sldId id="443" r:id="rId30"/>
    <p:sldId id="442" r:id="rId31"/>
    <p:sldId id="483" r:id="rId32"/>
    <p:sldId id="365" r:id="rId33"/>
    <p:sldId id="484" r:id="rId34"/>
    <p:sldId id="368" r:id="rId35"/>
    <p:sldId id="371" r:id="rId36"/>
    <p:sldId id="370" r:id="rId37"/>
    <p:sldId id="373" r:id="rId38"/>
    <p:sldId id="374" r:id="rId39"/>
    <p:sldId id="372" r:id="rId40"/>
    <p:sldId id="375" r:id="rId41"/>
    <p:sldId id="399" r:id="rId42"/>
    <p:sldId id="379" r:id="rId43"/>
    <p:sldId id="394" r:id="rId44"/>
    <p:sldId id="396" r:id="rId45"/>
    <p:sldId id="395" r:id="rId46"/>
    <p:sldId id="397" r:id="rId47"/>
    <p:sldId id="417"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00CC"/>
    <a:srgbClr val="00CC00"/>
    <a:srgbClr val="FFFFCC"/>
    <a:srgbClr val="99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50" autoAdjust="0"/>
  </p:normalViewPr>
  <p:slideViewPr>
    <p:cSldViewPr>
      <p:cViewPr varScale="1">
        <p:scale>
          <a:sx n="62" d="100"/>
          <a:sy n="62" d="100"/>
        </p:scale>
        <p:origin x="848" y="4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81CC73CB-18E5-4710-B53F-6A6F816803E6}" type="doc">
      <dgm:prSet loTypeId="urn:microsoft.com/office/officeart/2005/8/layout/hierarchy2#1" loCatId="hierarchy" qsTypeId="urn:microsoft.com/office/officeart/2005/8/quickstyle/simple1#1" qsCatId="simple" csTypeId="urn:microsoft.com/office/officeart/2005/8/colors/accent1_2#2" csCatId="accent1" phldr="1"/>
      <dgm:spPr/>
      <dgm:t>
        <a:bodyPr/>
        <a:lstStyle/>
        <a:p>
          <a:endParaRPr lang="vi-VN"/>
        </a:p>
      </dgm:t>
    </dgm:pt>
    <dgm:pt modelId="{0EDDD135-A4B4-457F-9B81-28AB15BEEA44}">
      <dgm:prSet phldrT="[Text]" custT="1"/>
      <dgm:spPr/>
      <dgm:t>
        <a:bodyPr/>
        <a:lstStyle/>
        <a:p>
          <a:r>
            <a:rPr lang="en-US" sz="3200" dirty="0" err="1" smtClean="0">
              <a:solidFill>
                <a:srgbClr val="FFFF00"/>
              </a:solidFill>
              <a:latin typeface="Times New Roman" panose="02020603050405020304" pitchFamily="18" charset="0"/>
              <a:ea typeface="Tahoma" panose="020B0604030504040204" pitchFamily="34" charset="0"/>
              <a:cs typeface="Times New Roman" panose="02020603050405020304" pitchFamily="18" charset="0"/>
            </a:rPr>
            <a:t>Nhiệm</a:t>
          </a:r>
          <a:r>
            <a:rPr lang="en-US" sz="3200" dirty="0" smtClean="0">
              <a:solidFill>
                <a:srgbClr val="FFFF00"/>
              </a:solidFill>
              <a:latin typeface="Times New Roman" panose="02020603050405020304" pitchFamily="18" charset="0"/>
              <a:ea typeface="Tahoma" panose="020B0604030504040204" pitchFamily="34" charset="0"/>
              <a:cs typeface="Times New Roman" panose="02020603050405020304" pitchFamily="18" charset="0"/>
            </a:rPr>
            <a:t> </a:t>
          </a:r>
          <a:r>
            <a:rPr lang="en-US" sz="3200" dirty="0" err="1" smtClean="0">
              <a:solidFill>
                <a:srgbClr val="FFFF00"/>
              </a:solidFill>
              <a:latin typeface="Times New Roman" panose="02020603050405020304" pitchFamily="18" charset="0"/>
              <a:ea typeface="Tahoma" panose="020B0604030504040204" pitchFamily="34" charset="0"/>
              <a:cs typeface="Times New Roman" panose="02020603050405020304" pitchFamily="18" charset="0"/>
            </a:rPr>
            <a:t>vụ</a:t>
          </a:r>
          <a:endParaRPr lang="vi-VN" sz="3200" dirty="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0CF7C2D1-41DC-4630-B66C-90A83BF8D88D}" type="parTrans" cxnId="{5C5798C5-0C9D-4F86-A3FD-417041713E74}">
      <dgm:prSet custT="1"/>
      <dgm:spPr/>
      <dgm:t>
        <a:bodyPr/>
        <a:lstStyle/>
        <a:p>
          <a:endParaRPr lang="vi-VN" sz="100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D8382470-4965-44CD-BEFA-6D9CF0E356C8}" type="sibTrans" cxnId="{5C5798C5-0C9D-4F86-A3FD-417041713E74}">
      <dgm:prSet/>
      <dgm:spPr/>
      <dgm:t>
        <a:bodyPr/>
        <a:lstStyle/>
        <a:p>
          <a:endParaRPr lang="vi-VN" sz="360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A93AB4A2-D20F-4DA4-AC1D-5B9C94F5CE4B}">
      <dgm:prSet phldrT="[Text]" custT="1"/>
      <dgm:spPr/>
      <dgm:t>
        <a:bodyPr/>
        <a:lstStyle/>
        <a:p>
          <a:r>
            <a:rPr lang="en-US" sz="2800" smtClean="0">
              <a:solidFill>
                <a:srgbClr val="FFFF00"/>
              </a:solidFill>
              <a:latin typeface="Times New Roman" panose="02020603050405020304" pitchFamily="18" charset="0"/>
              <a:ea typeface="Tahoma" panose="020B0604030504040204" pitchFamily="34" charset="0"/>
              <a:cs typeface="Times New Roman" panose="02020603050405020304" pitchFamily="18" charset="0"/>
            </a:rPr>
            <a:t>Thu thập, xử lý thông tin, số liệu KT</a:t>
          </a:r>
          <a:endParaRPr lang="vi-VN" sz="2800" dirty="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749E5599-8E4E-4444-947D-C87C45002FBF}" type="parTrans" cxnId="{EA46446A-0A90-4E46-9E47-999B99B7E4E3}">
      <dgm:prSet custT="1"/>
      <dgm:spPr/>
      <dgm:t>
        <a:bodyPr/>
        <a:lstStyle/>
        <a:p>
          <a:endParaRPr lang="vi-VN" sz="100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A8251FBC-2A8B-415D-9183-28D1BEB43621}" type="sibTrans" cxnId="{EA46446A-0A90-4E46-9E47-999B99B7E4E3}">
      <dgm:prSet/>
      <dgm:spPr/>
      <dgm:t>
        <a:bodyPr/>
        <a:lstStyle/>
        <a:p>
          <a:endParaRPr lang="vi-VN" sz="360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8C81DE0B-3996-46A0-BB21-F3041C7285BD}">
      <dgm:prSet phldrT="[Text]" custT="1"/>
      <dgm:spPr/>
      <dgm:t>
        <a:bodyPr/>
        <a:lstStyle/>
        <a:p>
          <a:r>
            <a:rPr lang="en-US" sz="2800" smtClean="0">
              <a:solidFill>
                <a:srgbClr val="FFFF00"/>
              </a:solidFill>
              <a:latin typeface="Times New Roman" panose="02020603050405020304" pitchFamily="18" charset="0"/>
              <a:ea typeface="Tahoma" panose="020B0604030504040204" pitchFamily="34" charset="0"/>
              <a:cs typeface="Times New Roman" panose="02020603050405020304" pitchFamily="18" charset="0"/>
            </a:rPr>
            <a:t>Kiểm tra, giám sát thu, chi, quản lý, sử dụng tài sản… phát hiện và ngăn ngừa các vi phạm</a:t>
          </a:r>
          <a:endParaRPr lang="vi-VN" sz="2800" dirty="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E8662823-33F6-4CC8-8FAC-60A2736B44F9}" type="parTrans" cxnId="{FFBC0938-0E29-48DE-871B-7A9F7198B0E3}">
      <dgm:prSet custT="1"/>
      <dgm:spPr/>
      <dgm:t>
        <a:bodyPr/>
        <a:lstStyle/>
        <a:p>
          <a:endParaRPr lang="vi-VN" sz="100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12CBEBA8-A6B5-4675-9565-CF9DC3ED9865}" type="sibTrans" cxnId="{FFBC0938-0E29-48DE-871B-7A9F7198B0E3}">
      <dgm:prSet/>
      <dgm:spPr/>
      <dgm:t>
        <a:bodyPr/>
        <a:lstStyle/>
        <a:p>
          <a:endParaRPr lang="vi-VN" sz="360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986E2062-E784-4428-B1CD-EB3519ACF27B}">
      <dgm:prSet phldrT="[Text]" custT="1"/>
      <dgm:spPr/>
      <dgm:t>
        <a:bodyPr/>
        <a:lstStyle/>
        <a:p>
          <a:r>
            <a:rPr lang="en-US" sz="2800" smtClean="0">
              <a:solidFill>
                <a:srgbClr val="FFFF00"/>
              </a:solidFill>
              <a:latin typeface="Times New Roman" panose="02020603050405020304" pitchFamily="18" charset="0"/>
              <a:ea typeface="Tahoma" panose="020B0604030504040204" pitchFamily="34" charset="0"/>
              <a:cs typeface="Times New Roman" panose="02020603050405020304" pitchFamily="18" charset="0"/>
            </a:rPr>
            <a:t>Phân tích thông tin, số liệu kế tóan, tham mưu, đề xuất các giải pháp</a:t>
          </a:r>
          <a:endParaRPr lang="vi-VN" sz="2800" dirty="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133FAAB5-C1C5-4A57-B42A-09EBB813FAA4}" type="parTrans" cxnId="{BCB4EF97-B47B-4E67-8875-98586EA6380C}">
      <dgm:prSet custT="1"/>
      <dgm:spPr/>
      <dgm:t>
        <a:bodyPr/>
        <a:lstStyle/>
        <a:p>
          <a:endParaRPr lang="vi-VN" sz="600">
            <a:latin typeface="Times New Roman" panose="02020603050405020304" pitchFamily="18" charset="0"/>
            <a:cs typeface="Times New Roman" panose="02020603050405020304" pitchFamily="18" charset="0"/>
          </a:endParaRPr>
        </a:p>
      </dgm:t>
    </dgm:pt>
    <dgm:pt modelId="{BA751D4B-F23C-4A89-A9D4-461DB93057C2}" type="sibTrans" cxnId="{BCB4EF97-B47B-4E67-8875-98586EA6380C}">
      <dgm:prSet/>
      <dgm:spPr/>
      <dgm:t>
        <a:bodyPr/>
        <a:lstStyle/>
        <a:p>
          <a:endParaRPr lang="vi-VN" sz="2000">
            <a:latin typeface="Times New Roman" panose="02020603050405020304" pitchFamily="18" charset="0"/>
            <a:cs typeface="Times New Roman" panose="02020603050405020304" pitchFamily="18" charset="0"/>
          </a:endParaRPr>
        </a:p>
      </dgm:t>
    </dgm:pt>
    <dgm:pt modelId="{61AA7348-0420-48A2-A8C4-78E9FCFDFA77}">
      <dgm:prSet phldrT="[Text]" custT="1"/>
      <dgm:spPr/>
      <dgm:t>
        <a:bodyPr/>
        <a:lstStyle/>
        <a:p>
          <a:r>
            <a:rPr lang="en-US" sz="2800" smtClean="0">
              <a:solidFill>
                <a:srgbClr val="FFFF00"/>
              </a:solidFill>
              <a:latin typeface="Times New Roman" panose="02020603050405020304" pitchFamily="18" charset="0"/>
              <a:ea typeface="Tahoma" panose="020B0604030504040204" pitchFamily="34" charset="0"/>
              <a:cs typeface="Times New Roman" panose="02020603050405020304" pitchFamily="18" charset="0"/>
            </a:rPr>
            <a:t>Cung cấp thông tin, số liệu kế toán theo quy định</a:t>
          </a:r>
          <a:endParaRPr lang="vi-VN" sz="2800" dirty="0">
            <a:solidFill>
              <a:srgbClr val="FFFF00"/>
            </a:solidFill>
            <a:latin typeface="Times New Roman" panose="02020603050405020304" pitchFamily="18" charset="0"/>
            <a:ea typeface="Tahoma" panose="020B0604030504040204" pitchFamily="34" charset="0"/>
            <a:cs typeface="Times New Roman" panose="02020603050405020304" pitchFamily="18" charset="0"/>
          </a:endParaRPr>
        </a:p>
      </dgm:t>
    </dgm:pt>
    <dgm:pt modelId="{E8F1B6F3-2ED9-4277-BA6B-402C54066D3B}" type="parTrans" cxnId="{4D69D3DB-2E05-40F6-B537-A2E4EDF87030}">
      <dgm:prSet custT="1"/>
      <dgm:spPr/>
      <dgm:t>
        <a:bodyPr/>
        <a:lstStyle/>
        <a:p>
          <a:endParaRPr lang="vi-VN" sz="800">
            <a:latin typeface="Times New Roman" panose="02020603050405020304" pitchFamily="18" charset="0"/>
            <a:cs typeface="Times New Roman" panose="02020603050405020304" pitchFamily="18" charset="0"/>
          </a:endParaRPr>
        </a:p>
      </dgm:t>
    </dgm:pt>
    <dgm:pt modelId="{C9F79859-1C01-445D-957B-8B2CDD2E0638}" type="sibTrans" cxnId="{4D69D3DB-2E05-40F6-B537-A2E4EDF87030}">
      <dgm:prSet/>
      <dgm:spPr/>
      <dgm:t>
        <a:bodyPr/>
        <a:lstStyle/>
        <a:p>
          <a:endParaRPr lang="vi-VN" sz="2000">
            <a:latin typeface="Times New Roman" panose="02020603050405020304" pitchFamily="18" charset="0"/>
            <a:cs typeface="Times New Roman" panose="02020603050405020304" pitchFamily="18" charset="0"/>
          </a:endParaRPr>
        </a:p>
      </dgm:t>
    </dgm:pt>
    <dgm:pt modelId="{2BBA56F2-9776-4919-B0C6-6C67C23A2A33}" type="pres">
      <dgm:prSet presAssocID="{81CC73CB-18E5-4710-B53F-6A6F816803E6}" presName="diagram" presStyleCnt="0">
        <dgm:presLayoutVars>
          <dgm:chPref val="1"/>
          <dgm:dir/>
          <dgm:animOne val="branch"/>
          <dgm:animLvl val="lvl"/>
          <dgm:resizeHandles val="exact"/>
        </dgm:presLayoutVars>
      </dgm:prSet>
      <dgm:spPr/>
      <dgm:t>
        <a:bodyPr/>
        <a:lstStyle/>
        <a:p>
          <a:endParaRPr lang="vi-VN"/>
        </a:p>
      </dgm:t>
    </dgm:pt>
    <dgm:pt modelId="{46C4FB09-8F72-485D-A8F3-10ED75999D82}" type="pres">
      <dgm:prSet presAssocID="{0EDDD135-A4B4-457F-9B81-28AB15BEEA44}" presName="root1" presStyleCnt="0"/>
      <dgm:spPr/>
    </dgm:pt>
    <dgm:pt modelId="{578C4EA1-F83F-406A-8DAC-880F0067B8C0}" type="pres">
      <dgm:prSet presAssocID="{0EDDD135-A4B4-457F-9B81-28AB15BEEA44}" presName="LevelOneTextNode" presStyleLbl="node0" presStyleIdx="0" presStyleCnt="1" custScaleX="118426">
        <dgm:presLayoutVars>
          <dgm:chPref val="3"/>
        </dgm:presLayoutVars>
      </dgm:prSet>
      <dgm:spPr/>
      <dgm:t>
        <a:bodyPr/>
        <a:lstStyle/>
        <a:p>
          <a:endParaRPr lang="vi-VN"/>
        </a:p>
      </dgm:t>
    </dgm:pt>
    <dgm:pt modelId="{2EA47988-037F-4B3A-B3AB-90BDB8D75853}" type="pres">
      <dgm:prSet presAssocID="{0EDDD135-A4B4-457F-9B81-28AB15BEEA44}" presName="level2hierChild" presStyleCnt="0"/>
      <dgm:spPr/>
    </dgm:pt>
    <dgm:pt modelId="{71124468-FC4C-4E70-A740-DAC2257B8DC8}" type="pres">
      <dgm:prSet presAssocID="{749E5599-8E4E-4444-947D-C87C45002FBF}" presName="conn2-1" presStyleLbl="parChTrans1D2" presStyleIdx="0" presStyleCnt="4"/>
      <dgm:spPr/>
      <dgm:t>
        <a:bodyPr/>
        <a:lstStyle/>
        <a:p>
          <a:endParaRPr lang="vi-VN"/>
        </a:p>
      </dgm:t>
    </dgm:pt>
    <dgm:pt modelId="{572E53A6-78B1-4D19-A15E-F409001DBBE4}" type="pres">
      <dgm:prSet presAssocID="{749E5599-8E4E-4444-947D-C87C45002FBF}" presName="connTx" presStyleLbl="parChTrans1D2" presStyleIdx="0" presStyleCnt="4"/>
      <dgm:spPr/>
      <dgm:t>
        <a:bodyPr/>
        <a:lstStyle/>
        <a:p>
          <a:endParaRPr lang="vi-VN"/>
        </a:p>
      </dgm:t>
    </dgm:pt>
    <dgm:pt modelId="{385184B1-9321-43D3-8830-4E23970E49AB}" type="pres">
      <dgm:prSet presAssocID="{A93AB4A2-D20F-4DA4-AC1D-5B9C94F5CE4B}" presName="root2" presStyleCnt="0"/>
      <dgm:spPr/>
    </dgm:pt>
    <dgm:pt modelId="{912DC8FC-168F-41E9-AFA5-08EF63829AFC}" type="pres">
      <dgm:prSet presAssocID="{A93AB4A2-D20F-4DA4-AC1D-5B9C94F5CE4B}" presName="LevelTwoTextNode" presStyleLbl="node2" presStyleIdx="0" presStyleCnt="4" custScaleX="238329">
        <dgm:presLayoutVars>
          <dgm:chPref val="3"/>
        </dgm:presLayoutVars>
      </dgm:prSet>
      <dgm:spPr/>
      <dgm:t>
        <a:bodyPr/>
        <a:lstStyle/>
        <a:p>
          <a:endParaRPr lang="vi-VN"/>
        </a:p>
      </dgm:t>
    </dgm:pt>
    <dgm:pt modelId="{B9B20B3D-E91E-4420-AE5E-672A85B9BEC2}" type="pres">
      <dgm:prSet presAssocID="{A93AB4A2-D20F-4DA4-AC1D-5B9C94F5CE4B}" presName="level3hierChild" presStyleCnt="0"/>
      <dgm:spPr/>
    </dgm:pt>
    <dgm:pt modelId="{8CC34C3C-BBF3-41E6-AF84-DF935BF4EE46}" type="pres">
      <dgm:prSet presAssocID="{E8662823-33F6-4CC8-8FAC-60A2736B44F9}" presName="conn2-1" presStyleLbl="parChTrans1D2" presStyleIdx="1" presStyleCnt="4"/>
      <dgm:spPr/>
      <dgm:t>
        <a:bodyPr/>
        <a:lstStyle/>
        <a:p>
          <a:endParaRPr lang="vi-VN"/>
        </a:p>
      </dgm:t>
    </dgm:pt>
    <dgm:pt modelId="{963A5EEA-21C1-47EA-8F7F-DEDE54472EAC}" type="pres">
      <dgm:prSet presAssocID="{E8662823-33F6-4CC8-8FAC-60A2736B44F9}" presName="connTx" presStyleLbl="parChTrans1D2" presStyleIdx="1" presStyleCnt="4"/>
      <dgm:spPr/>
      <dgm:t>
        <a:bodyPr/>
        <a:lstStyle/>
        <a:p>
          <a:endParaRPr lang="vi-VN"/>
        </a:p>
      </dgm:t>
    </dgm:pt>
    <dgm:pt modelId="{9F2A7911-E5C8-45B5-88CF-F28AAFA1CB6A}" type="pres">
      <dgm:prSet presAssocID="{8C81DE0B-3996-46A0-BB21-F3041C7285BD}" presName="root2" presStyleCnt="0"/>
      <dgm:spPr/>
    </dgm:pt>
    <dgm:pt modelId="{8122C058-7EDA-4820-8740-63D60C1A153C}" type="pres">
      <dgm:prSet presAssocID="{8C81DE0B-3996-46A0-BB21-F3041C7285BD}" presName="LevelTwoTextNode" presStyleLbl="node2" presStyleIdx="1" presStyleCnt="4" custScaleX="238329">
        <dgm:presLayoutVars>
          <dgm:chPref val="3"/>
        </dgm:presLayoutVars>
      </dgm:prSet>
      <dgm:spPr/>
      <dgm:t>
        <a:bodyPr/>
        <a:lstStyle/>
        <a:p>
          <a:endParaRPr lang="vi-VN"/>
        </a:p>
      </dgm:t>
    </dgm:pt>
    <dgm:pt modelId="{361E1D87-7F58-46D8-B237-EB72191A4028}" type="pres">
      <dgm:prSet presAssocID="{8C81DE0B-3996-46A0-BB21-F3041C7285BD}" presName="level3hierChild" presStyleCnt="0"/>
      <dgm:spPr/>
    </dgm:pt>
    <dgm:pt modelId="{B215FE14-29A2-4D6D-A76B-D5DE33FA3625}" type="pres">
      <dgm:prSet presAssocID="{133FAAB5-C1C5-4A57-B42A-09EBB813FAA4}" presName="conn2-1" presStyleLbl="parChTrans1D2" presStyleIdx="2" presStyleCnt="4"/>
      <dgm:spPr/>
      <dgm:t>
        <a:bodyPr/>
        <a:lstStyle/>
        <a:p>
          <a:endParaRPr lang="vi-VN"/>
        </a:p>
      </dgm:t>
    </dgm:pt>
    <dgm:pt modelId="{5BD98460-4B08-4AA4-A420-62898E108FF4}" type="pres">
      <dgm:prSet presAssocID="{133FAAB5-C1C5-4A57-B42A-09EBB813FAA4}" presName="connTx" presStyleLbl="parChTrans1D2" presStyleIdx="2" presStyleCnt="4"/>
      <dgm:spPr/>
      <dgm:t>
        <a:bodyPr/>
        <a:lstStyle/>
        <a:p>
          <a:endParaRPr lang="vi-VN"/>
        </a:p>
      </dgm:t>
    </dgm:pt>
    <dgm:pt modelId="{0CA4F682-32FA-4247-B325-FCD25F10FDDA}" type="pres">
      <dgm:prSet presAssocID="{986E2062-E784-4428-B1CD-EB3519ACF27B}" presName="root2" presStyleCnt="0"/>
      <dgm:spPr/>
    </dgm:pt>
    <dgm:pt modelId="{20B17CFE-67B8-45CD-A423-34CF7A66C1EC}" type="pres">
      <dgm:prSet presAssocID="{986E2062-E784-4428-B1CD-EB3519ACF27B}" presName="LevelTwoTextNode" presStyleLbl="node2" presStyleIdx="2" presStyleCnt="4" custScaleX="238329">
        <dgm:presLayoutVars>
          <dgm:chPref val="3"/>
        </dgm:presLayoutVars>
      </dgm:prSet>
      <dgm:spPr/>
      <dgm:t>
        <a:bodyPr/>
        <a:lstStyle/>
        <a:p>
          <a:endParaRPr lang="vi-VN"/>
        </a:p>
      </dgm:t>
    </dgm:pt>
    <dgm:pt modelId="{50F1E751-CC59-429A-9EE7-B77B009EA3E6}" type="pres">
      <dgm:prSet presAssocID="{986E2062-E784-4428-B1CD-EB3519ACF27B}" presName="level3hierChild" presStyleCnt="0"/>
      <dgm:spPr/>
    </dgm:pt>
    <dgm:pt modelId="{F143F43D-B375-4744-A6B4-CD24573A110B}" type="pres">
      <dgm:prSet presAssocID="{E8F1B6F3-2ED9-4277-BA6B-402C54066D3B}" presName="conn2-1" presStyleLbl="parChTrans1D2" presStyleIdx="3" presStyleCnt="4"/>
      <dgm:spPr/>
      <dgm:t>
        <a:bodyPr/>
        <a:lstStyle/>
        <a:p>
          <a:endParaRPr lang="vi-VN"/>
        </a:p>
      </dgm:t>
    </dgm:pt>
    <dgm:pt modelId="{EC6D046B-970B-4C7B-9E13-A1BD50C7D633}" type="pres">
      <dgm:prSet presAssocID="{E8F1B6F3-2ED9-4277-BA6B-402C54066D3B}" presName="connTx" presStyleLbl="parChTrans1D2" presStyleIdx="3" presStyleCnt="4"/>
      <dgm:spPr/>
      <dgm:t>
        <a:bodyPr/>
        <a:lstStyle/>
        <a:p>
          <a:endParaRPr lang="vi-VN"/>
        </a:p>
      </dgm:t>
    </dgm:pt>
    <dgm:pt modelId="{2AC9CF33-DEFB-4232-BE4B-C7A82EAA76DB}" type="pres">
      <dgm:prSet presAssocID="{61AA7348-0420-48A2-A8C4-78E9FCFDFA77}" presName="root2" presStyleCnt="0"/>
      <dgm:spPr/>
    </dgm:pt>
    <dgm:pt modelId="{F6B3968E-3B3F-46BF-BBDD-F253C68614B2}" type="pres">
      <dgm:prSet presAssocID="{61AA7348-0420-48A2-A8C4-78E9FCFDFA77}" presName="LevelTwoTextNode" presStyleLbl="node2" presStyleIdx="3" presStyleCnt="4" custScaleX="238329">
        <dgm:presLayoutVars>
          <dgm:chPref val="3"/>
        </dgm:presLayoutVars>
      </dgm:prSet>
      <dgm:spPr/>
      <dgm:t>
        <a:bodyPr/>
        <a:lstStyle/>
        <a:p>
          <a:endParaRPr lang="vi-VN"/>
        </a:p>
      </dgm:t>
    </dgm:pt>
    <dgm:pt modelId="{C6737B62-0858-4802-BA2C-2036ED3F1C40}" type="pres">
      <dgm:prSet presAssocID="{61AA7348-0420-48A2-A8C4-78E9FCFDFA77}" presName="level3hierChild" presStyleCnt="0"/>
      <dgm:spPr/>
    </dgm:pt>
  </dgm:ptLst>
  <dgm:cxnLst>
    <dgm:cxn modelId="{BCB4EF97-B47B-4E67-8875-98586EA6380C}" srcId="{0EDDD135-A4B4-457F-9B81-28AB15BEEA44}" destId="{986E2062-E784-4428-B1CD-EB3519ACF27B}" srcOrd="2" destOrd="0" parTransId="{133FAAB5-C1C5-4A57-B42A-09EBB813FAA4}" sibTransId="{BA751D4B-F23C-4A89-A9D4-461DB93057C2}"/>
    <dgm:cxn modelId="{D8BB7A40-B1C5-49CF-9D39-C00794848082}" type="presOf" srcId="{133FAAB5-C1C5-4A57-B42A-09EBB813FAA4}" destId="{B215FE14-29A2-4D6D-A76B-D5DE33FA3625}" srcOrd="0" destOrd="0" presId="urn:microsoft.com/office/officeart/2005/8/layout/hierarchy2#1"/>
    <dgm:cxn modelId="{76BA914F-DA6B-48AA-ACE7-F7F0070A7DE8}" type="presOf" srcId="{133FAAB5-C1C5-4A57-B42A-09EBB813FAA4}" destId="{5BD98460-4B08-4AA4-A420-62898E108FF4}" srcOrd="1" destOrd="0" presId="urn:microsoft.com/office/officeart/2005/8/layout/hierarchy2#1"/>
    <dgm:cxn modelId="{4D69D3DB-2E05-40F6-B537-A2E4EDF87030}" srcId="{0EDDD135-A4B4-457F-9B81-28AB15BEEA44}" destId="{61AA7348-0420-48A2-A8C4-78E9FCFDFA77}" srcOrd="3" destOrd="0" parTransId="{E8F1B6F3-2ED9-4277-BA6B-402C54066D3B}" sibTransId="{C9F79859-1C01-445D-957B-8B2CDD2E0638}"/>
    <dgm:cxn modelId="{39FBE943-E31A-4537-B227-B849DE982C9D}" type="presOf" srcId="{81CC73CB-18E5-4710-B53F-6A6F816803E6}" destId="{2BBA56F2-9776-4919-B0C6-6C67C23A2A33}" srcOrd="0" destOrd="0" presId="urn:microsoft.com/office/officeart/2005/8/layout/hierarchy2#1"/>
    <dgm:cxn modelId="{3B0DB618-6F97-422C-8FFC-DAD1C6C0D32A}" type="presOf" srcId="{986E2062-E784-4428-B1CD-EB3519ACF27B}" destId="{20B17CFE-67B8-45CD-A423-34CF7A66C1EC}" srcOrd="0" destOrd="0" presId="urn:microsoft.com/office/officeart/2005/8/layout/hierarchy2#1"/>
    <dgm:cxn modelId="{4EB5F9E1-100D-4A88-9F0B-0920B9B7D1F6}" type="presOf" srcId="{0EDDD135-A4B4-457F-9B81-28AB15BEEA44}" destId="{578C4EA1-F83F-406A-8DAC-880F0067B8C0}" srcOrd="0" destOrd="0" presId="urn:microsoft.com/office/officeart/2005/8/layout/hierarchy2#1"/>
    <dgm:cxn modelId="{FFBC0938-0E29-48DE-871B-7A9F7198B0E3}" srcId="{0EDDD135-A4B4-457F-9B81-28AB15BEEA44}" destId="{8C81DE0B-3996-46A0-BB21-F3041C7285BD}" srcOrd="1" destOrd="0" parTransId="{E8662823-33F6-4CC8-8FAC-60A2736B44F9}" sibTransId="{12CBEBA8-A6B5-4675-9565-CF9DC3ED9865}"/>
    <dgm:cxn modelId="{67E302FF-6F98-4F10-BC86-AABF6E6B8479}" type="presOf" srcId="{749E5599-8E4E-4444-947D-C87C45002FBF}" destId="{71124468-FC4C-4E70-A740-DAC2257B8DC8}" srcOrd="0" destOrd="0" presId="urn:microsoft.com/office/officeart/2005/8/layout/hierarchy2#1"/>
    <dgm:cxn modelId="{449DF286-30EA-422F-B580-E9D563C13626}" type="presOf" srcId="{E8F1B6F3-2ED9-4277-BA6B-402C54066D3B}" destId="{F143F43D-B375-4744-A6B4-CD24573A110B}" srcOrd="0" destOrd="0" presId="urn:microsoft.com/office/officeart/2005/8/layout/hierarchy2#1"/>
    <dgm:cxn modelId="{70018D7A-FB96-45D9-9CE1-EF259B93B18E}" type="presOf" srcId="{61AA7348-0420-48A2-A8C4-78E9FCFDFA77}" destId="{F6B3968E-3B3F-46BF-BBDD-F253C68614B2}" srcOrd="0" destOrd="0" presId="urn:microsoft.com/office/officeart/2005/8/layout/hierarchy2#1"/>
    <dgm:cxn modelId="{5C5798C5-0C9D-4F86-A3FD-417041713E74}" srcId="{81CC73CB-18E5-4710-B53F-6A6F816803E6}" destId="{0EDDD135-A4B4-457F-9B81-28AB15BEEA44}" srcOrd="0" destOrd="0" parTransId="{0CF7C2D1-41DC-4630-B66C-90A83BF8D88D}" sibTransId="{D8382470-4965-44CD-BEFA-6D9CF0E356C8}"/>
    <dgm:cxn modelId="{055ED5BA-9C78-4347-9749-7A7ADC3CB3C9}" type="presOf" srcId="{8C81DE0B-3996-46A0-BB21-F3041C7285BD}" destId="{8122C058-7EDA-4820-8740-63D60C1A153C}" srcOrd="0" destOrd="0" presId="urn:microsoft.com/office/officeart/2005/8/layout/hierarchy2#1"/>
    <dgm:cxn modelId="{517C96F8-2854-41A5-82AA-1C485EBE6B23}" type="presOf" srcId="{E8662823-33F6-4CC8-8FAC-60A2736B44F9}" destId="{963A5EEA-21C1-47EA-8F7F-DEDE54472EAC}" srcOrd="1" destOrd="0" presId="urn:microsoft.com/office/officeart/2005/8/layout/hierarchy2#1"/>
    <dgm:cxn modelId="{8C8D2D0D-3A54-41CF-9D2F-2C29897E38EB}" type="presOf" srcId="{A93AB4A2-D20F-4DA4-AC1D-5B9C94F5CE4B}" destId="{912DC8FC-168F-41E9-AFA5-08EF63829AFC}" srcOrd="0" destOrd="0" presId="urn:microsoft.com/office/officeart/2005/8/layout/hierarchy2#1"/>
    <dgm:cxn modelId="{EA46446A-0A90-4E46-9E47-999B99B7E4E3}" srcId="{0EDDD135-A4B4-457F-9B81-28AB15BEEA44}" destId="{A93AB4A2-D20F-4DA4-AC1D-5B9C94F5CE4B}" srcOrd="0" destOrd="0" parTransId="{749E5599-8E4E-4444-947D-C87C45002FBF}" sibTransId="{A8251FBC-2A8B-415D-9183-28D1BEB43621}"/>
    <dgm:cxn modelId="{F0F5AFF1-A3AD-4E7C-AF67-67EE92616C3C}" type="presOf" srcId="{749E5599-8E4E-4444-947D-C87C45002FBF}" destId="{572E53A6-78B1-4D19-A15E-F409001DBBE4}" srcOrd="1" destOrd="0" presId="urn:microsoft.com/office/officeart/2005/8/layout/hierarchy2#1"/>
    <dgm:cxn modelId="{8C052F37-E463-450F-A4D3-B379E684A7A1}" type="presOf" srcId="{E8F1B6F3-2ED9-4277-BA6B-402C54066D3B}" destId="{EC6D046B-970B-4C7B-9E13-A1BD50C7D633}" srcOrd="1" destOrd="0" presId="urn:microsoft.com/office/officeart/2005/8/layout/hierarchy2#1"/>
    <dgm:cxn modelId="{A4DC0F6D-F550-43FA-97EA-48A05D4B6199}" type="presOf" srcId="{E8662823-33F6-4CC8-8FAC-60A2736B44F9}" destId="{8CC34C3C-BBF3-41E6-AF84-DF935BF4EE46}" srcOrd="0" destOrd="0" presId="urn:microsoft.com/office/officeart/2005/8/layout/hierarchy2#1"/>
    <dgm:cxn modelId="{0C0A802A-0207-4C6A-B532-977F3472E733}" type="presParOf" srcId="{2BBA56F2-9776-4919-B0C6-6C67C23A2A33}" destId="{46C4FB09-8F72-485D-A8F3-10ED75999D82}" srcOrd="0" destOrd="0" presId="urn:microsoft.com/office/officeart/2005/8/layout/hierarchy2#1"/>
    <dgm:cxn modelId="{E2441E14-2E80-4740-B4F7-239A83C0A31A}" type="presParOf" srcId="{46C4FB09-8F72-485D-A8F3-10ED75999D82}" destId="{578C4EA1-F83F-406A-8DAC-880F0067B8C0}" srcOrd="0" destOrd="0" presId="urn:microsoft.com/office/officeart/2005/8/layout/hierarchy2#1"/>
    <dgm:cxn modelId="{4079158D-4A4E-4CCA-9018-3E881522862A}" type="presParOf" srcId="{46C4FB09-8F72-485D-A8F3-10ED75999D82}" destId="{2EA47988-037F-4B3A-B3AB-90BDB8D75853}" srcOrd="1" destOrd="0" presId="urn:microsoft.com/office/officeart/2005/8/layout/hierarchy2#1"/>
    <dgm:cxn modelId="{84C5D546-C3FD-4D75-B633-F8DBB754CD2D}" type="presParOf" srcId="{2EA47988-037F-4B3A-B3AB-90BDB8D75853}" destId="{71124468-FC4C-4E70-A740-DAC2257B8DC8}" srcOrd="0" destOrd="0" presId="urn:microsoft.com/office/officeart/2005/8/layout/hierarchy2#1"/>
    <dgm:cxn modelId="{48F9C363-6623-42AB-A4E9-E79DAA163A5F}" type="presParOf" srcId="{71124468-FC4C-4E70-A740-DAC2257B8DC8}" destId="{572E53A6-78B1-4D19-A15E-F409001DBBE4}" srcOrd="0" destOrd="0" presId="urn:microsoft.com/office/officeart/2005/8/layout/hierarchy2#1"/>
    <dgm:cxn modelId="{3B95E34D-6521-4D5B-8008-54C4ECA72885}" type="presParOf" srcId="{2EA47988-037F-4B3A-B3AB-90BDB8D75853}" destId="{385184B1-9321-43D3-8830-4E23970E49AB}" srcOrd="1" destOrd="0" presId="urn:microsoft.com/office/officeart/2005/8/layout/hierarchy2#1"/>
    <dgm:cxn modelId="{F22BF315-0927-4CE9-B7D0-98F8144DB4D5}" type="presParOf" srcId="{385184B1-9321-43D3-8830-4E23970E49AB}" destId="{912DC8FC-168F-41E9-AFA5-08EF63829AFC}" srcOrd="0" destOrd="0" presId="urn:microsoft.com/office/officeart/2005/8/layout/hierarchy2#1"/>
    <dgm:cxn modelId="{978B046F-5DB9-44D1-9AA2-DD023E656C59}" type="presParOf" srcId="{385184B1-9321-43D3-8830-4E23970E49AB}" destId="{B9B20B3D-E91E-4420-AE5E-672A85B9BEC2}" srcOrd="1" destOrd="0" presId="urn:microsoft.com/office/officeart/2005/8/layout/hierarchy2#1"/>
    <dgm:cxn modelId="{64A23236-4D28-4B2A-8D5A-EEF065B30A1C}" type="presParOf" srcId="{2EA47988-037F-4B3A-B3AB-90BDB8D75853}" destId="{8CC34C3C-BBF3-41E6-AF84-DF935BF4EE46}" srcOrd="2" destOrd="0" presId="urn:microsoft.com/office/officeart/2005/8/layout/hierarchy2#1"/>
    <dgm:cxn modelId="{E29D1B1B-B6AE-467D-B13A-B18EC82837E3}" type="presParOf" srcId="{8CC34C3C-BBF3-41E6-AF84-DF935BF4EE46}" destId="{963A5EEA-21C1-47EA-8F7F-DEDE54472EAC}" srcOrd="0" destOrd="0" presId="urn:microsoft.com/office/officeart/2005/8/layout/hierarchy2#1"/>
    <dgm:cxn modelId="{2AC58C45-1036-4F0B-9A73-67F97C803541}" type="presParOf" srcId="{2EA47988-037F-4B3A-B3AB-90BDB8D75853}" destId="{9F2A7911-E5C8-45B5-88CF-F28AAFA1CB6A}" srcOrd="3" destOrd="0" presId="urn:microsoft.com/office/officeart/2005/8/layout/hierarchy2#1"/>
    <dgm:cxn modelId="{329ABAD8-4186-4193-9D30-E3E244CB40FD}" type="presParOf" srcId="{9F2A7911-E5C8-45B5-88CF-F28AAFA1CB6A}" destId="{8122C058-7EDA-4820-8740-63D60C1A153C}" srcOrd="0" destOrd="0" presId="urn:microsoft.com/office/officeart/2005/8/layout/hierarchy2#1"/>
    <dgm:cxn modelId="{1E989A7E-881D-45AA-8B6C-1C5B0F046A4F}" type="presParOf" srcId="{9F2A7911-E5C8-45B5-88CF-F28AAFA1CB6A}" destId="{361E1D87-7F58-46D8-B237-EB72191A4028}" srcOrd="1" destOrd="0" presId="urn:microsoft.com/office/officeart/2005/8/layout/hierarchy2#1"/>
    <dgm:cxn modelId="{EC340CAC-A80A-4329-BE5A-5FFDFB293F22}" type="presParOf" srcId="{2EA47988-037F-4B3A-B3AB-90BDB8D75853}" destId="{B215FE14-29A2-4D6D-A76B-D5DE33FA3625}" srcOrd="4" destOrd="0" presId="urn:microsoft.com/office/officeart/2005/8/layout/hierarchy2#1"/>
    <dgm:cxn modelId="{F850F163-30D7-457D-B950-AA47F2933317}" type="presParOf" srcId="{B215FE14-29A2-4D6D-A76B-D5DE33FA3625}" destId="{5BD98460-4B08-4AA4-A420-62898E108FF4}" srcOrd="0" destOrd="0" presId="urn:microsoft.com/office/officeart/2005/8/layout/hierarchy2#1"/>
    <dgm:cxn modelId="{C7C3857B-25C1-42D5-BAF4-FCE39452DC10}" type="presParOf" srcId="{2EA47988-037F-4B3A-B3AB-90BDB8D75853}" destId="{0CA4F682-32FA-4247-B325-FCD25F10FDDA}" srcOrd="5" destOrd="0" presId="urn:microsoft.com/office/officeart/2005/8/layout/hierarchy2#1"/>
    <dgm:cxn modelId="{07279785-99B4-483F-BDFA-AB6AC94FC0DC}" type="presParOf" srcId="{0CA4F682-32FA-4247-B325-FCD25F10FDDA}" destId="{20B17CFE-67B8-45CD-A423-34CF7A66C1EC}" srcOrd="0" destOrd="0" presId="urn:microsoft.com/office/officeart/2005/8/layout/hierarchy2#1"/>
    <dgm:cxn modelId="{2AD8425C-9F5F-4858-9157-64BBA539E743}" type="presParOf" srcId="{0CA4F682-32FA-4247-B325-FCD25F10FDDA}" destId="{50F1E751-CC59-429A-9EE7-B77B009EA3E6}" srcOrd="1" destOrd="0" presId="urn:microsoft.com/office/officeart/2005/8/layout/hierarchy2#1"/>
    <dgm:cxn modelId="{D7977E57-4344-4D4E-B890-D7B554587162}" type="presParOf" srcId="{2EA47988-037F-4B3A-B3AB-90BDB8D75853}" destId="{F143F43D-B375-4744-A6B4-CD24573A110B}" srcOrd="6" destOrd="0" presId="urn:microsoft.com/office/officeart/2005/8/layout/hierarchy2#1"/>
    <dgm:cxn modelId="{952C13C5-B06C-482D-871B-2C5F9819D68A}" type="presParOf" srcId="{F143F43D-B375-4744-A6B4-CD24573A110B}" destId="{EC6D046B-970B-4C7B-9E13-A1BD50C7D633}" srcOrd="0" destOrd="0" presId="urn:microsoft.com/office/officeart/2005/8/layout/hierarchy2#1"/>
    <dgm:cxn modelId="{89ECF75A-C259-4FA7-AB29-946CC488B4FD}" type="presParOf" srcId="{2EA47988-037F-4B3A-B3AB-90BDB8D75853}" destId="{2AC9CF33-DEFB-4232-BE4B-C7A82EAA76DB}" srcOrd="7" destOrd="0" presId="urn:microsoft.com/office/officeart/2005/8/layout/hierarchy2#1"/>
    <dgm:cxn modelId="{A030B58F-23CB-45DB-80A4-493F337B5430}" type="presParOf" srcId="{2AC9CF33-DEFB-4232-BE4B-C7A82EAA76DB}" destId="{F6B3968E-3B3F-46BF-BBDD-F253C68614B2}" srcOrd="0" destOrd="0" presId="urn:microsoft.com/office/officeart/2005/8/layout/hierarchy2#1"/>
    <dgm:cxn modelId="{27D405B0-E09E-4476-BBD1-A67B0BC79D1F}" type="presParOf" srcId="{2AC9CF33-DEFB-4232-BE4B-C7A82EAA76DB}" destId="{C6737B62-0858-4802-BA2C-2036ED3F1C40}" srcOrd="1" destOrd="0" presId="urn:microsoft.com/office/officeart/2005/8/layout/hierarchy2#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1">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D22843-BE8E-4C23-8747-DBE8EA654733}" type="datetimeFigureOut">
              <a:rPr lang="en-US" smtClean="0"/>
              <a:t>20/02/2021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0A0A9A-DE0D-4D70-B1BB-4CD34A1EB16C}" type="slidenum">
              <a:rPr lang="en-US" smtClean="0"/>
              <a:t>‹#›</a:t>
            </a:fld>
            <a:endParaRPr lang="en-US"/>
          </a:p>
        </p:txBody>
      </p:sp>
    </p:spTree>
    <p:extLst>
      <p:ext uri="{BB962C8B-B14F-4D97-AF65-F5344CB8AC3E}">
        <p14:creationId xmlns:p14="http://schemas.microsoft.com/office/powerpoint/2010/main" val="3558313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extLst>
      <p:ext uri="{BB962C8B-B14F-4D97-AF65-F5344CB8AC3E}">
        <p14:creationId xmlns:p14="http://schemas.microsoft.com/office/powerpoint/2010/main" val="3715802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A18826BD-2F1C-4B88-BC90-FDE3CD7E1B39}" type="slidenum">
              <a:rPr lang="en-US" smtClean="0"/>
              <a:t>7</a:t>
            </a:fld>
            <a:endParaRPr lang="en-US" smtClean="0"/>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endParaRPr lang="en-US" smtClean="0"/>
          </a:p>
        </p:txBody>
      </p:sp>
    </p:spTree>
    <p:extLst>
      <p:ext uri="{BB962C8B-B14F-4D97-AF65-F5344CB8AC3E}">
        <p14:creationId xmlns:p14="http://schemas.microsoft.com/office/powerpoint/2010/main" val="4112198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A18826BD-2F1C-4B88-BC90-FDE3CD7E1B39}" type="slidenum">
              <a:rPr lang="en-US" smtClean="0"/>
              <a:t>8</a:t>
            </a:fld>
            <a:endParaRPr lang="en-US" smtClean="0"/>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endParaRPr lang="en-US" smtClean="0"/>
          </a:p>
        </p:txBody>
      </p:sp>
    </p:spTree>
    <p:extLst>
      <p:ext uri="{BB962C8B-B14F-4D97-AF65-F5344CB8AC3E}">
        <p14:creationId xmlns:p14="http://schemas.microsoft.com/office/powerpoint/2010/main" val="27001089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A18826BD-2F1C-4B88-BC90-FDE3CD7E1B39}" type="slidenum">
              <a:rPr lang="en-US" smtClean="0"/>
              <a:t>15</a:t>
            </a:fld>
            <a:endParaRPr lang="en-US" smtClean="0"/>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endParaRPr lang="en-US" smtClean="0"/>
          </a:p>
        </p:txBody>
      </p:sp>
    </p:spTree>
    <p:extLst>
      <p:ext uri="{BB962C8B-B14F-4D97-AF65-F5344CB8AC3E}">
        <p14:creationId xmlns:p14="http://schemas.microsoft.com/office/powerpoint/2010/main" val="3200072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A18826BD-2F1C-4B88-BC90-FDE3CD7E1B39}" type="slidenum">
              <a:rPr lang="en-US" smtClean="0"/>
              <a:t>16</a:t>
            </a:fld>
            <a:endParaRPr lang="en-US" smtClean="0"/>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endParaRPr lang="en-US" smtClean="0"/>
          </a:p>
        </p:txBody>
      </p:sp>
    </p:spTree>
    <p:extLst>
      <p:ext uri="{BB962C8B-B14F-4D97-AF65-F5344CB8AC3E}">
        <p14:creationId xmlns:p14="http://schemas.microsoft.com/office/powerpoint/2010/main" val="111416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A18826BD-2F1C-4B88-BC90-FDE3CD7E1B39}" type="slidenum">
              <a:rPr lang="en-US" smtClean="0"/>
              <a:t>17</a:t>
            </a:fld>
            <a:endParaRPr lang="en-US" smtClean="0"/>
          </a:p>
        </p:txBody>
      </p:sp>
      <p:sp>
        <p:nvSpPr>
          <p:cNvPr id="68611" name="Rectangle 2"/>
          <p:cNvSpPr>
            <a:spLocks noGrp="1" noRot="1" noChangeAspect="1" noChangeArrowheads="1" noTextEdit="1"/>
          </p:cNvSpPr>
          <p:nvPr>
            <p:ph type="sldImg"/>
          </p:nvPr>
        </p:nvSpPr>
        <p:spPr/>
      </p:sp>
      <p:sp>
        <p:nvSpPr>
          <p:cNvPr id="68612" name="Rectangle 3"/>
          <p:cNvSpPr>
            <a:spLocks noGrp="1" noChangeArrowheads="1"/>
          </p:cNvSpPr>
          <p:nvPr>
            <p:ph type="body" idx="1"/>
          </p:nvPr>
        </p:nvSpPr>
        <p:spPr>
          <a:noFill/>
        </p:spPr>
        <p:txBody>
          <a:bodyPr/>
          <a:lstStyle/>
          <a:p>
            <a:pPr eaLnBrk="1" hangingPunct="1"/>
            <a:endParaRPr lang="en-US" smtClean="0"/>
          </a:p>
        </p:txBody>
      </p:sp>
    </p:spTree>
    <p:extLst>
      <p:ext uri="{BB962C8B-B14F-4D97-AF65-F5344CB8AC3E}">
        <p14:creationId xmlns:p14="http://schemas.microsoft.com/office/powerpoint/2010/main" val="5630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vi-VN" smtClean="0"/>
              <a:t>1</a:t>
            </a:r>
            <a:endParaRPr lang="vi-VN"/>
          </a:p>
        </p:txBody>
      </p:sp>
      <p:sp>
        <p:nvSpPr>
          <p:cNvPr id="5" name="Slide Number Placeholder 4"/>
          <p:cNvSpPr>
            <a:spLocks noGrp="1"/>
          </p:cNvSpPr>
          <p:nvPr>
            <p:ph type="sldNum" sz="quarter" idx="11"/>
          </p:nvPr>
        </p:nvSpPr>
        <p:spPr/>
        <p:txBody>
          <a:bodyPr/>
          <a:lstStyle/>
          <a:p>
            <a:fld id="{036E000F-5801-4A28-90BC-717F68A343F7}" type="slidenum">
              <a:rPr lang="vi-VN" smtClean="0"/>
              <a:t>18</a:t>
            </a:fld>
            <a:endParaRPr lang="vi-VN"/>
          </a:p>
        </p:txBody>
      </p:sp>
    </p:spTree>
    <p:extLst>
      <p:ext uri="{BB962C8B-B14F-4D97-AF65-F5344CB8AC3E}">
        <p14:creationId xmlns:p14="http://schemas.microsoft.com/office/powerpoint/2010/main" val="2862890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vi-VN" smtClean="0"/>
              <a:t>1</a:t>
            </a:r>
            <a:endParaRPr lang="vi-VN"/>
          </a:p>
        </p:txBody>
      </p:sp>
      <p:sp>
        <p:nvSpPr>
          <p:cNvPr id="5" name="Slide Number Placeholder 4"/>
          <p:cNvSpPr>
            <a:spLocks noGrp="1"/>
          </p:cNvSpPr>
          <p:nvPr>
            <p:ph type="sldNum" sz="quarter" idx="11"/>
          </p:nvPr>
        </p:nvSpPr>
        <p:spPr/>
        <p:txBody>
          <a:bodyPr/>
          <a:lstStyle/>
          <a:p>
            <a:fld id="{036E000F-5801-4A28-90BC-717F68A343F7}" type="slidenum">
              <a:rPr lang="vi-VN" smtClean="0"/>
              <a:t>19</a:t>
            </a:fld>
            <a:endParaRPr lang="vi-VN"/>
          </a:p>
        </p:txBody>
      </p:sp>
    </p:spTree>
    <p:extLst>
      <p:ext uri="{BB962C8B-B14F-4D97-AF65-F5344CB8AC3E}">
        <p14:creationId xmlns:p14="http://schemas.microsoft.com/office/powerpoint/2010/main" val="37658218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vi-VN" smtClean="0"/>
              <a:t>1</a:t>
            </a:r>
            <a:endParaRPr lang="vi-VN"/>
          </a:p>
        </p:txBody>
      </p:sp>
      <p:sp>
        <p:nvSpPr>
          <p:cNvPr id="5" name="Slide Number Placeholder 4"/>
          <p:cNvSpPr>
            <a:spLocks noGrp="1"/>
          </p:cNvSpPr>
          <p:nvPr>
            <p:ph type="sldNum" sz="quarter" idx="11"/>
          </p:nvPr>
        </p:nvSpPr>
        <p:spPr/>
        <p:txBody>
          <a:bodyPr/>
          <a:lstStyle/>
          <a:p>
            <a:fld id="{036E000F-5801-4A28-90BC-717F68A343F7}" type="slidenum">
              <a:rPr lang="vi-VN" smtClean="0"/>
              <a:t>20</a:t>
            </a:fld>
            <a:endParaRPr lang="vi-VN"/>
          </a:p>
        </p:txBody>
      </p:sp>
    </p:spTree>
    <p:extLst>
      <p:ext uri="{BB962C8B-B14F-4D97-AF65-F5344CB8AC3E}">
        <p14:creationId xmlns:p14="http://schemas.microsoft.com/office/powerpoint/2010/main" val="9392364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vi-VN" smtClean="0"/>
              <a:t>1</a:t>
            </a:r>
            <a:endParaRPr lang="vi-VN"/>
          </a:p>
        </p:txBody>
      </p:sp>
      <p:sp>
        <p:nvSpPr>
          <p:cNvPr id="5" name="Slide Number Placeholder 4"/>
          <p:cNvSpPr>
            <a:spLocks noGrp="1"/>
          </p:cNvSpPr>
          <p:nvPr>
            <p:ph type="sldNum" sz="quarter" idx="11"/>
          </p:nvPr>
        </p:nvSpPr>
        <p:spPr/>
        <p:txBody>
          <a:bodyPr/>
          <a:lstStyle/>
          <a:p>
            <a:fld id="{036E000F-5801-4A28-90BC-717F68A343F7}" type="slidenum">
              <a:rPr lang="vi-VN" smtClean="0"/>
              <a:t>21</a:t>
            </a:fld>
            <a:endParaRPr lang="vi-VN"/>
          </a:p>
        </p:txBody>
      </p:sp>
    </p:spTree>
    <p:extLst>
      <p:ext uri="{BB962C8B-B14F-4D97-AF65-F5344CB8AC3E}">
        <p14:creationId xmlns:p14="http://schemas.microsoft.com/office/powerpoint/2010/main" val="3666451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vi-VN" smtClean="0"/>
              <a:t>1</a:t>
            </a:r>
            <a:endParaRPr lang="vi-VN"/>
          </a:p>
        </p:txBody>
      </p:sp>
      <p:sp>
        <p:nvSpPr>
          <p:cNvPr id="5" name="Slide Number Placeholder 4"/>
          <p:cNvSpPr>
            <a:spLocks noGrp="1"/>
          </p:cNvSpPr>
          <p:nvPr>
            <p:ph type="sldNum" sz="quarter" idx="11"/>
          </p:nvPr>
        </p:nvSpPr>
        <p:spPr/>
        <p:txBody>
          <a:bodyPr/>
          <a:lstStyle/>
          <a:p>
            <a:fld id="{036E000F-5801-4A28-90BC-717F68A343F7}" type="slidenum">
              <a:rPr lang="vi-VN" smtClean="0"/>
              <a:t>22</a:t>
            </a:fld>
            <a:endParaRPr lang="vi-VN"/>
          </a:p>
        </p:txBody>
      </p:sp>
    </p:spTree>
    <p:extLst>
      <p:ext uri="{BB962C8B-B14F-4D97-AF65-F5344CB8AC3E}">
        <p14:creationId xmlns:p14="http://schemas.microsoft.com/office/powerpoint/2010/main" val="173524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r" eaLnBrk="1" hangingPunct="1"/>
            <a:fld id="{D290B643-8A51-46B9-9793-5A5837E62C76}" type="slidenum">
              <a:rPr lang="en-US" sz="1200">
                <a:solidFill>
                  <a:schemeClr val="tx1"/>
                </a:solidFill>
                <a:latin typeface="Arial" panose="020B0604020202020204" pitchFamily="34" charset="0"/>
              </a:rPr>
              <a:t>47</a:t>
            </a:fld>
            <a:endParaRPr lang="en-US" sz="1200">
              <a:solidFill>
                <a:schemeClr val="tx1"/>
              </a:solidFill>
              <a:latin typeface="Arial" panose="020B0604020202020204" pitchFamily="34" charset="0"/>
            </a:endParaRPr>
          </a:p>
        </p:txBody>
      </p:sp>
      <p:sp>
        <p:nvSpPr>
          <p:cNvPr id="89091" name="Rectangle 2"/>
          <p:cNvSpPr>
            <a:spLocks noGrp="1" noRot="1" noChangeAspect="1" noChangeArrowheads="1" noTextEdit="1"/>
          </p:cNvSpPr>
          <p:nvPr>
            <p:ph type="sldImg"/>
          </p:nvPr>
        </p:nvSpPr>
        <p:spPr/>
      </p:sp>
      <p:sp>
        <p:nvSpPr>
          <p:cNvPr id="890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
        <p:nvSpPr>
          <p:cNvPr id="89093" name="Date Placeholder 1"/>
          <p:cNvSpPr>
            <a:spLocks noGrp="1"/>
          </p:cNvSpPr>
          <p:nvPr>
            <p:ph type="dt" sz="quarter" idx="1"/>
          </p:nvPr>
        </p:nvSpPr>
        <p:spPr>
          <a:noFill/>
        </p:spPr>
        <p:txBody>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fld id="{4B20D012-0745-42D0-81CF-6752AF7B1236}" type="datetime12">
              <a:rPr lang="en-US" sz="1200" smtClean="0">
                <a:latin typeface="VNI-Times" pitchFamily="2" charset="0"/>
              </a:rPr>
              <a:t>5:12 PM</a:t>
            </a:fld>
            <a:endParaRPr lang="en-US" sz="1200" smtClean="0">
              <a:latin typeface="VNI-Times" pitchFamily="2" charset="0"/>
            </a:endParaRPr>
          </a:p>
        </p:txBody>
      </p:sp>
    </p:spTree>
    <p:extLst>
      <p:ext uri="{BB962C8B-B14F-4D97-AF65-F5344CB8AC3E}">
        <p14:creationId xmlns:p14="http://schemas.microsoft.com/office/powerpoint/2010/main" val="4593959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305"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6BE2EF99-53E6-47DE-8D4A-016C64EEFF3C}" type="datetimeFigureOut">
              <a:rPr lang="en-US" smtClean="0"/>
              <a:t>20/02/2021</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1ED9A43-D87F-4B53-92AC-9F05123BCF10}"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E2EF99-53E6-47DE-8D4A-016C64EEFF3C}" type="datetimeFigureOut">
              <a:rPr lang="en-US" smtClean="0"/>
              <a:t>20/02/2021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415"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BE2EF99-53E6-47DE-8D4A-016C64EEFF3C}" type="datetimeFigureOut">
              <a:rPr lang="en-US" smtClean="0"/>
              <a:t>20/02/2021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ED9A43-D87F-4B53-92AC-9F05123BCF10}"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BE2EF99-53E6-47DE-8D4A-016C64EEFF3C}" type="datetimeFigureOut">
              <a:rPr lang="en-US" smtClean="0"/>
              <a:t>20/02/2021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135"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135"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065"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065"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BE2EF99-53E6-47DE-8D4A-016C64EEFF3C}" type="datetimeFigureOut">
              <a:rPr lang="en-US" smtClean="0"/>
              <a:t>20/02/2021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BE2EF99-53E6-47DE-8D4A-016C64EEFF3C}" type="datetimeFigureOut">
              <a:rPr lang="en-US" smtClean="0"/>
              <a:t>20/02/2021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6BE2EF99-53E6-47DE-8D4A-016C64EEFF3C}" type="datetimeFigureOut">
              <a:rPr lang="en-US" smtClean="0"/>
              <a:t>20/02/2021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1ED9A43-D87F-4B53-92AC-9F05123BCF10}"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BE2EF99-53E6-47DE-8D4A-016C64EEFF3C}" type="datetimeFigureOut">
              <a:rPr lang="en-US" smtClean="0"/>
              <a:t>20/02/2021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BE2EF99-53E6-47DE-8D4A-016C64EEFF3C}" type="datetimeFigureOut">
              <a:rPr lang="en-US" smtClean="0"/>
              <a:t>20/02/2021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ED9A43-D87F-4B53-92AC-9F05123BCF10}"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210" algn="l" rtl="0" eaLnBrk="1" latinLnBrk="0" hangingPunct="1">
              <a:lnSpc>
                <a:spcPts val="3000"/>
              </a:lnSpc>
              <a:spcBef>
                <a:spcPts val="600"/>
              </a:spcBef>
              <a:buClr>
                <a:schemeClr val="accent1"/>
              </a:buClr>
              <a:buSzPct val="80000"/>
              <a:buFont typeface="Wingdings 2" panose="05020102010507070707"/>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lstStyle>
          <a:p>
            <a:pPr marL="0" algn="l" eaLnBrk="1" latinLnBrk="0" hangingPunct="1"/>
            <a:r>
              <a:rPr kumimoji="0" lang="en-US" smtClean="0"/>
              <a:t>Click icon to add picture</a:t>
            </a:r>
            <a:endParaRPr kumimoji="0" lang="en-US"/>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E2EF99-53E6-47DE-8D4A-016C64EEFF3C}" type="datetimeFigureOut">
              <a:rPr lang="en-US" smtClean="0"/>
              <a:t>20/02/2021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E2EF99-53E6-47DE-8D4A-016C64EEFF3C}" type="datetimeFigureOut">
              <a:rPr lang="en-US" smtClean="0"/>
              <a:t>20/02/2021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ED9A43-D87F-4B53-92AC-9F05123BCF10}"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lstStyle>
          <a:p>
            <a:fld id="{6BE2EF99-53E6-47DE-8D4A-016C64EEFF3C}" type="datetimeFigureOut">
              <a:rPr lang="en-US" smtClean="0"/>
              <a:t>20/02/2021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lstStyle>
          <a:p>
            <a:fld id="{41ED9A43-D87F-4B53-92AC-9F05123BCF10}"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p:titleStyle>
    <p:bodyStyle>
      <a:lvl1pPr marL="365760" indent="-283210" algn="l" rtl="0" eaLnBrk="1" latinLnBrk="0" hangingPunct="1">
        <a:lnSpc>
          <a:spcPct val="100000"/>
        </a:lnSpc>
        <a:spcBef>
          <a:spcPts val="600"/>
        </a:spcBef>
        <a:buClr>
          <a:schemeClr val="accent1"/>
        </a:buClr>
        <a:buSzPct val="80000"/>
        <a:buFont typeface="Wingdings 2" panose="05020102010507070707"/>
        <a:buChar char=""/>
        <a:defRPr kumimoji="0" sz="3200" kern="1200">
          <a:solidFill>
            <a:schemeClr val="tx1"/>
          </a:solidFill>
          <a:latin typeface="+mn-lt"/>
          <a:ea typeface="+mn-ea"/>
          <a:cs typeface="+mn-cs"/>
        </a:defRPr>
      </a:lvl1pPr>
      <a:lvl2pPr marL="640080" indent="-237490" algn="l" rtl="0" eaLnBrk="1" latinLnBrk="0" hangingPunct="1">
        <a:lnSpc>
          <a:spcPct val="100000"/>
        </a:lnSpc>
        <a:spcBef>
          <a:spcPts val="550"/>
        </a:spcBef>
        <a:buClr>
          <a:schemeClr val="accent1"/>
        </a:buClr>
        <a:buFont typeface="Verdana" panose="020B0604030504040204"/>
        <a:buChar char="◦"/>
        <a:defRPr kumimoji="0" sz="2800" kern="1200">
          <a:solidFill>
            <a:schemeClr val="tx1"/>
          </a:solidFill>
          <a:latin typeface="+mn-lt"/>
          <a:ea typeface="+mn-ea"/>
          <a:cs typeface="+mn-cs"/>
        </a:defRPr>
      </a:lvl2pPr>
      <a:lvl3pPr marL="887095" indent="-228600" algn="l" rtl="0" eaLnBrk="1" latinLnBrk="0" hangingPunct="1">
        <a:lnSpc>
          <a:spcPct val="100000"/>
        </a:lnSpc>
        <a:spcBef>
          <a:spcPct val="20000"/>
        </a:spcBef>
        <a:buClr>
          <a:schemeClr val="accent2"/>
        </a:buClr>
        <a:buFont typeface="Wingdings 2" panose="05020102010507070707"/>
        <a:buChar char=""/>
        <a:defRPr kumimoji="0" sz="2400" kern="1200">
          <a:solidFill>
            <a:schemeClr val="tx1"/>
          </a:solidFill>
          <a:latin typeface="+mn-lt"/>
          <a:ea typeface="+mn-ea"/>
          <a:cs typeface="+mn-cs"/>
        </a:defRPr>
      </a:lvl3pPr>
      <a:lvl4pPr marL="1097280" indent="-173990" algn="l" rtl="0" eaLnBrk="1" latinLnBrk="0" hangingPunct="1">
        <a:lnSpc>
          <a:spcPct val="100000"/>
        </a:lnSpc>
        <a:spcBef>
          <a:spcPct val="20000"/>
        </a:spcBef>
        <a:buClr>
          <a:schemeClr val="accent3"/>
        </a:buClr>
        <a:buFont typeface="Wingdings 2" panose="05020102010507070707"/>
        <a:buChar char=""/>
        <a:defRPr kumimoji="0" sz="2000" kern="1200">
          <a:solidFill>
            <a:schemeClr val="tx1"/>
          </a:solidFill>
          <a:latin typeface="+mn-lt"/>
          <a:ea typeface="+mn-ea"/>
          <a:cs typeface="+mn-cs"/>
        </a:defRPr>
      </a:lvl4pPr>
      <a:lvl5pPr marL="1298575" indent="-182880" algn="l" rtl="0" eaLnBrk="1" latinLnBrk="0" hangingPunct="1">
        <a:lnSpc>
          <a:spcPct val="100000"/>
        </a:lnSpc>
        <a:spcBef>
          <a:spcPct val="20000"/>
        </a:spcBef>
        <a:buClr>
          <a:schemeClr val="accent4"/>
        </a:buClr>
        <a:buFont typeface="Wingdings 2" panose="05020102010507070707"/>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panose="05020102010507070707"/>
        <a:buChar char=""/>
        <a:defRPr kumimoji="0" sz="2000" kern="1200">
          <a:solidFill>
            <a:schemeClr val="tx1"/>
          </a:solidFill>
          <a:latin typeface="+mn-lt"/>
          <a:ea typeface="+mn-ea"/>
          <a:cs typeface="+mn-cs"/>
        </a:defRPr>
      </a:lvl6pPr>
      <a:lvl7pPr marL="171894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8pPr>
      <a:lvl9pPr marL="213042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81000" y="3124200"/>
            <a:ext cx="8153400" cy="2662267"/>
          </a:xfrm>
          <a:prstGeom prst="rect">
            <a:avLst/>
          </a:prstGeom>
          <a:noFill/>
        </p:spPr>
        <p:txBody>
          <a:bodyPr wrap="square" rtlCol="0">
            <a:spAutoFit/>
          </a:bodyPr>
          <a:lstStyle/>
          <a:p>
            <a:pPr algn="ctr"/>
            <a:r>
              <a:rPr lang="en-US" sz="4400" b="1" dirty="0" err="1" smtClean="0">
                <a:solidFill>
                  <a:srgbClr val="FF0000"/>
                </a:solidFill>
                <a:latin typeface="Times New Roman" panose="02020603050405020304" pitchFamily="18" charset="0"/>
                <a:cs typeface="Times New Roman" panose="02020603050405020304" pitchFamily="18" charset="0"/>
              </a:rPr>
              <a:t>Chương</a:t>
            </a:r>
            <a:r>
              <a:rPr lang="en-US" sz="4400" b="1" dirty="0" smtClean="0">
                <a:solidFill>
                  <a:srgbClr val="FF0000"/>
                </a:solidFill>
                <a:latin typeface="Times New Roman" panose="02020603050405020304" pitchFamily="18" charset="0"/>
                <a:cs typeface="Times New Roman" panose="02020603050405020304" pitchFamily="18" charset="0"/>
              </a:rPr>
              <a:t> 1</a:t>
            </a:r>
          </a:p>
          <a:p>
            <a:pPr algn="ctr"/>
            <a:r>
              <a:rPr lang="en-US" sz="4400" b="1" dirty="0" smtClean="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Khái</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niệm</a:t>
            </a:r>
            <a:r>
              <a:rPr lang="en-US" sz="3500" b="1" dirty="0">
                <a:solidFill>
                  <a:srgbClr val="FF0000"/>
                </a:solidFill>
                <a:latin typeface="Times New Roman" panose="02020603050405020304" pitchFamily="18" charset="0"/>
                <a:cs typeface="Times New Roman" panose="02020603050405020304" pitchFamily="18" charset="0"/>
              </a:rPr>
              <a:t> – </a:t>
            </a:r>
            <a:r>
              <a:rPr lang="en-US" sz="3500" b="1" dirty="0" err="1">
                <a:solidFill>
                  <a:srgbClr val="FF0000"/>
                </a:solidFill>
                <a:latin typeface="Times New Roman" panose="02020603050405020304" pitchFamily="18" charset="0"/>
                <a:cs typeface="Times New Roman" panose="02020603050405020304" pitchFamily="18" charset="0"/>
              </a:rPr>
              <a:t>Đối</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tượng</a:t>
            </a:r>
            <a:r>
              <a:rPr lang="en-US" sz="3500" b="1" dirty="0">
                <a:solidFill>
                  <a:srgbClr val="FF0000"/>
                </a:solidFill>
                <a:latin typeface="Times New Roman" panose="02020603050405020304" pitchFamily="18" charset="0"/>
                <a:cs typeface="Times New Roman" panose="02020603050405020304" pitchFamily="18" charset="0"/>
              </a:rPr>
              <a:t> – </a:t>
            </a:r>
            <a:r>
              <a:rPr lang="en-US" sz="3500" b="1" dirty="0" err="1">
                <a:solidFill>
                  <a:srgbClr val="FF0000"/>
                </a:solidFill>
                <a:latin typeface="Times New Roman" panose="02020603050405020304" pitchFamily="18" charset="0"/>
                <a:cs typeface="Times New Roman" panose="02020603050405020304" pitchFamily="18" charset="0"/>
              </a:rPr>
              <a:t>Nhiệm</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vụ</a:t>
            </a:r>
            <a:r>
              <a:rPr lang="en-US" sz="3500" b="1" dirty="0">
                <a:solidFill>
                  <a:srgbClr val="FF0000"/>
                </a:solidFill>
                <a:latin typeface="Times New Roman" panose="02020603050405020304" pitchFamily="18" charset="0"/>
                <a:cs typeface="Times New Roman" panose="02020603050405020304" pitchFamily="18" charset="0"/>
              </a:rPr>
              <a:t> – </a:t>
            </a:r>
            <a:r>
              <a:rPr lang="en-US" sz="3500" b="1" dirty="0" err="1">
                <a:solidFill>
                  <a:srgbClr val="FF0000"/>
                </a:solidFill>
                <a:latin typeface="Times New Roman" panose="02020603050405020304" pitchFamily="18" charset="0"/>
                <a:cs typeface="Times New Roman" panose="02020603050405020304" pitchFamily="18" charset="0"/>
              </a:rPr>
              <a:t>Phương</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pháp</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hạch</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toán</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kế</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toán</a:t>
            </a:r>
            <a:r>
              <a:rPr lang="en-US" sz="3500" b="1" dirty="0">
                <a:solidFill>
                  <a:srgbClr val="FF0000"/>
                </a:solidFill>
                <a:latin typeface="Times New Roman" panose="02020603050405020304" pitchFamily="18" charset="0"/>
                <a:cs typeface="Times New Roman" panose="02020603050405020304" pitchFamily="18" charset="0"/>
              </a:rPr>
              <a:t> </a:t>
            </a:r>
            <a:endParaRPr lang="en-US" sz="3500" dirty="0">
              <a:solidFill>
                <a:srgbClr val="FF0000"/>
              </a:solidFill>
              <a:latin typeface="Times New Roman" panose="02020603050405020304" pitchFamily="18" charset="0"/>
              <a:cs typeface="Times New Roman" panose="02020603050405020304" pitchFamily="18" charset="0"/>
            </a:endParaRPr>
          </a:p>
          <a:p>
            <a:pPr algn="ctr"/>
            <a:endParaRPr lang="en-US" sz="4400" b="1" dirty="0">
              <a:solidFill>
                <a:srgbClr val="FF0000"/>
              </a:solidFill>
              <a:latin typeface="Times New Roman" panose="02020603050405020304" pitchFamily="18" charset="0"/>
              <a:cs typeface="Times New Roman" panose="02020603050405020304" pitchFamily="18" charset="0"/>
            </a:endParaRPr>
          </a:p>
        </p:txBody>
      </p:sp>
      <p:pic>
        <p:nvPicPr>
          <p:cNvPr id="7" name="Picture 3" descr="kim_ton.jpg"/>
          <p:cNvPicPr>
            <a:picLocks noChangeAspect="1"/>
          </p:cNvPicPr>
          <p:nvPr/>
        </p:nvPicPr>
        <p:blipFill>
          <a:blip r:embed="rId3"/>
          <a:srcRect/>
          <a:stretch>
            <a:fillRect/>
          </a:stretch>
        </p:blipFill>
        <p:spPr bwMode="auto">
          <a:xfrm>
            <a:off x="7086600" y="3581399"/>
            <a:ext cx="1752600" cy="3038177"/>
          </a:xfrm>
          <a:prstGeom prst="rect">
            <a:avLst/>
          </a:prstGeom>
          <a:noFill/>
          <a:ln w="9525">
            <a:noFill/>
            <a:miter lim="800000"/>
            <a:headEnd/>
            <a:tailEnd/>
          </a:ln>
        </p:spPr>
      </p:pic>
      <p:sp>
        <p:nvSpPr>
          <p:cNvPr id="2" name="TextBox 1"/>
          <p:cNvSpPr txBox="1"/>
          <p:nvPr/>
        </p:nvSpPr>
        <p:spPr>
          <a:xfrm>
            <a:off x="687070" y="137795"/>
            <a:ext cx="8368030" cy="2368550"/>
          </a:xfrm>
          <a:prstGeom prst="rect">
            <a:avLst/>
          </a:prstGeom>
          <a:noFill/>
        </p:spPr>
        <p:txBody>
          <a:bodyPr wrap="square" rtlCol="0">
            <a:spAutoFit/>
          </a:bodyPr>
          <a:lstStyle/>
          <a:p>
            <a:pPr algn="ctr">
              <a:spcAft>
                <a:spcPts val="2400"/>
              </a:spcAft>
            </a:pPr>
            <a:r>
              <a:rPr lang="en-US" sz="3600" b="1" i="1" dirty="0" err="1">
                <a:solidFill>
                  <a:srgbClr val="0D0C0B"/>
                </a:solidFill>
                <a:latin typeface="Times New Roman" panose="02020603050405020304" pitchFamily="18" charset="0"/>
                <a:cs typeface="Times New Roman" panose="02020603050405020304" pitchFamily="18" charset="0"/>
              </a:rPr>
              <a:t>Tr</a:t>
            </a:r>
            <a:r>
              <a:rPr lang="vi-VN" sz="3600" b="1" i="1" dirty="0">
                <a:solidFill>
                  <a:srgbClr val="0D0C0B"/>
                </a:solidFill>
                <a:latin typeface="Times New Roman" panose="02020603050405020304" pitchFamily="18" charset="0"/>
                <a:cs typeface="Times New Roman" panose="02020603050405020304" pitchFamily="18" charset="0"/>
              </a:rPr>
              <a:t>ường</a:t>
            </a:r>
            <a:r>
              <a:rPr lang="en-US" sz="3600" b="1" i="1" dirty="0">
                <a:solidFill>
                  <a:srgbClr val="0D0C0B"/>
                </a:solidFill>
                <a:latin typeface="Times New Roman" panose="02020603050405020304" pitchFamily="18" charset="0"/>
                <a:cs typeface="Times New Roman" panose="02020603050405020304" pitchFamily="18" charset="0"/>
              </a:rPr>
              <a:t> Cao </a:t>
            </a:r>
            <a:r>
              <a:rPr lang="vi-VN" sz="3600" b="1" i="1" dirty="0">
                <a:solidFill>
                  <a:srgbClr val="0D0C0B"/>
                </a:solidFill>
                <a:latin typeface="Times New Roman" panose="02020603050405020304" pitchFamily="18" charset="0"/>
                <a:cs typeface="Times New Roman" panose="02020603050405020304" pitchFamily="18" charset="0"/>
              </a:rPr>
              <a:t>đẳng</a:t>
            </a:r>
            <a:r>
              <a:rPr lang="en-US" sz="3600" b="1" i="1" dirty="0">
                <a:solidFill>
                  <a:srgbClr val="0D0C0B"/>
                </a:solidFill>
                <a:latin typeface="Times New Roman" panose="02020603050405020304" pitchFamily="18" charset="0"/>
                <a:cs typeface="Times New Roman" panose="02020603050405020304" pitchFamily="18" charset="0"/>
              </a:rPr>
              <a:t> </a:t>
            </a:r>
            <a:r>
              <a:rPr lang="en-US" sz="3600" b="1" i="1" dirty="0" err="1">
                <a:solidFill>
                  <a:srgbClr val="0D0C0B"/>
                </a:solidFill>
                <a:latin typeface="Times New Roman" panose="02020603050405020304" pitchFamily="18" charset="0"/>
                <a:cs typeface="Times New Roman" panose="02020603050405020304" pitchFamily="18" charset="0"/>
              </a:rPr>
              <a:t>Lý</a:t>
            </a:r>
            <a:r>
              <a:rPr lang="en-US" sz="3600" b="1" i="1" dirty="0">
                <a:solidFill>
                  <a:srgbClr val="0D0C0B"/>
                </a:solidFill>
                <a:latin typeface="Times New Roman" panose="02020603050405020304" pitchFamily="18" charset="0"/>
                <a:cs typeface="Times New Roman" panose="02020603050405020304" pitchFamily="18" charset="0"/>
              </a:rPr>
              <a:t> </a:t>
            </a:r>
            <a:r>
              <a:rPr lang="en-US" sz="3600" b="1" i="1" dirty="0" err="1">
                <a:solidFill>
                  <a:srgbClr val="0D0C0B"/>
                </a:solidFill>
                <a:latin typeface="Times New Roman" panose="02020603050405020304" pitchFamily="18" charset="0"/>
                <a:cs typeface="Times New Roman" panose="02020603050405020304" pitchFamily="18" charset="0"/>
              </a:rPr>
              <a:t>Tự</a:t>
            </a:r>
            <a:r>
              <a:rPr lang="en-US" sz="3600" b="1" i="1" dirty="0">
                <a:solidFill>
                  <a:srgbClr val="0D0C0B"/>
                </a:solidFill>
                <a:latin typeface="Times New Roman" panose="02020603050405020304" pitchFamily="18" charset="0"/>
                <a:cs typeface="Times New Roman" panose="02020603050405020304" pitchFamily="18" charset="0"/>
              </a:rPr>
              <a:t> </a:t>
            </a:r>
            <a:r>
              <a:rPr lang="en-US" sz="3600" b="1" i="1" dirty="0" err="1">
                <a:solidFill>
                  <a:srgbClr val="0D0C0B"/>
                </a:solidFill>
                <a:latin typeface="Times New Roman" panose="02020603050405020304" pitchFamily="18" charset="0"/>
                <a:cs typeface="Times New Roman" panose="02020603050405020304" pitchFamily="18" charset="0"/>
              </a:rPr>
              <a:t>Trọng</a:t>
            </a:r>
            <a:r>
              <a:rPr lang="en-US" sz="3600" b="1" i="1" dirty="0">
                <a:solidFill>
                  <a:srgbClr val="0D0C0B"/>
                </a:solidFill>
                <a:latin typeface="Times New Roman" panose="02020603050405020304" pitchFamily="18" charset="0"/>
                <a:cs typeface="Times New Roman" panose="02020603050405020304" pitchFamily="18" charset="0"/>
              </a:rPr>
              <a:t> TP.HCM</a:t>
            </a:r>
          </a:p>
          <a:p>
            <a:pPr algn="ctr">
              <a:spcAft>
                <a:spcPts val="2400"/>
              </a:spcAft>
            </a:pPr>
            <a:r>
              <a:rPr lang="en-US" sz="3600" b="1" i="1" dirty="0" err="1">
                <a:solidFill>
                  <a:srgbClr val="0D0C0B"/>
                </a:solidFill>
                <a:latin typeface="Times New Roman" panose="02020603050405020304" pitchFamily="18" charset="0"/>
                <a:cs typeface="Times New Roman" panose="02020603050405020304" pitchFamily="18" charset="0"/>
              </a:rPr>
              <a:t>Khoa</a:t>
            </a:r>
            <a:r>
              <a:rPr lang="en-US" sz="3600" b="1" i="1" dirty="0">
                <a:solidFill>
                  <a:srgbClr val="0D0C0B"/>
                </a:solidFill>
                <a:latin typeface="Times New Roman" panose="02020603050405020304" pitchFamily="18" charset="0"/>
                <a:cs typeface="Times New Roman" panose="02020603050405020304" pitchFamily="18" charset="0"/>
              </a:rPr>
              <a:t> </a:t>
            </a:r>
            <a:r>
              <a:rPr lang="en-US" sz="3600" b="1" i="1" dirty="0" err="1">
                <a:solidFill>
                  <a:srgbClr val="0D0C0B"/>
                </a:solidFill>
                <a:latin typeface="Times New Roman" panose="02020603050405020304" pitchFamily="18" charset="0"/>
                <a:cs typeface="Times New Roman" panose="02020603050405020304" pitchFamily="18" charset="0"/>
              </a:rPr>
              <a:t>Kinh</a:t>
            </a:r>
            <a:r>
              <a:rPr lang="en-US" sz="3600" b="1" i="1" dirty="0">
                <a:solidFill>
                  <a:srgbClr val="0D0C0B"/>
                </a:solidFill>
                <a:latin typeface="Times New Roman" panose="02020603050405020304" pitchFamily="18" charset="0"/>
                <a:cs typeface="Times New Roman" panose="02020603050405020304" pitchFamily="18" charset="0"/>
              </a:rPr>
              <a:t> </a:t>
            </a:r>
            <a:r>
              <a:rPr lang="en-US" sz="3600" b="1" i="1" dirty="0" err="1">
                <a:solidFill>
                  <a:srgbClr val="0D0C0B"/>
                </a:solidFill>
                <a:latin typeface="Times New Roman" panose="02020603050405020304" pitchFamily="18" charset="0"/>
                <a:cs typeface="Times New Roman" panose="02020603050405020304" pitchFamily="18" charset="0"/>
              </a:rPr>
              <a:t>tế</a:t>
            </a:r>
            <a:endParaRPr lang="en-US" sz="3600" b="1" dirty="0">
              <a:solidFill>
                <a:srgbClr val="0D0C0B"/>
              </a:solidFill>
              <a:latin typeface="Times New Roman" panose="02020603050405020304" pitchFamily="18" charset="0"/>
              <a:cs typeface="Times New Roman" panose="02020603050405020304" pitchFamily="18" charset="0"/>
            </a:endParaRPr>
          </a:p>
          <a:p>
            <a:r>
              <a:rPr lang="en-US" sz="3600" dirty="0" smtClean="0">
                <a:solidFill>
                  <a:srgbClr val="0000CC"/>
                </a:solidFill>
                <a:latin typeface="Times New Roman" panose="02020603050405020304" pitchFamily="18" charset="0"/>
                <a:cs typeface="Times New Roman" panose="02020603050405020304" pitchFamily="18" charset="0"/>
              </a:rPr>
              <a:t>       </a:t>
            </a:r>
            <a:r>
              <a:rPr lang="vi-VN" sz="3600" b="1" dirty="0" smtClean="0">
                <a:solidFill>
                  <a:srgbClr val="0000CC"/>
                </a:solidFill>
                <a:latin typeface="Times New Roman" panose="02020603050405020304" pitchFamily="18" charset="0"/>
                <a:cs typeface="Times New Roman" panose="02020603050405020304" pitchFamily="18" charset="0"/>
              </a:rPr>
              <a:t>Giảng viên</a:t>
            </a:r>
            <a:r>
              <a:rPr lang="en-US" sz="3600" b="1" dirty="0" smtClean="0">
                <a:solidFill>
                  <a:srgbClr val="0000CC"/>
                </a:solidFill>
                <a:latin typeface="Times New Roman" panose="02020603050405020304" pitchFamily="18" charset="0"/>
                <a:cs typeface="Times New Roman" panose="02020603050405020304" pitchFamily="18" charset="0"/>
              </a:rPr>
              <a:t>: </a:t>
            </a:r>
            <a:r>
              <a:rPr lang="en-US" sz="3600" b="1" dirty="0" err="1" smtClean="0">
                <a:solidFill>
                  <a:srgbClr val="0000CC"/>
                </a:solidFill>
                <a:latin typeface="Times New Roman" panose="02020603050405020304" pitchFamily="18" charset="0"/>
                <a:cs typeface="Times New Roman" panose="02020603050405020304" pitchFamily="18" charset="0"/>
              </a:rPr>
              <a:t>Th</a:t>
            </a:r>
            <a:r>
              <a:rPr lang="vi-VN" sz="3600" b="1" dirty="0" smtClean="0">
                <a:solidFill>
                  <a:srgbClr val="0000CC"/>
                </a:solidFill>
                <a:latin typeface="Times New Roman" panose="02020603050405020304" pitchFamily="18" charset="0"/>
                <a:cs typeface="Times New Roman" panose="02020603050405020304" pitchFamily="18" charset="0"/>
              </a:rPr>
              <a:t>S</a:t>
            </a:r>
            <a:r>
              <a:rPr lang="en-US" sz="3600" b="1" dirty="0" smtClean="0">
                <a:solidFill>
                  <a:srgbClr val="0000CC"/>
                </a:solidFill>
                <a:latin typeface="Times New Roman" panose="02020603050405020304" pitchFamily="18" charset="0"/>
                <a:cs typeface="Times New Roman" panose="02020603050405020304" pitchFamily="18" charset="0"/>
              </a:rPr>
              <a:t>. </a:t>
            </a:r>
            <a:r>
              <a:rPr lang="vi-VN" sz="3600" b="1" dirty="0" smtClean="0">
                <a:solidFill>
                  <a:srgbClr val="0000CC"/>
                </a:solidFill>
                <a:latin typeface="Times New Roman" panose="02020603050405020304" pitchFamily="18" charset="0"/>
                <a:cs typeface="Times New Roman" panose="02020603050405020304" pitchFamily="18" charset="0"/>
              </a:rPr>
              <a:t>Lưu Thị Thúy</a:t>
            </a:r>
            <a:endParaRPr lang="en-US" sz="3600" b="1"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p:nvPr/>
        </p:nvSpPr>
        <p:spPr>
          <a:xfrm>
            <a:off x="1066800" y="0"/>
            <a:ext cx="8077200" cy="792162"/>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r>
              <a:rPr lang="en-US" smtClean="0">
                <a:latin typeface="Times New Roman" panose="02020603050405020304" pitchFamily="18" charset="0"/>
                <a:cs typeface="Times New Roman" panose="02020603050405020304" pitchFamily="18" charset="0"/>
              </a:rPr>
              <a:t>Mục tiêu </a:t>
            </a:r>
            <a:endParaRPr lang="en-US" dirty="0">
              <a:latin typeface="Times New Roman" panose="02020603050405020304" pitchFamily="18" charset="0"/>
              <a:cs typeface="Times New Roman" panose="02020603050405020304" pitchFamily="18" charset="0"/>
            </a:endParaRPr>
          </a:p>
        </p:txBody>
      </p:sp>
      <p:sp>
        <p:nvSpPr>
          <p:cNvPr id="8" name="Content Placeholder 2"/>
          <p:cNvSpPr txBox="1"/>
          <p:nvPr/>
        </p:nvSpPr>
        <p:spPr>
          <a:xfrm>
            <a:off x="1066800" y="914400"/>
            <a:ext cx="8077200" cy="57912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niệm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đặc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điểm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nhiệm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cầu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toán</a:t>
            </a:r>
            <a:r>
              <a:rPr lang="en-US" sz="3200" dirty="0">
                <a:latin typeface="Times New Roman" panose="02020603050405020304" pitchFamily="18" charset="0"/>
                <a:cs typeface="Times New Roman" panose="02020603050405020304" pitchFamily="18" charset="0"/>
              </a:rPr>
              <a:t>.</a:t>
            </a:r>
          </a:p>
          <a:p>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định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tượng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hạch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toán</a:t>
            </a:r>
            <a:r>
              <a:rPr lang="en-US" sz="3200" dirty="0">
                <a:latin typeface="Times New Roman" panose="02020603050405020304" pitchFamily="18" charset="0"/>
                <a:cs typeface="Times New Roman" panose="02020603050405020304" pitchFamily="18" charset="0"/>
              </a:rPr>
              <a:t>.</a:t>
            </a:r>
          </a:p>
          <a:p>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loại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toàn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bộ</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tài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sản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vị</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toán</a:t>
            </a:r>
            <a:r>
              <a:rPr lang="en-US" sz="3200" dirty="0">
                <a:latin typeface="Times New Roman" panose="02020603050405020304" pitchFamily="18" charset="0"/>
                <a:cs typeface="Times New Roman" panose="02020603050405020304" pitchFamily="18" charset="0"/>
              </a:rPr>
              <a:t>.</a:t>
            </a:r>
          </a:p>
          <a:p>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tích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niệm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từng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phương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pháp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hệ</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thống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phương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pháp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toán</a:t>
            </a:r>
            <a:r>
              <a:rPr lang="en-US" sz="3200" dirty="0">
                <a:latin typeface="Times New Roman" panose="02020603050405020304" pitchFamily="18" charset="0"/>
                <a:cs typeface="Times New Roman" panose="02020603050405020304" pitchFamily="18" charset="0"/>
              </a:rPr>
              <a:t>.</a:t>
            </a:r>
          </a:p>
          <a:p>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ý </a:t>
            </a:r>
            <a:r>
              <a:rPr lang="en-US" sz="3200" dirty="0" err="1">
                <a:latin typeface="Times New Roman" panose="02020603050405020304" pitchFamily="18" charset="0"/>
                <a:cs typeface="Times New Roman" panose="02020603050405020304" pitchFamily="18" charset="0"/>
              </a:rPr>
              <a:t>thức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tích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chủ</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động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học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tập</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additive="base">
                                        <p:cTn id="25"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4" end="4"/>
                                            </p:txEl>
                                          </p:spTgt>
                                        </p:tgtEl>
                                        <p:attrNameLst>
                                          <p:attrName>style.visibility</p:attrName>
                                        </p:attrNameLst>
                                      </p:cBhvr>
                                      <p:to>
                                        <p:strVal val="visible"/>
                                      </p:to>
                                    </p:set>
                                    <p:anim calcmode="lin" valueType="num">
                                      <p:cBhvr additive="base">
                                        <p:cTn id="31"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p:nvPr/>
        </p:nvSpPr>
        <p:spPr>
          <a:xfrm>
            <a:off x="1066800" y="0"/>
            <a:ext cx="8077200" cy="1020762"/>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algn="ctr"/>
            <a:r>
              <a:rPr lang="en-US" smtClean="0">
                <a:latin typeface="Times New Roman" panose="02020603050405020304" pitchFamily="18" charset="0"/>
                <a:cs typeface="Times New Roman" panose="02020603050405020304" pitchFamily="18" charset="0"/>
              </a:rPr>
              <a:t>Tài liệu học tập </a:t>
            </a:r>
            <a:endParaRPr lang="en-US" dirty="0">
              <a:latin typeface="Times New Roman" panose="02020603050405020304" pitchFamily="18" charset="0"/>
              <a:cs typeface="Times New Roman" panose="02020603050405020304" pitchFamily="18" charset="0"/>
            </a:endParaRPr>
          </a:p>
        </p:txBody>
      </p:sp>
      <p:sp>
        <p:nvSpPr>
          <p:cNvPr id="11" name="Content Placeholder 2"/>
          <p:cNvSpPr txBox="1"/>
          <p:nvPr/>
        </p:nvSpPr>
        <p:spPr>
          <a:xfrm>
            <a:off x="1066800" y="1143000"/>
            <a:ext cx="8077200" cy="531495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algn="just"/>
            <a:r>
              <a:rPr lang="en-US" sz="3600" b="1" dirty="0" smtClean="0">
                <a:solidFill>
                  <a:srgbClr val="0000CC"/>
                </a:solidFill>
                <a:latin typeface="Times New Roman" panose="02020603050405020304" pitchFamily="18" charset="0"/>
                <a:cs typeface="Times New Roman" panose="02020603050405020304" pitchFamily="18" charset="0"/>
              </a:rPr>
              <a:t>- </a:t>
            </a:r>
            <a:r>
              <a:rPr lang="vi-VN" sz="3600" b="1" dirty="0" smtClean="0">
                <a:solidFill>
                  <a:srgbClr val="0000CC"/>
                </a:solidFill>
                <a:latin typeface="Times New Roman" panose="02020603050405020304" pitchFamily="18" charset="0"/>
                <a:cs typeface="Times New Roman" panose="02020603050405020304" pitchFamily="18" charset="0"/>
              </a:rPr>
              <a:t>Tài liệu chính :</a:t>
            </a:r>
            <a:r>
              <a:rPr lang="vi-VN" sz="3600" dirty="0" smtClean="0">
                <a:solidFill>
                  <a:srgbClr val="0000CC"/>
                </a:solidFill>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 Giáo trình Nguyên lý  kế toán của Trường Đại học Kinh tế TP.HCM – Nhà xuất bản Kinh tế TP. Hồ Chí Minh, 2015</a:t>
            </a:r>
          </a:p>
          <a:p>
            <a:pPr algn="just"/>
            <a:r>
              <a:rPr lang="en-US" sz="3600" b="1" dirty="0" smtClean="0">
                <a:solidFill>
                  <a:srgbClr val="0000CC"/>
                </a:solidFill>
                <a:latin typeface="Times New Roman" panose="02020603050405020304" pitchFamily="18" charset="0"/>
                <a:cs typeface="Times New Roman" panose="02020603050405020304" pitchFamily="18" charset="0"/>
              </a:rPr>
              <a:t>- </a:t>
            </a:r>
            <a:r>
              <a:rPr lang="vi-VN" sz="3600" b="1" dirty="0" smtClean="0">
                <a:solidFill>
                  <a:srgbClr val="0000CC"/>
                </a:solidFill>
                <a:latin typeface="Times New Roman" panose="02020603050405020304" pitchFamily="18" charset="0"/>
                <a:cs typeface="Times New Roman" panose="02020603050405020304" pitchFamily="18" charset="0"/>
              </a:rPr>
              <a:t>Tài liệu </a:t>
            </a:r>
            <a:r>
              <a:rPr lang="en-US" sz="3600" b="1" dirty="0" err="1" smtClean="0">
                <a:solidFill>
                  <a:srgbClr val="0000CC"/>
                </a:solidFill>
                <a:latin typeface="Times New Roman" panose="02020603050405020304" pitchFamily="18" charset="0"/>
                <a:cs typeface="Times New Roman" panose="02020603050405020304" pitchFamily="18" charset="0"/>
              </a:rPr>
              <a:t>tham</a:t>
            </a:r>
            <a:r>
              <a:rPr lang="en-US" sz="3600" b="1" dirty="0" smtClean="0">
                <a:solidFill>
                  <a:srgbClr val="0000CC"/>
                </a:solidFill>
                <a:latin typeface="Times New Roman" panose="02020603050405020304" pitchFamily="18" charset="0"/>
                <a:cs typeface="Times New Roman" panose="02020603050405020304" pitchFamily="18" charset="0"/>
              </a:rPr>
              <a:t> </a:t>
            </a:r>
            <a:r>
              <a:rPr lang="en-US" sz="3600" b="1" dirty="0" err="1" smtClean="0">
                <a:solidFill>
                  <a:srgbClr val="0000CC"/>
                </a:solidFill>
                <a:latin typeface="Times New Roman" panose="02020603050405020304" pitchFamily="18" charset="0"/>
                <a:cs typeface="Times New Roman" panose="02020603050405020304" pitchFamily="18" charset="0"/>
              </a:rPr>
              <a:t>khảo</a:t>
            </a:r>
            <a:r>
              <a:rPr lang="vi-VN" sz="3600" b="1" dirty="0" smtClean="0">
                <a:solidFill>
                  <a:srgbClr val="0000CC"/>
                </a:solidFill>
                <a:latin typeface="Times New Roman" panose="02020603050405020304" pitchFamily="18" charset="0"/>
                <a:cs typeface="Times New Roman" panose="02020603050405020304" pitchFamily="18" charset="0"/>
              </a:rPr>
              <a:t> :</a:t>
            </a:r>
            <a:endParaRPr lang="en-US" sz="3600" b="1" dirty="0" smtClean="0">
              <a:solidFill>
                <a:srgbClr val="0000CC"/>
              </a:solidFill>
              <a:latin typeface="Times New Roman" panose="02020603050405020304" pitchFamily="18" charset="0"/>
              <a:cs typeface="Times New Roman" panose="02020603050405020304" pitchFamily="18" charset="0"/>
            </a:endParaRPr>
          </a:p>
          <a:p>
            <a:pPr marL="0" algn="just"/>
            <a:r>
              <a:rPr lang="en-US" sz="3600" dirty="0" smtClean="0">
                <a:latin typeface="Times New Roman" panose="02020603050405020304" pitchFamily="18" charset="0"/>
                <a:cs typeface="Times New Roman" panose="02020603050405020304" pitchFamily="18" charset="0"/>
              </a:rPr>
              <a:t>+</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Luật kế toán </a:t>
            </a:r>
            <a:endParaRPr lang="en-US" sz="3600" dirty="0" smtClean="0">
              <a:latin typeface="Times New Roman" panose="02020603050405020304" pitchFamily="18" charset="0"/>
              <a:cs typeface="Times New Roman" panose="02020603050405020304" pitchFamily="18" charset="0"/>
            </a:endParaRPr>
          </a:p>
          <a:p>
            <a:pPr marL="0" algn="just"/>
            <a:r>
              <a:rPr lang="en-US" sz="3600" dirty="0" smtClean="0">
                <a:latin typeface="Times New Roman" panose="02020603050405020304" pitchFamily="18" charset="0"/>
                <a:cs typeface="Times New Roman" panose="02020603050405020304" pitchFamily="18" charset="0"/>
              </a:rPr>
              <a:t>+</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Chuẩn mực kế toán (chủ yếu chuẩn mực số 01 – VAS01; chuẩn mực số 21 – VAS21</a:t>
            </a:r>
            <a:r>
              <a:rPr lang="vi-VN" sz="3600" dirty="0" smtClean="0">
                <a:latin typeface="Times New Roman" panose="02020603050405020304" pitchFamily="18" charset="0"/>
                <a:cs typeface="Times New Roman" panose="02020603050405020304" pitchFamily="18" charset="0"/>
              </a:rPr>
              <a:t>)</a:t>
            </a:r>
            <a:r>
              <a:rPr lang="en-US" sz="3600" dirty="0" smtClean="0">
                <a:latin typeface="Times New Roman" panose="02020603050405020304" pitchFamily="18" charset="0"/>
                <a:cs typeface="Times New Roman" panose="02020603050405020304" pitchFamily="18" charset="0"/>
              </a:rPr>
              <a:t>.</a:t>
            </a:r>
            <a:endParaRPr lang="en-US" sz="36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90600" y="387489"/>
            <a:ext cx="7772400" cy="5764783"/>
          </a:xfrm>
          <a:prstGeom prst="rect">
            <a:avLst/>
          </a:prstGeom>
          <a:noFill/>
        </p:spPr>
        <p:txBody>
          <a:bodyPr wrap="square" rtlCol="0">
            <a:spAutoFit/>
          </a:bodyPr>
          <a:lstStyle/>
          <a:p>
            <a:pPr algn="ctr">
              <a:lnSpc>
                <a:spcPct val="150000"/>
              </a:lnSpc>
              <a:spcBef>
                <a:spcPts val="600"/>
              </a:spcBef>
              <a:spcAft>
                <a:spcPts val="600"/>
              </a:spcAft>
            </a:pPr>
            <a:r>
              <a:rPr lang="en-US" sz="3600" dirty="0" err="1" smtClean="0">
                <a:solidFill>
                  <a:srgbClr val="FF0000"/>
                </a:solidFill>
                <a:latin typeface="Times New Roman" panose="02020603050405020304" pitchFamily="18" charset="0"/>
                <a:cs typeface="Times New Roman" panose="02020603050405020304" pitchFamily="18" charset="0"/>
              </a:rPr>
              <a:t>Nội</a:t>
            </a:r>
            <a:r>
              <a:rPr lang="en-US" sz="3600" dirty="0" smtClean="0">
                <a:solidFill>
                  <a:srgbClr val="FF0000"/>
                </a:solidFill>
                <a:latin typeface="Times New Roman" panose="02020603050405020304" pitchFamily="18" charset="0"/>
                <a:cs typeface="Times New Roman" panose="02020603050405020304" pitchFamily="18" charset="0"/>
              </a:rPr>
              <a:t> dung </a:t>
            </a:r>
            <a:r>
              <a:rPr lang="en-US" sz="3600" dirty="0" err="1" smtClean="0">
                <a:solidFill>
                  <a:srgbClr val="FF0000"/>
                </a:solidFill>
                <a:latin typeface="Times New Roman" panose="02020603050405020304" pitchFamily="18" charset="0"/>
                <a:cs typeface="Times New Roman" panose="02020603050405020304" pitchFamily="18" charset="0"/>
              </a:rPr>
              <a:t>nghiên</a:t>
            </a:r>
            <a:r>
              <a:rPr lang="en-US" sz="3600" dirty="0" smtClean="0">
                <a:solidFill>
                  <a:srgbClr val="FF0000"/>
                </a:solidFill>
                <a:latin typeface="Times New Roman" panose="02020603050405020304" pitchFamily="18" charset="0"/>
                <a:cs typeface="Times New Roman" panose="02020603050405020304" pitchFamily="18" charset="0"/>
              </a:rPr>
              <a:t> </a:t>
            </a:r>
            <a:r>
              <a:rPr lang="en-US" sz="3600" dirty="0" err="1" smtClean="0">
                <a:solidFill>
                  <a:srgbClr val="FF0000"/>
                </a:solidFill>
                <a:latin typeface="Times New Roman" panose="02020603050405020304" pitchFamily="18" charset="0"/>
                <a:cs typeface="Times New Roman" panose="02020603050405020304" pitchFamily="18" charset="0"/>
              </a:rPr>
              <a:t>cứu</a:t>
            </a:r>
            <a:endParaRPr lang="en-US" sz="3600" dirty="0" smtClean="0">
              <a:solidFill>
                <a:srgbClr val="FF0000"/>
              </a:solidFill>
              <a:latin typeface="Times New Roman" panose="02020603050405020304" pitchFamily="18" charset="0"/>
              <a:cs typeface="Times New Roman" panose="02020603050405020304" pitchFamily="18" charset="0"/>
            </a:endParaRPr>
          </a:p>
          <a:p>
            <a:pPr>
              <a:lnSpc>
                <a:spcPct val="150000"/>
              </a:lnSpc>
              <a:spcBef>
                <a:spcPts val="600"/>
              </a:spcBef>
              <a:spcAft>
                <a:spcPts val="600"/>
              </a:spcAft>
            </a:pPr>
            <a:r>
              <a:rPr lang="en-US" sz="3000" dirty="0" smtClean="0">
                <a:latin typeface="Times New Roman" panose="02020603050405020304" pitchFamily="18" charset="0"/>
                <a:cs typeface="Times New Roman" panose="02020603050405020304" pitchFamily="18" charset="0"/>
              </a:rPr>
              <a:t>1.1 </a:t>
            </a:r>
            <a:r>
              <a:rPr lang="en-US" sz="3000" dirty="0" err="1" smtClean="0">
                <a:latin typeface="Times New Roman" panose="02020603050405020304" pitchFamily="18" charset="0"/>
                <a:cs typeface="Times New Roman" panose="02020603050405020304" pitchFamily="18" charset="0"/>
              </a:rPr>
              <a:t>Khái</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niệm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hạch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toán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kế</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toán</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a:lnSpc>
                <a:spcPct val="150000"/>
              </a:lnSpc>
              <a:spcBef>
                <a:spcPts val="600"/>
              </a:spcBef>
              <a:spcAft>
                <a:spcPts val="600"/>
              </a:spcAft>
            </a:pPr>
            <a:r>
              <a:rPr lang="en-US" sz="3000" dirty="0" smtClean="0">
                <a:latin typeface="Times New Roman" panose="02020603050405020304" pitchFamily="18" charset="0"/>
                <a:cs typeface="Times New Roman" panose="02020603050405020304" pitchFamily="18" charset="0"/>
              </a:rPr>
              <a:t>1.2 </a:t>
            </a:r>
            <a:r>
              <a:rPr lang="en-US" sz="3000" dirty="0" err="1" smtClean="0">
                <a:latin typeface="Times New Roman" panose="02020603050405020304" pitchFamily="18" charset="0"/>
                <a:cs typeface="Times New Roman" panose="02020603050405020304" pitchFamily="18" charset="0"/>
              </a:rPr>
              <a:t>Chức</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năng</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Vai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trò</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Nhiệm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vụ</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hạch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toán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kế</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toán</a:t>
            </a:r>
            <a:r>
              <a:rPr lang="en-US" sz="3000" dirty="0">
                <a:latin typeface="Times New Roman" panose="02020603050405020304" pitchFamily="18" charset="0"/>
                <a:cs typeface="Times New Roman" panose="02020603050405020304" pitchFamily="18" charset="0"/>
              </a:rPr>
              <a:t> </a:t>
            </a:r>
          </a:p>
          <a:p>
            <a:pPr>
              <a:lnSpc>
                <a:spcPct val="150000"/>
              </a:lnSpc>
              <a:spcBef>
                <a:spcPts val="600"/>
              </a:spcBef>
              <a:spcAft>
                <a:spcPts val="600"/>
              </a:spcAft>
            </a:pPr>
            <a:r>
              <a:rPr lang="en-US" sz="3000" dirty="0">
                <a:latin typeface="Times New Roman" panose="02020603050405020304" pitchFamily="18" charset="0"/>
                <a:cs typeface="Times New Roman" panose="02020603050405020304" pitchFamily="18" charset="0"/>
              </a:rPr>
              <a:t>1.3. </a:t>
            </a:r>
            <a:r>
              <a:rPr lang="en-US" sz="3000" dirty="0" err="1">
                <a:latin typeface="Times New Roman" panose="02020603050405020304" pitchFamily="18" charset="0"/>
                <a:cs typeface="Times New Roman" panose="02020603050405020304" pitchFamily="18" charset="0"/>
              </a:rPr>
              <a:t>Đối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tượng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kế</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toán</a:t>
            </a:r>
            <a:endParaRPr lang="en-US" sz="3000" dirty="0">
              <a:latin typeface="Times New Roman" panose="02020603050405020304" pitchFamily="18" charset="0"/>
              <a:cs typeface="Times New Roman" panose="02020603050405020304" pitchFamily="18" charset="0"/>
            </a:endParaRPr>
          </a:p>
          <a:p>
            <a:pPr>
              <a:lnSpc>
                <a:spcPct val="150000"/>
              </a:lnSpc>
              <a:spcBef>
                <a:spcPts val="600"/>
              </a:spcBef>
              <a:spcAft>
                <a:spcPts val="600"/>
              </a:spcAft>
            </a:pPr>
            <a:r>
              <a:rPr lang="en-US" sz="3000" dirty="0">
                <a:latin typeface="Times New Roman" panose="02020603050405020304" pitchFamily="18" charset="0"/>
                <a:cs typeface="Times New Roman" panose="02020603050405020304" pitchFamily="18" charset="0"/>
              </a:rPr>
              <a:t>1.4. </a:t>
            </a:r>
            <a:r>
              <a:rPr lang="en-US" sz="3000" dirty="0" err="1">
                <a:latin typeface="Times New Roman" panose="02020603050405020304" pitchFamily="18" charset="0"/>
                <a:cs typeface="Times New Roman" panose="02020603050405020304" pitchFamily="18" charset="0"/>
              </a:rPr>
              <a:t>Hệ</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thống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phương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pháp</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kế</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toán</a:t>
            </a:r>
            <a:r>
              <a:rPr lang="en-US" sz="3000" dirty="0">
                <a:latin typeface="Times New Roman" panose="02020603050405020304" pitchFamily="18" charset="0"/>
                <a:cs typeface="Times New Roman" panose="02020603050405020304" pitchFamily="18" charset="0"/>
              </a:rPr>
              <a:t> </a:t>
            </a:r>
          </a:p>
          <a:p>
            <a:pPr>
              <a:lnSpc>
                <a:spcPct val="150000"/>
              </a:lnSpc>
              <a:spcBef>
                <a:spcPts val="600"/>
              </a:spcBef>
              <a:spcAft>
                <a:spcPts val="600"/>
              </a:spcAft>
            </a:pPr>
            <a:r>
              <a:rPr lang="en-US" sz="3000" dirty="0">
                <a:latin typeface="Times New Roman" panose="02020603050405020304" pitchFamily="18" charset="0"/>
                <a:cs typeface="Times New Roman" panose="02020603050405020304" pitchFamily="18" charset="0"/>
              </a:rPr>
              <a:t>1.5. </a:t>
            </a:r>
            <a:r>
              <a:rPr lang="en-US" sz="3000" dirty="0" err="1">
                <a:latin typeface="Times New Roman" panose="02020603050405020304" pitchFamily="18" charset="0"/>
                <a:cs typeface="Times New Roman" panose="02020603050405020304" pitchFamily="18" charset="0"/>
              </a:rPr>
              <a:t>Các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khái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niệm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và</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nguyên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tắc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kế</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toán</a:t>
            </a:r>
            <a:endParaRPr lang="en-US" sz="3000"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p:nvPr/>
        </p:nvSpPr>
        <p:spPr>
          <a:xfrm>
            <a:off x="152400" y="22512"/>
            <a:ext cx="8991600" cy="715962"/>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lvl="1"/>
            <a:r>
              <a:rPr lang="en-US" sz="3500" b="1" dirty="0" smtClean="0">
                <a:solidFill>
                  <a:srgbClr val="FF0000"/>
                </a:solidFill>
                <a:latin typeface="Times New Roman" panose="02020603050405020304" pitchFamily="18" charset="0"/>
                <a:cs typeface="Times New Roman" panose="02020603050405020304" pitchFamily="18" charset="0"/>
              </a:rPr>
              <a:t>1.1. </a:t>
            </a:r>
            <a:r>
              <a:rPr lang="en-US" sz="3500" b="1" dirty="0" err="1">
                <a:solidFill>
                  <a:srgbClr val="FF0000"/>
                </a:solidFill>
                <a:latin typeface="Times New Roman" panose="02020603050405020304" pitchFamily="18" charset="0"/>
                <a:cs typeface="Times New Roman" panose="02020603050405020304" pitchFamily="18" charset="0"/>
              </a:rPr>
              <a:t>Khái</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niệm</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hạch</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toán</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kế</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toán</a:t>
            </a:r>
            <a:r>
              <a:rPr lang="en-US" sz="3500" b="1" dirty="0">
                <a:solidFill>
                  <a:srgbClr val="FF0000"/>
                </a:solidFill>
                <a:latin typeface="Times New Roman" panose="02020603050405020304" pitchFamily="18" charset="0"/>
                <a:cs typeface="Times New Roman" panose="02020603050405020304" pitchFamily="18" charset="0"/>
              </a:rPr>
              <a:t> </a:t>
            </a:r>
          </a:p>
        </p:txBody>
      </p:sp>
      <p:sp>
        <p:nvSpPr>
          <p:cNvPr id="6" name="Content Placeholder 2"/>
          <p:cNvSpPr txBox="1"/>
          <p:nvPr/>
        </p:nvSpPr>
        <p:spPr>
          <a:xfrm>
            <a:off x="381000" y="1066800"/>
            <a:ext cx="8839200" cy="50292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571500" indent="-571500" algn="just">
              <a:buFontTx/>
              <a:buChar char="-"/>
            </a:pPr>
            <a:endParaRPr lang="en-US" sz="4000" dirty="0" smtClean="0">
              <a:latin typeface="Times New Roman" panose="02020603050405020304" pitchFamily="18" charset="0"/>
              <a:cs typeface="Times New Roman" panose="02020603050405020304" pitchFamily="18" charset="0"/>
            </a:endParaRPr>
          </a:p>
        </p:txBody>
      </p:sp>
      <p:sp>
        <p:nvSpPr>
          <p:cNvPr id="4" name="Title 1"/>
          <p:cNvSpPr txBox="1"/>
          <p:nvPr/>
        </p:nvSpPr>
        <p:spPr>
          <a:xfrm>
            <a:off x="84551" y="838200"/>
            <a:ext cx="9135649" cy="858749"/>
          </a:xfrm>
          <a:prstGeom prst="rect">
            <a:avLst/>
          </a:prstGeom>
        </p:spPr>
        <p:txBody>
          <a:bodyPr anchor="b">
            <a:no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lvl="1"/>
            <a:r>
              <a:rPr lang="en-US" sz="2800" dirty="0" smtClean="0">
                <a:solidFill>
                  <a:srgbClr val="FF0000"/>
                </a:solidFill>
                <a:latin typeface="Times New Roman" panose="02020603050405020304" pitchFamily="18" charset="0"/>
                <a:cs typeface="Times New Roman" panose="02020603050405020304" pitchFamily="18" charset="0"/>
              </a:rPr>
              <a:t> 1.1.1 </a:t>
            </a:r>
            <a:r>
              <a:rPr lang="en-US" sz="2800" dirty="0" err="1" smtClean="0">
                <a:solidFill>
                  <a:srgbClr val="FF0000"/>
                </a:solidFill>
                <a:latin typeface="Times New Roman" panose="02020603050405020304" pitchFamily="18" charset="0"/>
                <a:cs typeface="Times New Roman" panose="02020603050405020304" pitchFamily="18" charset="0"/>
              </a:rPr>
              <a:t>Sơ</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lược</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về</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sự</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ra</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đời</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và</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phát</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triển</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của</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hạch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toán</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kế</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toán</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84551" y="2097562"/>
            <a:ext cx="3577224" cy="4533706"/>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latin typeface="Times New Roman" panose="02020603050405020304" pitchFamily="18" charset="0"/>
                <a:cs typeface="Times New Roman" panose="02020603050405020304" pitchFamily="18" charset="0"/>
              </a:rPr>
              <a:t>Hạch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kê</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toán</a:t>
            </a:r>
            <a:r>
              <a:rPr lang="en-US" sz="2800" dirty="0">
                <a:solidFill>
                  <a:schemeClr val="tx1"/>
                </a:solidFill>
                <a:latin typeface="Times New Roman" panose="02020603050405020304" pitchFamily="18" charset="0"/>
                <a:cs typeface="Times New Roman" panose="02020603050405020304" pitchFamily="18" charset="0"/>
              </a:rPr>
              <a:t> chỉ </a:t>
            </a:r>
            <a:r>
              <a:rPr lang="en-US" sz="2800" dirty="0" err="1">
                <a:solidFill>
                  <a:schemeClr val="tx1"/>
                </a:solidFill>
                <a:latin typeface="Times New Roman" panose="02020603050405020304" pitchFamily="18" charset="0"/>
                <a:cs typeface="Times New Roman" panose="02020603050405020304" pitchFamily="18" charset="0"/>
              </a:rPr>
              <a:t>đơn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thuần</a:t>
            </a:r>
            <a:r>
              <a:rPr lang="en-US" sz="2800" dirty="0">
                <a:solidFill>
                  <a:schemeClr val="tx1"/>
                </a:solidFill>
                <a:latin typeface="Times New Roman" panose="02020603050405020304" pitchFamily="18" charset="0"/>
                <a:cs typeface="Times New Roman" panose="02020603050405020304" pitchFamily="18" charset="0"/>
              </a:rPr>
              <a:t> là </a:t>
            </a:r>
            <a:r>
              <a:rPr lang="en-US" sz="2800" dirty="0" err="1">
                <a:solidFill>
                  <a:schemeClr val="tx1"/>
                </a:solidFill>
                <a:latin typeface="Times New Roman" panose="02020603050405020304" pitchFamily="18" charset="0"/>
                <a:cs typeface="Times New Roman" panose="02020603050405020304" pitchFamily="18" charset="0"/>
              </a:rPr>
              <a:t>một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động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thực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túy</a:t>
            </a:r>
            <a:r>
              <a:rPr lang="en-US" sz="2800" dirty="0">
                <a:solidFill>
                  <a:schemeClr val="tx1"/>
                </a:solidFill>
                <a:latin typeface="Times New Roman" panose="02020603050405020304" pitchFamily="18" charset="0"/>
                <a:cs typeface="Times New Roman" panose="02020603050405020304" pitchFamily="18" charset="0"/>
              </a:rPr>
              <a:t>, là </a:t>
            </a:r>
            <a:r>
              <a:rPr lang="en-US" sz="2800" dirty="0" err="1">
                <a:solidFill>
                  <a:schemeClr val="tx1"/>
                </a:solidFill>
                <a:latin typeface="Times New Roman" panose="02020603050405020304" pitchFamily="18" charset="0"/>
                <a:cs typeface="Times New Roman" panose="02020603050405020304" pitchFamily="18" charset="0"/>
              </a:rPr>
              <a:t>sư</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phản</a:t>
            </a:r>
            <a:r>
              <a:rPr lang="en-US" sz="2800" dirty="0">
                <a:solidFill>
                  <a:schemeClr val="tx1"/>
                </a:solidFill>
                <a:latin typeface="Times New Roman" panose="02020603050405020304" pitchFamily="18" charset="0"/>
                <a:cs typeface="Times New Roman" panose="02020603050405020304" pitchFamily="18" charset="0"/>
              </a:rPr>
              <a:t> ánh, </a:t>
            </a:r>
            <a:r>
              <a:rPr lang="en-US" sz="2800" dirty="0" err="1">
                <a:solidFill>
                  <a:schemeClr val="tx1"/>
                </a:solidFill>
                <a:latin typeface="Times New Roman" panose="02020603050405020304" pitchFamily="18" charset="0"/>
                <a:cs typeface="Times New Roman" panose="02020603050405020304" pitchFamily="18" charset="0"/>
              </a:rPr>
              <a:t>sao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chép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thực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của</a:t>
            </a:r>
            <a:r>
              <a:rPr lang="en-US" sz="2800" dirty="0">
                <a:solidFill>
                  <a:schemeClr val="tx1"/>
                </a:solidFill>
                <a:latin typeface="Times New Roman" panose="02020603050405020304" pitchFamily="18" charset="0"/>
                <a:cs typeface="Times New Roman" panose="02020603050405020304" pitchFamily="18" charset="0"/>
              </a:rPr>
              <a:t> đời </a:t>
            </a:r>
            <a:r>
              <a:rPr lang="en-US" sz="2800" dirty="0" err="1">
                <a:solidFill>
                  <a:schemeClr val="tx1"/>
                </a:solidFill>
                <a:latin typeface="Times New Roman" panose="02020603050405020304" pitchFamily="18" charset="0"/>
                <a:cs typeface="Times New Roman" panose="02020603050405020304" pitchFamily="18" charset="0"/>
              </a:rPr>
              <a:t>sống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tê</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một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cách</a:t>
            </a:r>
            <a:r>
              <a:rPr lang="en-US" sz="2800" dirty="0">
                <a:solidFill>
                  <a:schemeClr val="tx1"/>
                </a:solidFill>
                <a:latin typeface="Times New Roman" panose="02020603050405020304" pitchFamily="18" charset="0"/>
                <a:cs typeface="Times New Roman" panose="02020603050405020304" pitchFamily="18" charset="0"/>
              </a:rPr>
              <a:t> thụ̣ </a:t>
            </a:r>
            <a:r>
              <a:rPr lang="en-US" sz="2800" dirty="0" err="1">
                <a:solidFill>
                  <a:schemeClr val="tx1"/>
                </a:solidFill>
                <a:latin typeface="Times New Roman" panose="02020603050405020304" pitchFamily="18" charset="0"/>
                <a:cs typeface="Times New Roman" panose="02020603050405020304" pitchFamily="18" charset="0"/>
              </a:rPr>
              <a:t>động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đầu</a:t>
            </a:r>
            <a:r>
              <a:rPr lang="en-US" sz="2800" dirty="0">
                <a:solidFill>
                  <a:schemeClr val="tx1"/>
                </a:solidFill>
                <a:latin typeface="Times New Roman" panose="02020603050405020304" pitchFamily="18" charset="0"/>
                <a:cs typeface="Times New Roman" panose="02020603050405020304" pitchFamily="18" charset="0"/>
              </a:rPr>
              <a:t> óc con </a:t>
            </a:r>
            <a:r>
              <a:rPr lang="en-US" sz="2800" dirty="0" err="1">
                <a:solidFill>
                  <a:schemeClr val="tx1"/>
                </a:solidFill>
                <a:latin typeface="Times New Roman" panose="02020603050405020304" pitchFamily="18" charset="0"/>
                <a:cs typeface="Times New Roman" panose="02020603050405020304" pitchFamily="18" charset="0"/>
              </a:rPr>
              <a:t>người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có </a:t>
            </a:r>
            <a:r>
              <a:rPr lang="en-US" sz="2800" dirty="0" err="1">
                <a:solidFill>
                  <a:schemeClr val="tx1"/>
                </a:solidFill>
                <a:latin typeface="Times New Roman" panose="02020603050405020304" pitchFamily="18" charset="0"/>
                <a:cs typeface="Times New Roman" panose="02020603050405020304" pitchFamily="18" charset="0"/>
              </a:rPr>
              <a:t>sư</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hô</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của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công</a:t>
            </a:r>
            <a:r>
              <a:rPr lang="en-US" sz="2800" dirty="0">
                <a:solidFill>
                  <a:schemeClr val="tx1"/>
                </a:solidFill>
                <a:latin typeface="Times New Roman" panose="02020603050405020304" pitchFamily="18" charset="0"/>
                <a:cs typeface="Times New Roman" panose="02020603050405020304" pitchFamily="18" charset="0"/>
              </a:rPr>
              <a:t> cụ </a:t>
            </a:r>
            <a:r>
              <a:rPr lang="en-US" sz="2800" dirty="0" err="1">
                <a:solidFill>
                  <a:schemeClr val="tx1"/>
                </a:solidFill>
                <a:latin typeface="Times New Roman" panose="02020603050405020304" pitchFamily="18" charset="0"/>
                <a:cs typeface="Times New Roman" panose="02020603050405020304" pitchFamily="18" charset="0"/>
              </a:rPr>
              <a:t>tính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toán</a:t>
            </a:r>
          </a:p>
        </p:txBody>
      </p:sp>
      <p:sp>
        <p:nvSpPr>
          <p:cNvPr id="7" name="Rectangle 6"/>
          <p:cNvSpPr/>
          <p:nvPr/>
        </p:nvSpPr>
        <p:spPr>
          <a:xfrm>
            <a:off x="5791200" y="2097562"/>
            <a:ext cx="3200400" cy="4533706"/>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con </a:t>
            </a:r>
            <a:r>
              <a:rPr lang="en-US" sz="2800" dirty="0" err="1">
                <a:latin typeface="Times New Roman" panose="02020603050405020304" pitchFamily="18" charset="0"/>
                <a:cs typeface="Times New Roman" panose="02020603050405020304" pitchFamily="18" charset="0"/>
              </a:rPr>
              <a:t>người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chép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sô</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liệu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vật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biểu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ngoại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mới</a:t>
            </a:r>
            <a:r>
              <a:rPr lang="en-US" sz="2800" dirty="0">
                <a:latin typeface="Times New Roman" panose="02020603050405020304" pitchFamily="18" charset="0"/>
                <a:cs typeface="Times New Roman" panose="02020603050405020304" pitchFamily="18" charset="0"/>
              </a:rPr>
              <a:t> có </a:t>
            </a:r>
            <a:r>
              <a:rPr lang="en-US" sz="2800" dirty="0" err="1">
                <a:latin typeface="Times New Roman" panose="02020603050405020304" pitchFamily="18" charset="0"/>
                <a:cs typeface="Times New Roman" panose="02020603050405020304" pitchFamily="18" charset="0"/>
              </a:rPr>
              <a:t>thê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nói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riêng</a:t>
            </a:r>
            <a:endParaRPr lang="en-US" sz="2800" dirty="0">
              <a:latin typeface="Times New Roman" panose="02020603050405020304" pitchFamily="18" charset="0"/>
              <a:cs typeface="Times New Roman" panose="02020603050405020304" pitchFamily="18" charset="0"/>
            </a:endParaRPr>
          </a:p>
        </p:txBody>
      </p:sp>
      <p:sp>
        <p:nvSpPr>
          <p:cNvPr id="8" name="Right Arrow 7"/>
          <p:cNvSpPr/>
          <p:nvPr/>
        </p:nvSpPr>
        <p:spPr>
          <a:xfrm>
            <a:off x="3924299" y="3699163"/>
            <a:ext cx="1604376"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nodePh="1">
                                  <p:stCondLst>
                                    <p:cond delay="0"/>
                                  </p:stCondLst>
                                  <p:endCondLst>
                                    <p:cond evt="begin" delay="0">
                                      <p:tn val="17"/>
                                    </p:cond>
                                  </p:end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4" grpId="0"/>
      <p:bldP spid="3"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p:nvPr/>
        </p:nvSpPr>
        <p:spPr>
          <a:xfrm>
            <a:off x="0" y="-76200"/>
            <a:ext cx="8229600" cy="715962"/>
          </a:xfrm>
          <a:prstGeom prst="rect">
            <a:avLst/>
          </a:prstGeom>
        </p:spPr>
        <p:txBody>
          <a:bodyPr anchor="b">
            <a:norm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marL="0" lvl="1"/>
            <a:r>
              <a:rPr lang="en-US" sz="3500" b="1" dirty="0" smtClean="0">
                <a:solidFill>
                  <a:srgbClr val="FF0000"/>
                </a:solidFill>
                <a:latin typeface="Times New Roman" panose="02020603050405020304" pitchFamily="18" charset="0"/>
                <a:cs typeface="Times New Roman" panose="02020603050405020304" pitchFamily="18" charset="0"/>
              </a:rPr>
              <a:t>1.1. </a:t>
            </a:r>
            <a:r>
              <a:rPr lang="en-US" sz="3500" b="1" dirty="0" err="1">
                <a:solidFill>
                  <a:srgbClr val="FF0000"/>
                </a:solidFill>
                <a:latin typeface="Times New Roman" panose="02020603050405020304" pitchFamily="18" charset="0"/>
                <a:cs typeface="Times New Roman" panose="02020603050405020304" pitchFamily="18" charset="0"/>
              </a:rPr>
              <a:t>Khái</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niệm</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hạch</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toán</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kế</a:t>
            </a:r>
            <a:r>
              <a:rPr lang="en-US" sz="3500" b="1" dirty="0">
                <a:solidFill>
                  <a:srgbClr val="FF0000"/>
                </a:solidFill>
                <a:latin typeface="Times New Roman" panose="02020603050405020304" pitchFamily="18" charset="0"/>
                <a:cs typeface="Times New Roman" panose="02020603050405020304" pitchFamily="18" charset="0"/>
              </a:rPr>
              <a:t> </a:t>
            </a:r>
            <a:r>
              <a:rPr lang="en-US" sz="3500" b="1" dirty="0" err="1">
                <a:solidFill>
                  <a:srgbClr val="FF0000"/>
                </a:solidFill>
                <a:latin typeface="Times New Roman" panose="02020603050405020304" pitchFamily="18" charset="0"/>
                <a:cs typeface="Times New Roman" panose="02020603050405020304" pitchFamily="18" charset="0"/>
              </a:rPr>
              <a:t>toán</a:t>
            </a:r>
            <a:r>
              <a:rPr lang="en-US" sz="3500" b="1" dirty="0">
                <a:solidFill>
                  <a:srgbClr val="FF0000"/>
                </a:solidFill>
                <a:latin typeface="Times New Roman" panose="02020603050405020304" pitchFamily="18" charset="0"/>
                <a:cs typeface="Times New Roman" panose="02020603050405020304" pitchFamily="18" charset="0"/>
              </a:rPr>
              <a:t> </a:t>
            </a:r>
          </a:p>
        </p:txBody>
      </p:sp>
      <p:sp>
        <p:nvSpPr>
          <p:cNvPr id="6" name="Content Placeholder 2"/>
          <p:cNvSpPr txBox="1"/>
          <p:nvPr/>
        </p:nvSpPr>
        <p:spPr>
          <a:xfrm>
            <a:off x="381000" y="1066800"/>
            <a:ext cx="8839200" cy="50292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571500" indent="-571500" algn="just">
              <a:buFontTx/>
              <a:buChar char="-"/>
            </a:pPr>
            <a:endParaRPr lang="en-US" sz="4000" dirty="0" smtClean="0">
              <a:latin typeface="Times New Roman" panose="02020603050405020304" pitchFamily="18" charset="0"/>
              <a:cs typeface="Times New Roman" panose="02020603050405020304" pitchFamily="18" charset="0"/>
            </a:endParaRPr>
          </a:p>
        </p:txBody>
      </p:sp>
      <p:sp>
        <p:nvSpPr>
          <p:cNvPr id="4" name="Title 1"/>
          <p:cNvSpPr txBox="1"/>
          <p:nvPr/>
        </p:nvSpPr>
        <p:spPr>
          <a:xfrm>
            <a:off x="-152400" y="757193"/>
            <a:ext cx="9525000" cy="619213"/>
          </a:xfrm>
          <a:prstGeom prst="rect">
            <a:avLst/>
          </a:prstGeom>
        </p:spPr>
        <p:txBody>
          <a:bodyPr anchor="b">
            <a:no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marL="0" lvl="1"/>
            <a:r>
              <a:rPr lang="en-US" sz="2800" b="1" dirty="0" smtClean="0">
                <a:solidFill>
                  <a:srgbClr val="FF0000"/>
                </a:solidFill>
                <a:latin typeface="Times New Roman" panose="02020603050405020304" pitchFamily="18" charset="0"/>
                <a:cs typeface="Times New Roman" panose="02020603050405020304" pitchFamily="18" charset="0"/>
              </a:rPr>
              <a:t>1.1.1</a:t>
            </a:r>
            <a:r>
              <a:rPr lang="vi-VN" sz="2800" b="1" dirty="0" smtClean="0">
                <a:solidFill>
                  <a:srgbClr val="FF0000"/>
                </a:solidFill>
                <a:latin typeface="Times New Roman" panose="02020603050405020304" pitchFamily="18" charset="0"/>
                <a:cs typeface="Times New Roman" panose="02020603050405020304" pitchFamily="18" charset="0"/>
              </a:rPr>
              <a:t>.</a:t>
            </a:r>
            <a:r>
              <a:rPr lang="en-US" sz="2800" b="1" dirty="0" err="1" smtClean="0">
                <a:solidFill>
                  <a:srgbClr val="FF0000"/>
                </a:solidFill>
                <a:latin typeface="Times New Roman" panose="02020603050405020304" pitchFamily="18" charset="0"/>
                <a:cs typeface="Times New Roman" panose="02020603050405020304" pitchFamily="18" charset="0"/>
              </a:rPr>
              <a:t>Sơ</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lược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về</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sự</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ra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đời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và</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phát</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triển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của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hạch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toán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kế</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toán</a:t>
            </a:r>
            <a:endParaRPr lang="en-US"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121760552"/>
              </p:ext>
            </p:extLst>
          </p:nvPr>
        </p:nvGraphicFramePr>
        <p:xfrm>
          <a:off x="0" y="1660163"/>
          <a:ext cx="9135649" cy="5156200"/>
        </p:xfrm>
        <a:graphic>
          <a:graphicData uri="http://schemas.openxmlformats.org/drawingml/2006/table">
            <a:tbl>
              <a:tblPr firstRow="1" bandRow="1">
                <a:tableStyleId>{5C22544A-7EE6-4342-B048-85BDC9FD1C3A}</a:tableStyleId>
              </a:tblPr>
              <a:tblGrid>
                <a:gridCol w="1940315"/>
                <a:gridCol w="3072165"/>
                <a:gridCol w="1839257"/>
                <a:gridCol w="2283912"/>
              </a:tblGrid>
              <a:tr h="1083037">
                <a:tc>
                  <a:txBody>
                    <a:bodyPr/>
                    <a:lstStyle/>
                    <a:p>
                      <a:r>
                        <a:rPr lang="en-US" sz="2200" dirty="0" err="1" smtClean="0">
                          <a:latin typeface="Times New Roman" panose="02020603050405020304" pitchFamily="18" charset="0"/>
                          <a:cs typeface="Times New Roman" panose="02020603050405020304" pitchFamily="18" charset="0"/>
                        </a:rPr>
                        <a:t>Thời</a:t>
                      </a:r>
                      <a:r>
                        <a:rPr lang="en-US" sz="2200" dirty="0" smtClean="0">
                          <a:latin typeface="Times New Roman" panose="02020603050405020304" pitchFamily="18" charset="0"/>
                          <a:cs typeface="Times New Roman" panose="02020603050405020304" pitchFamily="18" charset="0"/>
                        </a:rPr>
                        <a:t> L</a:t>
                      </a:r>
                      <a:r>
                        <a:rPr lang="vi-VN" sz="2200" dirty="0" smtClean="0">
                          <a:latin typeface="Times New Roman" panose="02020603050405020304" pitchFamily="18" charset="0"/>
                          <a:cs typeface="Times New Roman" panose="02020603050405020304" pitchFamily="18" charset="0"/>
                        </a:rPr>
                        <a:t>ưỡng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Hà</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cổ</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đạ</a:t>
                      </a:r>
                      <a:r>
                        <a:rPr lang="en-US" sz="2200" dirty="0" err="1" smtClean="0">
                          <a:latin typeface="Times New Roman" panose="02020603050405020304" pitchFamily="18" charset="0"/>
                          <a:cs typeface="Times New Roman" panose="02020603050405020304" pitchFamily="18" charset="0"/>
                        </a:rPr>
                        <a:t>i</a:t>
                      </a:r>
                      <a:endParaRPr lang="en-US" sz="2200" dirty="0">
                        <a:latin typeface="Times New Roman" panose="02020603050405020304" pitchFamily="18" charset="0"/>
                        <a:cs typeface="Times New Roman" panose="02020603050405020304" pitchFamily="18" charset="0"/>
                      </a:endParaRPr>
                    </a:p>
                  </a:txBody>
                  <a:tcPr/>
                </a:tc>
                <a:tc>
                  <a:txBody>
                    <a:bodyPr/>
                    <a:lstStyle/>
                    <a:p>
                      <a:pPr algn="ctr"/>
                      <a:r>
                        <a:rPr lang="en-US" sz="2200" dirty="0" err="1" smtClean="0">
                          <a:latin typeface="Times New Roman" panose="02020603050405020304" pitchFamily="18" charset="0"/>
                          <a:cs typeface="Times New Roman" panose="02020603050405020304" pitchFamily="18" charset="0"/>
                        </a:rPr>
                        <a:t>Thời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cổ</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đại</a:t>
                      </a:r>
                      <a:r>
                        <a:rPr lang="en-US" sz="2200" dirty="0" smtClean="0">
                          <a:latin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txBody>
                  <a:tcPr/>
                </a:tc>
                <a:tc>
                  <a:txBody>
                    <a:bodyPr/>
                    <a:lstStyle/>
                    <a:p>
                      <a:pPr algn="ctr"/>
                      <a:r>
                        <a:rPr lang="en-US" sz="2200" dirty="0" err="1" smtClean="0">
                          <a:latin typeface="Times New Roman" panose="02020603050405020304" pitchFamily="18" charset="0"/>
                          <a:cs typeface="Times New Roman" panose="02020603050405020304" pitchFamily="18" charset="0"/>
                        </a:rPr>
                        <a:t>Thời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trung</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đại</a:t>
                      </a:r>
                      <a:endParaRPr lang="en-US" sz="2200" dirty="0">
                        <a:latin typeface="Times New Roman" panose="02020603050405020304" pitchFamily="18" charset="0"/>
                        <a:cs typeface="Times New Roman" panose="02020603050405020304" pitchFamily="18" charset="0"/>
                      </a:endParaRPr>
                    </a:p>
                  </a:txBody>
                  <a:tcPr/>
                </a:tc>
                <a:tc>
                  <a:txBody>
                    <a:bodyPr/>
                    <a:lstStyle/>
                    <a:p>
                      <a:r>
                        <a:rPr lang="en-US" sz="2200" dirty="0" err="1" smtClean="0">
                          <a:latin typeface="Times New Roman" panose="02020603050405020304" pitchFamily="18" charset="0"/>
                          <a:cs typeface="Times New Roman" panose="02020603050405020304" pitchFamily="18" charset="0"/>
                        </a:rPr>
                        <a:t>Thời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cận</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đại</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và</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đươ</a:t>
                      </a:r>
                      <a:r>
                        <a:rPr lang="en-US" sz="2200" dirty="0" err="1" smtClean="0">
                          <a:latin typeface="Times New Roman" panose="02020603050405020304" pitchFamily="18" charset="0"/>
                          <a:cs typeface="Times New Roman" panose="02020603050405020304" pitchFamily="18" charset="0"/>
                        </a:rPr>
                        <a:t>ng</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đại</a:t>
                      </a:r>
                      <a:endParaRPr lang="en-US" sz="2200" dirty="0">
                        <a:latin typeface="Times New Roman" panose="02020603050405020304" pitchFamily="18" charset="0"/>
                        <a:cs typeface="Times New Roman" panose="02020603050405020304" pitchFamily="18" charset="0"/>
                      </a:endParaRPr>
                    </a:p>
                  </a:txBody>
                  <a:tcPr/>
                </a:tc>
              </a:tr>
              <a:tr h="4073163">
                <a:tc>
                  <a:txBody>
                    <a:bodyPr/>
                    <a:lstStyle/>
                    <a:p>
                      <a:r>
                        <a:rPr lang="en-US" sz="2200" dirty="0" smtClean="0">
                          <a:latin typeface="Times New Roman" panose="02020603050405020304" pitchFamily="18" charset="0"/>
                          <a:cs typeface="Times New Roman" panose="02020603050405020304" pitchFamily="18" charset="0"/>
                        </a:rPr>
                        <a:t>- </a:t>
                      </a:r>
                      <a:r>
                        <a:rPr kumimoji="0" lang="en-US" sz="2200" b="0" i="0" kern="1200" dirty="0" smtClean="0">
                          <a:solidFill>
                            <a:schemeClr val="dk1"/>
                          </a:solidFill>
                          <a:effectLst/>
                          <a:latin typeface="Times New Roman" panose="02020603050405020304" pitchFamily="18" charset="0"/>
                          <a:ea typeface="+mn-ea"/>
                          <a:cs typeface="Times New Roman" panose="02020603050405020304" pitchFamily="18" charset="0"/>
                        </a:rPr>
                        <a:t>C</a:t>
                      </a:r>
                      <a:r>
                        <a:rPr kumimoji="0" lang="vi-VN" sz="2200" b="0" i="0" kern="1200" dirty="0" smtClean="0">
                          <a:solidFill>
                            <a:schemeClr val="dk1"/>
                          </a:solidFill>
                          <a:effectLst/>
                          <a:latin typeface="Times New Roman" panose="02020603050405020304" pitchFamily="18" charset="0"/>
                          <a:ea typeface="+mn-ea"/>
                          <a:cs typeface="Times New Roman" panose="02020603050405020304" pitchFamily="18" charset="0"/>
                        </a:rPr>
                        <a:t>ác giao dịch được ghi chép lại trên mảnh gốm sứ</a:t>
                      </a:r>
                      <a:r>
                        <a:rPr kumimoji="0" lang="en-US" altLang="vi-VN" sz="2200" b="0" i="0" kern="1200" dirty="0" smtClean="0">
                          <a:solidFill>
                            <a:schemeClr val="dk1"/>
                          </a:solidFill>
                          <a:effectLst/>
                          <a:latin typeface="Times New Roman" panose="02020603050405020304" pitchFamily="18" charset="0"/>
                          <a:ea typeface="+mn-ea"/>
                          <a:cs typeface="Times New Roman" panose="02020603050405020304" pitchFamily="18" charset="0"/>
                        </a:rPr>
                        <a:t>, các nút thắt trên </a:t>
                      </a:r>
                      <a:r>
                        <a:rPr kumimoji="0" lang="en-US" altLang="vi-VN" sz="2200" b="0" i="0" kern="1200" dirty="0" err="1" smtClean="0">
                          <a:solidFill>
                            <a:schemeClr val="dk1"/>
                          </a:solidFill>
                          <a:effectLst/>
                          <a:latin typeface="Times New Roman" panose="02020603050405020304" pitchFamily="18" charset="0"/>
                          <a:ea typeface="+mn-ea"/>
                          <a:cs typeface="Times New Roman" panose="02020603050405020304" pitchFamily="18" charset="0"/>
                        </a:rPr>
                        <a:t>những</a:t>
                      </a:r>
                      <a:r>
                        <a:rPr kumimoji="0" lang="en-US" altLang="vi-VN" sz="2200" b="0" i="0" kern="1200" dirty="0" smtClean="0">
                          <a:solidFill>
                            <a:schemeClr val="dk1"/>
                          </a:solidFill>
                          <a:effectLst/>
                          <a:latin typeface="Times New Roman" panose="02020603050405020304" pitchFamily="18" charset="0"/>
                          <a:ea typeface="+mn-ea"/>
                          <a:cs typeface="Times New Roman" panose="02020603050405020304" pitchFamily="18" charset="0"/>
                        </a:rPr>
                        <a:t> </a:t>
                      </a:r>
                      <a:r>
                        <a:rPr kumimoji="0" lang="en-US" altLang="vi-VN" sz="2200" b="0" i="0" kern="1200" dirty="0" err="1" smtClean="0">
                          <a:solidFill>
                            <a:schemeClr val="dk1"/>
                          </a:solidFill>
                          <a:effectLst/>
                          <a:latin typeface="Times New Roman" panose="02020603050405020304" pitchFamily="18" charset="0"/>
                          <a:ea typeface="+mn-ea"/>
                          <a:cs typeface="Times New Roman" panose="02020603050405020304" pitchFamily="18" charset="0"/>
                        </a:rPr>
                        <a:t>sợ</a:t>
                      </a:r>
                      <a:r>
                        <a:rPr kumimoji="0" lang="vi-VN" altLang="vi-VN" sz="2200" b="0" i="0" kern="1200" dirty="0" smtClean="0">
                          <a:solidFill>
                            <a:schemeClr val="dk1"/>
                          </a:solidFill>
                          <a:effectLst/>
                          <a:latin typeface="Times New Roman" panose="02020603050405020304" pitchFamily="18" charset="0"/>
                          <a:ea typeface="+mn-ea"/>
                          <a:cs typeface="Times New Roman" panose="02020603050405020304" pitchFamily="18" charset="0"/>
                        </a:rPr>
                        <a:t>i</a:t>
                      </a:r>
                      <a:r>
                        <a:rPr kumimoji="0" lang="en-US" altLang="vi-VN" sz="2200" b="0" i="0" kern="1200" dirty="0" smtClean="0">
                          <a:solidFill>
                            <a:schemeClr val="dk1"/>
                          </a:solidFill>
                          <a:effectLst/>
                          <a:latin typeface="Times New Roman" panose="02020603050405020304" pitchFamily="18" charset="0"/>
                          <a:ea typeface="+mn-ea"/>
                          <a:cs typeface="Times New Roman" panose="02020603050405020304" pitchFamily="18" charset="0"/>
                        </a:rPr>
                        <a:t> dây</a:t>
                      </a:r>
                      <a:r>
                        <a:rPr kumimoji="0" lang="en-US" sz="2200" b="0" i="0" kern="1200" dirty="0" smtClean="0">
                          <a:solidFill>
                            <a:schemeClr val="dk1"/>
                          </a:solidFill>
                          <a:effectLst/>
                          <a:latin typeface="Times New Roman" panose="02020603050405020304" pitchFamily="18" charset="0"/>
                          <a:ea typeface="+mn-ea"/>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txBody>
                  <a:tcPr/>
                </a:tc>
                <a:tc>
                  <a:txBody>
                    <a:bodyPr/>
                    <a:lstStyle/>
                    <a:p>
                      <a:pPr marL="285750" indent="-285750">
                        <a:buFontTx/>
                        <a:buChar char="-"/>
                      </a:pPr>
                      <a:r>
                        <a:rPr lang="en-US" sz="2200" baseline="0" dirty="0" smtClean="0">
                          <a:latin typeface="Times New Roman" panose="02020603050405020304" pitchFamily="18" charset="0"/>
                          <a:cs typeface="Times New Roman" panose="02020603050405020304" pitchFamily="18" charset="0"/>
                        </a:rPr>
                        <a:t>Ai </a:t>
                      </a:r>
                      <a:r>
                        <a:rPr lang="en-US" sz="2200" baseline="0" dirty="0" err="1" smtClean="0">
                          <a:latin typeface="Times New Roman" panose="02020603050405020304" pitchFamily="18" charset="0"/>
                          <a:cs typeface="Times New Roman" panose="02020603050405020304" pitchFamily="18" charset="0"/>
                        </a:rPr>
                        <a:t>cập</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sử</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dụng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giấy</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làm</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từ</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cói</a:t>
                      </a:r>
                      <a:r>
                        <a:rPr lang="en-US" sz="2200" baseline="0" dirty="0" smtClean="0">
                          <a:latin typeface="Times New Roman" panose="02020603050405020304" pitchFamily="18" charset="0"/>
                          <a:cs typeface="Times New Roman" panose="02020603050405020304" pitchFamily="18" charset="0"/>
                        </a:rPr>
                        <a:t> </a:t>
                      </a:r>
                      <a:r>
                        <a:rPr lang="vi-VN" sz="2200" baseline="0" dirty="0" smtClean="0">
                          <a:latin typeface="Times New Roman" panose="02020603050405020304" pitchFamily="18" charset="0"/>
                          <a:cs typeface="Times New Roman" panose="02020603050405020304" pitchFamily="18" charset="0"/>
                        </a:rPr>
                        <a:t>để</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ghi</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chép</a:t>
                      </a:r>
                      <a:r>
                        <a:rPr lang="en-US" sz="2200" baseline="0" dirty="0" smtClean="0">
                          <a:latin typeface="Times New Roman" panose="02020603050405020304" pitchFamily="18" charset="0"/>
                          <a:cs typeface="Times New Roman" panose="02020603050405020304" pitchFamily="18" charset="0"/>
                        </a:rPr>
                        <a:t>.</a:t>
                      </a:r>
                    </a:p>
                    <a:p>
                      <a:pPr marL="285750" indent="-285750">
                        <a:buFontTx/>
                        <a:buChar char="-"/>
                      </a:pPr>
                      <a:r>
                        <a:rPr lang="en-US" sz="2200" baseline="0" dirty="0" smtClean="0">
                          <a:latin typeface="Times New Roman" panose="02020603050405020304" pitchFamily="18" charset="0"/>
                          <a:cs typeface="Times New Roman" panose="02020603050405020304" pitchFamily="18" charset="0"/>
                        </a:rPr>
                        <a:t>Hi </a:t>
                      </a:r>
                      <a:r>
                        <a:rPr lang="en-US" sz="2200" baseline="0" dirty="0" err="1" smtClean="0">
                          <a:latin typeface="Times New Roman" panose="02020603050405020304" pitchFamily="18" charset="0"/>
                          <a:cs typeface="Times New Roman" panose="02020603050405020304" pitchFamily="18" charset="0"/>
                        </a:rPr>
                        <a:t>lạp</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áp</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dụng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kế</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toán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công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khai</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sáng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tạo</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ra</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tiền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kim</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loại</a:t>
                      </a:r>
                      <a:endParaRPr lang="en-US" sz="2200" baseline="0" dirty="0" smtClean="0">
                        <a:latin typeface="Times New Roman" panose="02020603050405020304" pitchFamily="18" charset="0"/>
                        <a:cs typeface="Times New Roman" panose="02020603050405020304" pitchFamily="18" charset="0"/>
                      </a:endParaRPr>
                    </a:p>
                    <a:p>
                      <a:pPr marL="285750" indent="-285750">
                        <a:buFontTx/>
                        <a:buChar char="-"/>
                      </a:pPr>
                      <a:r>
                        <a:rPr lang="en-US" sz="2200" baseline="0" dirty="0" err="1" smtClean="0">
                          <a:latin typeface="Times New Roman" panose="02020603050405020304" pitchFamily="18" charset="0"/>
                          <a:cs typeface="Times New Roman" panose="02020603050405020304" pitchFamily="18" charset="0"/>
                        </a:rPr>
                        <a:t>Trung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Quốc</a:t>
                      </a:r>
                      <a:r>
                        <a:rPr lang="en-US" sz="2200" baseline="0" dirty="0" smtClean="0">
                          <a:latin typeface="Times New Roman" panose="02020603050405020304" pitchFamily="18" charset="0"/>
                          <a:cs typeface="Times New Roman" panose="02020603050405020304" pitchFamily="18" charset="0"/>
                        </a:rPr>
                        <a:t> </a:t>
                      </a:r>
                      <a:r>
                        <a:rPr kumimoji="0" lang="vi-VN" sz="2200" b="0" i="0" kern="1200" dirty="0" smtClean="0">
                          <a:solidFill>
                            <a:schemeClr val="dk1"/>
                          </a:solidFill>
                          <a:effectLst/>
                          <a:latin typeface="Times New Roman" panose="02020603050405020304" pitchFamily="18" charset="0"/>
                          <a:ea typeface="+mn-ea"/>
                          <a:cs typeface="Times New Roman" panose="02020603050405020304" pitchFamily="18" charset="0"/>
                        </a:rPr>
                        <a:t>có một đội ngũ ghi chép để giúp quản lý ngân khố được dễ dàng và chính xác hơn</a:t>
                      </a:r>
                      <a:endParaRPr lang="en-US" sz="2200" baseline="0" dirty="0" smtClean="0">
                        <a:latin typeface="Times New Roman" panose="02020603050405020304" pitchFamily="18" charset="0"/>
                        <a:cs typeface="Times New Roman" panose="02020603050405020304" pitchFamily="18" charset="0"/>
                      </a:endParaRPr>
                    </a:p>
                    <a:p>
                      <a:pPr marL="285750" indent="-285750">
                        <a:buFontTx/>
                        <a:buChar char="-"/>
                      </a:pPr>
                      <a:endParaRPr lang="en-US" sz="2200" dirty="0">
                        <a:latin typeface="Times New Roman" panose="02020603050405020304" pitchFamily="18" charset="0"/>
                        <a:cs typeface="Times New Roman" panose="02020603050405020304" pitchFamily="18" charset="0"/>
                      </a:endParaRPr>
                    </a:p>
                  </a:txBody>
                  <a:tcPr/>
                </a:tc>
                <a:tc>
                  <a:txBody>
                    <a:bodyPr/>
                    <a:lstStyle/>
                    <a:p>
                      <a:r>
                        <a:rPr kumimoji="0" lang="en-US" sz="2200" b="0" i="0" kern="1200" dirty="0" smtClean="0">
                          <a:solidFill>
                            <a:schemeClr val="dk1"/>
                          </a:solidFill>
                          <a:effectLst/>
                          <a:latin typeface="Times New Roman" panose="02020603050405020304" pitchFamily="18" charset="0"/>
                          <a:ea typeface="+mn-ea"/>
                          <a:cs typeface="Times New Roman" panose="02020603050405020304" pitchFamily="18" charset="0"/>
                        </a:rPr>
                        <a:t>K</a:t>
                      </a:r>
                      <a:r>
                        <a:rPr kumimoji="0" lang="vi-VN" sz="2200" b="0" i="0" kern="1200" dirty="0" smtClean="0">
                          <a:solidFill>
                            <a:schemeClr val="dk1"/>
                          </a:solidFill>
                          <a:effectLst/>
                          <a:latin typeface="Times New Roman" panose="02020603050405020304" pitchFamily="18" charset="0"/>
                          <a:ea typeface="+mn-ea"/>
                          <a:cs typeface="Times New Roman" panose="02020603050405020304" pitchFamily="18" charset="0"/>
                        </a:rPr>
                        <a:t>ế toán có nhiệm vụ  giúp cho Chính phủ và chủ sở hữu tài sản quản lý tài sản một cách có hệ thống. </a:t>
                      </a:r>
                      <a:endParaRPr lang="en-US" sz="2200" dirty="0">
                        <a:latin typeface="Times New Roman" panose="02020603050405020304" pitchFamily="18" charset="0"/>
                        <a:cs typeface="Times New Roman" panose="02020603050405020304" pitchFamily="18" charset="0"/>
                      </a:endParaRPr>
                    </a:p>
                  </a:txBody>
                  <a:tcPr/>
                </a:tc>
                <a:tc>
                  <a:txBody>
                    <a:bodyPr/>
                    <a:lstStyle/>
                    <a:p>
                      <a:r>
                        <a:rPr kumimoji="0" lang="en-US" sz="2200" b="0" i="0" kern="1200" dirty="0" smtClean="0">
                          <a:solidFill>
                            <a:schemeClr val="dk1"/>
                          </a:solidFill>
                          <a:effectLst/>
                          <a:latin typeface="Times New Roman" panose="02020603050405020304" pitchFamily="18" charset="0"/>
                          <a:ea typeface="+mn-ea"/>
                          <a:cs typeface="Times New Roman" panose="02020603050405020304" pitchFamily="18" charset="0"/>
                        </a:rPr>
                        <a:t>L</a:t>
                      </a:r>
                      <a:r>
                        <a:rPr kumimoji="0" lang="vi-VN" sz="2200" b="0" i="0" kern="1200" dirty="0" smtClean="0">
                          <a:solidFill>
                            <a:schemeClr val="dk1"/>
                          </a:solidFill>
                          <a:effectLst/>
                          <a:latin typeface="Times New Roman" panose="02020603050405020304" pitchFamily="18" charset="0"/>
                          <a:ea typeface="+mn-ea"/>
                          <a:cs typeface="Times New Roman" panose="02020603050405020304" pitchFamily="18" charset="0"/>
                        </a:rPr>
                        <a:t>uca Pacioli là người phát minh ra sổ sách </a:t>
                      </a:r>
                      <a:r>
                        <a:rPr kumimoji="0" lang="vi-VN" sz="2200" b="1" i="0" kern="1200" dirty="0" smtClean="0">
                          <a:solidFill>
                            <a:schemeClr val="dk1"/>
                          </a:solidFill>
                          <a:effectLst/>
                          <a:latin typeface="Times New Roman" panose="02020603050405020304" pitchFamily="18" charset="0"/>
                          <a:ea typeface="+mn-ea"/>
                          <a:cs typeface="Times New Roman" panose="02020603050405020304" pitchFamily="18" charset="0"/>
                        </a:rPr>
                        <a:t>Kế toán kép</a:t>
                      </a:r>
                      <a:endParaRPr kumimoji="0" lang="en-US" sz="2200" b="1" i="0" kern="1200" dirty="0" smtClean="0">
                        <a:solidFill>
                          <a:schemeClr val="dk1"/>
                        </a:solidFill>
                        <a:effectLst/>
                        <a:latin typeface="Times New Roman" panose="02020603050405020304" pitchFamily="18" charset="0"/>
                        <a:ea typeface="+mn-ea"/>
                        <a:cs typeface="Times New Roman" panose="02020603050405020304" pitchFamily="18" charset="0"/>
                      </a:endParaRPr>
                    </a:p>
                    <a:p>
                      <a:r>
                        <a:rPr kumimoji="0" lang="en-US" sz="2200" b="0" i="0" kern="1200" dirty="0" err="1" smtClean="0">
                          <a:solidFill>
                            <a:schemeClr val="dk1"/>
                          </a:solidFill>
                          <a:effectLst/>
                          <a:latin typeface="Times New Roman" panose="02020603050405020304" pitchFamily="18" charset="0"/>
                          <a:ea typeface="+mn-ea"/>
                          <a:cs typeface="Times New Roman" panose="02020603050405020304" pitchFamily="18" charset="0"/>
                        </a:rPr>
                        <a:t>Kế</a:t>
                      </a:r>
                      <a:r>
                        <a:rPr kumimoji="0" lang="en-US" sz="2200" b="0" i="0" kern="1200" dirty="0" smtClean="0">
                          <a:solidFill>
                            <a:schemeClr val="dk1"/>
                          </a:solidFill>
                          <a:effectLst/>
                          <a:latin typeface="Times New Roman" panose="02020603050405020304" pitchFamily="18" charset="0"/>
                          <a:ea typeface="+mn-ea"/>
                          <a:cs typeface="Times New Roman" panose="02020603050405020304" pitchFamily="18" charset="0"/>
                        </a:rPr>
                        <a:t> </a:t>
                      </a:r>
                      <a:r>
                        <a:rPr kumimoji="0" lang="en-US" sz="2200" b="0" i="0" kern="1200" dirty="0" err="1" smtClean="0">
                          <a:solidFill>
                            <a:schemeClr val="dk1"/>
                          </a:solidFill>
                          <a:effectLst/>
                          <a:latin typeface="Times New Roman" panose="02020603050405020304" pitchFamily="18" charset="0"/>
                          <a:ea typeface="+mn-ea"/>
                          <a:cs typeface="Times New Roman" panose="02020603050405020304" pitchFamily="18" charset="0"/>
                        </a:rPr>
                        <a:t>toán</a:t>
                      </a:r>
                      <a:r>
                        <a:rPr kumimoji="0" lang="en-US" sz="2200" b="0" i="0" kern="1200" dirty="0" smtClean="0">
                          <a:solidFill>
                            <a:schemeClr val="dk1"/>
                          </a:solidFill>
                          <a:effectLst/>
                          <a:latin typeface="Times New Roman" panose="02020603050405020304" pitchFamily="18" charset="0"/>
                          <a:ea typeface="+mn-ea"/>
                          <a:cs typeface="Times New Roman" panose="02020603050405020304" pitchFamily="18" charset="0"/>
                        </a:rPr>
                        <a:t> </a:t>
                      </a:r>
                      <a:r>
                        <a:rPr kumimoji="0" lang="en-US" sz="2200" b="0" i="0" kern="1200" dirty="0" err="1" smtClean="0">
                          <a:solidFill>
                            <a:schemeClr val="dk1"/>
                          </a:solidFill>
                          <a:effectLst/>
                          <a:latin typeface="Times New Roman" panose="02020603050405020304" pitchFamily="18" charset="0"/>
                          <a:ea typeface="+mn-ea"/>
                          <a:cs typeface="Times New Roman" panose="02020603050405020304" pitchFamily="18" charset="0"/>
                        </a:rPr>
                        <a:t>phát</a:t>
                      </a:r>
                      <a:r>
                        <a:rPr kumimoji="0" lang="en-US" sz="2200" b="0" i="0" kern="1200" dirty="0" smtClean="0">
                          <a:solidFill>
                            <a:schemeClr val="dk1"/>
                          </a:solidFill>
                          <a:effectLst/>
                          <a:latin typeface="Times New Roman" panose="02020603050405020304" pitchFamily="18" charset="0"/>
                          <a:ea typeface="+mn-ea"/>
                          <a:cs typeface="Times New Roman" panose="02020603050405020304" pitchFamily="18" charset="0"/>
                        </a:rPr>
                        <a:t> </a:t>
                      </a:r>
                      <a:r>
                        <a:rPr kumimoji="0" lang="en-US" sz="2200" b="0" i="0" kern="1200" dirty="0" err="1" smtClean="0">
                          <a:solidFill>
                            <a:schemeClr val="dk1"/>
                          </a:solidFill>
                          <a:effectLst/>
                          <a:latin typeface="Times New Roman" panose="02020603050405020304" pitchFamily="18" charset="0"/>
                          <a:ea typeface="+mn-ea"/>
                          <a:cs typeface="Times New Roman" panose="02020603050405020304" pitchFamily="18" charset="0"/>
                        </a:rPr>
                        <a:t>triển</a:t>
                      </a:r>
                      <a:r>
                        <a:rPr kumimoji="0" lang="en-US" sz="2200" b="0" i="0" kern="1200" dirty="0" smtClean="0">
                          <a:solidFill>
                            <a:schemeClr val="dk1"/>
                          </a:solidFill>
                          <a:effectLst/>
                          <a:latin typeface="Times New Roman" panose="02020603050405020304" pitchFamily="18" charset="0"/>
                          <a:ea typeface="+mn-ea"/>
                          <a:cs typeface="Times New Roman" panose="02020603050405020304" pitchFamily="18" charset="0"/>
                        </a:rPr>
                        <a:t> </a:t>
                      </a:r>
                      <a:r>
                        <a:rPr kumimoji="0" lang="en-US" sz="2200" b="0" i="0" kern="1200" dirty="0" err="1" smtClean="0">
                          <a:solidFill>
                            <a:schemeClr val="dk1"/>
                          </a:solidFill>
                          <a:effectLst/>
                          <a:latin typeface="Times New Roman" panose="02020603050405020304" pitchFamily="18" charset="0"/>
                          <a:ea typeface="+mn-ea"/>
                          <a:cs typeface="Times New Roman" panose="02020603050405020304" pitchFamily="18" charset="0"/>
                        </a:rPr>
                        <a:t>mạnh</a:t>
                      </a:r>
                      <a:r>
                        <a:rPr kumimoji="0" lang="en-US" sz="2200" b="0" i="0" kern="1200" dirty="0" smtClean="0">
                          <a:solidFill>
                            <a:schemeClr val="dk1"/>
                          </a:solidFill>
                          <a:effectLst/>
                          <a:latin typeface="Times New Roman" panose="02020603050405020304" pitchFamily="18" charset="0"/>
                          <a:ea typeface="+mn-ea"/>
                          <a:cs typeface="Times New Roman" panose="02020603050405020304" pitchFamily="18" charset="0"/>
                        </a:rPr>
                        <a:t> </a:t>
                      </a:r>
                      <a:r>
                        <a:rPr kumimoji="0" lang="en-US" sz="2200" b="0" i="0" kern="1200" dirty="0" err="1" smtClean="0">
                          <a:solidFill>
                            <a:schemeClr val="dk1"/>
                          </a:solidFill>
                          <a:effectLst/>
                          <a:latin typeface="Times New Roman" panose="02020603050405020304" pitchFamily="18" charset="0"/>
                          <a:ea typeface="+mn-ea"/>
                          <a:cs typeface="Times New Roman" panose="02020603050405020304" pitchFamily="18" charset="0"/>
                        </a:rPr>
                        <a:t>mẽ</a:t>
                      </a:r>
                      <a:endParaRPr lang="en-US" sz="2200" b="0" dirty="0">
                        <a:latin typeface="Times New Roman" panose="02020603050405020304" pitchFamily="18" charset="0"/>
                        <a:cs typeface="Times New Roman" panose="02020603050405020304" pitchFamily="18" charset="0"/>
                      </a:endParaRPr>
                    </a:p>
                  </a:txBody>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ChangeArrowheads="1"/>
          </p:cNvSpPr>
          <p:nvPr/>
        </p:nvSpPr>
        <p:spPr bwMode="auto">
          <a:xfrm>
            <a:off x="990600" y="1143000"/>
            <a:ext cx="7924800" cy="4779898"/>
          </a:xfrm>
          <a:prstGeom prst="rect">
            <a:avLst/>
          </a:prstGeom>
          <a:noFill/>
          <a:ln w="9525">
            <a:noFill/>
            <a:miter lim="800000"/>
          </a:ln>
        </p:spPr>
        <p:txBody>
          <a:bodyPr wrap="square">
            <a:spAutoFit/>
          </a:bodyPr>
          <a:lstStyle/>
          <a:p>
            <a:pPr algn="just">
              <a:lnSpc>
                <a:spcPct val="150000"/>
              </a:lnSpc>
              <a:spcBef>
                <a:spcPts val="600"/>
              </a:spcBef>
              <a:spcAft>
                <a:spcPts val="600"/>
              </a:spcAft>
            </a:pPr>
            <a:r>
              <a:rPr lang="en-US" sz="3400" dirty="0">
                <a:latin typeface="Times New Roman" panose="02020603050405020304" pitchFamily="18" charset="0"/>
                <a:cs typeface="Times New Roman" panose="02020603050405020304" pitchFamily="18" charset="0"/>
              </a:rPr>
              <a:t>- </a:t>
            </a:r>
            <a:r>
              <a:rPr lang="vi-VN" sz="3400" dirty="0">
                <a:latin typeface="Times New Roman" panose="02020603050405020304" pitchFamily="18" charset="0"/>
                <a:cs typeface="Times New Roman" panose="02020603050405020304" pitchFamily="18" charset="0"/>
              </a:rPr>
              <a:t>Theo Luật kế toán năm 2003 : “Kế toán là việc </a:t>
            </a:r>
            <a:r>
              <a:rPr lang="vi-VN" sz="3400" b="1" dirty="0">
                <a:latin typeface="Times New Roman" panose="02020603050405020304" pitchFamily="18" charset="0"/>
                <a:cs typeface="Times New Roman" panose="02020603050405020304" pitchFamily="18" charset="0"/>
              </a:rPr>
              <a:t>thu thập</a:t>
            </a:r>
            <a:r>
              <a:rPr lang="vi-VN" sz="3400" dirty="0">
                <a:latin typeface="Times New Roman" panose="02020603050405020304" pitchFamily="18" charset="0"/>
                <a:cs typeface="Times New Roman" panose="02020603050405020304" pitchFamily="18" charset="0"/>
              </a:rPr>
              <a:t>, </a:t>
            </a:r>
            <a:r>
              <a:rPr lang="vi-VN" sz="3400" b="1" dirty="0">
                <a:latin typeface="Times New Roman" panose="02020603050405020304" pitchFamily="18" charset="0"/>
                <a:cs typeface="Times New Roman" panose="02020603050405020304" pitchFamily="18" charset="0"/>
              </a:rPr>
              <a:t>x</a:t>
            </a:r>
            <a:r>
              <a:rPr lang="en-US" sz="3400" b="1" dirty="0">
                <a:latin typeface="Times New Roman" panose="02020603050405020304" pitchFamily="18" charset="0"/>
                <a:cs typeface="Times New Roman" panose="02020603050405020304" pitchFamily="18" charset="0"/>
              </a:rPr>
              <a:t>ử</a:t>
            </a:r>
            <a:r>
              <a:rPr lang="vi-VN" sz="3400" b="1" dirty="0">
                <a:latin typeface="Times New Roman" panose="02020603050405020304" pitchFamily="18" charset="0"/>
                <a:cs typeface="Times New Roman" panose="02020603050405020304" pitchFamily="18" charset="0"/>
              </a:rPr>
              <a:t> lý</a:t>
            </a:r>
            <a:r>
              <a:rPr lang="vi-VN" sz="3400" dirty="0">
                <a:latin typeface="Times New Roman" panose="02020603050405020304" pitchFamily="18" charset="0"/>
                <a:cs typeface="Times New Roman" panose="02020603050405020304" pitchFamily="18" charset="0"/>
              </a:rPr>
              <a:t>, </a:t>
            </a:r>
            <a:r>
              <a:rPr lang="vi-VN" sz="3400" b="1" dirty="0">
                <a:latin typeface="Times New Roman" panose="02020603050405020304" pitchFamily="18" charset="0"/>
                <a:cs typeface="Times New Roman" panose="02020603050405020304" pitchFamily="18" charset="0"/>
              </a:rPr>
              <a:t>kiểm tra</a:t>
            </a:r>
            <a:r>
              <a:rPr lang="vi-VN" sz="3400" dirty="0">
                <a:latin typeface="Times New Roman" panose="02020603050405020304" pitchFamily="18" charset="0"/>
                <a:cs typeface="Times New Roman" panose="02020603050405020304" pitchFamily="18" charset="0"/>
              </a:rPr>
              <a:t>, </a:t>
            </a:r>
            <a:r>
              <a:rPr lang="vi-VN" sz="3400" b="1" dirty="0">
                <a:latin typeface="Times New Roman" panose="02020603050405020304" pitchFamily="18" charset="0"/>
                <a:cs typeface="Times New Roman" panose="02020603050405020304" pitchFamily="18" charset="0"/>
              </a:rPr>
              <a:t>phân tích </a:t>
            </a:r>
            <a:r>
              <a:rPr lang="vi-VN" sz="3400" dirty="0">
                <a:latin typeface="Times New Roman" panose="02020603050405020304" pitchFamily="18" charset="0"/>
                <a:cs typeface="Times New Roman" panose="02020603050405020304" pitchFamily="18" charset="0"/>
              </a:rPr>
              <a:t>và </a:t>
            </a:r>
            <a:r>
              <a:rPr lang="vi-VN" sz="3400" b="1" dirty="0">
                <a:latin typeface="Times New Roman" panose="02020603050405020304" pitchFamily="18" charset="0"/>
                <a:cs typeface="Times New Roman" panose="02020603050405020304" pitchFamily="18" charset="0"/>
              </a:rPr>
              <a:t>cung cấp thông tin kinh tế, tài chính </a:t>
            </a:r>
            <a:r>
              <a:rPr lang="vi-VN" sz="3400" dirty="0">
                <a:latin typeface="Times New Roman" panose="02020603050405020304" pitchFamily="18" charset="0"/>
                <a:cs typeface="Times New Roman" panose="02020603050405020304" pitchFamily="18" charset="0"/>
              </a:rPr>
              <a:t>dưới hình thức </a:t>
            </a:r>
            <a:r>
              <a:rPr lang="vi-VN" sz="3400" b="1" dirty="0">
                <a:latin typeface="Times New Roman" panose="02020603050405020304" pitchFamily="18" charset="0"/>
                <a:cs typeface="Times New Roman" panose="02020603050405020304" pitchFamily="18" charset="0"/>
              </a:rPr>
              <a:t>giá trị, hiện vật và thời gian lao động</a:t>
            </a:r>
            <a:r>
              <a:rPr lang="vi-VN" sz="3400" dirty="0">
                <a:latin typeface="Times New Roman" panose="02020603050405020304" pitchFamily="18" charset="0"/>
                <a:cs typeface="Times New Roman" panose="02020603050405020304" pitchFamily="18" charset="0"/>
              </a:rPr>
              <a:t>”.</a:t>
            </a:r>
            <a:endParaRPr lang="en-US" sz="3400" dirty="0">
              <a:latin typeface="Times New Roman" panose="02020603050405020304" pitchFamily="18" charset="0"/>
              <a:cs typeface="Times New Roman" panose="02020603050405020304" pitchFamily="18" charset="0"/>
            </a:endParaRPr>
          </a:p>
          <a:p>
            <a:pPr algn="just">
              <a:lnSpc>
                <a:spcPct val="150000"/>
              </a:lnSpc>
              <a:spcBef>
                <a:spcPts val="600"/>
              </a:spcBef>
              <a:spcAft>
                <a:spcPts val="600"/>
              </a:spcAft>
            </a:pPr>
            <a:endParaRPr lang="en-US" sz="3000" dirty="0">
              <a:solidFill>
                <a:srgbClr val="0D0C0B"/>
              </a:solidFill>
              <a:latin typeface="Times New Roman" panose="02020603050405020304" pitchFamily="18" charset="0"/>
              <a:cs typeface="Times New Roman" panose="02020603050405020304" pitchFamily="18" charset="0"/>
            </a:endParaRPr>
          </a:p>
        </p:txBody>
      </p:sp>
      <p:sp>
        <p:nvSpPr>
          <p:cNvPr id="6" name="Rectangle 2"/>
          <p:cNvSpPr>
            <a:spLocks noGrp="1" noChangeArrowheads="1"/>
          </p:cNvSpPr>
          <p:nvPr>
            <p:ph type="title"/>
          </p:nvPr>
        </p:nvSpPr>
        <p:spPr>
          <a:xfrm>
            <a:off x="914400" y="152400"/>
            <a:ext cx="7772400" cy="609600"/>
          </a:xfrm>
          <a:solidFill>
            <a:schemeClr val="accent1">
              <a:lumMod val="20000"/>
              <a:lumOff val="80000"/>
            </a:schemeClr>
          </a:solidFill>
        </p:spPr>
        <p:txBody>
          <a:bodyPr>
            <a:normAutofit/>
          </a:bodyPr>
          <a:lstStyle/>
          <a:p>
            <a:r>
              <a:rPr lang="en-US" sz="3200" b="1" u="sng" dirty="0" smtClean="0">
                <a:solidFill>
                  <a:srgbClr val="0D0C0B"/>
                </a:solidFill>
                <a:latin typeface="Times New Roman" panose="02020603050405020304" pitchFamily="18" charset="0"/>
                <a:cs typeface="Times New Roman" panose="02020603050405020304" pitchFamily="18" charset="0"/>
              </a:rPr>
              <a:t>1.1.2  </a:t>
            </a:r>
            <a:r>
              <a:rPr lang="en-US" sz="3200" b="1" dirty="0" err="1" smtClean="0">
                <a:effectLst/>
                <a:latin typeface="Times New Roman" panose="02020603050405020304" pitchFamily="18" charset="0"/>
                <a:cs typeface="Times New Roman" panose="02020603050405020304" pitchFamily="18" charset="0"/>
              </a:rPr>
              <a:t>Kế</a:t>
            </a:r>
            <a:r>
              <a:rPr lang="en-US" sz="3200" b="1" dirty="0" smtClean="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toán</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là</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gì</a:t>
            </a:r>
            <a:r>
              <a:rPr lang="en-US" sz="3200" b="1" dirty="0">
                <a:effectLst/>
                <a:latin typeface="Times New Roman" panose="02020603050405020304" pitchFamily="18" charset="0"/>
                <a:cs typeface="Times New Roman" panose="02020603050405020304" pitchFamily="18" charset="0"/>
              </a:rPr>
              <a:t>?</a:t>
            </a:r>
            <a:endParaRPr lang="en-US" sz="3200" b="1" dirty="0" smtClean="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a:defRPr/>
            </a:pPr>
            <a:fld id="{248FDD80-8E10-4EC9-98E6-48F6BBCF1F49}" type="slidenum">
              <a:rPr lang="en-US" smtClean="0"/>
              <a:t>7</a:t>
            </a:fld>
            <a:endParaRPr lang="en-US" sz="14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5"/>
                                        </p:tgtEl>
                                        <p:attrNameLst>
                                          <p:attrName>style.visibility</p:attrName>
                                        </p:attrNameLst>
                                      </p:cBhvr>
                                      <p:to>
                                        <p:strVal val="visible"/>
                                      </p:to>
                                    </p:set>
                                    <p:anim calcmode="lin" valueType="num">
                                      <p:cBhvr additive="base">
                                        <p:cTn id="13" dur="500" fill="hold"/>
                                        <p:tgtEl>
                                          <p:spTgt spid="8195"/>
                                        </p:tgtEl>
                                        <p:attrNameLst>
                                          <p:attrName>ppt_x</p:attrName>
                                        </p:attrNameLst>
                                      </p:cBhvr>
                                      <p:tavLst>
                                        <p:tav tm="0">
                                          <p:val>
                                            <p:strVal val="#ppt_x"/>
                                          </p:val>
                                        </p:tav>
                                        <p:tav tm="100000">
                                          <p:val>
                                            <p:strVal val="#ppt_x"/>
                                          </p:val>
                                        </p:tav>
                                      </p:tavLst>
                                    </p:anim>
                                    <p:anim calcmode="lin" valueType="num">
                                      <p:cBhvr additive="base">
                                        <p:cTn id="14"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ChangeArrowheads="1"/>
          </p:cNvSpPr>
          <p:nvPr/>
        </p:nvSpPr>
        <p:spPr bwMode="auto">
          <a:xfrm>
            <a:off x="841625" y="2362200"/>
            <a:ext cx="8382000" cy="2179186"/>
          </a:xfrm>
          <a:prstGeom prst="rect">
            <a:avLst/>
          </a:prstGeom>
          <a:noFill/>
          <a:ln w="9525">
            <a:noFill/>
            <a:miter lim="800000"/>
          </a:ln>
        </p:spPr>
        <p:txBody>
          <a:bodyPr wrap="square">
            <a:spAutoFit/>
          </a:bodyPr>
          <a:lstStyle/>
          <a:p>
            <a:pPr algn="just">
              <a:lnSpc>
                <a:spcPct val="150000"/>
              </a:lnSpc>
            </a:pPr>
            <a:r>
              <a:rPr lang="en-US" sz="3000" dirty="0" smtClean="0">
                <a:solidFill>
                  <a:srgbClr val="0D0C0B"/>
                </a:solidFill>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Chức</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năng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phản ánh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chức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năng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thông</a:t>
            </a:r>
            <a:r>
              <a:rPr lang="en-US" sz="3200" dirty="0">
                <a:latin typeface="Times New Roman" panose="02020603050405020304" pitchFamily="18" charset="0"/>
                <a:cs typeface="Times New Roman" panose="02020603050405020304" pitchFamily="18" charset="0"/>
              </a:rPr>
              <a:t> tin)</a:t>
            </a:r>
          </a:p>
          <a:p>
            <a:pPr algn="just">
              <a:lnSpc>
                <a:spcPct val="150000"/>
              </a:lnSpc>
            </a:pPr>
            <a:r>
              <a:rPr lang="en-US" sz="3200" dirty="0" smtClean="0">
                <a:solidFill>
                  <a:srgbClr val="0D0C0B"/>
                </a:solidFill>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Chức</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năng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giám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đốc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chức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năng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kiểm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tra</a:t>
            </a:r>
            <a:r>
              <a:rPr lang="en-US" sz="3200" dirty="0">
                <a:latin typeface="Times New Roman" panose="02020603050405020304" pitchFamily="18" charset="0"/>
                <a:cs typeface="Times New Roman" panose="02020603050405020304" pitchFamily="18" charset="0"/>
              </a:rPr>
              <a:t>) </a:t>
            </a:r>
          </a:p>
          <a:p>
            <a:pPr algn="just">
              <a:lnSpc>
                <a:spcPct val="150000"/>
              </a:lnSpc>
            </a:pPr>
            <a:endParaRPr lang="en-US" sz="3000" dirty="0">
              <a:solidFill>
                <a:srgbClr val="0D0C0B"/>
              </a:solidFill>
              <a:latin typeface="Times New Roman" panose="02020603050405020304" pitchFamily="18" charset="0"/>
              <a:cs typeface="Times New Roman" panose="02020603050405020304" pitchFamily="18" charset="0"/>
            </a:endParaRPr>
          </a:p>
        </p:txBody>
      </p:sp>
      <p:sp>
        <p:nvSpPr>
          <p:cNvPr id="6" name="Rectangle 2"/>
          <p:cNvSpPr>
            <a:spLocks noGrp="1" noChangeArrowheads="1"/>
          </p:cNvSpPr>
          <p:nvPr>
            <p:ph type="title"/>
          </p:nvPr>
        </p:nvSpPr>
        <p:spPr>
          <a:xfrm>
            <a:off x="-141646" y="-381000"/>
            <a:ext cx="9220200" cy="1219200"/>
          </a:xfrm>
        </p:spPr>
        <p:style>
          <a:lnRef idx="1">
            <a:schemeClr val="accent2"/>
          </a:lnRef>
          <a:fillRef idx="2">
            <a:schemeClr val="accent2"/>
          </a:fillRef>
          <a:effectRef idx="1">
            <a:schemeClr val="accent2"/>
          </a:effectRef>
          <a:fontRef idx="minor">
            <a:schemeClr val="dk1"/>
          </a:fontRef>
        </p:style>
        <p:txBody>
          <a:bodyPr>
            <a:noAutofit/>
          </a:bodyPr>
          <a:lstStyle/>
          <a:p>
            <a:pPr lvl="1"/>
            <a:r>
              <a:rPr lang="en-US" sz="3200" b="1" dirty="0" smtClean="0">
                <a:solidFill>
                  <a:srgbClr val="FF0000"/>
                </a:solidFill>
                <a:latin typeface="Times New Roman" panose="02020603050405020304" pitchFamily="18" charset="0"/>
                <a:cs typeface="Times New Roman" panose="02020603050405020304" pitchFamily="18" charset="0"/>
              </a:rPr>
              <a:t>1.2 </a:t>
            </a:r>
            <a:r>
              <a:rPr lang="en-US" sz="3200" b="1" dirty="0" err="1" smtClean="0">
                <a:solidFill>
                  <a:srgbClr val="FF0000"/>
                </a:solidFill>
                <a:latin typeface="Times New Roman" panose="02020603050405020304" pitchFamily="18" charset="0"/>
                <a:cs typeface="Times New Roman" panose="02020603050405020304" pitchFamily="18" charset="0"/>
              </a:rPr>
              <a:t>Chức</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năng</a:t>
            </a:r>
            <a:r>
              <a:rPr lang="en-US" sz="3200" b="1" dirty="0">
                <a:solidFill>
                  <a:srgbClr val="FF0000"/>
                </a:solidFill>
                <a:latin typeface="Times New Roman" panose="02020603050405020304" pitchFamily="18" charset="0"/>
                <a:cs typeface="Times New Roman" panose="02020603050405020304" pitchFamily="18" charset="0"/>
              </a:rPr>
              <a:t> – </a:t>
            </a:r>
            <a:r>
              <a:rPr lang="en-US" sz="3200" b="1" dirty="0" err="1">
                <a:solidFill>
                  <a:srgbClr val="FF0000"/>
                </a:solidFill>
                <a:latin typeface="Times New Roman" panose="02020603050405020304" pitchFamily="18" charset="0"/>
                <a:cs typeface="Times New Roman" panose="02020603050405020304" pitchFamily="18" charset="0"/>
              </a:rPr>
              <a:t>Vai</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trò</a:t>
            </a:r>
            <a:r>
              <a:rPr lang="en-US" sz="3200" b="1" dirty="0">
                <a:solidFill>
                  <a:srgbClr val="FF0000"/>
                </a:solidFill>
                <a:latin typeface="Times New Roman" panose="02020603050405020304" pitchFamily="18" charset="0"/>
                <a:cs typeface="Times New Roman" panose="02020603050405020304" pitchFamily="18" charset="0"/>
              </a:rPr>
              <a:t> – </a:t>
            </a:r>
            <a:r>
              <a:rPr lang="en-US" sz="3200" b="1" dirty="0" err="1">
                <a:solidFill>
                  <a:srgbClr val="FF0000"/>
                </a:solidFill>
                <a:latin typeface="Times New Roman" panose="02020603050405020304" pitchFamily="18" charset="0"/>
                <a:cs typeface="Times New Roman" panose="02020603050405020304" pitchFamily="18" charset="0"/>
              </a:rPr>
              <a:t>Nhiệm</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vụ</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của</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hạch</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toán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kế</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toán</a:t>
            </a:r>
            <a:r>
              <a:rPr lang="en-US" sz="3200" b="1" dirty="0">
                <a:solidFill>
                  <a:srgbClr val="FF0000"/>
                </a:solidFill>
                <a:latin typeface="Times New Roman" panose="02020603050405020304" pitchFamily="18" charset="0"/>
                <a:cs typeface="Times New Roman" panose="02020603050405020304" pitchFamily="18" charset="0"/>
              </a:rPr>
              <a:t> </a:t>
            </a:r>
          </a:p>
        </p:txBody>
      </p:sp>
      <p:sp>
        <p:nvSpPr>
          <p:cNvPr id="3" name="Slide Number Placeholder 2"/>
          <p:cNvSpPr>
            <a:spLocks noGrp="1"/>
          </p:cNvSpPr>
          <p:nvPr>
            <p:ph type="sldNum" sz="quarter" idx="12"/>
          </p:nvPr>
        </p:nvSpPr>
        <p:spPr/>
        <p:txBody>
          <a:bodyPr/>
          <a:lstStyle/>
          <a:p>
            <a:pPr>
              <a:defRPr/>
            </a:pPr>
            <a:fld id="{248FDD80-8E10-4EC9-98E6-48F6BBCF1F49}" type="slidenum">
              <a:rPr lang="en-US" smtClean="0"/>
              <a:t>8</a:t>
            </a:fld>
            <a:endParaRPr lang="en-US" sz="1400"/>
          </a:p>
        </p:txBody>
      </p:sp>
      <p:sp>
        <p:nvSpPr>
          <p:cNvPr id="5" name="Rectangle 2"/>
          <p:cNvSpPr txBox="1">
            <a:spLocks noChangeArrowheads="1"/>
          </p:cNvSpPr>
          <p:nvPr/>
        </p:nvSpPr>
        <p:spPr>
          <a:xfrm>
            <a:off x="854468" y="838200"/>
            <a:ext cx="8302375" cy="1066800"/>
          </a:xfrm>
          <a:prstGeom prst="rect">
            <a:avLst/>
          </a:prstGeom>
        </p:spPr>
        <p:style>
          <a:lnRef idx="1">
            <a:schemeClr val="accent3"/>
          </a:lnRef>
          <a:fillRef idx="2">
            <a:schemeClr val="accent3"/>
          </a:fillRef>
          <a:effectRef idx="1">
            <a:schemeClr val="accent3"/>
          </a:effectRef>
          <a:fontRef idx="minor">
            <a:schemeClr val="dk1"/>
          </a:fontRef>
        </p:style>
        <p:txBody>
          <a:bodyPr anchor="ctr">
            <a:noAutofit/>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lstStyle>
          <a:p>
            <a:pPr marL="0" lvl="1"/>
            <a:r>
              <a:rPr lang="en-US" sz="3200" b="1" dirty="0">
                <a:solidFill>
                  <a:srgbClr val="FF0000"/>
                </a:solidFill>
                <a:latin typeface="Times New Roman" panose="02020603050405020304" pitchFamily="18" charset="0"/>
                <a:cs typeface="Times New Roman" panose="02020603050405020304" pitchFamily="18" charset="0"/>
              </a:rPr>
              <a:t>1.2.1 </a:t>
            </a:r>
            <a:r>
              <a:rPr lang="en-US" sz="3200" b="1" dirty="0" err="1">
                <a:solidFill>
                  <a:srgbClr val="FF0000"/>
                </a:solidFill>
                <a:latin typeface="Times New Roman" panose="02020603050405020304" pitchFamily="18" charset="0"/>
                <a:cs typeface="Times New Roman" panose="02020603050405020304" pitchFamily="18" charset="0"/>
              </a:rPr>
              <a:t>Chức</a:t>
            </a:r>
            <a:r>
              <a:rPr lang="en-US" sz="3200" b="1" dirty="0">
                <a:solidFill>
                  <a:srgbClr val="FF0000"/>
                </a:solidFill>
                <a:latin typeface="Times New Roman" panose="02020603050405020304" pitchFamily="18" charset="0"/>
                <a:cs typeface="Times New Roman" panose="02020603050405020304" pitchFamily="18" charset="0"/>
              </a:rPr>
              <a:t> n</a:t>
            </a:r>
            <a:r>
              <a:rPr lang="vi-VN" sz="3200" b="1" dirty="0">
                <a:solidFill>
                  <a:srgbClr val="FF0000"/>
                </a:solidFill>
                <a:latin typeface="Times New Roman" panose="02020603050405020304" pitchFamily="18" charset="0"/>
                <a:cs typeface="Times New Roman" panose="02020603050405020304" pitchFamily="18" charset="0"/>
              </a:rPr>
              <a:t>ă</a:t>
            </a:r>
            <a:r>
              <a:rPr lang="en-US" sz="3200" b="1" dirty="0" err="1">
                <a:solidFill>
                  <a:srgbClr val="FF0000"/>
                </a:solidFill>
                <a:latin typeface="Times New Roman" panose="02020603050405020304" pitchFamily="18" charset="0"/>
                <a:cs typeface="Times New Roman" panose="02020603050405020304" pitchFamily="18" charset="0"/>
              </a:rPr>
              <a:t>ng</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của</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kế</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toán</a:t>
            </a:r>
            <a:endParaRPr lang="en-US" sz="3200" b="1" kern="0"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195"/>
                                        </p:tgtEl>
                                        <p:attrNameLst>
                                          <p:attrName>style.visibility</p:attrName>
                                        </p:attrNameLst>
                                      </p:cBhvr>
                                      <p:to>
                                        <p:strVal val="visible"/>
                                      </p:to>
                                    </p:set>
                                    <p:anim calcmode="lin" valueType="num">
                                      <p:cBhvr additive="base">
                                        <p:cTn id="21" dur="500" fill="hold"/>
                                        <p:tgtEl>
                                          <p:spTgt spid="8195"/>
                                        </p:tgtEl>
                                        <p:attrNameLst>
                                          <p:attrName>ppt_x</p:attrName>
                                        </p:attrNameLst>
                                      </p:cBhvr>
                                      <p:tavLst>
                                        <p:tav tm="0">
                                          <p:val>
                                            <p:strVal val="#ppt_x"/>
                                          </p:val>
                                        </p:tav>
                                        <p:tav tm="100000">
                                          <p:val>
                                            <p:strVal val="#ppt_x"/>
                                          </p:val>
                                        </p:tav>
                                      </p:tavLst>
                                    </p:anim>
                                    <p:anim calcmode="lin" valueType="num">
                                      <p:cBhvr additive="base">
                                        <p:cTn id="22"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6"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90600" y="0"/>
            <a:ext cx="8153400" cy="646331"/>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just"/>
            <a:r>
              <a:rPr lang="en-US" sz="3600" dirty="0" smtClean="0">
                <a:solidFill>
                  <a:srgbClr val="0000CC"/>
                </a:solidFill>
                <a:latin typeface="Times New Roman" panose="02020603050405020304" pitchFamily="18" charset="0"/>
                <a:cs typeface="Times New Roman" panose="02020603050405020304" pitchFamily="18" charset="0"/>
              </a:rPr>
              <a:t>1.2.2 </a:t>
            </a:r>
            <a:r>
              <a:rPr lang="en-US" sz="3600" dirty="0" err="1">
                <a:solidFill>
                  <a:srgbClr val="0000CC"/>
                </a:solidFill>
                <a:latin typeface="Times New Roman" panose="02020603050405020304" pitchFamily="18" charset="0"/>
                <a:cs typeface="Times New Roman" panose="02020603050405020304" pitchFamily="18" charset="0"/>
              </a:rPr>
              <a:t>Đối</a:t>
            </a:r>
            <a:r>
              <a:rPr lang="en-US" sz="3600" dirty="0">
                <a:solidFill>
                  <a:srgbClr val="0000CC"/>
                </a:solidFill>
                <a:latin typeface="Times New Roman" panose="02020603050405020304" pitchFamily="18" charset="0"/>
                <a:cs typeface="Times New Roman" panose="02020603050405020304" pitchFamily="18" charset="0"/>
              </a:rPr>
              <a:t> </a:t>
            </a:r>
            <a:r>
              <a:rPr lang="en-US" sz="3600" dirty="0" err="1">
                <a:solidFill>
                  <a:srgbClr val="0000CC"/>
                </a:solidFill>
                <a:latin typeface="Times New Roman" panose="02020603050405020304" pitchFamily="18" charset="0"/>
                <a:cs typeface="Times New Roman" panose="02020603050405020304" pitchFamily="18" charset="0"/>
              </a:rPr>
              <a:t>tượng</a:t>
            </a:r>
            <a:r>
              <a:rPr lang="en-US" sz="3600" dirty="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sử</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dụng</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thông</a:t>
            </a:r>
            <a:r>
              <a:rPr lang="en-US" sz="3600" dirty="0" smtClean="0">
                <a:solidFill>
                  <a:srgbClr val="0000CC"/>
                </a:solidFill>
                <a:latin typeface="Times New Roman" panose="02020603050405020304" pitchFamily="18" charset="0"/>
                <a:cs typeface="Times New Roman" panose="02020603050405020304" pitchFamily="18" charset="0"/>
              </a:rPr>
              <a:t> tin </a:t>
            </a:r>
            <a:r>
              <a:rPr lang="en-US" sz="3600" dirty="0" err="1">
                <a:solidFill>
                  <a:srgbClr val="0000CC"/>
                </a:solidFill>
                <a:latin typeface="Times New Roman" panose="02020603050405020304" pitchFamily="18" charset="0"/>
                <a:cs typeface="Times New Roman" panose="02020603050405020304" pitchFamily="18" charset="0"/>
              </a:rPr>
              <a:t>kế</a:t>
            </a:r>
            <a:r>
              <a:rPr lang="en-US" sz="3600" dirty="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toán</a:t>
            </a:r>
            <a:endParaRPr lang="en-US" sz="3600" dirty="0" smtClean="0">
              <a:solidFill>
                <a:srgbClr val="0000CC"/>
              </a:solidFill>
              <a:latin typeface="Times New Roman" panose="02020603050405020304" pitchFamily="18" charset="0"/>
              <a:cs typeface="Times New Roman" panose="02020603050405020304" pitchFamily="18" charset="0"/>
            </a:endParaRPr>
          </a:p>
        </p:txBody>
      </p:sp>
      <p:sp>
        <p:nvSpPr>
          <p:cNvPr id="2" name="Rounded Rectangle 1"/>
          <p:cNvSpPr/>
          <p:nvPr/>
        </p:nvSpPr>
        <p:spPr>
          <a:xfrm>
            <a:off x="1066800" y="1676400"/>
            <a:ext cx="3048000" cy="45720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lgn="just">
              <a:spcAft>
                <a:spcPts val="0"/>
              </a:spcAft>
            </a:pPr>
            <a:r>
              <a:rPr lang="vi-VN" sz="3200" b="1" dirty="0" smtClean="0">
                <a:latin typeface="Times New Roman" panose="02020603050405020304" pitchFamily="18" charset="0"/>
                <a:cs typeface="Times New Roman" panose="02020603050405020304" pitchFamily="18" charset="0"/>
              </a:rPr>
              <a:t>Bên trong:</a:t>
            </a:r>
          </a:p>
          <a:p>
            <a:pPr lvl="0" algn="just">
              <a:spcAft>
                <a:spcPts val="0"/>
              </a:spcAft>
            </a:pPr>
            <a:r>
              <a:rPr lang="vi-VN"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B</a:t>
            </a:r>
            <a:r>
              <a:rPr lang="vi-VN" sz="3200" dirty="0">
                <a:latin typeface="Times New Roman" panose="02020603050405020304" pitchFamily="18" charset="0"/>
                <a:cs typeface="Times New Roman" panose="02020603050405020304" pitchFamily="18" charset="0"/>
              </a:rPr>
              <a:t>an lãnh đạo DN, </a:t>
            </a:r>
            <a:endParaRPr lang="en-US" sz="3200" dirty="0">
              <a:latin typeface="Times New Roman" panose="02020603050405020304" pitchFamily="18" charset="0"/>
              <a:cs typeface="Times New Roman" panose="02020603050405020304" pitchFamily="18" charset="0"/>
            </a:endParaRPr>
          </a:p>
          <a:p>
            <a:pPr lvl="0" algn="just">
              <a:spcAft>
                <a:spcPts val="0"/>
              </a:spcAft>
            </a:pPr>
            <a:r>
              <a:rPr lang="en-US" sz="3200" dirty="0">
                <a:latin typeface="Times New Roman" panose="02020603050405020304" pitchFamily="18" charset="0"/>
                <a:cs typeface="Times New Roman" panose="02020603050405020304" pitchFamily="18" charset="0"/>
              </a:rPr>
              <a:t>-</a:t>
            </a:r>
            <a:r>
              <a:rPr lang="vi-VN" sz="32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a:t>
            </a:r>
            <a:r>
              <a:rPr lang="vi-VN" sz="3200" dirty="0">
                <a:latin typeface="Times New Roman" panose="02020603050405020304" pitchFamily="18" charset="0"/>
                <a:cs typeface="Times New Roman" panose="02020603050405020304" pitchFamily="18" charset="0"/>
              </a:rPr>
              <a:t>ác trưởng bộ phận</a:t>
            </a:r>
            <a:r>
              <a:rPr lang="en-US" sz="3200" dirty="0">
                <a:latin typeface="Times New Roman" panose="02020603050405020304" pitchFamily="18" charset="0"/>
                <a:cs typeface="Times New Roman" panose="02020603050405020304" pitchFamily="18" charset="0"/>
              </a:rPr>
              <a:t>,</a:t>
            </a:r>
          </a:p>
          <a:p>
            <a:pPr lvl="0" algn="just">
              <a:spcAft>
                <a:spcPts val="0"/>
              </a:spcAft>
            </a:pP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Kiểm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nội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bộ</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viên</a:t>
            </a:r>
            <a:r>
              <a:rPr lang="en-US" sz="3200" dirty="0">
                <a:latin typeface="Times New Roman" panose="02020603050405020304" pitchFamily="18" charset="0"/>
                <a:cs typeface="Times New Roman" panose="02020603050405020304" pitchFamily="18" charset="0"/>
              </a:rPr>
              <a:t>…</a:t>
            </a:r>
          </a:p>
        </p:txBody>
      </p:sp>
      <p:sp>
        <p:nvSpPr>
          <p:cNvPr id="5" name="Rounded Rectangle 4"/>
          <p:cNvSpPr/>
          <p:nvPr/>
        </p:nvSpPr>
        <p:spPr>
          <a:xfrm>
            <a:off x="5410200" y="1676400"/>
            <a:ext cx="3048000" cy="45720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lgn="just">
              <a:spcAft>
                <a:spcPts val="0"/>
              </a:spcAft>
            </a:pPr>
            <a:r>
              <a:rPr lang="vi-VN" sz="3200" b="1" dirty="0">
                <a:latin typeface="Times New Roman" panose="02020603050405020304" pitchFamily="18" charset="0"/>
                <a:cs typeface="Times New Roman" panose="02020603050405020304" pitchFamily="18" charset="0"/>
              </a:rPr>
              <a:t>Bên ngoài:</a:t>
            </a:r>
          </a:p>
          <a:p>
            <a:pPr lvl="0" algn="just">
              <a:spcAft>
                <a:spcPts val="0"/>
              </a:spcAft>
              <a:buFontTx/>
              <a:buChar char="-"/>
            </a:pPr>
            <a:r>
              <a:rPr lang="vi-VN" sz="3200" dirty="0" smtClean="0">
                <a:latin typeface="Times New Roman" panose="02020603050405020304" pitchFamily="18" charset="0"/>
                <a:cs typeface="Times New Roman" panose="02020603050405020304" pitchFamily="18" charset="0"/>
              </a:rPr>
              <a:t>Nhà </a:t>
            </a:r>
            <a:r>
              <a:rPr lang="vi-VN" sz="3200" dirty="0">
                <a:latin typeface="Times New Roman" panose="02020603050405020304" pitchFamily="18" charset="0"/>
                <a:cs typeface="Times New Roman" panose="02020603050405020304" pitchFamily="18" charset="0"/>
              </a:rPr>
              <a:t>đầu tư, chủ nợ, nhà cung cấp, khách </a:t>
            </a:r>
            <a:r>
              <a:rPr lang="vi-VN" sz="3200" dirty="0" smtClean="0">
                <a:latin typeface="Times New Roman" panose="02020603050405020304" pitchFamily="18" charset="0"/>
                <a:cs typeface="Times New Roman" panose="02020603050405020304" pitchFamily="18" charset="0"/>
              </a:rPr>
              <a:t>hàng.</a:t>
            </a:r>
          </a:p>
          <a:p>
            <a:pPr lvl="0" algn="just">
              <a:spcAft>
                <a:spcPts val="0"/>
              </a:spcAft>
              <a:buFontTx/>
              <a:buChar char="-"/>
            </a:pPr>
            <a:r>
              <a:rPr lang="vi-VN" sz="3200" dirty="0" smtClean="0">
                <a:latin typeface="Times New Roman" panose="02020603050405020304" pitchFamily="18" charset="0"/>
                <a:cs typeface="Times New Roman" panose="02020603050405020304" pitchFamily="18" charset="0"/>
              </a:rPr>
              <a:t>Cơ quan </a:t>
            </a:r>
            <a:r>
              <a:rPr lang="vi-VN" sz="3200" dirty="0">
                <a:latin typeface="Times New Roman" panose="02020603050405020304" pitchFamily="18" charset="0"/>
                <a:cs typeface="Times New Roman" panose="02020603050405020304" pitchFamily="18" charset="0"/>
              </a:rPr>
              <a:t>kiểm toán độc lập, cơ quan NN…</a:t>
            </a:r>
          </a:p>
        </p:txBody>
      </p:sp>
    </p:spTree>
    <p:extLst>
      <p:ext uri="{BB962C8B-B14F-4D97-AF65-F5344CB8AC3E}">
        <p14:creationId xmlns:p14="http://schemas.microsoft.com/office/powerpoint/2010/main" val="17422227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0"/>
            <a:ext cx="9144000" cy="120032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just"/>
            <a:r>
              <a:rPr lang="vi-VN" sz="3600" dirty="0">
                <a:solidFill>
                  <a:srgbClr val="0000CC"/>
                </a:solidFill>
                <a:latin typeface="Times New Roman" panose="02020603050405020304" pitchFamily="18" charset="0"/>
                <a:cs typeface="Times New Roman" panose="02020603050405020304" pitchFamily="18" charset="0"/>
              </a:rPr>
              <a:t>1.2.3 Vai trò của hạch toán kế toán trong nền kinh </a:t>
            </a:r>
            <a:r>
              <a:rPr lang="vi-VN" sz="3600" dirty="0" smtClean="0">
                <a:solidFill>
                  <a:srgbClr val="0000CC"/>
                </a:solidFill>
                <a:latin typeface="Times New Roman" panose="02020603050405020304" pitchFamily="18" charset="0"/>
                <a:cs typeface="Times New Roman" panose="02020603050405020304" pitchFamily="18" charset="0"/>
              </a:rPr>
              <a:t>tế thị </a:t>
            </a:r>
            <a:r>
              <a:rPr lang="vi-VN" sz="3600" dirty="0">
                <a:solidFill>
                  <a:srgbClr val="0000CC"/>
                </a:solidFill>
                <a:latin typeface="Times New Roman" panose="02020603050405020304" pitchFamily="18" charset="0"/>
                <a:cs typeface="Times New Roman" panose="02020603050405020304" pitchFamily="18" charset="0"/>
              </a:rPr>
              <a:t>trường </a:t>
            </a:r>
            <a:r>
              <a:rPr lang="vi-VN" sz="3600" dirty="0" smtClean="0">
                <a:solidFill>
                  <a:srgbClr val="0000CC"/>
                </a:solidFill>
                <a:latin typeface="Times New Roman" panose="02020603050405020304" pitchFamily="18" charset="0"/>
                <a:cs typeface="Times New Roman" panose="02020603050405020304" pitchFamily="18" charset="0"/>
              </a:rPr>
              <a:t>́</a:t>
            </a:r>
            <a:endParaRPr lang="vi-VN" sz="3600" dirty="0">
              <a:solidFill>
                <a:srgbClr val="0000CC"/>
              </a:solidFill>
              <a:latin typeface="Times New Roman" panose="02020603050405020304" pitchFamily="18" charset="0"/>
              <a:cs typeface="Times New Roman" panose="02020603050405020304" pitchFamily="18" charset="0"/>
            </a:endParaRPr>
          </a:p>
        </p:txBody>
      </p:sp>
      <p:sp>
        <p:nvSpPr>
          <p:cNvPr id="2" name="Rounded Rectangle 1"/>
          <p:cNvSpPr/>
          <p:nvPr/>
        </p:nvSpPr>
        <p:spPr>
          <a:xfrm>
            <a:off x="1066800" y="1297112"/>
            <a:ext cx="8001000" cy="136988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lgn="just">
              <a:spcAft>
                <a:spcPts val="0"/>
              </a:spcAft>
            </a:pPr>
            <a:r>
              <a:rPr lang="vi-VN" sz="3200" dirty="0">
                <a:latin typeface="Times New Roman" panose="02020603050405020304" pitchFamily="18" charset="0"/>
                <a:cs typeface="Times New Roman" panose="02020603050405020304" pitchFamily="18" charset="0"/>
              </a:rPr>
              <a:t>- Có được số liệu để theo dõi thường xuyên tình hình biến động của các đối tượng kế toán</a:t>
            </a:r>
          </a:p>
        </p:txBody>
      </p:sp>
      <p:sp>
        <p:nvSpPr>
          <p:cNvPr id="5" name="Rounded Rectangle 4"/>
          <p:cNvSpPr/>
          <p:nvPr/>
        </p:nvSpPr>
        <p:spPr>
          <a:xfrm>
            <a:off x="1066800" y="2895600"/>
            <a:ext cx="8077200" cy="16764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Cung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cấp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tài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liệu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cho</a:t>
            </a:r>
            <a:r>
              <a:rPr lang="en-US" sz="3200" dirty="0">
                <a:solidFill>
                  <a:schemeClr val="tx1"/>
                </a:solidFill>
                <a:latin typeface="Times New Roman" panose="02020603050405020304" pitchFamily="18" charset="0"/>
                <a:cs typeface="Times New Roman" panose="02020603050405020304" pitchFamily="18" charset="0"/>
              </a:rPr>
              <a:t> DN </a:t>
            </a:r>
            <a:r>
              <a:rPr lang="en-US" sz="3200" dirty="0" err="1">
                <a:solidFill>
                  <a:schemeClr val="tx1"/>
                </a:solidFill>
                <a:latin typeface="Times New Roman" panose="02020603050405020304" pitchFamily="18" charset="0"/>
                <a:cs typeface="Times New Roman" panose="02020603050405020304" pitchFamily="18" charset="0"/>
              </a:rPr>
              <a:t>nhằm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lý</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hành</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1143000" y="4876800"/>
            <a:ext cx="8077200" cy="16764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vi-VN" sz="3200" dirty="0">
                <a:solidFill>
                  <a:schemeClr val="tx1"/>
                </a:solidFill>
                <a:latin typeface="Times New Roman" panose="02020603050405020304" pitchFamily="18" charset="0"/>
                <a:cs typeface="Times New Roman" panose="02020603050405020304" pitchFamily="18" charset="0"/>
              </a:rPr>
              <a:t>- Là cơ sở để nhà quản lý ra các quyết định kinh tế</a:t>
            </a:r>
          </a:p>
        </p:txBody>
      </p:sp>
    </p:spTree>
    <p:extLst>
      <p:ext uri="{BB962C8B-B14F-4D97-AF65-F5344CB8AC3E}">
        <p14:creationId xmlns:p14="http://schemas.microsoft.com/office/powerpoint/2010/main" val="10627524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8"/>
          <p:cNvGraphicFramePr/>
          <p:nvPr>
            <p:extLst>
              <p:ext uri="{D42A27DB-BD31-4B8C-83A1-F6EECF244321}">
                <p14:modId xmlns:p14="http://schemas.microsoft.com/office/powerpoint/2010/main" val="927643550"/>
              </p:ext>
            </p:extLst>
          </p:nvPr>
        </p:nvGraphicFramePr>
        <p:xfrm>
          <a:off x="533400" y="552450"/>
          <a:ext cx="8610600" cy="56197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p:cNvSpPr txBox="1"/>
          <p:nvPr/>
        </p:nvSpPr>
        <p:spPr>
          <a:xfrm>
            <a:off x="0" y="0"/>
            <a:ext cx="9144000" cy="646331"/>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just"/>
            <a:r>
              <a:rPr lang="vi-VN" sz="3600" dirty="0">
                <a:solidFill>
                  <a:srgbClr val="0000CC"/>
                </a:solidFill>
                <a:latin typeface="Times New Roman" panose="02020603050405020304" pitchFamily="18" charset="0"/>
                <a:cs typeface="Times New Roman" panose="02020603050405020304" pitchFamily="18" charset="0"/>
              </a:rPr>
              <a:t>1.2.4. Nhiệm vụ của kế toán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graphicEl>
                                              <a:dgm id="{578C4EA1-F83F-406A-8DAC-880F0067B8C0}"/>
                                            </p:graphicEl>
                                          </p:spTgt>
                                        </p:tgtEl>
                                        <p:attrNameLst>
                                          <p:attrName>style.visibility</p:attrName>
                                        </p:attrNameLst>
                                      </p:cBhvr>
                                      <p:to>
                                        <p:strVal val="visible"/>
                                      </p:to>
                                    </p:set>
                                    <p:anim calcmode="lin" valueType="num">
                                      <p:cBhvr additive="base">
                                        <p:cTn id="13" dur="500" fill="hold"/>
                                        <p:tgtEl>
                                          <p:spTgt spid="5">
                                            <p:graphicEl>
                                              <a:dgm id="{578C4EA1-F83F-406A-8DAC-880F0067B8C0}"/>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graphicEl>
                                              <a:dgm id="{578C4EA1-F83F-406A-8DAC-880F0067B8C0}"/>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graphicEl>
                                              <a:dgm id="{71124468-FC4C-4E70-A740-DAC2257B8DC8}"/>
                                            </p:graphicEl>
                                          </p:spTgt>
                                        </p:tgtEl>
                                        <p:attrNameLst>
                                          <p:attrName>style.visibility</p:attrName>
                                        </p:attrNameLst>
                                      </p:cBhvr>
                                      <p:to>
                                        <p:strVal val="visible"/>
                                      </p:to>
                                    </p:set>
                                    <p:anim calcmode="lin" valueType="num">
                                      <p:cBhvr additive="base">
                                        <p:cTn id="19" dur="500" fill="hold"/>
                                        <p:tgtEl>
                                          <p:spTgt spid="5">
                                            <p:graphicEl>
                                              <a:dgm id="{71124468-FC4C-4E70-A740-DAC2257B8DC8}"/>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
                                            <p:graphicEl>
                                              <a:dgm id="{71124468-FC4C-4E70-A740-DAC2257B8DC8}"/>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
                                            <p:graphicEl>
                                              <a:dgm id="{912DC8FC-168F-41E9-AFA5-08EF63829AFC}"/>
                                            </p:graphicEl>
                                          </p:spTgt>
                                        </p:tgtEl>
                                        <p:attrNameLst>
                                          <p:attrName>style.visibility</p:attrName>
                                        </p:attrNameLst>
                                      </p:cBhvr>
                                      <p:to>
                                        <p:strVal val="visible"/>
                                      </p:to>
                                    </p:set>
                                    <p:anim calcmode="lin" valueType="num">
                                      <p:cBhvr additive="base">
                                        <p:cTn id="23" dur="500" fill="hold"/>
                                        <p:tgtEl>
                                          <p:spTgt spid="5">
                                            <p:graphicEl>
                                              <a:dgm id="{912DC8FC-168F-41E9-AFA5-08EF63829AFC}"/>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
                                            <p:graphicEl>
                                              <a:dgm id="{912DC8FC-168F-41E9-AFA5-08EF63829AFC}"/>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5">
                                            <p:graphicEl>
                                              <a:dgm id="{8CC34C3C-BBF3-41E6-AF84-DF935BF4EE46}"/>
                                            </p:graphicEl>
                                          </p:spTgt>
                                        </p:tgtEl>
                                        <p:attrNameLst>
                                          <p:attrName>style.visibility</p:attrName>
                                        </p:attrNameLst>
                                      </p:cBhvr>
                                      <p:to>
                                        <p:strVal val="visible"/>
                                      </p:to>
                                    </p:set>
                                    <p:anim calcmode="lin" valueType="num">
                                      <p:cBhvr additive="base">
                                        <p:cTn id="29" dur="500" fill="hold"/>
                                        <p:tgtEl>
                                          <p:spTgt spid="5">
                                            <p:graphicEl>
                                              <a:dgm id="{8CC34C3C-BBF3-41E6-AF84-DF935BF4EE46}"/>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5">
                                            <p:graphicEl>
                                              <a:dgm id="{8CC34C3C-BBF3-41E6-AF84-DF935BF4EE4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graphicEl>
                                              <a:dgm id="{8122C058-7EDA-4820-8740-63D60C1A153C}"/>
                                            </p:graphicEl>
                                          </p:spTgt>
                                        </p:tgtEl>
                                        <p:attrNameLst>
                                          <p:attrName>style.visibility</p:attrName>
                                        </p:attrNameLst>
                                      </p:cBhvr>
                                      <p:to>
                                        <p:strVal val="visible"/>
                                      </p:to>
                                    </p:set>
                                    <p:anim calcmode="lin" valueType="num">
                                      <p:cBhvr additive="base">
                                        <p:cTn id="33" dur="500" fill="hold"/>
                                        <p:tgtEl>
                                          <p:spTgt spid="5">
                                            <p:graphicEl>
                                              <a:dgm id="{8122C058-7EDA-4820-8740-63D60C1A153C}"/>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
                                            <p:graphicEl>
                                              <a:dgm id="{8122C058-7EDA-4820-8740-63D60C1A153C}"/>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5">
                                            <p:graphicEl>
                                              <a:dgm id="{B215FE14-29A2-4D6D-A76B-D5DE33FA3625}"/>
                                            </p:graphicEl>
                                          </p:spTgt>
                                        </p:tgtEl>
                                        <p:attrNameLst>
                                          <p:attrName>style.visibility</p:attrName>
                                        </p:attrNameLst>
                                      </p:cBhvr>
                                      <p:to>
                                        <p:strVal val="visible"/>
                                      </p:to>
                                    </p:set>
                                    <p:anim calcmode="lin" valueType="num">
                                      <p:cBhvr additive="base">
                                        <p:cTn id="39" dur="500" fill="hold"/>
                                        <p:tgtEl>
                                          <p:spTgt spid="5">
                                            <p:graphicEl>
                                              <a:dgm id="{B215FE14-29A2-4D6D-A76B-D5DE33FA3625}"/>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5">
                                            <p:graphicEl>
                                              <a:dgm id="{B215FE14-29A2-4D6D-A76B-D5DE33FA3625}"/>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5">
                                            <p:graphicEl>
                                              <a:dgm id="{20B17CFE-67B8-45CD-A423-34CF7A66C1EC}"/>
                                            </p:graphicEl>
                                          </p:spTgt>
                                        </p:tgtEl>
                                        <p:attrNameLst>
                                          <p:attrName>style.visibility</p:attrName>
                                        </p:attrNameLst>
                                      </p:cBhvr>
                                      <p:to>
                                        <p:strVal val="visible"/>
                                      </p:to>
                                    </p:set>
                                    <p:anim calcmode="lin" valueType="num">
                                      <p:cBhvr additive="base">
                                        <p:cTn id="43" dur="500" fill="hold"/>
                                        <p:tgtEl>
                                          <p:spTgt spid="5">
                                            <p:graphicEl>
                                              <a:dgm id="{20B17CFE-67B8-45CD-A423-34CF7A66C1EC}"/>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5">
                                            <p:graphicEl>
                                              <a:dgm id="{20B17CFE-67B8-45CD-A423-34CF7A66C1EC}"/>
                                            </p:graphic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5">
                                            <p:graphicEl>
                                              <a:dgm id="{F143F43D-B375-4744-A6B4-CD24573A110B}"/>
                                            </p:graphicEl>
                                          </p:spTgt>
                                        </p:tgtEl>
                                        <p:attrNameLst>
                                          <p:attrName>style.visibility</p:attrName>
                                        </p:attrNameLst>
                                      </p:cBhvr>
                                      <p:to>
                                        <p:strVal val="visible"/>
                                      </p:to>
                                    </p:set>
                                    <p:anim calcmode="lin" valueType="num">
                                      <p:cBhvr additive="base">
                                        <p:cTn id="49" dur="500" fill="hold"/>
                                        <p:tgtEl>
                                          <p:spTgt spid="5">
                                            <p:graphicEl>
                                              <a:dgm id="{F143F43D-B375-4744-A6B4-CD24573A110B}"/>
                                            </p:graphic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5">
                                            <p:graphicEl>
                                              <a:dgm id="{F143F43D-B375-4744-A6B4-CD24573A110B}"/>
                                            </p:graphicEl>
                                          </p:spTgt>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5">
                                            <p:graphicEl>
                                              <a:dgm id="{F6B3968E-3B3F-46BF-BBDD-F253C68614B2}"/>
                                            </p:graphicEl>
                                          </p:spTgt>
                                        </p:tgtEl>
                                        <p:attrNameLst>
                                          <p:attrName>style.visibility</p:attrName>
                                        </p:attrNameLst>
                                      </p:cBhvr>
                                      <p:to>
                                        <p:strVal val="visible"/>
                                      </p:to>
                                    </p:set>
                                    <p:anim calcmode="lin" valueType="num">
                                      <p:cBhvr additive="base">
                                        <p:cTn id="53" dur="500" fill="hold"/>
                                        <p:tgtEl>
                                          <p:spTgt spid="5">
                                            <p:graphicEl>
                                              <a:dgm id="{F6B3968E-3B3F-46BF-BBDD-F253C68614B2}"/>
                                            </p:graphic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5">
                                            <p:graphicEl>
                                              <a:dgm id="{F6B3968E-3B3F-46BF-BBDD-F253C68614B2}"/>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p:nvPr/>
        </p:nvSpPr>
        <p:spPr>
          <a:xfrm>
            <a:off x="998535" y="838200"/>
            <a:ext cx="8229600" cy="1143000"/>
          </a:xfrm>
          <a:prstGeom prst="rect">
            <a:avLst/>
          </a:prstGeom>
        </p:spPr>
        <p:txBody>
          <a:bodyPr tIns="0">
            <a:noAutofit/>
          </a:bodyPr>
          <a:lstStyle>
            <a:lvl1pPr marL="27305" indent="0" algn="l" rtl="0" eaLnBrk="1" latinLnBrk="0" hangingPunct="1">
              <a:lnSpc>
                <a:spcPct val="100000"/>
              </a:lnSpc>
              <a:spcBef>
                <a:spcPts val="600"/>
              </a:spcBef>
              <a:buClr>
                <a:schemeClr val="accent1"/>
              </a:buClr>
              <a:buSzPct val="80000"/>
              <a:buFont typeface="Wingdings 2" panose="05020102010507070707"/>
              <a:buNone/>
              <a:defRPr kumimoji="0" sz="2600" kern="1200">
                <a:solidFill>
                  <a:schemeClr val="tx2">
                    <a:shade val="30000"/>
                    <a:satMod val="150000"/>
                  </a:schemeClr>
                </a:solidFill>
                <a:latin typeface="+mn-lt"/>
                <a:ea typeface="+mn-ea"/>
                <a:cs typeface="+mn-cs"/>
              </a:defRPr>
            </a:lvl1pPr>
            <a:lvl2pPr marL="457200" indent="0" algn="ctr" rtl="0" eaLnBrk="1" latinLnBrk="0" hangingPunct="1">
              <a:lnSpc>
                <a:spcPct val="100000"/>
              </a:lnSpc>
              <a:spcBef>
                <a:spcPts val="550"/>
              </a:spcBef>
              <a:buClr>
                <a:schemeClr val="accent1"/>
              </a:buClr>
              <a:buFont typeface="Verdana" panose="020B0604030504040204"/>
              <a:buNone/>
              <a:defRPr kumimoji="0" sz="2800" kern="1200">
                <a:solidFill>
                  <a:schemeClr val="tx1"/>
                </a:solidFill>
                <a:latin typeface="+mn-lt"/>
                <a:ea typeface="+mn-ea"/>
                <a:cs typeface="+mn-cs"/>
              </a:defRPr>
            </a:lvl2pPr>
            <a:lvl3pPr marL="914400" indent="0" algn="ctr" rtl="0" eaLnBrk="1" latinLnBrk="0" hangingPunct="1">
              <a:lnSpc>
                <a:spcPct val="100000"/>
              </a:lnSpc>
              <a:spcBef>
                <a:spcPct val="20000"/>
              </a:spcBef>
              <a:buClr>
                <a:schemeClr val="accent2"/>
              </a:buClr>
              <a:buFont typeface="Wingdings 2" panose="05020102010507070707"/>
              <a:buNone/>
              <a:defRPr kumimoji="0" sz="2400" kern="1200">
                <a:solidFill>
                  <a:schemeClr val="tx1"/>
                </a:solidFill>
                <a:latin typeface="+mn-lt"/>
                <a:ea typeface="+mn-ea"/>
                <a:cs typeface="+mn-cs"/>
              </a:defRPr>
            </a:lvl3pPr>
            <a:lvl4pPr marL="1371600" indent="0" algn="ctr" rtl="0" eaLnBrk="1" latinLnBrk="0" hangingPunct="1">
              <a:lnSpc>
                <a:spcPct val="100000"/>
              </a:lnSpc>
              <a:spcBef>
                <a:spcPct val="20000"/>
              </a:spcBef>
              <a:buClr>
                <a:schemeClr val="accent3"/>
              </a:buClr>
              <a:buFont typeface="Wingdings 2" panose="05020102010507070707"/>
              <a:buNone/>
              <a:defRPr kumimoji="0" sz="2000" kern="1200">
                <a:solidFill>
                  <a:schemeClr val="tx1"/>
                </a:solidFill>
                <a:latin typeface="+mn-lt"/>
                <a:ea typeface="+mn-ea"/>
                <a:cs typeface="+mn-cs"/>
              </a:defRPr>
            </a:lvl4pPr>
            <a:lvl5pPr marL="1828800" indent="0" algn="ctr" rtl="0" eaLnBrk="1" latinLnBrk="0" hangingPunct="1">
              <a:lnSpc>
                <a:spcPct val="100000"/>
              </a:lnSpc>
              <a:spcBef>
                <a:spcPct val="20000"/>
              </a:spcBef>
              <a:buClr>
                <a:schemeClr val="accent4"/>
              </a:buClr>
              <a:buFont typeface="Wingdings 2" panose="05020102010507070707"/>
              <a:buNone/>
              <a:defRPr kumimoji="0" sz="2000" kern="1200">
                <a:solidFill>
                  <a:schemeClr val="tx1"/>
                </a:solidFill>
                <a:latin typeface="+mn-lt"/>
                <a:ea typeface="+mn-ea"/>
                <a:cs typeface="+mn-cs"/>
              </a:defRPr>
            </a:lvl5pPr>
            <a:lvl6pPr marL="2286000" indent="0" algn="ctr" rtl="0" eaLnBrk="1" latinLnBrk="0" hangingPunct="1">
              <a:lnSpc>
                <a:spcPct val="100000"/>
              </a:lnSpc>
              <a:spcBef>
                <a:spcPct val="20000"/>
              </a:spcBef>
              <a:buClr>
                <a:schemeClr val="accent5"/>
              </a:buClr>
              <a:buFont typeface="Wingdings 2" panose="05020102010507070707"/>
              <a:buNone/>
              <a:defRPr kumimoji="0" sz="2000" kern="1200">
                <a:solidFill>
                  <a:schemeClr val="tx1"/>
                </a:solidFill>
                <a:latin typeface="+mn-lt"/>
                <a:ea typeface="+mn-ea"/>
                <a:cs typeface="+mn-cs"/>
              </a:defRPr>
            </a:lvl6pPr>
            <a:lvl7pPr marL="27432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7pPr>
            <a:lvl8pPr marL="32004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8pPr>
            <a:lvl9pPr marL="3657600" indent="0" algn="ctr" rtl="0" eaLnBrk="1" latinLnBrk="0" hangingPunct="1">
              <a:lnSpc>
                <a:spcPct val="100000"/>
              </a:lnSpc>
              <a:spcBef>
                <a:spcPct val="20000"/>
              </a:spcBef>
              <a:buClr>
                <a:schemeClr val="accent6"/>
              </a:buClr>
              <a:buFont typeface="Wingdings 2" panose="05020102010507070707"/>
              <a:buNone/>
              <a:defRPr kumimoji="0" sz="2000" kern="1200">
                <a:solidFill>
                  <a:schemeClr val="tx1"/>
                </a:solidFill>
                <a:latin typeface="+mn-lt"/>
                <a:ea typeface="+mn-ea"/>
                <a:cs typeface="+mn-cs"/>
              </a:defRPr>
            </a:lvl9pPr>
          </a:lstStyle>
          <a:p>
            <a:pPr marL="0" algn="just"/>
            <a:r>
              <a:rPr lang="en-US" sz="3200" dirty="0" err="1" smtClean="0">
                <a:latin typeface="Times New Roman" panose="02020603050405020304" pitchFamily="18" charset="0"/>
                <a:cs typeface="Times New Roman" panose="02020603050405020304" pitchFamily="18" charset="0"/>
              </a:rPr>
              <a:t>Căn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cứ</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theo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tính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chất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đối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tượng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sử</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dụng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thông</a:t>
            </a:r>
            <a:r>
              <a:rPr lang="en-US" sz="3200" dirty="0" smtClean="0">
                <a:latin typeface="Times New Roman" panose="02020603050405020304" pitchFamily="18" charset="0"/>
                <a:cs typeface="Times New Roman" panose="02020603050405020304" pitchFamily="18" charset="0"/>
              </a:rPr>
              <a:t> tin, </a:t>
            </a:r>
            <a:r>
              <a:rPr lang="en-US" sz="3200" dirty="0" err="1" smtClean="0">
                <a:latin typeface="Times New Roman" panose="02020603050405020304" pitchFamily="18" charset="0"/>
                <a:cs typeface="Times New Roman" panose="02020603050405020304" pitchFamily="18" charset="0"/>
              </a:rPr>
              <a:t>kế</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toán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gồm</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2 </a:t>
            </a:r>
            <a:r>
              <a:rPr lang="en-US" sz="3200" dirty="0" err="1" smtClean="0">
                <a:latin typeface="Times New Roman" panose="02020603050405020304" pitchFamily="18" charset="0"/>
                <a:cs typeface="Times New Roman" panose="02020603050405020304" pitchFamily="18" charset="0"/>
              </a:rPr>
              <a:t>loại</a:t>
            </a:r>
            <a:r>
              <a:rPr lang="en-US" sz="3200" dirty="0" smtClean="0">
                <a:latin typeface="Times New Roman" panose="02020603050405020304" pitchFamily="18" charset="0"/>
                <a:cs typeface="Times New Roman" panose="02020603050405020304" pitchFamily="18" charset="0"/>
              </a:rPr>
              <a:t>:</a:t>
            </a:r>
          </a:p>
        </p:txBody>
      </p:sp>
      <p:sp>
        <p:nvSpPr>
          <p:cNvPr id="19" name="TextBox 18"/>
          <p:cNvSpPr txBox="1"/>
          <p:nvPr/>
        </p:nvSpPr>
        <p:spPr>
          <a:xfrm>
            <a:off x="84135" y="-73547"/>
            <a:ext cx="9144000" cy="646331"/>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just"/>
            <a:r>
              <a:rPr lang="vi-VN" sz="3600" dirty="0">
                <a:solidFill>
                  <a:srgbClr val="0000CC"/>
                </a:solidFill>
                <a:latin typeface="Times New Roman" panose="02020603050405020304" pitchFamily="18" charset="0"/>
                <a:cs typeface="Times New Roman" panose="02020603050405020304" pitchFamily="18" charset="0"/>
              </a:rPr>
              <a:t>1.2.5 Phân loại kế toán</a:t>
            </a:r>
          </a:p>
        </p:txBody>
      </p:sp>
      <p:sp>
        <p:nvSpPr>
          <p:cNvPr id="23" name="Rounded Rectangle 22"/>
          <p:cNvSpPr/>
          <p:nvPr/>
        </p:nvSpPr>
        <p:spPr>
          <a:xfrm>
            <a:off x="1219200" y="2895600"/>
            <a:ext cx="3429000" cy="19050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lvl="0" algn="just">
              <a:spcAft>
                <a:spcPts val="0"/>
              </a:spcAft>
            </a:pPr>
            <a:r>
              <a:rPr lang="vi-VN" sz="3200" b="1" dirty="0" smtClean="0">
                <a:latin typeface="Times New Roman" panose="02020603050405020304" pitchFamily="18" charset="0"/>
                <a:cs typeface="Times New Roman" panose="02020603050405020304" pitchFamily="18" charset="0"/>
              </a:rPr>
              <a:t>Kế toán tài chính</a:t>
            </a:r>
            <a:endParaRPr lang="en-US" sz="3200" dirty="0">
              <a:latin typeface="Times New Roman" panose="02020603050405020304" pitchFamily="18" charset="0"/>
              <a:cs typeface="Times New Roman" panose="02020603050405020304" pitchFamily="18" charset="0"/>
            </a:endParaRPr>
          </a:p>
        </p:txBody>
      </p:sp>
      <p:sp>
        <p:nvSpPr>
          <p:cNvPr id="25" name="Rounded Rectangle 24"/>
          <p:cNvSpPr/>
          <p:nvPr/>
        </p:nvSpPr>
        <p:spPr>
          <a:xfrm>
            <a:off x="5257800" y="2895600"/>
            <a:ext cx="3429000" cy="19050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lvl="0" algn="just">
              <a:spcAft>
                <a:spcPts val="0"/>
              </a:spcAft>
            </a:pPr>
            <a:r>
              <a:rPr lang="vi-VN" sz="3200" b="1" dirty="0" smtClean="0">
                <a:latin typeface="Times New Roman" panose="02020603050405020304" pitchFamily="18" charset="0"/>
                <a:cs typeface="Times New Roman" panose="02020603050405020304" pitchFamily="18" charset="0"/>
              </a:rPr>
              <a:t>Kế toán quản trị</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9" grpId="0" animBg="1"/>
      <p:bldP spid="23"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90600" y="0"/>
            <a:ext cx="8153400" cy="1200329"/>
          </a:xfrm>
          <a:prstGeom prst="rect">
            <a:avLst/>
          </a:prstGeom>
          <a:solidFill>
            <a:schemeClr val="accent2">
              <a:lumMod val="40000"/>
              <a:lumOff val="60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a:r>
              <a:rPr lang="en-US" sz="3600" dirty="0" err="1" smtClean="0">
                <a:solidFill>
                  <a:srgbClr val="0000CC"/>
                </a:solidFill>
                <a:latin typeface="Times New Roman" panose="02020603050405020304" pitchFamily="18" charset="0"/>
                <a:cs typeface="Times New Roman" panose="02020603050405020304" pitchFamily="18" charset="0"/>
              </a:rPr>
              <a:t>Một</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số</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sự</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khác</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biệt</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giữa</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kế</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toán</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tài</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chính</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và</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kế</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toán</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quản</a:t>
            </a:r>
            <a:r>
              <a:rPr lang="en-US" sz="3600" dirty="0" smtClean="0">
                <a:solidFill>
                  <a:srgbClr val="0000CC"/>
                </a:solidFill>
                <a:latin typeface="Times New Roman" panose="02020603050405020304" pitchFamily="18" charset="0"/>
                <a:cs typeface="Times New Roman" panose="02020603050405020304" pitchFamily="18" charset="0"/>
              </a:rPr>
              <a:t> </a:t>
            </a:r>
            <a:r>
              <a:rPr lang="en-US" sz="3600" dirty="0" err="1" smtClean="0">
                <a:solidFill>
                  <a:srgbClr val="0000CC"/>
                </a:solidFill>
                <a:latin typeface="Times New Roman" panose="02020603050405020304" pitchFamily="18" charset="0"/>
                <a:cs typeface="Times New Roman" panose="02020603050405020304" pitchFamily="18" charset="0"/>
              </a:rPr>
              <a:t>trị</a:t>
            </a:r>
            <a:endParaRPr lang="en-US" sz="3600" dirty="0" smtClean="0">
              <a:solidFill>
                <a:srgbClr val="0000CC"/>
              </a:solidFill>
              <a:latin typeface="Times New Roman" panose="02020603050405020304" pitchFamily="18" charset="0"/>
              <a:cs typeface="Times New Roman" panose="02020603050405020304" pitchFamily="18" charset="0"/>
            </a:endParaRPr>
          </a:p>
        </p:txBody>
      </p:sp>
      <p:graphicFrame>
        <p:nvGraphicFramePr>
          <p:cNvPr id="8" name="Group 35"/>
          <p:cNvGraphicFramePr/>
          <p:nvPr/>
        </p:nvGraphicFramePr>
        <p:xfrm>
          <a:off x="990600" y="1371600"/>
          <a:ext cx="8001000" cy="5394774"/>
        </p:xfrm>
        <a:graphic>
          <a:graphicData uri="http://schemas.openxmlformats.org/drawingml/2006/table">
            <a:tbl>
              <a:tblPr/>
              <a:tblGrid>
                <a:gridCol w="1524000"/>
                <a:gridCol w="3352800"/>
                <a:gridCol w="3124200"/>
              </a:tblGrid>
              <a:tr h="365682">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vi-VN"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25400" cap="flat" cmpd="sng" algn="ctr">
                      <a:solidFill>
                        <a:srgbClr val="5C8A8A"/>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Kế</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toán</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tài</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chính</a:t>
                      </a:r>
                      <a:endParaRPr kumimoji="0" lang="vi-VN"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25400" cap="flat" cmpd="sng" algn="ctr">
                      <a:solidFill>
                        <a:srgbClr val="5C8A8A"/>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Kế</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toán</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quản</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trị</a:t>
                      </a:r>
                      <a:endParaRPr kumimoji="0" lang="vi-VN"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25400" cap="flat" cmpd="sng" algn="ctr">
                      <a:solidFill>
                        <a:srgbClr val="5C8A8A"/>
                      </a:solidFill>
                      <a:prstDash val="solid"/>
                      <a:round/>
                      <a:headEnd type="none" w="med" len="med"/>
                      <a:tailEnd type="none" w="med" len="med"/>
                    </a:lnB>
                    <a:lnTlToBr>
                      <a:noFill/>
                    </a:lnTlToBr>
                    <a:lnBlToTr>
                      <a:noFill/>
                    </a:lnBlToTr>
                    <a:solidFill>
                      <a:srgbClr val="FFFF00"/>
                    </a:solidFill>
                  </a:tcPr>
                </a:tc>
              </a:tr>
              <a:tr h="1462895">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Đối</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tượng</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sử</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dụng</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thông</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tin</a:t>
                      </a:r>
                      <a:endParaRPr kumimoji="0" lang="vi-VN"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254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solidFill>
                      <a:srgbClr val="5C8A8A">
                        <a:alpha val="20000"/>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Chủ</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yếu</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là</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bên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ngoài</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doanh</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nghiệp</a:t>
                      </a:r>
                      <a:endParaRPr kumimoji="0" lang="vi-VN"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254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solidFill>
                      <a:srgbClr val="5C8A8A">
                        <a:alpha val="20000"/>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Các</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đối</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tượng</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bên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trong</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doanh</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nghiệp</a:t>
                      </a:r>
                      <a:endParaRPr kumimoji="0" lang="vi-VN"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254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solidFill>
                      <a:srgbClr val="5C8A8A">
                        <a:alpha val="20000"/>
                      </a:srgbClr>
                    </a:solidFill>
                  </a:tcPr>
                </a:tc>
              </a:tr>
              <a:tr h="639985">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Nguyên tắc trình bày và cung cấp thông tin</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Tuân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thủ</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nguyên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tắc</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chuẩn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mực</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kế</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toán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và</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chế</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độ</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kế</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toán</a:t>
                      </a:r>
                      <a:endParaRPr kumimoji="0" lang="vi-VN"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Không</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bắt</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buộc</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phải</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tuân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thủ</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nguyên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tắc</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chuẩn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mực</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kế</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toán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và</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chế</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độ</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kế</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toán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Vận</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dụng</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phù</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hợp</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với</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từng</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quyết</a:t>
                      </a:r>
                      <a:r>
                        <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định</a:t>
                      </a:r>
                      <a:endParaRPr kumimoji="0" lang="vi-VN"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Group 35"/>
          <p:cNvGraphicFramePr/>
          <p:nvPr/>
        </p:nvGraphicFramePr>
        <p:xfrm>
          <a:off x="990600" y="304800"/>
          <a:ext cx="8001000" cy="4632712"/>
        </p:xfrm>
        <a:graphic>
          <a:graphicData uri="http://schemas.openxmlformats.org/drawingml/2006/table">
            <a:tbl>
              <a:tblPr/>
              <a:tblGrid>
                <a:gridCol w="1524000"/>
                <a:gridCol w="3352800"/>
                <a:gridCol w="3124200"/>
              </a:tblGrid>
              <a:tr h="365682">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vi-VN"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25400" cap="flat" cmpd="sng" algn="ctr">
                      <a:solidFill>
                        <a:srgbClr val="5C8A8A"/>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Kế</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toán</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tài</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chính</a:t>
                      </a:r>
                      <a:endParaRPr kumimoji="0" lang="vi-VN"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25400" cap="flat" cmpd="sng" algn="ctr">
                      <a:solidFill>
                        <a:srgbClr val="5C8A8A"/>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Kế</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toán</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quản</a:t>
                      </a:r>
                      <a:r>
                        <a:rPr kumimoji="0" lang="en-US"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trị</a:t>
                      </a:r>
                      <a:endParaRPr kumimoji="0" lang="vi-VN" sz="2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25400" cap="flat" cmpd="sng" algn="ctr">
                      <a:solidFill>
                        <a:srgbClr val="5C8A8A"/>
                      </a:solidFill>
                      <a:prstDash val="solid"/>
                      <a:round/>
                      <a:headEnd type="none" w="med" len="med"/>
                      <a:tailEnd type="none" w="med" len="med"/>
                    </a:lnB>
                    <a:lnTlToBr>
                      <a:noFill/>
                    </a:lnTlToBr>
                    <a:lnBlToTr>
                      <a:noFill/>
                    </a:lnBlToTr>
                    <a:solidFill>
                      <a:srgbClr val="FFFF00"/>
                    </a:solidFill>
                  </a:tcPr>
                </a:tc>
              </a:tr>
              <a:tr h="1462895">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Tính pháp lý</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254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solidFill>
                      <a:srgbClr val="5C8A8A">
                        <a:alpha val="20000"/>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Bắt buộc thực hiện và thông tin có tính chất pháp lý</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pPr>
                      <a:endParaRPr kumimoji="0" lang="vi-VN"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254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solidFill>
                      <a:srgbClr val="5C8A8A">
                        <a:alpha val="20000"/>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Không bắt buộc và thông tin không có tính pháp lý</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254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solidFill>
                      <a:srgbClr val="5C8A8A">
                        <a:alpha val="20000"/>
                      </a:srgbClr>
                    </a:solidFill>
                  </a:tcPr>
                </a:tc>
              </a:tr>
              <a:tr h="639985">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Đặc điểm thông tin</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Quá khứ và hiện tại  tài chính</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Hiện tại và tương lai tài chính và phi tài chính</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noFill/>
                  </a:tcPr>
                </a:tc>
              </a:tr>
              <a:tr h="639985">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Thời gian lập</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Định kỳ</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Theo yêu cầu nhà quản lý</a:t>
                      </a:r>
                      <a:endParaRPr kumimoji="0" lang="vi-VN" sz="28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T="45689" marB="45689" horzOverflow="overflow">
                    <a:lnL w="12700" cap="flat" cmpd="sng" algn="ctr">
                      <a:solidFill>
                        <a:srgbClr val="5C8A8A"/>
                      </a:solidFill>
                      <a:prstDash val="solid"/>
                      <a:round/>
                      <a:headEnd type="none" w="med" len="med"/>
                      <a:tailEnd type="none" w="med" len="med"/>
                    </a:lnL>
                    <a:lnR w="12700" cap="flat" cmpd="sng" algn="ctr">
                      <a:solidFill>
                        <a:srgbClr val="5C8A8A"/>
                      </a:solidFill>
                      <a:prstDash val="solid"/>
                      <a:round/>
                      <a:headEnd type="none" w="med" len="med"/>
                      <a:tailEnd type="none" w="med" len="med"/>
                    </a:lnR>
                    <a:lnT w="12700" cap="flat" cmpd="sng" algn="ctr">
                      <a:solidFill>
                        <a:srgbClr val="5C8A8A"/>
                      </a:solidFill>
                      <a:prstDash val="solid"/>
                      <a:round/>
                      <a:headEnd type="none" w="med" len="med"/>
                      <a:tailEnd type="none" w="med" len="med"/>
                    </a:lnT>
                    <a:lnB w="12700" cap="flat" cmpd="sng" algn="ctr">
                      <a:solidFill>
                        <a:srgbClr val="5C8A8A"/>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ChangeArrowheads="1"/>
          </p:cNvSpPr>
          <p:nvPr/>
        </p:nvSpPr>
        <p:spPr bwMode="auto">
          <a:xfrm>
            <a:off x="1066800" y="1828800"/>
            <a:ext cx="7924800" cy="4046749"/>
          </a:xfrm>
          <a:prstGeom prst="rect">
            <a:avLst/>
          </a:prstGeom>
          <a:noFill/>
          <a:ln w="9525">
            <a:noFill/>
            <a:miter lim="800000"/>
          </a:ln>
        </p:spPr>
        <p:txBody>
          <a:bodyPr wrap="square">
            <a:spAutoFit/>
          </a:bodyPr>
          <a:lstStyle/>
          <a:p>
            <a:pPr>
              <a:lnSpc>
                <a:spcPct val="150000"/>
              </a:lnSpc>
              <a:spcBef>
                <a:spcPts val="600"/>
              </a:spcBef>
              <a:spcAft>
                <a:spcPts val="600"/>
              </a:spcAft>
            </a:pPr>
            <a:r>
              <a:rPr lang="en-US" sz="2800" b="1" dirty="0" err="1">
                <a:latin typeface="Times New Roman" panose="02020603050405020304" pitchFamily="18" charset="0"/>
                <a:cs typeface="Times New Roman" panose="02020603050405020304" pitchFamily="18" charset="0"/>
              </a:rPr>
              <a:t>Đối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tượng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mà </a:t>
            </a:r>
            <a:r>
              <a:rPr lang="en-US" sz="2800" dirty="0" err="1">
                <a:latin typeface="Times New Roman" panose="02020603050405020304" pitchFamily="18" charset="0"/>
                <a:cs typeface="Times New Roman" panose="02020603050405020304" pitchFamily="18" charset="0"/>
              </a:rPr>
              <a:t>kê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ánh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đốc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quá </a:t>
            </a:r>
            <a:r>
              <a:rPr lang="en-US" sz="2800" dirty="0" err="1">
                <a:latin typeface="Times New Roman" panose="02020603050405020304" pitchFamily="18" charset="0"/>
                <a:cs typeface="Times New Roman" panose="02020603050405020304" pitchFamily="18" charset="0"/>
              </a:rPr>
              <a:t>trình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đơn</a:t>
            </a:r>
            <a:r>
              <a:rPr lang="en-US" sz="2800" dirty="0">
                <a:latin typeface="Times New Roman" panose="02020603050405020304" pitchFamily="18" charset="0"/>
                <a:cs typeface="Times New Roman" panose="02020603050405020304" pitchFamily="18" charset="0"/>
              </a:rPr>
              <a:t> vị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nó </a:t>
            </a:r>
            <a:r>
              <a:rPr lang="en-US" sz="2800" dirty="0" err="1">
                <a:latin typeface="Times New Roman" panose="02020603050405020304" pitchFamily="18" charset="0"/>
                <a:cs typeface="Times New Roman" panose="02020603050405020304" pitchFamily="18" charset="0"/>
              </a:rPr>
              <a:t>được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hiện</a:t>
            </a:r>
            <a:r>
              <a:rPr lang="en-US" sz="2800" dirty="0">
                <a:latin typeface="Times New Roman" panose="02020603050405020304" pitchFamily="18" charset="0"/>
                <a:cs typeface="Times New Roman" panose="02020603050405020304" pitchFamily="18" charset="0"/>
              </a:rPr>
              <a:t> ở 2 </a:t>
            </a:r>
            <a:r>
              <a:rPr lang="en-US" sz="2800" dirty="0" err="1">
                <a:latin typeface="Times New Roman" panose="02020603050405020304" pitchFamily="18" charset="0"/>
                <a:cs typeface="Times New Roman" panose="02020603050405020304" pitchFamily="18" charset="0"/>
              </a:rPr>
              <a:t>mặt</a:t>
            </a:r>
            <a:r>
              <a:rPr lang="en-US" sz="2800" dirty="0">
                <a:latin typeface="Times New Roman" panose="02020603050405020304" pitchFamily="18" charset="0"/>
                <a:cs typeface="Times New Roman" panose="02020603050405020304" pitchFamily="18" charset="0"/>
              </a:rPr>
              <a:t> là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Nguồn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vốn</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nguồn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a:t>
            </a:r>
          </a:p>
          <a:p>
            <a:pPr>
              <a:lnSpc>
                <a:spcPct val="150000"/>
              </a:lnSpc>
              <a:spcBef>
                <a:spcPts val="600"/>
              </a:spcBef>
              <a:spcAft>
                <a:spcPts val="600"/>
              </a:spcAft>
            </a:pPr>
            <a:endParaRPr lang="en-US" sz="2800" dirty="0">
              <a:latin typeface="Times New Roman" panose="02020603050405020304" pitchFamily="18" charset="0"/>
              <a:cs typeface="Times New Roman" panose="02020603050405020304" pitchFamily="18" charset="0"/>
            </a:endParaRPr>
          </a:p>
        </p:txBody>
      </p:sp>
      <p:sp>
        <p:nvSpPr>
          <p:cNvPr id="6" name="Rectangle 2"/>
          <p:cNvSpPr>
            <a:spLocks noGrp="1" noChangeArrowheads="1"/>
          </p:cNvSpPr>
          <p:nvPr>
            <p:ph type="title"/>
          </p:nvPr>
        </p:nvSpPr>
        <p:spPr>
          <a:xfrm>
            <a:off x="914400" y="152400"/>
            <a:ext cx="7772400" cy="1143000"/>
          </a:xfrm>
          <a:solidFill>
            <a:schemeClr val="accent1">
              <a:lumMod val="20000"/>
              <a:lumOff val="80000"/>
            </a:schemeClr>
          </a:solidFill>
        </p:spPr>
        <p:txBody>
          <a:bodyPr>
            <a:noAutofit/>
          </a:bodyPr>
          <a:lstStyle/>
          <a:p>
            <a:pPr lvl="2" algn="l" rtl="0">
              <a:spcBef>
                <a:spcPct val="0"/>
              </a:spcBef>
            </a:pPr>
            <a:r>
              <a:rPr lang="en-US" sz="2800" b="1" u="sng" dirty="0" smtClean="0">
                <a:solidFill>
                  <a:srgbClr val="0D0C0B"/>
                </a:solidFill>
                <a:latin typeface="Times New Roman" panose="02020603050405020304" pitchFamily="18" charset="0"/>
                <a:cs typeface="Times New Roman" panose="02020603050405020304" pitchFamily="18" charset="0"/>
              </a:rPr>
              <a:t>1.3. </a:t>
            </a:r>
            <a:r>
              <a:rPr lang="en-US" sz="2800" b="1" u="sng" dirty="0" err="1" smtClean="0">
                <a:solidFill>
                  <a:srgbClr val="0D0C0B"/>
                </a:solidFill>
                <a:latin typeface="Times New Roman" panose="02020603050405020304" pitchFamily="18" charset="0"/>
                <a:cs typeface="Times New Roman" panose="02020603050405020304" pitchFamily="18" charset="0"/>
              </a:rPr>
              <a:t>Đối</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tượng</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của</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kế</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toán</a:t>
            </a:r>
            <a:r>
              <a:rPr lang="en-US" sz="2800" b="1" u="sng" dirty="0" smtClean="0">
                <a:solidFill>
                  <a:srgbClr val="0D0C0B"/>
                </a:solidFill>
                <a:latin typeface="Times New Roman" panose="02020603050405020304" pitchFamily="18" charset="0"/>
                <a:cs typeface="Times New Roman" panose="02020603050405020304" pitchFamily="18" charset="0"/>
              </a:rPr>
              <a:t/>
            </a:r>
            <a:br>
              <a:rPr lang="en-US" sz="2800" b="1" u="sng" dirty="0" smtClean="0">
                <a:solidFill>
                  <a:srgbClr val="0D0C0B"/>
                </a:solidFill>
                <a:latin typeface="Times New Roman" panose="02020603050405020304" pitchFamily="18" charset="0"/>
                <a:cs typeface="Times New Roman" panose="02020603050405020304" pitchFamily="18" charset="0"/>
              </a:rPr>
            </a:br>
            <a:r>
              <a:rPr lang="en-US" sz="2800" b="1" u="sng" dirty="0">
                <a:solidFill>
                  <a:srgbClr val="0D0C0B"/>
                </a:solidFill>
                <a:latin typeface="Times New Roman" panose="02020603050405020304" pitchFamily="18" charset="0"/>
                <a:cs typeface="Times New Roman" panose="02020603050405020304" pitchFamily="18" charset="0"/>
              </a:rPr>
              <a:t>1.3.1 </a:t>
            </a:r>
            <a:r>
              <a:rPr lang="en-US" sz="2800" b="1" u="sng" dirty="0" err="1">
                <a:solidFill>
                  <a:srgbClr val="0D0C0B"/>
                </a:solidFill>
                <a:latin typeface="Times New Roman" panose="02020603050405020304" pitchFamily="18" charset="0"/>
                <a:cs typeface="Times New Roman" panose="02020603050405020304" pitchFamily="18" charset="0"/>
              </a:rPr>
              <a:t>Khái</a:t>
            </a:r>
            <a:r>
              <a:rPr lang="en-US" sz="2800" b="1" u="sng" dirty="0">
                <a:solidFill>
                  <a:srgbClr val="0D0C0B"/>
                </a:solidFill>
                <a:latin typeface="Times New Roman" panose="02020603050405020304" pitchFamily="18" charset="0"/>
                <a:cs typeface="Times New Roman" panose="02020603050405020304" pitchFamily="18" charset="0"/>
              </a:rPr>
              <a:t> </a:t>
            </a:r>
            <a:r>
              <a:rPr lang="en-US" sz="2800" b="1" u="sng" dirty="0" err="1">
                <a:solidFill>
                  <a:srgbClr val="0D0C0B"/>
                </a:solidFill>
                <a:latin typeface="Times New Roman" panose="02020603050405020304" pitchFamily="18" charset="0"/>
                <a:cs typeface="Times New Roman" panose="02020603050405020304" pitchFamily="18" charset="0"/>
              </a:rPr>
              <a:t>quát</a:t>
            </a:r>
            <a:r>
              <a:rPr lang="en-US" sz="2800" b="1" u="sng" dirty="0">
                <a:solidFill>
                  <a:srgbClr val="0D0C0B"/>
                </a:solidFill>
                <a:latin typeface="Times New Roman" panose="02020603050405020304" pitchFamily="18" charset="0"/>
                <a:cs typeface="Times New Roman" panose="02020603050405020304" pitchFamily="18" charset="0"/>
              </a:rPr>
              <a:t> </a:t>
            </a:r>
            <a:r>
              <a:rPr lang="en-US" sz="2800" b="1" u="sng" dirty="0" err="1">
                <a:solidFill>
                  <a:srgbClr val="0D0C0B"/>
                </a:solidFill>
                <a:latin typeface="Times New Roman" panose="02020603050405020304" pitchFamily="18" charset="0"/>
                <a:cs typeface="Times New Roman" panose="02020603050405020304" pitchFamily="18" charset="0"/>
              </a:rPr>
              <a:t>về</a:t>
            </a:r>
            <a:r>
              <a:rPr lang="en-US" sz="2800" b="1" u="sng" dirty="0">
                <a:solidFill>
                  <a:srgbClr val="0D0C0B"/>
                </a:solidFill>
                <a:latin typeface="Times New Roman" panose="02020603050405020304" pitchFamily="18" charset="0"/>
                <a:cs typeface="Times New Roman" panose="02020603050405020304" pitchFamily="18" charset="0"/>
              </a:rPr>
              <a:t> </a:t>
            </a:r>
            <a:r>
              <a:rPr lang="en-US" sz="2800" b="1" u="sng" dirty="0" err="1">
                <a:solidFill>
                  <a:srgbClr val="0D0C0B"/>
                </a:solidFill>
                <a:latin typeface="Times New Roman" panose="02020603050405020304" pitchFamily="18" charset="0"/>
                <a:cs typeface="Times New Roman" panose="02020603050405020304" pitchFamily="18" charset="0"/>
              </a:rPr>
              <a:t>đối</a:t>
            </a:r>
            <a:r>
              <a:rPr lang="en-US" sz="2800" b="1" u="sng" dirty="0">
                <a:solidFill>
                  <a:srgbClr val="0D0C0B"/>
                </a:solidFill>
                <a:latin typeface="Times New Roman" panose="02020603050405020304" pitchFamily="18" charset="0"/>
                <a:cs typeface="Times New Roman" panose="02020603050405020304" pitchFamily="18" charset="0"/>
              </a:rPr>
              <a:t> </a:t>
            </a:r>
            <a:r>
              <a:rPr lang="en-US" sz="2800" b="1" u="sng" dirty="0" err="1">
                <a:solidFill>
                  <a:srgbClr val="0D0C0B"/>
                </a:solidFill>
                <a:latin typeface="Times New Roman" panose="02020603050405020304" pitchFamily="18" charset="0"/>
                <a:cs typeface="Times New Roman" panose="02020603050405020304" pitchFamily="18" charset="0"/>
              </a:rPr>
              <a:t>tượng</a:t>
            </a:r>
            <a:r>
              <a:rPr lang="en-US" sz="2800" b="1" u="sng" dirty="0">
                <a:solidFill>
                  <a:srgbClr val="0D0C0B"/>
                </a:solidFill>
                <a:latin typeface="Times New Roman" panose="02020603050405020304" pitchFamily="18" charset="0"/>
                <a:cs typeface="Times New Roman" panose="02020603050405020304" pitchFamily="18" charset="0"/>
              </a:rPr>
              <a:t> </a:t>
            </a:r>
            <a:r>
              <a:rPr lang="en-US" sz="2800" b="1" u="sng" dirty="0" err="1">
                <a:solidFill>
                  <a:srgbClr val="0D0C0B"/>
                </a:solidFill>
                <a:latin typeface="Times New Roman" panose="02020603050405020304" pitchFamily="18" charset="0"/>
                <a:cs typeface="Times New Roman" panose="02020603050405020304" pitchFamily="18" charset="0"/>
              </a:rPr>
              <a:t>kế</a:t>
            </a:r>
            <a:r>
              <a:rPr lang="en-US" sz="2800" b="1" u="sng" dirty="0">
                <a:solidFill>
                  <a:srgbClr val="0D0C0B"/>
                </a:solidFill>
                <a:latin typeface="Times New Roman" panose="02020603050405020304" pitchFamily="18" charset="0"/>
                <a:cs typeface="Times New Roman" panose="02020603050405020304" pitchFamily="18" charset="0"/>
              </a:rPr>
              <a:t> </a:t>
            </a:r>
            <a:r>
              <a:rPr lang="en-US" sz="2800" b="1" u="sng" dirty="0" err="1">
                <a:solidFill>
                  <a:srgbClr val="0D0C0B"/>
                </a:solidFill>
                <a:latin typeface="Times New Roman" panose="02020603050405020304" pitchFamily="18" charset="0"/>
                <a:cs typeface="Times New Roman" panose="02020603050405020304" pitchFamily="18" charset="0"/>
              </a:rPr>
              <a:t>toán</a:t>
            </a:r>
            <a:r>
              <a:rPr lang="en-US" sz="2800" b="1" u="sng" dirty="0">
                <a:solidFill>
                  <a:srgbClr val="0D0C0B"/>
                </a:solidFill>
                <a:latin typeface="Times New Roman" panose="02020603050405020304" pitchFamily="18" charset="0"/>
                <a:cs typeface="Times New Roman" panose="02020603050405020304" pitchFamily="18" charset="0"/>
              </a:rPr>
              <a:t> </a:t>
            </a:r>
            <a:br>
              <a:rPr lang="en-US" sz="2800" b="1" u="sng" dirty="0">
                <a:solidFill>
                  <a:srgbClr val="0D0C0B"/>
                </a:solidFill>
                <a:latin typeface="Times New Roman" panose="02020603050405020304" pitchFamily="18" charset="0"/>
                <a:cs typeface="Times New Roman" panose="02020603050405020304" pitchFamily="18" charset="0"/>
              </a:rPr>
            </a:br>
            <a:endParaRPr lang="en-US" sz="2800" b="1" u="sng" dirty="0">
              <a:solidFill>
                <a:srgbClr val="0D0C0B"/>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a:defRPr/>
            </a:pPr>
            <a:fld id="{248FDD80-8E10-4EC9-98E6-48F6BBCF1F49}" type="slidenum">
              <a:rPr lang="en-US" smtClean="0"/>
              <a:t>15</a:t>
            </a:fld>
            <a:endParaRPr lang="en-US" sz="14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cBhvr>
                                    </p:anim>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195"/>
                                        </p:tgtEl>
                                        <p:attrNameLst>
                                          <p:attrName>style.visibility</p:attrName>
                                        </p:attrNameLst>
                                      </p:cBhvr>
                                      <p:to>
                                        <p:strVal val="visible"/>
                                      </p:to>
                                    </p:set>
                                    <p:animEffect transition="in" filter="checkerboard(across)">
                                      <p:cBhvr>
                                        <p:cTn id="12"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utoUpdateAnimBg="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ChangeArrowheads="1"/>
          </p:cNvSpPr>
          <p:nvPr/>
        </p:nvSpPr>
        <p:spPr bwMode="auto">
          <a:xfrm>
            <a:off x="966592" y="1600200"/>
            <a:ext cx="7924800" cy="553998"/>
          </a:xfrm>
          <a:prstGeom prst="rect">
            <a:avLst/>
          </a:prstGeom>
          <a:noFill/>
          <a:ln w="9525">
            <a:noFill/>
            <a:miter lim="800000"/>
          </a:ln>
        </p:spPr>
        <p:txBody>
          <a:bodyPr wrap="square">
            <a:spAutoFit/>
          </a:bodyPr>
          <a:lstStyle/>
          <a:p>
            <a:pPr algn="just"/>
            <a:endParaRPr lang="en-US" sz="3000" dirty="0">
              <a:solidFill>
                <a:srgbClr val="0D0C0B"/>
              </a:solidFill>
              <a:latin typeface="Times New Roman" panose="02020603050405020304" pitchFamily="18" charset="0"/>
              <a:cs typeface="Times New Roman" panose="02020603050405020304" pitchFamily="18" charset="0"/>
            </a:endParaRPr>
          </a:p>
        </p:txBody>
      </p:sp>
      <p:sp>
        <p:nvSpPr>
          <p:cNvPr id="6" name="Rectangle 2"/>
          <p:cNvSpPr>
            <a:spLocks noGrp="1" noChangeArrowheads="1"/>
          </p:cNvSpPr>
          <p:nvPr>
            <p:ph type="title"/>
          </p:nvPr>
        </p:nvSpPr>
        <p:spPr>
          <a:xfrm>
            <a:off x="966592" y="304800"/>
            <a:ext cx="7720208" cy="1000780"/>
          </a:xfrm>
          <a:solidFill>
            <a:schemeClr val="accent1">
              <a:lumMod val="20000"/>
              <a:lumOff val="80000"/>
            </a:schemeClr>
          </a:solidFill>
        </p:spPr>
        <p:txBody>
          <a:bodyPr>
            <a:noAutofit/>
          </a:bodyPr>
          <a:lstStyle/>
          <a:p>
            <a:pPr lvl="2" algn="l" rtl="0">
              <a:lnSpc>
                <a:spcPct val="150000"/>
              </a:lnSpc>
              <a:spcBef>
                <a:spcPct val="0"/>
              </a:spcBef>
            </a:pPr>
            <a:r>
              <a:rPr lang="en-US" sz="2800" b="1" u="sng" dirty="0" smtClean="0">
                <a:solidFill>
                  <a:srgbClr val="0D0C0B"/>
                </a:solidFill>
                <a:latin typeface="Times New Roman" panose="02020603050405020304" pitchFamily="18" charset="0"/>
                <a:cs typeface="Times New Roman" panose="02020603050405020304" pitchFamily="18" charset="0"/>
              </a:rPr>
              <a:t/>
            </a:r>
            <a:br>
              <a:rPr lang="en-US" sz="2800" b="1" u="sng" dirty="0" smtClean="0">
                <a:solidFill>
                  <a:srgbClr val="0D0C0B"/>
                </a:solidFill>
                <a:latin typeface="Times New Roman" panose="02020603050405020304" pitchFamily="18" charset="0"/>
                <a:cs typeface="Times New Roman" panose="02020603050405020304" pitchFamily="18" charset="0"/>
              </a:rPr>
            </a:br>
            <a:r>
              <a:rPr lang="en-US" sz="2800" b="1" u="sng" dirty="0" smtClean="0">
                <a:solidFill>
                  <a:srgbClr val="0D0C0B"/>
                </a:solidFill>
                <a:latin typeface="Times New Roman" panose="02020603050405020304" pitchFamily="18" charset="0"/>
                <a:cs typeface="Times New Roman" panose="02020603050405020304" pitchFamily="18" charset="0"/>
              </a:rPr>
              <a:t>1.3. </a:t>
            </a:r>
            <a:r>
              <a:rPr lang="en-US" sz="2800" b="1" u="sng" dirty="0" err="1" smtClean="0">
                <a:solidFill>
                  <a:srgbClr val="0D0C0B"/>
                </a:solidFill>
                <a:latin typeface="Times New Roman" panose="02020603050405020304" pitchFamily="18" charset="0"/>
                <a:cs typeface="Times New Roman" panose="02020603050405020304" pitchFamily="18" charset="0"/>
              </a:rPr>
              <a:t>Đối</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tượng</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của</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kế</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toán</a:t>
            </a:r>
            <a:r>
              <a:rPr lang="en-US" sz="2800" b="1" u="sng" dirty="0" smtClean="0">
                <a:solidFill>
                  <a:srgbClr val="0D0C0B"/>
                </a:solidFill>
                <a:latin typeface="Times New Roman" panose="02020603050405020304" pitchFamily="18" charset="0"/>
                <a:cs typeface="Times New Roman" panose="02020603050405020304" pitchFamily="18" charset="0"/>
              </a:rPr>
              <a:t/>
            </a:r>
            <a:br>
              <a:rPr lang="en-US" sz="2800" b="1" u="sng" dirty="0" smtClean="0">
                <a:solidFill>
                  <a:srgbClr val="0D0C0B"/>
                </a:solidFill>
                <a:latin typeface="Times New Roman" panose="02020603050405020304" pitchFamily="18" charset="0"/>
                <a:cs typeface="Times New Roman" panose="02020603050405020304" pitchFamily="18" charset="0"/>
              </a:rPr>
            </a:br>
            <a:r>
              <a:rPr lang="en-US" sz="2800" b="1" u="sng" dirty="0" smtClean="0">
                <a:solidFill>
                  <a:srgbClr val="FF0000"/>
                </a:solidFill>
                <a:latin typeface="Times New Roman" panose="02020603050405020304" pitchFamily="18" charset="0"/>
                <a:cs typeface="Times New Roman" panose="02020603050405020304" pitchFamily="18" charset="0"/>
              </a:rPr>
              <a:t>1.3.2 </a:t>
            </a:r>
            <a:r>
              <a:rPr lang="en-US" sz="2800" b="1" dirty="0" err="1">
                <a:solidFill>
                  <a:srgbClr val="FF0000"/>
                </a:solidFill>
              </a:rPr>
              <a:t>Phân</a:t>
            </a:r>
            <a:r>
              <a:rPr lang="en-US" sz="2800" b="1" dirty="0">
                <a:solidFill>
                  <a:srgbClr val="FF0000"/>
                </a:solidFill>
              </a:rPr>
              <a:t> </a:t>
            </a:r>
            <a:r>
              <a:rPr lang="en-US" sz="2800" b="1" dirty="0" err="1">
                <a:solidFill>
                  <a:srgbClr val="FF0000"/>
                </a:solidFill>
              </a:rPr>
              <a:t>loại</a:t>
            </a:r>
            <a:r>
              <a:rPr lang="en-US" sz="2800" b="1" dirty="0">
                <a:solidFill>
                  <a:srgbClr val="FF0000"/>
                </a:solidFill>
              </a:rPr>
              <a:t> </a:t>
            </a:r>
            <a:r>
              <a:rPr lang="en-US" sz="2800" b="1" dirty="0" err="1">
                <a:solidFill>
                  <a:srgbClr val="FF0000"/>
                </a:solidFill>
              </a:rPr>
              <a:t>tài</a:t>
            </a:r>
            <a:r>
              <a:rPr lang="en-US" sz="2800" b="1" dirty="0">
                <a:solidFill>
                  <a:srgbClr val="FF0000"/>
                </a:solidFill>
              </a:rPr>
              <a:t> </a:t>
            </a:r>
            <a:r>
              <a:rPr lang="en-US" sz="2800" b="1" dirty="0" err="1">
                <a:solidFill>
                  <a:srgbClr val="FF0000"/>
                </a:solidFill>
              </a:rPr>
              <a:t>sản</a:t>
            </a:r>
            <a:r>
              <a:rPr lang="en-US" sz="2800" b="1" dirty="0">
                <a:solidFill>
                  <a:srgbClr val="FF0000"/>
                </a:solidFill>
              </a:rPr>
              <a:t> </a:t>
            </a:r>
            <a:r>
              <a:rPr lang="en-US" sz="2800" b="1" dirty="0" err="1">
                <a:solidFill>
                  <a:srgbClr val="FF0000"/>
                </a:solidFill>
              </a:rPr>
              <a:t>theo</a:t>
            </a:r>
            <a:r>
              <a:rPr lang="en-US" sz="2800" b="1" dirty="0">
                <a:solidFill>
                  <a:srgbClr val="FF0000"/>
                </a:solidFill>
              </a:rPr>
              <a:t> </a:t>
            </a:r>
            <a:r>
              <a:rPr lang="en-US" sz="2800" b="1" dirty="0" err="1">
                <a:solidFill>
                  <a:srgbClr val="FF0000"/>
                </a:solidFill>
              </a:rPr>
              <a:t>kết</a:t>
            </a:r>
            <a:r>
              <a:rPr lang="en-US" sz="2800" b="1" dirty="0">
                <a:solidFill>
                  <a:srgbClr val="FF0000"/>
                </a:solidFill>
              </a:rPr>
              <a:t> </a:t>
            </a:r>
            <a:r>
              <a:rPr lang="en-US" sz="2800" b="1" dirty="0" err="1">
                <a:solidFill>
                  <a:srgbClr val="FF0000"/>
                </a:solidFill>
              </a:rPr>
              <a:t>cấu</a:t>
            </a:r>
            <a:r>
              <a:rPr lang="en-US" sz="2800" b="1" dirty="0">
                <a:solidFill>
                  <a:srgbClr val="FF0000"/>
                </a:solidFill>
              </a:rPr>
              <a:t> </a:t>
            </a:r>
            <a:r>
              <a:rPr lang="en-US" sz="2800" dirty="0"/>
              <a:t/>
            </a:r>
            <a:br>
              <a:rPr lang="en-US" sz="2800" dirty="0"/>
            </a:br>
            <a:r>
              <a:rPr lang="en-US" sz="2800" dirty="0"/>
              <a:t/>
            </a:r>
            <a:br>
              <a:rPr lang="en-US" sz="2800" dirty="0"/>
            </a:br>
            <a:endParaRPr lang="en-US" sz="2800" dirty="0" smtClean="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a:defRPr/>
            </a:pPr>
            <a:fld id="{248FDD80-8E10-4EC9-98E6-48F6BBCF1F49}" type="slidenum">
              <a:rPr lang="en-US" smtClean="0"/>
              <a:t>16</a:t>
            </a:fld>
            <a:endParaRPr lang="en-US" sz="1400"/>
          </a:p>
        </p:txBody>
      </p:sp>
      <p:sp>
        <p:nvSpPr>
          <p:cNvPr id="18" name="TextBox 17"/>
          <p:cNvSpPr txBox="1"/>
          <p:nvPr/>
        </p:nvSpPr>
        <p:spPr>
          <a:xfrm>
            <a:off x="1118992" y="1305580"/>
            <a:ext cx="7620000" cy="1077218"/>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3200" u="sng" dirty="0" err="1" smtClean="0">
                <a:latin typeface="Times New Roman" panose="02020603050405020304" pitchFamily="18" charset="0"/>
                <a:cs typeface="Times New Roman" panose="02020603050405020304" pitchFamily="18" charset="0"/>
              </a:rPr>
              <a:t>Tài</a:t>
            </a:r>
            <a:r>
              <a:rPr lang="en-US" sz="3200" u="sng" dirty="0" smtClean="0">
                <a:latin typeface="Times New Roman" panose="02020603050405020304" pitchFamily="18" charset="0"/>
                <a:cs typeface="Times New Roman" panose="02020603050405020304" pitchFamily="18" charset="0"/>
              </a:rPr>
              <a:t> </a:t>
            </a:r>
            <a:r>
              <a:rPr lang="en-US" sz="3200" u="sng" dirty="0" err="1" smtClean="0">
                <a:latin typeface="Times New Roman" panose="02020603050405020304" pitchFamily="18" charset="0"/>
                <a:cs typeface="Times New Roman" panose="02020603050405020304" pitchFamily="18" charset="0"/>
              </a:rPr>
              <a:t>sản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là</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nguồn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lực</a:t>
            </a:r>
            <a:r>
              <a:rPr lang="en-US" sz="3200" dirty="0">
                <a:latin typeface="Times New Roman" panose="02020603050405020304" pitchFamily="18" charset="0"/>
                <a:cs typeface="Times New Roman" panose="02020603050405020304" pitchFamily="18" charset="0"/>
              </a:rPr>
              <a:t> do DN </a:t>
            </a:r>
            <a:r>
              <a:rPr lang="en-US" sz="3200" dirty="0" err="1">
                <a:latin typeface="Times New Roman" panose="02020603050405020304" pitchFamily="18" charset="0"/>
                <a:cs typeface="Times New Roman" panose="02020603050405020304" pitchFamily="18" charset="0"/>
              </a:rPr>
              <a:t>kiểm</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soát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và</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ích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tương</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lai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gồm</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16" name="Rounded Rectangle 15"/>
          <p:cNvSpPr/>
          <p:nvPr/>
        </p:nvSpPr>
        <p:spPr>
          <a:xfrm>
            <a:off x="966592" y="2743200"/>
            <a:ext cx="5053208" cy="380999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2800" b="1" dirty="0" err="1">
                <a:latin typeface="Times New Roman" panose="02020603050405020304" pitchFamily="18" charset="0"/>
                <a:cs typeface="Times New Roman" panose="02020603050405020304" pitchFamily="18" charset="0"/>
              </a:rPr>
              <a:t>Tài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ngắn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hạn</a:t>
            </a:r>
            <a:endParaRPr lang="vi-VN" sz="2800" b="1" dirty="0" smtClean="0">
              <a:latin typeface="Times New Roman" panose="02020603050405020304" pitchFamily="18" charset="0"/>
              <a:cs typeface="Times New Roman" panose="02020603050405020304" pitchFamily="18" charset="0"/>
            </a:endParaRPr>
          </a:p>
          <a:p>
            <a:pPr algn="just"/>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Được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dự</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tính</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để</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bán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hoặc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sử</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dụng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trong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chu</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kỳ</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kinh</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doanh</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bình</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thường</a:t>
            </a:r>
            <a:r>
              <a:rPr lang="en-US" sz="2800" i="1"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algn="just"/>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Là</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tiền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hoặc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sản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tương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đương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tiền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mà</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việc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sử</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dụng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không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gặp</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một</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hạn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chế</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nào</a:t>
            </a:r>
            <a:r>
              <a:rPr lang="en-US" sz="2800" i="1"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7" name="Rounded Rectangle 16"/>
          <p:cNvSpPr/>
          <p:nvPr/>
        </p:nvSpPr>
        <p:spPr>
          <a:xfrm>
            <a:off x="6324600" y="2743200"/>
            <a:ext cx="2667000" cy="380999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r>
              <a:rPr lang="vi-VN" sz="2800" b="1" i="1" dirty="0" smtClean="0">
                <a:latin typeface="Times New Roman" panose="02020603050405020304" pitchFamily="18" charset="0"/>
                <a:cs typeface="Times New Roman" panose="02020603050405020304" pitchFamily="18" charset="0"/>
              </a:rPr>
              <a:t>Tài sản dài hạn</a:t>
            </a:r>
          </a:p>
          <a:p>
            <a:pPr algn="just"/>
            <a:r>
              <a:rPr lang="vi-VN" sz="2800" b="1" i="1" dirty="0">
                <a:latin typeface="Times New Roman" panose="02020603050405020304" pitchFamily="18" charset="0"/>
                <a:cs typeface="Times New Roman" panose="02020603050405020304" pitchFamily="18" charset="0"/>
              </a:rPr>
              <a:t>-</a:t>
            </a:r>
            <a:r>
              <a:rPr lang="en-US" sz="2800" i="1" dirty="0" err="1" smtClean="0">
                <a:latin typeface="Times New Roman" panose="02020603050405020304" pitchFamily="18" charset="0"/>
                <a:cs typeface="Times New Roman" panose="02020603050405020304" pitchFamily="18" charset="0"/>
              </a:rPr>
              <a:t>Tất</a:t>
            </a:r>
            <a:r>
              <a:rPr lang="en-US" sz="2800" i="1" dirty="0" smtClean="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cả</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các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sản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khác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ngoài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sản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ngắn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hạn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được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xếp</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vào</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loại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sản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hạn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18722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ppt_x"/>
                                          </p:val>
                                        </p:tav>
                                        <p:tav tm="100000">
                                          <p:val>
                                            <p:strVal val="#ppt_x"/>
                                          </p:val>
                                        </p:tav>
                                      </p:tavLst>
                                    </p:anim>
                                    <p:anim calcmode="lin" valueType="num">
                                      <p:cBhvr additive="base">
                                        <p:cTn id="1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8" grpId="0" animBg="1"/>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ChangeArrowheads="1"/>
          </p:cNvSpPr>
          <p:nvPr/>
        </p:nvSpPr>
        <p:spPr bwMode="auto">
          <a:xfrm>
            <a:off x="966592" y="1600200"/>
            <a:ext cx="7924800" cy="553998"/>
          </a:xfrm>
          <a:prstGeom prst="rect">
            <a:avLst/>
          </a:prstGeom>
          <a:noFill/>
          <a:ln w="9525">
            <a:noFill/>
            <a:miter lim="800000"/>
          </a:ln>
        </p:spPr>
        <p:txBody>
          <a:bodyPr wrap="square">
            <a:spAutoFit/>
          </a:bodyPr>
          <a:lstStyle/>
          <a:p>
            <a:pPr algn="just"/>
            <a:endParaRPr lang="en-US" sz="3000" dirty="0">
              <a:solidFill>
                <a:srgbClr val="0D0C0B"/>
              </a:solidFill>
              <a:latin typeface="Times New Roman" panose="02020603050405020304" pitchFamily="18" charset="0"/>
              <a:cs typeface="Times New Roman" panose="02020603050405020304" pitchFamily="18" charset="0"/>
            </a:endParaRPr>
          </a:p>
        </p:txBody>
      </p:sp>
      <p:sp>
        <p:nvSpPr>
          <p:cNvPr id="6" name="Rectangle 2"/>
          <p:cNvSpPr>
            <a:spLocks noGrp="1" noChangeArrowheads="1"/>
          </p:cNvSpPr>
          <p:nvPr>
            <p:ph type="title"/>
          </p:nvPr>
        </p:nvSpPr>
        <p:spPr>
          <a:xfrm>
            <a:off x="930058" y="245133"/>
            <a:ext cx="7772400" cy="1143000"/>
          </a:xfrm>
          <a:solidFill>
            <a:schemeClr val="accent1">
              <a:lumMod val="20000"/>
              <a:lumOff val="80000"/>
            </a:schemeClr>
          </a:solidFill>
        </p:spPr>
        <p:txBody>
          <a:bodyPr>
            <a:noAutofit/>
          </a:bodyPr>
          <a:lstStyle/>
          <a:p>
            <a:pPr lvl="2" algn="l" rtl="0">
              <a:lnSpc>
                <a:spcPct val="150000"/>
              </a:lnSpc>
              <a:spcBef>
                <a:spcPct val="0"/>
              </a:spcBef>
            </a:pPr>
            <a:r>
              <a:rPr lang="en-US" sz="2800" b="1" u="sng" dirty="0" smtClean="0">
                <a:solidFill>
                  <a:srgbClr val="0D0C0B"/>
                </a:solidFill>
                <a:latin typeface="Times New Roman" panose="02020603050405020304" pitchFamily="18" charset="0"/>
                <a:cs typeface="Times New Roman" panose="02020603050405020304" pitchFamily="18" charset="0"/>
              </a:rPr>
              <a:t/>
            </a:r>
            <a:br>
              <a:rPr lang="en-US" sz="2800" b="1" u="sng" dirty="0" smtClean="0">
                <a:solidFill>
                  <a:srgbClr val="0D0C0B"/>
                </a:solidFill>
                <a:latin typeface="Times New Roman" panose="02020603050405020304" pitchFamily="18" charset="0"/>
                <a:cs typeface="Times New Roman" panose="02020603050405020304" pitchFamily="18" charset="0"/>
              </a:rPr>
            </a:br>
            <a:r>
              <a:rPr lang="en-US" sz="2800" b="1" u="sng" dirty="0" smtClean="0">
                <a:solidFill>
                  <a:srgbClr val="0D0C0B"/>
                </a:solidFill>
                <a:latin typeface="Times New Roman" panose="02020603050405020304" pitchFamily="18" charset="0"/>
                <a:cs typeface="Times New Roman" panose="02020603050405020304" pitchFamily="18" charset="0"/>
              </a:rPr>
              <a:t>1.3. </a:t>
            </a:r>
            <a:r>
              <a:rPr lang="en-US" sz="2800" b="1" u="sng" dirty="0" err="1" smtClean="0">
                <a:solidFill>
                  <a:srgbClr val="0D0C0B"/>
                </a:solidFill>
                <a:latin typeface="Times New Roman" panose="02020603050405020304" pitchFamily="18" charset="0"/>
                <a:cs typeface="Times New Roman" panose="02020603050405020304" pitchFamily="18" charset="0"/>
              </a:rPr>
              <a:t>Đối</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tượng</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của</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kế</a:t>
            </a:r>
            <a:r>
              <a:rPr lang="en-US" sz="2800" b="1" u="sng" dirty="0" smtClean="0">
                <a:solidFill>
                  <a:srgbClr val="0D0C0B"/>
                </a:solidFill>
                <a:latin typeface="Times New Roman" panose="02020603050405020304" pitchFamily="18" charset="0"/>
                <a:cs typeface="Times New Roman" panose="02020603050405020304" pitchFamily="18" charset="0"/>
              </a:rPr>
              <a:t> </a:t>
            </a:r>
            <a:r>
              <a:rPr lang="en-US" sz="2800" b="1" u="sng" dirty="0" err="1" smtClean="0">
                <a:solidFill>
                  <a:srgbClr val="0D0C0B"/>
                </a:solidFill>
                <a:latin typeface="Times New Roman" panose="02020603050405020304" pitchFamily="18" charset="0"/>
                <a:cs typeface="Times New Roman" panose="02020603050405020304" pitchFamily="18" charset="0"/>
              </a:rPr>
              <a:t>toán</a:t>
            </a:r>
            <a:r>
              <a:rPr lang="en-US" sz="2800" b="1" u="sng" dirty="0" smtClean="0">
                <a:solidFill>
                  <a:srgbClr val="0D0C0B"/>
                </a:solidFill>
                <a:latin typeface="Times New Roman" panose="02020603050405020304" pitchFamily="18" charset="0"/>
                <a:cs typeface="Times New Roman" panose="02020603050405020304" pitchFamily="18" charset="0"/>
              </a:rPr>
              <a:t/>
            </a:r>
            <a:br>
              <a:rPr lang="en-US" sz="2800" b="1" u="sng" dirty="0" smtClean="0">
                <a:solidFill>
                  <a:srgbClr val="0D0C0B"/>
                </a:solidFill>
                <a:latin typeface="Times New Roman" panose="02020603050405020304" pitchFamily="18" charset="0"/>
                <a:cs typeface="Times New Roman" panose="02020603050405020304" pitchFamily="18" charset="0"/>
              </a:rPr>
            </a:br>
            <a:r>
              <a:rPr lang="en-US" sz="2800" b="1" u="sng" dirty="0" smtClean="0">
                <a:solidFill>
                  <a:srgbClr val="FF0000"/>
                </a:solidFill>
                <a:latin typeface="Times New Roman" panose="02020603050405020304" pitchFamily="18" charset="0"/>
                <a:cs typeface="Times New Roman" panose="02020603050405020304" pitchFamily="18" charset="0"/>
              </a:rPr>
              <a:t>1.3.3 </a:t>
            </a:r>
            <a:r>
              <a:rPr lang="en-US" sz="2800" b="1" dirty="0" err="1">
                <a:solidFill>
                  <a:srgbClr val="FF0000"/>
                </a:solidFill>
              </a:rPr>
              <a:t>Phân</a:t>
            </a:r>
            <a:r>
              <a:rPr lang="en-US" sz="2800" b="1" dirty="0">
                <a:solidFill>
                  <a:srgbClr val="FF0000"/>
                </a:solidFill>
              </a:rPr>
              <a:t> </a:t>
            </a:r>
            <a:r>
              <a:rPr lang="en-US" sz="2800" b="1" dirty="0" err="1">
                <a:solidFill>
                  <a:srgbClr val="FF0000"/>
                </a:solidFill>
              </a:rPr>
              <a:t>loại</a:t>
            </a:r>
            <a:r>
              <a:rPr lang="en-US" sz="2800" b="1" dirty="0">
                <a:solidFill>
                  <a:srgbClr val="FF0000"/>
                </a:solidFill>
              </a:rPr>
              <a:t> </a:t>
            </a:r>
            <a:r>
              <a:rPr lang="en-US" sz="2800" b="1" dirty="0" err="1">
                <a:solidFill>
                  <a:srgbClr val="FF0000"/>
                </a:solidFill>
              </a:rPr>
              <a:t>tài</a:t>
            </a:r>
            <a:r>
              <a:rPr lang="en-US" sz="2800" b="1" dirty="0">
                <a:solidFill>
                  <a:srgbClr val="FF0000"/>
                </a:solidFill>
              </a:rPr>
              <a:t> </a:t>
            </a:r>
            <a:r>
              <a:rPr lang="en-US" sz="2800" b="1" dirty="0" err="1">
                <a:solidFill>
                  <a:srgbClr val="FF0000"/>
                </a:solidFill>
              </a:rPr>
              <a:t>sản</a:t>
            </a:r>
            <a:r>
              <a:rPr lang="en-US" sz="2800" b="1" dirty="0">
                <a:solidFill>
                  <a:srgbClr val="FF0000"/>
                </a:solidFill>
              </a:rPr>
              <a:t> </a:t>
            </a:r>
            <a:r>
              <a:rPr lang="en-US" sz="2800" b="1" dirty="0" err="1">
                <a:solidFill>
                  <a:srgbClr val="FF0000"/>
                </a:solidFill>
              </a:rPr>
              <a:t>theo</a:t>
            </a:r>
            <a:r>
              <a:rPr lang="en-US" sz="2800" b="1" dirty="0">
                <a:solidFill>
                  <a:srgbClr val="FF0000"/>
                </a:solidFill>
              </a:rPr>
              <a:t> </a:t>
            </a:r>
            <a:r>
              <a:rPr lang="en-US" sz="2800" b="1" dirty="0" err="1">
                <a:solidFill>
                  <a:srgbClr val="FF0000"/>
                </a:solidFill>
              </a:rPr>
              <a:t>nguồn</a:t>
            </a:r>
            <a:r>
              <a:rPr lang="en-US" sz="2800" b="1" dirty="0">
                <a:solidFill>
                  <a:srgbClr val="FF0000"/>
                </a:solidFill>
              </a:rPr>
              <a:t> </a:t>
            </a:r>
            <a:r>
              <a:rPr lang="en-US" sz="2800" b="1" dirty="0" err="1">
                <a:solidFill>
                  <a:srgbClr val="FF0000"/>
                </a:solidFill>
              </a:rPr>
              <a:t>hình</a:t>
            </a:r>
            <a:r>
              <a:rPr lang="en-US" sz="2800" b="1" dirty="0">
                <a:solidFill>
                  <a:srgbClr val="FF0000"/>
                </a:solidFill>
              </a:rPr>
              <a:t> </a:t>
            </a:r>
            <a:r>
              <a:rPr lang="en-US" sz="2800" b="1" dirty="0" err="1">
                <a:solidFill>
                  <a:srgbClr val="FF0000"/>
                </a:solidFill>
              </a:rPr>
              <a:t>thành</a:t>
            </a:r>
            <a:r>
              <a:rPr lang="en-US" sz="2800" b="1" dirty="0">
                <a:solidFill>
                  <a:srgbClr val="FF0000"/>
                </a:solidFill>
              </a:rPr>
              <a:t> </a:t>
            </a:r>
            <a:r>
              <a:rPr lang="en-US" sz="2800" b="1" dirty="0"/>
              <a:t/>
            </a:r>
            <a:br>
              <a:rPr lang="en-US" sz="2800" b="1" dirty="0"/>
            </a:br>
            <a:r>
              <a:rPr lang="en-US" sz="2800" b="1" dirty="0"/>
              <a:t/>
            </a:r>
            <a:br>
              <a:rPr lang="en-US" sz="2800" b="1" dirty="0"/>
            </a:br>
            <a:endParaRPr lang="en-US" sz="2800" b="1" dirty="0" smtClean="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a:defRPr/>
            </a:pPr>
            <a:fld id="{248FDD80-8E10-4EC9-98E6-48F6BBCF1F49}" type="slidenum">
              <a:rPr lang="en-US" smtClean="0"/>
              <a:t>17</a:t>
            </a:fld>
            <a:endParaRPr lang="en-US" sz="1400"/>
          </a:p>
        </p:txBody>
      </p:sp>
      <p:sp>
        <p:nvSpPr>
          <p:cNvPr id="13" name="Rounded Rectangle 12"/>
          <p:cNvSpPr/>
          <p:nvPr/>
        </p:nvSpPr>
        <p:spPr>
          <a:xfrm>
            <a:off x="966592" y="2895600"/>
            <a:ext cx="3910208" cy="380999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just"/>
            <a:r>
              <a:rPr lang="en-US" sz="2800" i="1" dirty="0" smtClean="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Là</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nghĩa</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vụ</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hiện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tại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của</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doanh</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nghiệp</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phát</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sinh</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từ</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các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giao</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dịch</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và</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sự</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kiện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đã</a:t>
            </a:r>
            <a:r>
              <a:rPr lang="en-US" sz="2800" i="1" dirty="0">
                <a:latin typeface="Times New Roman" panose="02020603050405020304" pitchFamily="18" charset="0"/>
                <a:cs typeface="Times New Roman" panose="02020603050405020304" pitchFamily="18" charset="0"/>
              </a:rPr>
              <a:t> qua </a:t>
            </a:r>
            <a:r>
              <a:rPr lang="en-US" sz="2800" i="1" dirty="0" err="1">
                <a:latin typeface="Times New Roman" panose="02020603050405020304" pitchFamily="18" charset="0"/>
                <a:cs typeface="Times New Roman" panose="02020603050405020304" pitchFamily="18" charset="0"/>
              </a:rPr>
              <a:t>mà</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doanh</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nghiệp</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phải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thanh</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toán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từ</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các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nguồn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lực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của</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mình</a:t>
            </a:r>
            <a:endParaRPr lang="en-US" sz="2800" i="1" dirty="0">
              <a:latin typeface="Times New Roman" panose="02020603050405020304" pitchFamily="18" charset="0"/>
              <a:cs typeface="Times New Roman" panose="02020603050405020304" pitchFamily="18" charset="0"/>
            </a:endParaRPr>
          </a:p>
        </p:txBody>
      </p:sp>
      <p:sp>
        <p:nvSpPr>
          <p:cNvPr id="14" name="Rounded Rectangle 13"/>
          <p:cNvSpPr/>
          <p:nvPr/>
        </p:nvSpPr>
        <p:spPr>
          <a:xfrm>
            <a:off x="5105400" y="2895600"/>
            <a:ext cx="3886200" cy="380999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r>
              <a:rPr lang="vi-VN" sz="2800" i="1" dirty="0" smtClean="0">
                <a:latin typeface="Times New Roman" panose="02020603050405020304" pitchFamily="18" charset="0"/>
                <a:cs typeface="Times New Roman" panose="02020603050405020304" pitchFamily="18" charset="0"/>
              </a:rPr>
              <a:t>Vốn </a:t>
            </a:r>
            <a:r>
              <a:rPr lang="vi-VN" sz="2800" i="1" dirty="0">
                <a:latin typeface="Times New Roman" panose="02020603050405020304" pitchFamily="18" charset="0"/>
                <a:cs typeface="Times New Roman" panose="02020603050405020304" pitchFamily="18" charset="0"/>
              </a:rPr>
              <a:t>góp và lợi nhuận chưa chia), </a:t>
            </a:r>
            <a:r>
              <a:rPr lang="vi-VN" sz="2800" i="1" dirty="0" smtClean="0">
                <a:latin typeface="Times New Roman" panose="02020603050405020304" pitchFamily="18" charset="0"/>
                <a:cs typeface="Times New Roman" panose="02020603050405020304" pitchFamily="18" charset="0"/>
              </a:rPr>
              <a:t>chênh </a:t>
            </a:r>
            <a:r>
              <a:rPr lang="vi-VN" sz="2800" i="1" dirty="0">
                <a:latin typeface="Times New Roman" panose="02020603050405020304" pitchFamily="18" charset="0"/>
                <a:cs typeface="Times New Roman" panose="02020603050405020304" pitchFamily="18" charset="0"/>
              </a:rPr>
              <a:t>lệch đánh giá lại tài sản, các quỹ của doanh nghiệp như: quỹ phát triển, quỹ dự trữ, quỹ khen thưởng phúc lợi... </a:t>
            </a:r>
          </a:p>
        </p:txBody>
      </p:sp>
      <p:sp>
        <p:nvSpPr>
          <p:cNvPr id="2" name="Oval 1"/>
          <p:cNvSpPr/>
          <p:nvPr/>
        </p:nvSpPr>
        <p:spPr>
          <a:xfrm>
            <a:off x="1295400" y="1600200"/>
            <a:ext cx="3124200" cy="91440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800" b="1" dirty="0" smtClean="0"/>
              <a:t>Nợ phải trả</a:t>
            </a:r>
            <a:endParaRPr lang="en-US" sz="2800" b="1" dirty="0"/>
          </a:p>
        </p:txBody>
      </p:sp>
      <p:sp>
        <p:nvSpPr>
          <p:cNvPr id="16" name="Oval 15"/>
          <p:cNvSpPr/>
          <p:nvPr/>
        </p:nvSpPr>
        <p:spPr>
          <a:xfrm>
            <a:off x="5105400" y="1600200"/>
            <a:ext cx="3785992" cy="106680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2800" b="1" dirty="0" smtClean="0"/>
              <a:t>Vốn chủ sở hữu</a:t>
            </a:r>
            <a:endParaRPr lang="en-US" sz="2800" b="1" dirty="0"/>
          </a:p>
        </p:txBody>
      </p:sp>
    </p:spTree>
    <p:extLst>
      <p:ext uri="{BB962C8B-B14F-4D97-AF65-F5344CB8AC3E}">
        <p14:creationId xmlns:p14="http://schemas.microsoft.com/office/powerpoint/2010/main" val="26383469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P spid="14" grpId="0" animBg="1"/>
      <p:bldP spid="2"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400"/>
            <a:ext cx="8305800" cy="645160"/>
          </a:xfrm>
          <a:prstGeom prst="rect">
            <a:avLst/>
          </a:prstGeom>
        </p:spPr>
        <p:txBody>
          <a:bodyPr wrap="square">
            <a:spAutoFit/>
          </a:bodyPr>
          <a:lstStyle/>
          <a:p>
            <a:r>
              <a:rPr lang="en-US" sz="3600" b="1" dirty="0" err="1" smtClean="0">
                <a:latin typeface="Times New Roman" panose="02020603050405020304" pitchFamily="18" charset="0"/>
                <a:cs typeface="Times New Roman" panose="02020603050405020304" pitchFamily="18" charset="0"/>
              </a:rPr>
              <a:t>Mối</a:t>
            </a:r>
            <a:r>
              <a:rPr lang="en-US" sz="3600" b="1" dirty="0" smtClean="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liên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hệ</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giữa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tài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sản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và</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nguồn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vốn</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4" name="Rectangle 4"/>
          <p:cNvSpPr>
            <a:spLocks noChangeArrowheads="1"/>
          </p:cNvSpPr>
          <p:nvPr/>
        </p:nvSpPr>
        <p:spPr bwMode="auto">
          <a:xfrm>
            <a:off x="990600" y="1524000"/>
            <a:ext cx="7543800" cy="1333500"/>
          </a:xfrm>
          <a:prstGeom prst="rect">
            <a:avLst/>
          </a:prstGeom>
          <a:solidFill>
            <a:srgbClr val="FFFFFF"/>
          </a:solidFill>
          <a:ln w="9525">
            <a:solidFill>
              <a:srgbClr val="000000"/>
            </a:solidFill>
            <a:miter lim="800000"/>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ts val="1000"/>
              </a:spcAft>
              <a:buClrTx/>
              <a:buSzTx/>
              <a:buFontTx/>
              <a:buNone/>
            </a:pPr>
            <a:r>
              <a:rPr lang="en-US" sz="1300" dirty="0"/>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Tài</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sản</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Vốn</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chủ</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sở</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hữu</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Nợ</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phải</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trả</a:t>
            </a:r>
            <a:endPar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ts val="1000"/>
              </a:spcAft>
              <a:buClrTx/>
              <a:buSzTx/>
              <a:buFontTx/>
              <a:buNone/>
            </a:pP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Hoặc</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Tổng</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số</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tài</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sản</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Tổng</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số</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nguồn</a:t>
            </a:r>
            <a:r>
              <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rPr>
              <a:t> </a:t>
            </a:r>
            <a:r>
              <a:rPr kumimoji="0" lang="en-US" sz="2800" b="1" i="0" u="none" strike="noStrike" cap="none" normalizeH="0" baseline="0" dirty="0" err="1" smtClean="0">
                <a:ln>
                  <a:noFill/>
                </a:ln>
                <a:solidFill>
                  <a:srgbClr val="FF0000"/>
                </a:solidFill>
                <a:effectLst/>
                <a:latin typeface="Times New Roman" panose="02020603050405020304" pitchFamily="18" charset="0"/>
                <a:cs typeface="Times New Roman" panose="02020603050405020304" pitchFamily="18" charset="0"/>
              </a:rPr>
              <a:t>vốn</a:t>
            </a:r>
            <a:endParaRPr kumimoji="0" lang="en-US" sz="2800" b="1" i="0" u="none"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pPr>
            <a:endParaRPr kumimoji="0" lang="en-US" sz="1300" b="0" i="0" u="none" strike="noStrike" cap="none" normalizeH="0" baseline="0" dirty="0" smtClean="0">
              <a:ln>
                <a:noFill/>
              </a:ln>
              <a:solidFill>
                <a:schemeClr val="tx1"/>
              </a:solidFill>
              <a:effectLst/>
            </a:endParaRPr>
          </a:p>
        </p:txBody>
      </p:sp>
      <p:pic>
        <p:nvPicPr>
          <p:cNvPr id="5" name="Picture 7"/>
          <p:cNvPicPr>
            <a:picLocks noChangeArrowheads="1"/>
          </p:cNvPicPr>
          <p:nvPr/>
        </p:nvPicPr>
        <p:blipFill>
          <a:blip r:embed="rId3"/>
          <a:srcRect/>
          <a:stretch>
            <a:fillRect/>
          </a:stretch>
        </p:blipFill>
        <p:spPr bwMode="auto">
          <a:xfrm>
            <a:off x="6172200" y="4114800"/>
            <a:ext cx="2209800" cy="25146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400"/>
            <a:ext cx="8305800" cy="615553"/>
          </a:xfrm>
          <a:prstGeom prst="rect">
            <a:avLst/>
          </a:prstGeom>
        </p:spPr>
        <p:txBody>
          <a:bodyPr wrap="square">
            <a:spAutoFit/>
          </a:bodyPr>
          <a:lstStyle/>
          <a:p>
            <a:r>
              <a:rPr lang="en-US" sz="3400" b="1" dirty="0" smtClean="0">
                <a:latin typeface="Times New Roman" panose="02020603050405020304" pitchFamily="18" charset="0"/>
                <a:cs typeface="Times New Roman" panose="02020603050405020304" pitchFamily="18" charset="0"/>
              </a:rPr>
              <a:t>1.3.4 </a:t>
            </a:r>
            <a:r>
              <a:rPr lang="en-US" sz="3400" b="1" dirty="0" err="1" smtClean="0">
                <a:latin typeface="Times New Roman" panose="02020603050405020304" pitchFamily="18" charset="0"/>
                <a:cs typeface="Times New Roman" panose="02020603050405020304" pitchFamily="18" charset="0"/>
              </a:rPr>
              <a:t>Sự</a:t>
            </a:r>
            <a:r>
              <a:rPr lang="en-US" sz="3400" b="1" dirty="0" smtClean="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vận</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động</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của</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tài</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sản</a:t>
            </a:r>
            <a:r>
              <a:rPr lang="en-US" sz="3400" b="1" dirty="0">
                <a:latin typeface="Times New Roman" panose="02020603050405020304" pitchFamily="18" charset="0"/>
                <a:cs typeface="Times New Roman" panose="02020603050405020304" pitchFamily="18" charset="0"/>
              </a:rPr>
              <a:t> </a:t>
            </a:r>
          </a:p>
        </p:txBody>
      </p:sp>
      <p:sp>
        <p:nvSpPr>
          <p:cNvPr id="3" name="TextBox 2"/>
          <p:cNvSpPr txBox="1"/>
          <p:nvPr/>
        </p:nvSpPr>
        <p:spPr>
          <a:xfrm>
            <a:off x="1066800" y="914400"/>
            <a:ext cx="7772400" cy="1815882"/>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nghiệp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tham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quá</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SXKD </a:t>
            </a:r>
            <a:r>
              <a:rPr lang="en-US" sz="2800" dirty="0" err="1" smtClean="0">
                <a:latin typeface="Times New Roman" panose="02020603050405020304" pitchFamily="18" charset="0"/>
                <a:cs typeface="Times New Roman" panose="02020603050405020304" pitchFamily="18" charset="0"/>
              </a:rPr>
              <a:t>sẽ</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lợi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nhuận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cho</a:t>
            </a:r>
            <a:r>
              <a:rPr lang="en-US" sz="2800" dirty="0" smtClean="0">
                <a:latin typeface="Times New Roman" panose="02020603050405020304" pitchFamily="18" charset="0"/>
                <a:cs typeface="Times New Roman" panose="02020603050405020304" pitchFamily="18" charset="0"/>
              </a:rPr>
              <a:t> DN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Lợi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nhuận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a:t>
            </a:r>
            <a:r>
              <a:rPr lang="vi-VN" sz="2800" dirty="0" smtClean="0">
                <a:latin typeface="Times New Roman" panose="02020603050405020304" pitchFamily="18" charset="0"/>
                <a:cs typeface="Times New Roman" panose="02020603050405020304" pitchFamily="18" charset="0"/>
              </a:rPr>
              <a:t>ước</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a:t>
            </a:r>
            <a:r>
              <a:rPr lang="en-US" sz="2800" dirty="0">
                <a:latin typeface="Times New Roman" panose="02020603050405020304" pitchFamily="18" charset="0"/>
                <a:cs typeface="Times New Roman" panose="02020603050405020304" pitchFamily="18" charset="0"/>
              </a:rPr>
              <a:t>o </a:t>
            </a:r>
            <a:r>
              <a:rPr lang="en-US" sz="2800" dirty="0" err="1" smtClean="0">
                <a:latin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quả</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hoạt</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động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nghiệp</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90600" y="3505200"/>
            <a:ext cx="7620000" cy="1876425"/>
          </a:xfrm>
          <a:prstGeom prst="rect">
            <a:avLst/>
          </a:prstGeom>
          <a:noFill/>
        </p:spPr>
        <p:txBody>
          <a:bodyPr wrap="square" rtlCol="0">
            <a:spAutoFit/>
          </a:bodyPr>
          <a:lstStyle/>
          <a:p>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Các</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yếu</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tố</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liên</a:t>
            </a:r>
            <a:r>
              <a:rPr lang="en-US" sz="2900" dirty="0" smtClean="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quan</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trực</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tiếp</a:t>
            </a:r>
            <a:r>
              <a:rPr lang="en-US" sz="2900" dirty="0" smtClean="0">
                <a:latin typeface="Times New Roman" panose="02020603050405020304" pitchFamily="18" charset="0"/>
                <a:ea typeface="Tahoma" panose="020B0604030504040204" pitchFamily="34" charset="0"/>
                <a:cs typeface="Times New Roman" panose="02020603050405020304" pitchFamily="18" charset="0"/>
              </a:rPr>
              <a:t> </a:t>
            </a:r>
            <a:r>
              <a:rPr lang="vi-VN" sz="2900" dirty="0" smtClean="0">
                <a:latin typeface="Times New Roman" panose="02020603050405020304" pitchFamily="18" charset="0"/>
                <a:ea typeface="Tahoma" panose="020B0604030504040204" pitchFamily="34" charset="0"/>
                <a:cs typeface="Times New Roman" panose="02020603050405020304" pitchFamily="18" charset="0"/>
              </a:rPr>
              <a:t>đế</a:t>
            </a:r>
            <a:r>
              <a:rPr lang="en-US" sz="2900" dirty="0">
                <a:latin typeface="Times New Roman" panose="02020603050405020304" pitchFamily="18" charset="0"/>
                <a:ea typeface="Tahoma" panose="020B0604030504040204" pitchFamily="34" charset="0"/>
                <a:cs typeface="Times New Roman" panose="02020603050405020304" pitchFamily="18" charset="0"/>
              </a:rPr>
              <a:t>n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việc</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xác</a:t>
            </a:r>
            <a:r>
              <a:rPr lang="en-US" sz="2900" dirty="0" smtClean="0">
                <a:latin typeface="Times New Roman" panose="02020603050405020304" pitchFamily="18" charset="0"/>
                <a:ea typeface="Tahoma" panose="020B0604030504040204" pitchFamily="34" charset="0"/>
                <a:cs typeface="Times New Roman" panose="02020603050405020304" pitchFamily="18" charset="0"/>
              </a:rPr>
              <a:t> </a:t>
            </a:r>
            <a:r>
              <a:rPr lang="vi-VN" sz="2900" dirty="0" smtClean="0">
                <a:latin typeface="Times New Roman" panose="02020603050405020304" pitchFamily="18" charset="0"/>
                <a:ea typeface="Tahoma" panose="020B0604030504040204" pitchFamily="34" charset="0"/>
                <a:cs typeface="Times New Roman" panose="02020603050405020304" pitchFamily="18" charset="0"/>
              </a:rPr>
              <a:t>đị</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nh</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lợi</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nhuận</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là</a:t>
            </a:r>
            <a:r>
              <a:rPr lang="en-US" sz="2900" dirty="0" smtClean="0">
                <a:latin typeface="Times New Roman" panose="02020603050405020304" pitchFamily="18" charset="0"/>
                <a:ea typeface="Tahoma" panose="020B0604030504040204" pitchFamily="34" charset="0"/>
                <a:cs typeface="Times New Roman" panose="02020603050405020304" pitchFamily="18" charset="0"/>
              </a:rPr>
              <a:t>:</a:t>
            </a:r>
          </a:p>
          <a:p>
            <a:pPr marL="285750" indent="-285750">
              <a:buFontTx/>
              <a:buChar char="-"/>
            </a:pP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Doanh</a:t>
            </a:r>
            <a:r>
              <a:rPr lang="en-US" sz="2900" dirty="0" smtClean="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thu</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và</a:t>
            </a:r>
            <a:r>
              <a:rPr lang="en-US" sz="2900" dirty="0" smtClean="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thu</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nhập</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khác</a:t>
            </a:r>
            <a:endParaRPr lang="en-US" sz="2900" dirty="0" smtClean="0">
              <a:latin typeface="Times New Roman" panose="02020603050405020304" pitchFamily="18" charset="0"/>
              <a:ea typeface="Tahoma" panose="020B0604030504040204" pitchFamily="34" charset="0"/>
              <a:cs typeface="Times New Roman" panose="02020603050405020304" pitchFamily="18" charset="0"/>
            </a:endParaRPr>
          </a:p>
          <a:p>
            <a:pPr marL="285750" indent="-285750">
              <a:buFontTx/>
              <a:buChar char="-"/>
            </a:pPr>
            <a:r>
              <a:rPr lang="en-US" sz="2900" dirty="0">
                <a:latin typeface="Times New Roman" panose="02020603050405020304" pitchFamily="18" charset="0"/>
                <a:ea typeface="Tahoma" panose="020B0604030504040204" pitchFamily="34" charset="0"/>
                <a:cs typeface="Times New Roman" panose="02020603050405020304" pitchFamily="18" charset="0"/>
              </a:rPr>
              <a:t>Chi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phí</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và</a:t>
            </a:r>
            <a:r>
              <a:rPr lang="en-US" sz="2900" dirty="0">
                <a:latin typeface="Times New Roman" panose="02020603050405020304" pitchFamily="18" charset="0"/>
                <a:ea typeface="Tahoma" panose="020B0604030504040204" pitchFamily="34" charset="0"/>
                <a:cs typeface="Times New Roman" panose="02020603050405020304" pitchFamily="18" charset="0"/>
              </a:rPr>
              <a:t> chi </a:t>
            </a:r>
            <a:r>
              <a:rPr lang="en-US" sz="2900" dirty="0" err="1" smtClean="0">
                <a:latin typeface="Times New Roman" panose="02020603050405020304" pitchFamily="18" charset="0"/>
                <a:ea typeface="Tahoma" panose="020B0604030504040204" pitchFamily="34" charset="0"/>
                <a:cs typeface="Times New Roman" panose="02020603050405020304" pitchFamily="18" charset="0"/>
              </a:rPr>
              <a:t>phí</a:t>
            </a:r>
            <a:r>
              <a:rPr lang="en-US" sz="2900" dirty="0">
                <a:latin typeface="Times New Roman" panose="02020603050405020304" pitchFamily="18" charset="0"/>
                <a:ea typeface="Tahoma" panose="020B0604030504040204" pitchFamily="34" charset="0"/>
                <a:cs typeface="Times New Roman" panose="02020603050405020304" pitchFamily="18" charset="0"/>
              </a:rPr>
              <a:t> </a:t>
            </a:r>
            <a:r>
              <a:rPr lang="en-US" sz="2900" dirty="0" err="1">
                <a:latin typeface="Times New Roman" panose="02020603050405020304" pitchFamily="18" charset="0"/>
                <a:ea typeface="Tahoma" panose="020B0604030504040204" pitchFamily="34" charset="0"/>
                <a:cs typeface="Times New Roman" panose="02020603050405020304" pitchFamily="18" charset="0"/>
              </a:rPr>
              <a:t>khác</a:t>
            </a:r>
            <a:endParaRPr lang="en-US" sz="2900" dirty="0">
              <a:latin typeface="Times New Roman" panose="02020603050405020304" pitchFamily="18" charset="0"/>
              <a:ea typeface="Tahoma" panose="020B060403050404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400"/>
            <a:ext cx="8305800" cy="615553"/>
          </a:xfrm>
          <a:prstGeom prst="rect">
            <a:avLst/>
          </a:prstGeom>
        </p:spPr>
        <p:txBody>
          <a:bodyPr wrap="square">
            <a:spAutoFit/>
          </a:bodyPr>
          <a:lstStyle/>
          <a:p>
            <a:r>
              <a:rPr lang="en-US" sz="3400" b="1" dirty="0" err="1" smtClean="0">
                <a:solidFill>
                  <a:srgbClr val="00B0F0"/>
                </a:solidFill>
                <a:latin typeface="Times New Roman" panose="02020603050405020304" pitchFamily="18" charset="0"/>
                <a:cs typeface="Times New Roman" panose="02020603050405020304" pitchFamily="18" charset="0"/>
              </a:rPr>
              <a:t>Ví</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dụ</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Phân</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loại</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các</a:t>
            </a:r>
            <a:r>
              <a:rPr lang="en-US" sz="3400" b="1" dirty="0" smtClean="0">
                <a:solidFill>
                  <a:srgbClr val="00B0F0"/>
                </a:solidFill>
                <a:latin typeface="Times New Roman" panose="02020603050405020304" pitchFamily="18" charset="0"/>
                <a:cs typeface="Times New Roman" panose="02020603050405020304" pitchFamily="18" charset="0"/>
              </a:rPr>
              <a:t> </a:t>
            </a:r>
            <a:r>
              <a:rPr lang="vi-VN" sz="3400" b="1" dirty="0" smtClean="0">
                <a:solidFill>
                  <a:srgbClr val="00B0F0"/>
                </a:solidFill>
                <a:latin typeface="Times New Roman" panose="02020603050405020304" pitchFamily="18" charset="0"/>
                <a:cs typeface="Times New Roman" panose="02020603050405020304" pitchFamily="18" charset="0"/>
              </a:rPr>
              <a:t>đối</a:t>
            </a:r>
            <a:r>
              <a:rPr lang="en-US" sz="3400" b="1" dirty="0" smtClean="0">
                <a:solidFill>
                  <a:srgbClr val="00B0F0"/>
                </a:solidFill>
                <a:latin typeface="Times New Roman" panose="02020603050405020304" pitchFamily="18" charset="0"/>
                <a:cs typeface="Times New Roman" panose="02020603050405020304" pitchFamily="18" charset="0"/>
              </a:rPr>
              <a:t> t</a:t>
            </a:r>
            <a:r>
              <a:rPr lang="vi-VN" sz="3400" b="1" dirty="0" smtClean="0">
                <a:solidFill>
                  <a:srgbClr val="00B0F0"/>
                </a:solidFill>
                <a:latin typeface="Times New Roman" panose="02020603050405020304" pitchFamily="18" charset="0"/>
                <a:cs typeface="Times New Roman" panose="02020603050405020304" pitchFamily="18" charset="0"/>
              </a:rPr>
              <a:t>ượng</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kế</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toán</a:t>
            </a:r>
            <a:r>
              <a:rPr lang="en-US" sz="3400" b="1" dirty="0" smtClean="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sau</a:t>
            </a:r>
            <a:r>
              <a:rPr lang="en-US" sz="3400" b="1" dirty="0" smtClean="0">
                <a:solidFill>
                  <a:srgbClr val="00B0F0"/>
                </a:solidFill>
                <a:latin typeface="Times New Roman" panose="02020603050405020304" pitchFamily="18" charset="0"/>
                <a:cs typeface="Times New Roman" panose="02020603050405020304" pitchFamily="18" charset="0"/>
              </a:rPr>
              <a:t>:</a:t>
            </a:r>
            <a:endParaRPr lang="en-US" sz="3400" b="1" dirty="0">
              <a:solidFill>
                <a:srgbClr val="00B0F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609600" y="767953"/>
            <a:ext cx="7772400" cy="5631180"/>
          </a:xfrm>
          <a:prstGeom prst="rect">
            <a:avLst/>
          </a:prstGeom>
          <a:noFill/>
        </p:spPr>
        <p:txBody>
          <a:bodyPr wrap="square" rtlCol="0">
            <a:spAutoFit/>
          </a:bodyPr>
          <a:lstStyle/>
          <a:p>
            <a:r>
              <a:rPr lang="en-US" sz="3000" dirty="0" smtClean="0">
                <a:latin typeface="Times New Roman" panose="02020603050405020304" pitchFamily="18" charset="0"/>
                <a:cs typeface="Times New Roman" panose="02020603050405020304" pitchFamily="18" charset="0"/>
              </a:rPr>
              <a:t>1.Tiền </a:t>
            </a:r>
            <a:r>
              <a:rPr lang="en-US" sz="3000" dirty="0" err="1" smtClean="0">
                <a:latin typeface="Times New Roman" panose="02020603050405020304" pitchFamily="18" charset="0"/>
                <a:cs typeface="Times New Roman" panose="02020603050405020304" pitchFamily="18" charset="0"/>
              </a:rPr>
              <a:t>gửi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Ngân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hàng</a:t>
            </a:r>
            <a:r>
              <a:rPr lang="en-US" sz="3000" dirty="0" smtClean="0">
                <a:latin typeface="Times New Roman" panose="02020603050405020304" pitchFamily="18" charset="0"/>
                <a:cs typeface="Times New Roman" panose="02020603050405020304" pitchFamily="18" charset="0"/>
              </a:rPr>
              <a:t>  </a:t>
            </a:r>
          </a:p>
          <a:p>
            <a:r>
              <a:rPr lang="en-US" sz="3000" dirty="0" smtClean="0">
                <a:latin typeface="Times New Roman" panose="02020603050405020304" pitchFamily="18" charset="0"/>
                <a:cs typeface="Times New Roman" panose="02020603050405020304" pitchFamily="18" charset="0"/>
              </a:rPr>
              <a:t>2.Vay </a:t>
            </a:r>
            <a:r>
              <a:rPr lang="en-US" sz="3000" dirty="0" err="1" smtClean="0">
                <a:latin typeface="Times New Roman" panose="02020603050405020304" pitchFamily="18" charset="0"/>
                <a:cs typeface="Times New Roman" panose="02020603050405020304" pitchFamily="18" charset="0"/>
              </a:rPr>
              <a:t>ngắn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hạn</a:t>
            </a:r>
            <a:endParaRPr lang="en-US" sz="3000" dirty="0" smtClean="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3.Phải </a:t>
            </a:r>
            <a:r>
              <a:rPr lang="en-US" sz="3000" dirty="0" err="1" smtClean="0">
                <a:latin typeface="Times New Roman" panose="02020603050405020304" pitchFamily="18" charset="0"/>
                <a:cs typeface="Times New Roman" panose="02020603050405020304" pitchFamily="18" charset="0"/>
              </a:rPr>
              <a:t>trả</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người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bán</a:t>
            </a:r>
            <a:endParaRPr lang="en-US" sz="3000" dirty="0" smtClean="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4.Tiền </a:t>
            </a:r>
            <a:r>
              <a:rPr lang="en-US" sz="3000" dirty="0" err="1" smtClean="0">
                <a:latin typeface="Times New Roman" panose="02020603050405020304" pitchFamily="18" charset="0"/>
                <a:cs typeface="Times New Roman" panose="02020603050405020304" pitchFamily="18" charset="0"/>
              </a:rPr>
              <a:t>mặt</a:t>
            </a:r>
            <a:r>
              <a:rPr lang="en-US" sz="3000" dirty="0" smtClean="0">
                <a:latin typeface="Times New Roman" panose="02020603050405020304" pitchFamily="18" charset="0"/>
                <a:cs typeface="Times New Roman" panose="02020603050405020304" pitchFamily="18" charset="0"/>
              </a:rPr>
              <a:t>	</a:t>
            </a:r>
          </a:p>
          <a:p>
            <a:r>
              <a:rPr lang="en-US" sz="3000" dirty="0" smtClean="0">
                <a:latin typeface="Times New Roman" panose="02020603050405020304" pitchFamily="18" charset="0"/>
                <a:cs typeface="Times New Roman" panose="02020603050405020304" pitchFamily="18" charset="0"/>
              </a:rPr>
              <a:t>5.Vốn </a:t>
            </a:r>
            <a:r>
              <a:rPr lang="en-US" sz="3000" dirty="0" err="1" smtClean="0">
                <a:latin typeface="Times New Roman" panose="02020603050405020304" pitchFamily="18" charset="0"/>
                <a:cs typeface="Times New Roman" panose="02020603050405020304" pitchFamily="18" charset="0"/>
              </a:rPr>
              <a:t>đầu</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tư</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của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chủ</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sở</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hữu</a:t>
            </a:r>
            <a:r>
              <a:rPr lang="en-US" sz="3000" dirty="0" smtClean="0">
                <a:latin typeface="Times New Roman" panose="02020603050405020304" pitchFamily="18" charset="0"/>
                <a:cs typeface="Times New Roman" panose="02020603050405020304" pitchFamily="18" charset="0"/>
              </a:rPr>
              <a:t>	</a:t>
            </a:r>
          </a:p>
          <a:p>
            <a:r>
              <a:rPr lang="en-US" sz="3000" dirty="0" smtClean="0">
                <a:latin typeface="Times New Roman" panose="02020603050405020304" pitchFamily="18" charset="0"/>
                <a:cs typeface="Times New Roman" panose="02020603050405020304" pitchFamily="18" charset="0"/>
              </a:rPr>
              <a:t>6.Lợi </a:t>
            </a:r>
            <a:r>
              <a:rPr lang="en-US" sz="3000" dirty="0" err="1" smtClean="0">
                <a:latin typeface="Times New Roman" panose="02020603050405020304" pitchFamily="18" charset="0"/>
                <a:cs typeface="Times New Roman" panose="02020603050405020304" pitchFamily="18" charset="0"/>
              </a:rPr>
              <a:t>nhuận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chưa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phân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phối</a:t>
            </a:r>
            <a:endParaRPr lang="en-US" sz="3000" dirty="0" smtClean="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7.Nguyên </a:t>
            </a:r>
            <a:r>
              <a:rPr lang="en-US" sz="3000" dirty="0" err="1">
                <a:latin typeface="Times New Roman" panose="02020603050405020304" pitchFamily="18" charset="0"/>
                <a:cs typeface="Times New Roman" panose="02020603050405020304" pitchFamily="18" charset="0"/>
              </a:rPr>
              <a:t>liệu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vật</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liệu</a:t>
            </a:r>
            <a:r>
              <a:rPr lang="en-US" sz="3000" dirty="0" smtClean="0">
                <a:latin typeface="Times New Roman" panose="02020603050405020304" pitchFamily="18" charset="0"/>
                <a:cs typeface="Times New Roman" panose="02020603050405020304" pitchFamily="18" charset="0"/>
              </a:rPr>
              <a:t> </a:t>
            </a:r>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8.Phải </a:t>
            </a:r>
            <a:r>
              <a:rPr lang="en-US" sz="3000" dirty="0" err="1">
                <a:latin typeface="Times New Roman" panose="02020603050405020304" pitchFamily="18" charset="0"/>
                <a:cs typeface="Times New Roman" panose="02020603050405020304" pitchFamily="18" charset="0"/>
              </a:rPr>
              <a:t>trả</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phải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nộp</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khác</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9.Phải </a:t>
            </a:r>
            <a:r>
              <a:rPr lang="en-US" sz="3000" dirty="0" err="1">
                <a:latin typeface="Times New Roman" panose="02020603050405020304" pitchFamily="18" charset="0"/>
                <a:cs typeface="Times New Roman" panose="02020603050405020304" pitchFamily="18" charset="0"/>
              </a:rPr>
              <a:t>thu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người</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mua</a:t>
            </a:r>
            <a:endParaRPr lang="en-US" sz="3000" dirty="0" smtClean="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10.Hàng </a:t>
            </a:r>
            <a:r>
              <a:rPr lang="en-US" sz="3000" dirty="0" err="1" smtClean="0">
                <a:latin typeface="Times New Roman" panose="02020603050405020304" pitchFamily="18" charset="0"/>
                <a:cs typeface="Times New Roman" panose="02020603050405020304" pitchFamily="18" charset="0"/>
              </a:rPr>
              <a:t>hóa</a:t>
            </a:r>
            <a:r>
              <a:rPr lang="en-US" sz="3000" dirty="0">
                <a:latin typeface="Times New Roman" panose="02020603050405020304" pitchFamily="18" charset="0"/>
                <a:cs typeface="Times New Roman" panose="02020603050405020304" pitchFamily="18" charset="0"/>
              </a:rPr>
              <a:t>	</a:t>
            </a:r>
          </a:p>
          <a:p>
            <a:r>
              <a:rPr lang="en-US" sz="3000" dirty="0">
                <a:latin typeface="Times New Roman" panose="02020603050405020304" pitchFamily="18" charset="0"/>
                <a:cs typeface="Times New Roman" panose="02020603050405020304" pitchFamily="18" charset="0"/>
              </a:rPr>
              <a:t>11.Phải </a:t>
            </a:r>
            <a:r>
              <a:rPr lang="en-US" sz="3000" dirty="0" err="1" smtClean="0">
                <a:latin typeface="Times New Roman" panose="02020603050405020304" pitchFamily="18" charset="0"/>
                <a:cs typeface="Times New Roman" panose="02020603050405020304" pitchFamily="18" charset="0"/>
              </a:rPr>
              <a:t>trả</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người</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lao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động</a:t>
            </a:r>
            <a:r>
              <a:rPr lang="en-US" sz="3000" dirty="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r>
              <a:rPr lang="en-US" sz="3000" dirty="0" smtClean="0">
                <a:latin typeface="Times New Roman" panose="02020603050405020304" pitchFamily="18" charset="0"/>
                <a:cs typeface="Times New Roman" panose="02020603050405020304" pitchFamily="18" charset="0"/>
              </a:rPr>
              <a:t>12.Tài </a:t>
            </a:r>
            <a:r>
              <a:rPr lang="en-US" sz="3000" dirty="0" err="1">
                <a:latin typeface="Times New Roman" panose="02020603050405020304" pitchFamily="18" charset="0"/>
                <a:cs typeface="Times New Roman" panose="02020603050405020304" pitchFamily="18" charset="0"/>
              </a:rPr>
              <a:t>sản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cố</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định</a:t>
            </a:r>
            <a:endParaRPr lang="en-US" sz="3000"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4114800" y="9144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(112)</a:t>
            </a:r>
            <a:endParaRPr lang="en-US" dirty="0"/>
          </a:p>
        </p:txBody>
      </p:sp>
      <p:sp>
        <p:nvSpPr>
          <p:cNvPr id="5" name="Rounded Rectangle 4"/>
          <p:cNvSpPr/>
          <p:nvPr/>
        </p:nvSpPr>
        <p:spPr>
          <a:xfrm>
            <a:off x="6477000" y="9144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TS</a:t>
            </a:r>
            <a:endParaRPr lang="en-US" sz="2800" b="1" dirty="0"/>
          </a:p>
        </p:txBody>
      </p:sp>
      <p:sp>
        <p:nvSpPr>
          <p:cNvPr id="6" name="Rounded Rectangle 5"/>
          <p:cNvSpPr/>
          <p:nvPr/>
        </p:nvSpPr>
        <p:spPr>
          <a:xfrm>
            <a:off x="4114800" y="12954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(341)</a:t>
            </a:r>
            <a:endParaRPr lang="en-US" dirty="0"/>
          </a:p>
        </p:txBody>
      </p:sp>
      <p:sp>
        <p:nvSpPr>
          <p:cNvPr id="7" name="Rounded Rectangle 6"/>
          <p:cNvSpPr/>
          <p:nvPr/>
        </p:nvSpPr>
        <p:spPr>
          <a:xfrm>
            <a:off x="6477000" y="12954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NV</a:t>
            </a:r>
            <a:endParaRPr lang="en-US" sz="2800" b="1" dirty="0"/>
          </a:p>
        </p:txBody>
      </p:sp>
      <p:sp>
        <p:nvSpPr>
          <p:cNvPr id="8" name="Rounded Rectangle 7"/>
          <p:cNvSpPr/>
          <p:nvPr/>
        </p:nvSpPr>
        <p:spPr>
          <a:xfrm>
            <a:off x="4114800" y="17526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(331)</a:t>
            </a:r>
            <a:endParaRPr lang="en-US" dirty="0"/>
          </a:p>
        </p:txBody>
      </p:sp>
      <p:sp>
        <p:nvSpPr>
          <p:cNvPr id="9" name="Rounded Rectangle 8"/>
          <p:cNvSpPr/>
          <p:nvPr/>
        </p:nvSpPr>
        <p:spPr>
          <a:xfrm>
            <a:off x="6477000" y="17526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NV</a:t>
            </a:r>
            <a:endParaRPr lang="en-US" sz="2800" b="1" dirty="0"/>
          </a:p>
        </p:txBody>
      </p:sp>
      <p:sp>
        <p:nvSpPr>
          <p:cNvPr id="10" name="Rounded Rectangle 9"/>
          <p:cNvSpPr/>
          <p:nvPr/>
        </p:nvSpPr>
        <p:spPr>
          <a:xfrm>
            <a:off x="4114800" y="22098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(111)</a:t>
            </a:r>
            <a:endParaRPr lang="en-US" dirty="0"/>
          </a:p>
        </p:txBody>
      </p:sp>
      <p:sp>
        <p:nvSpPr>
          <p:cNvPr id="11" name="Rounded Rectangle 10"/>
          <p:cNvSpPr/>
          <p:nvPr/>
        </p:nvSpPr>
        <p:spPr>
          <a:xfrm>
            <a:off x="6477000" y="22098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TS</a:t>
            </a:r>
            <a:endParaRPr lang="en-US" sz="2800" b="1" dirty="0"/>
          </a:p>
        </p:txBody>
      </p:sp>
      <p:sp>
        <p:nvSpPr>
          <p:cNvPr id="12" name="Rounded Rectangle 11"/>
          <p:cNvSpPr/>
          <p:nvPr/>
        </p:nvSpPr>
        <p:spPr>
          <a:xfrm>
            <a:off x="5105400" y="27432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(411)</a:t>
            </a:r>
            <a:endParaRPr lang="en-US" dirty="0"/>
          </a:p>
        </p:txBody>
      </p:sp>
      <p:sp>
        <p:nvSpPr>
          <p:cNvPr id="13" name="Rounded Rectangle 12"/>
          <p:cNvSpPr/>
          <p:nvPr/>
        </p:nvSpPr>
        <p:spPr>
          <a:xfrm>
            <a:off x="6477000" y="2763748"/>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NV</a:t>
            </a:r>
            <a:endParaRPr lang="en-US" sz="2800" b="1" dirty="0"/>
          </a:p>
        </p:txBody>
      </p:sp>
      <p:sp>
        <p:nvSpPr>
          <p:cNvPr id="14" name="Rounded Rectangle 13"/>
          <p:cNvSpPr/>
          <p:nvPr/>
        </p:nvSpPr>
        <p:spPr>
          <a:xfrm>
            <a:off x="5105400" y="31242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(421)</a:t>
            </a:r>
            <a:endParaRPr lang="en-US" dirty="0"/>
          </a:p>
        </p:txBody>
      </p:sp>
      <p:sp>
        <p:nvSpPr>
          <p:cNvPr id="15" name="Rounded Rectangle 14"/>
          <p:cNvSpPr/>
          <p:nvPr/>
        </p:nvSpPr>
        <p:spPr>
          <a:xfrm>
            <a:off x="6477000" y="31242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NV</a:t>
            </a:r>
            <a:endParaRPr lang="en-US" sz="2800" b="1" dirty="0"/>
          </a:p>
        </p:txBody>
      </p:sp>
      <p:sp>
        <p:nvSpPr>
          <p:cNvPr id="16" name="Rounded Rectangle 15"/>
          <p:cNvSpPr/>
          <p:nvPr/>
        </p:nvSpPr>
        <p:spPr>
          <a:xfrm>
            <a:off x="4267200" y="36576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(152)</a:t>
            </a:r>
            <a:endParaRPr lang="en-US" dirty="0"/>
          </a:p>
        </p:txBody>
      </p:sp>
      <p:sp>
        <p:nvSpPr>
          <p:cNvPr id="17" name="Rounded Rectangle 16"/>
          <p:cNvSpPr/>
          <p:nvPr/>
        </p:nvSpPr>
        <p:spPr>
          <a:xfrm>
            <a:off x="6477000" y="36576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TS</a:t>
            </a:r>
            <a:endParaRPr lang="en-US" sz="2800" b="1" dirty="0"/>
          </a:p>
        </p:txBody>
      </p:sp>
      <p:sp>
        <p:nvSpPr>
          <p:cNvPr id="18" name="Rounded Rectangle 17"/>
          <p:cNvSpPr/>
          <p:nvPr/>
        </p:nvSpPr>
        <p:spPr>
          <a:xfrm>
            <a:off x="4572000" y="41148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(338)</a:t>
            </a:r>
            <a:endParaRPr lang="en-US" dirty="0"/>
          </a:p>
        </p:txBody>
      </p:sp>
      <p:sp>
        <p:nvSpPr>
          <p:cNvPr id="19" name="Rounded Rectangle 18"/>
          <p:cNvSpPr/>
          <p:nvPr/>
        </p:nvSpPr>
        <p:spPr>
          <a:xfrm>
            <a:off x="6477000" y="41148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NV</a:t>
            </a:r>
            <a:endParaRPr lang="en-US" sz="2800" b="1" dirty="0"/>
          </a:p>
        </p:txBody>
      </p:sp>
      <p:sp>
        <p:nvSpPr>
          <p:cNvPr id="20" name="Rounded Rectangle 19"/>
          <p:cNvSpPr/>
          <p:nvPr/>
        </p:nvSpPr>
        <p:spPr>
          <a:xfrm>
            <a:off x="4572000" y="45720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(131)</a:t>
            </a:r>
            <a:endParaRPr lang="en-US" dirty="0"/>
          </a:p>
        </p:txBody>
      </p:sp>
      <p:sp>
        <p:nvSpPr>
          <p:cNvPr id="21" name="Rounded Rectangle 20"/>
          <p:cNvSpPr/>
          <p:nvPr/>
        </p:nvSpPr>
        <p:spPr>
          <a:xfrm>
            <a:off x="6477000" y="45720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TS</a:t>
            </a:r>
            <a:endParaRPr lang="en-US" sz="2800" b="1" dirty="0"/>
          </a:p>
        </p:txBody>
      </p:sp>
      <p:sp>
        <p:nvSpPr>
          <p:cNvPr id="22" name="Rounded Rectangle 21"/>
          <p:cNvSpPr/>
          <p:nvPr/>
        </p:nvSpPr>
        <p:spPr>
          <a:xfrm>
            <a:off x="4572000" y="50292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(156)</a:t>
            </a:r>
            <a:endParaRPr lang="en-US" dirty="0"/>
          </a:p>
        </p:txBody>
      </p:sp>
      <p:sp>
        <p:nvSpPr>
          <p:cNvPr id="23" name="Rounded Rectangle 22"/>
          <p:cNvSpPr/>
          <p:nvPr/>
        </p:nvSpPr>
        <p:spPr>
          <a:xfrm>
            <a:off x="6477000" y="50292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TS</a:t>
            </a:r>
            <a:endParaRPr lang="en-US" sz="2800" b="1" dirty="0"/>
          </a:p>
        </p:txBody>
      </p:sp>
      <p:sp>
        <p:nvSpPr>
          <p:cNvPr id="24" name="Rounded Rectangle 23"/>
          <p:cNvSpPr/>
          <p:nvPr/>
        </p:nvSpPr>
        <p:spPr>
          <a:xfrm>
            <a:off x="4724400" y="54864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(334)</a:t>
            </a:r>
            <a:endParaRPr lang="en-US" dirty="0"/>
          </a:p>
        </p:txBody>
      </p:sp>
      <p:sp>
        <p:nvSpPr>
          <p:cNvPr id="25" name="Rounded Rectangle 24"/>
          <p:cNvSpPr/>
          <p:nvPr/>
        </p:nvSpPr>
        <p:spPr>
          <a:xfrm>
            <a:off x="6477000" y="54864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NV</a:t>
            </a:r>
            <a:endParaRPr lang="en-US" sz="2800" b="1" dirty="0"/>
          </a:p>
        </p:txBody>
      </p:sp>
      <p:sp>
        <p:nvSpPr>
          <p:cNvPr id="26" name="Rounded Rectangle 25"/>
          <p:cNvSpPr/>
          <p:nvPr/>
        </p:nvSpPr>
        <p:spPr>
          <a:xfrm>
            <a:off x="4724400" y="5867400"/>
            <a:ext cx="9906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dirty="0" smtClean="0"/>
              <a:t>(211)</a:t>
            </a:r>
            <a:endParaRPr lang="en-US" dirty="0"/>
          </a:p>
        </p:txBody>
      </p:sp>
      <p:sp>
        <p:nvSpPr>
          <p:cNvPr id="27" name="Rounded Rectangle 26"/>
          <p:cNvSpPr/>
          <p:nvPr/>
        </p:nvSpPr>
        <p:spPr>
          <a:xfrm>
            <a:off x="6400800" y="5867400"/>
            <a:ext cx="1219200" cy="381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vi-VN" sz="2800" b="1" dirty="0" smtClean="0"/>
              <a:t>→ TS</a:t>
            </a:r>
            <a:endParaRPr lang="en-US" sz="2800" b="1"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ppt_x"/>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500" fill="hold"/>
                                        <p:tgtEl>
                                          <p:spTgt spid="12"/>
                                        </p:tgtEl>
                                        <p:attrNameLst>
                                          <p:attrName>ppt_x</p:attrName>
                                        </p:attrNameLst>
                                      </p:cBhvr>
                                      <p:tavLst>
                                        <p:tav tm="0">
                                          <p:val>
                                            <p:strVal val="#ppt_x"/>
                                          </p:val>
                                        </p:tav>
                                        <p:tav tm="100000">
                                          <p:val>
                                            <p:strVal val="#ppt_x"/>
                                          </p:val>
                                        </p:tav>
                                      </p:tavLst>
                                    </p:anim>
                                    <p:anim calcmode="lin" valueType="num">
                                      <p:cBhvr additive="base">
                                        <p:cTn id="6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fill="hold"/>
                                        <p:tgtEl>
                                          <p:spTgt spid="13"/>
                                        </p:tgtEl>
                                        <p:attrNameLst>
                                          <p:attrName>ppt_x</p:attrName>
                                        </p:attrNameLst>
                                      </p:cBhvr>
                                      <p:tavLst>
                                        <p:tav tm="0">
                                          <p:val>
                                            <p:strVal val="#ppt_x"/>
                                          </p:val>
                                        </p:tav>
                                        <p:tav tm="100000">
                                          <p:val>
                                            <p:strVal val="#ppt_x"/>
                                          </p:val>
                                        </p:tav>
                                      </p:tavLst>
                                    </p:anim>
                                    <p:anim calcmode="lin" valueType="num">
                                      <p:cBhvr additive="base">
                                        <p:cTn id="7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500" fill="hold"/>
                                        <p:tgtEl>
                                          <p:spTgt spid="14"/>
                                        </p:tgtEl>
                                        <p:attrNameLst>
                                          <p:attrName>ppt_x</p:attrName>
                                        </p:attrNameLst>
                                      </p:cBhvr>
                                      <p:tavLst>
                                        <p:tav tm="0">
                                          <p:val>
                                            <p:strVal val="#ppt_x"/>
                                          </p:val>
                                        </p:tav>
                                        <p:tav tm="100000">
                                          <p:val>
                                            <p:strVal val="#ppt_x"/>
                                          </p:val>
                                        </p:tav>
                                      </p:tavLst>
                                    </p:anim>
                                    <p:anim calcmode="lin" valueType="num">
                                      <p:cBhvr additive="base">
                                        <p:cTn id="8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500" fill="hold"/>
                                        <p:tgtEl>
                                          <p:spTgt spid="15"/>
                                        </p:tgtEl>
                                        <p:attrNameLst>
                                          <p:attrName>ppt_x</p:attrName>
                                        </p:attrNameLst>
                                      </p:cBhvr>
                                      <p:tavLst>
                                        <p:tav tm="0">
                                          <p:val>
                                            <p:strVal val="#ppt_x"/>
                                          </p:val>
                                        </p:tav>
                                        <p:tav tm="100000">
                                          <p:val>
                                            <p:strVal val="#ppt_x"/>
                                          </p:val>
                                        </p:tav>
                                      </p:tavLst>
                                    </p:anim>
                                    <p:anim calcmode="lin" valueType="num">
                                      <p:cBhvr additive="base">
                                        <p:cTn id="8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grpId="0" nodeType="click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additive="base">
                                        <p:cTn id="92" dur="500" fill="hold"/>
                                        <p:tgtEl>
                                          <p:spTgt spid="16"/>
                                        </p:tgtEl>
                                        <p:attrNameLst>
                                          <p:attrName>ppt_x</p:attrName>
                                        </p:attrNameLst>
                                      </p:cBhvr>
                                      <p:tavLst>
                                        <p:tav tm="0">
                                          <p:val>
                                            <p:strVal val="#ppt_x"/>
                                          </p:val>
                                        </p:tav>
                                        <p:tav tm="100000">
                                          <p:val>
                                            <p:strVal val="#ppt_x"/>
                                          </p:val>
                                        </p:tav>
                                      </p:tavLst>
                                    </p:anim>
                                    <p:anim calcmode="lin" valueType="num">
                                      <p:cBhvr additive="base">
                                        <p:cTn id="9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grpId="0" nodeType="click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additive="base">
                                        <p:cTn id="98" dur="500" fill="hold"/>
                                        <p:tgtEl>
                                          <p:spTgt spid="17"/>
                                        </p:tgtEl>
                                        <p:attrNameLst>
                                          <p:attrName>ppt_x</p:attrName>
                                        </p:attrNameLst>
                                      </p:cBhvr>
                                      <p:tavLst>
                                        <p:tav tm="0">
                                          <p:val>
                                            <p:strVal val="#ppt_x"/>
                                          </p:val>
                                        </p:tav>
                                        <p:tav tm="100000">
                                          <p:val>
                                            <p:strVal val="#ppt_x"/>
                                          </p:val>
                                        </p:tav>
                                      </p:tavLst>
                                    </p:anim>
                                    <p:anim calcmode="lin" valueType="num">
                                      <p:cBhvr additive="base">
                                        <p:cTn id="9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grpId="0" nodeType="click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500" fill="hold"/>
                                        <p:tgtEl>
                                          <p:spTgt spid="18"/>
                                        </p:tgtEl>
                                        <p:attrNameLst>
                                          <p:attrName>ppt_x</p:attrName>
                                        </p:attrNameLst>
                                      </p:cBhvr>
                                      <p:tavLst>
                                        <p:tav tm="0">
                                          <p:val>
                                            <p:strVal val="#ppt_x"/>
                                          </p:val>
                                        </p:tav>
                                        <p:tav tm="100000">
                                          <p:val>
                                            <p:strVal val="#ppt_x"/>
                                          </p:val>
                                        </p:tav>
                                      </p:tavLst>
                                    </p:anim>
                                    <p:anim calcmode="lin" valueType="num">
                                      <p:cBhvr additive="base">
                                        <p:cTn id="10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2" presetClass="entr" presetSubtype="4" fill="hold" grpId="0" nodeType="click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500" fill="hold"/>
                                        <p:tgtEl>
                                          <p:spTgt spid="19"/>
                                        </p:tgtEl>
                                        <p:attrNameLst>
                                          <p:attrName>ppt_x</p:attrName>
                                        </p:attrNameLst>
                                      </p:cBhvr>
                                      <p:tavLst>
                                        <p:tav tm="0">
                                          <p:val>
                                            <p:strVal val="#ppt_x"/>
                                          </p:val>
                                        </p:tav>
                                        <p:tav tm="100000">
                                          <p:val>
                                            <p:strVal val="#ppt_x"/>
                                          </p:val>
                                        </p:tav>
                                      </p:tavLst>
                                    </p:anim>
                                    <p:anim calcmode="lin" valueType="num">
                                      <p:cBhvr additive="base">
                                        <p:cTn id="111"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0"/>
                                        </p:tgtEl>
                                        <p:attrNameLst>
                                          <p:attrName>style.visibility</p:attrName>
                                        </p:attrNameLst>
                                      </p:cBhvr>
                                      <p:to>
                                        <p:strVal val="visible"/>
                                      </p:to>
                                    </p:set>
                                    <p:anim calcmode="lin" valueType="num">
                                      <p:cBhvr additive="base">
                                        <p:cTn id="116" dur="500" fill="hold"/>
                                        <p:tgtEl>
                                          <p:spTgt spid="20"/>
                                        </p:tgtEl>
                                        <p:attrNameLst>
                                          <p:attrName>ppt_x</p:attrName>
                                        </p:attrNameLst>
                                      </p:cBhvr>
                                      <p:tavLst>
                                        <p:tav tm="0">
                                          <p:val>
                                            <p:strVal val="#ppt_x"/>
                                          </p:val>
                                        </p:tav>
                                        <p:tav tm="100000">
                                          <p:val>
                                            <p:strVal val="#ppt_x"/>
                                          </p:val>
                                        </p:tav>
                                      </p:tavLst>
                                    </p:anim>
                                    <p:anim calcmode="lin" valueType="num">
                                      <p:cBhvr additive="base">
                                        <p:cTn id="11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18" fill="hold">
                      <p:stCondLst>
                        <p:cond delay="indefinite"/>
                      </p:stCondLst>
                      <p:childTnLst>
                        <p:par>
                          <p:cTn id="119" fill="hold">
                            <p:stCondLst>
                              <p:cond delay="0"/>
                            </p:stCondLst>
                            <p:childTnLst>
                              <p:par>
                                <p:cTn id="120" presetID="2" presetClass="entr" presetSubtype="4" fill="hold" grpId="0" nodeType="clickEffect">
                                  <p:stCondLst>
                                    <p:cond delay="0"/>
                                  </p:stCondLst>
                                  <p:childTnLst>
                                    <p:set>
                                      <p:cBhvr>
                                        <p:cTn id="121" dur="1" fill="hold">
                                          <p:stCondLst>
                                            <p:cond delay="0"/>
                                          </p:stCondLst>
                                        </p:cTn>
                                        <p:tgtEl>
                                          <p:spTgt spid="21"/>
                                        </p:tgtEl>
                                        <p:attrNameLst>
                                          <p:attrName>style.visibility</p:attrName>
                                        </p:attrNameLst>
                                      </p:cBhvr>
                                      <p:to>
                                        <p:strVal val="visible"/>
                                      </p:to>
                                    </p:set>
                                    <p:anim calcmode="lin" valueType="num">
                                      <p:cBhvr additive="base">
                                        <p:cTn id="122" dur="500" fill="hold"/>
                                        <p:tgtEl>
                                          <p:spTgt spid="21"/>
                                        </p:tgtEl>
                                        <p:attrNameLst>
                                          <p:attrName>ppt_x</p:attrName>
                                        </p:attrNameLst>
                                      </p:cBhvr>
                                      <p:tavLst>
                                        <p:tav tm="0">
                                          <p:val>
                                            <p:strVal val="#ppt_x"/>
                                          </p:val>
                                        </p:tav>
                                        <p:tav tm="100000">
                                          <p:val>
                                            <p:strVal val="#ppt_x"/>
                                          </p:val>
                                        </p:tav>
                                      </p:tavLst>
                                    </p:anim>
                                    <p:anim calcmode="lin" valueType="num">
                                      <p:cBhvr additive="base">
                                        <p:cTn id="12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2" presetClass="entr" presetSubtype="4" fill="hold" grpId="0" nodeType="click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additive="base">
                                        <p:cTn id="128" dur="500" fill="hold"/>
                                        <p:tgtEl>
                                          <p:spTgt spid="22"/>
                                        </p:tgtEl>
                                        <p:attrNameLst>
                                          <p:attrName>ppt_x</p:attrName>
                                        </p:attrNameLst>
                                      </p:cBhvr>
                                      <p:tavLst>
                                        <p:tav tm="0">
                                          <p:val>
                                            <p:strVal val="#ppt_x"/>
                                          </p:val>
                                        </p:tav>
                                        <p:tav tm="100000">
                                          <p:val>
                                            <p:strVal val="#ppt_x"/>
                                          </p:val>
                                        </p:tav>
                                      </p:tavLst>
                                    </p:anim>
                                    <p:anim calcmode="lin" valueType="num">
                                      <p:cBhvr additive="base">
                                        <p:cTn id="129"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30" fill="hold">
                      <p:stCondLst>
                        <p:cond delay="indefinite"/>
                      </p:stCondLst>
                      <p:childTnLst>
                        <p:par>
                          <p:cTn id="131" fill="hold">
                            <p:stCondLst>
                              <p:cond delay="0"/>
                            </p:stCondLst>
                            <p:childTnLst>
                              <p:par>
                                <p:cTn id="132" presetID="2" presetClass="entr" presetSubtype="4" fill="hold" grpId="0" nodeType="clickEffect">
                                  <p:stCondLst>
                                    <p:cond delay="0"/>
                                  </p:stCondLst>
                                  <p:childTnLst>
                                    <p:set>
                                      <p:cBhvr>
                                        <p:cTn id="133" dur="1" fill="hold">
                                          <p:stCondLst>
                                            <p:cond delay="0"/>
                                          </p:stCondLst>
                                        </p:cTn>
                                        <p:tgtEl>
                                          <p:spTgt spid="23"/>
                                        </p:tgtEl>
                                        <p:attrNameLst>
                                          <p:attrName>style.visibility</p:attrName>
                                        </p:attrNameLst>
                                      </p:cBhvr>
                                      <p:to>
                                        <p:strVal val="visible"/>
                                      </p:to>
                                    </p:set>
                                    <p:anim calcmode="lin" valueType="num">
                                      <p:cBhvr additive="base">
                                        <p:cTn id="134" dur="500" fill="hold"/>
                                        <p:tgtEl>
                                          <p:spTgt spid="23"/>
                                        </p:tgtEl>
                                        <p:attrNameLst>
                                          <p:attrName>ppt_x</p:attrName>
                                        </p:attrNameLst>
                                      </p:cBhvr>
                                      <p:tavLst>
                                        <p:tav tm="0">
                                          <p:val>
                                            <p:strVal val="#ppt_x"/>
                                          </p:val>
                                        </p:tav>
                                        <p:tav tm="100000">
                                          <p:val>
                                            <p:strVal val="#ppt_x"/>
                                          </p:val>
                                        </p:tav>
                                      </p:tavLst>
                                    </p:anim>
                                    <p:anim calcmode="lin" valueType="num">
                                      <p:cBhvr additive="base">
                                        <p:cTn id="135"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2" presetClass="entr" presetSubtype="4" fill="hold" grpId="0" nodeType="clickEffect">
                                  <p:stCondLst>
                                    <p:cond delay="0"/>
                                  </p:stCondLst>
                                  <p:childTnLst>
                                    <p:set>
                                      <p:cBhvr>
                                        <p:cTn id="139" dur="1" fill="hold">
                                          <p:stCondLst>
                                            <p:cond delay="0"/>
                                          </p:stCondLst>
                                        </p:cTn>
                                        <p:tgtEl>
                                          <p:spTgt spid="24"/>
                                        </p:tgtEl>
                                        <p:attrNameLst>
                                          <p:attrName>style.visibility</p:attrName>
                                        </p:attrNameLst>
                                      </p:cBhvr>
                                      <p:to>
                                        <p:strVal val="visible"/>
                                      </p:to>
                                    </p:set>
                                    <p:anim calcmode="lin" valueType="num">
                                      <p:cBhvr additive="base">
                                        <p:cTn id="140" dur="500" fill="hold"/>
                                        <p:tgtEl>
                                          <p:spTgt spid="24"/>
                                        </p:tgtEl>
                                        <p:attrNameLst>
                                          <p:attrName>ppt_x</p:attrName>
                                        </p:attrNameLst>
                                      </p:cBhvr>
                                      <p:tavLst>
                                        <p:tav tm="0">
                                          <p:val>
                                            <p:strVal val="#ppt_x"/>
                                          </p:val>
                                        </p:tav>
                                        <p:tav tm="100000">
                                          <p:val>
                                            <p:strVal val="#ppt_x"/>
                                          </p:val>
                                        </p:tav>
                                      </p:tavLst>
                                    </p:anim>
                                    <p:anim calcmode="lin" valueType="num">
                                      <p:cBhvr additive="base">
                                        <p:cTn id="141"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42" fill="hold">
                      <p:stCondLst>
                        <p:cond delay="indefinite"/>
                      </p:stCondLst>
                      <p:childTnLst>
                        <p:par>
                          <p:cTn id="143" fill="hold">
                            <p:stCondLst>
                              <p:cond delay="0"/>
                            </p:stCondLst>
                            <p:childTnLst>
                              <p:par>
                                <p:cTn id="144" presetID="2" presetClass="entr" presetSubtype="4" fill="hold" grpId="0" nodeType="click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 fill="hold"/>
                                        <p:tgtEl>
                                          <p:spTgt spid="25"/>
                                        </p:tgtEl>
                                        <p:attrNameLst>
                                          <p:attrName>ppt_x</p:attrName>
                                        </p:attrNameLst>
                                      </p:cBhvr>
                                      <p:tavLst>
                                        <p:tav tm="0">
                                          <p:val>
                                            <p:strVal val="#ppt_x"/>
                                          </p:val>
                                        </p:tav>
                                        <p:tav tm="100000">
                                          <p:val>
                                            <p:strVal val="#ppt_x"/>
                                          </p:val>
                                        </p:tav>
                                      </p:tavLst>
                                    </p:anim>
                                    <p:anim calcmode="lin" valueType="num">
                                      <p:cBhvr additive="base">
                                        <p:cTn id="14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48" fill="hold">
                      <p:stCondLst>
                        <p:cond delay="indefinite"/>
                      </p:stCondLst>
                      <p:childTnLst>
                        <p:par>
                          <p:cTn id="149" fill="hold">
                            <p:stCondLst>
                              <p:cond delay="0"/>
                            </p:stCondLst>
                            <p:childTnLst>
                              <p:par>
                                <p:cTn id="150" presetID="2" presetClass="entr" presetSubtype="4" fill="hold" grpId="0" nodeType="clickEffect">
                                  <p:stCondLst>
                                    <p:cond delay="0"/>
                                  </p:stCondLst>
                                  <p:childTnLst>
                                    <p:set>
                                      <p:cBhvr>
                                        <p:cTn id="151" dur="1" fill="hold">
                                          <p:stCondLst>
                                            <p:cond delay="0"/>
                                          </p:stCondLst>
                                        </p:cTn>
                                        <p:tgtEl>
                                          <p:spTgt spid="26"/>
                                        </p:tgtEl>
                                        <p:attrNameLst>
                                          <p:attrName>style.visibility</p:attrName>
                                        </p:attrNameLst>
                                      </p:cBhvr>
                                      <p:to>
                                        <p:strVal val="visible"/>
                                      </p:to>
                                    </p:set>
                                    <p:anim calcmode="lin" valueType="num">
                                      <p:cBhvr additive="base">
                                        <p:cTn id="152" dur="500" fill="hold"/>
                                        <p:tgtEl>
                                          <p:spTgt spid="26"/>
                                        </p:tgtEl>
                                        <p:attrNameLst>
                                          <p:attrName>ppt_x</p:attrName>
                                        </p:attrNameLst>
                                      </p:cBhvr>
                                      <p:tavLst>
                                        <p:tav tm="0">
                                          <p:val>
                                            <p:strVal val="#ppt_x"/>
                                          </p:val>
                                        </p:tav>
                                        <p:tav tm="100000">
                                          <p:val>
                                            <p:strVal val="#ppt_x"/>
                                          </p:val>
                                        </p:tav>
                                      </p:tavLst>
                                    </p:anim>
                                    <p:anim calcmode="lin" valueType="num">
                                      <p:cBhvr additive="base">
                                        <p:cTn id="153"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4" fill="hold">
                      <p:stCondLst>
                        <p:cond delay="indefinite"/>
                      </p:stCondLst>
                      <p:childTnLst>
                        <p:par>
                          <p:cTn id="155" fill="hold">
                            <p:stCondLst>
                              <p:cond delay="0"/>
                            </p:stCondLst>
                            <p:childTnLst>
                              <p:par>
                                <p:cTn id="156" presetID="2" presetClass="entr" presetSubtype="4" fill="hold" grpId="0" nodeType="clickEffect">
                                  <p:stCondLst>
                                    <p:cond delay="0"/>
                                  </p:stCondLst>
                                  <p:childTnLst>
                                    <p:set>
                                      <p:cBhvr>
                                        <p:cTn id="157" dur="1" fill="hold">
                                          <p:stCondLst>
                                            <p:cond delay="0"/>
                                          </p:stCondLst>
                                        </p:cTn>
                                        <p:tgtEl>
                                          <p:spTgt spid="27"/>
                                        </p:tgtEl>
                                        <p:attrNameLst>
                                          <p:attrName>style.visibility</p:attrName>
                                        </p:attrNameLst>
                                      </p:cBhvr>
                                      <p:to>
                                        <p:strVal val="visible"/>
                                      </p:to>
                                    </p:set>
                                    <p:anim calcmode="lin" valueType="num">
                                      <p:cBhvr additive="base">
                                        <p:cTn id="158" dur="500" fill="hold"/>
                                        <p:tgtEl>
                                          <p:spTgt spid="27"/>
                                        </p:tgtEl>
                                        <p:attrNameLst>
                                          <p:attrName>ppt_x</p:attrName>
                                        </p:attrNameLst>
                                      </p:cBhvr>
                                      <p:tavLst>
                                        <p:tav tm="0">
                                          <p:val>
                                            <p:strVal val="#ppt_x"/>
                                          </p:val>
                                        </p:tav>
                                        <p:tav tm="100000">
                                          <p:val>
                                            <p:strVal val="#ppt_x"/>
                                          </p:val>
                                        </p:tav>
                                      </p:tavLst>
                                    </p:anim>
                                    <p:anim calcmode="lin" valueType="num">
                                      <p:cBhvr additive="base">
                                        <p:cTn id="159"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400"/>
            <a:ext cx="8305800" cy="1138773"/>
          </a:xfrm>
          <a:prstGeom prst="rect">
            <a:avLst/>
          </a:prstGeom>
        </p:spPr>
        <p:txBody>
          <a:bodyPr wrap="square">
            <a:spAutoFit/>
          </a:bodyPr>
          <a:lstStyle/>
          <a:p>
            <a:r>
              <a:rPr lang="en-US" sz="3400" b="1" dirty="0" err="1" smtClean="0">
                <a:solidFill>
                  <a:srgbClr val="00B0F0"/>
                </a:solidFill>
                <a:latin typeface="Times New Roman" panose="02020603050405020304" pitchFamily="18" charset="0"/>
                <a:cs typeface="Times New Roman" panose="02020603050405020304" pitchFamily="18" charset="0"/>
              </a:rPr>
              <a:t>Ví</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dụ</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Phân</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loại</a:t>
            </a:r>
            <a:r>
              <a:rPr lang="en-US" sz="3400" b="1" dirty="0">
                <a:solidFill>
                  <a:srgbClr val="00B0F0"/>
                </a:solidFill>
                <a:latin typeface="Times New Roman" panose="02020603050405020304" pitchFamily="18" charset="0"/>
                <a:cs typeface="Times New Roman" panose="02020603050405020304" pitchFamily="18" charset="0"/>
              </a:rPr>
              <a:t> </a:t>
            </a:r>
            <a:r>
              <a:rPr lang="vi-VN" sz="3400" b="1" dirty="0" smtClean="0">
                <a:solidFill>
                  <a:srgbClr val="00B0F0"/>
                </a:solidFill>
                <a:latin typeface="Times New Roman" panose="02020603050405020304" pitchFamily="18" charset="0"/>
                <a:cs typeface="Times New Roman" panose="02020603050405020304" pitchFamily="18" charset="0"/>
              </a:rPr>
              <a:t>tài sản và nguồn vốn. Tính tổng tài sản , tổng nguồn vốn( ĐVT: đồng)</a:t>
            </a:r>
            <a:r>
              <a:rPr lang="en-US" sz="3400" b="1" dirty="0" smtClean="0">
                <a:solidFill>
                  <a:srgbClr val="00B0F0"/>
                </a:solidFill>
                <a:latin typeface="Times New Roman" panose="02020603050405020304" pitchFamily="18" charset="0"/>
                <a:cs typeface="Times New Roman" panose="02020603050405020304" pitchFamily="18" charset="0"/>
              </a:rPr>
              <a:t>:</a:t>
            </a:r>
            <a:endParaRPr lang="en-US" sz="3400" b="1" dirty="0">
              <a:solidFill>
                <a:srgbClr val="00B0F0"/>
              </a:solidFill>
              <a:latin typeface="Times New Roman" panose="02020603050405020304" pitchFamily="18" charset="0"/>
              <a:cs typeface="Times New Roman" panose="02020603050405020304" pitchFamily="18" charset="0"/>
            </a:endParaRPr>
          </a:p>
        </p:txBody>
      </p:sp>
      <p:sp>
        <p:nvSpPr>
          <p:cNvPr id="4" name="Rectangle 3"/>
          <p:cNvSpPr/>
          <p:nvPr/>
        </p:nvSpPr>
        <p:spPr>
          <a:xfrm>
            <a:off x="1066800" y="1219200"/>
            <a:ext cx="7696200" cy="5262979"/>
          </a:xfrm>
          <a:prstGeom prst="rect">
            <a:avLst/>
          </a:prstGeom>
        </p:spPr>
        <p:txBody>
          <a:bodyPr wrap="square">
            <a:spAutoFit/>
          </a:bodyPr>
          <a:lstStyle/>
          <a:p>
            <a:pPr>
              <a:spcAft>
                <a:spcPts val="0"/>
              </a:spcAft>
              <a:tabLst>
                <a:tab pos="2362200" algn="l"/>
              </a:tabLst>
            </a:pPr>
            <a:r>
              <a:rPr lang="en-US" sz="2800" dirty="0">
                <a:latin typeface="Times New Roman" panose="02020603050405020304" pitchFamily="18" charset="0"/>
                <a:ea typeface="Times New Roman" panose="02020603050405020304" pitchFamily="18" charset="0"/>
              </a:rPr>
              <a:t>1.Tiền </a:t>
            </a:r>
            <a:r>
              <a:rPr lang="en-US" sz="2800" dirty="0" err="1">
                <a:latin typeface="Times New Roman" panose="02020603050405020304" pitchFamily="18" charset="0"/>
                <a:ea typeface="Times New Roman" panose="02020603050405020304" pitchFamily="18" charset="0"/>
              </a:rPr>
              <a:t>gửi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Ngân</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hàng</a:t>
            </a:r>
            <a:r>
              <a:rPr lang="vi-VN"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60.000</a:t>
            </a:r>
            <a:r>
              <a:rPr lang="vi-VN" sz="2800" dirty="0" smtClean="0">
                <a:latin typeface="Times New Roman" panose="02020603050405020304" pitchFamily="18" charset="0"/>
                <a:ea typeface="Times New Roman" panose="02020603050405020304" pitchFamily="18" charset="0"/>
              </a:rPr>
              <a:t>.000</a:t>
            </a:r>
            <a:endParaRPr lang="en-US" sz="2800" dirty="0">
              <a:latin typeface="Times New Roman" panose="02020603050405020304" pitchFamily="18" charset="0"/>
              <a:ea typeface="Times New Roman" panose="02020603050405020304" pitchFamily="18" charset="0"/>
            </a:endParaRPr>
          </a:p>
          <a:p>
            <a:pPr>
              <a:spcAft>
                <a:spcPts val="0"/>
              </a:spcAft>
              <a:tabLst>
                <a:tab pos="2362200" algn="l"/>
              </a:tabLst>
            </a:pPr>
            <a:r>
              <a:rPr lang="en-US" sz="2800" dirty="0">
                <a:latin typeface="Times New Roman" panose="02020603050405020304" pitchFamily="18" charset="0"/>
                <a:ea typeface="Times New Roman" panose="02020603050405020304" pitchFamily="18" charset="0"/>
              </a:rPr>
              <a:t>2.Vay </a:t>
            </a:r>
            <a:r>
              <a:rPr lang="en-US" sz="2800" dirty="0" err="1">
                <a:latin typeface="Times New Roman" panose="02020603050405020304" pitchFamily="18" charset="0"/>
                <a:ea typeface="Times New Roman" panose="02020603050405020304" pitchFamily="18" charset="0"/>
              </a:rPr>
              <a:t>ngắn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hạn</a:t>
            </a:r>
            <a:r>
              <a:rPr lang="en-US" sz="2800" dirty="0" smtClean="0">
                <a:latin typeface="Times New Roman" panose="02020603050405020304" pitchFamily="18" charset="0"/>
                <a:ea typeface="Times New Roman" panose="02020603050405020304" pitchFamily="18" charset="0"/>
              </a:rPr>
              <a:t>:</a:t>
            </a:r>
            <a:r>
              <a:rPr lang="vi-VN" sz="2800" dirty="0" smtClean="0">
                <a:latin typeface="Times New Roman" panose="02020603050405020304" pitchFamily="18" charset="0"/>
                <a:ea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100.000</a:t>
            </a:r>
            <a:r>
              <a:rPr lang="vi-VN" sz="2800" dirty="0" smtClean="0">
                <a:latin typeface="Times New Roman" panose="02020603050405020304" pitchFamily="18" charset="0"/>
                <a:ea typeface="Times New Roman" panose="02020603050405020304" pitchFamily="18" charset="0"/>
              </a:rPr>
              <a:t>.000</a:t>
            </a:r>
            <a:endParaRPr lang="en-US" sz="2800" dirty="0">
              <a:latin typeface="Times New Roman" panose="02020603050405020304" pitchFamily="18" charset="0"/>
              <a:ea typeface="Times New Roman" panose="02020603050405020304" pitchFamily="18" charset="0"/>
            </a:endParaRPr>
          </a:p>
          <a:p>
            <a:pPr>
              <a:spcAft>
                <a:spcPts val="0"/>
              </a:spcAft>
              <a:tabLst>
                <a:tab pos="2362200" algn="l"/>
              </a:tabLst>
            </a:pPr>
            <a:r>
              <a:rPr lang="en-US" sz="2800" dirty="0">
                <a:latin typeface="Times New Roman" panose="02020603050405020304" pitchFamily="18" charset="0"/>
                <a:ea typeface="Times New Roman" panose="02020603050405020304" pitchFamily="18" charset="0"/>
              </a:rPr>
              <a:t>3.Phải </a:t>
            </a:r>
            <a:r>
              <a:rPr lang="en-US" sz="2800" dirty="0" err="1">
                <a:latin typeface="Times New Roman" panose="02020603050405020304" pitchFamily="18" charset="0"/>
                <a:ea typeface="Times New Roman" panose="02020603050405020304" pitchFamily="18" charset="0"/>
              </a:rPr>
              <a:t>trả</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người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bán</a:t>
            </a:r>
            <a:r>
              <a:rPr lang="en-US" sz="2800" dirty="0" smtClean="0">
                <a:latin typeface="Times New Roman" panose="02020603050405020304" pitchFamily="18" charset="0"/>
                <a:ea typeface="Times New Roman" panose="02020603050405020304" pitchFamily="18" charset="0"/>
              </a:rPr>
              <a:t>:</a:t>
            </a:r>
            <a:r>
              <a:rPr lang="vi-VN"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80.000</a:t>
            </a:r>
            <a:r>
              <a:rPr lang="vi-VN" sz="2800" dirty="0" smtClean="0">
                <a:latin typeface="Times New Roman" panose="02020603050405020304" pitchFamily="18" charset="0"/>
                <a:ea typeface="Times New Roman" panose="02020603050405020304" pitchFamily="18" charset="0"/>
              </a:rPr>
              <a:t>.000</a:t>
            </a:r>
            <a:endParaRPr lang="en-US" sz="2800" dirty="0">
              <a:latin typeface="Times New Roman" panose="02020603050405020304" pitchFamily="18" charset="0"/>
              <a:ea typeface="Times New Roman" panose="02020603050405020304" pitchFamily="18" charset="0"/>
            </a:endParaRPr>
          </a:p>
          <a:p>
            <a:pPr>
              <a:spcAft>
                <a:spcPts val="0"/>
              </a:spcAft>
              <a:tabLst>
                <a:tab pos="2362200" algn="l"/>
              </a:tabLst>
            </a:pPr>
            <a:r>
              <a:rPr lang="en-US" sz="2800" dirty="0">
                <a:latin typeface="Times New Roman" panose="02020603050405020304" pitchFamily="18" charset="0"/>
                <a:ea typeface="Times New Roman" panose="02020603050405020304" pitchFamily="18" charset="0"/>
              </a:rPr>
              <a:t>4.Tiền </a:t>
            </a:r>
            <a:r>
              <a:rPr lang="en-US" sz="2800" dirty="0" err="1">
                <a:latin typeface="Times New Roman" panose="02020603050405020304" pitchFamily="18" charset="0"/>
                <a:ea typeface="Times New Roman" panose="02020603050405020304" pitchFamily="18" charset="0"/>
              </a:rPr>
              <a:t>mặt</a:t>
            </a:r>
            <a:r>
              <a:rPr lang="en-US" sz="2800" dirty="0">
                <a:latin typeface="Times New Roman" panose="02020603050405020304" pitchFamily="18" charset="0"/>
                <a:ea typeface="Times New Roman" panose="02020603050405020304" pitchFamily="18" charset="0"/>
              </a:rPr>
              <a:t>: 	</a:t>
            </a:r>
            <a:r>
              <a:rPr lang="vi-VN"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150.000</a:t>
            </a:r>
            <a:r>
              <a:rPr lang="vi-VN" sz="2800" dirty="0" smtClean="0">
                <a:latin typeface="Times New Roman" panose="02020603050405020304" pitchFamily="18" charset="0"/>
                <a:ea typeface="Times New Roman" panose="02020603050405020304" pitchFamily="18" charset="0"/>
              </a:rPr>
              <a:t>.000</a:t>
            </a:r>
            <a:endParaRPr lang="en-US" sz="2800" dirty="0">
              <a:latin typeface="Times New Roman" panose="02020603050405020304" pitchFamily="18" charset="0"/>
              <a:ea typeface="Times New Roman" panose="02020603050405020304" pitchFamily="18" charset="0"/>
            </a:endParaRPr>
          </a:p>
          <a:p>
            <a:pPr>
              <a:spcAft>
                <a:spcPts val="0"/>
              </a:spcAft>
              <a:tabLst>
                <a:tab pos="2362200" algn="l"/>
              </a:tabLst>
            </a:pPr>
            <a:r>
              <a:rPr lang="en-US" sz="2800" dirty="0" smtClean="0">
                <a:latin typeface="Times New Roman" panose="02020603050405020304" pitchFamily="18" charset="0"/>
                <a:ea typeface="Times New Roman" panose="02020603050405020304" pitchFamily="18" charset="0"/>
              </a:rPr>
              <a:t>5.</a:t>
            </a:r>
            <a:r>
              <a:rPr lang="vi-VN" sz="2800" dirty="0" smtClean="0">
                <a:latin typeface="Times New Roman" panose="02020603050405020304" pitchFamily="18" charset="0"/>
                <a:ea typeface="Times New Roman" panose="02020603050405020304" pitchFamily="18" charset="0"/>
              </a:rPr>
              <a:t>V</a:t>
            </a:r>
            <a:r>
              <a:rPr lang="en-US" sz="2800" dirty="0" err="1" smtClean="0">
                <a:latin typeface="Times New Roman" panose="02020603050405020304" pitchFamily="18" charset="0"/>
                <a:ea typeface="Times New Roman" panose="02020603050405020304" pitchFamily="18" charset="0"/>
              </a:rPr>
              <a:t>ốn</a:t>
            </a:r>
            <a:r>
              <a:rPr lang="en-US" sz="2800" dirty="0" smtClean="0">
                <a:latin typeface="Times New Roman" panose="02020603050405020304" pitchFamily="18" charset="0"/>
                <a:ea typeface="Times New Roman" panose="02020603050405020304" pitchFamily="18" charset="0"/>
              </a:rPr>
              <a:t> </a:t>
            </a:r>
            <a:r>
              <a:rPr lang="vi-VN" sz="2800" dirty="0" smtClean="0">
                <a:latin typeface="Times New Roman" panose="02020603050405020304" pitchFamily="18" charset="0"/>
                <a:ea typeface="Times New Roman" panose="02020603050405020304" pitchFamily="18" charset="0"/>
              </a:rPr>
              <a:t>đầu tư của CSH</a:t>
            </a:r>
            <a:r>
              <a:rPr lang="en-US" sz="2800" dirty="0" smtClean="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	</a:t>
            </a:r>
            <a:r>
              <a:rPr lang="vi-VN"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900.000</a:t>
            </a:r>
            <a:r>
              <a:rPr lang="vi-VN" sz="2800" dirty="0" smtClean="0">
                <a:latin typeface="Times New Roman" panose="02020603050405020304" pitchFamily="18" charset="0"/>
                <a:ea typeface="Times New Roman" panose="02020603050405020304" pitchFamily="18" charset="0"/>
              </a:rPr>
              <a:t>.000 </a:t>
            </a:r>
          </a:p>
          <a:p>
            <a:pPr>
              <a:spcAft>
                <a:spcPts val="0"/>
              </a:spcAft>
              <a:tabLst>
                <a:tab pos="2362200" algn="l"/>
              </a:tabLst>
            </a:pPr>
            <a:r>
              <a:rPr lang="en-US" sz="2800" dirty="0" smtClean="0">
                <a:latin typeface="Times New Roman" panose="02020603050405020304" pitchFamily="18" charset="0"/>
                <a:ea typeface="Times New Roman" panose="02020603050405020304" pitchFamily="18" charset="0"/>
              </a:rPr>
              <a:t>6.Lợi </a:t>
            </a:r>
            <a:r>
              <a:rPr lang="en-US" sz="2800" dirty="0" err="1">
                <a:latin typeface="Times New Roman" panose="02020603050405020304" pitchFamily="18" charset="0"/>
                <a:ea typeface="Times New Roman" panose="02020603050405020304" pitchFamily="18" charset="0"/>
              </a:rPr>
              <a:t>nhuận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chưa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phân</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phối</a:t>
            </a:r>
            <a:r>
              <a:rPr lang="en-US" sz="2800" dirty="0" smtClean="0">
                <a:latin typeface="Times New Roman" panose="02020603050405020304" pitchFamily="18" charset="0"/>
                <a:ea typeface="Times New Roman" panose="02020603050405020304" pitchFamily="18" charset="0"/>
              </a:rPr>
              <a:t>:</a:t>
            </a:r>
            <a:r>
              <a:rPr lang="vi-VN"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120.000</a:t>
            </a:r>
            <a:r>
              <a:rPr lang="vi-VN" sz="2800" dirty="0" smtClean="0">
                <a:latin typeface="Times New Roman" panose="02020603050405020304" pitchFamily="18" charset="0"/>
                <a:ea typeface="Times New Roman" panose="02020603050405020304" pitchFamily="18" charset="0"/>
              </a:rPr>
              <a:t>.000</a:t>
            </a:r>
            <a:endParaRPr lang="en-US" sz="2800" dirty="0">
              <a:latin typeface="Times New Roman" panose="02020603050405020304" pitchFamily="18" charset="0"/>
              <a:ea typeface="Times New Roman" panose="02020603050405020304" pitchFamily="18" charset="0"/>
            </a:endParaRPr>
          </a:p>
          <a:p>
            <a:pPr>
              <a:spcAft>
                <a:spcPts val="0"/>
              </a:spcAft>
              <a:tabLst>
                <a:tab pos="2362200" algn="l"/>
              </a:tabLst>
            </a:pPr>
            <a:r>
              <a:rPr lang="en-US" sz="2800" dirty="0">
                <a:latin typeface="Times New Roman" panose="02020603050405020304" pitchFamily="18" charset="0"/>
                <a:ea typeface="Times New Roman" panose="02020603050405020304" pitchFamily="18" charset="0"/>
              </a:rPr>
              <a:t>7.Nguyên </a:t>
            </a:r>
            <a:r>
              <a:rPr lang="en-US" sz="2800" dirty="0" err="1">
                <a:latin typeface="Times New Roman" panose="02020603050405020304" pitchFamily="18" charset="0"/>
                <a:ea typeface="Times New Roman" panose="02020603050405020304" pitchFamily="18" charset="0"/>
              </a:rPr>
              <a:t>liệu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vật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liệu</a:t>
            </a:r>
            <a:r>
              <a:rPr lang="en-US" sz="2800" dirty="0" smtClean="0">
                <a:latin typeface="Times New Roman" panose="02020603050405020304" pitchFamily="18" charset="0"/>
                <a:ea typeface="Times New Roman" panose="02020603050405020304" pitchFamily="18" charset="0"/>
              </a:rPr>
              <a:t>:</a:t>
            </a:r>
            <a:r>
              <a:rPr lang="vi-VN" sz="2800" dirty="0" smtClean="0">
                <a:latin typeface="Times New Roman" panose="02020603050405020304" pitchFamily="18" charset="0"/>
                <a:ea typeface="Times New Roman" panose="02020603050405020304" pitchFamily="18" charset="0"/>
              </a:rPr>
              <a:t>		  70.000.000</a:t>
            </a:r>
            <a:r>
              <a:rPr lang="en-US" sz="2800" dirty="0">
                <a:latin typeface="Times New Roman" panose="02020603050405020304" pitchFamily="18" charset="0"/>
                <a:ea typeface="Times New Roman" panose="02020603050405020304" pitchFamily="18" charset="0"/>
              </a:rPr>
              <a:t>	</a:t>
            </a:r>
          </a:p>
          <a:p>
            <a:pPr>
              <a:spcAft>
                <a:spcPts val="0"/>
              </a:spcAft>
              <a:tabLst>
                <a:tab pos="2362200" algn="l"/>
              </a:tabLst>
            </a:pPr>
            <a:r>
              <a:rPr lang="en-US" sz="2800" dirty="0">
                <a:latin typeface="Times New Roman" panose="02020603050405020304" pitchFamily="18" charset="0"/>
                <a:ea typeface="Times New Roman" panose="02020603050405020304" pitchFamily="18" charset="0"/>
              </a:rPr>
              <a:t>8.Phải </a:t>
            </a:r>
            <a:r>
              <a:rPr lang="en-US" sz="2800" dirty="0" err="1">
                <a:latin typeface="Times New Roman" panose="02020603050405020304" pitchFamily="18" charset="0"/>
                <a:ea typeface="Times New Roman" panose="02020603050405020304" pitchFamily="18" charset="0"/>
              </a:rPr>
              <a:t>tra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phải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nộp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khác</a:t>
            </a:r>
            <a:r>
              <a:rPr lang="en-US" sz="2800" dirty="0">
                <a:latin typeface="Times New Roman" panose="02020603050405020304" pitchFamily="18" charset="0"/>
                <a:ea typeface="Times New Roman" panose="02020603050405020304" pitchFamily="18" charset="0"/>
              </a:rPr>
              <a:t>	  </a:t>
            </a:r>
            <a:r>
              <a:rPr lang="vi-VN"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25.000</a:t>
            </a:r>
            <a:r>
              <a:rPr lang="vi-VN" sz="2800" dirty="0" smtClean="0">
                <a:latin typeface="Times New Roman" panose="02020603050405020304" pitchFamily="18" charset="0"/>
                <a:ea typeface="Times New Roman" panose="02020603050405020304" pitchFamily="18" charset="0"/>
              </a:rPr>
              <a:t>.000</a:t>
            </a:r>
          </a:p>
          <a:p>
            <a:pPr>
              <a:spcAft>
                <a:spcPts val="0"/>
              </a:spcAft>
              <a:tabLst>
                <a:tab pos="2362200" algn="l"/>
              </a:tabLst>
            </a:pPr>
            <a:r>
              <a:rPr lang="en-US" sz="2800" dirty="0" smtClean="0">
                <a:latin typeface="Times New Roman" panose="02020603050405020304" pitchFamily="18" charset="0"/>
                <a:ea typeface="Times New Roman" panose="02020603050405020304" pitchFamily="18" charset="0"/>
              </a:rPr>
              <a:t>9.Phải </a:t>
            </a:r>
            <a:r>
              <a:rPr lang="en-US" sz="2800" dirty="0" err="1">
                <a:latin typeface="Times New Roman" panose="02020603050405020304" pitchFamily="18" charset="0"/>
                <a:ea typeface="Times New Roman" panose="02020603050405020304" pitchFamily="18" charset="0"/>
              </a:rPr>
              <a:t>thu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người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mua</a:t>
            </a:r>
            <a:r>
              <a:rPr lang="en-US" sz="2800" dirty="0">
                <a:latin typeface="Times New Roman" panose="02020603050405020304" pitchFamily="18" charset="0"/>
                <a:ea typeface="Times New Roman" panose="02020603050405020304" pitchFamily="18" charset="0"/>
              </a:rPr>
              <a:t>:	</a:t>
            </a:r>
            <a:r>
              <a:rPr lang="vi-VN"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120.000</a:t>
            </a:r>
            <a:r>
              <a:rPr lang="vi-VN" sz="2800" dirty="0" smtClean="0">
                <a:latin typeface="Times New Roman" panose="02020603050405020304" pitchFamily="18" charset="0"/>
                <a:ea typeface="Times New Roman" panose="02020603050405020304" pitchFamily="18" charset="0"/>
              </a:rPr>
              <a:t>.000</a:t>
            </a:r>
            <a:endParaRPr lang="en-US" sz="2800" dirty="0">
              <a:latin typeface="Times New Roman" panose="02020603050405020304" pitchFamily="18" charset="0"/>
              <a:ea typeface="Times New Roman" panose="02020603050405020304" pitchFamily="18" charset="0"/>
            </a:endParaRPr>
          </a:p>
          <a:p>
            <a:pPr>
              <a:spcAft>
                <a:spcPts val="0"/>
              </a:spcAft>
              <a:tabLst>
                <a:tab pos="2362200" algn="l"/>
              </a:tabLst>
            </a:pPr>
            <a:r>
              <a:rPr lang="en-US" sz="2800" dirty="0">
                <a:latin typeface="Times New Roman" panose="02020603050405020304" pitchFamily="18" charset="0"/>
                <a:ea typeface="Times New Roman" panose="02020603050405020304" pitchFamily="18" charset="0"/>
              </a:rPr>
              <a:t>10.Hàng </a:t>
            </a:r>
            <a:r>
              <a:rPr lang="en-US" sz="2800" dirty="0" err="1">
                <a:latin typeface="Times New Roman" panose="02020603050405020304" pitchFamily="18" charset="0"/>
                <a:ea typeface="Times New Roman" panose="02020603050405020304" pitchFamily="18" charset="0"/>
              </a:rPr>
              <a:t>hóa</a:t>
            </a:r>
            <a:r>
              <a:rPr lang="en-US" sz="2800" dirty="0">
                <a:latin typeface="Times New Roman" panose="02020603050405020304" pitchFamily="18" charset="0"/>
                <a:ea typeface="Times New Roman" panose="02020603050405020304" pitchFamily="18" charset="0"/>
              </a:rPr>
              <a:t>:	</a:t>
            </a:r>
            <a:r>
              <a:rPr lang="vi-VN"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350.000</a:t>
            </a:r>
            <a:r>
              <a:rPr lang="vi-VN" sz="2800" dirty="0" smtClean="0">
                <a:latin typeface="Times New Roman" panose="02020603050405020304" pitchFamily="18" charset="0"/>
                <a:ea typeface="Times New Roman" panose="02020603050405020304" pitchFamily="18" charset="0"/>
              </a:rPr>
              <a:t>.000</a:t>
            </a:r>
            <a:endParaRPr lang="en-US" sz="2800" dirty="0">
              <a:latin typeface="Times New Roman" panose="02020603050405020304" pitchFamily="18" charset="0"/>
              <a:ea typeface="Times New Roman" panose="02020603050405020304" pitchFamily="18" charset="0"/>
            </a:endParaRPr>
          </a:p>
          <a:p>
            <a:pPr>
              <a:spcAft>
                <a:spcPts val="0"/>
              </a:spcAft>
              <a:tabLst>
                <a:tab pos="2362200" algn="l"/>
              </a:tabLst>
            </a:pPr>
            <a:r>
              <a:rPr lang="en-US" sz="2800" dirty="0">
                <a:latin typeface="Times New Roman" panose="02020603050405020304" pitchFamily="18" charset="0"/>
                <a:ea typeface="Times New Roman" panose="02020603050405020304" pitchFamily="18" charset="0"/>
              </a:rPr>
              <a:t>11.Phải </a:t>
            </a:r>
            <a:r>
              <a:rPr lang="en-US" sz="2800" dirty="0" err="1">
                <a:latin typeface="Times New Roman" panose="02020603050405020304" pitchFamily="18" charset="0"/>
                <a:ea typeface="Times New Roman" panose="02020603050405020304" pitchFamily="18" charset="0"/>
              </a:rPr>
              <a:t>tra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người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lao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động</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75.000</a:t>
            </a:r>
            <a:r>
              <a:rPr lang="vi-VN" sz="2800" dirty="0" smtClean="0">
                <a:latin typeface="Times New Roman" panose="02020603050405020304" pitchFamily="18" charset="0"/>
                <a:ea typeface="Times New Roman" panose="02020603050405020304" pitchFamily="18" charset="0"/>
              </a:rPr>
              <a:t>.000</a:t>
            </a:r>
            <a:endParaRPr lang="en-US" sz="2800" dirty="0">
              <a:latin typeface="Times New Roman" panose="02020603050405020304" pitchFamily="18" charset="0"/>
              <a:ea typeface="Times New Roman" panose="02020603050405020304" pitchFamily="18" charset="0"/>
            </a:endParaRPr>
          </a:p>
          <a:p>
            <a:pPr>
              <a:spcAft>
                <a:spcPts val="0"/>
              </a:spcAft>
              <a:tabLst>
                <a:tab pos="2362200" algn="l"/>
              </a:tabLst>
            </a:pPr>
            <a:r>
              <a:rPr lang="en-US" sz="2800" dirty="0">
                <a:latin typeface="Times New Roman" panose="02020603050405020304" pitchFamily="18" charset="0"/>
                <a:ea typeface="Times New Roman" panose="02020603050405020304" pitchFamily="18" charset="0"/>
              </a:rPr>
              <a:t>12.Tài </a:t>
            </a:r>
            <a:r>
              <a:rPr lang="en-US" sz="2800" dirty="0" err="1">
                <a:latin typeface="Times New Roman" panose="02020603050405020304" pitchFamily="18" charset="0"/>
                <a:ea typeface="Times New Roman" panose="02020603050405020304" pitchFamily="18" charset="0"/>
              </a:rPr>
              <a:t>sản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cố</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định</a:t>
            </a:r>
            <a:r>
              <a:rPr lang="en-US" sz="2800" dirty="0">
                <a:latin typeface="Times New Roman" panose="02020603050405020304" pitchFamily="18" charset="0"/>
                <a:ea typeface="Times New Roman" panose="02020603050405020304" pitchFamily="18" charset="0"/>
              </a:rPr>
              <a:t>:	</a:t>
            </a:r>
            <a:r>
              <a:rPr lang="vi-VN"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550.000</a:t>
            </a:r>
            <a:r>
              <a:rPr lang="vi-VN" sz="2800" dirty="0" smtClean="0">
                <a:latin typeface="Times New Roman" panose="02020603050405020304" pitchFamily="18" charset="0"/>
                <a:ea typeface="Times New Roman" panose="02020603050405020304" pitchFamily="18" charset="0"/>
              </a:rPr>
              <a:t>.000</a:t>
            </a:r>
            <a:endParaRPr lang="en-US"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636968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400"/>
            <a:ext cx="8305800" cy="1138773"/>
          </a:xfrm>
          <a:prstGeom prst="rect">
            <a:avLst/>
          </a:prstGeom>
        </p:spPr>
        <p:txBody>
          <a:bodyPr wrap="square">
            <a:spAutoFit/>
          </a:bodyPr>
          <a:lstStyle/>
          <a:p>
            <a:r>
              <a:rPr lang="en-US" sz="3400" b="1" dirty="0" err="1" smtClean="0">
                <a:solidFill>
                  <a:srgbClr val="00B0F0"/>
                </a:solidFill>
                <a:latin typeface="Times New Roman" panose="02020603050405020304" pitchFamily="18" charset="0"/>
                <a:cs typeface="Times New Roman" panose="02020603050405020304" pitchFamily="18" charset="0"/>
              </a:rPr>
              <a:t>Ví</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dụ</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Phân</a:t>
            </a:r>
            <a:r>
              <a:rPr lang="en-US" sz="3400" b="1" dirty="0">
                <a:solidFill>
                  <a:srgbClr val="00B0F0"/>
                </a:solidFill>
                <a:latin typeface="Times New Roman" panose="02020603050405020304" pitchFamily="18" charset="0"/>
                <a:cs typeface="Times New Roman" panose="02020603050405020304" pitchFamily="18" charset="0"/>
              </a:rPr>
              <a:t> </a:t>
            </a:r>
            <a:r>
              <a:rPr lang="en-US" sz="3400" b="1" dirty="0" err="1" smtClean="0">
                <a:solidFill>
                  <a:srgbClr val="00B0F0"/>
                </a:solidFill>
                <a:latin typeface="Times New Roman" panose="02020603050405020304" pitchFamily="18" charset="0"/>
                <a:cs typeface="Times New Roman" panose="02020603050405020304" pitchFamily="18" charset="0"/>
              </a:rPr>
              <a:t>loại</a:t>
            </a:r>
            <a:r>
              <a:rPr lang="en-US" sz="3400" b="1" dirty="0">
                <a:solidFill>
                  <a:srgbClr val="00B0F0"/>
                </a:solidFill>
                <a:latin typeface="Times New Roman" panose="02020603050405020304" pitchFamily="18" charset="0"/>
                <a:cs typeface="Times New Roman" panose="02020603050405020304" pitchFamily="18" charset="0"/>
              </a:rPr>
              <a:t> </a:t>
            </a:r>
            <a:r>
              <a:rPr lang="vi-VN" sz="3400" b="1" dirty="0" smtClean="0">
                <a:solidFill>
                  <a:srgbClr val="00B0F0"/>
                </a:solidFill>
                <a:latin typeface="Times New Roman" panose="02020603050405020304" pitchFamily="18" charset="0"/>
                <a:cs typeface="Times New Roman" panose="02020603050405020304" pitchFamily="18" charset="0"/>
              </a:rPr>
              <a:t>tài sản và nguồn vốn. Tính tổng tài sản , tổng nguồn vốn( ĐVT: đồng)</a:t>
            </a:r>
            <a:r>
              <a:rPr lang="en-US" sz="3400" b="1" dirty="0" smtClean="0">
                <a:solidFill>
                  <a:srgbClr val="00B0F0"/>
                </a:solidFill>
                <a:latin typeface="Times New Roman" panose="02020603050405020304" pitchFamily="18" charset="0"/>
                <a:cs typeface="Times New Roman" panose="02020603050405020304" pitchFamily="18" charset="0"/>
              </a:rPr>
              <a:t>:</a:t>
            </a:r>
            <a:endParaRPr lang="en-US" sz="3400" b="1" dirty="0">
              <a:solidFill>
                <a:srgbClr val="00B0F0"/>
              </a:solidFill>
              <a:latin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062449293"/>
              </p:ext>
            </p:extLst>
          </p:nvPr>
        </p:nvGraphicFramePr>
        <p:xfrm>
          <a:off x="1904999" y="-609600"/>
          <a:ext cx="5605410" cy="7372350"/>
        </p:xfrm>
        <a:graphic>
          <a:graphicData uri="http://schemas.openxmlformats.org/drawingml/2006/table">
            <a:tbl>
              <a:tblPr>
                <a:tableStyleId>{5C22544A-7EE6-4342-B048-85BDC9FD1C3A}</a:tableStyleId>
              </a:tblPr>
              <a:tblGrid>
                <a:gridCol w="1317338"/>
                <a:gridCol w="1035051"/>
                <a:gridCol w="2164200"/>
                <a:gridCol w="1088821"/>
              </a:tblGrid>
              <a:tr h="367660">
                <a:tc>
                  <a:txBody>
                    <a:bodyPr/>
                    <a:lstStyle/>
                    <a:p>
                      <a:pPr algn="l" fontAlgn="b"/>
                      <a:endParaRPr lang="en-US"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a:effectLst/>
                        </a:rPr>
                        <a:t> ĐVT: Đồng </a:t>
                      </a:r>
                      <a:endParaRPr lang="en-US" sz="2000" b="1" i="0" u="none" strike="noStrike">
                        <a:solidFill>
                          <a:srgbClr val="000000"/>
                        </a:solidFill>
                        <a:effectLst/>
                        <a:latin typeface="Calibri" panose="020F0502020204030204" pitchFamily="34" charset="0"/>
                      </a:endParaRPr>
                    </a:p>
                  </a:txBody>
                  <a:tcPr marL="6350" marR="6350" marT="6350" marB="0" anchor="b"/>
                </a:tc>
              </a:tr>
              <a:tr h="185725">
                <a:tc>
                  <a:txBody>
                    <a:bodyPr/>
                    <a:lstStyle/>
                    <a:p>
                      <a:pPr algn="ctr" fontAlgn="b"/>
                      <a:r>
                        <a:rPr lang="en-US" sz="2000" u="none" strike="noStrike">
                          <a:effectLst/>
                        </a:rPr>
                        <a:t>Tài sản</a:t>
                      </a:r>
                      <a:endParaRPr lang="en-US" sz="2000" b="1"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US" sz="2000" u="none" strike="noStrike">
                          <a:effectLst/>
                        </a:rPr>
                        <a:t> Số tiền  </a:t>
                      </a:r>
                      <a:endParaRPr lang="en-US" sz="2000" b="1"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US" sz="2000" u="none" strike="noStrike">
                          <a:effectLst/>
                        </a:rPr>
                        <a:t>Nguồn vốn</a:t>
                      </a:r>
                      <a:endParaRPr lang="en-US" sz="2000" b="1"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US" sz="2000" u="none" strike="noStrike">
                          <a:effectLst/>
                        </a:rPr>
                        <a:t>  số tiền </a:t>
                      </a:r>
                      <a:endParaRPr lang="en-US" sz="2000" b="1" i="0" u="none" strike="noStrike">
                        <a:solidFill>
                          <a:srgbClr val="000000"/>
                        </a:solidFill>
                        <a:effectLst/>
                        <a:latin typeface="Calibri" panose="020F0502020204030204" pitchFamily="34" charset="0"/>
                      </a:endParaRPr>
                    </a:p>
                  </a:txBody>
                  <a:tcPr marL="6350" marR="6350" marT="6350" marB="0" anchor="b"/>
                </a:tc>
              </a:tr>
              <a:tr h="549595">
                <a:tc>
                  <a:txBody>
                    <a:bodyPr/>
                    <a:lstStyle/>
                    <a:p>
                      <a:pPr algn="l" fontAlgn="b"/>
                      <a:r>
                        <a:rPr lang="en-US" sz="2000" u="none" strike="noStrike">
                          <a:effectLst/>
                        </a:rPr>
                        <a:t>Tiền mặt</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dirty="0">
                          <a:effectLst/>
                        </a:rPr>
                        <a:t>      150.000.000 </a:t>
                      </a:r>
                      <a:endParaRPr lang="en-US"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vi-VN" sz="2000" u="none" strike="noStrike">
                          <a:effectLst/>
                        </a:rPr>
                        <a:t>Phải trả người bán</a:t>
                      </a:r>
                      <a:endParaRPr lang="vi-V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dirty="0">
                          <a:effectLst/>
                        </a:rPr>
                        <a:t>          80.000.000 </a:t>
                      </a:r>
                      <a:endParaRPr lang="en-US" sz="2000" b="0" i="0" u="none" strike="noStrike" dirty="0">
                        <a:solidFill>
                          <a:srgbClr val="000000"/>
                        </a:solidFill>
                        <a:effectLst/>
                        <a:latin typeface="Calibri" panose="020F0502020204030204" pitchFamily="34" charset="0"/>
                      </a:endParaRPr>
                    </a:p>
                  </a:txBody>
                  <a:tcPr marL="6350" marR="6350" marT="6350" marB="0" anchor="b"/>
                </a:tc>
              </a:tr>
              <a:tr h="549595">
                <a:tc>
                  <a:txBody>
                    <a:bodyPr/>
                    <a:lstStyle/>
                    <a:p>
                      <a:pPr algn="l" fontAlgn="b"/>
                      <a:r>
                        <a:rPr lang="en-US" sz="2000" u="none" strike="noStrike">
                          <a:effectLst/>
                        </a:rPr>
                        <a:t>Tiền gửi Ngân hàng</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a:effectLst/>
                        </a:rPr>
                        <a:t>        60.000.000 </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vi-VN" sz="2000" u="none" strike="noStrike">
                          <a:effectLst/>
                        </a:rPr>
                        <a:t>Phải trả người lao động</a:t>
                      </a:r>
                      <a:endParaRPr lang="vi-V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a:effectLst/>
                        </a:rPr>
                        <a:t>          75.000.000 </a:t>
                      </a:r>
                      <a:endParaRPr lang="en-US" sz="2000" b="0" i="0" u="none" strike="noStrike">
                        <a:solidFill>
                          <a:srgbClr val="000000"/>
                        </a:solidFill>
                        <a:effectLst/>
                        <a:latin typeface="Calibri" panose="020F0502020204030204" pitchFamily="34" charset="0"/>
                      </a:endParaRPr>
                    </a:p>
                  </a:txBody>
                  <a:tcPr marL="6350" marR="6350" marT="6350" marB="0" anchor="b"/>
                </a:tc>
              </a:tr>
              <a:tr h="549595">
                <a:tc>
                  <a:txBody>
                    <a:bodyPr/>
                    <a:lstStyle/>
                    <a:p>
                      <a:pPr algn="l" fontAlgn="b"/>
                      <a:r>
                        <a:rPr lang="vi-VN" sz="2000" u="none" strike="noStrike">
                          <a:effectLst/>
                        </a:rPr>
                        <a:t>Phải thu người mua</a:t>
                      </a:r>
                      <a:endParaRPr lang="vi-V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a:effectLst/>
                        </a:rPr>
                        <a:t>      120.000.000 </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dirty="0" err="1">
                          <a:effectLst/>
                        </a:rPr>
                        <a:t>Phải</a:t>
                      </a:r>
                      <a:r>
                        <a:rPr lang="en-US" sz="2000" u="none" strike="noStrike" dirty="0">
                          <a:effectLst/>
                        </a:rPr>
                        <a:t> </a:t>
                      </a:r>
                      <a:r>
                        <a:rPr lang="en-US" sz="2000" u="none" strike="noStrike" dirty="0" err="1">
                          <a:effectLst/>
                        </a:rPr>
                        <a:t>trả</a:t>
                      </a:r>
                      <a:r>
                        <a:rPr lang="en-US" sz="2000" u="none" strike="noStrike" dirty="0">
                          <a:effectLst/>
                        </a:rPr>
                        <a:t> </a:t>
                      </a:r>
                      <a:r>
                        <a:rPr lang="en-US" sz="2000" u="none" strike="noStrike" dirty="0" err="1">
                          <a:effectLst/>
                        </a:rPr>
                        <a:t>phải</a:t>
                      </a:r>
                      <a:r>
                        <a:rPr lang="en-US" sz="2000" u="none" strike="noStrike" dirty="0">
                          <a:effectLst/>
                        </a:rPr>
                        <a:t> </a:t>
                      </a:r>
                      <a:r>
                        <a:rPr lang="en-US" sz="2000" u="none" strike="noStrike" dirty="0" err="1">
                          <a:effectLst/>
                        </a:rPr>
                        <a:t>nộp</a:t>
                      </a:r>
                      <a:r>
                        <a:rPr lang="en-US" sz="2000" u="none" strike="noStrike" dirty="0">
                          <a:effectLst/>
                        </a:rPr>
                        <a:t> </a:t>
                      </a:r>
                      <a:r>
                        <a:rPr lang="en-US" sz="2000" u="none" strike="noStrike" dirty="0" err="1">
                          <a:effectLst/>
                        </a:rPr>
                        <a:t>khác</a:t>
                      </a:r>
                      <a:endParaRPr lang="en-US"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dirty="0">
                          <a:effectLst/>
                        </a:rPr>
                        <a:t>          25.000.000 </a:t>
                      </a:r>
                      <a:endParaRPr lang="en-US" sz="2000" b="0" i="0" u="none" strike="noStrike" dirty="0">
                        <a:solidFill>
                          <a:srgbClr val="000000"/>
                        </a:solidFill>
                        <a:effectLst/>
                        <a:latin typeface="Calibri" panose="020F0502020204030204" pitchFamily="34" charset="0"/>
                      </a:endParaRPr>
                    </a:p>
                  </a:txBody>
                  <a:tcPr marL="6350" marR="6350" marT="6350" marB="0" anchor="b"/>
                </a:tc>
              </a:tr>
              <a:tr h="549595">
                <a:tc>
                  <a:txBody>
                    <a:bodyPr/>
                    <a:lstStyle/>
                    <a:p>
                      <a:pPr algn="l" fontAlgn="b"/>
                      <a:r>
                        <a:rPr lang="en-US" sz="2000" u="none" strike="noStrike">
                          <a:effectLst/>
                        </a:rPr>
                        <a:t>Nguyên vật liệu</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a:effectLst/>
                        </a:rPr>
                        <a:t>        70.000.000 </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dirty="0" err="1">
                          <a:effectLst/>
                        </a:rPr>
                        <a:t>Vay</a:t>
                      </a:r>
                      <a:r>
                        <a:rPr lang="en-US" sz="2000" u="none" strike="noStrike" dirty="0">
                          <a:effectLst/>
                        </a:rPr>
                        <a:t> </a:t>
                      </a:r>
                      <a:r>
                        <a:rPr lang="en-US" sz="2000" u="none" strike="noStrike" dirty="0" err="1">
                          <a:effectLst/>
                        </a:rPr>
                        <a:t>ngắn</a:t>
                      </a:r>
                      <a:r>
                        <a:rPr lang="en-US" sz="2000" u="none" strike="noStrike" dirty="0">
                          <a:effectLst/>
                        </a:rPr>
                        <a:t> </a:t>
                      </a:r>
                      <a:r>
                        <a:rPr lang="en-US" sz="2000" u="none" strike="noStrike" dirty="0" err="1">
                          <a:effectLst/>
                        </a:rPr>
                        <a:t>hạn</a:t>
                      </a:r>
                      <a:endParaRPr lang="en-US"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dirty="0">
                          <a:effectLst/>
                        </a:rPr>
                        <a:t>       100.000.000 </a:t>
                      </a:r>
                      <a:endParaRPr lang="en-US" sz="2000" b="0" i="0" u="none" strike="noStrike" dirty="0">
                        <a:solidFill>
                          <a:srgbClr val="000000"/>
                        </a:solidFill>
                        <a:effectLst/>
                        <a:latin typeface="Calibri" panose="020F0502020204030204" pitchFamily="34" charset="0"/>
                      </a:endParaRPr>
                    </a:p>
                  </a:txBody>
                  <a:tcPr marL="6350" marR="6350" marT="6350" marB="0" anchor="b"/>
                </a:tc>
              </a:tr>
              <a:tr h="549595">
                <a:tc>
                  <a:txBody>
                    <a:bodyPr/>
                    <a:lstStyle/>
                    <a:p>
                      <a:pPr algn="l" fontAlgn="b"/>
                      <a:r>
                        <a:rPr lang="en-US" sz="2000" u="none" strike="noStrike">
                          <a:effectLst/>
                        </a:rPr>
                        <a:t>Hàng hóa</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a:effectLst/>
                        </a:rPr>
                        <a:t>      350.000.000 </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vi-VN" sz="2000" u="none" strike="noStrike">
                          <a:effectLst/>
                        </a:rPr>
                        <a:t>Nguồn vốn đầu tư của chủ sở hữu</a:t>
                      </a:r>
                      <a:endParaRPr lang="vi-V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dirty="0">
                          <a:effectLst/>
                        </a:rPr>
                        <a:t>       900.000.000 </a:t>
                      </a:r>
                      <a:endParaRPr lang="en-US" sz="2000" b="0" i="0" u="none" strike="noStrike" dirty="0">
                        <a:solidFill>
                          <a:srgbClr val="000000"/>
                        </a:solidFill>
                        <a:effectLst/>
                        <a:latin typeface="Calibri" panose="020F0502020204030204" pitchFamily="34" charset="0"/>
                      </a:endParaRPr>
                    </a:p>
                  </a:txBody>
                  <a:tcPr marL="6350" marR="6350" marT="6350" marB="0" anchor="b"/>
                </a:tc>
              </a:tr>
              <a:tr h="549595">
                <a:tc>
                  <a:txBody>
                    <a:bodyPr/>
                    <a:lstStyle/>
                    <a:p>
                      <a:pPr algn="l" fontAlgn="b"/>
                      <a:r>
                        <a:rPr lang="en-US" sz="2000" u="none" strike="noStrike">
                          <a:effectLst/>
                        </a:rPr>
                        <a:t>Tài sản cố định</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a:effectLst/>
                        </a:rPr>
                        <a:t>      550.000.000 </a:t>
                      </a:r>
                      <a:endParaRPr lang="en-US"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vi-VN" sz="2000" u="none" strike="noStrike">
                          <a:effectLst/>
                        </a:rPr>
                        <a:t>Lợi nhuận chưa phân phối</a:t>
                      </a:r>
                      <a:endParaRPr lang="vi-VN" sz="20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dirty="0">
                          <a:effectLst/>
                        </a:rPr>
                        <a:t>       120.000.000 </a:t>
                      </a:r>
                      <a:endParaRPr lang="en-US" sz="2000" b="0" i="0" u="none" strike="noStrike" dirty="0">
                        <a:solidFill>
                          <a:srgbClr val="000000"/>
                        </a:solidFill>
                        <a:effectLst/>
                        <a:latin typeface="Calibri" panose="020F0502020204030204" pitchFamily="34" charset="0"/>
                      </a:endParaRPr>
                    </a:p>
                  </a:txBody>
                  <a:tcPr marL="6350" marR="6350" marT="6350" marB="0" anchor="b"/>
                </a:tc>
              </a:tr>
              <a:tr h="549595">
                <a:tc>
                  <a:txBody>
                    <a:bodyPr/>
                    <a:lstStyle/>
                    <a:p>
                      <a:pPr algn="l" fontAlgn="b"/>
                      <a:r>
                        <a:rPr lang="en-US" sz="2000" u="none" strike="noStrike">
                          <a:effectLst/>
                        </a:rPr>
                        <a:t>Tổng Tài sản</a:t>
                      </a:r>
                      <a:endParaRPr lang="en-US" sz="2000" b="1"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a:effectLst/>
                        </a:rPr>
                        <a:t>  1.300.000.000 </a:t>
                      </a:r>
                      <a:endParaRPr lang="en-US" sz="2000" b="1"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a:effectLst/>
                        </a:rPr>
                        <a:t>Tổng Nguồn vốn</a:t>
                      </a:r>
                      <a:endParaRPr lang="en-US" sz="2000" b="1"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2000" u="none" strike="noStrike" dirty="0">
                          <a:effectLst/>
                        </a:rPr>
                        <a:t>    1.300.000.000 </a:t>
                      </a:r>
                      <a:endParaRPr lang="en-US" sz="2000" b="1" i="0" u="none" strike="noStrike" dirty="0">
                        <a:solidFill>
                          <a:srgbClr val="000000"/>
                        </a:solidFill>
                        <a:effectLst/>
                        <a:latin typeface="Calibri" panose="020F0502020204030204" pitchFamily="34" charset="0"/>
                      </a:endParaRPr>
                    </a:p>
                  </a:txBody>
                  <a:tcPr marL="6350" marR="6350" marT="6350" marB="0" anchor="b"/>
                </a:tc>
              </a:tr>
            </a:tbl>
          </a:graphicData>
        </a:graphic>
      </p:graphicFrame>
    </p:spTree>
    <p:extLst>
      <p:ext uri="{BB962C8B-B14F-4D97-AF65-F5344CB8AC3E}">
        <p14:creationId xmlns:p14="http://schemas.microsoft.com/office/powerpoint/2010/main" val="32963779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4</a:t>
            </a:r>
            <a:r>
              <a:rPr lang="vi-VN"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thống</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phương pháp kế toán:</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vi-VN" b="1" dirty="0">
                <a:solidFill>
                  <a:srgbClr val="2F20EC"/>
                </a:solidFill>
                <a:latin typeface="Times New Roman" panose="02020603050405020304" pitchFamily="18" charset="0"/>
                <a:cs typeface="Times New Roman" panose="02020603050405020304" pitchFamily="18" charset="0"/>
              </a:rPr>
              <a:t>(1)</a:t>
            </a:r>
            <a:r>
              <a:rPr lang="vi-VN" dirty="0">
                <a:latin typeface="Times New Roman" panose="02020603050405020304" pitchFamily="18" charset="0"/>
                <a:cs typeface="Times New Roman" panose="02020603050405020304" pitchFamily="18" charset="0"/>
              </a:rPr>
              <a:t> Phương pháp chứng từ kế toán</a:t>
            </a:r>
          </a:p>
          <a:p>
            <a:pPr marL="0" indent="0">
              <a:buNone/>
            </a:pPr>
            <a:r>
              <a:rPr lang="vi-VN" b="1" dirty="0">
                <a:solidFill>
                  <a:srgbClr val="2F20EC"/>
                </a:solidFill>
                <a:latin typeface="Times New Roman" panose="02020603050405020304" pitchFamily="18" charset="0"/>
                <a:cs typeface="Times New Roman" panose="02020603050405020304" pitchFamily="18" charset="0"/>
              </a:rPr>
              <a:t>(2)</a:t>
            </a:r>
            <a:r>
              <a:rPr lang="vi-VN" dirty="0">
                <a:latin typeface="Times New Roman" panose="02020603050405020304" pitchFamily="18" charset="0"/>
                <a:cs typeface="Times New Roman" panose="02020603050405020304" pitchFamily="18" charset="0"/>
              </a:rPr>
              <a:t> Phương pháp tính giá</a:t>
            </a:r>
          </a:p>
          <a:p>
            <a:pPr marL="0" indent="0">
              <a:buNone/>
            </a:pPr>
            <a:r>
              <a:rPr lang="vi-VN" b="1" dirty="0">
                <a:solidFill>
                  <a:srgbClr val="2F20EC"/>
                </a:solidFill>
                <a:latin typeface="Times New Roman" panose="02020603050405020304" pitchFamily="18" charset="0"/>
                <a:cs typeface="Times New Roman" panose="02020603050405020304" pitchFamily="18" charset="0"/>
              </a:rPr>
              <a:t>(3)</a:t>
            </a:r>
            <a:r>
              <a:rPr lang="vi-VN" dirty="0">
                <a:latin typeface="Times New Roman" panose="02020603050405020304" pitchFamily="18" charset="0"/>
                <a:cs typeface="Times New Roman" panose="02020603050405020304" pitchFamily="18" charset="0"/>
              </a:rPr>
              <a:t> Phương pháp tài khoản kế toán</a:t>
            </a:r>
          </a:p>
          <a:p>
            <a:pPr marL="0" indent="0">
              <a:buNone/>
            </a:pPr>
            <a:r>
              <a:rPr lang="vi-VN" b="1" dirty="0">
                <a:solidFill>
                  <a:srgbClr val="2F20EC"/>
                </a:solidFill>
                <a:latin typeface="Times New Roman" panose="02020603050405020304" pitchFamily="18" charset="0"/>
                <a:cs typeface="Times New Roman" panose="02020603050405020304" pitchFamily="18" charset="0"/>
              </a:rPr>
              <a:t>(4)</a:t>
            </a:r>
            <a:r>
              <a:rPr lang="vi-VN" dirty="0">
                <a:latin typeface="Times New Roman" panose="02020603050405020304" pitchFamily="18" charset="0"/>
                <a:cs typeface="Times New Roman" panose="02020603050405020304" pitchFamily="18" charset="0"/>
              </a:rPr>
              <a:t> Phương pháp ghi kép</a:t>
            </a:r>
          </a:p>
          <a:p>
            <a:pPr marL="0" indent="0">
              <a:buNone/>
            </a:pPr>
            <a:r>
              <a:rPr lang="vi-VN" b="1" dirty="0">
                <a:solidFill>
                  <a:srgbClr val="2F20EC"/>
                </a:solidFill>
                <a:latin typeface="Times New Roman" panose="02020603050405020304" pitchFamily="18" charset="0"/>
                <a:cs typeface="Times New Roman" panose="02020603050405020304" pitchFamily="18" charset="0"/>
              </a:rPr>
              <a:t>(5)</a:t>
            </a:r>
            <a:r>
              <a:rPr lang="vi-VN" dirty="0">
                <a:latin typeface="Times New Roman" panose="02020603050405020304" pitchFamily="18" charset="0"/>
                <a:cs typeface="Times New Roman" panose="02020603050405020304" pitchFamily="18" charset="0"/>
              </a:rPr>
              <a:t> Phương pháp ghi sổ kế toán</a:t>
            </a:r>
          </a:p>
          <a:p>
            <a:pPr marL="0" indent="0">
              <a:buNone/>
            </a:pPr>
            <a:r>
              <a:rPr lang="vi-VN" b="1" dirty="0">
                <a:solidFill>
                  <a:srgbClr val="2F20EC"/>
                </a:solidFill>
                <a:latin typeface="Times New Roman" panose="02020603050405020304" pitchFamily="18" charset="0"/>
                <a:cs typeface="Times New Roman" panose="02020603050405020304" pitchFamily="18" charset="0"/>
              </a:rPr>
              <a:t>(6)</a:t>
            </a:r>
            <a:r>
              <a:rPr lang="vi-VN" dirty="0">
                <a:latin typeface="Times New Roman" panose="02020603050405020304" pitchFamily="18" charset="0"/>
                <a:cs typeface="Times New Roman" panose="02020603050405020304" pitchFamily="18" charset="0"/>
              </a:rPr>
              <a:t> Phương pháp cân đối kế toán</a:t>
            </a:r>
          </a:p>
          <a:p>
            <a:pPr marL="0" indent="0">
              <a:buNone/>
            </a:pPr>
            <a:r>
              <a:rPr lang="vi-VN" b="1" dirty="0">
                <a:solidFill>
                  <a:srgbClr val="2F20EC"/>
                </a:solidFill>
                <a:latin typeface="Times New Roman" panose="02020603050405020304" pitchFamily="18" charset="0"/>
                <a:cs typeface="Times New Roman" panose="02020603050405020304" pitchFamily="18" charset="0"/>
              </a:rPr>
              <a:t>(7)</a:t>
            </a:r>
            <a:r>
              <a:rPr lang="vi-VN" dirty="0">
                <a:latin typeface="Times New Roman" panose="02020603050405020304" pitchFamily="18" charset="0"/>
                <a:cs typeface="Times New Roman" panose="02020603050405020304" pitchFamily="18" charset="0"/>
              </a:rPr>
              <a:t> Phương pháp kiểm kê</a:t>
            </a:r>
          </a:p>
          <a:p>
            <a:pPr marL="0" indent="0">
              <a:buNone/>
            </a:pPr>
            <a:r>
              <a:rPr lang="vi-VN" b="1" dirty="0">
                <a:solidFill>
                  <a:srgbClr val="2F20EC"/>
                </a:solidFill>
                <a:latin typeface="Times New Roman" panose="02020603050405020304" pitchFamily="18" charset="0"/>
                <a:cs typeface="Times New Roman" panose="02020603050405020304" pitchFamily="18" charset="0"/>
              </a:rPr>
              <a:t>(8)</a:t>
            </a:r>
            <a:r>
              <a:rPr lang="vi-VN" dirty="0">
                <a:latin typeface="Times New Roman" panose="02020603050405020304" pitchFamily="18" charset="0"/>
                <a:cs typeface="Times New Roman" panose="02020603050405020304" pitchFamily="18" charset="0"/>
              </a:rPr>
              <a:t> Phương pháp lập BCTC</a:t>
            </a:r>
            <a:endParaRPr 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52400"/>
            <a:ext cx="8077200" cy="2514600"/>
          </a:xfrm>
        </p:spPr>
        <p:style>
          <a:lnRef idx="2">
            <a:schemeClr val="accent6"/>
          </a:lnRef>
          <a:fillRef idx="1">
            <a:schemeClr val="lt1"/>
          </a:fillRef>
          <a:effectRef idx="0">
            <a:schemeClr val="accent6"/>
          </a:effectRef>
          <a:fontRef idx="minor">
            <a:schemeClr val="dk1"/>
          </a:fontRef>
        </p:style>
        <p:txBody>
          <a:bodyPr>
            <a:noAutofit/>
          </a:bodyPr>
          <a:lstStyle/>
          <a:p>
            <a:pPr marL="0" indent="0" algn="just">
              <a:buNone/>
            </a:pPr>
            <a:r>
              <a:rPr lang="vi-VN" sz="3600" b="1" smtClean="0">
                <a:solidFill>
                  <a:srgbClr val="2F20EC"/>
                </a:solidFill>
                <a:latin typeface="Times New Roman" panose="02020603050405020304" pitchFamily="18" charset="0"/>
                <a:cs typeface="Times New Roman" panose="02020603050405020304" pitchFamily="18" charset="0"/>
              </a:rPr>
              <a:t>(1)</a:t>
            </a:r>
            <a:r>
              <a:rPr lang="vi-VN" sz="3600" smtClean="0">
                <a:latin typeface="Times New Roman" panose="02020603050405020304" pitchFamily="18" charset="0"/>
                <a:cs typeface="Times New Roman" panose="02020603050405020304" pitchFamily="18" charset="0"/>
              </a:rPr>
              <a:t> Phương </a:t>
            </a:r>
            <a:r>
              <a:rPr lang="vi-VN" sz="3600" dirty="0">
                <a:latin typeface="Times New Roman" panose="02020603050405020304" pitchFamily="18" charset="0"/>
                <a:cs typeface="Times New Roman" panose="02020603050405020304" pitchFamily="18" charset="0"/>
              </a:rPr>
              <a:t>pháp chứng từ </a:t>
            </a:r>
            <a:r>
              <a:rPr lang="vi-VN" sz="3600">
                <a:latin typeface="Times New Roman" panose="02020603050405020304" pitchFamily="18" charset="0"/>
                <a:cs typeface="Times New Roman" panose="02020603050405020304" pitchFamily="18" charset="0"/>
              </a:rPr>
              <a:t>kế </a:t>
            </a:r>
            <a:r>
              <a:rPr lang="vi-VN" sz="3600" smtClean="0">
                <a:latin typeface="Times New Roman" panose="02020603050405020304" pitchFamily="18" charset="0"/>
                <a:cs typeface="Times New Roman" panose="02020603050405020304" pitchFamily="18" charset="0"/>
              </a:rPr>
              <a:t>toán</a:t>
            </a:r>
            <a:r>
              <a:rPr lang="en-US" sz="3600" smtClean="0">
                <a:latin typeface="Times New Roman" panose="02020603050405020304" pitchFamily="18" charset="0"/>
                <a:cs typeface="Times New Roman" panose="02020603050405020304" pitchFamily="18" charset="0"/>
              </a:rPr>
              <a:t>:</a:t>
            </a:r>
          </a:p>
          <a:p>
            <a:pPr marL="0" indent="0" algn="just">
              <a:buNone/>
            </a:pPr>
            <a:r>
              <a:rPr lang="en-US" sz="3600" smtClean="0">
                <a:latin typeface="Times New Roman" panose="02020603050405020304" pitchFamily="18" charset="0"/>
                <a:cs typeface="Times New Roman" panose="02020603050405020304" pitchFamily="18" charset="0"/>
              </a:rPr>
              <a:t>Chứng từ KT là những chứng minh bằng giấy tờ về nghiệp vụ phát sinh và thật sự hoàn thành. </a:t>
            </a:r>
          </a:p>
        </p:txBody>
      </p:sp>
      <p:sp>
        <p:nvSpPr>
          <p:cNvPr id="5" name="Content Placeholder 2"/>
          <p:cNvSpPr txBox="1"/>
          <p:nvPr/>
        </p:nvSpPr>
        <p:spPr>
          <a:xfrm>
            <a:off x="1044262" y="3294845"/>
            <a:ext cx="8077200" cy="22860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a:noAutofit/>
          </a:bodyPr>
          <a:lstStyle>
            <a:lvl1pPr marL="365760" indent="-283210" algn="l" rtl="0" eaLnBrk="1" latinLnBrk="0" hangingPunct="1">
              <a:lnSpc>
                <a:spcPct val="100000"/>
              </a:lnSpc>
              <a:spcBef>
                <a:spcPts val="600"/>
              </a:spcBef>
              <a:buClr>
                <a:schemeClr val="accent1"/>
              </a:buClr>
              <a:buSzPct val="80000"/>
              <a:buFont typeface="Wingdings 2" panose="05020102010507070707"/>
              <a:buChar char=""/>
              <a:defRPr kumimoji="0" sz="3200" kern="1200">
                <a:solidFill>
                  <a:schemeClr val="lt1"/>
                </a:solidFill>
                <a:latin typeface="+mn-lt"/>
                <a:ea typeface="+mn-ea"/>
                <a:cs typeface="+mn-cs"/>
              </a:defRPr>
            </a:lvl1pPr>
            <a:lvl2pPr marL="640080" indent="-237490" algn="l" rtl="0" eaLnBrk="1" latinLnBrk="0" hangingPunct="1">
              <a:lnSpc>
                <a:spcPct val="100000"/>
              </a:lnSpc>
              <a:spcBef>
                <a:spcPts val="550"/>
              </a:spcBef>
              <a:buClr>
                <a:schemeClr val="accent1"/>
              </a:buClr>
              <a:buFont typeface="Verdana" panose="020B0604030504040204"/>
              <a:buChar char="◦"/>
              <a:defRPr kumimoji="0" sz="2800" kern="1200">
                <a:solidFill>
                  <a:schemeClr val="lt1"/>
                </a:solidFill>
                <a:latin typeface="+mn-lt"/>
                <a:ea typeface="+mn-ea"/>
                <a:cs typeface="+mn-cs"/>
              </a:defRPr>
            </a:lvl2pPr>
            <a:lvl3pPr marL="887095" indent="-228600" algn="l" rtl="0" eaLnBrk="1" latinLnBrk="0" hangingPunct="1">
              <a:lnSpc>
                <a:spcPct val="100000"/>
              </a:lnSpc>
              <a:spcBef>
                <a:spcPct val="20000"/>
              </a:spcBef>
              <a:buClr>
                <a:schemeClr val="accent2"/>
              </a:buClr>
              <a:buFont typeface="Wingdings 2" panose="05020102010507070707"/>
              <a:buChar char=""/>
              <a:defRPr kumimoji="0" sz="2400" kern="1200">
                <a:solidFill>
                  <a:schemeClr val="lt1"/>
                </a:solidFill>
                <a:latin typeface="+mn-lt"/>
                <a:ea typeface="+mn-ea"/>
                <a:cs typeface="+mn-cs"/>
              </a:defRPr>
            </a:lvl3pPr>
            <a:lvl4pPr marL="1097280" indent="-173990" algn="l" rtl="0" eaLnBrk="1" latinLnBrk="0" hangingPunct="1">
              <a:lnSpc>
                <a:spcPct val="100000"/>
              </a:lnSpc>
              <a:spcBef>
                <a:spcPct val="20000"/>
              </a:spcBef>
              <a:buClr>
                <a:schemeClr val="accent3"/>
              </a:buClr>
              <a:buFont typeface="Wingdings 2" panose="05020102010507070707"/>
              <a:buChar char=""/>
              <a:defRPr kumimoji="0" sz="2000" kern="1200">
                <a:solidFill>
                  <a:schemeClr val="lt1"/>
                </a:solidFill>
                <a:latin typeface="+mn-lt"/>
                <a:ea typeface="+mn-ea"/>
                <a:cs typeface="+mn-cs"/>
              </a:defRPr>
            </a:lvl4pPr>
            <a:lvl5pPr marL="1298575" indent="-182880" algn="l" rtl="0" eaLnBrk="1" latinLnBrk="0" hangingPunct="1">
              <a:lnSpc>
                <a:spcPct val="100000"/>
              </a:lnSpc>
              <a:spcBef>
                <a:spcPct val="20000"/>
              </a:spcBef>
              <a:buClr>
                <a:schemeClr val="accent4"/>
              </a:buClr>
              <a:buFont typeface="Wingdings 2" panose="05020102010507070707"/>
              <a:buChar char=""/>
              <a:defRPr kumimoji="0" sz="2000" kern="1200">
                <a:solidFill>
                  <a:schemeClr val="lt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panose="05020102010507070707"/>
              <a:buChar char=""/>
              <a:defRPr kumimoji="0" sz="2000" kern="1200">
                <a:solidFill>
                  <a:schemeClr val="lt1"/>
                </a:solidFill>
                <a:latin typeface="+mn-lt"/>
                <a:ea typeface="+mn-ea"/>
                <a:cs typeface="+mn-cs"/>
              </a:defRPr>
            </a:lvl6pPr>
            <a:lvl7pPr marL="171894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lt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lt1"/>
                </a:solidFill>
                <a:latin typeface="+mn-lt"/>
                <a:ea typeface="+mn-ea"/>
                <a:cs typeface="+mn-cs"/>
              </a:defRPr>
            </a:lvl8pPr>
            <a:lvl9pPr marL="213042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lt1"/>
                </a:solidFill>
                <a:latin typeface="+mn-lt"/>
                <a:ea typeface="+mn-ea"/>
                <a:cs typeface="+mn-cs"/>
              </a:defRPr>
            </a:lvl9pPr>
          </a:lstStyle>
          <a:p>
            <a:pPr marL="0" indent="0" algn="just">
              <a:buFont typeface="Wingdings 2" panose="05020102010507070707"/>
              <a:buNone/>
            </a:pPr>
            <a:r>
              <a:rPr lang="en-US" smtClean="0">
                <a:latin typeface="Times New Roman" panose="02020603050405020304" pitchFamily="18" charset="0"/>
                <a:cs typeface="Times New Roman" panose="02020603050405020304" pitchFamily="18" charset="0"/>
              </a:rPr>
              <a:t>(2) Phương pháp tính giá:</a:t>
            </a:r>
          </a:p>
          <a:p>
            <a:pPr marL="0" indent="0" algn="just">
              <a:buFont typeface="Wingdings 2" panose="05020102010507070707"/>
              <a:buNone/>
            </a:pPr>
            <a:r>
              <a:rPr lang="en-US" smtClean="0">
                <a:latin typeface="Times New Roman" panose="02020603050405020304" pitchFamily="18" charset="0"/>
                <a:cs typeface="Times New Roman" panose="02020603050405020304" pitchFamily="18" charset="0"/>
              </a:rPr>
              <a:t>Các đối tượng kế toán phải thể hiện bằng giá trị =&gt; Kế toán phải xác định giá trị của các đối tượng kế toán để ghi sổ.</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52400"/>
            <a:ext cx="8077200" cy="2895600"/>
          </a:xfrm>
        </p:spPr>
        <p:style>
          <a:lnRef idx="3">
            <a:schemeClr val="lt1"/>
          </a:lnRef>
          <a:fillRef idx="1">
            <a:schemeClr val="accent6"/>
          </a:fillRef>
          <a:effectRef idx="1">
            <a:schemeClr val="accent6"/>
          </a:effectRef>
          <a:fontRef idx="minor">
            <a:schemeClr val="lt1"/>
          </a:fontRef>
        </p:style>
        <p:txBody>
          <a:bodyPr>
            <a:noAutofit/>
          </a:bodyPr>
          <a:lstStyle/>
          <a:p>
            <a:pPr marL="0" indent="0" algn="just">
              <a:buNone/>
            </a:pPr>
            <a:r>
              <a:rPr lang="en-US" smtClean="0">
                <a:latin typeface="Times New Roman" panose="02020603050405020304" pitchFamily="18" charset="0"/>
                <a:cs typeface="Times New Roman" panose="02020603050405020304" pitchFamily="18" charset="0"/>
              </a:rPr>
              <a:t>(3) Phương pháp tài khoản kế toán</a:t>
            </a:r>
          </a:p>
          <a:p>
            <a:pPr marL="0" indent="0" algn="just">
              <a:buNone/>
            </a:pPr>
            <a:r>
              <a:rPr lang="en-US" smtClean="0">
                <a:latin typeface="Times New Roman" panose="02020603050405020304" pitchFamily="18" charset="0"/>
                <a:cs typeface="Times New Roman" panose="02020603050405020304" pitchFamily="18" charset="0"/>
              </a:rPr>
              <a:t>Theo dõi các đối tượng kế toán người ta sử dụng tài khoản kế toán. Tài khoản dùng để phân loại và hệ thống hóa các nghiệp vụ kinh tế tài chính theo nội dung kinh tế.</a:t>
            </a:r>
          </a:p>
        </p:txBody>
      </p:sp>
      <p:sp>
        <p:nvSpPr>
          <p:cNvPr id="5" name="Content Placeholder 2"/>
          <p:cNvSpPr txBox="1"/>
          <p:nvPr/>
        </p:nvSpPr>
        <p:spPr>
          <a:xfrm>
            <a:off x="1071093" y="3467100"/>
            <a:ext cx="8077200" cy="2895600"/>
          </a:xfrm>
          <a:prstGeom prst="rect">
            <a:avLst/>
          </a:prstGeom>
        </p:spPr>
        <p:style>
          <a:lnRef idx="3">
            <a:schemeClr val="lt1"/>
          </a:lnRef>
          <a:fillRef idx="1">
            <a:schemeClr val="accent3"/>
          </a:fillRef>
          <a:effectRef idx="1">
            <a:schemeClr val="accent3"/>
          </a:effectRef>
          <a:fontRef idx="minor">
            <a:schemeClr val="lt1"/>
          </a:fontRef>
        </p:style>
        <p:txBody>
          <a:bodyPr>
            <a:noAutofit/>
          </a:bodyPr>
          <a:lstStyle>
            <a:lvl1pPr marL="365760" indent="-283210" algn="l" rtl="0" eaLnBrk="1" latinLnBrk="0" hangingPunct="1">
              <a:lnSpc>
                <a:spcPct val="100000"/>
              </a:lnSpc>
              <a:spcBef>
                <a:spcPts val="600"/>
              </a:spcBef>
              <a:buClr>
                <a:schemeClr val="accent1"/>
              </a:buClr>
              <a:buSzPct val="80000"/>
              <a:buFont typeface="Wingdings 2" panose="05020102010507070707"/>
              <a:buChar char=""/>
              <a:defRPr kumimoji="0" sz="3200" kern="1200">
                <a:solidFill>
                  <a:schemeClr val="lt1"/>
                </a:solidFill>
                <a:latin typeface="+mn-lt"/>
                <a:ea typeface="+mn-ea"/>
                <a:cs typeface="+mn-cs"/>
              </a:defRPr>
            </a:lvl1pPr>
            <a:lvl2pPr marL="640080" indent="-237490" algn="l" rtl="0" eaLnBrk="1" latinLnBrk="0" hangingPunct="1">
              <a:lnSpc>
                <a:spcPct val="100000"/>
              </a:lnSpc>
              <a:spcBef>
                <a:spcPts val="550"/>
              </a:spcBef>
              <a:buClr>
                <a:schemeClr val="accent1"/>
              </a:buClr>
              <a:buFont typeface="Verdana" panose="020B0604030504040204"/>
              <a:buChar char="◦"/>
              <a:defRPr kumimoji="0" sz="2800" kern="1200">
                <a:solidFill>
                  <a:schemeClr val="lt1"/>
                </a:solidFill>
                <a:latin typeface="+mn-lt"/>
                <a:ea typeface="+mn-ea"/>
                <a:cs typeface="+mn-cs"/>
              </a:defRPr>
            </a:lvl2pPr>
            <a:lvl3pPr marL="887095" indent="-228600" algn="l" rtl="0" eaLnBrk="1" latinLnBrk="0" hangingPunct="1">
              <a:lnSpc>
                <a:spcPct val="100000"/>
              </a:lnSpc>
              <a:spcBef>
                <a:spcPct val="20000"/>
              </a:spcBef>
              <a:buClr>
                <a:schemeClr val="accent2"/>
              </a:buClr>
              <a:buFont typeface="Wingdings 2" panose="05020102010507070707"/>
              <a:buChar char=""/>
              <a:defRPr kumimoji="0" sz="2400" kern="1200">
                <a:solidFill>
                  <a:schemeClr val="lt1"/>
                </a:solidFill>
                <a:latin typeface="+mn-lt"/>
                <a:ea typeface="+mn-ea"/>
                <a:cs typeface="+mn-cs"/>
              </a:defRPr>
            </a:lvl3pPr>
            <a:lvl4pPr marL="1097280" indent="-173990" algn="l" rtl="0" eaLnBrk="1" latinLnBrk="0" hangingPunct="1">
              <a:lnSpc>
                <a:spcPct val="100000"/>
              </a:lnSpc>
              <a:spcBef>
                <a:spcPct val="20000"/>
              </a:spcBef>
              <a:buClr>
                <a:schemeClr val="accent3"/>
              </a:buClr>
              <a:buFont typeface="Wingdings 2" panose="05020102010507070707"/>
              <a:buChar char=""/>
              <a:defRPr kumimoji="0" sz="2000" kern="1200">
                <a:solidFill>
                  <a:schemeClr val="lt1"/>
                </a:solidFill>
                <a:latin typeface="+mn-lt"/>
                <a:ea typeface="+mn-ea"/>
                <a:cs typeface="+mn-cs"/>
              </a:defRPr>
            </a:lvl4pPr>
            <a:lvl5pPr marL="1298575" indent="-182880" algn="l" rtl="0" eaLnBrk="1" latinLnBrk="0" hangingPunct="1">
              <a:lnSpc>
                <a:spcPct val="100000"/>
              </a:lnSpc>
              <a:spcBef>
                <a:spcPct val="20000"/>
              </a:spcBef>
              <a:buClr>
                <a:schemeClr val="accent4"/>
              </a:buClr>
              <a:buFont typeface="Wingdings 2" panose="05020102010507070707"/>
              <a:buChar char=""/>
              <a:defRPr kumimoji="0" sz="2000" kern="1200">
                <a:solidFill>
                  <a:schemeClr val="lt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panose="05020102010507070707"/>
              <a:buChar char=""/>
              <a:defRPr kumimoji="0" sz="2000" kern="1200">
                <a:solidFill>
                  <a:schemeClr val="lt1"/>
                </a:solidFill>
                <a:latin typeface="+mn-lt"/>
                <a:ea typeface="+mn-ea"/>
                <a:cs typeface="+mn-cs"/>
              </a:defRPr>
            </a:lvl6pPr>
            <a:lvl7pPr marL="171894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lt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lt1"/>
                </a:solidFill>
                <a:latin typeface="+mn-lt"/>
                <a:ea typeface="+mn-ea"/>
                <a:cs typeface="+mn-cs"/>
              </a:defRPr>
            </a:lvl8pPr>
            <a:lvl9pPr marL="213042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lt1"/>
                </a:solidFill>
                <a:latin typeface="+mn-lt"/>
                <a:ea typeface="+mn-ea"/>
                <a:cs typeface="+mn-cs"/>
              </a:defRPr>
            </a:lvl9pPr>
          </a:lstStyle>
          <a:p>
            <a:pPr marL="0" indent="0" algn="just">
              <a:buNone/>
            </a:pPr>
            <a:r>
              <a:rPr lang="en-US">
                <a:latin typeface="Times New Roman" panose="02020603050405020304" pitchFamily="18" charset="0"/>
                <a:cs typeface="Times New Roman" panose="02020603050405020304" pitchFamily="18" charset="0"/>
              </a:rPr>
              <a:t>(4) Phương pháp ghi kép:</a:t>
            </a:r>
          </a:p>
          <a:p>
            <a:pPr marL="0" indent="0" algn="just">
              <a:buNone/>
            </a:pPr>
            <a:r>
              <a:rPr lang="en-US">
                <a:latin typeface="Times New Roman" panose="02020603050405020304" pitchFamily="18" charset="0"/>
                <a:cs typeface="Times New Roman" panose="02020603050405020304" pitchFamily="18" charset="0"/>
              </a:rPr>
              <a:t>Ghi kép là việc ghi một nghiệp vụ kinh tế phát sinh vào ít nhất hai tài khoản theo đúng nội dung kinh tế và mối quan hệ của các tài khoản.</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52400"/>
            <a:ext cx="8077200" cy="2286000"/>
          </a:xfrm>
        </p:spPr>
        <p:style>
          <a:lnRef idx="2">
            <a:schemeClr val="accent2"/>
          </a:lnRef>
          <a:fillRef idx="1">
            <a:schemeClr val="lt1"/>
          </a:fillRef>
          <a:effectRef idx="0">
            <a:schemeClr val="accent2"/>
          </a:effectRef>
          <a:fontRef idx="minor">
            <a:schemeClr val="dk1"/>
          </a:fontRef>
        </p:style>
        <p:txBody>
          <a:bodyPr>
            <a:noAutofit/>
          </a:bodyPr>
          <a:lstStyle/>
          <a:p>
            <a:pPr marL="0" indent="0" algn="just">
              <a:buNone/>
            </a:pPr>
            <a:r>
              <a:rPr lang="en-US" smtClean="0">
                <a:latin typeface="Times New Roman" panose="02020603050405020304" pitchFamily="18" charset="0"/>
                <a:cs typeface="Times New Roman" panose="02020603050405020304" pitchFamily="18" charset="0"/>
              </a:rPr>
              <a:t>(</a:t>
            </a:r>
            <a:r>
              <a:rPr lang="en-US">
                <a:latin typeface="Times New Roman" panose="02020603050405020304" pitchFamily="18" charset="0"/>
                <a:cs typeface="Times New Roman" panose="02020603050405020304" pitchFamily="18" charset="0"/>
              </a:rPr>
              <a:t>5) Phương pháp ghi sổ:</a:t>
            </a:r>
          </a:p>
          <a:p>
            <a:pPr marL="0" indent="0" algn="just">
              <a:buNone/>
            </a:pPr>
            <a:r>
              <a:rPr lang="en-US">
                <a:latin typeface="Times New Roman" panose="02020603050405020304" pitchFamily="18" charset="0"/>
                <a:cs typeface="Times New Roman" panose="02020603050405020304" pitchFamily="18" charset="0"/>
              </a:rPr>
              <a:t>Căn cứ vào chứng từ kế toán để ghi sổ kế toán. Ghi chép các nghiệp vụ kinh tế phát sinh vào các tài khoản trong sổ kế toán.</a:t>
            </a:r>
          </a:p>
          <a:p>
            <a:pPr marL="0" indent="0" algn="just">
              <a:buNone/>
            </a:pPr>
            <a:endParaRPr lang="en-US" smtClean="0">
              <a:latin typeface="Times New Roman" panose="02020603050405020304" pitchFamily="18" charset="0"/>
              <a:cs typeface="Times New Roman" panose="02020603050405020304" pitchFamily="18" charset="0"/>
            </a:endParaRPr>
          </a:p>
        </p:txBody>
      </p:sp>
      <p:sp>
        <p:nvSpPr>
          <p:cNvPr id="5" name="Content Placeholder 2"/>
          <p:cNvSpPr txBox="1"/>
          <p:nvPr/>
        </p:nvSpPr>
        <p:spPr>
          <a:xfrm>
            <a:off x="1046408" y="2590800"/>
            <a:ext cx="8077200" cy="2438400"/>
          </a:xfrm>
          <a:prstGeom prst="rect">
            <a:avLst/>
          </a:prstGeom>
        </p:spPr>
        <p:style>
          <a:lnRef idx="2">
            <a:schemeClr val="accent4"/>
          </a:lnRef>
          <a:fillRef idx="1">
            <a:schemeClr val="lt1"/>
          </a:fillRef>
          <a:effectRef idx="0">
            <a:schemeClr val="accent4"/>
          </a:effectRef>
          <a:fontRef idx="minor">
            <a:schemeClr val="dk1"/>
          </a:fontRef>
        </p:style>
        <p:txBody>
          <a:bodyPr>
            <a:noAutofit/>
          </a:bodyPr>
          <a:lstStyle>
            <a:lvl1pPr marL="365760" indent="-283210" algn="l" rtl="0" eaLnBrk="1" latinLnBrk="0" hangingPunct="1">
              <a:lnSpc>
                <a:spcPct val="100000"/>
              </a:lnSpc>
              <a:spcBef>
                <a:spcPts val="600"/>
              </a:spcBef>
              <a:buClr>
                <a:schemeClr val="accent1"/>
              </a:buClr>
              <a:buSzPct val="80000"/>
              <a:buFont typeface="Wingdings 2" panose="05020102010507070707"/>
              <a:buChar char=""/>
              <a:defRPr kumimoji="0" sz="3200" kern="1200">
                <a:solidFill>
                  <a:schemeClr val="tx1"/>
                </a:solidFill>
                <a:latin typeface="+mn-lt"/>
                <a:ea typeface="+mn-ea"/>
                <a:cs typeface="+mn-cs"/>
              </a:defRPr>
            </a:lvl1pPr>
            <a:lvl2pPr marL="640080" indent="-237490" algn="l" rtl="0" eaLnBrk="1" latinLnBrk="0" hangingPunct="1">
              <a:lnSpc>
                <a:spcPct val="100000"/>
              </a:lnSpc>
              <a:spcBef>
                <a:spcPts val="550"/>
              </a:spcBef>
              <a:buClr>
                <a:schemeClr val="accent1"/>
              </a:buClr>
              <a:buFont typeface="Verdana" panose="020B0604030504040204"/>
              <a:buChar char="◦"/>
              <a:defRPr kumimoji="0" sz="2800" kern="1200">
                <a:solidFill>
                  <a:schemeClr val="tx1"/>
                </a:solidFill>
                <a:latin typeface="+mn-lt"/>
                <a:ea typeface="+mn-ea"/>
                <a:cs typeface="+mn-cs"/>
              </a:defRPr>
            </a:lvl2pPr>
            <a:lvl3pPr marL="887095" indent="-228600" algn="l" rtl="0" eaLnBrk="1" latinLnBrk="0" hangingPunct="1">
              <a:lnSpc>
                <a:spcPct val="100000"/>
              </a:lnSpc>
              <a:spcBef>
                <a:spcPct val="20000"/>
              </a:spcBef>
              <a:buClr>
                <a:schemeClr val="accent2"/>
              </a:buClr>
              <a:buFont typeface="Wingdings 2" panose="05020102010507070707"/>
              <a:buChar char=""/>
              <a:defRPr kumimoji="0" sz="2400" kern="1200">
                <a:solidFill>
                  <a:schemeClr val="tx1"/>
                </a:solidFill>
                <a:latin typeface="+mn-lt"/>
                <a:ea typeface="+mn-ea"/>
                <a:cs typeface="+mn-cs"/>
              </a:defRPr>
            </a:lvl3pPr>
            <a:lvl4pPr marL="1097280" indent="-173990" algn="l" rtl="0" eaLnBrk="1" latinLnBrk="0" hangingPunct="1">
              <a:lnSpc>
                <a:spcPct val="100000"/>
              </a:lnSpc>
              <a:spcBef>
                <a:spcPct val="20000"/>
              </a:spcBef>
              <a:buClr>
                <a:schemeClr val="accent3"/>
              </a:buClr>
              <a:buFont typeface="Wingdings 2" panose="05020102010507070707"/>
              <a:buChar char=""/>
              <a:defRPr kumimoji="0" sz="2000" kern="1200">
                <a:solidFill>
                  <a:schemeClr val="tx1"/>
                </a:solidFill>
                <a:latin typeface="+mn-lt"/>
                <a:ea typeface="+mn-ea"/>
                <a:cs typeface="+mn-cs"/>
              </a:defRPr>
            </a:lvl4pPr>
            <a:lvl5pPr marL="1298575" indent="-182880" algn="l" rtl="0" eaLnBrk="1" latinLnBrk="0" hangingPunct="1">
              <a:lnSpc>
                <a:spcPct val="100000"/>
              </a:lnSpc>
              <a:spcBef>
                <a:spcPct val="20000"/>
              </a:spcBef>
              <a:buClr>
                <a:schemeClr val="accent4"/>
              </a:buClr>
              <a:buFont typeface="Wingdings 2" panose="05020102010507070707"/>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panose="05020102010507070707"/>
              <a:buChar char=""/>
              <a:defRPr kumimoji="0" sz="2000" kern="1200">
                <a:solidFill>
                  <a:schemeClr val="tx1"/>
                </a:solidFill>
                <a:latin typeface="+mn-lt"/>
                <a:ea typeface="+mn-ea"/>
                <a:cs typeface="+mn-cs"/>
              </a:defRPr>
            </a:lvl6pPr>
            <a:lvl7pPr marL="171894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8pPr>
            <a:lvl9pPr marL="213042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9pPr>
          </a:lstStyle>
          <a:p>
            <a:pPr marL="0" indent="0" algn="just">
              <a:buFont typeface="Wingdings 2" panose="05020102010507070707"/>
              <a:buNone/>
            </a:pPr>
            <a:r>
              <a:rPr lang="en-US" smtClean="0">
                <a:latin typeface="Times New Roman" panose="02020603050405020304" pitchFamily="18" charset="0"/>
                <a:cs typeface="Times New Roman" panose="02020603050405020304" pitchFamily="18" charset="0"/>
              </a:rPr>
              <a:t>(6) Phương pháp cân đối:</a:t>
            </a:r>
          </a:p>
          <a:p>
            <a:pPr marL="0" indent="0" algn="just">
              <a:buFont typeface="Wingdings 2" panose="05020102010507070707"/>
              <a:buNone/>
            </a:pPr>
            <a:r>
              <a:rPr lang="en-US" smtClean="0">
                <a:latin typeface="Times New Roman" panose="02020603050405020304" pitchFamily="18" charset="0"/>
                <a:cs typeface="Times New Roman" panose="02020603050405020304" pitchFamily="18" charset="0"/>
              </a:rPr>
              <a:t>Bất kỳ một loại tài sản nào cũng được hình thành bằng một hoặc một số nguồn vốn nhất định.  Vì vậy, tổng tài sản = Tổng nguồn vốn.</a:t>
            </a:r>
          </a:p>
          <a:p>
            <a:pPr marL="0" indent="0" algn="just">
              <a:buFont typeface="Wingdings 2" panose="05020102010507070707"/>
              <a:buNone/>
            </a:pPr>
            <a:endParaRPr lang="en-US" smtClean="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52400"/>
            <a:ext cx="8077200" cy="2243070"/>
          </a:xfrm>
        </p:spPr>
        <p:style>
          <a:lnRef idx="1">
            <a:schemeClr val="accent4"/>
          </a:lnRef>
          <a:fillRef idx="2">
            <a:schemeClr val="accent4"/>
          </a:fillRef>
          <a:effectRef idx="1">
            <a:schemeClr val="accent4"/>
          </a:effectRef>
          <a:fontRef idx="minor">
            <a:schemeClr val="dk1"/>
          </a:fontRef>
        </p:style>
        <p:txBody>
          <a:bodyPr>
            <a:noAutofit/>
          </a:bodyPr>
          <a:lstStyle/>
          <a:p>
            <a:pPr marL="0" indent="0" algn="just">
              <a:buNone/>
            </a:pPr>
            <a:r>
              <a:rPr lang="en-US" smtClean="0">
                <a:latin typeface="Times New Roman" panose="02020603050405020304" pitchFamily="18" charset="0"/>
                <a:cs typeface="Times New Roman" panose="02020603050405020304" pitchFamily="18" charset="0"/>
              </a:rPr>
              <a:t>(7) Phương pháp kiểm kê:</a:t>
            </a:r>
          </a:p>
          <a:p>
            <a:pPr marL="0" indent="0" algn="just">
              <a:buNone/>
            </a:pPr>
            <a:r>
              <a:rPr lang="en-US" smtClean="0">
                <a:latin typeface="Times New Roman" panose="02020603050405020304" pitchFamily="18" charset="0"/>
                <a:cs typeface="Times New Roman" panose="02020603050405020304" pitchFamily="18" charset="0"/>
              </a:rPr>
              <a:t>Kiểm kê bằng cách cân, đong, đo, đếm thực tế số lượng tài sản để phát hiện chênh lệch so với sổ sách kế toán.</a:t>
            </a:r>
          </a:p>
        </p:txBody>
      </p:sp>
      <p:sp>
        <p:nvSpPr>
          <p:cNvPr id="5" name="Content Placeholder 2"/>
          <p:cNvSpPr txBox="1"/>
          <p:nvPr/>
        </p:nvSpPr>
        <p:spPr>
          <a:xfrm>
            <a:off x="1066800" y="2514600"/>
            <a:ext cx="8077200" cy="2971800"/>
          </a:xfrm>
          <a:prstGeom prst="rect">
            <a:avLst/>
          </a:prstGeom>
        </p:spPr>
        <p:style>
          <a:lnRef idx="1">
            <a:schemeClr val="accent6"/>
          </a:lnRef>
          <a:fillRef idx="2">
            <a:schemeClr val="accent6"/>
          </a:fillRef>
          <a:effectRef idx="1">
            <a:schemeClr val="accent6"/>
          </a:effectRef>
          <a:fontRef idx="minor">
            <a:schemeClr val="dk1"/>
          </a:fontRef>
        </p:style>
        <p:txBody>
          <a:bodyPr>
            <a:noAutofit/>
          </a:bodyPr>
          <a:lstStyle>
            <a:lvl1pPr marL="365760" indent="-283210" algn="l" rtl="0" eaLnBrk="1" latinLnBrk="0" hangingPunct="1">
              <a:lnSpc>
                <a:spcPct val="100000"/>
              </a:lnSpc>
              <a:spcBef>
                <a:spcPts val="600"/>
              </a:spcBef>
              <a:buClr>
                <a:schemeClr val="accent1"/>
              </a:buClr>
              <a:buSzPct val="80000"/>
              <a:buFont typeface="Wingdings 2" panose="05020102010507070707"/>
              <a:buChar char=""/>
              <a:defRPr kumimoji="0" sz="3200" kern="1200">
                <a:solidFill>
                  <a:schemeClr val="tx1"/>
                </a:solidFill>
                <a:latin typeface="+mn-lt"/>
                <a:ea typeface="+mn-ea"/>
                <a:cs typeface="+mn-cs"/>
              </a:defRPr>
            </a:lvl1pPr>
            <a:lvl2pPr marL="640080" indent="-237490" algn="l" rtl="0" eaLnBrk="1" latinLnBrk="0" hangingPunct="1">
              <a:lnSpc>
                <a:spcPct val="100000"/>
              </a:lnSpc>
              <a:spcBef>
                <a:spcPts val="550"/>
              </a:spcBef>
              <a:buClr>
                <a:schemeClr val="accent1"/>
              </a:buClr>
              <a:buFont typeface="Verdana" panose="020B0604030504040204"/>
              <a:buChar char="◦"/>
              <a:defRPr kumimoji="0" sz="2800" kern="1200">
                <a:solidFill>
                  <a:schemeClr val="tx1"/>
                </a:solidFill>
                <a:latin typeface="+mn-lt"/>
                <a:ea typeface="+mn-ea"/>
                <a:cs typeface="+mn-cs"/>
              </a:defRPr>
            </a:lvl2pPr>
            <a:lvl3pPr marL="887095" indent="-228600" algn="l" rtl="0" eaLnBrk="1" latinLnBrk="0" hangingPunct="1">
              <a:lnSpc>
                <a:spcPct val="100000"/>
              </a:lnSpc>
              <a:spcBef>
                <a:spcPct val="20000"/>
              </a:spcBef>
              <a:buClr>
                <a:schemeClr val="accent2"/>
              </a:buClr>
              <a:buFont typeface="Wingdings 2" panose="05020102010507070707"/>
              <a:buChar char=""/>
              <a:defRPr kumimoji="0" sz="2400" kern="1200">
                <a:solidFill>
                  <a:schemeClr val="tx1"/>
                </a:solidFill>
                <a:latin typeface="+mn-lt"/>
                <a:ea typeface="+mn-ea"/>
                <a:cs typeface="+mn-cs"/>
              </a:defRPr>
            </a:lvl3pPr>
            <a:lvl4pPr marL="1097280" indent="-173990" algn="l" rtl="0" eaLnBrk="1" latinLnBrk="0" hangingPunct="1">
              <a:lnSpc>
                <a:spcPct val="100000"/>
              </a:lnSpc>
              <a:spcBef>
                <a:spcPct val="20000"/>
              </a:spcBef>
              <a:buClr>
                <a:schemeClr val="accent3"/>
              </a:buClr>
              <a:buFont typeface="Wingdings 2" panose="05020102010507070707"/>
              <a:buChar char=""/>
              <a:defRPr kumimoji="0" sz="2000" kern="1200">
                <a:solidFill>
                  <a:schemeClr val="tx1"/>
                </a:solidFill>
                <a:latin typeface="+mn-lt"/>
                <a:ea typeface="+mn-ea"/>
                <a:cs typeface="+mn-cs"/>
              </a:defRPr>
            </a:lvl4pPr>
            <a:lvl5pPr marL="1298575" indent="-182880" algn="l" rtl="0" eaLnBrk="1" latinLnBrk="0" hangingPunct="1">
              <a:lnSpc>
                <a:spcPct val="100000"/>
              </a:lnSpc>
              <a:spcBef>
                <a:spcPct val="20000"/>
              </a:spcBef>
              <a:buClr>
                <a:schemeClr val="accent4"/>
              </a:buClr>
              <a:buFont typeface="Wingdings 2" panose="05020102010507070707"/>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panose="05020102010507070707"/>
              <a:buChar char=""/>
              <a:defRPr kumimoji="0" sz="2000" kern="1200">
                <a:solidFill>
                  <a:schemeClr val="tx1"/>
                </a:solidFill>
                <a:latin typeface="+mn-lt"/>
                <a:ea typeface="+mn-ea"/>
                <a:cs typeface="+mn-cs"/>
              </a:defRPr>
            </a:lvl6pPr>
            <a:lvl7pPr marL="171894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8pPr>
            <a:lvl9pPr marL="2130425" indent="-182880" algn="l" rtl="0" eaLnBrk="1" latinLnBrk="0" hangingPunct="1">
              <a:lnSpc>
                <a:spcPct val="100000"/>
              </a:lnSpc>
              <a:spcBef>
                <a:spcPct val="20000"/>
              </a:spcBef>
              <a:buClr>
                <a:schemeClr val="accent6"/>
              </a:buClr>
              <a:buFont typeface="Wingdings 2" panose="05020102010507070707"/>
              <a:buChar char=""/>
              <a:defRPr kumimoji="0" sz="2000" kern="1200">
                <a:solidFill>
                  <a:schemeClr val="tx1"/>
                </a:solidFill>
                <a:latin typeface="+mn-lt"/>
                <a:ea typeface="+mn-ea"/>
                <a:cs typeface="+mn-cs"/>
              </a:defRPr>
            </a:lvl9pPr>
          </a:lstStyle>
          <a:p>
            <a:pPr marL="0" indent="0" algn="just">
              <a:buFont typeface="Wingdings 2" panose="05020102010507070707"/>
              <a:buNone/>
            </a:pPr>
            <a:r>
              <a:rPr lang="en-US" smtClean="0">
                <a:latin typeface="Times New Roman" panose="02020603050405020304" pitchFamily="18" charset="0"/>
                <a:cs typeface="Times New Roman" panose="02020603050405020304" pitchFamily="18" charset="0"/>
              </a:rPr>
              <a:t>(8) Phương pháp lập báo cáo kế toán:</a:t>
            </a:r>
          </a:p>
          <a:p>
            <a:pPr marL="0" indent="0" algn="just">
              <a:buFont typeface="Wingdings 2" panose="05020102010507070707"/>
              <a:buNone/>
            </a:pPr>
            <a:r>
              <a:rPr lang="en-US" smtClean="0">
                <a:latin typeface="Times New Roman" panose="02020603050405020304" pitchFamily="18" charset="0"/>
                <a:cs typeface="Times New Roman" panose="02020603050405020304" pitchFamily="18" charset="0"/>
              </a:rPr>
              <a:t>Tổng hợp số liệu từ các sổ kế toán theo các chỉ tiêu kinh tế về tài sản, nguồn vốn và tình hình hoạt động sản xuất kinh doanh trong một kỳ nhất định.</a:t>
            </a:r>
            <a:endParaRPr lang="vi-VN"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52400"/>
            <a:ext cx="7943088" cy="1143000"/>
          </a:xfrm>
        </p:spPr>
        <p:txBody>
          <a:bodyPr>
            <a:normAutofit fontScale="90000"/>
          </a:bodyPr>
          <a:lstStyle/>
          <a:p>
            <a:r>
              <a:rPr lang="vi-VN" sz="3600" b="1" dirty="0" smtClean="0">
                <a:latin typeface="Times New Roman" panose="02020603050405020304" pitchFamily="18" charset="0"/>
                <a:cs typeface="Times New Roman" panose="02020603050405020304" pitchFamily="18" charset="0"/>
              </a:rPr>
              <a:t>1.</a:t>
            </a:r>
            <a:r>
              <a:rPr lang="en-US" sz="3600" b="1" dirty="0">
                <a:latin typeface="Times New Roman" panose="02020603050405020304" pitchFamily="18" charset="0"/>
                <a:cs typeface="Times New Roman" panose="02020603050405020304" pitchFamily="18" charset="0"/>
              </a:rPr>
              <a:t>5</a:t>
            </a:r>
            <a:r>
              <a:rPr lang="en-US" sz="3600" b="1" dirty="0" smtClean="0">
                <a:latin typeface="Times New Roman" panose="02020603050405020304" pitchFamily="18" charset="0"/>
                <a:cs typeface="Times New Roman" panose="02020603050405020304" pitchFamily="18" charset="0"/>
              </a:rPr>
              <a:t>.</a:t>
            </a:r>
            <a:r>
              <a:rPr lang="vi-VN" sz="3600" b="1" dirty="0" smtClean="0">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Một</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số</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khái</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niệm</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và</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nguyên</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tắc</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kế</a:t>
            </a:r>
            <a:r>
              <a:rPr lang="en-US" sz="3600" b="1" dirty="0">
                <a:effectLst/>
                <a:latin typeface="Times New Roman" panose="02020603050405020304" pitchFamily="18" charset="0"/>
                <a:cs typeface="Times New Roman" panose="02020603050405020304" pitchFamily="18" charset="0"/>
              </a:rPr>
              <a:t> </a:t>
            </a:r>
            <a:r>
              <a:rPr lang="en-US" sz="3600" b="1" dirty="0" err="1" smtClean="0">
                <a:effectLst/>
                <a:latin typeface="Times New Roman" panose="02020603050405020304" pitchFamily="18" charset="0"/>
                <a:cs typeface="Times New Roman" panose="02020603050405020304" pitchFamily="18" charset="0"/>
              </a:rPr>
              <a:t>toán</a:t>
            </a:r>
            <a:r>
              <a:rPr lang="vi-VN" sz="3600" b="1" dirty="0" smtClean="0">
                <a:latin typeface="Times New Roman" panose="02020603050405020304" pitchFamily="18" charset="0"/>
                <a:cs typeface="Times New Roman" panose="02020603050405020304" pitchFamily="18" charset="0"/>
              </a:rPr>
              <a:t>:</a:t>
            </a: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1.5.1 </a:t>
            </a:r>
            <a:r>
              <a:rPr lang="en-US" sz="3600" b="1" dirty="0" err="1" smtClean="0">
                <a:latin typeface="Times New Roman" panose="02020603050405020304" pitchFamily="18" charset="0"/>
                <a:cs typeface="Times New Roman" panose="02020603050405020304" pitchFamily="18" charset="0"/>
              </a:rPr>
              <a:t>Một</a:t>
            </a:r>
            <a:r>
              <a:rPr lang="en-US" sz="3600" b="1" dirty="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số</a:t>
            </a:r>
            <a:r>
              <a:rPr lang="en-US" sz="3600" b="1" dirty="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khái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niệm</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66800" y="1524000"/>
            <a:ext cx="7498080" cy="2286000"/>
          </a:xfrm>
        </p:spPr>
        <p:txBody>
          <a:bodyPr>
            <a:normAutofit/>
          </a:bodyPr>
          <a:lstStyle/>
          <a:p>
            <a:pPr marL="0" indent="0">
              <a:buClr>
                <a:srgbClr val="FF0000"/>
              </a:buClr>
              <a:buNone/>
            </a:pPr>
            <a:r>
              <a:rPr lang="en-US" sz="2800" b="1" dirty="0">
                <a:latin typeface="Times New Roman" panose="02020603050405020304" pitchFamily="18" charset="0"/>
                <a:cs typeface="Times New Roman" panose="02020603050405020304" pitchFamily="18" charset="0"/>
                <a:sym typeface="Wingdings" panose="05000000000000000000"/>
              </a:rPr>
              <a:t></a:t>
            </a: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thể</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kinh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doanh:</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nhìn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chép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riêng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biệt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endParaRPr lang="en-US" sz="2800" dirty="0">
              <a:latin typeface="Times New Roman" panose="02020603050405020304" pitchFamily="18" charset="0"/>
              <a:cs typeface="Times New Roman" panose="02020603050405020304" pitchFamily="18" charset="0"/>
            </a:endParaRPr>
          </a:p>
          <a:p>
            <a:pPr marL="0" indent="0">
              <a:buClr>
                <a:srgbClr val="FF0000"/>
              </a:buClr>
              <a:buNone/>
            </a:pPr>
            <a:endParaRPr lang="en-US" sz="28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990600" y="4038600"/>
            <a:ext cx="8001000"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sym typeface="Wingdings" panose="05000000000000000000"/>
              </a:rPr>
              <a:t></a:t>
            </a:r>
            <a:r>
              <a:rPr lang="en-US" sz="2800" b="1" dirty="0" err="1">
                <a:latin typeface="Times New Roman" panose="02020603050405020304" pitchFamily="18" charset="0"/>
                <a:cs typeface="Times New Roman" panose="02020603050405020304" pitchFamily="18" charset="0"/>
              </a:rPr>
              <a:t>Thước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tiền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tệ</a:t>
            </a:r>
            <a:r>
              <a:rPr lang="en-US" sz="2800" b="1"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quốc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a:t>
            </a:r>
          </a:p>
          <a:p>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52400"/>
            <a:ext cx="7943088" cy="1143000"/>
          </a:xfrm>
        </p:spPr>
        <p:txBody>
          <a:bodyPr>
            <a:normAutofit fontScale="90000"/>
          </a:bodyPr>
          <a:lstStyle/>
          <a:p>
            <a:r>
              <a:rPr lang="vi-VN" sz="3600" b="1" dirty="0" smtClean="0">
                <a:latin typeface="Times New Roman" panose="02020603050405020304" pitchFamily="18" charset="0"/>
                <a:cs typeface="Times New Roman" panose="02020603050405020304" pitchFamily="18" charset="0"/>
              </a:rPr>
              <a:t>1.</a:t>
            </a:r>
            <a:r>
              <a:rPr lang="en-US" sz="3600" b="1" dirty="0">
                <a:latin typeface="Times New Roman" panose="02020603050405020304" pitchFamily="18" charset="0"/>
                <a:cs typeface="Times New Roman" panose="02020603050405020304" pitchFamily="18" charset="0"/>
              </a:rPr>
              <a:t>5</a:t>
            </a:r>
            <a:r>
              <a:rPr lang="en-US" sz="3600" b="1" dirty="0" smtClean="0">
                <a:latin typeface="Times New Roman" panose="02020603050405020304" pitchFamily="18" charset="0"/>
                <a:cs typeface="Times New Roman" panose="02020603050405020304" pitchFamily="18" charset="0"/>
              </a:rPr>
              <a:t>.</a:t>
            </a:r>
            <a:r>
              <a:rPr lang="vi-VN" sz="3600" b="1" dirty="0" smtClean="0">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Một</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số</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khái</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niệm</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và</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nguyên</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tắc</a:t>
            </a:r>
            <a:r>
              <a:rPr lang="en-US" sz="3600" b="1" dirty="0">
                <a:effectLst/>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kế</a:t>
            </a:r>
            <a:r>
              <a:rPr lang="en-US" sz="3600" b="1" dirty="0">
                <a:effectLst/>
                <a:latin typeface="Times New Roman" panose="02020603050405020304" pitchFamily="18" charset="0"/>
                <a:cs typeface="Times New Roman" panose="02020603050405020304" pitchFamily="18" charset="0"/>
              </a:rPr>
              <a:t> </a:t>
            </a:r>
            <a:r>
              <a:rPr lang="en-US" sz="3600" b="1" dirty="0" err="1" smtClean="0">
                <a:effectLst/>
                <a:latin typeface="Times New Roman" panose="02020603050405020304" pitchFamily="18" charset="0"/>
                <a:cs typeface="Times New Roman" panose="02020603050405020304" pitchFamily="18" charset="0"/>
              </a:rPr>
              <a:t>toán</a:t>
            </a:r>
            <a:r>
              <a:rPr lang="vi-VN" sz="3600" b="1" dirty="0" smtClean="0">
                <a:latin typeface="Times New Roman" panose="02020603050405020304" pitchFamily="18" charset="0"/>
                <a:cs typeface="Times New Roman" panose="02020603050405020304" pitchFamily="18" charset="0"/>
              </a:rPr>
              <a:t>:</a:t>
            </a: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1.5.1 </a:t>
            </a:r>
            <a:r>
              <a:rPr lang="en-US" sz="3600" b="1" dirty="0" err="1" smtClean="0">
                <a:latin typeface="Times New Roman" panose="02020603050405020304" pitchFamily="18" charset="0"/>
                <a:cs typeface="Times New Roman" panose="02020603050405020304" pitchFamily="18" charset="0"/>
              </a:rPr>
              <a:t>Một</a:t>
            </a:r>
            <a:r>
              <a:rPr lang="en-US" sz="3600" b="1" dirty="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số</a:t>
            </a:r>
            <a:r>
              <a:rPr lang="en-US" sz="3600" b="1" dirty="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khái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niệm</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990600" y="1371600"/>
            <a:ext cx="7943088" cy="2286000"/>
          </a:xfrm>
        </p:spPr>
        <p:txBody>
          <a:bodyPr>
            <a:normAutofit/>
          </a:bodyPr>
          <a:lstStyle/>
          <a:p>
            <a:pPr marL="82550" indent="0" algn="just">
              <a:buNone/>
            </a:pPr>
            <a:r>
              <a:rPr lang="en-US" sz="2800" b="1" dirty="0">
                <a:latin typeface="Times New Roman" panose="02020603050405020304" pitchFamily="18" charset="0"/>
                <a:cs typeface="Times New Roman" panose="02020603050405020304" pitchFamily="18" charset="0"/>
                <a:sym typeface="Wingdings" panose="05000000000000000000"/>
              </a:rPr>
              <a:t> </a:t>
            </a:r>
            <a:r>
              <a:rPr lang="en-US" sz="2800" b="1" dirty="0" err="1">
                <a:latin typeface="Times New Roman" panose="02020603050405020304" pitchFamily="18" charset="0"/>
                <a:cs typeface="Times New Roman" panose="02020603050405020304" pitchFamily="18" charset="0"/>
              </a:rPr>
              <a:t>Kỳ</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lẫn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lộn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giữa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hoặc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cs typeface="Times New Roman" panose="02020603050405020304" pitchFamily="18" charset="0"/>
              </a:rPr>
              <a:t>.</a:t>
            </a:r>
          </a:p>
          <a:p>
            <a:pPr marL="0" indent="0">
              <a:buClr>
                <a:srgbClr val="FF0000"/>
              </a:buClr>
              <a:buNone/>
            </a:pPr>
            <a:endParaRPr lang="en-US" sz="28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990600" y="4038600"/>
            <a:ext cx="8001000" cy="2246769"/>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sym typeface="Wingdings" panose="05000000000000000000"/>
              </a:rPr>
              <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liên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tục</a:t>
            </a:r>
            <a:r>
              <a:rPr lang="en-US" sz="2800" b="1"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tắc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nắm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giữ</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gốc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74638"/>
            <a:ext cx="8077200" cy="1143000"/>
          </a:xfrm>
        </p:spPr>
        <p:txBody>
          <a:bodyPr>
            <a:noAutofit/>
          </a:bodyPr>
          <a:lstStyle/>
          <a:p>
            <a:pPr lvl="2" algn="l" rtl="0">
              <a:spcBef>
                <a:spcPct val="0"/>
              </a:spcBef>
            </a:pPr>
            <a:r>
              <a:rPr lang="vi-VN" sz="3000" b="1" dirty="0" smtClean="0">
                <a:solidFill>
                  <a:srgbClr val="00B0F0"/>
                </a:solidFill>
                <a:latin typeface="Times New Roman" panose="02020603050405020304" pitchFamily="18" charset="0"/>
                <a:cs typeface="Times New Roman" panose="02020603050405020304" pitchFamily="18" charset="0"/>
              </a:rPr>
              <a:t>1.</a:t>
            </a:r>
            <a:r>
              <a:rPr lang="en-US" sz="3000" b="1" dirty="0">
                <a:solidFill>
                  <a:srgbClr val="00B0F0"/>
                </a:solidFill>
                <a:latin typeface="Times New Roman" panose="02020603050405020304" pitchFamily="18" charset="0"/>
                <a:cs typeface="Times New Roman" panose="02020603050405020304" pitchFamily="18" charset="0"/>
              </a:rPr>
              <a:t>5</a:t>
            </a:r>
            <a:r>
              <a:rPr lang="en-US" sz="3000" b="1" dirty="0" smtClean="0">
                <a:solidFill>
                  <a:srgbClr val="00B0F0"/>
                </a:solidFill>
                <a:latin typeface="Times New Roman" panose="02020603050405020304" pitchFamily="18" charset="0"/>
                <a:cs typeface="Times New Roman" panose="02020603050405020304" pitchFamily="18" charset="0"/>
              </a:rPr>
              <a:t>.</a:t>
            </a:r>
            <a:r>
              <a:rPr lang="vi-VN" sz="3000" b="1" dirty="0" smtClean="0">
                <a:solidFill>
                  <a:srgbClr val="00B0F0"/>
                </a:solidFill>
                <a:latin typeface="Times New Roman" panose="02020603050405020304" pitchFamily="18" charset="0"/>
                <a:cs typeface="Times New Roman" panose="02020603050405020304" pitchFamily="18" charset="0"/>
              </a:rPr>
              <a:t> </a:t>
            </a:r>
            <a:r>
              <a:rPr lang="en-US" sz="3000" b="1" dirty="0" smtClean="0">
                <a:solidFill>
                  <a:srgbClr val="00B0F0"/>
                </a:solidFill>
                <a:latin typeface="Times New Roman" panose="02020603050405020304" pitchFamily="18" charset="0"/>
                <a:cs typeface="Times New Roman" panose="02020603050405020304" pitchFamily="18" charset="0"/>
              </a:rPr>
              <a:t>2 </a:t>
            </a:r>
            <a:r>
              <a:rPr lang="en-US" sz="3000" b="1" dirty="0" err="1">
                <a:solidFill>
                  <a:srgbClr val="00B0F0"/>
                </a:solidFill>
                <a:latin typeface="Times New Roman" panose="02020603050405020304" pitchFamily="18" charset="0"/>
                <a:cs typeface="Times New Roman" panose="02020603050405020304" pitchFamily="18" charset="0"/>
              </a:rPr>
              <a:t>Các</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nguyên</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tắc</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kế</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toán</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cơ</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bản</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theo</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chuẩn</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mực</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kế</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toán</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Việt</a:t>
            </a:r>
            <a:r>
              <a:rPr lang="en-US" sz="3000" b="1" dirty="0">
                <a:solidFill>
                  <a:srgbClr val="00B0F0"/>
                </a:solidFill>
                <a:latin typeface="Times New Roman" panose="02020603050405020304" pitchFamily="18" charset="0"/>
                <a:cs typeface="Times New Roman" panose="02020603050405020304" pitchFamily="18" charset="0"/>
              </a:rPr>
              <a:t> Nam</a:t>
            </a:r>
            <a:r>
              <a:rPr lang="en-US" sz="2800" b="1" dirty="0">
                <a:solidFill>
                  <a:srgbClr val="00B0F0"/>
                </a:solidFill>
              </a:rPr>
              <a:t/>
            </a:r>
            <a:br>
              <a:rPr lang="en-US" sz="2800" b="1" dirty="0">
                <a:solidFill>
                  <a:srgbClr val="00B0F0"/>
                </a:solidFill>
              </a:rPr>
            </a:b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514350" indent="-514350">
              <a:buClr>
                <a:srgbClr val="FF0000"/>
              </a:buClr>
              <a:buFont typeface="+mj-lt"/>
              <a:buAutoNum type="arabicPeriod"/>
            </a:pPr>
            <a:r>
              <a:rPr lang="vi-VN" sz="3600" dirty="0">
                <a:latin typeface="Times New Roman" panose="02020603050405020304" pitchFamily="18" charset="0"/>
                <a:cs typeface="Times New Roman" panose="02020603050405020304" pitchFamily="18" charset="0"/>
              </a:rPr>
              <a:t>Cơ sở dồn tích</a:t>
            </a:r>
          </a:p>
          <a:p>
            <a:pPr marL="514350" indent="-514350">
              <a:buClr>
                <a:srgbClr val="FF0000"/>
              </a:buClr>
              <a:buFont typeface="+mj-lt"/>
              <a:buAutoNum type="arabicPeriod"/>
            </a:pPr>
            <a:r>
              <a:rPr lang="vi-VN" sz="3600" dirty="0">
                <a:latin typeface="Times New Roman" panose="02020603050405020304" pitchFamily="18" charset="0"/>
                <a:cs typeface="Times New Roman" panose="02020603050405020304" pitchFamily="18" charset="0"/>
              </a:rPr>
              <a:t>Hoạt động liên tục</a:t>
            </a:r>
          </a:p>
          <a:p>
            <a:pPr marL="514350" indent="-514350">
              <a:buClr>
                <a:srgbClr val="FF0000"/>
              </a:buClr>
              <a:buFont typeface="+mj-lt"/>
              <a:buAutoNum type="arabicPeriod"/>
            </a:pPr>
            <a:r>
              <a:rPr lang="vi-VN" sz="3600" dirty="0">
                <a:latin typeface="Times New Roman" panose="02020603050405020304" pitchFamily="18" charset="0"/>
                <a:cs typeface="Times New Roman" panose="02020603050405020304" pitchFamily="18" charset="0"/>
              </a:rPr>
              <a:t>Giá gốc</a:t>
            </a:r>
          </a:p>
          <a:p>
            <a:pPr marL="514350" indent="-514350">
              <a:buClr>
                <a:srgbClr val="FF0000"/>
              </a:buClr>
              <a:buFont typeface="+mj-lt"/>
              <a:buAutoNum type="arabicPeriod"/>
            </a:pPr>
            <a:r>
              <a:rPr lang="vi-VN" sz="3600" dirty="0">
                <a:latin typeface="Times New Roman" panose="02020603050405020304" pitchFamily="18" charset="0"/>
                <a:cs typeface="Times New Roman" panose="02020603050405020304" pitchFamily="18" charset="0"/>
              </a:rPr>
              <a:t>Nhất quán</a:t>
            </a:r>
          </a:p>
          <a:p>
            <a:pPr marL="514350" indent="-514350">
              <a:buClr>
                <a:srgbClr val="FF0000"/>
              </a:buClr>
              <a:buFont typeface="+mj-lt"/>
              <a:buAutoNum type="arabicPeriod"/>
            </a:pPr>
            <a:r>
              <a:rPr lang="vi-VN" sz="3600" dirty="0">
                <a:latin typeface="Times New Roman" panose="02020603050405020304" pitchFamily="18" charset="0"/>
                <a:cs typeface="Times New Roman" panose="02020603050405020304" pitchFamily="18" charset="0"/>
              </a:rPr>
              <a:t>Phù hợp</a:t>
            </a:r>
          </a:p>
          <a:p>
            <a:pPr marL="514350" indent="-514350">
              <a:buClr>
                <a:srgbClr val="FF0000"/>
              </a:buClr>
              <a:buFont typeface="+mj-lt"/>
              <a:buAutoNum type="arabicPeriod"/>
            </a:pPr>
            <a:r>
              <a:rPr lang="vi-VN" sz="3600" dirty="0">
                <a:latin typeface="Times New Roman" panose="02020603050405020304" pitchFamily="18" charset="0"/>
                <a:cs typeface="Times New Roman" panose="02020603050405020304" pitchFamily="18" charset="0"/>
              </a:rPr>
              <a:t>Thận trọng</a:t>
            </a:r>
          </a:p>
          <a:p>
            <a:pPr marL="514350" indent="-514350">
              <a:buClr>
                <a:srgbClr val="FF0000"/>
              </a:buClr>
              <a:buFont typeface="+mj-lt"/>
              <a:buAutoNum type="arabicPeriod"/>
            </a:pPr>
            <a:r>
              <a:rPr lang="vi-VN" sz="3600" dirty="0">
                <a:latin typeface="Times New Roman" panose="02020603050405020304" pitchFamily="18" charset="0"/>
                <a:cs typeface="Times New Roman" panose="02020603050405020304" pitchFamily="18" charset="0"/>
              </a:rPr>
              <a:t>Trọng yếu</a:t>
            </a:r>
            <a:endParaRPr lang="en-US" sz="36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vi-VN" dirty="0">
                <a:solidFill>
                  <a:srgbClr val="FF0000"/>
                </a:solidFill>
                <a:latin typeface="Times New Roman" panose="02020603050405020304" pitchFamily="18" charset="0"/>
                <a:cs typeface="Times New Roman" panose="02020603050405020304" pitchFamily="18" charset="0"/>
              </a:rPr>
              <a:t>Cơ sở dồn tích</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gn="just"/>
            <a:r>
              <a:rPr lang="vi-VN" dirty="0">
                <a:latin typeface="Times New Roman" panose="02020603050405020304" pitchFamily="18" charset="0"/>
                <a:cs typeface="Times New Roman" panose="02020603050405020304" pitchFamily="18" charset="0"/>
              </a:rPr>
              <a:t>Mọi nghiệp vụ KT, TC của DN phải được ghi sổ vào </a:t>
            </a:r>
            <a:r>
              <a:rPr lang="vi-VN" dirty="0">
                <a:solidFill>
                  <a:schemeClr val="accent1"/>
                </a:solidFill>
                <a:latin typeface="Times New Roman" panose="02020603050405020304" pitchFamily="18" charset="0"/>
                <a:cs typeface="Times New Roman" panose="02020603050405020304" pitchFamily="18" charset="0"/>
              </a:rPr>
              <a:t>thời điểm phát sinh</a:t>
            </a:r>
            <a:r>
              <a:rPr lang="vi-VN" dirty="0">
                <a:latin typeface="Times New Roman" panose="02020603050405020304" pitchFamily="18" charset="0"/>
                <a:cs typeface="Times New Roman" panose="02020603050405020304" pitchFamily="18" charset="0"/>
              </a:rPr>
              <a:t>, không căn cứ vào thời điểm thực tế thu hoặc thực tế chi tiền hoặc tương đương tiền. </a:t>
            </a:r>
          </a:p>
          <a:p>
            <a:pPr algn="just"/>
            <a:r>
              <a:rPr lang="vi-VN" dirty="0" smtClean="0">
                <a:latin typeface="Times New Roman" panose="02020603050405020304" pitchFamily="18" charset="0"/>
                <a:cs typeface="Times New Roman" panose="02020603050405020304" pitchFamily="18" charset="0"/>
              </a:rPr>
              <a:t>BCTC </a:t>
            </a:r>
            <a:r>
              <a:rPr lang="vi-VN" dirty="0">
                <a:latin typeface="Times New Roman" panose="02020603050405020304" pitchFamily="18" charset="0"/>
                <a:cs typeface="Times New Roman" panose="02020603050405020304" pitchFamily="18" charset="0"/>
              </a:rPr>
              <a:t>lập trên cơ sở dồn tích phản ảnh tình hình tài chính của doanh nghiệp trong quá khứ, hiện tại và tương lai.</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07728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7110" y="85725"/>
            <a:ext cx="7498080" cy="571500"/>
          </a:xfrm>
        </p:spPr>
        <p:txBody>
          <a:bodyPr>
            <a:normAutofit fontScale="90000"/>
          </a:bodyPr>
          <a:lstStyle/>
          <a:p>
            <a:r>
              <a:rPr lang="vi-VN" dirty="0">
                <a:latin typeface="Times New Roman" panose="02020603050405020304" pitchFamily="18" charset="0"/>
                <a:cs typeface="Times New Roman" panose="02020603050405020304" pitchFamily="18" charset="0"/>
              </a:rPr>
              <a:t>Cơ sở dồn tích</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43000" y="838200"/>
            <a:ext cx="7498080" cy="5105400"/>
          </a:xfrm>
        </p:spPr>
        <p:txBody>
          <a:bodyPr>
            <a:normAutofit fontScale="92500" lnSpcReduction="20000"/>
          </a:bodyPr>
          <a:lstStyle/>
          <a:p>
            <a:pPr algn="just"/>
            <a:r>
              <a:rPr lang="en-US" b="1" dirty="0" err="1">
                <a:solidFill>
                  <a:srgbClr val="0D21B9"/>
                </a:solidFill>
                <a:latin typeface="Times New Roman" panose="02020603050405020304" pitchFamily="18" charset="0"/>
                <a:cs typeface="Times New Roman" panose="02020603050405020304" pitchFamily="18" charset="0"/>
              </a:rPr>
              <a:t>Tình</a:t>
            </a:r>
            <a:r>
              <a:rPr lang="en-US" b="1" dirty="0">
                <a:solidFill>
                  <a:srgbClr val="0D21B9"/>
                </a:solidFill>
                <a:latin typeface="Times New Roman" panose="02020603050405020304" pitchFamily="18" charset="0"/>
                <a:cs typeface="Times New Roman" panose="02020603050405020304" pitchFamily="18" charset="0"/>
              </a:rPr>
              <a:t> </a:t>
            </a:r>
            <a:r>
              <a:rPr lang="en-US" b="1" dirty="0" err="1" smtClean="0">
                <a:solidFill>
                  <a:srgbClr val="0D21B9"/>
                </a:solidFill>
                <a:latin typeface="Times New Roman" panose="02020603050405020304" pitchFamily="18" charset="0"/>
                <a:cs typeface="Times New Roman" panose="02020603050405020304" pitchFamily="18" charset="0"/>
              </a:rPr>
              <a:t>huống</a:t>
            </a:r>
            <a:r>
              <a:rPr lang="en-US" b="1" dirty="0" smtClean="0">
                <a:solidFill>
                  <a:srgbClr val="0D21B9"/>
                </a:solidFill>
                <a:latin typeface="Times New Roman" panose="02020603050405020304" pitchFamily="18" charset="0"/>
                <a:cs typeface="Times New Roman" panose="02020603050405020304" pitchFamily="18" charset="0"/>
              </a:rPr>
              <a:t> 1 </a:t>
            </a:r>
            <a:r>
              <a:rPr lang="en-US" b="1" dirty="0">
                <a:solidFill>
                  <a:srgbClr val="0D21B9"/>
                </a:solidFill>
                <a:latin typeface="Times New Roman" panose="02020603050405020304" pitchFamily="18" charset="0"/>
                <a:cs typeface="Times New Roman" panose="02020603050405020304" pitchFamily="18" charset="0"/>
              </a:rPr>
              <a:t>:</a:t>
            </a:r>
          </a:p>
          <a:p>
            <a:pPr marL="0" indent="0" algn="just">
              <a:buNone/>
            </a:pP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Ngày</a:t>
            </a:r>
            <a:r>
              <a:rPr lang="en-US" dirty="0" smtClean="0">
                <a:solidFill>
                  <a:srgbClr val="000000"/>
                </a:solidFill>
                <a:latin typeface="Times New Roman" panose="02020603050405020304" pitchFamily="18" charset="0"/>
                <a:cs typeface="Times New Roman" panose="02020603050405020304" pitchFamily="18" charset="0"/>
              </a:rPr>
              <a:t> 5/12/N</a:t>
            </a:r>
            <a:r>
              <a:rPr lang="en-US" dirty="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Cty</a:t>
            </a:r>
            <a:r>
              <a:rPr lang="en-US" dirty="0" smtClean="0">
                <a:solidFill>
                  <a:srgbClr val="000000"/>
                </a:solidFill>
                <a:latin typeface="Times New Roman" panose="02020603050405020304" pitchFamily="18" charset="0"/>
                <a:cs typeface="Times New Roman" panose="02020603050405020304" pitchFamily="18" charset="0"/>
              </a:rPr>
              <a:t> A </a:t>
            </a:r>
            <a:r>
              <a:rPr lang="en-US" dirty="0" err="1" smtClean="0">
                <a:solidFill>
                  <a:srgbClr val="000000"/>
                </a:solidFill>
                <a:latin typeface="Times New Roman" panose="02020603050405020304" pitchFamily="18" charset="0"/>
                <a:cs typeface="Times New Roman" panose="02020603050405020304" pitchFamily="18" charset="0"/>
              </a:rPr>
              <a:t>mua</a:t>
            </a:r>
            <a:r>
              <a:rPr lang="en-US" dirty="0" smtClean="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5</a:t>
            </a:r>
            <a:r>
              <a:rPr lang="en-US" dirty="0" smtClean="0">
                <a:solidFill>
                  <a:srgbClr val="000000"/>
                </a:solidFill>
                <a:latin typeface="Times New Roman" panose="02020603050405020304" pitchFamily="18" charset="0"/>
                <a:cs typeface="Times New Roman" panose="02020603050405020304" pitchFamily="18" charset="0"/>
              </a:rPr>
              <a:t>0 </a:t>
            </a:r>
            <a:r>
              <a:rPr lang="en-US" dirty="0" err="1" smtClean="0">
                <a:solidFill>
                  <a:srgbClr val="000000"/>
                </a:solidFill>
                <a:latin typeface="Times New Roman" panose="02020603050405020304" pitchFamily="18" charset="0"/>
                <a:cs typeface="Times New Roman" panose="02020603050405020304" pitchFamily="18" charset="0"/>
              </a:rPr>
              <a:t>sp</a:t>
            </a:r>
            <a:r>
              <a:rPr lang="en-US" dirty="0" smtClean="0">
                <a:solidFill>
                  <a:srgbClr val="000000"/>
                </a:solidFill>
                <a:latin typeface="Times New Roman" panose="02020603050405020304" pitchFamily="18" charset="0"/>
                <a:cs typeface="Times New Roman" panose="02020603050405020304" pitchFamily="18" charset="0"/>
              </a:rPr>
              <a:t> A </a:t>
            </a:r>
            <a:r>
              <a:rPr lang="vi-VN" dirty="0" smtClean="0">
                <a:solidFill>
                  <a:srgbClr val="000000"/>
                </a:solidFill>
                <a:latin typeface="Times New Roman" panose="02020603050405020304" pitchFamily="18" charset="0"/>
                <a:cs typeface="Times New Roman" panose="02020603050405020304" pitchFamily="18" charset="0"/>
              </a:rPr>
              <a:t>đơ</a:t>
            </a:r>
            <a:r>
              <a:rPr lang="en-US" dirty="0" smtClean="0">
                <a:solidFill>
                  <a:srgbClr val="000000"/>
                </a:solidFill>
                <a:latin typeface="Times New Roman" panose="02020603050405020304" pitchFamily="18" charset="0"/>
                <a:cs typeface="Times New Roman" panose="02020603050405020304" pitchFamily="18" charset="0"/>
              </a:rPr>
              <a:t>n </a:t>
            </a:r>
            <a:r>
              <a:rPr lang="en-US" dirty="0" err="1" smtClean="0">
                <a:solidFill>
                  <a:srgbClr val="000000"/>
                </a:solidFill>
                <a:latin typeface="Times New Roman" panose="02020603050405020304" pitchFamily="18" charset="0"/>
                <a:cs typeface="Times New Roman" panose="02020603050405020304" pitchFamily="18" charset="0"/>
              </a:rPr>
              <a:t>giá</a:t>
            </a:r>
            <a:r>
              <a:rPr lang="en-US" dirty="0" smtClean="0">
                <a:solidFill>
                  <a:srgbClr val="000000"/>
                </a:solidFill>
                <a:latin typeface="Times New Roman" panose="02020603050405020304" pitchFamily="18" charset="0"/>
                <a:cs typeface="Times New Roman" panose="02020603050405020304" pitchFamily="18" charset="0"/>
              </a:rPr>
              <a:t>: 50.000</a:t>
            </a:r>
            <a:r>
              <a:rPr lang="vi-VN" dirty="0" smtClean="0">
                <a:solidFill>
                  <a:srgbClr val="000000"/>
                </a:solidFill>
                <a:latin typeface="Times New Roman" panose="02020603050405020304" pitchFamily="18" charset="0"/>
                <a:cs typeface="Times New Roman" panose="02020603050405020304" pitchFamily="18" charset="0"/>
              </a:rPr>
              <a:t>đ</a:t>
            </a:r>
            <a:r>
              <a:rPr lang="en-US" dirty="0" smtClean="0">
                <a:solidFill>
                  <a:srgbClr val="000000"/>
                </a:solidFill>
                <a:latin typeface="Times New Roman" panose="02020603050405020304" pitchFamily="18" charset="0"/>
                <a:cs typeface="Times New Roman" panose="02020603050405020304" pitchFamily="18" charset="0"/>
              </a:rPr>
              <a:t>/</a:t>
            </a:r>
            <a:r>
              <a:rPr lang="en-US" dirty="0" err="1" smtClean="0">
                <a:solidFill>
                  <a:srgbClr val="000000"/>
                </a:solidFill>
                <a:latin typeface="Times New Roman" panose="02020603050405020304" pitchFamily="18" charset="0"/>
                <a:cs typeface="Times New Roman" panose="02020603050405020304" pitchFamily="18" charset="0"/>
              </a:rPr>
              <a:t>sp</a:t>
            </a:r>
            <a:r>
              <a:rPr lang="en-US" dirty="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đã</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trả</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cho</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ng</a:t>
            </a:r>
            <a:r>
              <a:rPr lang="vi-VN" dirty="0" smtClean="0">
                <a:solidFill>
                  <a:srgbClr val="000000"/>
                </a:solidFill>
                <a:latin typeface="Times New Roman" panose="02020603050405020304" pitchFamily="18" charset="0"/>
                <a:cs typeface="Times New Roman" panose="02020603050405020304" pitchFamily="18" charset="0"/>
              </a:rPr>
              <a:t>ười</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bán</a:t>
            </a:r>
            <a:r>
              <a:rPr lang="en-US" dirty="0" smtClean="0">
                <a:solidFill>
                  <a:srgbClr val="000000"/>
                </a:solidFill>
                <a:latin typeface="Times New Roman" panose="02020603050405020304" pitchFamily="18" charset="0"/>
                <a:cs typeface="Times New Roman" panose="02020603050405020304" pitchFamily="18" charset="0"/>
              </a:rPr>
              <a:t> b</a:t>
            </a:r>
            <a:r>
              <a:rPr lang="vi-VN" dirty="0" smtClean="0">
                <a:solidFill>
                  <a:srgbClr val="000000"/>
                </a:solidFill>
                <a:latin typeface="Times New Roman" panose="02020603050405020304" pitchFamily="18" charset="0"/>
                <a:cs typeface="Times New Roman" panose="02020603050405020304" pitchFamily="18" charset="0"/>
              </a:rPr>
              <a:t>ằng</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tiền</a:t>
            </a:r>
            <a:r>
              <a:rPr lang="en-US" dirty="0" smtClean="0">
                <a:solidFill>
                  <a:srgbClr val="000000"/>
                </a:solidFill>
                <a:latin typeface="Times New Roman" panose="02020603050405020304" pitchFamily="18" charset="0"/>
                <a:cs typeface="Times New Roman" panose="02020603050405020304" pitchFamily="18" charset="0"/>
              </a:rPr>
              <a:t> m</a:t>
            </a:r>
            <a:r>
              <a:rPr lang="vi-VN" dirty="0" smtClean="0">
                <a:solidFill>
                  <a:srgbClr val="000000"/>
                </a:solidFill>
                <a:latin typeface="Times New Roman" panose="02020603050405020304" pitchFamily="18" charset="0"/>
                <a:cs typeface="Times New Roman" panose="02020603050405020304" pitchFamily="18" charset="0"/>
              </a:rPr>
              <a:t>ặt</a:t>
            </a:r>
            <a:r>
              <a:rPr lang="en-US" dirty="0" smtClean="0">
                <a:solidFill>
                  <a:srgbClr val="000000"/>
                </a:solidFill>
                <a:latin typeface="Times New Roman" panose="02020603050405020304" pitchFamily="18" charset="0"/>
                <a:cs typeface="Times New Roman" panose="02020603050405020304" pitchFamily="18" charset="0"/>
              </a:rPr>
              <a:t>.</a:t>
            </a:r>
            <a:endParaRPr lang="vi-VN" dirty="0" smtClean="0">
              <a:solidFill>
                <a:srgbClr val="000000"/>
              </a:solidFill>
              <a:latin typeface="Times New Roman" panose="02020603050405020304" pitchFamily="18" charset="0"/>
              <a:cs typeface="Times New Roman" panose="02020603050405020304" pitchFamily="18" charset="0"/>
            </a:endParaRPr>
          </a:p>
          <a:p>
            <a:pPr marL="0" indent="0" algn="just">
              <a:buNone/>
            </a:pP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Ngày</a:t>
            </a:r>
            <a:r>
              <a:rPr lang="en-US" dirty="0">
                <a:solidFill>
                  <a:srgbClr val="000000"/>
                </a:solidFill>
                <a:latin typeface="Times New Roman" panose="02020603050405020304" pitchFamily="18" charset="0"/>
                <a:cs typeface="Times New Roman" panose="02020603050405020304" pitchFamily="18" charset="0"/>
              </a:rPr>
              <a:t> 10/12/N, </a:t>
            </a:r>
            <a:r>
              <a:rPr lang="en-US" dirty="0" err="1">
                <a:solidFill>
                  <a:srgbClr val="000000"/>
                </a:solidFill>
                <a:latin typeface="Times New Roman" panose="02020603050405020304" pitchFamily="18" charset="0"/>
                <a:cs typeface="Times New Roman" panose="02020603050405020304" pitchFamily="18" charset="0"/>
              </a:rPr>
              <a:t>Cty</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bán</a:t>
            </a:r>
            <a:r>
              <a:rPr lang="en-US" dirty="0">
                <a:solidFill>
                  <a:srgbClr val="000000"/>
                </a:solidFill>
                <a:latin typeface="Times New Roman" panose="02020603050405020304" pitchFamily="18" charset="0"/>
                <a:cs typeface="Times New Roman" panose="02020603050405020304" pitchFamily="18" charset="0"/>
              </a:rPr>
              <a:t> 10 </a:t>
            </a:r>
            <a:r>
              <a:rPr lang="en-US" dirty="0" err="1">
                <a:solidFill>
                  <a:srgbClr val="000000"/>
                </a:solidFill>
                <a:latin typeface="Times New Roman" panose="02020603050405020304" pitchFamily="18" charset="0"/>
                <a:cs typeface="Times New Roman" panose="02020603050405020304" pitchFamily="18" charset="0"/>
              </a:rPr>
              <a:t>sp</a:t>
            </a:r>
            <a:r>
              <a:rPr lang="en-US" dirty="0">
                <a:solidFill>
                  <a:srgbClr val="000000"/>
                </a:solidFill>
                <a:latin typeface="Times New Roman" panose="02020603050405020304" pitchFamily="18" charset="0"/>
                <a:cs typeface="Times New Roman" panose="02020603050405020304" pitchFamily="18" charset="0"/>
              </a:rPr>
              <a:t> A </a:t>
            </a:r>
            <a:r>
              <a:rPr lang="vi-VN" dirty="0">
                <a:solidFill>
                  <a:srgbClr val="000000"/>
                </a:solidFill>
                <a:latin typeface="Times New Roman" panose="02020603050405020304" pitchFamily="18" charset="0"/>
                <a:cs typeface="Times New Roman" panose="02020603050405020304" pitchFamily="18" charset="0"/>
              </a:rPr>
              <a:t>đơ</a:t>
            </a:r>
            <a:r>
              <a:rPr lang="en-US" dirty="0">
                <a:solidFill>
                  <a:srgbClr val="000000"/>
                </a:solidFill>
                <a:latin typeface="Times New Roman" panose="02020603050405020304" pitchFamily="18" charset="0"/>
                <a:cs typeface="Times New Roman" panose="02020603050405020304" pitchFamily="18" charset="0"/>
              </a:rPr>
              <a:t>n </a:t>
            </a:r>
            <a:r>
              <a:rPr lang="en-US" dirty="0" err="1">
                <a:solidFill>
                  <a:srgbClr val="000000"/>
                </a:solidFill>
                <a:latin typeface="Times New Roman" panose="02020603050405020304" pitchFamily="18" charset="0"/>
                <a:cs typeface="Times New Roman" panose="02020603050405020304" pitchFamily="18" charset="0"/>
              </a:rPr>
              <a:t>giá</a:t>
            </a:r>
            <a:r>
              <a:rPr lang="en-US" dirty="0">
                <a:solidFill>
                  <a:srgbClr val="000000"/>
                </a:solidFill>
                <a:latin typeface="Times New Roman" panose="02020603050405020304" pitchFamily="18" charset="0"/>
                <a:cs typeface="Times New Roman" panose="02020603050405020304" pitchFamily="18" charset="0"/>
              </a:rPr>
              <a:t>  60.000 đ/</a:t>
            </a:r>
            <a:r>
              <a:rPr lang="en-US" dirty="0" err="1">
                <a:solidFill>
                  <a:srgbClr val="000000"/>
                </a:solidFill>
                <a:latin typeface="Times New Roman" panose="02020603050405020304" pitchFamily="18" charset="0"/>
                <a:cs typeface="Times New Roman" panose="02020603050405020304" pitchFamily="18" charset="0"/>
              </a:rPr>
              <a:t>sp</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cho</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công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ty</a:t>
            </a:r>
            <a:r>
              <a:rPr lang="en-US" dirty="0">
                <a:solidFill>
                  <a:srgbClr val="000000"/>
                </a:solidFill>
                <a:latin typeface="Times New Roman" panose="02020603050405020304" pitchFamily="18" charset="0"/>
                <a:cs typeface="Times New Roman" panose="02020603050405020304" pitchFamily="18" charset="0"/>
              </a:rPr>
              <a:t> B </a:t>
            </a:r>
            <a:r>
              <a:rPr lang="vi-VN" dirty="0" smtClean="0">
                <a:solidFill>
                  <a:srgbClr val="000000"/>
                </a:solidFill>
                <a:latin typeface="Times New Roman" panose="02020603050405020304" pitchFamily="18" charset="0"/>
                <a:cs typeface="Times New Roman" panose="02020603050405020304" pitchFamily="18" charset="0"/>
              </a:rPr>
              <a:t>đã</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thu</a:t>
            </a:r>
            <a:r>
              <a:rPr lang="en-US" dirty="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bằng </a:t>
            </a:r>
            <a:r>
              <a:rPr lang="en-US" dirty="0" err="1" smtClean="0">
                <a:solidFill>
                  <a:srgbClr val="000000"/>
                </a:solidFill>
                <a:latin typeface="Times New Roman" panose="02020603050405020304" pitchFamily="18" charset="0"/>
                <a:cs typeface="Times New Roman" panose="02020603050405020304" pitchFamily="18" charset="0"/>
              </a:rPr>
              <a:t>tiền</a:t>
            </a:r>
            <a:r>
              <a:rPr lang="vi-VN" dirty="0" smtClean="0">
                <a:solidFill>
                  <a:srgbClr val="000000"/>
                </a:solidFill>
                <a:latin typeface="Times New Roman" panose="02020603050405020304" pitchFamily="18" charset="0"/>
                <a:cs typeface="Times New Roman" panose="02020603050405020304" pitchFamily="18" charset="0"/>
              </a:rPr>
              <a:t> mặt</a:t>
            </a:r>
            <a:r>
              <a:rPr lang="en-US" dirty="0" smtClean="0">
                <a:solidFill>
                  <a:srgbClr val="000000"/>
                </a:solidFill>
                <a:latin typeface="Times New Roman" panose="02020603050405020304" pitchFamily="18" charset="0"/>
                <a:cs typeface="Times New Roman" panose="02020603050405020304" pitchFamily="18" charset="0"/>
              </a:rPr>
              <a: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None/>
            </a:pPr>
            <a:r>
              <a:rPr lang="en-US" dirty="0" smtClean="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Ngày</a:t>
            </a:r>
            <a:r>
              <a:rPr lang="en-US" dirty="0">
                <a:solidFill>
                  <a:srgbClr val="000000"/>
                </a:solidFill>
                <a:latin typeface="Times New Roman" panose="02020603050405020304" pitchFamily="18" charset="0"/>
                <a:cs typeface="Times New Roman" panose="02020603050405020304" pitchFamily="18" charset="0"/>
              </a:rPr>
              <a:t> </a:t>
            </a:r>
            <a:r>
              <a:rPr lang="en-US" dirty="0" smtClean="0">
                <a:solidFill>
                  <a:srgbClr val="000000"/>
                </a:solidFill>
                <a:latin typeface="Times New Roman" panose="02020603050405020304" pitchFamily="18" charset="0"/>
                <a:cs typeface="Times New Roman" panose="02020603050405020304" pitchFamily="18" charset="0"/>
              </a:rPr>
              <a:t>1</a:t>
            </a:r>
            <a:r>
              <a:rPr lang="vi-VN" dirty="0" smtClean="0">
                <a:solidFill>
                  <a:srgbClr val="000000"/>
                </a:solidFill>
                <a:latin typeface="Times New Roman" panose="02020603050405020304" pitchFamily="18" charset="0"/>
                <a:cs typeface="Times New Roman" panose="02020603050405020304" pitchFamily="18" charset="0"/>
              </a:rPr>
              <a:t>5</a:t>
            </a:r>
            <a:r>
              <a:rPr lang="en-US" dirty="0" smtClean="0">
                <a:solidFill>
                  <a:srgbClr val="000000"/>
                </a:solidFill>
                <a:latin typeface="Times New Roman" panose="02020603050405020304" pitchFamily="18" charset="0"/>
                <a:cs typeface="Times New Roman" panose="02020603050405020304" pitchFamily="18" charset="0"/>
              </a:rPr>
              <a:t>/12/N</a:t>
            </a:r>
            <a:r>
              <a:rPr lang="en-US" dirty="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Cty</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bán</a:t>
            </a:r>
            <a:r>
              <a:rPr lang="en-US" dirty="0" smtClean="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3</a:t>
            </a:r>
            <a:r>
              <a:rPr lang="en-US" dirty="0" smtClean="0">
                <a:solidFill>
                  <a:srgbClr val="000000"/>
                </a:solidFill>
                <a:latin typeface="Times New Roman" panose="02020603050405020304" pitchFamily="18" charset="0"/>
                <a:cs typeface="Times New Roman" panose="02020603050405020304" pitchFamily="18" charset="0"/>
              </a:rPr>
              <a:t>0 </a:t>
            </a:r>
            <a:r>
              <a:rPr lang="en-US" dirty="0" err="1" smtClean="0">
                <a:solidFill>
                  <a:srgbClr val="000000"/>
                </a:solidFill>
                <a:latin typeface="Times New Roman" panose="02020603050405020304" pitchFamily="18" charset="0"/>
                <a:cs typeface="Times New Roman" panose="02020603050405020304" pitchFamily="18" charset="0"/>
              </a:rPr>
              <a:t>sp</a:t>
            </a:r>
            <a:r>
              <a:rPr lang="en-US" dirty="0" smtClean="0">
                <a:solidFill>
                  <a:srgbClr val="000000"/>
                </a:solidFill>
                <a:latin typeface="Times New Roman" panose="02020603050405020304" pitchFamily="18" charset="0"/>
                <a:cs typeface="Times New Roman" panose="02020603050405020304" pitchFamily="18" charset="0"/>
              </a:rPr>
              <a:t> A </a:t>
            </a:r>
            <a:r>
              <a:rPr lang="vi-VN" dirty="0">
                <a:solidFill>
                  <a:srgbClr val="000000"/>
                </a:solidFill>
                <a:latin typeface="Times New Roman" panose="02020603050405020304" pitchFamily="18" charset="0"/>
                <a:cs typeface="Times New Roman" panose="02020603050405020304" pitchFamily="18" charset="0"/>
              </a:rPr>
              <a:t>đơ</a:t>
            </a:r>
            <a:r>
              <a:rPr lang="en-US" dirty="0">
                <a:solidFill>
                  <a:srgbClr val="000000"/>
                </a:solidFill>
                <a:latin typeface="Times New Roman" panose="02020603050405020304" pitchFamily="18" charset="0"/>
                <a:cs typeface="Times New Roman" panose="02020603050405020304" pitchFamily="18" charset="0"/>
              </a:rPr>
              <a:t>n </a:t>
            </a:r>
            <a:r>
              <a:rPr lang="en-US" dirty="0" err="1">
                <a:solidFill>
                  <a:srgbClr val="000000"/>
                </a:solidFill>
                <a:latin typeface="Times New Roman" panose="02020603050405020304" pitchFamily="18" charset="0"/>
                <a:cs typeface="Times New Roman" panose="02020603050405020304" pitchFamily="18" charset="0"/>
              </a:rPr>
              <a:t>giá</a:t>
            </a:r>
            <a:r>
              <a:rPr lang="en-US" dirty="0">
                <a:solidFill>
                  <a:srgbClr val="000000"/>
                </a:solidFill>
                <a:latin typeface="Times New Roman" panose="02020603050405020304" pitchFamily="18" charset="0"/>
                <a:cs typeface="Times New Roman" panose="02020603050405020304" pitchFamily="18" charset="0"/>
              </a:rPr>
              <a:t> </a:t>
            </a:r>
            <a:r>
              <a:rPr lang="en-US" dirty="0" smtClean="0">
                <a:solidFill>
                  <a:srgbClr val="000000"/>
                </a:solidFill>
                <a:latin typeface="Times New Roman" panose="02020603050405020304" pitchFamily="18" charset="0"/>
                <a:cs typeface="Times New Roman" panose="02020603050405020304" pitchFamily="18" charset="0"/>
              </a:rPr>
              <a:t> 60.000 đ/sp cho công </a:t>
            </a:r>
            <a:r>
              <a:rPr lang="en-US" dirty="0" err="1" smtClean="0">
                <a:solidFill>
                  <a:srgbClr val="000000"/>
                </a:solidFill>
                <a:latin typeface="Times New Roman" panose="02020603050405020304" pitchFamily="18" charset="0"/>
                <a:cs typeface="Times New Roman" panose="02020603050405020304" pitchFamily="18" charset="0"/>
              </a:rPr>
              <a:t>ty</a:t>
            </a:r>
            <a:r>
              <a:rPr lang="en-US" dirty="0" smtClean="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C </a:t>
            </a:r>
            <a:r>
              <a:rPr lang="en-US" dirty="0" err="1" smtClean="0">
                <a:solidFill>
                  <a:srgbClr val="000000"/>
                </a:solidFill>
                <a:latin typeface="Times New Roman" panose="02020603050405020304" pitchFamily="18" charset="0"/>
                <a:cs typeface="Times New Roman" panose="02020603050405020304" pitchFamily="18" charset="0"/>
              </a:rPr>
              <a:t>chưa</a:t>
            </a:r>
            <a:r>
              <a:rPr lang="en-US" dirty="0" smtClean="0">
                <a:solidFill>
                  <a:srgbClr val="000000"/>
                </a:solidFill>
                <a:latin typeface="Times New Roman" panose="02020603050405020304" pitchFamily="18" charset="0"/>
                <a:cs typeface="Times New Roman" panose="02020603050405020304" pitchFamily="18" charset="0"/>
              </a:rPr>
              <a:t> thu tiền</a:t>
            </a:r>
            <a:r>
              <a:rPr lang="en-US" dirty="0">
                <a:solidFill>
                  <a:srgbClr val="000000"/>
                </a:solidFill>
                <a:latin typeface="Times New Roman" panose="02020603050405020304" pitchFamily="18" charset="0"/>
                <a:cs typeface="Times New Roman" panose="02020603050405020304" pitchFamily="18" charset="0"/>
              </a:rPr>
              <a:t>.</a:t>
            </a:r>
          </a:p>
          <a:p>
            <a:pPr marL="0" indent="0" algn="just">
              <a:buNone/>
            </a:pPr>
            <a:r>
              <a:rPr lang="en-US" dirty="0" smtClean="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Ngày</a:t>
            </a:r>
            <a:r>
              <a:rPr lang="en-US" dirty="0">
                <a:solidFill>
                  <a:srgbClr val="000000"/>
                </a:solidFill>
                <a:latin typeface="Times New Roman" panose="02020603050405020304" pitchFamily="18" charset="0"/>
                <a:cs typeface="Times New Roman" panose="02020603050405020304" pitchFamily="18" charset="0"/>
              </a:rPr>
              <a:t> 3</a:t>
            </a:r>
            <a:r>
              <a:rPr lang="en-US" dirty="0" smtClean="0">
                <a:solidFill>
                  <a:srgbClr val="000000"/>
                </a:solidFill>
                <a:latin typeface="Times New Roman" panose="02020603050405020304" pitchFamily="18" charset="0"/>
                <a:cs typeface="Times New Roman" panose="02020603050405020304" pitchFamily="18" charset="0"/>
              </a:rPr>
              <a:t>0/1/N+1</a:t>
            </a:r>
            <a:r>
              <a:rPr lang="en-US" dirty="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Cty</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thu</a:t>
            </a:r>
            <a:r>
              <a:rPr lang="en-US" dirty="0" smtClean="0">
                <a:solidFill>
                  <a:srgbClr val="000000"/>
                </a:solidFill>
                <a:latin typeface="Times New Roman" panose="02020603050405020304" pitchFamily="18" charset="0"/>
                <a:cs typeface="Times New Roman" panose="02020603050405020304" pitchFamily="18" charset="0"/>
              </a:rPr>
              <a:t> tiền hàng của công </a:t>
            </a:r>
            <a:r>
              <a:rPr lang="en-US" dirty="0" err="1" smtClean="0">
                <a:solidFill>
                  <a:srgbClr val="000000"/>
                </a:solidFill>
                <a:latin typeface="Times New Roman" panose="02020603050405020304" pitchFamily="18" charset="0"/>
                <a:cs typeface="Times New Roman" panose="02020603050405020304" pitchFamily="18" charset="0"/>
              </a:rPr>
              <a:t>ty</a:t>
            </a:r>
            <a:r>
              <a:rPr lang="en-US" dirty="0" smtClean="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C</a:t>
            </a:r>
            <a:r>
              <a:rPr lang="en-US" dirty="0" smtClean="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là 1.8</a:t>
            </a:r>
            <a:r>
              <a:rPr lang="en-US" dirty="0" smtClean="0">
                <a:solidFill>
                  <a:srgbClr val="000000"/>
                </a:solidFill>
                <a:latin typeface="Times New Roman" panose="02020603050405020304" pitchFamily="18" charset="0"/>
                <a:cs typeface="Times New Roman" panose="02020603050405020304" pitchFamily="18" charset="0"/>
              </a:rPr>
              <a:t>00.000 đ </a:t>
            </a:r>
            <a:r>
              <a:rPr lang="en-US" dirty="0">
                <a:solidFill>
                  <a:srgbClr val="000000"/>
                </a:solidFill>
                <a:latin typeface="Times New Roman" panose="02020603050405020304" pitchFamily="18" charset="0"/>
                <a:cs typeface="Times New Roman" panose="02020603050405020304" pitchFamily="18" charset="0"/>
              </a:rPr>
              <a:t> .</a:t>
            </a:r>
          </a:p>
          <a:p>
            <a:pPr marL="0" indent="0" algn="just">
              <a:buNone/>
            </a:pPr>
            <a:r>
              <a:rPr lang="en-US" dirty="0" smtClean="0">
                <a:latin typeface="Times New Roman" panose="02020603050405020304" pitchFamily="18" charset="0"/>
                <a:cs typeface="Times New Roman" panose="02020603050405020304" pitchFamily="18" charset="0"/>
              </a:rPr>
              <a:t>	</a:t>
            </a:r>
            <a:r>
              <a:rPr lang="en-US" dirty="0" smtClean="0">
                <a:solidFill>
                  <a:srgbClr val="2F20EC"/>
                </a:solidFill>
                <a:latin typeface="Times New Roman" panose="02020603050405020304" pitchFamily="18" charset="0"/>
                <a:cs typeface="Times New Roman" panose="02020603050405020304" pitchFamily="18" charset="0"/>
              </a:rPr>
              <a:t>Theo </a:t>
            </a:r>
            <a:r>
              <a:rPr lang="en-US" dirty="0" err="1" smtClean="0">
                <a:solidFill>
                  <a:srgbClr val="2F20EC"/>
                </a:solidFill>
                <a:latin typeface="Times New Roman" panose="02020603050405020304" pitchFamily="18" charset="0"/>
                <a:cs typeface="Times New Roman" panose="02020603050405020304" pitchFamily="18" charset="0"/>
              </a:rPr>
              <a:t>bạn</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kết</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quả</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kinh</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doanh</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của</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Cty</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được</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ghi</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nhận</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vào</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năm</a:t>
            </a:r>
            <a:r>
              <a:rPr lang="en-US" dirty="0" smtClean="0">
                <a:solidFill>
                  <a:srgbClr val="2F20EC"/>
                </a:solidFill>
                <a:latin typeface="Times New Roman" panose="02020603050405020304" pitchFamily="18" charset="0"/>
                <a:cs typeface="Times New Roman" panose="02020603050405020304" pitchFamily="18" charset="0"/>
              </a:rPr>
              <a:t> N hay N+1</a:t>
            </a:r>
            <a:r>
              <a:rPr lang="vi-VN" dirty="0" smtClean="0">
                <a:solidFill>
                  <a:srgbClr val="2F20EC"/>
                </a:solidFill>
                <a:latin typeface="Times New Roman" panose="02020603050405020304" pitchFamily="18" charset="0"/>
                <a:cs typeface="Times New Roman" panose="02020603050405020304" pitchFamily="18" charset="0"/>
              </a:rPr>
              <a:t> là bao nhiêu?</a:t>
            </a:r>
            <a:endParaRPr lang="en-US" dirty="0" smtClean="0">
              <a:solidFill>
                <a:srgbClr val="2F20EC"/>
              </a:solidFill>
              <a:latin typeface="Times New Roman" panose="02020603050405020304" pitchFamily="18" charset="0"/>
              <a:cs typeface="Times New Roman" panose="02020603050405020304" pitchFamily="18" charset="0"/>
            </a:endParaRPr>
          </a:p>
        </p:txBody>
      </p:sp>
      <p:sp>
        <p:nvSpPr>
          <p:cNvPr id="4" name="Striped Right Arrow 3"/>
          <p:cNvSpPr/>
          <p:nvPr/>
        </p:nvSpPr>
        <p:spPr>
          <a:xfrm>
            <a:off x="778510" y="5076825"/>
            <a:ext cx="457200" cy="38100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9227"/>
            <a:ext cx="7498080" cy="1143000"/>
          </a:xfrm>
        </p:spPr>
        <p:txBody>
          <a:bodyPr/>
          <a:lstStyle/>
          <a:p>
            <a:r>
              <a:rPr lang="vi-VN" dirty="0">
                <a:latin typeface="Times New Roman" panose="02020603050405020304" pitchFamily="18" charset="0"/>
                <a:cs typeface="Times New Roman" panose="02020603050405020304" pitchFamily="18" charset="0"/>
              </a:rPr>
              <a:t>Hoạt động liên tục</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81000" y="1219200"/>
            <a:ext cx="8686800" cy="4800600"/>
          </a:xfrm>
        </p:spPr>
        <p:txBody>
          <a:bodyPr>
            <a:normAutofit/>
          </a:bodyPr>
          <a:lstStyle/>
          <a:p>
            <a:pPr algn="just"/>
            <a:r>
              <a:rPr lang="en-US" dirty="0">
                <a:solidFill>
                  <a:srgbClr val="000000"/>
                </a:solidFill>
                <a:latin typeface="Times New Roman" panose="02020603050405020304" pitchFamily="18" charset="0"/>
                <a:cs typeface="Times New Roman" panose="02020603050405020304" pitchFamily="18" charset="0"/>
              </a:rPr>
              <a:t>Báo cáo tài chính phải được lập trên cơ sở giả định doanh nghiệp vẫn đang hoạt động liên tục và sẽ tiếp tục hoạt động bình thường trong thời gian vài năm tới. Trường hợp thực tế khác với giả định, tức doanh nghiệp có ý định hoặc bị buộc ngừng hoạt động có xác định thời gian cụ thể thì báo cáo tài chính phải được lập trên một cơ sở khác và phải giải thích chi tiết cơ sở đã sử dụng để lập báo cáo tài chính đó.</a:t>
            </a:r>
          </a:p>
        </p:txBody>
      </p:sp>
    </p:spTree>
    <p:extLst>
      <p:ext uri="{BB962C8B-B14F-4D97-AF65-F5344CB8AC3E}">
        <p14:creationId xmlns:p14="http://schemas.microsoft.com/office/powerpoint/2010/main" val="19865924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
            <a:ext cx="7790688" cy="685800"/>
          </a:xfrm>
        </p:spPr>
        <p:txBody>
          <a:bodyPr>
            <a:normAutofit/>
          </a:bodyPr>
          <a:lstStyle/>
          <a:p>
            <a:r>
              <a:rPr lang="vi-VN" sz="3600" dirty="0">
                <a:solidFill>
                  <a:srgbClr val="FF0000"/>
                </a:solidFill>
                <a:latin typeface="Times New Roman" panose="02020603050405020304" pitchFamily="18" charset="0"/>
                <a:cs typeface="Times New Roman" panose="02020603050405020304" pitchFamily="18" charset="0"/>
              </a:rPr>
              <a:t>Hoạt động liên tục</a:t>
            </a:r>
            <a:endParaRPr lang="en-US" sz="36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935865" y="685800"/>
            <a:ext cx="8229600" cy="6172200"/>
          </a:xfrm>
        </p:spPr>
        <p:txBody>
          <a:bodyPr>
            <a:noAutofit/>
          </a:bodyPr>
          <a:lstStyle/>
          <a:p>
            <a:r>
              <a:rPr lang="en-US" dirty="0" err="1">
                <a:solidFill>
                  <a:srgbClr val="0D21B9"/>
                </a:solidFill>
                <a:latin typeface="Times New Roman" panose="02020603050405020304" pitchFamily="18" charset="0"/>
                <a:cs typeface="Times New Roman" panose="02020603050405020304" pitchFamily="18" charset="0"/>
              </a:rPr>
              <a:t>Tình</a:t>
            </a:r>
            <a:r>
              <a:rPr lang="en-US" dirty="0">
                <a:solidFill>
                  <a:srgbClr val="0D21B9"/>
                </a:solidFill>
                <a:latin typeface="Times New Roman" panose="02020603050405020304" pitchFamily="18" charset="0"/>
                <a:cs typeface="Times New Roman" panose="02020603050405020304" pitchFamily="18" charset="0"/>
              </a:rPr>
              <a:t> </a:t>
            </a:r>
            <a:r>
              <a:rPr lang="en-US" dirty="0" err="1" smtClean="0">
                <a:solidFill>
                  <a:srgbClr val="0D21B9"/>
                </a:solidFill>
                <a:latin typeface="Times New Roman" panose="02020603050405020304" pitchFamily="18" charset="0"/>
                <a:cs typeface="Times New Roman" panose="02020603050405020304" pitchFamily="18" charset="0"/>
              </a:rPr>
              <a:t>huống</a:t>
            </a:r>
            <a:r>
              <a:rPr lang="en-US" dirty="0" smtClean="0">
                <a:solidFill>
                  <a:srgbClr val="0D21B9"/>
                </a:solidFill>
                <a:latin typeface="Times New Roman" panose="02020603050405020304" pitchFamily="18" charset="0"/>
                <a:cs typeface="Times New Roman" panose="02020603050405020304" pitchFamily="18" charset="0"/>
              </a:rPr>
              <a:t> </a:t>
            </a:r>
            <a:r>
              <a:rPr lang="en-US" dirty="0">
                <a:solidFill>
                  <a:srgbClr val="0D21B9"/>
                </a:solidFill>
                <a:latin typeface="Times New Roman" panose="02020603050405020304" pitchFamily="18" charset="0"/>
                <a:cs typeface="Times New Roman" panose="02020603050405020304" pitchFamily="18" charset="0"/>
              </a:rPr>
              <a:t>:</a:t>
            </a:r>
          </a:p>
          <a:p>
            <a:pPr marL="0" indent="0">
              <a:buNone/>
            </a:pPr>
            <a:r>
              <a:rPr lang="en-US" dirty="0" smtClean="0">
                <a:solidFill>
                  <a:srgbClr val="0D21B9"/>
                </a:solidFill>
                <a:latin typeface="VNI-Times" pitchFamily="2"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Cty</a:t>
            </a:r>
            <a:r>
              <a:rPr lang="en-US" dirty="0" smtClean="0">
                <a:solidFill>
                  <a:srgbClr val="000000"/>
                </a:solidFill>
                <a:latin typeface="Times New Roman" panose="02020603050405020304" pitchFamily="18" charset="0"/>
                <a:cs typeface="Times New Roman" panose="02020603050405020304" pitchFamily="18" charset="0"/>
              </a:rPr>
              <a:t> A </a:t>
            </a:r>
            <a:r>
              <a:rPr lang="en-US" dirty="0" err="1" smtClean="0">
                <a:solidFill>
                  <a:srgbClr val="000000"/>
                </a:solidFill>
                <a:latin typeface="Times New Roman" panose="02020603050405020304" pitchFamily="18" charset="0"/>
                <a:cs typeface="Times New Roman" panose="02020603050405020304" pitchFamily="18" charset="0"/>
              </a:rPr>
              <a:t>có</a:t>
            </a:r>
            <a:r>
              <a:rPr lang="en-US" dirty="0" smtClean="0">
                <a:solidFill>
                  <a:srgbClr val="000000"/>
                </a:solidFill>
                <a:latin typeface="Times New Roman" panose="02020603050405020304" pitchFamily="18" charset="0"/>
                <a:cs typeface="Times New Roman" panose="02020603050405020304" pitchFamily="18" charset="0"/>
              </a:rPr>
              <a:t> 1</a:t>
            </a:r>
            <a:r>
              <a:rPr lang="vi-VN" dirty="0" smtClean="0">
                <a:solidFill>
                  <a:srgbClr val="000000"/>
                </a:solidFill>
                <a:latin typeface="Times New Roman" panose="02020603050405020304" pitchFamily="18" charset="0"/>
                <a:cs typeface="Times New Roman" panose="02020603050405020304" pitchFamily="18" charset="0"/>
              </a:rPr>
              <a:t> tài sản cố định là 1</a:t>
            </a:r>
            <a:r>
              <a:rPr lang="en-US" dirty="0" smtClean="0">
                <a:solidFill>
                  <a:srgbClr val="000000"/>
                </a:solidFill>
                <a:latin typeface="Times New Roman" panose="02020603050405020304" pitchFamily="18" charset="0"/>
                <a:cs typeface="Times New Roman" panose="02020603050405020304" pitchFamily="18" charset="0"/>
              </a:rPr>
              <a:t> căn </a:t>
            </a:r>
            <a:r>
              <a:rPr lang="en-US" dirty="0" err="1" smtClean="0">
                <a:solidFill>
                  <a:srgbClr val="000000"/>
                </a:solidFill>
                <a:latin typeface="Times New Roman" panose="02020603050405020304" pitchFamily="18" charset="0"/>
                <a:cs typeface="Times New Roman" panose="02020603050405020304" pitchFamily="18" charset="0"/>
              </a:rPr>
              <a:t>nhà</a:t>
            </a:r>
            <a:r>
              <a:rPr lang="en-US" dirty="0" smtClean="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 đã</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mua</a:t>
            </a:r>
            <a:r>
              <a:rPr lang="en-US" dirty="0" smtClean="0">
                <a:solidFill>
                  <a:srgbClr val="000000"/>
                </a:solidFill>
                <a:latin typeface="Times New Roman" panose="02020603050405020304" pitchFamily="18" charset="0"/>
                <a:cs typeface="Times New Roman" panose="02020603050405020304" pitchFamily="18" charset="0"/>
              </a:rPr>
              <a:t> 500tr</a:t>
            </a:r>
            <a:r>
              <a:rPr lang="vi-VN" dirty="0" smtClean="0">
                <a:solidFill>
                  <a:srgbClr val="000000"/>
                </a:solidFill>
                <a:latin typeface="Times New Roman" panose="02020603050405020304" pitchFamily="18" charset="0"/>
                <a:cs typeface="Times New Roman" panose="02020603050405020304" pitchFamily="18" charset="0"/>
              </a:rPr>
              <a:t>iệu</a:t>
            </a:r>
            <a:r>
              <a:rPr lang="en-US" dirty="0" smtClean="0">
                <a:solidFill>
                  <a:srgbClr val="000000"/>
                </a:solidFill>
                <a:latin typeface="Times New Roman" panose="02020603050405020304" pitchFamily="18" charset="0"/>
                <a:cs typeface="Times New Roman" panose="02020603050405020304" pitchFamily="18" charset="0"/>
              </a:rPr>
              <a:t> đồng làm cửa hàng. Hiện giá căn </a:t>
            </a:r>
            <a:r>
              <a:rPr lang="en-US" dirty="0" err="1" smtClean="0">
                <a:solidFill>
                  <a:srgbClr val="000000"/>
                </a:solidFill>
                <a:latin typeface="Times New Roman" panose="02020603050405020304" pitchFamily="18" charset="0"/>
                <a:cs typeface="Times New Roman" panose="02020603050405020304" pitchFamily="18" charset="0"/>
              </a:rPr>
              <a:t>nhà</a:t>
            </a:r>
            <a:r>
              <a:rPr lang="en-US" dirty="0" smtClean="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nếu bán </a:t>
            </a:r>
            <a:r>
              <a:rPr lang="en-US" dirty="0" err="1" smtClean="0">
                <a:solidFill>
                  <a:srgbClr val="000000"/>
                </a:solidFill>
                <a:latin typeface="Times New Roman" panose="02020603050405020304" pitchFamily="18" charset="0"/>
                <a:cs typeface="Times New Roman" panose="02020603050405020304" pitchFamily="18" charset="0"/>
              </a:rPr>
              <a:t>có</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thể</a:t>
            </a:r>
            <a:r>
              <a:rPr lang="en-US" dirty="0" smtClean="0">
                <a:solidFill>
                  <a:srgbClr val="000000"/>
                </a:solidFill>
                <a:latin typeface="Times New Roman" panose="02020603050405020304" pitchFamily="18" charset="0"/>
                <a:cs typeface="Times New Roman" panose="02020603050405020304" pitchFamily="18" charset="0"/>
              </a:rPr>
              <a:t> </a:t>
            </a:r>
            <a:r>
              <a:rPr lang="vi-VN" dirty="0" smtClean="0">
                <a:solidFill>
                  <a:srgbClr val="000000"/>
                </a:solidFill>
                <a:latin typeface="Times New Roman" panose="02020603050405020304" pitchFamily="18" charset="0"/>
                <a:cs typeface="Times New Roman" panose="02020603050405020304" pitchFamily="18" charset="0"/>
              </a:rPr>
              <a:t>thu được </a:t>
            </a:r>
            <a:r>
              <a:rPr lang="en-US" dirty="0" smtClean="0">
                <a:solidFill>
                  <a:srgbClr val="000000"/>
                </a:solidFill>
                <a:latin typeface="Times New Roman" panose="02020603050405020304" pitchFamily="18" charset="0"/>
                <a:cs typeface="Times New Roman" panose="02020603050405020304" pitchFamily="18" charset="0"/>
              </a:rPr>
              <a:t>1 tỷ đồng.</a:t>
            </a:r>
          </a:p>
          <a:p>
            <a:pPr marL="0" indent="0">
              <a:buNone/>
            </a:pPr>
            <a:r>
              <a:rPr lang="en-US" dirty="0" smtClean="0">
                <a:solidFill>
                  <a:srgbClr val="000000"/>
                </a:solidFill>
                <a:latin typeface="Times New Roman" panose="02020603050405020304" pitchFamily="18" charset="0"/>
                <a:cs typeface="Times New Roman" panose="02020603050405020304" pitchFamily="18" charset="0"/>
              </a:rPr>
              <a:t>- TH1: Công ty để căn nhà làm cửa hàng và không có ý định </a:t>
            </a:r>
            <a:r>
              <a:rPr lang="en-US" dirty="0" err="1" smtClean="0">
                <a:solidFill>
                  <a:srgbClr val="000000"/>
                </a:solidFill>
                <a:latin typeface="Times New Roman" panose="02020603050405020304" pitchFamily="18" charset="0"/>
                <a:cs typeface="Times New Roman" panose="02020603050405020304" pitchFamily="18" charset="0"/>
              </a:rPr>
              <a:t>bán</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đi</a:t>
            </a:r>
            <a:r>
              <a:rPr lang="vi-VN" dirty="0" smtClean="0">
                <a:solidFill>
                  <a:srgbClr val="000000"/>
                </a:solidFill>
                <a:latin typeface="Times New Roman" panose="02020603050405020304" pitchFamily="18" charset="0"/>
                <a:cs typeface="Times New Roman" panose="02020603050405020304" pitchFamily="18" charset="0"/>
              </a:rPr>
              <a:t>.</a:t>
            </a:r>
            <a:endParaRPr lang="en-US" dirty="0" smtClean="0">
              <a:solidFill>
                <a:srgbClr val="000000"/>
              </a:solidFill>
              <a:latin typeface="Times New Roman" panose="02020603050405020304" pitchFamily="18" charset="0"/>
              <a:cs typeface="Times New Roman" panose="02020603050405020304" pitchFamily="18" charset="0"/>
            </a:endParaRPr>
          </a:p>
          <a:p>
            <a:pPr marL="0" indent="0">
              <a:buNone/>
            </a:pPr>
            <a:r>
              <a:rPr lang="en-US" dirty="0" smtClean="0">
                <a:solidFill>
                  <a:srgbClr val="000000"/>
                </a:solidFill>
                <a:latin typeface="Times New Roman" panose="02020603050405020304" pitchFamily="18" charset="0"/>
                <a:cs typeface="Times New Roman" panose="02020603050405020304" pitchFamily="18" charset="0"/>
              </a:rPr>
              <a:t>- TH2: Công ty quyết định không kinh doanh nữa và bán </a:t>
            </a:r>
            <a:r>
              <a:rPr lang="en-US" dirty="0" err="1" smtClean="0">
                <a:solidFill>
                  <a:srgbClr val="000000"/>
                </a:solidFill>
                <a:latin typeface="Times New Roman" panose="02020603050405020304" pitchFamily="18" charset="0"/>
                <a:cs typeface="Times New Roman" panose="02020603050405020304" pitchFamily="18" charset="0"/>
              </a:rPr>
              <a:t>căn</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nhà</a:t>
            </a:r>
            <a:r>
              <a:rPr lang="vi-VN" dirty="0" smtClean="0">
                <a:solidFill>
                  <a:srgbClr val="000000"/>
                </a:solidFill>
                <a:latin typeface="Times New Roman" panose="02020603050405020304" pitchFamily="18" charset="0"/>
                <a:cs typeface="Times New Roman" panose="02020603050405020304" pitchFamily="18" charset="0"/>
              </a:rPr>
              <a:t>.</a:t>
            </a:r>
            <a:endParaRPr lang="en-US" dirty="0" smtClean="0">
              <a:solidFill>
                <a:srgbClr val="000000"/>
              </a:solidFill>
              <a:latin typeface="Times New Roman" panose="02020603050405020304" pitchFamily="18" charset="0"/>
              <a:cs typeface="Times New Roman" panose="02020603050405020304" pitchFamily="18" charset="0"/>
            </a:endParaRPr>
          </a:p>
          <a:p>
            <a:pPr marL="0" indent="0">
              <a:buNone/>
            </a:pPr>
            <a:r>
              <a:rPr lang="en-US" dirty="0" smtClean="0">
                <a:solidFill>
                  <a:srgbClr val="2F20EC"/>
                </a:solidFill>
                <a:latin typeface="Times New Roman" panose="02020603050405020304" pitchFamily="18" charset="0"/>
                <a:cs typeface="Times New Roman" panose="02020603050405020304" pitchFamily="18" charset="0"/>
              </a:rPr>
              <a:t>Theo </a:t>
            </a:r>
            <a:r>
              <a:rPr lang="en-US" dirty="0" err="1" smtClean="0">
                <a:solidFill>
                  <a:srgbClr val="2F20EC"/>
                </a:solidFill>
                <a:latin typeface="Times New Roman" panose="02020603050405020304" pitchFamily="18" charset="0"/>
                <a:cs typeface="Times New Roman" panose="02020603050405020304" pitchFamily="18" charset="0"/>
              </a:rPr>
              <a:t>bạn</a:t>
            </a:r>
            <a:r>
              <a:rPr lang="en-US" dirty="0" smtClean="0">
                <a:solidFill>
                  <a:srgbClr val="2F20EC"/>
                </a:solidFill>
                <a:latin typeface="Times New Roman" panose="02020603050405020304" pitchFamily="18" charset="0"/>
                <a:cs typeface="Times New Roman" panose="02020603050405020304" pitchFamily="18" charset="0"/>
              </a:rPr>
              <a:t>, DN</a:t>
            </a:r>
            <a:r>
              <a:rPr lang="vi-VN" dirty="0" smtClean="0">
                <a:solidFill>
                  <a:srgbClr val="2F20EC"/>
                </a:solidFill>
                <a:latin typeface="Times New Roman" panose="02020603050405020304" pitchFamily="18" charset="0"/>
                <a:cs typeface="Times New Roman" panose="02020603050405020304" pitchFamily="18" charset="0"/>
              </a:rPr>
              <a:t> ghi nhận tài sản cố định trên trong 2 trường hợp: </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đang</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hoạt</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động</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và</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chuẩn</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bị</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ngừng</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hoạt</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động</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có</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gì</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khác</a:t>
            </a:r>
            <a:r>
              <a:rPr lang="en-US" dirty="0" smtClean="0">
                <a:solidFill>
                  <a:srgbClr val="2F20EC"/>
                </a:solidFill>
                <a:latin typeface="Times New Roman" panose="02020603050405020304" pitchFamily="18" charset="0"/>
                <a:cs typeface="Times New Roman" panose="02020603050405020304" pitchFamily="18" charset="0"/>
              </a:rPr>
              <a:t> </a:t>
            </a:r>
            <a:r>
              <a:rPr lang="en-US" dirty="0" err="1" smtClean="0">
                <a:solidFill>
                  <a:srgbClr val="2F20EC"/>
                </a:solidFill>
                <a:latin typeface="Times New Roman" panose="02020603050405020304" pitchFamily="18" charset="0"/>
                <a:cs typeface="Times New Roman" panose="02020603050405020304" pitchFamily="18" charset="0"/>
              </a:rPr>
              <a:t>nhau</a:t>
            </a:r>
            <a:r>
              <a:rPr lang="en-US" dirty="0" smtClean="0">
                <a:solidFill>
                  <a:srgbClr val="2F20EC"/>
                </a:solidFill>
                <a:latin typeface="Times New Roman" panose="02020603050405020304" pitchFamily="18" charset="0"/>
                <a:cs typeface="Times New Roman" panose="02020603050405020304" pitchFamily="18" charset="0"/>
              </a:rPr>
              <a:t>?</a:t>
            </a:r>
            <a:endParaRPr lang="en-US" dirty="0">
              <a:solidFill>
                <a:srgbClr val="2F20EC"/>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Giá</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gốc</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vi-VN" dirty="0">
                <a:latin typeface="Times New Roman" panose="02020603050405020304" pitchFamily="18" charset="0"/>
                <a:cs typeface="Times New Roman" panose="02020603050405020304" pitchFamily="18" charset="0"/>
              </a:rPr>
              <a:t>TS phải được ghi nhận theo giá gốc (Giá trị ban đầu của tài sản).</a:t>
            </a:r>
          </a:p>
          <a:p>
            <a:r>
              <a:rPr lang="vi-VN" dirty="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Giá </a:t>
            </a:r>
            <a:r>
              <a:rPr lang="vi-VN" dirty="0">
                <a:latin typeface="Times New Roman" panose="02020603050405020304" pitchFamily="18" charset="0"/>
                <a:cs typeface="Times New Roman" panose="02020603050405020304" pitchFamily="18" charset="0"/>
              </a:rPr>
              <a:t>trị ban đầu của tài sản là toàn bộ các chi phí mà doanh nghiệp bỏ ra để có được tài sản đó, tính tới thời điểm đưa tài sản đó vào sử dụng.</a:t>
            </a:r>
            <a:endParaRPr 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Giá</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gốc</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vi-VN" b="1" dirty="0">
                <a:solidFill>
                  <a:srgbClr val="2F20EC"/>
                </a:solidFill>
                <a:latin typeface="Times New Roman" panose="02020603050405020304" pitchFamily="18" charset="0"/>
                <a:cs typeface="Times New Roman" panose="02020603050405020304" pitchFamily="18" charset="0"/>
              </a:rPr>
              <a:t>Tình huống </a:t>
            </a:r>
            <a:r>
              <a:rPr lang="vi-VN" dirty="0">
                <a:latin typeface="Times New Roman" panose="02020603050405020304" pitchFamily="18" charset="0"/>
                <a:cs typeface="Times New Roman" panose="02020603050405020304" pitchFamily="18" charset="0"/>
              </a:rPr>
              <a:t>:	</a:t>
            </a:r>
          </a:p>
          <a:p>
            <a:pPr>
              <a:buFontTx/>
              <a:buChar char="-"/>
            </a:pPr>
            <a:r>
              <a:rPr lang="vi-VN" dirty="0" smtClean="0">
                <a:latin typeface="Times New Roman" panose="02020603050405020304" pitchFamily="18" charset="0"/>
                <a:cs typeface="Times New Roman" panose="02020603050405020304" pitchFamily="18" charset="0"/>
              </a:rPr>
              <a:t>DN </a:t>
            </a:r>
            <a:r>
              <a:rPr lang="vi-VN" dirty="0">
                <a:latin typeface="Times New Roman" panose="02020603050405020304" pitchFamily="18" charset="0"/>
                <a:cs typeface="Times New Roman" panose="02020603050405020304" pitchFamily="18" charset="0"/>
              </a:rPr>
              <a:t>mua 1 ô tô 4 chỗ có giá mua 500 </a:t>
            </a:r>
            <a:r>
              <a:rPr lang="vi-VN" dirty="0" smtClean="0">
                <a:latin typeface="Times New Roman" panose="02020603050405020304" pitchFamily="18" charset="0"/>
                <a:cs typeface="Times New Roman" panose="02020603050405020304" pitchFamily="18" charset="0"/>
              </a:rPr>
              <a:t>triệu đồng , </a:t>
            </a:r>
            <a:r>
              <a:rPr lang="vi-VN" dirty="0">
                <a:latin typeface="Times New Roman" panose="02020603050405020304" pitchFamily="18" charset="0"/>
                <a:cs typeface="Times New Roman" panose="02020603050405020304" pitchFamily="18" charset="0"/>
              </a:rPr>
              <a:t>lệ phí trước bạ </a:t>
            </a:r>
            <a:r>
              <a:rPr lang="vi-VN" dirty="0" smtClean="0">
                <a:latin typeface="Times New Roman" panose="02020603050405020304" pitchFamily="18" charset="0"/>
                <a:cs typeface="Times New Roman" panose="02020603050405020304" pitchFamily="18" charset="0"/>
              </a:rPr>
              <a:t>1</a:t>
            </a:r>
            <a:r>
              <a:rPr lang="en-US" dirty="0" smtClean="0">
                <a:latin typeface="Times New Roman" panose="02020603050405020304" pitchFamily="18" charset="0"/>
                <a:cs typeface="Times New Roman" panose="02020603050405020304" pitchFamily="18" charset="0"/>
              </a:rPr>
              <a:t>5</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triệu đồng, chi phí chạy thử: 5 triệu đồng. Khi mua xong, nhiều người cho rằng giá trị chiếc xe phải là </a:t>
            </a:r>
            <a:r>
              <a:rPr lang="en-US" dirty="0" smtClean="0">
                <a:latin typeface="Times New Roman" panose="02020603050405020304" pitchFamily="18" charset="0"/>
                <a:cs typeface="Times New Roman" panose="02020603050405020304" pitchFamily="18" charset="0"/>
              </a:rPr>
              <a:t>8</a:t>
            </a:r>
            <a:r>
              <a:rPr lang="vi-VN" dirty="0" smtClean="0">
                <a:latin typeface="Times New Roman" panose="02020603050405020304" pitchFamily="18" charset="0"/>
                <a:cs typeface="Times New Roman" panose="02020603050405020304" pitchFamily="18" charset="0"/>
              </a:rPr>
              <a:t>00 </a:t>
            </a:r>
            <a:r>
              <a:rPr lang="vi-VN" dirty="0">
                <a:latin typeface="Times New Roman" panose="02020603050405020304" pitchFamily="18" charset="0"/>
                <a:cs typeface="Times New Roman" panose="02020603050405020304" pitchFamily="18" charset="0"/>
              </a:rPr>
              <a:t>triệu đồng. </a:t>
            </a:r>
            <a:endParaRPr lang="en-US" dirty="0" smtClean="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	</a:t>
            </a:r>
            <a:r>
              <a:rPr lang="vi-VN" dirty="0" smtClean="0">
                <a:solidFill>
                  <a:srgbClr val="2F20EC"/>
                </a:solidFill>
                <a:latin typeface="Times New Roman" panose="02020603050405020304" pitchFamily="18" charset="0"/>
                <a:cs typeface="Times New Roman" panose="02020603050405020304" pitchFamily="18" charset="0"/>
              </a:rPr>
              <a:t>Là </a:t>
            </a:r>
            <a:r>
              <a:rPr lang="vi-VN" dirty="0">
                <a:solidFill>
                  <a:srgbClr val="2F20EC"/>
                </a:solidFill>
                <a:latin typeface="Times New Roman" panose="02020603050405020304" pitchFamily="18" charset="0"/>
                <a:cs typeface="Times New Roman" panose="02020603050405020304" pitchFamily="18" charset="0"/>
              </a:rPr>
              <a:t>kế toán của DN trên, bạn sẽ ghi nhận chiếc ô tô với giá trị là bao nhiêu?</a:t>
            </a:r>
            <a:endParaRPr lang="en-US" dirty="0">
              <a:solidFill>
                <a:srgbClr val="2F20EC"/>
              </a:solidFill>
              <a:latin typeface="Times New Roman" panose="02020603050405020304" pitchFamily="18" charset="0"/>
              <a:cs typeface="Times New Roman" panose="02020603050405020304" pitchFamily="18" charset="0"/>
            </a:endParaRPr>
          </a:p>
        </p:txBody>
      </p:sp>
      <p:sp>
        <p:nvSpPr>
          <p:cNvPr id="4" name="Striped Right Arrow 3"/>
          <p:cNvSpPr/>
          <p:nvPr/>
        </p:nvSpPr>
        <p:spPr>
          <a:xfrm>
            <a:off x="1676400" y="4648200"/>
            <a:ext cx="457200" cy="38100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Phù</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hợp</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gn="just"/>
            <a:r>
              <a:rPr lang="en-US" dirty="0" err="1">
                <a:solidFill>
                  <a:srgbClr val="000000"/>
                </a:solidFill>
                <a:latin typeface="Times New Roman" panose="02020603050405020304" pitchFamily="18" charset="0"/>
                <a:cs typeface="Times New Roman" panose="02020603050405020304" pitchFamily="18" charset="0"/>
              </a:rPr>
              <a:t>Việc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ghi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nhận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doanh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thu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và</a:t>
            </a:r>
            <a:r>
              <a:rPr lang="en-US" dirty="0">
                <a:solidFill>
                  <a:srgbClr val="000000"/>
                </a:solidFill>
                <a:latin typeface="Times New Roman" panose="02020603050405020304" pitchFamily="18" charset="0"/>
                <a:cs typeface="Times New Roman" panose="02020603050405020304" pitchFamily="18" charset="0"/>
              </a:rPr>
              <a:t> chi </a:t>
            </a:r>
            <a:r>
              <a:rPr lang="en-US" dirty="0" err="1">
                <a:solidFill>
                  <a:srgbClr val="000000"/>
                </a:solidFill>
                <a:latin typeface="Times New Roman" panose="02020603050405020304" pitchFamily="18" charset="0"/>
                <a:cs typeface="Times New Roman" panose="02020603050405020304" pitchFamily="18" charset="0"/>
              </a:rPr>
              <a:t>phí</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phải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phù hợp với nhau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ghi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nhận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một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khoản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doanh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thu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thì</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phải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ghi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nhận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một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khoản</a:t>
            </a:r>
            <a:r>
              <a:rPr lang="en-US" dirty="0">
                <a:solidFill>
                  <a:srgbClr val="000000"/>
                </a:solidFill>
                <a:latin typeface="Times New Roman" panose="02020603050405020304" pitchFamily="18" charset="0"/>
                <a:cs typeface="Times New Roman" panose="02020603050405020304" pitchFamily="18" charset="0"/>
              </a:rPr>
              <a:t> chi </a:t>
            </a:r>
            <a:r>
              <a:rPr lang="en-US" dirty="0" err="1">
                <a:solidFill>
                  <a:srgbClr val="000000"/>
                </a:solidFill>
                <a:latin typeface="Times New Roman" panose="02020603050405020304" pitchFamily="18" charset="0"/>
                <a:cs typeface="Times New Roman" panose="02020603050405020304" pitchFamily="18" charset="0"/>
              </a:rPr>
              <a:t>phí</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tương</a:t>
            </a:r>
            <a:r>
              <a:rPr lang="en-US" dirty="0">
                <a:solidFill>
                  <a:srgbClr val="000000"/>
                </a:solidFill>
                <a:latin typeface="Times New Roman" panose="02020603050405020304" pitchFamily="18" charset="0"/>
                <a:cs typeface="Times New Roman" panose="02020603050405020304" pitchFamily="18" charset="0"/>
              </a:rPr>
              <a:t> ứng có </a:t>
            </a:r>
            <a:r>
              <a:rPr lang="en-US" dirty="0" err="1">
                <a:solidFill>
                  <a:srgbClr val="000000"/>
                </a:solidFill>
                <a:latin typeface="Times New Roman" panose="02020603050405020304" pitchFamily="18" charset="0"/>
                <a:cs typeface="Times New Roman" panose="02020603050405020304" pitchFamily="18" charset="0"/>
              </a:rPr>
              <a:t>liên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quan</a:t>
            </a:r>
            <a:r>
              <a:rPr lang="en-US" dirty="0">
                <a:solidFill>
                  <a:srgbClr val="000000"/>
                </a:solidFill>
                <a:latin typeface="Times New Roman" panose="02020603050405020304" pitchFamily="18" charset="0"/>
                <a:cs typeface="Times New Roman" panose="02020603050405020304" pitchFamily="18" charset="0"/>
              </a:rPr>
              <a:t> đến </a:t>
            </a:r>
            <a:r>
              <a:rPr lang="en-US" dirty="0" err="1">
                <a:solidFill>
                  <a:srgbClr val="000000"/>
                </a:solidFill>
                <a:latin typeface="Times New Roman" panose="02020603050405020304" pitchFamily="18" charset="0"/>
                <a:cs typeface="Times New Roman" panose="02020603050405020304" pitchFamily="18" charset="0"/>
              </a:rPr>
              <a:t>việc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tạo</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ra</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doanh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thu đó</a:t>
            </a:r>
            <a:r>
              <a:rPr lang="en-US" dirty="0">
                <a:solidFill>
                  <a:srgbClr val="000000"/>
                </a:solidFill>
                <a:latin typeface="Times New Roman" panose="02020603050405020304" pitchFamily="18" charset="0"/>
                <a:cs typeface="Times New Roman" panose="02020603050405020304" pitchFamily="18" charset="0"/>
              </a:rPr>
              <a:t> . </a:t>
            </a:r>
            <a:endParaRPr 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Phù</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hợp</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4" name="Text Box 9"/>
          <p:cNvSpPr txBox="1">
            <a:spLocks noChangeArrowheads="1"/>
          </p:cNvSpPr>
          <p:nvPr/>
        </p:nvSpPr>
        <p:spPr bwMode="auto">
          <a:xfrm>
            <a:off x="857250" y="2743200"/>
            <a:ext cx="1962150"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eaLnBrk="1" hangingPunct="1">
              <a:spcBef>
                <a:spcPct val="20000"/>
              </a:spcBef>
              <a:buClr>
                <a:schemeClr val="accent2"/>
              </a:buClr>
              <a:buFont typeface="Wingdings" panose="05000000000000000000" pitchFamily="2" charset="2"/>
              <a:buNone/>
            </a:pPr>
            <a:r>
              <a:rPr lang="en-US" sz="2800" b="1" dirty="0">
                <a:solidFill>
                  <a:srgbClr val="0D21B9"/>
                </a:solidFill>
                <a:latin typeface="Times New Roman" panose="02020603050405020304" pitchFamily="18" charset="0"/>
                <a:cs typeface="Times New Roman" panose="02020603050405020304" pitchFamily="18" charset="0"/>
              </a:rPr>
              <a:t>Chi </a:t>
            </a:r>
            <a:r>
              <a:rPr lang="en-US" sz="2800" b="1" dirty="0" err="1">
                <a:solidFill>
                  <a:srgbClr val="0D21B9"/>
                </a:solidFill>
                <a:latin typeface="Times New Roman" panose="02020603050405020304" pitchFamily="18" charset="0"/>
                <a:cs typeface="Times New Roman" panose="02020603050405020304" pitchFamily="18" charset="0"/>
              </a:rPr>
              <a:t>phí</a:t>
            </a:r>
            <a:endParaRPr lang="en-US" sz="2800" b="1" dirty="0">
              <a:solidFill>
                <a:srgbClr val="0D21B9"/>
              </a:solidFill>
              <a:latin typeface="Times New Roman" panose="02020603050405020304" pitchFamily="18" charset="0"/>
              <a:cs typeface="Times New Roman" panose="02020603050405020304" pitchFamily="18" charset="0"/>
            </a:endParaRPr>
          </a:p>
          <a:p>
            <a:pPr algn="ctr" eaLnBrk="1" hangingPunct="1">
              <a:spcBef>
                <a:spcPct val="20000"/>
              </a:spcBef>
              <a:buClr>
                <a:schemeClr val="accent2"/>
              </a:buClr>
              <a:buFont typeface="Wingdings" panose="05000000000000000000" pitchFamily="2" charset="2"/>
              <a:buNone/>
            </a:pPr>
            <a:r>
              <a:rPr lang="en-US" sz="2800" b="1" dirty="0">
                <a:solidFill>
                  <a:srgbClr val="0D21B9"/>
                </a:solidFill>
                <a:latin typeface="Times New Roman" panose="02020603050405020304" pitchFamily="18" charset="0"/>
                <a:cs typeface="Times New Roman" panose="02020603050405020304" pitchFamily="18" charset="0"/>
              </a:rPr>
              <a:t> </a:t>
            </a:r>
            <a:r>
              <a:rPr lang="en-US" sz="2800" b="1" dirty="0" err="1">
                <a:solidFill>
                  <a:srgbClr val="0D21B9"/>
                </a:solidFill>
                <a:latin typeface="Times New Roman" panose="02020603050405020304" pitchFamily="18" charset="0"/>
                <a:cs typeface="Times New Roman" panose="02020603050405020304" pitchFamily="18" charset="0"/>
              </a:rPr>
              <a:t>tương</a:t>
            </a:r>
            <a:r>
              <a:rPr lang="en-US" sz="2800" b="1" dirty="0">
                <a:solidFill>
                  <a:srgbClr val="0D21B9"/>
                </a:solidFill>
                <a:latin typeface="Times New Roman" panose="02020603050405020304" pitchFamily="18" charset="0"/>
                <a:cs typeface="Times New Roman" panose="02020603050405020304" pitchFamily="18" charset="0"/>
              </a:rPr>
              <a:t> </a:t>
            </a:r>
            <a:r>
              <a:rPr lang="en-US" sz="2800" b="1" dirty="0" err="1">
                <a:solidFill>
                  <a:srgbClr val="0D21B9"/>
                </a:solidFill>
                <a:latin typeface="Times New Roman" panose="02020603050405020304" pitchFamily="18" charset="0"/>
                <a:cs typeface="Times New Roman" panose="02020603050405020304" pitchFamily="18" charset="0"/>
              </a:rPr>
              <a:t>ứng</a:t>
            </a:r>
            <a:r>
              <a:rPr lang="en-US" sz="2800" b="1" dirty="0">
                <a:solidFill>
                  <a:srgbClr val="0D21B9"/>
                </a:solidFill>
                <a:latin typeface="Times New Roman" panose="02020603050405020304" pitchFamily="18" charset="0"/>
                <a:cs typeface="Times New Roman" panose="02020603050405020304" pitchFamily="18" charset="0"/>
              </a:rPr>
              <a:t> </a:t>
            </a:r>
          </a:p>
          <a:p>
            <a:pPr algn="ctr" eaLnBrk="1" hangingPunct="1">
              <a:spcBef>
                <a:spcPct val="20000"/>
              </a:spcBef>
              <a:buClr>
                <a:schemeClr val="accent2"/>
              </a:buClr>
              <a:buFont typeface="Wingdings" panose="05000000000000000000" pitchFamily="2" charset="2"/>
              <a:buNone/>
            </a:pPr>
            <a:r>
              <a:rPr lang="en-US" sz="2800" b="1" dirty="0" err="1">
                <a:solidFill>
                  <a:srgbClr val="0D21B9"/>
                </a:solidFill>
                <a:latin typeface="Times New Roman" panose="02020603050405020304" pitchFamily="18" charset="0"/>
                <a:cs typeface="Times New Roman" panose="02020603050405020304" pitchFamily="18" charset="0"/>
              </a:rPr>
              <a:t>với</a:t>
            </a:r>
            <a:r>
              <a:rPr lang="en-US" sz="2800" b="1" dirty="0">
                <a:solidFill>
                  <a:srgbClr val="0D21B9"/>
                </a:solidFill>
                <a:latin typeface="Times New Roman" panose="02020603050405020304" pitchFamily="18" charset="0"/>
                <a:cs typeface="Times New Roman" panose="02020603050405020304" pitchFamily="18" charset="0"/>
              </a:rPr>
              <a:t> DT</a:t>
            </a:r>
          </a:p>
        </p:txBody>
      </p:sp>
      <p:sp>
        <p:nvSpPr>
          <p:cNvPr id="6" name="Striped Right Arrow 5"/>
          <p:cNvSpPr/>
          <p:nvPr/>
        </p:nvSpPr>
        <p:spPr>
          <a:xfrm>
            <a:off x="2819400" y="2590800"/>
            <a:ext cx="685800" cy="38100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Striped Right Arrow 6"/>
          <p:cNvSpPr/>
          <p:nvPr/>
        </p:nvSpPr>
        <p:spPr>
          <a:xfrm>
            <a:off x="2819400" y="3124200"/>
            <a:ext cx="685800" cy="38100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Striped Right Arrow 7"/>
          <p:cNvSpPr/>
          <p:nvPr/>
        </p:nvSpPr>
        <p:spPr>
          <a:xfrm>
            <a:off x="2819400" y="4191000"/>
            <a:ext cx="685800" cy="38100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TextBox 8"/>
          <p:cNvSpPr txBox="1"/>
          <p:nvPr/>
        </p:nvSpPr>
        <p:spPr>
          <a:xfrm>
            <a:off x="3810000" y="2463225"/>
            <a:ext cx="4191000" cy="584775"/>
          </a:xfrm>
          <a:prstGeom prst="rect">
            <a:avLst/>
          </a:prstGeom>
          <a:noFill/>
          <a:ln>
            <a:noFill/>
          </a:ln>
        </p:spPr>
        <p:txBody>
          <a:bodyPr wrap="square" rtlCol="0">
            <a:spAutoFit/>
          </a:bodyPr>
          <a:lstStyle/>
          <a:p>
            <a:r>
              <a:rPr lang="en-US" sz="3200" b="1" dirty="0">
                <a:solidFill>
                  <a:srgbClr val="0D21B9"/>
                </a:solidFill>
                <a:latin typeface="Times New Roman" panose="02020603050405020304" pitchFamily="18" charset="0"/>
                <a:cs typeface="Times New Roman" panose="02020603050405020304" pitchFamily="18" charset="0"/>
              </a:rPr>
              <a:t>Chi </a:t>
            </a:r>
            <a:r>
              <a:rPr lang="en-US" sz="3200" b="1" dirty="0" err="1">
                <a:solidFill>
                  <a:srgbClr val="0D21B9"/>
                </a:solidFill>
                <a:latin typeface="Times New Roman" panose="02020603050405020304" pitchFamily="18" charset="0"/>
                <a:cs typeface="Times New Roman" panose="02020603050405020304" pitchFamily="18" charset="0"/>
              </a:rPr>
              <a:t>phí</a:t>
            </a:r>
            <a:r>
              <a:rPr lang="en-US" sz="3200" b="1" dirty="0">
                <a:solidFill>
                  <a:srgbClr val="0D21B9"/>
                </a:solidFill>
                <a:latin typeface="Times New Roman" panose="02020603050405020304" pitchFamily="18" charset="0"/>
                <a:cs typeface="Times New Roman" panose="02020603050405020304" pitchFamily="18" charset="0"/>
              </a:rPr>
              <a:t> </a:t>
            </a:r>
            <a:r>
              <a:rPr lang="en-US" sz="3200" b="1" dirty="0" err="1">
                <a:solidFill>
                  <a:srgbClr val="0D21B9"/>
                </a:solidFill>
                <a:latin typeface="Times New Roman" panose="02020603050405020304" pitchFamily="18" charset="0"/>
                <a:cs typeface="Times New Roman" panose="02020603050405020304" pitchFamily="18" charset="0"/>
              </a:rPr>
              <a:t>của</a:t>
            </a:r>
            <a:r>
              <a:rPr lang="en-US" sz="3200" b="1" dirty="0">
                <a:solidFill>
                  <a:srgbClr val="0D21B9"/>
                </a:solidFill>
                <a:latin typeface="Times New Roman" panose="02020603050405020304" pitchFamily="18" charset="0"/>
                <a:cs typeface="Times New Roman" panose="02020603050405020304" pitchFamily="18" charset="0"/>
              </a:rPr>
              <a:t> </a:t>
            </a:r>
            <a:r>
              <a:rPr lang="en-US" sz="3200" b="1" dirty="0" err="1">
                <a:solidFill>
                  <a:srgbClr val="0D21B9"/>
                </a:solidFill>
                <a:latin typeface="Times New Roman" panose="02020603050405020304" pitchFamily="18" charset="0"/>
                <a:cs typeface="Times New Roman" panose="02020603050405020304" pitchFamily="18" charset="0"/>
              </a:rPr>
              <a:t>kỳ</a:t>
            </a:r>
            <a:r>
              <a:rPr lang="en-US" sz="3200" b="1" dirty="0">
                <a:solidFill>
                  <a:srgbClr val="0D21B9"/>
                </a:solidFill>
                <a:latin typeface="Times New Roman" panose="02020603050405020304" pitchFamily="18" charset="0"/>
                <a:cs typeface="Times New Roman" panose="02020603050405020304" pitchFamily="18" charset="0"/>
              </a:rPr>
              <a:t> </a:t>
            </a:r>
            <a:r>
              <a:rPr lang="en-US" sz="3200" b="1" dirty="0" err="1">
                <a:solidFill>
                  <a:srgbClr val="0D21B9"/>
                </a:solidFill>
                <a:latin typeface="Times New Roman" panose="02020603050405020304" pitchFamily="18" charset="0"/>
                <a:cs typeface="Times New Roman" panose="02020603050405020304" pitchFamily="18" charset="0"/>
              </a:rPr>
              <a:t>tạo</a:t>
            </a:r>
            <a:r>
              <a:rPr lang="en-US" sz="3200" b="1" dirty="0">
                <a:solidFill>
                  <a:srgbClr val="0D21B9"/>
                </a:solidFill>
                <a:latin typeface="Times New Roman" panose="02020603050405020304" pitchFamily="18" charset="0"/>
                <a:cs typeface="Times New Roman" panose="02020603050405020304" pitchFamily="18" charset="0"/>
              </a:rPr>
              <a:t> DT</a:t>
            </a:r>
            <a:endParaRPr lang="en-US" sz="3200" dirty="0"/>
          </a:p>
        </p:txBody>
      </p:sp>
      <p:sp>
        <p:nvSpPr>
          <p:cNvPr id="10" name="TextBox 9"/>
          <p:cNvSpPr txBox="1"/>
          <p:nvPr/>
        </p:nvSpPr>
        <p:spPr>
          <a:xfrm>
            <a:off x="3886200" y="3072825"/>
            <a:ext cx="4800600" cy="1077218"/>
          </a:xfrm>
          <a:prstGeom prst="rect">
            <a:avLst/>
          </a:prstGeom>
          <a:noFill/>
          <a:ln>
            <a:noFill/>
          </a:ln>
        </p:spPr>
        <p:txBody>
          <a:bodyPr wrap="square" rtlCol="0">
            <a:spAutoFit/>
          </a:bodyPr>
          <a:lstStyle/>
          <a:p>
            <a:r>
              <a:rPr lang="vi-VN" sz="3200" b="1" dirty="0">
                <a:solidFill>
                  <a:srgbClr val="0D21B9"/>
                </a:solidFill>
                <a:latin typeface="Times New Roman" panose="02020603050405020304" pitchFamily="18" charset="0"/>
                <a:cs typeface="Times New Roman" panose="02020603050405020304" pitchFamily="18" charset="0"/>
              </a:rPr>
              <a:t>Chi phí kỳ trước liên quan DT kỳ này</a:t>
            </a:r>
            <a:endParaRPr lang="en-US" sz="3200" dirty="0"/>
          </a:p>
        </p:txBody>
      </p:sp>
      <p:sp>
        <p:nvSpPr>
          <p:cNvPr id="11" name="TextBox 10"/>
          <p:cNvSpPr txBox="1"/>
          <p:nvPr/>
        </p:nvSpPr>
        <p:spPr>
          <a:xfrm>
            <a:off x="3810000" y="4038600"/>
            <a:ext cx="4876800" cy="1077218"/>
          </a:xfrm>
          <a:prstGeom prst="rect">
            <a:avLst/>
          </a:prstGeom>
          <a:noFill/>
          <a:ln>
            <a:noFill/>
          </a:ln>
        </p:spPr>
        <p:txBody>
          <a:bodyPr wrap="square" rtlCol="0">
            <a:spAutoFit/>
          </a:bodyPr>
          <a:lstStyle/>
          <a:p>
            <a:r>
              <a:rPr lang="en-US" sz="3200" b="1" dirty="0">
                <a:solidFill>
                  <a:srgbClr val="0D21B9"/>
                </a:solidFill>
                <a:latin typeface="Times New Roman" panose="02020603050405020304" pitchFamily="18" charset="0"/>
                <a:cs typeface="Times New Roman" panose="02020603050405020304" pitchFamily="18" charset="0"/>
              </a:rPr>
              <a:t>Chi </a:t>
            </a:r>
            <a:r>
              <a:rPr lang="en-US" sz="3200" b="1" dirty="0" err="1">
                <a:solidFill>
                  <a:srgbClr val="0D21B9"/>
                </a:solidFill>
                <a:latin typeface="Times New Roman" panose="02020603050405020304" pitchFamily="18" charset="0"/>
                <a:cs typeface="Times New Roman" panose="02020603050405020304" pitchFamily="18" charset="0"/>
              </a:rPr>
              <a:t>phí</a:t>
            </a:r>
            <a:r>
              <a:rPr lang="en-US" sz="3200" b="1" dirty="0">
                <a:solidFill>
                  <a:srgbClr val="0D21B9"/>
                </a:solidFill>
                <a:latin typeface="Times New Roman" panose="02020603050405020304" pitchFamily="18" charset="0"/>
                <a:cs typeface="Times New Roman" panose="02020603050405020304" pitchFamily="18" charset="0"/>
              </a:rPr>
              <a:t> </a:t>
            </a:r>
            <a:r>
              <a:rPr lang="en-US" sz="3200" b="1" dirty="0" err="1">
                <a:solidFill>
                  <a:srgbClr val="0D21B9"/>
                </a:solidFill>
                <a:latin typeface="Times New Roman" panose="02020603050405020304" pitchFamily="18" charset="0"/>
                <a:cs typeface="Times New Roman" panose="02020603050405020304" pitchFamily="18" charset="0"/>
              </a:rPr>
              <a:t>phải</a:t>
            </a:r>
            <a:r>
              <a:rPr lang="en-US" sz="3200" b="1" dirty="0">
                <a:solidFill>
                  <a:srgbClr val="0D21B9"/>
                </a:solidFill>
                <a:latin typeface="Times New Roman" panose="02020603050405020304" pitchFamily="18" charset="0"/>
                <a:cs typeface="Times New Roman" panose="02020603050405020304" pitchFamily="18" charset="0"/>
              </a:rPr>
              <a:t> </a:t>
            </a:r>
            <a:r>
              <a:rPr lang="en-US" sz="3200" b="1" dirty="0" err="1">
                <a:solidFill>
                  <a:srgbClr val="0D21B9"/>
                </a:solidFill>
                <a:latin typeface="Times New Roman" panose="02020603050405020304" pitchFamily="18" charset="0"/>
                <a:cs typeface="Times New Roman" panose="02020603050405020304" pitchFamily="18" charset="0"/>
              </a:rPr>
              <a:t>trả</a:t>
            </a:r>
            <a:r>
              <a:rPr lang="en-US" sz="3200" b="1" dirty="0">
                <a:solidFill>
                  <a:srgbClr val="0D21B9"/>
                </a:solidFill>
                <a:latin typeface="Times New Roman" panose="02020603050405020304" pitchFamily="18" charset="0"/>
                <a:cs typeface="Times New Roman" panose="02020603050405020304" pitchFamily="18" charset="0"/>
              </a:rPr>
              <a:t> </a:t>
            </a:r>
            <a:r>
              <a:rPr lang="en-US" sz="3200" b="1" dirty="0" err="1">
                <a:solidFill>
                  <a:srgbClr val="0D21B9"/>
                </a:solidFill>
                <a:latin typeface="Times New Roman" panose="02020603050405020304" pitchFamily="18" charset="0"/>
                <a:cs typeface="Times New Roman" panose="02020603050405020304" pitchFamily="18" charset="0"/>
              </a:rPr>
              <a:t>liên</a:t>
            </a:r>
            <a:r>
              <a:rPr lang="en-US" sz="3200" b="1" dirty="0">
                <a:solidFill>
                  <a:srgbClr val="0D21B9"/>
                </a:solidFill>
                <a:latin typeface="Times New Roman" panose="02020603050405020304" pitchFamily="18" charset="0"/>
                <a:cs typeface="Times New Roman" panose="02020603050405020304" pitchFamily="18" charset="0"/>
              </a:rPr>
              <a:t> </a:t>
            </a:r>
            <a:r>
              <a:rPr lang="en-US" sz="3200" b="1" dirty="0" err="1">
                <a:solidFill>
                  <a:srgbClr val="0D21B9"/>
                </a:solidFill>
                <a:latin typeface="Times New Roman" panose="02020603050405020304" pitchFamily="18" charset="0"/>
                <a:cs typeface="Times New Roman" panose="02020603050405020304" pitchFamily="18" charset="0"/>
              </a:rPr>
              <a:t>quan</a:t>
            </a:r>
            <a:r>
              <a:rPr lang="en-US" sz="3200" b="1" dirty="0">
                <a:solidFill>
                  <a:srgbClr val="0D21B9"/>
                </a:solidFill>
                <a:latin typeface="Times New Roman" panose="02020603050405020304" pitchFamily="18" charset="0"/>
                <a:cs typeface="Times New Roman" panose="02020603050405020304" pitchFamily="18" charset="0"/>
              </a:rPr>
              <a:t> DT </a:t>
            </a:r>
            <a:r>
              <a:rPr lang="en-US" sz="3200" b="1" dirty="0" err="1">
                <a:solidFill>
                  <a:srgbClr val="0D21B9"/>
                </a:solidFill>
                <a:latin typeface="Times New Roman" panose="02020603050405020304" pitchFamily="18" charset="0"/>
                <a:cs typeface="Times New Roman" panose="02020603050405020304" pitchFamily="18" charset="0"/>
              </a:rPr>
              <a:t>kỳ</a:t>
            </a:r>
            <a:r>
              <a:rPr lang="en-US" sz="3200" b="1" dirty="0">
                <a:solidFill>
                  <a:srgbClr val="0D21B9"/>
                </a:solidFill>
                <a:latin typeface="Times New Roman" panose="02020603050405020304" pitchFamily="18" charset="0"/>
                <a:cs typeface="Times New Roman" panose="02020603050405020304" pitchFamily="18" charset="0"/>
              </a:rPr>
              <a:t> </a:t>
            </a:r>
            <a:r>
              <a:rPr lang="en-US" sz="3200" b="1" dirty="0" err="1">
                <a:solidFill>
                  <a:srgbClr val="0D21B9"/>
                </a:solidFill>
                <a:latin typeface="Times New Roman" panose="02020603050405020304" pitchFamily="18" charset="0"/>
                <a:cs typeface="Times New Roman" panose="02020603050405020304" pitchFamily="18" charset="0"/>
              </a:rPr>
              <a:t>này</a:t>
            </a:r>
            <a:endParaRPr lang="en-US" sz="32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ircle(in)">
                                      <p:cBhvr>
                                        <p:cTn id="27" dur="2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circle(in)">
                                      <p:cBhvr>
                                        <p:cTn id="32" dur="2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circle(in)">
                                      <p:cBhvr>
                                        <p:cTn id="3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p:bldP spid="10" grpId="0"/>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Phù</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hợp</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371600" y="1447800"/>
            <a:ext cx="7498080" cy="4800600"/>
          </a:xfrm>
        </p:spPr>
        <p:txBody>
          <a:bodyPr>
            <a:normAutofit fontScale="92500" lnSpcReduction="20000"/>
          </a:bodyPr>
          <a:lstStyle/>
          <a:p>
            <a:pPr algn="just"/>
            <a:r>
              <a:rPr lang="vi-VN" b="1" dirty="0">
                <a:solidFill>
                  <a:srgbClr val="2F20EC"/>
                </a:solidFill>
                <a:latin typeface="Times New Roman" panose="02020603050405020304" pitchFamily="18" charset="0"/>
                <a:cs typeface="Times New Roman" panose="02020603050405020304" pitchFamily="18" charset="0"/>
              </a:rPr>
              <a:t>Tình huống :</a:t>
            </a:r>
            <a:r>
              <a:rPr lang="vi-VN" dirty="0">
                <a:latin typeface="Times New Roman" panose="02020603050405020304" pitchFamily="18" charset="0"/>
                <a:cs typeface="Times New Roman" panose="02020603050405020304" pitchFamily="18" charset="0"/>
              </a:rPr>
              <a:t>	</a:t>
            </a:r>
          </a:p>
          <a:p>
            <a:pPr marL="0" indent="0" algn="just">
              <a:buNone/>
            </a:pP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Ngày </a:t>
            </a:r>
            <a:r>
              <a:rPr lang="vi-VN" dirty="0">
                <a:latin typeface="Times New Roman" panose="02020603050405020304" pitchFamily="18" charset="0"/>
                <a:cs typeface="Times New Roman" panose="02020603050405020304" pitchFamily="18" charset="0"/>
              </a:rPr>
              <a:t>1/12/N, </a:t>
            </a:r>
            <a:r>
              <a:rPr lang="en-US" dirty="0" err="1" smtClean="0">
                <a:latin typeface="Times New Roman" panose="02020603050405020304" pitchFamily="18" charset="0"/>
                <a:cs typeface="Times New Roman" panose="02020603050405020304" pitchFamily="18" charset="0"/>
              </a:rPr>
              <a:t>Cty</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thuê </a:t>
            </a:r>
            <a:r>
              <a:rPr lang="vi-VN" dirty="0">
                <a:latin typeface="Times New Roman" panose="02020603050405020304" pitchFamily="18" charset="0"/>
                <a:cs typeface="Times New Roman" panose="02020603050405020304" pitchFamily="18" charset="0"/>
              </a:rPr>
              <a:t>1 căn nhà làm cửa hàng, mỗi tháng 2 </a:t>
            </a:r>
            <a:r>
              <a:rPr lang="vi-VN" dirty="0" smtClean="0">
                <a:latin typeface="Times New Roman" panose="02020603050405020304" pitchFamily="18" charset="0"/>
                <a:cs typeface="Times New Roman" panose="02020603050405020304" pitchFamily="18" charset="0"/>
              </a:rPr>
              <a:t>triệu đồng. </a:t>
            </a:r>
            <a:r>
              <a:rPr lang="vi-VN" dirty="0">
                <a:latin typeface="Times New Roman" panose="02020603050405020304" pitchFamily="18" charset="0"/>
                <a:cs typeface="Times New Roman" panose="02020603050405020304" pitchFamily="18" charset="0"/>
              </a:rPr>
              <a:t>Chủ nhà yêu cầu </a:t>
            </a:r>
            <a:r>
              <a:rPr lang="en-US" dirty="0" err="1" smtClean="0">
                <a:latin typeface="Times New Roman" panose="02020603050405020304" pitchFamily="18" charset="0"/>
                <a:cs typeface="Times New Roman" panose="02020603050405020304" pitchFamily="18" charset="0"/>
              </a:rPr>
              <a:t>Cty</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trả trước tiền thuê 6 tháng bằng </a:t>
            </a:r>
            <a:r>
              <a:rPr lang="vi-VN" dirty="0" smtClean="0">
                <a:latin typeface="Times New Roman" panose="02020603050405020304" pitchFamily="18" charset="0"/>
                <a:cs typeface="Times New Roman" panose="02020603050405020304" pitchFamily="18" charset="0"/>
              </a:rPr>
              <a:t>tiền mặt </a:t>
            </a:r>
            <a:r>
              <a:rPr lang="vi-VN" dirty="0">
                <a:latin typeface="Times New Roman" panose="02020603050405020304" pitchFamily="18" charset="0"/>
                <a:cs typeface="Times New Roman" panose="02020603050405020304" pitchFamily="18" charset="0"/>
              </a:rPr>
              <a:t>(12 triệu đồng).</a:t>
            </a:r>
          </a:p>
          <a:p>
            <a:pPr marL="0" indent="0" algn="just">
              <a:buNone/>
            </a:pP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Trong </a:t>
            </a:r>
            <a:r>
              <a:rPr lang="vi-VN" dirty="0">
                <a:latin typeface="Times New Roman" panose="02020603050405020304" pitchFamily="18" charset="0"/>
                <a:cs typeface="Times New Roman" panose="02020603050405020304" pitchFamily="18" charset="0"/>
              </a:rPr>
              <a:t>tháng 12/N, </a:t>
            </a:r>
            <a:r>
              <a:rPr lang="en-US" dirty="0" err="1" smtClean="0">
                <a:latin typeface="Times New Roman" panose="02020603050405020304" pitchFamily="18" charset="0"/>
                <a:cs typeface="Times New Roman" panose="02020603050405020304" pitchFamily="18" charset="0"/>
              </a:rPr>
              <a:t>Cty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bán</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được </a:t>
            </a:r>
            <a:r>
              <a:rPr lang="vi-VN" dirty="0">
                <a:latin typeface="Times New Roman" panose="02020603050405020304" pitchFamily="18" charset="0"/>
                <a:cs typeface="Times New Roman" panose="02020603050405020304" pitchFamily="18" charset="0"/>
              </a:rPr>
              <a:t>100 </a:t>
            </a:r>
            <a:r>
              <a:rPr lang="en-US" dirty="0" err="1" smtClean="0">
                <a:latin typeface="Times New Roman" panose="02020603050405020304" pitchFamily="18" charset="0"/>
                <a:cs typeface="Times New Roman" panose="02020603050405020304" pitchFamily="18" charset="0"/>
              </a:rPr>
              <a:t>sp</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x 250.000 </a:t>
            </a:r>
            <a:r>
              <a:rPr lang="vi-VN" dirty="0" smtClean="0">
                <a:latin typeface="Times New Roman" panose="02020603050405020304" pitchFamily="18" charset="0"/>
                <a:cs typeface="Times New Roman" panose="02020603050405020304" pitchFamily="18" charset="0"/>
              </a:rPr>
              <a:t>đ/</a:t>
            </a:r>
            <a:r>
              <a:rPr lang="en-US" dirty="0" err="1" smtClean="0">
                <a:latin typeface="Times New Roman" panose="02020603050405020304" pitchFamily="18" charset="0"/>
                <a:cs typeface="Times New Roman" panose="02020603050405020304" pitchFamily="18" charset="0"/>
              </a:rPr>
              <a:t>sp</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Giá mua vào 100 </a:t>
            </a:r>
            <a:r>
              <a:rPr lang="en-US" dirty="0" err="1" smtClean="0">
                <a:latin typeface="Times New Roman" panose="02020603050405020304" pitchFamily="18" charset="0"/>
                <a:cs typeface="Times New Roman" panose="02020603050405020304" pitchFamily="18" charset="0"/>
              </a:rPr>
              <a:t>sp</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hết 15 triệu đồng.</a:t>
            </a:r>
          </a:p>
          <a:p>
            <a:pPr algn="just">
              <a:buFontTx/>
              <a:buChar char="-"/>
            </a:pPr>
            <a:r>
              <a:rPr lang="vi-VN" dirty="0" smtClean="0">
                <a:latin typeface="Times New Roman" panose="02020603050405020304" pitchFamily="18" charset="0"/>
                <a:cs typeface="Times New Roman" panose="02020603050405020304" pitchFamily="18" charset="0"/>
              </a:rPr>
              <a:t>Tiền </a:t>
            </a:r>
            <a:r>
              <a:rPr lang="vi-VN" dirty="0">
                <a:latin typeface="Times New Roman" panose="02020603050405020304" pitchFamily="18" charset="0"/>
                <a:cs typeface="Times New Roman" panose="02020603050405020304" pitchFamily="18" charset="0"/>
              </a:rPr>
              <a:t>điện, nước và tiền thuê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viên</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hết 2 triệu đồng. Không PS chi phí nào khác</a:t>
            </a:r>
            <a:r>
              <a:rPr lang="vi-VN"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gn="just">
              <a:buNone/>
            </a:pPr>
            <a:r>
              <a:rPr lang="en-US" dirty="0" smtClean="0">
                <a:latin typeface="Times New Roman" panose="02020603050405020304" pitchFamily="18" charset="0"/>
                <a:cs typeface="Times New Roman" panose="02020603050405020304" pitchFamily="18" charset="0"/>
              </a:rPr>
              <a:t>	</a:t>
            </a:r>
            <a:r>
              <a:rPr lang="vi-VN" b="1" dirty="0" smtClean="0">
                <a:solidFill>
                  <a:srgbClr val="2F20EC"/>
                </a:solidFill>
                <a:latin typeface="Times New Roman" panose="02020603050405020304" pitchFamily="18" charset="0"/>
                <a:cs typeface="Times New Roman" panose="02020603050405020304" pitchFamily="18" charset="0"/>
              </a:rPr>
              <a:t>Tháng </a:t>
            </a:r>
            <a:r>
              <a:rPr lang="vi-VN" b="1" dirty="0">
                <a:solidFill>
                  <a:srgbClr val="2F20EC"/>
                </a:solidFill>
                <a:latin typeface="Times New Roman" panose="02020603050405020304" pitchFamily="18" charset="0"/>
                <a:cs typeface="Times New Roman" panose="02020603050405020304" pitchFamily="18" charset="0"/>
              </a:rPr>
              <a:t>12/N </a:t>
            </a:r>
            <a:r>
              <a:rPr lang="en-US" b="1" dirty="0" err="1" smtClean="0">
                <a:solidFill>
                  <a:srgbClr val="2F20EC"/>
                </a:solidFill>
                <a:latin typeface="Times New Roman" panose="02020603050405020304" pitchFamily="18" charset="0"/>
                <a:cs typeface="Times New Roman" panose="02020603050405020304" pitchFamily="18" charset="0"/>
              </a:rPr>
              <a:t>Cty</a:t>
            </a:r>
            <a:r>
              <a:rPr lang="vi-VN" b="1" dirty="0" smtClean="0">
                <a:solidFill>
                  <a:srgbClr val="2F20EC"/>
                </a:solidFill>
                <a:latin typeface="Times New Roman" panose="02020603050405020304" pitchFamily="18" charset="0"/>
                <a:cs typeface="Times New Roman" panose="02020603050405020304" pitchFamily="18" charset="0"/>
              </a:rPr>
              <a:t> </a:t>
            </a:r>
            <a:r>
              <a:rPr lang="vi-VN" b="1" dirty="0">
                <a:solidFill>
                  <a:srgbClr val="2F20EC"/>
                </a:solidFill>
                <a:latin typeface="Times New Roman" panose="02020603050405020304" pitchFamily="18" charset="0"/>
                <a:cs typeface="Times New Roman" panose="02020603050405020304" pitchFamily="18" charset="0"/>
              </a:rPr>
              <a:t>lời được bao nhiêu??</a:t>
            </a:r>
            <a:r>
              <a:rPr lang="vi-VN"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4" name="Striped Right Arrow 3"/>
          <p:cNvSpPr/>
          <p:nvPr/>
        </p:nvSpPr>
        <p:spPr>
          <a:xfrm>
            <a:off x="1600200" y="5334000"/>
            <a:ext cx="457200" cy="38100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ircle(in)">
                                      <p:cBhvr>
                                        <p:cTn id="15" dur="2000"/>
                                        <p:tgtEl>
                                          <p:spTgt spid="3">
                                            <p:txEl>
                                              <p:pRg st="2" end="2"/>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circle(in)">
                                      <p:cBhvr>
                                        <p:cTn id="18" dur="2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in)">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circle(in)">
                                      <p:cBhvr>
                                        <p:cTn id="28"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Nhất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quán</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gn="just"/>
            <a:r>
              <a:rPr lang="vi-VN" dirty="0">
                <a:latin typeface="Times New Roman" panose="02020603050405020304" pitchFamily="18" charset="0"/>
                <a:cs typeface="Times New Roman" panose="02020603050405020304" pitchFamily="18" charset="0"/>
              </a:rPr>
              <a:t>Các chính sách và phương pháp kế toán doanh nghiệp đã chọn phải được áp dụng thống nhất ít nhất trong một kỳ kế toán năm. </a:t>
            </a:r>
          </a:p>
          <a:p>
            <a:pPr algn="just"/>
            <a:r>
              <a:rPr lang="vi-VN" dirty="0" smtClean="0">
                <a:latin typeface="Times New Roman" panose="02020603050405020304" pitchFamily="18" charset="0"/>
                <a:cs typeface="Times New Roman" panose="02020603050405020304" pitchFamily="18" charset="0"/>
              </a:rPr>
              <a:t>Trường </a:t>
            </a:r>
            <a:r>
              <a:rPr lang="vi-VN" dirty="0">
                <a:latin typeface="Times New Roman" panose="02020603050405020304" pitchFamily="18" charset="0"/>
                <a:cs typeface="Times New Roman" panose="02020603050405020304" pitchFamily="18" charset="0"/>
              </a:rPr>
              <a:t>hợp có thay đổi chính sách và phương pháp kế toán đã chọn thì phải giải trình lý do và ảnh hưởng của sự thay đổi đó trong phần thuyết minh BCTC.</a:t>
            </a:r>
            <a:endParaRPr 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Thận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trọng</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82550" indent="0" algn="just">
              <a:buNone/>
            </a:pPr>
            <a:r>
              <a:rPr lang="en-US" dirty="0" err="1">
                <a:solidFill>
                  <a:srgbClr val="000000"/>
                </a:solidFill>
                <a:latin typeface="Times New Roman" panose="02020603050405020304" pitchFamily="18" charset="0"/>
                <a:cs typeface="Times New Roman" panose="02020603050405020304" pitchFamily="18" charset="0"/>
              </a:rPr>
              <a:t>Là</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việc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xem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xét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cân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nhắc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phán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đoán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các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yếu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tố</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cần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thiết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để</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lập</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các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ước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tính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kế</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toán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trong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các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điều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kiện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không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chắc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chắn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Nguyên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tắc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này</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yêu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cầu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Kế</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toán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phải</a:t>
            </a:r>
            <a:r>
              <a:rPr lang="en-US" dirty="0">
                <a:solidFill>
                  <a:srgbClr val="000000"/>
                </a:solidFill>
                <a:latin typeface="Times New Roman" panose="02020603050405020304" pitchFamily="18" charset="0"/>
                <a:cs typeface="Times New Roman" panose="02020603050405020304" pitchFamily="18" charset="0"/>
              </a:rPr>
              <a:t>: </a:t>
            </a:r>
          </a:p>
          <a:p>
            <a:pPr marL="82550" indent="0" algn="just">
              <a:buNone/>
            </a:pPr>
            <a:r>
              <a:rPr lang="en-US" dirty="0">
                <a:solidFill>
                  <a:srgbClr val="000000"/>
                </a:solidFill>
                <a:latin typeface="Times New Roman" panose="02020603050405020304" pitchFamily="18" charset="0"/>
                <a:cs typeface="Times New Roman" panose="02020603050405020304" pitchFamily="18" charset="0"/>
              </a:rPr>
              <a:t>a) </a:t>
            </a:r>
            <a:r>
              <a:rPr lang="en-US" dirty="0" err="1">
                <a:solidFill>
                  <a:srgbClr val="000000"/>
                </a:solidFill>
                <a:latin typeface="Times New Roman" panose="02020603050405020304" pitchFamily="18" charset="0"/>
                <a:cs typeface="Times New Roman" panose="02020603050405020304" pitchFamily="18" charset="0"/>
              </a:rPr>
              <a:t>lập</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các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khoản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dự</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phòng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đúng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nguyên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tắc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và</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không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được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lập</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quá</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lớn</a:t>
            </a:r>
            <a:r>
              <a:rPr lang="en-US" dirty="0">
                <a:solidFill>
                  <a:srgbClr val="000000"/>
                </a:solidFill>
                <a:latin typeface="Times New Roman" panose="02020603050405020304" pitchFamily="18" charset="0"/>
                <a:cs typeface="Times New Roman" panose="02020603050405020304" pitchFamily="18" charset="0"/>
              </a:rPr>
              <a:t>; </a:t>
            </a:r>
          </a:p>
          <a:p>
            <a:pPr marL="82550" indent="0" algn="just">
              <a:buNone/>
            </a:pPr>
            <a:r>
              <a:rPr lang="en-US" dirty="0">
                <a:solidFill>
                  <a:srgbClr val="000000"/>
                </a:solidFill>
                <a:latin typeface="Times New Roman" panose="02020603050405020304" pitchFamily="18" charset="0"/>
                <a:cs typeface="Times New Roman" panose="02020603050405020304" pitchFamily="18" charset="0"/>
              </a:rPr>
              <a:t>b) </a:t>
            </a:r>
            <a:r>
              <a:rPr lang="en-US" dirty="0" err="1">
                <a:solidFill>
                  <a:srgbClr val="000000"/>
                </a:solidFill>
                <a:latin typeface="Times New Roman" panose="02020603050405020304" pitchFamily="18" charset="0"/>
                <a:cs typeface="Times New Roman" panose="02020603050405020304" pitchFamily="18" charset="0"/>
              </a:rPr>
              <a:t>Không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đánh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giá</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cao</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hơn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giá</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trị</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của</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tài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sản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và</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các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khoản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thu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nhập</a:t>
            </a:r>
            <a:r>
              <a:rPr lang="en-US" dirty="0">
                <a:solidFill>
                  <a:srgbClr val="000000"/>
                </a:solidFill>
                <a:latin typeface="Times New Roman" panose="02020603050405020304" pitchFamily="18" charset="0"/>
                <a:cs typeface="Times New Roman" panose="02020603050405020304" pitchFamily="18" charset="0"/>
              </a:rPr>
              <a:t>; </a:t>
            </a:r>
          </a:p>
          <a:p>
            <a:pPr algn="just"/>
            <a:endParaRPr lang="en-US" dirty="0">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Trọng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yếu</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Nguyên tắc này yêu cầu không được thiếu thông tin hoặc thiếu chính xác của thông tin được coi là trọng yếu do nó có thể làm sai lệch đáng kể báo cáo tài chính. </a:t>
            </a:r>
          </a:p>
          <a:p>
            <a:pPr algn="just"/>
            <a:r>
              <a:rPr lang="en-US" dirty="0">
                <a:latin typeface="Times New Roman" panose="02020603050405020304" pitchFamily="18" charset="0"/>
                <a:cs typeface="Times New Roman" panose="02020603050405020304" pitchFamily="18" charset="0"/>
              </a:rPr>
              <a:t>Tuy nhiên, nguyên tắc này cho phép trong thực hành kế toán có thể có những sai sót nhất định miễn sao những sai sót này không làm ảnh hưởng đến bản chất của sự kiện và tính trung thực của báo cáo tài chính.</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52400"/>
            <a:ext cx="7866888" cy="1143000"/>
          </a:xfrm>
        </p:spPr>
        <p:txBody>
          <a:bodyPr>
            <a:noAutofit/>
          </a:bodyPr>
          <a:lstStyle/>
          <a:p>
            <a:pPr>
              <a:lnSpc>
                <a:spcPct val="150000"/>
              </a:lnSpc>
            </a:pPr>
            <a:r>
              <a:rPr lang="en-US" sz="3200" dirty="0" smtClean="0">
                <a:solidFill>
                  <a:srgbClr val="FF0000"/>
                </a:solidFill>
                <a:latin typeface="Times New Roman" panose="02020603050405020304" pitchFamily="18" charset="0"/>
                <a:cs typeface="Times New Roman" panose="02020603050405020304" pitchFamily="18" charset="0"/>
              </a:rPr>
              <a:t>1.5.3</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Yêu</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cầu</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của</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kế</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toán</a:t>
            </a:r>
            <a:r>
              <a:rPr lang="en-US" sz="3200" dirty="0" smtClean="0">
                <a:solidFill>
                  <a:srgbClr val="FF0000"/>
                </a:solidFill>
                <a:latin typeface="Times New Roman" panose="02020603050405020304" pitchFamily="18" charset="0"/>
                <a:cs typeface="Times New Roman" panose="02020603050405020304" pitchFamily="18" charset="0"/>
              </a:rPr>
              <a:t/>
            </a:r>
            <a:br>
              <a:rPr lang="en-US" sz="3200" dirty="0" smtClean="0">
                <a:solidFill>
                  <a:srgbClr val="FF0000"/>
                </a:solidFill>
                <a:latin typeface="Times New Roman" panose="02020603050405020304" pitchFamily="18" charset="0"/>
                <a:cs typeface="Times New Roman" panose="02020603050405020304" pitchFamily="18" charset="0"/>
              </a:rPr>
            </a:br>
            <a:r>
              <a:rPr lang="en-US" sz="3200" dirty="0" smtClean="0">
                <a:solidFill>
                  <a:srgbClr val="FF0000"/>
                </a:solidFill>
                <a:latin typeface="Times New Roman" panose="02020603050405020304" pitchFamily="18" charset="0"/>
                <a:cs typeface="Times New Roman" panose="02020603050405020304" pitchFamily="18" charset="0"/>
              </a:rPr>
              <a:t>a. </a:t>
            </a:r>
            <a:r>
              <a:rPr lang="en-US" sz="3200" dirty="0" err="1" smtClean="0">
                <a:solidFill>
                  <a:srgbClr val="FF0000"/>
                </a:solidFill>
                <a:latin typeface="Times New Roman" panose="02020603050405020304" pitchFamily="18" charset="0"/>
                <a:cs typeface="Times New Roman" panose="02020603050405020304" pitchFamily="18" charset="0"/>
              </a:rPr>
              <a:t>Yêu</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cầu</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chung</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của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kế</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toán</a:t>
            </a:r>
            <a:r>
              <a:rPr lang="en-US" sz="3200" dirty="0">
                <a:solidFill>
                  <a:srgbClr val="FF0000"/>
                </a:solidFill>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idx="1"/>
          </p:nvPr>
        </p:nvSpPr>
        <p:spPr>
          <a:xfrm>
            <a:off x="1066800" y="1524000"/>
            <a:ext cx="7866888" cy="4953000"/>
          </a:xfrm>
        </p:spPr>
        <p:txBody>
          <a:bodyPr>
            <a:noAutofit/>
          </a:bodyPr>
          <a:lstStyle/>
          <a:p>
            <a:pPr marL="0" indent="0" algn="just">
              <a:buNone/>
            </a:pPr>
            <a:r>
              <a:rPr lang="vi-VN" smtClean="0">
                <a:latin typeface="Times New Roman" panose="02020603050405020304" pitchFamily="18" charset="0"/>
                <a:cs typeface="Times New Roman" panose="02020603050405020304" pitchFamily="18" charset="0"/>
              </a:rPr>
              <a:t>(1) Phản </a:t>
            </a:r>
            <a:r>
              <a:rPr lang="vi-VN" dirty="0">
                <a:latin typeface="Times New Roman" panose="02020603050405020304" pitchFamily="18" charset="0"/>
                <a:cs typeface="Times New Roman" panose="02020603050405020304" pitchFamily="18" charset="0"/>
              </a:rPr>
              <a:t>ánh đầy đủ nghiệp vụ kinh tế, tài chính phát sinh vào chứng từ kế toán, sổ kế toán và </a:t>
            </a:r>
            <a:r>
              <a:rPr lang="vi-VN">
                <a:latin typeface="Times New Roman" panose="02020603050405020304" pitchFamily="18" charset="0"/>
                <a:cs typeface="Times New Roman" panose="02020603050405020304" pitchFamily="18" charset="0"/>
              </a:rPr>
              <a:t>BCTC</a:t>
            </a:r>
            <a:r>
              <a:rPr lang="vi-VN" smtClean="0">
                <a:latin typeface="Times New Roman" panose="02020603050405020304" pitchFamily="18" charset="0"/>
                <a:cs typeface="Times New Roman" panose="02020603050405020304" pitchFamily="18" charset="0"/>
              </a:rPr>
              <a:t>.</a:t>
            </a:r>
            <a:endParaRPr lang="en-US" smtClean="0">
              <a:latin typeface="Times New Roman" panose="02020603050405020304" pitchFamily="18" charset="0"/>
              <a:cs typeface="Times New Roman" panose="02020603050405020304" pitchFamily="18" charset="0"/>
            </a:endParaRPr>
          </a:p>
          <a:p>
            <a:pPr marL="0" indent="0" algn="just">
              <a:buNone/>
            </a:pPr>
            <a:endParaRPr lang="vi-VN" dirty="0">
              <a:latin typeface="Times New Roman" panose="02020603050405020304" pitchFamily="18" charset="0"/>
              <a:cs typeface="Times New Roman" panose="02020603050405020304" pitchFamily="18" charset="0"/>
            </a:endParaRPr>
          </a:p>
          <a:p>
            <a:pPr marL="0" indent="0" algn="just">
              <a:buNone/>
            </a:pPr>
            <a:r>
              <a:rPr lang="vi-VN" dirty="0">
                <a:latin typeface="Times New Roman" panose="02020603050405020304" pitchFamily="18" charset="0"/>
                <a:cs typeface="Times New Roman" panose="02020603050405020304" pitchFamily="18" charset="0"/>
              </a:rPr>
              <a:t>(2) Sự kịp thời, đúng thời gian quy định thông tin, số liệu kế </a:t>
            </a:r>
            <a:r>
              <a:rPr lang="vi-VN">
                <a:latin typeface="Times New Roman" panose="02020603050405020304" pitchFamily="18" charset="0"/>
                <a:cs typeface="Times New Roman" panose="02020603050405020304" pitchFamily="18" charset="0"/>
              </a:rPr>
              <a:t>toán</a:t>
            </a:r>
            <a:r>
              <a:rPr lang="vi-VN" smtClean="0">
                <a:latin typeface="Times New Roman" panose="02020603050405020304" pitchFamily="18" charset="0"/>
                <a:cs typeface="Times New Roman" panose="02020603050405020304" pitchFamily="18" charset="0"/>
              </a:rPr>
              <a:t>.</a:t>
            </a:r>
            <a:endParaRPr lang="en-US" smtClean="0">
              <a:latin typeface="Times New Roman" panose="02020603050405020304" pitchFamily="18" charset="0"/>
              <a:cs typeface="Times New Roman" panose="02020603050405020304" pitchFamily="18" charset="0"/>
            </a:endParaRPr>
          </a:p>
          <a:p>
            <a:pPr marL="0" indent="0" algn="just">
              <a:buNone/>
            </a:pPr>
            <a:endParaRPr lang="vi-VN" dirty="0">
              <a:latin typeface="Times New Roman" panose="02020603050405020304" pitchFamily="18" charset="0"/>
              <a:cs typeface="Times New Roman" panose="02020603050405020304" pitchFamily="18" charset="0"/>
            </a:endParaRPr>
          </a:p>
          <a:p>
            <a:pPr marL="0" indent="0" algn="just">
              <a:buNone/>
            </a:pPr>
            <a:r>
              <a:rPr lang="vi-VN" dirty="0">
                <a:latin typeface="Times New Roman" panose="02020603050405020304" pitchFamily="18" charset="0"/>
                <a:cs typeface="Times New Roman" panose="02020603050405020304" pitchFamily="18" charset="0"/>
              </a:rPr>
              <a:t>(3) Sự rõ ràng, dễ hiểu và chính xác thông tin, số liệu kế </a:t>
            </a:r>
            <a:r>
              <a:rPr lang="vi-VN">
                <a:latin typeface="Times New Roman" panose="02020603050405020304" pitchFamily="18" charset="0"/>
                <a:cs typeface="Times New Roman" panose="02020603050405020304" pitchFamily="18" charset="0"/>
              </a:rPr>
              <a:t>toán</a:t>
            </a:r>
            <a:r>
              <a:rPr lang="vi-VN" smtClean="0">
                <a:latin typeface="Times New Roman" panose="02020603050405020304" pitchFamily="18" charset="0"/>
                <a:cs typeface="Times New Roman" panose="02020603050405020304" pitchFamily="18" charset="0"/>
              </a:rPr>
              <a:t>.</a:t>
            </a:r>
            <a:endParaRPr lang="vi-VN"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958215"/>
            <a:ext cx="7867015" cy="5899785"/>
          </a:xfrm>
        </p:spPr>
        <p:txBody>
          <a:bodyPr>
            <a:noAutofit/>
          </a:bodyPr>
          <a:lstStyle/>
          <a:p>
            <a:pPr marL="0" indent="0" algn="just">
              <a:buNone/>
            </a:pPr>
            <a:endParaRPr lang="vi-VN" dirty="0" smtClean="0">
              <a:latin typeface="Times New Roman" panose="02020603050405020304" pitchFamily="18" charset="0"/>
              <a:cs typeface="Times New Roman" panose="02020603050405020304" pitchFamily="18" charset="0"/>
            </a:endParaRPr>
          </a:p>
          <a:p>
            <a:pPr marL="0" indent="0" algn="just">
              <a:buNone/>
            </a:pPr>
            <a:r>
              <a:rPr lang="vi-VN" dirty="0" smtClean="0">
                <a:latin typeface="Times New Roman" panose="02020603050405020304" pitchFamily="18" charset="0"/>
                <a:cs typeface="Times New Roman" panose="02020603050405020304" pitchFamily="18" charset="0"/>
              </a:rPr>
              <a:t>(4) Sự trung thực hiện trạng, bản chất sự việc, nội dung và giá trị của nghiệp vụ kinh tế, tài chính.</a:t>
            </a:r>
            <a:endParaRPr lang="en-US" dirty="0" smtClean="0">
              <a:latin typeface="Times New Roman" panose="02020603050405020304" pitchFamily="18" charset="0"/>
              <a:cs typeface="Times New Roman" panose="02020603050405020304" pitchFamily="18" charset="0"/>
            </a:endParaRPr>
          </a:p>
          <a:p>
            <a:pPr marL="0" indent="0" algn="just">
              <a:buNone/>
            </a:pPr>
            <a:endParaRPr lang="vi-VN" dirty="0" smtClean="0">
              <a:latin typeface="Times New Roman" panose="02020603050405020304" pitchFamily="18" charset="0"/>
              <a:cs typeface="Times New Roman" panose="02020603050405020304" pitchFamily="18" charset="0"/>
            </a:endParaRPr>
          </a:p>
          <a:p>
            <a:pPr marL="0" indent="0" algn="just">
              <a:buNone/>
            </a:pPr>
            <a:r>
              <a:rPr lang="vi-VN" dirty="0" smtClean="0">
                <a:latin typeface="Times New Roman" panose="02020603050405020304" pitchFamily="18" charset="0"/>
                <a:cs typeface="Times New Roman" panose="02020603050405020304" pitchFamily="18" charset="0"/>
              </a:rPr>
              <a:t>(</a:t>
            </a:r>
            <a:r>
              <a:rPr lang="vi-VN" dirty="0">
                <a:latin typeface="Times New Roman" panose="02020603050405020304" pitchFamily="18" charset="0"/>
                <a:cs typeface="Times New Roman" panose="02020603050405020304" pitchFamily="18" charset="0"/>
              </a:rPr>
              <a:t>5)Thông tin, số liệu kế toán phải được phản ánh liên tục</a:t>
            </a:r>
            <a:r>
              <a:rPr lang="vi-VN"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gn="just">
              <a:buNone/>
            </a:pPr>
            <a:endParaRPr lang="vi-VN" dirty="0">
              <a:latin typeface="Times New Roman" panose="02020603050405020304" pitchFamily="18" charset="0"/>
              <a:cs typeface="Times New Roman" panose="02020603050405020304" pitchFamily="18" charset="0"/>
            </a:endParaRPr>
          </a:p>
          <a:p>
            <a:pPr marL="0" indent="0" algn="just">
              <a:buNone/>
            </a:pPr>
            <a:r>
              <a:rPr lang="vi-VN" dirty="0">
                <a:latin typeface="Times New Roman" panose="02020603050405020304" pitchFamily="18" charset="0"/>
                <a:cs typeface="Times New Roman" panose="02020603050405020304" pitchFamily="18" charset="0"/>
              </a:rPr>
              <a:t>(6) Phân loại, sắp xếp thông tin, số liệu kế toán theo trình tự, có hệ thống và có thể so sánh được</a:t>
            </a:r>
            <a:r>
              <a:rPr lang="vi-VN" dirty="0" smtClean="0">
                <a:latin typeface="Times New Roman" panose="02020603050405020304" pitchFamily="18" charset="0"/>
                <a:cs typeface="Times New Roman" panose="02020603050405020304" pitchFamily="18" charset="0"/>
              </a:rPr>
              <a:t>.</a:t>
            </a:r>
            <a:endParaRPr lang="vi-VN"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066800" y="152400"/>
            <a:ext cx="7866888" cy="1143000"/>
          </a:xfrm>
        </p:spPr>
        <p:txBody>
          <a:bodyPr>
            <a:noAutofit/>
          </a:bodyPr>
          <a:lstStyle/>
          <a:p>
            <a:pPr>
              <a:lnSpc>
                <a:spcPct val="150000"/>
              </a:lnSpc>
            </a:pPr>
            <a:r>
              <a:rPr lang="en-US" sz="3200" dirty="0" smtClean="0">
                <a:solidFill>
                  <a:srgbClr val="FF0000"/>
                </a:solidFill>
                <a:latin typeface="Times New Roman" panose="02020603050405020304" pitchFamily="18" charset="0"/>
                <a:cs typeface="Times New Roman" panose="02020603050405020304" pitchFamily="18" charset="0"/>
              </a:rPr>
              <a:t>1.5.3</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Yêu</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cầu</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của</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kế</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toán</a:t>
            </a:r>
            <a:r>
              <a:rPr lang="en-US" sz="3200" dirty="0" smtClean="0">
                <a:solidFill>
                  <a:srgbClr val="FF0000"/>
                </a:solidFill>
                <a:latin typeface="Times New Roman" panose="02020603050405020304" pitchFamily="18" charset="0"/>
                <a:cs typeface="Times New Roman" panose="02020603050405020304" pitchFamily="18" charset="0"/>
              </a:rPr>
              <a:t/>
            </a:r>
            <a:br>
              <a:rPr lang="en-US" sz="3200" dirty="0" smtClean="0">
                <a:solidFill>
                  <a:srgbClr val="FF0000"/>
                </a:solidFill>
                <a:latin typeface="Times New Roman" panose="02020603050405020304" pitchFamily="18" charset="0"/>
                <a:cs typeface="Times New Roman" panose="02020603050405020304" pitchFamily="18" charset="0"/>
              </a:rPr>
            </a:br>
            <a:r>
              <a:rPr lang="en-US" sz="3200" dirty="0" smtClean="0">
                <a:solidFill>
                  <a:srgbClr val="FF0000"/>
                </a:solidFill>
                <a:latin typeface="Times New Roman" panose="02020603050405020304" pitchFamily="18" charset="0"/>
                <a:cs typeface="Times New Roman" panose="02020603050405020304" pitchFamily="18" charset="0"/>
              </a:rPr>
              <a:t>a. </a:t>
            </a:r>
            <a:r>
              <a:rPr lang="en-US" sz="3200" dirty="0" err="1" smtClean="0">
                <a:solidFill>
                  <a:srgbClr val="FF0000"/>
                </a:solidFill>
                <a:latin typeface="Times New Roman" panose="02020603050405020304" pitchFamily="18" charset="0"/>
                <a:cs typeface="Times New Roman" panose="02020603050405020304" pitchFamily="18" charset="0"/>
              </a:rPr>
              <a:t>Yêu</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cầu</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chung</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của</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kế</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toán</a:t>
            </a:r>
            <a:r>
              <a:rPr lang="en-US" sz="3200" dirty="0">
                <a:solidFill>
                  <a:srgbClr val="FF0000"/>
                </a:solidFill>
                <a:latin typeface="Times New Roman" panose="02020603050405020304" pitchFamily="18" charset="0"/>
                <a:cs typeface="Times New Roman" panose="02020603050405020304" pitchFamily="18" charset="0"/>
              </a:rPr>
              <a: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1143000"/>
          </a:xfrm>
        </p:spPr>
        <p:txBody>
          <a:bodyPr>
            <a:normAutofit/>
          </a:bodyPr>
          <a:lstStyle/>
          <a:p>
            <a:r>
              <a:rPr lang="en-US" sz="3600" dirty="0" smtClean="0">
                <a:solidFill>
                  <a:srgbClr val="FF0000"/>
                </a:solidFill>
                <a:latin typeface="Times New Roman" panose="02020603050405020304" pitchFamily="18" charset="0"/>
                <a:cs typeface="Times New Roman" panose="02020603050405020304" pitchFamily="18" charset="0"/>
              </a:rPr>
              <a:t>b. </a:t>
            </a:r>
            <a:r>
              <a:rPr lang="vi-VN" sz="3600" dirty="0" smtClean="0">
                <a:solidFill>
                  <a:srgbClr val="FF0000"/>
                </a:solidFill>
                <a:latin typeface="Times New Roman" panose="02020603050405020304" pitchFamily="18" charset="0"/>
                <a:cs typeface="Times New Roman" panose="02020603050405020304" pitchFamily="18" charset="0"/>
              </a:rPr>
              <a:t>Yêu </a:t>
            </a:r>
            <a:r>
              <a:rPr lang="vi-VN" sz="3600" dirty="0">
                <a:solidFill>
                  <a:srgbClr val="FF0000"/>
                </a:solidFill>
                <a:latin typeface="Times New Roman" panose="02020603050405020304" pitchFamily="18" charset="0"/>
                <a:cs typeface="Times New Roman" panose="02020603050405020304" pitchFamily="18" charset="0"/>
              </a:rPr>
              <a:t>cầu cơ bản của kế toán:</a:t>
            </a:r>
            <a:endParaRPr lang="en-US" sz="36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66800" y="914400"/>
            <a:ext cx="8077200" cy="3733800"/>
          </a:xfrm>
        </p:spPr>
        <p:txBody>
          <a:bodyPr>
            <a:noAutofit/>
          </a:bodyPr>
          <a:lstStyle/>
          <a:p>
            <a:pPr marL="0" indent="0">
              <a:buClr>
                <a:srgbClr val="FF0000"/>
              </a:buClr>
              <a:buNone/>
            </a:pPr>
            <a:r>
              <a:rPr lang="en-US" smtClean="0">
                <a:latin typeface="Times New Roman" panose="02020603050405020304" pitchFamily="18" charset="0"/>
                <a:cs typeface="Times New Roman" panose="02020603050405020304" pitchFamily="18" charset="0"/>
              </a:rPr>
              <a:t>1) </a:t>
            </a:r>
            <a:r>
              <a:rPr lang="vi-VN" smtClean="0">
                <a:latin typeface="Times New Roman" panose="02020603050405020304" pitchFamily="18" charset="0"/>
                <a:cs typeface="Times New Roman" panose="02020603050405020304" pitchFamily="18" charset="0"/>
              </a:rPr>
              <a:t>Trung thực</a:t>
            </a:r>
            <a:r>
              <a:rPr lang="en-US" smtClean="0">
                <a:latin typeface="Times New Roman" panose="02020603050405020304" pitchFamily="18" charset="0"/>
                <a:cs typeface="Times New Roman" panose="02020603050405020304" pitchFamily="18" charset="0"/>
              </a:rPr>
              <a:t> =&gt; đúng </a:t>
            </a:r>
            <a:r>
              <a:rPr lang="en-US">
                <a:latin typeface="Times New Roman" panose="02020603050405020304" pitchFamily="18" charset="0"/>
                <a:cs typeface="Times New Roman" panose="02020603050405020304" pitchFamily="18" charset="0"/>
              </a:rPr>
              <a:t>với thực tế về hiện trạng, bản chất nội dung và giá trị của nghiệp </a:t>
            </a:r>
            <a:r>
              <a:rPr lang="en-US" smtClean="0">
                <a:latin typeface="Times New Roman" panose="02020603050405020304" pitchFamily="18" charset="0"/>
                <a:cs typeface="Times New Roman" panose="02020603050405020304" pitchFamily="18" charset="0"/>
              </a:rPr>
              <a:t>vụ.</a:t>
            </a:r>
          </a:p>
          <a:p>
            <a:pPr marL="0" indent="0">
              <a:buClr>
                <a:srgbClr val="FF0000"/>
              </a:buClr>
              <a:buNone/>
            </a:pPr>
            <a:endParaRPr lang="vi-VN" dirty="0">
              <a:latin typeface="Times New Roman" panose="02020603050405020304" pitchFamily="18" charset="0"/>
              <a:cs typeface="Times New Roman" panose="02020603050405020304" pitchFamily="18" charset="0"/>
            </a:endParaRPr>
          </a:p>
          <a:p>
            <a:pPr marL="0" indent="0">
              <a:buClr>
                <a:srgbClr val="FF0000"/>
              </a:buClr>
              <a:buNone/>
            </a:pPr>
            <a:r>
              <a:rPr lang="en-US" smtClean="0">
                <a:latin typeface="Times New Roman" panose="02020603050405020304" pitchFamily="18" charset="0"/>
                <a:cs typeface="Times New Roman" panose="02020603050405020304" pitchFamily="18" charset="0"/>
              </a:rPr>
              <a:t>2) </a:t>
            </a:r>
            <a:r>
              <a:rPr lang="vi-VN" smtClean="0">
                <a:latin typeface="Times New Roman" panose="02020603050405020304" pitchFamily="18" charset="0"/>
                <a:cs typeface="Times New Roman" panose="02020603050405020304" pitchFamily="18" charset="0"/>
              </a:rPr>
              <a:t>Khách quan</a:t>
            </a:r>
            <a:r>
              <a:rPr lang="en-US" smtClean="0">
                <a:latin typeface="Times New Roman" panose="02020603050405020304" pitchFamily="18" charset="0"/>
                <a:cs typeface="Times New Roman" panose="02020603050405020304" pitchFamily="18" charset="0"/>
              </a:rPr>
              <a:t> =&gt; đúng </a:t>
            </a:r>
            <a:r>
              <a:rPr lang="en-US">
                <a:latin typeface="Times New Roman" panose="02020603050405020304" pitchFamily="18" charset="0"/>
                <a:cs typeface="Times New Roman" panose="02020603050405020304" pitchFamily="18" charset="0"/>
              </a:rPr>
              <a:t>với thực tế, không bị xuyên tạc, không bị bóp </a:t>
            </a:r>
            <a:r>
              <a:rPr lang="en-US" smtClean="0">
                <a:latin typeface="Times New Roman" panose="02020603050405020304" pitchFamily="18" charset="0"/>
                <a:cs typeface="Times New Roman" panose="02020603050405020304" pitchFamily="18" charset="0"/>
              </a:rPr>
              <a:t>méo.</a:t>
            </a:r>
          </a:p>
          <a:p>
            <a:pPr marL="0" indent="0">
              <a:buClr>
                <a:srgbClr val="FF0000"/>
              </a:buClr>
              <a:buNone/>
            </a:pPr>
            <a:endParaRPr lang="en-US" dirty="0">
              <a:latin typeface="Times New Roman" panose="02020603050405020304" pitchFamily="18" charset="0"/>
              <a:cs typeface="Times New Roman" panose="02020603050405020304" pitchFamily="18" charset="0"/>
            </a:endParaRPr>
          </a:p>
          <a:p>
            <a:pPr marL="0" indent="0">
              <a:buClr>
                <a:srgbClr val="FF0000"/>
              </a:buClr>
              <a:buNone/>
            </a:pPr>
            <a:r>
              <a:rPr lang="en-US" smtClean="0">
                <a:latin typeface="Times New Roman" panose="02020603050405020304" pitchFamily="18" charset="0"/>
                <a:cs typeface="Times New Roman" panose="02020603050405020304" pitchFamily="18" charset="0"/>
              </a:rPr>
              <a:t>3) </a:t>
            </a:r>
            <a:r>
              <a:rPr lang="vi-VN" smtClean="0">
                <a:latin typeface="Times New Roman" panose="02020603050405020304" pitchFamily="18" charset="0"/>
                <a:cs typeface="Times New Roman" panose="02020603050405020304" pitchFamily="18" charset="0"/>
              </a:rPr>
              <a:t>Đầy đủ</a:t>
            </a:r>
            <a:r>
              <a:rPr lang="en-US" smtClean="0">
                <a:latin typeface="Times New Roman" panose="02020603050405020304" pitchFamily="18" charset="0"/>
                <a:cs typeface="Times New Roman" panose="02020603050405020304" pitchFamily="18" charset="0"/>
              </a:rPr>
              <a:t> =&gt; đầy </a:t>
            </a:r>
            <a:r>
              <a:rPr lang="en-US">
                <a:latin typeface="Times New Roman" panose="02020603050405020304" pitchFamily="18" charset="0"/>
                <a:cs typeface="Times New Roman" panose="02020603050405020304" pitchFamily="18" charset="0"/>
              </a:rPr>
              <a:t>đủ, không bị bỏ </a:t>
            </a:r>
            <a:r>
              <a:rPr lang="en-US" smtClean="0">
                <a:latin typeface="Times New Roman" panose="02020603050405020304" pitchFamily="18" charset="0"/>
                <a:cs typeface="Times New Roman" panose="02020603050405020304" pitchFamily="18" charset="0"/>
              </a:rPr>
              <a:t>sót.</a:t>
            </a:r>
            <a:endParaRPr lang="vi-VN" dirty="0">
              <a:latin typeface="Times New Roman" panose="02020603050405020304" pitchFamily="18" charset="0"/>
              <a:cs typeface="Times New Roman" panose="02020603050405020304" pitchFamily="18" charset="0"/>
            </a:endParaRPr>
          </a:p>
          <a:p>
            <a:pPr marL="0" indent="0">
              <a:buClr>
                <a:srgbClr val="FF0000"/>
              </a:buClr>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446088"/>
            <a:ext cx="8001000" cy="5410200"/>
          </a:xfrm>
        </p:spPr>
        <p:txBody>
          <a:bodyPr>
            <a:noAutofit/>
          </a:bodyPr>
          <a:lstStyle/>
          <a:p>
            <a:pPr marL="0" indent="0">
              <a:buClr>
                <a:srgbClr val="FF0000"/>
              </a:buClr>
              <a:buNone/>
            </a:pPr>
            <a:r>
              <a:rPr lang="en-US" dirty="0" smtClean="0">
                <a:latin typeface="Times New Roman" panose="02020603050405020304" pitchFamily="18" charset="0"/>
                <a:cs typeface="Times New Roman" panose="02020603050405020304" pitchFamily="18" charset="0"/>
              </a:rPr>
              <a:t>4) </a:t>
            </a:r>
            <a:r>
              <a:rPr lang="vi-VN" dirty="0" smtClean="0">
                <a:latin typeface="Times New Roman" panose="02020603050405020304" pitchFamily="18" charset="0"/>
                <a:cs typeface="Times New Roman" panose="02020603050405020304" pitchFamily="18" charset="0"/>
              </a:rPr>
              <a:t>Kịp thời</a:t>
            </a:r>
            <a:r>
              <a:rPr lang="en-US" dirty="0" smtClean="0">
                <a:latin typeface="Times New Roman" panose="02020603050405020304" pitchFamily="18" charset="0"/>
                <a:cs typeface="Times New Roman" panose="02020603050405020304" pitchFamily="18" charset="0"/>
              </a:rPr>
              <a:t> =&gt; </a:t>
            </a:r>
            <a:r>
              <a:rPr lang="en-US" dirty="0" err="1" smtClean="0">
                <a:latin typeface="Times New Roman" panose="02020603050405020304" pitchFamily="18" charset="0"/>
                <a:cs typeface="Times New Roman" panose="02020603050405020304" pitchFamily="18" charset="0"/>
              </a:rPr>
              <a:t>kịp</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hoặc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trước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định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chậm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trễ</a:t>
            </a:r>
            <a:r>
              <a:rPr lang="en-US" dirty="0" smtClean="0">
                <a:latin typeface="Times New Roman" panose="02020603050405020304" pitchFamily="18" charset="0"/>
                <a:cs typeface="Times New Roman" panose="02020603050405020304" pitchFamily="18" charset="0"/>
              </a:rPr>
              <a:t>.</a:t>
            </a:r>
          </a:p>
          <a:p>
            <a:pPr marL="0" indent="0">
              <a:buClr>
                <a:srgbClr val="FF0000"/>
              </a:buClr>
              <a:buNone/>
            </a:pPr>
            <a:endParaRPr lang="vi-VN" dirty="0">
              <a:latin typeface="Times New Roman" panose="02020603050405020304" pitchFamily="18" charset="0"/>
              <a:cs typeface="Times New Roman" panose="02020603050405020304" pitchFamily="18" charset="0"/>
            </a:endParaRPr>
          </a:p>
          <a:p>
            <a:pPr marL="0" indent="0">
              <a:buClr>
                <a:srgbClr val="FF0000"/>
              </a:buClr>
              <a:buNone/>
            </a:pPr>
            <a:r>
              <a:rPr lang="en-US" dirty="0" smtClean="0">
                <a:latin typeface="Times New Roman" panose="02020603050405020304" pitchFamily="18" charset="0"/>
                <a:cs typeface="Times New Roman" panose="02020603050405020304" pitchFamily="18" charset="0"/>
              </a:rPr>
              <a:t>5) </a:t>
            </a:r>
            <a:r>
              <a:rPr lang="vi-VN" dirty="0" smtClean="0">
                <a:latin typeface="Times New Roman" panose="02020603050405020304" pitchFamily="18" charset="0"/>
                <a:cs typeface="Times New Roman" panose="02020603050405020304" pitchFamily="18" charset="0"/>
              </a:rPr>
              <a:t>Dễ hiểu</a:t>
            </a:r>
            <a:r>
              <a:rPr lang="en-US" dirty="0" smtClean="0">
                <a:latin typeface="Times New Roman" panose="02020603050405020304" pitchFamily="18" charset="0"/>
                <a:cs typeface="Times New Roman" panose="02020603050405020304" pitchFamily="18" charset="0"/>
              </a:rPr>
              <a:t> =&gt; </a:t>
            </a:r>
            <a:r>
              <a:rPr lang="en-US" dirty="0" err="1" smtClean="0">
                <a:latin typeface="Times New Roman" panose="02020603050405020304" pitchFamily="18" charset="0"/>
                <a:cs typeface="Times New Roman" panose="02020603050405020304" pitchFamily="18" charset="0"/>
              </a:rPr>
              <a:t>rõ</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ràng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hiểu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dụng</a:t>
            </a:r>
            <a:endParaRPr lang="en-US" dirty="0" smtClean="0">
              <a:latin typeface="Times New Roman" panose="02020603050405020304" pitchFamily="18" charset="0"/>
              <a:cs typeface="Times New Roman" panose="02020603050405020304" pitchFamily="18" charset="0"/>
            </a:endParaRPr>
          </a:p>
          <a:p>
            <a:pPr marL="0" indent="0">
              <a:buClr>
                <a:srgbClr val="FF0000"/>
              </a:buClr>
              <a:buNone/>
            </a:pPr>
            <a:endParaRPr lang="vi-VN" dirty="0">
              <a:latin typeface="Times New Roman" panose="02020603050405020304" pitchFamily="18" charset="0"/>
              <a:cs typeface="Times New Roman" panose="02020603050405020304" pitchFamily="18" charset="0"/>
            </a:endParaRPr>
          </a:p>
          <a:p>
            <a:pPr marL="0" indent="0">
              <a:buClr>
                <a:srgbClr val="FF0000"/>
              </a:buClr>
              <a:buNone/>
            </a:pPr>
            <a:r>
              <a:rPr lang="en-US" dirty="0" smtClean="0">
                <a:latin typeface="Times New Roman" panose="02020603050405020304" pitchFamily="18" charset="0"/>
                <a:cs typeface="Times New Roman" panose="02020603050405020304" pitchFamily="18" charset="0"/>
              </a:rPr>
              <a:t>6) </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Có thể so </a:t>
            </a:r>
            <a:r>
              <a:rPr lang="vi-VN" dirty="0" smtClean="0">
                <a:latin typeface="Times New Roman" panose="02020603050405020304" pitchFamily="18" charset="0"/>
                <a:cs typeface="Times New Roman" panose="02020603050405020304" pitchFamily="18" charset="0"/>
              </a:rPr>
              <a:t>sánh</a:t>
            </a:r>
            <a:r>
              <a:rPr lang="en-US" dirty="0" smtClean="0">
                <a:latin typeface="Times New Roman" panose="02020603050405020304" pitchFamily="18" charset="0"/>
                <a:cs typeface="Times New Roman" panose="02020603050405020304" pitchFamily="18" charset="0"/>
              </a:rPr>
              <a:t>=&gt; </a:t>
            </a:r>
            <a:r>
              <a:rPr lang="en-US" dirty="0" err="1" smtClean="0">
                <a:latin typeface="Times New Roman" panose="02020603050405020304" pitchFamily="18" charset="0"/>
                <a:cs typeface="Times New Roman" panose="02020603050405020304" pitchFamily="18" charset="0"/>
              </a:rPr>
              <a:t>thông</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tin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số</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doanh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doanh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chỉ</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 so </a:t>
            </a:r>
            <a:r>
              <a:rPr lang="en-US" dirty="0" err="1">
                <a:latin typeface="Times New Roman" panose="02020603050405020304" pitchFamily="18" charset="0"/>
                <a:cs typeface="Times New Roman" panose="02020603050405020304" pitchFamily="18" charset="0"/>
              </a:rPr>
              <a:t>sánh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quán</a:t>
            </a:r>
            <a:r>
              <a:rPr lang="en-US" dirty="0">
                <a:latin typeface="Times New Roman" panose="02020603050405020304" pitchFamily="18" charset="0"/>
                <a:cs typeface="Times New Roman" panose="02020603050405020304" pitchFamily="18" charset="0"/>
              </a:rPr>
              <a:t>.</a:t>
            </a:r>
          </a:p>
        </p:txBody>
      </p:sp>
      <p:sp>
        <p:nvSpPr>
          <p:cNvPr id="4" name="Title 1"/>
          <p:cNvSpPr>
            <a:spLocks noGrp="1"/>
          </p:cNvSpPr>
          <p:nvPr>
            <p:ph type="title"/>
          </p:nvPr>
        </p:nvSpPr>
        <p:spPr>
          <a:xfrm>
            <a:off x="1066800" y="228600"/>
            <a:ext cx="7924800" cy="1143000"/>
          </a:xfrm>
        </p:spPr>
        <p:txBody>
          <a:bodyPr>
            <a:normAutofit/>
          </a:bodyPr>
          <a:lstStyle/>
          <a:p>
            <a:r>
              <a:rPr lang="en-US" sz="3600" dirty="0" smtClean="0">
                <a:solidFill>
                  <a:srgbClr val="FF0000"/>
                </a:solidFill>
                <a:latin typeface="Times New Roman" panose="02020603050405020304" pitchFamily="18" charset="0"/>
                <a:cs typeface="Times New Roman" panose="02020603050405020304" pitchFamily="18" charset="0"/>
              </a:rPr>
              <a:t>b. </a:t>
            </a:r>
            <a:r>
              <a:rPr lang="vi-VN" sz="3600" dirty="0" smtClean="0">
                <a:solidFill>
                  <a:srgbClr val="FF0000"/>
                </a:solidFill>
                <a:latin typeface="Times New Roman" panose="02020603050405020304" pitchFamily="18" charset="0"/>
                <a:cs typeface="Times New Roman" panose="02020603050405020304" pitchFamily="18" charset="0"/>
              </a:rPr>
              <a:t>Yêu </a:t>
            </a:r>
            <a:r>
              <a:rPr lang="vi-VN" sz="3600" dirty="0">
                <a:solidFill>
                  <a:srgbClr val="FF0000"/>
                </a:solidFill>
                <a:latin typeface="Times New Roman" panose="02020603050405020304" pitchFamily="18" charset="0"/>
                <a:cs typeface="Times New Roman" panose="02020603050405020304" pitchFamily="18" charset="0"/>
              </a:rPr>
              <a:t>cầu cơ bản của kế toán:</a:t>
            </a:r>
            <a:endParaRPr lang="en-US" sz="3600"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3"/>
          <p:cNvSpPr txBox="1">
            <a:spLocks noChangeArrowheads="1"/>
          </p:cNvSpPr>
          <p:nvPr/>
        </p:nvSpPr>
        <p:spPr bwMode="auto">
          <a:xfrm>
            <a:off x="76200" y="30163"/>
            <a:ext cx="89916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just" eaLnBrk="1" hangingPunct="1"/>
            <a:r>
              <a:rPr lang="en-US" sz="3000" b="1">
                <a:solidFill>
                  <a:srgbClr val="FF0000"/>
                </a:solidFill>
              </a:rPr>
              <a:t>5.5. Phân tích hiệu quả kinh doanh</a:t>
            </a:r>
          </a:p>
        </p:txBody>
      </p:sp>
      <p:sp>
        <p:nvSpPr>
          <p:cNvPr id="57347" name="Rectangle 4"/>
          <p:cNvSpPr>
            <a:spLocks noChangeArrowheads="1"/>
          </p:cNvSpPr>
          <p:nvPr/>
        </p:nvSpPr>
        <p:spPr bwMode="auto">
          <a:xfrm>
            <a:off x="6962775" y="3390900"/>
            <a:ext cx="1114425"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sz="2800">
              <a:solidFill>
                <a:srgbClr val="000099"/>
              </a:solidFill>
            </a:endParaRPr>
          </a:p>
        </p:txBody>
      </p:sp>
      <p:grpSp>
        <p:nvGrpSpPr>
          <p:cNvPr id="234501" name="Group 5"/>
          <p:cNvGrpSpPr/>
          <p:nvPr/>
        </p:nvGrpSpPr>
        <p:grpSpPr bwMode="auto">
          <a:xfrm>
            <a:off x="533400" y="1066800"/>
            <a:ext cx="6727825" cy="1295400"/>
            <a:chOff x="336" y="1200"/>
            <a:chExt cx="4238" cy="816"/>
          </a:xfrm>
        </p:grpSpPr>
        <p:sp>
          <p:nvSpPr>
            <p:cNvPr id="57366" name="Rectangle 6"/>
            <p:cNvSpPr>
              <a:spLocks noChangeArrowheads="1"/>
            </p:cNvSpPr>
            <p:nvPr/>
          </p:nvSpPr>
          <p:spPr bwMode="auto">
            <a:xfrm>
              <a:off x="336" y="1272"/>
              <a:ext cx="1296" cy="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b="1">
                  <a:solidFill>
                    <a:schemeClr val="tx1"/>
                  </a:solidFill>
                </a:rPr>
                <a:t>Tỷ lệ lãi gộp</a:t>
              </a:r>
            </a:p>
          </p:txBody>
        </p:sp>
        <p:sp>
          <p:nvSpPr>
            <p:cNvPr id="57367" name="Rectangle 7"/>
            <p:cNvSpPr>
              <a:spLocks noChangeArrowheads="1"/>
            </p:cNvSpPr>
            <p:nvPr/>
          </p:nvSpPr>
          <p:spPr bwMode="auto">
            <a:xfrm>
              <a:off x="1466" y="1416"/>
              <a:ext cx="703"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cs typeface="Times New Roman" panose="02020603050405020304" pitchFamily="18" charset="0"/>
                </a:rPr>
                <a:t>=</a:t>
              </a:r>
              <a:endParaRPr lang="en-US" sz="2400">
                <a:solidFill>
                  <a:schemeClr val="tx1"/>
                </a:solidFill>
              </a:endParaRPr>
            </a:p>
          </p:txBody>
        </p:sp>
        <p:sp>
          <p:nvSpPr>
            <p:cNvPr id="57368" name="Rectangle 8"/>
            <p:cNvSpPr>
              <a:spLocks noChangeArrowheads="1"/>
            </p:cNvSpPr>
            <p:nvPr/>
          </p:nvSpPr>
          <p:spPr bwMode="auto">
            <a:xfrm>
              <a:off x="2078" y="1200"/>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Lãi gộp</a:t>
              </a:r>
            </a:p>
          </p:txBody>
        </p:sp>
        <p:sp>
          <p:nvSpPr>
            <p:cNvPr id="57369" name="Line 9"/>
            <p:cNvSpPr>
              <a:spLocks noChangeShapeType="1"/>
            </p:cNvSpPr>
            <p:nvPr/>
          </p:nvSpPr>
          <p:spPr bwMode="auto">
            <a:xfrm>
              <a:off x="2125" y="1632"/>
              <a:ext cx="2274" cy="0"/>
            </a:xfrm>
            <a:prstGeom prst="line">
              <a:avLst/>
            </a:prstGeom>
            <a:noFill/>
            <a:ln w="12700" algn="ctr">
              <a:solidFill>
                <a:schemeClr val="tx1"/>
              </a:solidFill>
              <a:round/>
            </a:ln>
            <a:extLst>
              <a:ext uri="{909E8E84-426E-40DD-AFC4-6F175D3DCCD1}">
                <a14:hiddenFill xmlns:a14="http://schemas.microsoft.com/office/drawing/2010/main">
                  <a:noFill/>
                </a14:hiddenFill>
              </a:ext>
            </a:extLst>
          </p:spPr>
          <p:txBody>
            <a:bodyPr/>
            <a:lstStyle/>
            <a:p>
              <a:endParaRPr lang="en-US"/>
            </a:p>
          </p:txBody>
        </p:sp>
        <p:sp>
          <p:nvSpPr>
            <p:cNvPr id="57370" name="Rectangle 10"/>
            <p:cNvSpPr>
              <a:spLocks noChangeArrowheads="1"/>
            </p:cNvSpPr>
            <p:nvPr/>
          </p:nvSpPr>
          <p:spPr bwMode="auto">
            <a:xfrm>
              <a:off x="2064" y="1764"/>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Doanh thu thuần</a:t>
              </a:r>
            </a:p>
          </p:txBody>
        </p:sp>
      </p:grpSp>
      <p:sp>
        <p:nvSpPr>
          <p:cNvPr id="234507" name="Text Box 3"/>
          <p:cNvSpPr txBox="1">
            <a:spLocks noChangeArrowheads="1"/>
          </p:cNvSpPr>
          <p:nvPr/>
        </p:nvSpPr>
        <p:spPr bwMode="auto">
          <a:xfrm>
            <a:off x="152400" y="2590800"/>
            <a:ext cx="8991600"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just" eaLnBrk="1" hangingPunct="1"/>
            <a:r>
              <a:rPr lang="en-US" sz="3000" b="1">
                <a:solidFill>
                  <a:srgbClr val="FF0000"/>
                </a:solidFill>
              </a:rPr>
              <a:t>b. Tỷ lệ lãi thuần hoạt động kinh doanh trước thuế</a:t>
            </a:r>
          </a:p>
        </p:txBody>
      </p:sp>
      <p:grpSp>
        <p:nvGrpSpPr>
          <p:cNvPr id="234508" name="Group 12"/>
          <p:cNvGrpSpPr/>
          <p:nvPr/>
        </p:nvGrpSpPr>
        <p:grpSpPr bwMode="auto">
          <a:xfrm>
            <a:off x="609600" y="3276600"/>
            <a:ext cx="6727825" cy="1295400"/>
            <a:chOff x="336" y="1200"/>
            <a:chExt cx="4238" cy="816"/>
          </a:xfrm>
        </p:grpSpPr>
        <p:sp>
          <p:nvSpPr>
            <p:cNvPr id="57361" name="Rectangle 13"/>
            <p:cNvSpPr>
              <a:spLocks noChangeArrowheads="1"/>
            </p:cNvSpPr>
            <p:nvPr/>
          </p:nvSpPr>
          <p:spPr bwMode="auto">
            <a:xfrm>
              <a:off x="336" y="1272"/>
              <a:ext cx="1296" cy="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just"/>
              <a:r>
                <a:rPr lang="en-US" sz="2400" b="1">
                  <a:solidFill>
                    <a:schemeClr val="tx1"/>
                  </a:solidFill>
                </a:rPr>
                <a:t>Tỷ lệ lãi thuần HĐKD trước thuế</a:t>
              </a:r>
            </a:p>
          </p:txBody>
        </p:sp>
        <p:sp>
          <p:nvSpPr>
            <p:cNvPr id="57362" name="Rectangle 14"/>
            <p:cNvSpPr>
              <a:spLocks noChangeArrowheads="1"/>
            </p:cNvSpPr>
            <p:nvPr/>
          </p:nvSpPr>
          <p:spPr bwMode="auto">
            <a:xfrm>
              <a:off x="1466" y="1416"/>
              <a:ext cx="703"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cs typeface="Times New Roman" panose="02020603050405020304" pitchFamily="18" charset="0"/>
                </a:rPr>
                <a:t>=</a:t>
              </a:r>
              <a:endParaRPr lang="en-US" sz="2400">
                <a:solidFill>
                  <a:schemeClr val="tx1"/>
                </a:solidFill>
              </a:endParaRPr>
            </a:p>
          </p:txBody>
        </p:sp>
        <p:sp>
          <p:nvSpPr>
            <p:cNvPr id="57363" name="Rectangle 15"/>
            <p:cNvSpPr>
              <a:spLocks noChangeArrowheads="1"/>
            </p:cNvSpPr>
            <p:nvPr/>
          </p:nvSpPr>
          <p:spPr bwMode="auto">
            <a:xfrm>
              <a:off x="2078" y="1200"/>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Lãi thuần từ HĐKD trước thuế</a:t>
              </a:r>
            </a:p>
          </p:txBody>
        </p:sp>
        <p:sp>
          <p:nvSpPr>
            <p:cNvPr id="57364" name="Line 16"/>
            <p:cNvSpPr>
              <a:spLocks noChangeShapeType="1"/>
            </p:cNvSpPr>
            <p:nvPr/>
          </p:nvSpPr>
          <p:spPr bwMode="auto">
            <a:xfrm>
              <a:off x="2125" y="1632"/>
              <a:ext cx="2274" cy="0"/>
            </a:xfrm>
            <a:prstGeom prst="line">
              <a:avLst/>
            </a:prstGeom>
            <a:noFill/>
            <a:ln w="12700" algn="ctr">
              <a:solidFill>
                <a:schemeClr val="tx1"/>
              </a:solidFill>
              <a:round/>
            </a:ln>
            <a:extLst>
              <a:ext uri="{909E8E84-426E-40DD-AFC4-6F175D3DCCD1}">
                <a14:hiddenFill xmlns:a14="http://schemas.microsoft.com/office/drawing/2010/main">
                  <a:noFill/>
                </a14:hiddenFill>
              </a:ext>
            </a:extLst>
          </p:spPr>
          <p:txBody>
            <a:bodyPr/>
            <a:lstStyle/>
            <a:p>
              <a:endParaRPr lang="en-US"/>
            </a:p>
          </p:txBody>
        </p:sp>
        <p:sp>
          <p:nvSpPr>
            <p:cNvPr id="57365" name="Rectangle 17"/>
            <p:cNvSpPr>
              <a:spLocks noChangeArrowheads="1"/>
            </p:cNvSpPr>
            <p:nvPr/>
          </p:nvSpPr>
          <p:spPr bwMode="auto">
            <a:xfrm>
              <a:off x="2064" y="1764"/>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Doanh thu thuần</a:t>
              </a:r>
            </a:p>
          </p:txBody>
        </p:sp>
      </p:grpSp>
      <p:sp>
        <p:nvSpPr>
          <p:cNvPr id="234514" name="Text Box 3"/>
          <p:cNvSpPr txBox="1">
            <a:spLocks noChangeArrowheads="1"/>
          </p:cNvSpPr>
          <p:nvPr/>
        </p:nvSpPr>
        <p:spPr bwMode="auto">
          <a:xfrm>
            <a:off x="76200" y="639763"/>
            <a:ext cx="89916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just" eaLnBrk="1" hangingPunct="1"/>
            <a:r>
              <a:rPr lang="en-US" sz="3000" b="1">
                <a:solidFill>
                  <a:srgbClr val="FF0000"/>
                </a:solidFill>
              </a:rPr>
              <a:t>a. Tỷ lệ lãi gộp</a:t>
            </a:r>
          </a:p>
        </p:txBody>
      </p:sp>
      <p:sp>
        <p:nvSpPr>
          <p:cNvPr id="234516" name="Text Box 3"/>
          <p:cNvSpPr txBox="1">
            <a:spLocks noChangeArrowheads="1"/>
          </p:cNvSpPr>
          <p:nvPr/>
        </p:nvSpPr>
        <p:spPr bwMode="auto">
          <a:xfrm>
            <a:off x="152400" y="4800600"/>
            <a:ext cx="8991600"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just" eaLnBrk="1" hangingPunct="1"/>
            <a:r>
              <a:rPr lang="en-US" sz="3000" b="1">
                <a:solidFill>
                  <a:srgbClr val="FF0000"/>
                </a:solidFill>
              </a:rPr>
              <a:t>c. Tỷ lệ số dư đảm phí</a:t>
            </a:r>
          </a:p>
        </p:txBody>
      </p:sp>
      <p:grpSp>
        <p:nvGrpSpPr>
          <p:cNvPr id="234517" name="Group 21"/>
          <p:cNvGrpSpPr/>
          <p:nvPr/>
        </p:nvGrpSpPr>
        <p:grpSpPr bwMode="auto">
          <a:xfrm>
            <a:off x="609600" y="5486400"/>
            <a:ext cx="6727825" cy="1295400"/>
            <a:chOff x="336" y="1200"/>
            <a:chExt cx="4238" cy="816"/>
          </a:xfrm>
        </p:grpSpPr>
        <p:sp>
          <p:nvSpPr>
            <p:cNvPr id="57356" name="Rectangle 22"/>
            <p:cNvSpPr>
              <a:spLocks noChangeArrowheads="1"/>
            </p:cNvSpPr>
            <p:nvPr/>
          </p:nvSpPr>
          <p:spPr bwMode="auto">
            <a:xfrm>
              <a:off x="336" y="1272"/>
              <a:ext cx="1296" cy="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just"/>
              <a:r>
                <a:rPr lang="en-US" sz="2400" b="1">
                  <a:solidFill>
                    <a:schemeClr val="tx1"/>
                  </a:solidFill>
                </a:rPr>
                <a:t>Tỷ lệ số dư đảm phí</a:t>
              </a:r>
            </a:p>
          </p:txBody>
        </p:sp>
        <p:sp>
          <p:nvSpPr>
            <p:cNvPr id="57357" name="Rectangle 23"/>
            <p:cNvSpPr>
              <a:spLocks noChangeArrowheads="1"/>
            </p:cNvSpPr>
            <p:nvPr/>
          </p:nvSpPr>
          <p:spPr bwMode="auto">
            <a:xfrm>
              <a:off x="1466" y="1416"/>
              <a:ext cx="703"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cs typeface="Times New Roman" panose="02020603050405020304" pitchFamily="18" charset="0"/>
                </a:rPr>
                <a:t>=</a:t>
              </a:r>
              <a:endParaRPr lang="en-US" sz="2400">
                <a:solidFill>
                  <a:schemeClr val="tx1"/>
                </a:solidFill>
              </a:endParaRPr>
            </a:p>
          </p:txBody>
        </p:sp>
        <p:sp>
          <p:nvSpPr>
            <p:cNvPr id="57358" name="Rectangle 24"/>
            <p:cNvSpPr>
              <a:spLocks noChangeArrowheads="1"/>
            </p:cNvSpPr>
            <p:nvPr/>
          </p:nvSpPr>
          <p:spPr bwMode="auto">
            <a:xfrm>
              <a:off x="2078" y="1200"/>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Tổng số dư đảm phí</a:t>
              </a:r>
            </a:p>
          </p:txBody>
        </p:sp>
        <p:sp>
          <p:nvSpPr>
            <p:cNvPr id="57359" name="Line 25"/>
            <p:cNvSpPr>
              <a:spLocks noChangeShapeType="1"/>
            </p:cNvSpPr>
            <p:nvPr/>
          </p:nvSpPr>
          <p:spPr bwMode="auto">
            <a:xfrm>
              <a:off x="2125" y="1632"/>
              <a:ext cx="2274" cy="0"/>
            </a:xfrm>
            <a:prstGeom prst="line">
              <a:avLst/>
            </a:prstGeom>
            <a:noFill/>
            <a:ln w="12700" algn="ctr">
              <a:solidFill>
                <a:schemeClr val="tx1"/>
              </a:solidFill>
              <a:round/>
            </a:ln>
            <a:extLst>
              <a:ext uri="{909E8E84-426E-40DD-AFC4-6F175D3DCCD1}">
                <a14:hiddenFill xmlns:a14="http://schemas.microsoft.com/office/drawing/2010/main">
                  <a:noFill/>
                </a14:hiddenFill>
              </a:ext>
            </a:extLst>
          </p:spPr>
          <p:txBody>
            <a:bodyPr/>
            <a:lstStyle/>
            <a:p>
              <a:endParaRPr lang="en-US"/>
            </a:p>
          </p:txBody>
        </p:sp>
        <p:sp>
          <p:nvSpPr>
            <p:cNvPr id="57360" name="Rectangle 26"/>
            <p:cNvSpPr>
              <a:spLocks noChangeArrowheads="1"/>
            </p:cNvSpPr>
            <p:nvPr/>
          </p:nvSpPr>
          <p:spPr bwMode="auto">
            <a:xfrm>
              <a:off x="2064" y="1764"/>
              <a:ext cx="249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400">
                  <a:solidFill>
                    <a:schemeClr val="tx1"/>
                  </a:solidFill>
                </a:rPr>
                <a:t>Doanh thu thuần</a:t>
              </a:r>
            </a:p>
          </p:txBody>
        </p:sp>
      </p:grpSp>
      <p:pic>
        <p:nvPicPr>
          <p:cNvPr id="57354" name="Picture 4" descr="010MONE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 y="33338"/>
            <a:ext cx="9144000" cy="68246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7355" name="Text Box 3"/>
          <p:cNvSpPr txBox="1">
            <a:spLocks noChangeArrowheads="1"/>
          </p:cNvSpPr>
          <p:nvPr/>
        </p:nvSpPr>
        <p:spPr bwMode="auto">
          <a:xfrm>
            <a:off x="180975" y="3173413"/>
            <a:ext cx="8991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2B08BE"/>
                </a:solidFill>
                <a:latin typeface="Times New Roman" panose="02020603050405020304" pitchFamily="18" charset="0"/>
              </a:defRPr>
            </a:lvl1pPr>
            <a:lvl2pPr marL="742950" indent="-285750">
              <a:defRPr sz="3600">
                <a:solidFill>
                  <a:srgbClr val="2B08BE"/>
                </a:solidFill>
                <a:latin typeface="Times New Roman" panose="02020603050405020304" pitchFamily="18" charset="0"/>
              </a:defRPr>
            </a:lvl2pPr>
            <a:lvl3pPr marL="1143000" indent="-228600">
              <a:defRPr sz="3600">
                <a:solidFill>
                  <a:srgbClr val="2B08BE"/>
                </a:solidFill>
                <a:latin typeface="Times New Roman" panose="02020603050405020304" pitchFamily="18" charset="0"/>
              </a:defRPr>
            </a:lvl3pPr>
            <a:lvl4pPr marL="1600200" indent="-228600">
              <a:defRPr sz="3600">
                <a:solidFill>
                  <a:srgbClr val="2B08BE"/>
                </a:solidFill>
                <a:latin typeface="Times New Roman" panose="02020603050405020304" pitchFamily="18" charset="0"/>
              </a:defRPr>
            </a:lvl4pPr>
            <a:lvl5pPr marL="2057400" indent="-228600">
              <a:defRPr sz="3600">
                <a:solidFill>
                  <a:srgbClr val="2B08BE"/>
                </a:solidFill>
                <a:latin typeface="Times New Roman" panose="02020603050405020304" pitchFamily="18" charset="0"/>
              </a:defRPr>
            </a:lvl5pPr>
            <a:lvl6pPr marL="2514600" indent="-228600" eaLnBrk="0" fontAlgn="base" hangingPunct="0">
              <a:spcBef>
                <a:spcPct val="0"/>
              </a:spcBef>
              <a:spcAft>
                <a:spcPct val="0"/>
              </a:spcAft>
              <a:defRPr sz="3600">
                <a:solidFill>
                  <a:srgbClr val="2B08BE"/>
                </a:solidFill>
                <a:latin typeface="Times New Roman" panose="02020603050405020304" pitchFamily="18" charset="0"/>
              </a:defRPr>
            </a:lvl6pPr>
            <a:lvl7pPr marL="2971800" indent="-228600" eaLnBrk="0" fontAlgn="base" hangingPunct="0">
              <a:spcBef>
                <a:spcPct val="0"/>
              </a:spcBef>
              <a:spcAft>
                <a:spcPct val="0"/>
              </a:spcAft>
              <a:defRPr sz="3600">
                <a:solidFill>
                  <a:srgbClr val="2B08BE"/>
                </a:solidFill>
                <a:latin typeface="Times New Roman" panose="02020603050405020304" pitchFamily="18" charset="0"/>
              </a:defRPr>
            </a:lvl7pPr>
            <a:lvl8pPr marL="3429000" indent="-228600" eaLnBrk="0" fontAlgn="base" hangingPunct="0">
              <a:spcBef>
                <a:spcPct val="0"/>
              </a:spcBef>
              <a:spcAft>
                <a:spcPct val="0"/>
              </a:spcAft>
              <a:defRPr sz="3600">
                <a:solidFill>
                  <a:srgbClr val="2B08BE"/>
                </a:solidFill>
                <a:latin typeface="Times New Roman" panose="02020603050405020304" pitchFamily="18" charset="0"/>
              </a:defRPr>
            </a:lvl8pPr>
            <a:lvl9pPr marL="3886200" indent="-228600" eaLnBrk="0" fontAlgn="base" hangingPunct="0">
              <a:spcBef>
                <a:spcPct val="0"/>
              </a:spcBef>
              <a:spcAft>
                <a:spcPct val="0"/>
              </a:spcAft>
              <a:defRPr sz="3600">
                <a:solidFill>
                  <a:srgbClr val="2B08BE"/>
                </a:solidFill>
                <a:latin typeface="Times New Roman" panose="02020603050405020304" pitchFamily="18" charset="0"/>
              </a:defRPr>
            </a:lvl9pPr>
          </a:lstStyle>
          <a:p>
            <a:pPr algn="ctr" eaLnBrk="1" hangingPunct="1"/>
            <a:r>
              <a:rPr lang="en-US" sz="6000" b="1" i="1">
                <a:solidFill>
                  <a:srgbClr val="FF0000"/>
                </a:solidFill>
              </a:rPr>
              <a:t>Chúc các bạn thành công.</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4514"/>
                                        </p:tgtEl>
                                        <p:attrNameLst>
                                          <p:attrName>style.visibility</p:attrName>
                                        </p:attrNameLst>
                                      </p:cBhvr>
                                      <p:to>
                                        <p:strVal val="visible"/>
                                      </p:to>
                                    </p:set>
                                    <p:anim calcmode="lin" valueType="num">
                                      <p:cBhvr additive="base">
                                        <p:cTn id="7" dur="3000" fill="hold"/>
                                        <p:tgtEl>
                                          <p:spTgt spid="234514"/>
                                        </p:tgtEl>
                                        <p:attrNameLst>
                                          <p:attrName>ppt_x</p:attrName>
                                        </p:attrNameLst>
                                      </p:cBhvr>
                                      <p:tavLst>
                                        <p:tav tm="0">
                                          <p:val>
                                            <p:strVal val="#ppt_x"/>
                                          </p:val>
                                        </p:tav>
                                        <p:tav tm="100000">
                                          <p:val>
                                            <p:strVal val="#ppt_x"/>
                                          </p:val>
                                        </p:tav>
                                      </p:tavLst>
                                    </p:anim>
                                    <p:anim calcmode="lin" valueType="num">
                                      <p:cBhvr additive="base">
                                        <p:cTn id="8" dur="3000" fill="hold"/>
                                        <p:tgtEl>
                                          <p:spTgt spid="2345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234501"/>
                                        </p:tgtEl>
                                        <p:attrNameLst>
                                          <p:attrName>style.visibility</p:attrName>
                                        </p:attrNameLst>
                                      </p:cBhvr>
                                      <p:to>
                                        <p:strVal val="visible"/>
                                      </p:to>
                                    </p:set>
                                    <p:animEffect transition="in" filter="diamond(in)">
                                      <p:cBhvr>
                                        <p:cTn id="13" dur="2000"/>
                                        <p:tgtEl>
                                          <p:spTgt spid="23450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4507"/>
                                        </p:tgtEl>
                                        <p:attrNameLst>
                                          <p:attrName>style.visibility</p:attrName>
                                        </p:attrNameLst>
                                      </p:cBhvr>
                                      <p:to>
                                        <p:strVal val="visible"/>
                                      </p:to>
                                    </p:set>
                                    <p:anim calcmode="lin" valueType="num">
                                      <p:cBhvr additive="base">
                                        <p:cTn id="18" dur="3000" fill="hold"/>
                                        <p:tgtEl>
                                          <p:spTgt spid="234507"/>
                                        </p:tgtEl>
                                        <p:attrNameLst>
                                          <p:attrName>ppt_x</p:attrName>
                                        </p:attrNameLst>
                                      </p:cBhvr>
                                      <p:tavLst>
                                        <p:tav tm="0">
                                          <p:val>
                                            <p:strVal val="#ppt_x"/>
                                          </p:val>
                                        </p:tav>
                                        <p:tav tm="100000">
                                          <p:val>
                                            <p:strVal val="#ppt_x"/>
                                          </p:val>
                                        </p:tav>
                                      </p:tavLst>
                                    </p:anim>
                                    <p:anim calcmode="lin" valueType="num">
                                      <p:cBhvr additive="base">
                                        <p:cTn id="19" dur="3000" fill="hold"/>
                                        <p:tgtEl>
                                          <p:spTgt spid="23450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nodeType="clickEffect">
                                  <p:stCondLst>
                                    <p:cond delay="0"/>
                                  </p:stCondLst>
                                  <p:childTnLst>
                                    <p:set>
                                      <p:cBhvr>
                                        <p:cTn id="23" dur="1" fill="hold">
                                          <p:stCondLst>
                                            <p:cond delay="0"/>
                                          </p:stCondLst>
                                        </p:cTn>
                                        <p:tgtEl>
                                          <p:spTgt spid="234508"/>
                                        </p:tgtEl>
                                        <p:attrNameLst>
                                          <p:attrName>style.visibility</p:attrName>
                                        </p:attrNameLst>
                                      </p:cBhvr>
                                      <p:to>
                                        <p:strVal val="visible"/>
                                      </p:to>
                                    </p:set>
                                    <p:animEffect transition="in" filter="diamond(in)">
                                      <p:cBhvr>
                                        <p:cTn id="24" dur="2000"/>
                                        <p:tgtEl>
                                          <p:spTgt spid="234508"/>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34516"/>
                                        </p:tgtEl>
                                        <p:attrNameLst>
                                          <p:attrName>style.visibility</p:attrName>
                                        </p:attrNameLst>
                                      </p:cBhvr>
                                      <p:to>
                                        <p:strVal val="visible"/>
                                      </p:to>
                                    </p:set>
                                    <p:anim calcmode="lin" valueType="num">
                                      <p:cBhvr additive="base">
                                        <p:cTn id="29" dur="3000" fill="hold"/>
                                        <p:tgtEl>
                                          <p:spTgt spid="234516"/>
                                        </p:tgtEl>
                                        <p:attrNameLst>
                                          <p:attrName>ppt_x</p:attrName>
                                        </p:attrNameLst>
                                      </p:cBhvr>
                                      <p:tavLst>
                                        <p:tav tm="0">
                                          <p:val>
                                            <p:strVal val="#ppt_x"/>
                                          </p:val>
                                        </p:tav>
                                        <p:tav tm="100000">
                                          <p:val>
                                            <p:strVal val="#ppt_x"/>
                                          </p:val>
                                        </p:tav>
                                      </p:tavLst>
                                    </p:anim>
                                    <p:anim calcmode="lin" valueType="num">
                                      <p:cBhvr additive="base">
                                        <p:cTn id="30" dur="3000" fill="hold"/>
                                        <p:tgtEl>
                                          <p:spTgt spid="23451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8" presetClass="entr" presetSubtype="16" fill="hold" nodeType="clickEffect">
                                  <p:stCondLst>
                                    <p:cond delay="0"/>
                                  </p:stCondLst>
                                  <p:childTnLst>
                                    <p:set>
                                      <p:cBhvr>
                                        <p:cTn id="34" dur="1" fill="hold">
                                          <p:stCondLst>
                                            <p:cond delay="0"/>
                                          </p:stCondLst>
                                        </p:cTn>
                                        <p:tgtEl>
                                          <p:spTgt spid="234517"/>
                                        </p:tgtEl>
                                        <p:attrNameLst>
                                          <p:attrName>style.visibility</p:attrName>
                                        </p:attrNameLst>
                                      </p:cBhvr>
                                      <p:to>
                                        <p:strVal val="visible"/>
                                      </p:to>
                                    </p:set>
                                    <p:animEffect transition="in" filter="diamond(in)">
                                      <p:cBhvr>
                                        <p:cTn id="35" dur="2000"/>
                                        <p:tgtEl>
                                          <p:spTgt spid="234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507" grpId="0"/>
      <p:bldP spid="234514" grpId="0"/>
      <p:bldP spid="234516"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Solstice</Template>
  <TotalTime>169</TotalTime>
  <Words>3316</Words>
  <Application>Microsoft Office PowerPoint</Application>
  <PresentationFormat>On-screen Show (4:3)</PresentationFormat>
  <Paragraphs>346</Paragraphs>
  <Slides>47</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Arial</vt:lpstr>
      <vt:lpstr>Calibri</vt:lpstr>
      <vt:lpstr>Gill Sans MT</vt:lpstr>
      <vt:lpstr>Tahoma</vt:lpstr>
      <vt:lpstr>Times New Roman</vt:lpstr>
      <vt:lpstr>Verdana</vt:lpstr>
      <vt:lpstr>VNI-Times</vt:lpstr>
      <vt:lpstr>Wingdings</vt:lpstr>
      <vt:lpstr>Wingdings 2</vt:lpstr>
      <vt:lpstr>Solstice</vt:lpstr>
      <vt:lpstr>PowerPoint Presentation</vt:lpstr>
      <vt:lpstr>PowerPoint Presentation</vt:lpstr>
      <vt:lpstr>PowerPoint Presentation</vt:lpstr>
      <vt:lpstr>PowerPoint Presentation</vt:lpstr>
      <vt:lpstr>PowerPoint Presentation</vt:lpstr>
      <vt:lpstr>PowerPoint Presentation</vt:lpstr>
      <vt:lpstr>1.1.2  Kế toán là gì?</vt:lpstr>
      <vt:lpstr>1.2 Chức năng – Vai trò – Nhiệm vụ của hạch toán kế toán </vt:lpstr>
      <vt:lpstr>PowerPoint Presentation</vt:lpstr>
      <vt:lpstr>PowerPoint Presentation</vt:lpstr>
      <vt:lpstr>PowerPoint Presentation</vt:lpstr>
      <vt:lpstr>PowerPoint Presentation</vt:lpstr>
      <vt:lpstr>PowerPoint Presentation</vt:lpstr>
      <vt:lpstr>PowerPoint Presentation</vt:lpstr>
      <vt:lpstr>1.3. Đối tượng của kế toán 1.3.1 Khái quát về đối tượng kế toán  </vt:lpstr>
      <vt:lpstr> 1.3. Đối tượng của kế toán 1.3.2 Phân loại tài sản theo kết cấu   </vt:lpstr>
      <vt:lpstr> 1.3. Đối tượng của kế toán 1.3.3 Phân loại tài sản theo nguồn hình thành   </vt:lpstr>
      <vt:lpstr>PowerPoint Presentation</vt:lpstr>
      <vt:lpstr>PowerPoint Presentation</vt:lpstr>
      <vt:lpstr>PowerPoint Presentation</vt:lpstr>
      <vt:lpstr>PowerPoint Presentation</vt:lpstr>
      <vt:lpstr>PowerPoint Presentation</vt:lpstr>
      <vt:lpstr>1.4 Hệ thống phương pháp kế toán:</vt:lpstr>
      <vt:lpstr>PowerPoint Presentation</vt:lpstr>
      <vt:lpstr>PowerPoint Presentation</vt:lpstr>
      <vt:lpstr>PowerPoint Presentation</vt:lpstr>
      <vt:lpstr>PowerPoint Presentation</vt:lpstr>
      <vt:lpstr>1.5. Một số khái niệm và nguyên tắc kế toán: 1.5.1 Một số khái niệm</vt:lpstr>
      <vt:lpstr>1.5. Một số khái niệm và nguyên tắc kế toán: 1.5.1 Một số khái niệm</vt:lpstr>
      <vt:lpstr>1.5. 2 Các nguyên tắc kế toán cơ bản theo chuẩn mực kế toán Việt Nam </vt:lpstr>
      <vt:lpstr>Cơ sở dồn tích</vt:lpstr>
      <vt:lpstr>Cơ sở dồn tích</vt:lpstr>
      <vt:lpstr>Hoạt động liên tục</vt:lpstr>
      <vt:lpstr>Hoạt động liên tục</vt:lpstr>
      <vt:lpstr>Giá gốc</vt:lpstr>
      <vt:lpstr>Giá gốc</vt:lpstr>
      <vt:lpstr>Phù hợp</vt:lpstr>
      <vt:lpstr>Phù hợp</vt:lpstr>
      <vt:lpstr>Phù hợp</vt:lpstr>
      <vt:lpstr>Nhất quán</vt:lpstr>
      <vt:lpstr>Thận trọng</vt:lpstr>
      <vt:lpstr>Trọng yếu</vt:lpstr>
      <vt:lpstr>1.5.3. Yêu cầu của kế toán a. Yêu cầu chung của kế toán:</vt:lpstr>
      <vt:lpstr>1.5.3. Yêu cầu của kế toán a. Yêu cầu chung của kế toán:</vt:lpstr>
      <vt:lpstr>b. Yêu cầu cơ bản của kế toán:</vt:lpstr>
      <vt:lpstr>b. Yêu cầu cơ bản của kế toán:</vt:lpstr>
      <vt:lpstr>PowerPoint Presentation</vt:lpstr>
    </vt:vector>
  </TitlesOfParts>
  <Company>Mobile: 0905287744</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Win 10</cp:lastModifiedBy>
  <cp:revision>463</cp:revision>
  <dcterms:created xsi:type="dcterms:W3CDTF">2011-10-11T12:10:00Z</dcterms:created>
  <dcterms:modified xsi:type="dcterms:W3CDTF">2021-02-20T11:18:40Z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1033-11.2.0.9363</vt:lpwstr>
  </property>
</Properties>
</file>