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ppt/notesSlides/notesSlide67.xml" ContentType="application/vnd.openxmlformats-officedocument.presentationml.notesSlide+xml"/>
  <Override PartName="/ppt/notesSlides/notesSlide68.xml" ContentType="application/vnd.openxmlformats-officedocument.presentationml.notesSlide+xml"/>
  <Override PartName="/ppt/notesSlides/notesSlide69.xml" ContentType="application/vnd.openxmlformats-officedocument.presentationml.notesSlide+xml"/>
  <Override PartName="/ppt/notesSlides/notesSlide70.xml" ContentType="application/vnd.openxmlformats-officedocument.presentationml.notesSlide+xml"/>
  <Override PartName="/ppt/notesSlides/notesSlide71.xml" ContentType="application/vnd.openxmlformats-officedocument.presentationml.notesSlide+xml"/>
  <Override PartName="/ppt/notesSlides/notesSlide72.xml" ContentType="application/vnd.openxmlformats-officedocument.presentationml.notesSlide+xml"/>
  <Override PartName="/ppt/notesSlides/notesSlide73.xml" ContentType="application/vnd.openxmlformats-officedocument.presentationml.notesSlide+xml"/>
  <Override PartName="/ppt/notesSlides/notesSlide74.xml" ContentType="application/vnd.openxmlformats-officedocument.presentationml.notesSlide+xml"/>
  <Override PartName="/ppt/notesSlides/notesSlide75.xml" ContentType="application/vnd.openxmlformats-officedocument.presentationml.notesSlide+xml"/>
  <Override PartName="/ppt/notesSlides/notesSlide76.xml" ContentType="application/vnd.openxmlformats-officedocument.presentationml.notesSlide+xml"/>
  <Override PartName="/ppt/notesSlides/notesSlide77.xml" ContentType="application/vnd.openxmlformats-officedocument.presentationml.notesSlide+xml"/>
  <Override PartName="/ppt/notesSlides/notesSlide78.xml" ContentType="application/vnd.openxmlformats-officedocument.presentationml.notesSlide+xml"/>
  <Override PartName="/ppt/notesSlides/notesSlide79.xml" ContentType="application/vnd.openxmlformats-officedocument.presentationml.notesSlide+xml"/>
  <Override PartName="/ppt/notesSlides/notesSlide80.xml" ContentType="application/vnd.openxmlformats-officedocument.presentationml.notesSlide+xml"/>
  <Override PartName="/ppt/notesSlides/notesSlide81.xml" ContentType="application/vnd.openxmlformats-officedocument.presentationml.notesSlide+xml"/>
  <Override PartName="/ppt/notesSlides/notesSlide82.xml" ContentType="application/vnd.openxmlformats-officedocument.presentationml.notesSlide+xml"/>
  <Override PartName="/ppt/notesSlides/notesSlide83.xml" ContentType="application/vnd.openxmlformats-officedocument.presentationml.notesSlide+xml"/>
  <Override PartName="/ppt/notesSlides/notesSlide84.xml" ContentType="application/vnd.openxmlformats-officedocument.presentationml.notesSlide+xml"/>
  <Override PartName="/ppt/notesSlides/notesSlide85.xml" ContentType="application/vnd.openxmlformats-officedocument.presentationml.notesSlide+xml"/>
  <Override PartName="/ppt/notesSlides/notesSlide86.xml" ContentType="application/vnd.openxmlformats-officedocument.presentationml.notesSlide+xml"/>
  <Override PartName="/ppt/notesSlides/notesSlide87.xml" ContentType="application/vnd.openxmlformats-officedocument.presentationml.notesSlide+xml"/>
  <Override PartName="/ppt/notesSlides/notesSlide88.xml" ContentType="application/vnd.openxmlformats-officedocument.presentationml.notesSlide+xml"/>
  <Override PartName="/ppt/notesSlides/notesSlide89.xml" ContentType="application/vnd.openxmlformats-officedocument.presentationml.notesSlide+xml"/>
  <Override PartName="/ppt/notesSlides/notesSlide90.xml" ContentType="application/vnd.openxmlformats-officedocument.presentationml.notesSlide+xml"/>
  <Override PartName="/ppt/notesSlides/notesSlide91.xml" ContentType="application/vnd.openxmlformats-officedocument.presentationml.notesSlide+xml"/>
  <Override PartName="/ppt/notesSlides/notesSlide92.xml" ContentType="application/vnd.openxmlformats-officedocument.presentationml.notesSlide+xml"/>
  <Override PartName="/ppt/notesSlides/notesSlide93.xml" ContentType="application/vnd.openxmlformats-officedocument.presentationml.notesSlide+xml"/>
  <Override PartName="/ppt/notesSlides/notesSlide94.xml" ContentType="application/vnd.openxmlformats-officedocument.presentationml.notesSlide+xml"/>
  <Override PartName="/ppt/notesSlides/notesSlide95.xml" ContentType="application/vnd.openxmlformats-officedocument.presentationml.notesSlide+xml"/>
  <Override PartName="/ppt/notesSlides/notesSlide96.xml" ContentType="application/vnd.openxmlformats-officedocument.presentationml.notesSlide+xml"/>
  <Override PartName="/ppt/notesSlides/notesSlide97.xml" ContentType="application/vnd.openxmlformats-officedocument.presentationml.notesSlide+xml"/>
  <Override PartName="/ppt/notesSlides/notesSlide98.xml" ContentType="application/vnd.openxmlformats-officedocument.presentationml.notesSlide+xml"/>
  <Override PartName="/ppt/notesSlides/notesSlide99.xml" ContentType="application/vnd.openxmlformats-officedocument.presentationml.notesSlide+xml"/>
  <Override PartName="/ppt/notesSlides/notesSlide100.xml" ContentType="application/vnd.openxmlformats-officedocument.presentationml.notesSlide+xml"/>
  <Override PartName="/ppt/notesSlides/notesSlide101.xml" ContentType="application/vnd.openxmlformats-officedocument.presentationml.notesSlide+xml"/>
  <Override PartName="/ppt/notesSlides/notesSlide102.xml" ContentType="application/vnd.openxmlformats-officedocument.presentationml.notesSlide+xml"/>
  <Override PartName="/ppt/notesSlides/notesSlide103.xml" ContentType="application/vnd.openxmlformats-officedocument.presentationml.notesSlide+xml"/>
  <Override PartName="/ppt/notesSlides/notesSlide104.xml" ContentType="application/vnd.openxmlformats-officedocument.presentationml.notesSlide+xml"/>
  <Override PartName="/ppt/notesSlides/notesSlide105.xml" ContentType="application/vnd.openxmlformats-officedocument.presentationml.notesSlide+xml"/>
  <Override PartName="/ppt/notesSlides/notesSlide106.xml" ContentType="application/vnd.openxmlformats-officedocument.presentationml.notesSlide+xml"/>
  <Override PartName="/ppt/notesSlides/notesSlide107.xml" ContentType="application/vnd.openxmlformats-officedocument.presentationml.notesSlide+xml"/>
  <Override PartName="/ppt/notesSlides/notesSlide108.xml" ContentType="application/vnd.openxmlformats-officedocument.presentationml.notesSlide+xml"/>
  <Override PartName="/ppt/notesSlides/notesSlide109.xml" ContentType="application/vnd.openxmlformats-officedocument.presentationml.notesSlide+xml"/>
  <Override PartName="/ppt/notesSlides/notesSlide110.xml" ContentType="application/vnd.openxmlformats-officedocument.presentationml.notesSlide+xml"/>
  <Override PartName="/ppt/notesSlides/notesSlide111.xml" ContentType="application/vnd.openxmlformats-officedocument.presentationml.notesSlide+xml"/>
  <Override PartName="/ppt/notesSlides/notesSlide112.xml" ContentType="application/vnd.openxmlformats-officedocument.presentationml.notesSlide+xml"/>
  <Override PartName="/ppt/notesSlides/notesSlide113.xml" ContentType="application/vnd.openxmlformats-officedocument.presentationml.notesSlide+xml"/>
  <Override PartName="/ppt/notesSlides/notesSlide114.xml" ContentType="application/vnd.openxmlformats-officedocument.presentationml.notesSlide+xml"/>
  <Override PartName="/ppt/notesSlides/notesSlide115.xml" ContentType="application/vnd.openxmlformats-officedocument.presentationml.notesSlide+xml"/>
  <Override PartName="/ppt/notesSlides/notesSlide116.xml" ContentType="application/vnd.openxmlformats-officedocument.presentationml.notesSlide+xml"/>
  <Override PartName="/ppt/notesSlides/notesSlide117.xml" ContentType="application/vnd.openxmlformats-officedocument.presentationml.notesSlide+xml"/>
  <Override PartName="/ppt/notesSlides/notesSlide118.xml" ContentType="application/vnd.openxmlformats-officedocument.presentationml.notesSlide+xml"/>
  <Override PartName="/ppt/notesSlides/notesSlide119.xml" ContentType="application/vnd.openxmlformats-officedocument.presentationml.notesSlide+xml"/>
  <Override PartName="/ppt/notesSlides/notesSlide120.xml" ContentType="application/vnd.openxmlformats-officedocument.presentationml.notesSlide+xml"/>
  <Override PartName="/ppt/notesSlides/notesSlide121.xml" ContentType="application/vnd.openxmlformats-officedocument.presentationml.notesSlide+xml"/>
  <Override PartName="/ppt/notesSlides/notesSlide122.xml" ContentType="application/vnd.openxmlformats-officedocument.presentationml.notesSlide+xml"/>
  <Override PartName="/ppt/notesSlides/notesSlide123.xml" ContentType="application/vnd.openxmlformats-officedocument.presentationml.notesSlide+xml"/>
  <Override PartName="/ppt/notesSlides/notesSlide124.xml" ContentType="application/vnd.openxmlformats-officedocument.presentationml.notesSlide+xml"/>
  <Override PartName="/ppt/notesSlides/notesSlide125.xml" ContentType="application/vnd.openxmlformats-officedocument.presentationml.notesSlide+xml"/>
  <Override PartName="/ppt/notesSlides/notesSlide126.xml" ContentType="application/vnd.openxmlformats-officedocument.presentationml.notesSlide+xml"/>
  <Override PartName="/ppt/notesSlides/notesSlide127.xml" ContentType="application/vnd.openxmlformats-officedocument.presentationml.notesSlide+xml"/>
  <Override PartName="/ppt/notesSlides/notesSlide128.xml" ContentType="application/vnd.openxmlformats-officedocument.presentationml.notesSlide+xml"/>
  <Override PartName="/ppt/notesSlides/notesSlide129.xml" ContentType="application/vnd.openxmlformats-officedocument.presentationml.notesSlide+xml"/>
  <Override PartName="/ppt/notesSlides/notesSlide130.xml" ContentType="application/vnd.openxmlformats-officedocument.presentationml.notesSlide+xml"/>
  <Override PartName="/ppt/notesSlides/notesSlide131.xml" ContentType="application/vnd.openxmlformats-officedocument.presentationml.notesSlide+xml"/>
  <Override PartName="/ppt/notesSlides/notesSlide132.xml" ContentType="application/vnd.openxmlformats-officedocument.presentationml.notesSlide+xml"/>
  <Override PartName="/ppt/notesSlides/notesSlide133.xml" ContentType="application/vnd.openxmlformats-officedocument.presentationml.notesSlide+xml"/>
  <Override PartName="/ppt/notesSlides/notesSlide134.xml" ContentType="application/vnd.openxmlformats-officedocument.presentationml.notesSlide+xml"/>
  <Override PartName="/ppt/notesSlides/notesSlide135.xml" ContentType="application/vnd.openxmlformats-officedocument.presentationml.notesSlide+xml"/>
  <Override PartName="/ppt/notesSlides/notesSlide136.xml" ContentType="application/vnd.openxmlformats-officedocument.presentationml.notesSlide+xml"/>
  <Override PartName="/ppt/notesSlides/notesSlide137.xml" ContentType="application/vnd.openxmlformats-officedocument.presentationml.notesSlide+xml"/>
  <Override PartName="/ppt/notesSlides/notesSlide138.xml" ContentType="application/vnd.openxmlformats-officedocument.presentationml.notesSlide+xml"/>
  <Override PartName="/ppt/notesSlides/notesSlide139.xml" ContentType="application/vnd.openxmlformats-officedocument.presentationml.notesSlide+xml"/>
  <Override PartName="/ppt/notesSlides/notesSlide140.xml" ContentType="application/vnd.openxmlformats-officedocument.presentationml.notesSlide+xml"/>
  <Override PartName="/ppt/notesSlides/notesSlide141.xml" ContentType="application/vnd.openxmlformats-officedocument.presentationml.notesSlide+xml"/>
  <Override PartName="/ppt/notesSlides/notesSlide142.xml" ContentType="application/vnd.openxmlformats-officedocument.presentationml.notesSlide+xml"/>
  <Override PartName="/ppt/notesSlides/notesSlide143.xml" ContentType="application/vnd.openxmlformats-officedocument.presentationml.notesSlide+xml"/>
  <Override PartName="/ppt/notesSlides/notesSlide144.xml" ContentType="application/vnd.openxmlformats-officedocument.presentationml.notesSlide+xml"/>
  <Override PartName="/ppt/notesSlides/notesSlide145.xml" ContentType="application/vnd.openxmlformats-officedocument.presentationml.notesSlide+xml"/>
  <Override PartName="/ppt/notesSlides/notesSlide146.xml" ContentType="application/vnd.openxmlformats-officedocument.presentationml.notesSlide+xml"/>
  <Override PartName="/ppt/notesSlides/notesSlide147.xml" ContentType="application/vnd.openxmlformats-officedocument.presentationml.notesSlide+xml"/>
  <Override PartName="/ppt/notesSlides/notesSlide148.xml" ContentType="application/vnd.openxmlformats-officedocument.presentationml.notesSlide+xml"/>
  <Override PartName="/ppt/notesSlides/notesSlide149.xml" ContentType="application/vnd.openxmlformats-officedocument.presentationml.notesSlide+xml"/>
  <Override PartName="/ppt/notesSlides/notesSlide150.xml" ContentType="application/vnd.openxmlformats-officedocument.presentationml.notesSlide+xml"/>
  <Override PartName="/ppt/notesSlides/notesSlide151.xml" ContentType="application/vnd.openxmlformats-officedocument.presentationml.notesSlide+xml"/>
  <Override PartName="/ppt/notesSlides/notesSlide152.xml" ContentType="application/vnd.openxmlformats-officedocument.presentationml.notesSlide+xml"/>
  <Override PartName="/ppt/notesSlides/notesSlide153.xml" ContentType="application/vnd.openxmlformats-officedocument.presentationml.notesSlide+xml"/>
  <Override PartName="/ppt/notesSlides/notesSlide154.xml" ContentType="application/vnd.openxmlformats-officedocument.presentationml.notesSlide+xml"/>
  <Override PartName="/ppt/notesSlides/notesSlide155.xml" ContentType="application/vnd.openxmlformats-officedocument.presentationml.notesSlide+xml"/>
  <Override PartName="/ppt/notesSlides/notesSlide156.xml" ContentType="application/vnd.openxmlformats-officedocument.presentationml.notesSlide+xml"/>
  <Override PartName="/ppt/notesSlides/notesSlide157.xml" ContentType="application/vnd.openxmlformats-officedocument.presentationml.notesSlide+xml"/>
  <Override PartName="/ppt/notesSlides/notesSlide158.xml" ContentType="application/vnd.openxmlformats-officedocument.presentationml.notesSlide+xml"/>
  <Override PartName="/ppt/notesSlides/notesSlide159.xml" ContentType="application/vnd.openxmlformats-officedocument.presentationml.notesSlide+xml"/>
  <Override PartName="/ppt/notesSlides/notesSlide160.xml" ContentType="application/vnd.openxmlformats-officedocument.presentationml.notesSlide+xml"/>
  <Override PartName="/ppt/notesSlides/notesSlide161.xml" ContentType="application/vnd.openxmlformats-officedocument.presentationml.notesSlide+xml"/>
  <Override PartName="/ppt/notesSlides/notesSlide162.xml" ContentType="application/vnd.openxmlformats-officedocument.presentationml.notesSlide+xml"/>
  <Override PartName="/ppt/notesSlides/notesSlide163.xml" ContentType="application/vnd.openxmlformats-officedocument.presentationml.notesSlide+xml"/>
  <Override PartName="/ppt/notesSlides/notesSlide164.xml" ContentType="application/vnd.openxmlformats-officedocument.presentationml.notesSlide+xml"/>
  <Override PartName="/ppt/notesSlides/notesSlide165.xml" ContentType="application/vnd.openxmlformats-officedocument.presentationml.notesSlide+xml"/>
  <Override PartName="/ppt/notesSlides/notesSlide166.xml" ContentType="application/vnd.openxmlformats-officedocument.presentationml.notesSlide+xml"/>
  <Override PartName="/ppt/notesSlides/notesSlide167.xml" ContentType="application/vnd.openxmlformats-officedocument.presentationml.notesSlide+xml"/>
  <Override PartName="/ppt/notesSlides/notesSlide168.xml" ContentType="application/vnd.openxmlformats-officedocument.presentationml.notesSlide+xml"/>
  <Override PartName="/ppt/notesSlides/notesSlide169.xml" ContentType="application/vnd.openxmlformats-officedocument.presentationml.notesSlide+xml"/>
  <Override PartName="/ppt/notesSlides/notesSlide170.xml" ContentType="application/vnd.openxmlformats-officedocument.presentationml.notesSlide+xml"/>
  <Override PartName="/ppt/notesSlides/notesSlide171.xml" ContentType="application/vnd.openxmlformats-officedocument.presentationml.notesSlide+xml"/>
  <Override PartName="/ppt/notesSlides/notesSlide172.xml" ContentType="application/vnd.openxmlformats-officedocument.presentationml.notesSlide+xml"/>
  <Override PartName="/ppt/notesSlides/notesSlide173.xml" ContentType="application/vnd.openxmlformats-officedocument.presentationml.notesSlide+xml"/>
  <Override PartName="/ppt/notesSlides/notesSlide174.xml" ContentType="application/vnd.openxmlformats-officedocument.presentationml.notesSlide+xml"/>
  <Override PartName="/ppt/notesSlides/notesSlide175.xml" ContentType="application/vnd.openxmlformats-officedocument.presentationml.notesSlide+xml"/>
  <Override PartName="/ppt/notesSlides/notesSlide176.xml" ContentType="application/vnd.openxmlformats-officedocument.presentationml.notesSlide+xml"/>
  <Override PartName="/ppt/notesSlides/notesSlide177.xml" ContentType="application/vnd.openxmlformats-officedocument.presentationml.notesSlide+xml"/>
  <Override PartName="/ppt/notesSlides/notesSlide178.xml" ContentType="application/vnd.openxmlformats-officedocument.presentationml.notesSlide+xml"/>
  <Override PartName="/ppt/notesSlides/notesSlide179.xml" ContentType="application/vnd.openxmlformats-officedocument.presentationml.notesSlide+xml"/>
  <Override PartName="/ppt/notesSlides/notesSlide180.xml" ContentType="application/vnd.openxmlformats-officedocument.presentationml.notesSlide+xml"/>
  <Override PartName="/ppt/notesSlides/notesSlide181.xml" ContentType="application/vnd.openxmlformats-officedocument.presentationml.notesSlide+xml"/>
  <Override PartName="/ppt/notesSlides/notesSlide182.xml" ContentType="application/vnd.openxmlformats-officedocument.presentationml.notesSlide+xml"/>
  <Override PartName="/ppt/notesSlides/notesSlide183.xml" ContentType="application/vnd.openxmlformats-officedocument.presentationml.notesSlide+xml"/>
  <Override PartName="/ppt/notesSlides/notesSlide184.xml" ContentType="application/vnd.openxmlformats-officedocument.presentationml.notesSlide+xml"/>
  <Override PartName="/ppt/notesSlides/notesSlide185.xml" ContentType="application/vnd.openxmlformats-officedocument.presentationml.notesSlide+xml"/>
  <Override PartName="/ppt/notesSlides/notesSlide186.xml" ContentType="application/vnd.openxmlformats-officedocument.presentationml.notesSlide+xml"/>
  <Override PartName="/ppt/notesSlides/notesSlide187.xml" ContentType="application/vnd.openxmlformats-officedocument.presentationml.notesSlide+xml"/>
  <Override PartName="/ppt/notesSlides/notesSlide188.xml" ContentType="application/vnd.openxmlformats-officedocument.presentationml.notesSlide+xml"/>
  <Override PartName="/ppt/notesSlides/notesSlide18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</p:sldMasterIdLst>
  <p:notesMasterIdLst>
    <p:notesMasterId r:id="rId194"/>
  </p:notesMasterIdLst>
  <p:sldIdLst>
    <p:sldId id="541" r:id="rId2"/>
    <p:sldId id="626" r:id="rId3"/>
    <p:sldId id="558" r:id="rId4"/>
    <p:sldId id="623" r:id="rId5"/>
    <p:sldId id="561" r:id="rId6"/>
    <p:sldId id="628" r:id="rId7"/>
    <p:sldId id="634" r:id="rId8"/>
    <p:sldId id="635" r:id="rId9"/>
    <p:sldId id="642" r:id="rId10"/>
    <p:sldId id="643" r:id="rId11"/>
    <p:sldId id="630" r:id="rId12"/>
    <p:sldId id="631" r:id="rId13"/>
    <p:sldId id="565" r:id="rId14"/>
    <p:sldId id="566" r:id="rId15"/>
    <p:sldId id="633" r:id="rId16"/>
    <p:sldId id="567" r:id="rId17"/>
    <p:sldId id="570" r:id="rId18"/>
    <p:sldId id="639" r:id="rId19"/>
    <p:sldId id="636" r:id="rId20"/>
    <p:sldId id="572" r:id="rId21"/>
    <p:sldId id="637" r:id="rId22"/>
    <p:sldId id="640" r:id="rId23"/>
    <p:sldId id="638" r:id="rId24"/>
    <p:sldId id="660" r:id="rId25"/>
    <p:sldId id="644" r:id="rId26"/>
    <p:sldId id="645" r:id="rId27"/>
    <p:sldId id="569" r:id="rId28"/>
    <p:sldId id="641" r:id="rId29"/>
    <p:sldId id="739" r:id="rId30"/>
    <p:sldId id="646" r:id="rId31"/>
    <p:sldId id="647" r:id="rId32"/>
    <p:sldId id="648" r:id="rId33"/>
    <p:sldId id="649" r:id="rId34"/>
    <p:sldId id="661" r:id="rId35"/>
    <p:sldId id="662" r:id="rId36"/>
    <p:sldId id="654" r:id="rId37"/>
    <p:sldId id="655" r:id="rId38"/>
    <p:sldId id="665" r:id="rId39"/>
    <p:sldId id="656" r:id="rId40"/>
    <p:sldId id="657" r:id="rId41"/>
    <p:sldId id="658" r:id="rId42"/>
    <p:sldId id="659" r:id="rId43"/>
    <p:sldId id="740" r:id="rId44"/>
    <p:sldId id="664" r:id="rId45"/>
    <p:sldId id="589" r:id="rId46"/>
    <p:sldId id="590" r:id="rId47"/>
    <p:sldId id="574" r:id="rId48"/>
    <p:sldId id="663" r:id="rId49"/>
    <p:sldId id="575" r:id="rId50"/>
    <p:sldId id="581" r:id="rId51"/>
    <p:sldId id="583" r:id="rId52"/>
    <p:sldId id="666" r:id="rId53"/>
    <p:sldId id="677" r:id="rId54"/>
    <p:sldId id="678" r:id="rId55"/>
    <p:sldId id="679" r:id="rId56"/>
    <p:sldId id="580" r:id="rId57"/>
    <p:sldId id="667" r:id="rId58"/>
    <p:sldId id="668" r:id="rId59"/>
    <p:sldId id="669" r:id="rId60"/>
    <p:sldId id="591" r:id="rId61"/>
    <p:sldId id="584" r:id="rId62"/>
    <p:sldId id="670" r:id="rId63"/>
    <p:sldId id="671" r:id="rId64"/>
    <p:sldId id="594" r:id="rId65"/>
    <p:sldId id="674" r:id="rId66"/>
    <p:sldId id="672" r:id="rId67"/>
    <p:sldId id="675" r:id="rId68"/>
    <p:sldId id="676" r:id="rId69"/>
    <p:sldId id="680" r:id="rId70"/>
    <p:sldId id="681" r:id="rId71"/>
    <p:sldId id="682" r:id="rId72"/>
    <p:sldId id="595" r:id="rId73"/>
    <p:sldId id="683" r:id="rId74"/>
    <p:sldId id="684" r:id="rId75"/>
    <p:sldId id="685" r:id="rId76"/>
    <p:sldId id="687" r:id="rId77"/>
    <p:sldId id="688" r:id="rId78"/>
    <p:sldId id="689" r:id="rId79"/>
    <p:sldId id="692" r:id="rId80"/>
    <p:sldId id="693" r:id="rId81"/>
    <p:sldId id="694" r:id="rId82"/>
    <p:sldId id="690" r:id="rId83"/>
    <p:sldId id="691" r:id="rId84"/>
    <p:sldId id="738" r:id="rId85"/>
    <p:sldId id="602" r:id="rId86"/>
    <p:sldId id="603" r:id="rId87"/>
    <p:sldId id="604" r:id="rId88"/>
    <p:sldId id="605" r:id="rId89"/>
    <p:sldId id="695" r:id="rId90"/>
    <p:sldId id="698" r:id="rId91"/>
    <p:sldId id="696" r:id="rId92"/>
    <p:sldId id="699" r:id="rId93"/>
    <p:sldId id="701" r:id="rId94"/>
    <p:sldId id="702" r:id="rId95"/>
    <p:sldId id="703" r:id="rId96"/>
    <p:sldId id="704" r:id="rId97"/>
    <p:sldId id="705" r:id="rId98"/>
    <p:sldId id="741" r:id="rId99"/>
    <p:sldId id="743" r:id="rId100"/>
    <p:sldId id="744" r:id="rId101"/>
    <p:sldId id="745" r:id="rId102"/>
    <p:sldId id="746" r:id="rId103"/>
    <p:sldId id="747" r:id="rId104"/>
    <p:sldId id="748" r:id="rId105"/>
    <p:sldId id="749" r:id="rId106"/>
    <p:sldId id="750" r:id="rId107"/>
    <p:sldId id="751" r:id="rId108"/>
    <p:sldId id="752" r:id="rId109"/>
    <p:sldId id="753" r:id="rId110"/>
    <p:sldId id="754" r:id="rId111"/>
    <p:sldId id="611" r:id="rId112"/>
    <p:sldId id="729" r:id="rId113"/>
    <p:sldId id="730" r:id="rId114"/>
    <p:sldId id="731" r:id="rId115"/>
    <p:sldId id="732" r:id="rId116"/>
    <p:sldId id="706" r:id="rId117"/>
    <p:sldId id="612" r:id="rId118"/>
    <p:sldId id="707" r:id="rId119"/>
    <p:sldId id="708" r:id="rId120"/>
    <p:sldId id="733" r:id="rId121"/>
    <p:sldId id="734" r:id="rId122"/>
    <p:sldId id="735" r:id="rId123"/>
    <p:sldId id="755" r:id="rId124"/>
    <p:sldId id="756" r:id="rId125"/>
    <p:sldId id="757" r:id="rId126"/>
    <p:sldId id="736" r:id="rId127"/>
    <p:sldId id="737" r:id="rId128"/>
    <p:sldId id="742" r:id="rId129"/>
    <p:sldId id="758" r:id="rId130"/>
    <p:sldId id="759" r:id="rId131"/>
    <p:sldId id="761" r:id="rId132"/>
    <p:sldId id="760" r:id="rId133"/>
    <p:sldId id="762" r:id="rId134"/>
    <p:sldId id="763" r:id="rId135"/>
    <p:sldId id="764" r:id="rId136"/>
    <p:sldId id="765" r:id="rId137"/>
    <p:sldId id="766" r:id="rId138"/>
    <p:sldId id="767" r:id="rId139"/>
    <p:sldId id="768" r:id="rId140"/>
    <p:sldId id="769" r:id="rId141"/>
    <p:sldId id="770" r:id="rId142"/>
    <p:sldId id="772" r:id="rId143"/>
    <p:sldId id="774" r:id="rId144"/>
    <p:sldId id="773" r:id="rId145"/>
    <p:sldId id="775" r:id="rId146"/>
    <p:sldId id="776" r:id="rId147"/>
    <p:sldId id="777" r:id="rId148"/>
    <p:sldId id="778" r:id="rId149"/>
    <p:sldId id="811" r:id="rId150"/>
    <p:sldId id="727" r:id="rId151"/>
    <p:sldId id="620" r:id="rId152"/>
    <p:sldId id="779" r:id="rId153"/>
    <p:sldId id="780" r:id="rId154"/>
    <p:sldId id="781" r:id="rId155"/>
    <p:sldId id="782" r:id="rId156"/>
    <p:sldId id="783" r:id="rId157"/>
    <p:sldId id="784" r:id="rId158"/>
    <p:sldId id="785" r:id="rId159"/>
    <p:sldId id="786" r:id="rId160"/>
    <p:sldId id="787" r:id="rId161"/>
    <p:sldId id="788" r:id="rId162"/>
    <p:sldId id="789" r:id="rId163"/>
    <p:sldId id="790" r:id="rId164"/>
    <p:sldId id="791" r:id="rId165"/>
    <p:sldId id="792" r:id="rId166"/>
    <p:sldId id="794" r:id="rId167"/>
    <p:sldId id="795" r:id="rId168"/>
    <p:sldId id="796" r:id="rId169"/>
    <p:sldId id="797" r:id="rId170"/>
    <p:sldId id="799" r:id="rId171"/>
    <p:sldId id="800" r:id="rId172"/>
    <p:sldId id="801" r:id="rId173"/>
    <p:sldId id="802" r:id="rId174"/>
    <p:sldId id="803" r:id="rId175"/>
    <p:sldId id="805" r:id="rId176"/>
    <p:sldId id="804" r:id="rId177"/>
    <p:sldId id="821" r:id="rId178"/>
    <p:sldId id="820" r:id="rId179"/>
    <p:sldId id="806" r:id="rId180"/>
    <p:sldId id="807" r:id="rId181"/>
    <p:sldId id="808" r:id="rId182"/>
    <p:sldId id="809" r:id="rId183"/>
    <p:sldId id="810" r:id="rId184"/>
    <p:sldId id="812" r:id="rId185"/>
    <p:sldId id="816" r:id="rId186"/>
    <p:sldId id="814" r:id="rId187"/>
    <p:sldId id="817" r:id="rId188"/>
    <p:sldId id="818" r:id="rId189"/>
    <p:sldId id="822" r:id="rId190"/>
    <p:sldId id="823" r:id="rId191"/>
    <p:sldId id="824" r:id="rId192"/>
    <p:sldId id="825" r:id="rId193"/>
  </p:sldIdLst>
  <p:sldSz cx="9144000" cy="6858000" type="screen4x3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FF"/>
    <a:srgbClr val="CCFF99"/>
    <a:srgbClr val="FFCCFF"/>
    <a:srgbClr val="CCFF66"/>
    <a:srgbClr val="FFCC99"/>
    <a:srgbClr val="FF9900"/>
    <a:srgbClr val="FFCC00"/>
    <a:srgbClr val="66FF33"/>
    <a:srgbClr val="CCFFC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82" autoAdjust="0"/>
    <p:restoredTop sz="94411" autoAdjust="0"/>
  </p:normalViewPr>
  <p:slideViewPr>
    <p:cSldViewPr>
      <p:cViewPr varScale="1">
        <p:scale>
          <a:sx n="70" d="100"/>
          <a:sy n="70" d="100"/>
        </p:scale>
        <p:origin x="1080" y="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6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slide" Target="slides/slide137.xml"/><Relationship Id="rId159" Type="http://schemas.openxmlformats.org/officeDocument/2006/relationships/slide" Target="slides/slide158.xml"/><Relationship Id="rId170" Type="http://schemas.openxmlformats.org/officeDocument/2006/relationships/slide" Target="slides/slide169.xml"/><Relationship Id="rId191" Type="http://schemas.openxmlformats.org/officeDocument/2006/relationships/slide" Target="slides/slide190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53" Type="http://schemas.openxmlformats.org/officeDocument/2006/relationships/slide" Target="slides/slide52.xml"/><Relationship Id="rId74" Type="http://schemas.openxmlformats.org/officeDocument/2006/relationships/slide" Target="slides/slide73.xml"/><Relationship Id="rId128" Type="http://schemas.openxmlformats.org/officeDocument/2006/relationships/slide" Target="slides/slide127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5" Type="http://schemas.openxmlformats.org/officeDocument/2006/relationships/slide" Target="slides/slide94.xml"/><Relationship Id="rId160" Type="http://schemas.openxmlformats.org/officeDocument/2006/relationships/slide" Target="slides/slide159.xml"/><Relationship Id="rId181" Type="http://schemas.openxmlformats.org/officeDocument/2006/relationships/slide" Target="slides/slide180.xml"/><Relationship Id="rId22" Type="http://schemas.openxmlformats.org/officeDocument/2006/relationships/slide" Target="slides/slide21.xml"/><Relationship Id="rId43" Type="http://schemas.openxmlformats.org/officeDocument/2006/relationships/slide" Target="slides/slide42.xml"/><Relationship Id="rId64" Type="http://schemas.openxmlformats.org/officeDocument/2006/relationships/slide" Target="slides/slide63.xml"/><Relationship Id="rId118" Type="http://schemas.openxmlformats.org/officeDocument/2006/relationships/slide" Target="slides/slide117.xml"/><Relationship Id="rId139" Type="http://schemas.openxmlformats.org/officeDocument/2006/relationships/slide" Target="slides/slide138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71" Type="http://schemas.openxmlformats.org/officeDocument/2006/relationships/slide" Target="slides/slide170.xml"/><Relationship Id="rId192" Type="http://schemas.openxmlformats.org/officeDocument/2006/relationships/slide" Target="slides/slide191.xml"/><Relationship Id="rId12" Type="http://schemas.openxmlformats.org/officeDocument/2006/relationships/slide" Target="slides/slide11.xml"/><Relationship Id="rId33" Type="http://schemas.openxmlformats.org/officeDocument/2006/relationships/slide" Target="slides/slide32.xml"/><Relationship Id="rId108" Type="http://schemas.openxmlformats.org/officeDocument/2006/relationships/slide" Target="slides/slide107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5" Type="http://schemas.openxmlformats.org/officeDocument/2006/relationships/slide" Target="slides/slide74.xml"/><Relationship Id="rId96" Type="http://schemas.openxmlformats.org/officeDocument/2006/relationships/slide" Target="slides/slide95.xml"/><Relationship Id="rId140" Type="http://schemas.openxmlformats.org/officeDocument/2006/relationships/slide" Target="slides/slide139.xml"/><Relationship Id="rId161" Type="http://schemas.openxmlformats.org/officeDocument/2006/relationships/slide" Target="slides/slide160.xml"/><Relationship Id="rId182" Type="http://schemas.openxmlformats.org/officeDocument/2006/relationships/slide" Target="slides/slide18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5" Type="http://schemas.openxmlformats.org/officeDocument/2006/relationships/slide" Target="slides/slide64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51" Type="http://schemas.openxmlformats.org/officeDocument/2006/relationships/slide" Target="slides/slide150.xml"/><Relationship Id="rId172" Type="http://schemas.openxmlformats.org/officeDocument/2006/relationships/slide" Target="slides/slide171.xml"/><Relationship Id="rId193" Type="http://schemas.openxmlformats.org/officeDocument/2006/relationships/slide" Target="slides/slide192.xml"/><Relationship Id="rId13" Type="http://schemas.openxmlformats.org/officeDocument/2006/relationships/slide" Target="slides/slide12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20" Type="http://schemas.openxmlformats.org/officeDocument/2006/relationships/slide" Target="slides/slide119.xml"/><Relationship Id="rId141" Type="http://schemas.openxmlformats.org/officeDocument/2006/relationships/slide" Target="slides/slide140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162" Type="http://schemas.openxmlformats.org/officeDocument/2006/relationships/slide" Target="slides/slide161.xml"/><Relationship Id="rId183" Type="http://schemas.openxmlformats.org/officeDocument/2006/relationships/slide" Target="slides/slide182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slide" Target="slides/slide156.xml"/><Relationship Id="rId178" Type="http://schemas.openxmlformats.org/officeDocument/2006/relationships/slide" Target="slides/slide177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73" Type="http://schemas.openxmlformats.org/officeDocument/2006/relationships/slide" Target="slides/slide172.xml"/><Relationship Id="rId194" Type="http://schemas.openxmlformats.org/officeDocument/2006/relationships/notesMaster" Target="notesMasters/notesMaster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168" Type="http://schemas.openxmlformats.org/officeDocument/2006/relationships/slide" Target="slides/slide16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163" Type="http://schemas.openxmlformats.org/officeDocument/2006/relationships/slide" Target="slides/slide162.xml"/><Relationship Id="rId184" Type="http://schemas.openxmlformats.org/officeDocument/2006/relationships/slide" Target="slides/slide183.xml"/><Relationship Id="rId189" Type="http://schemas.openxmlformats.org/officeDocument/2006/relationships/slide" Target="slides/slide188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slide" Target="slides/slide15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3" Type="http://schemas.openxmlformats.org/officeDocument/2006/relationships/slide" Target="slides/slide152.xml"/><Relationship Id="rId174" Type="http://schemas.openxmlformats.org/officeDocument/2006/relationships/slide" Target="slides/slide173.xml"/><Relationship Id="rId179" Type="http://schemas.openxmlformats.org/officeDocument/2006/relationships/slide" Target="slides/slide178.xml"/><Relationship Id="rId195" Type="http://schemas.openxmlformats.org/officeDocument/2006/relationships/presProps" Target="presProps.xml"/><Relationship Id="rId190" Type="http://schemas.openxmlformats.org/officeDocument/2006/relationships/slide" Target="slides/slide189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64" Type="http://schemas.openxmlformats.org/officeDocument/2006/relationships/slide" Target="slides/slide163.xml"/><Relationship Id="rId169" Type="http://schemas.openxmlformats.org/officeDocument/2006/relationships/slide" Target="slides/slide168.xml"/><Relationship Id="rId185" Type="http://schemas.openxmlformats.org/officeDocument/2006/relationships/slide" Target="slides/slide18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80" Type="http://schemas.openxmlformats.org/officeDocument/2006/relationships/slide" Target="slides/slide179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54" Type="http://schemas.openxmlformats.org/officeDocument/2006/relationships/slide" Target="slides/slide153.xml"/><Relationship Id="rId175" Type="http://schemas.openxmlformats.org/officeDocument/2006/relationships/slide" Target="slides/slide174.xml"/><Relationship Id="rId196" Type="http://schemas.openxmlformats.org/officeDocument/2006/relationships/viewProps" Target="viewProps.xml"/><Relationship Id="rId16" Type="http://schemas.openxmlformats.org/officeDocument/2006/relationships/slide" Target="slides/slide15.xml"/><Relationship Id="rId37" Type="http://schemas.openxmlformats.org/officeDocument/2006/relationships/slide" Target="slides/slide36.xml"/><Relationship Id="rId58" Type="http://schemas.openxmlformats.org/officeDocument/2006/relationships/slide" Target="slides/slide57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44" Type="http://schemas.openxmlformats.org/officeDocument/2006/relationships/slide" Target="slides/slide143.xml"/><Relationship Id="rId90" Type="http://schemas.openxmlformats.org/officeDocument/2006/relationships/slide" Target="slides/slide89.xml"/><Relationship Id="rId165" Type="http://schemas.openxmlformats.org/officeDocument/2006/relationships/slide" Target="slides/slide164.xml"/><Relationship Id="rId186" Type="http://schemas.openxmlformats.org/officeDocument/2006/relationships/slide" Target="slides/slide185.xml"/><Relationship Id="rId27" Type="http://schemas.openxmlformats.org/officeDocument/2006/relationships/slide" Target="slides/slide26.xml"/><Relationship Id="rId48" Type="http://schemas.openxmlformats.org/officeDocument/2006/relationships/slide" Target="slides/slide47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34" Type="http://schemas.openxmlformats.org/officeDocument/2006/relationships/slide" Target="slides/slide133.xml"/><Relationship Id="rId80" Type="http://schemas.openxmlformats.org/officeDocument/2006/relationships/slide" Target="slides/slide79.xml"/><Relationship Id="rId155" Type="http://schemas.openxmlformats.org/officeDocument/2006/relationships/slide" Target="slides/slide154.xml"/><Relationship Id="rId176" Type="http://schemas.openxmlformats.org/officeDocument/2006/relationships/slide" Target="slides/slide175.xml"/><Relationship Id="rId197" Type="http://schemas.openxmlformats.org/officeDocument/2006/relationships/theme" Target="theme/theme1.xml"/><Relationship Id="rId17" Type="http://schemas.openxmlformats.org/officeDocument/2006/relationships/slide" Target="slides/slide16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24" Type="http://schemas.openxmlformats.org/officeDocument/2006/relationships/slide" Target="slides/slide123.xml"/><Relationship Id="rId70" Type="http://schemas.openxmlformats.org/officeDocument/2006/relationships/slide" Target="slides/slide69.xml"/><Relationship Id="rId91" Type="http://schemas.openxmlformats.org/officeDocument/2006/relationships/slide" Target="slides/slide90.xml"/><Relationship Id="rId145" Type="http://schemas.openxmlformats.org/officeDocument/2006/relationships/slide" Target="slides/slide144.xml"/><Relationship Id="rId166" Type="http://schemas.openxmlformats.org/officeDocument/2006/relationships/slide" Target="slides/slide165.xml"/><Relationship Id="rId187" Type="http://schemas.openxmlformats.org/officeDocument/2006/relationships/slide" Target="slides/slide186.xml"/><Relationship Id="rId1" Type="http://schemas.openxmlformats.org/officeDocument/2006/relationships/slideMaster" Target="slideMasters/slideMaster1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60" Type="http://schemas.openxmlformats.org/officeDocument/2006/relationships/slide" Target="slides/slide59.xml"/><Relationship Id="rId81" Type="http://schemas.openxmlformats.org/officeDocument/2006/relationships/slide" Target="slides/slide80.xml"/><Relationship Id="rId135" Type="http://schemas.openxmlformats.org/officeDocument/2006/relationships/slide" Target="slides/slide134.xml"/><Relationship Id="rId156" Type="http://schemas.openxmlformats.org/officeDocument/2006/relationships/slide" Target="slides/slide155.xml"/><Relationship Id="rId177" Type="http://schemas.openxmlformats.org/officeDocument/2006/relationships/slide" Target="slides/slide176.xml"/><Relationship Id="rId198" Type="http://schemas.openxmlformats.org/officeDocument/2006/relationships/tableStyles" Target="tableStyles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50" Type="http://schemas.openxmlformats.org/officeDocument/2006/relationships/slide" Target="slides/slide49.xml"/><Relationship Id="rId104" Type="http://schemas.openxmlformats.org/officeDocument/2006/relationships/slide" Target="slides/slide103.xml"/><Relationship Id="rId125" Type="http://schemas.openxmlformats.org/officeDocument/2006/relationships/slide" Target="slides/slide124.xml"/><Relationship Id="rId146" Type="http://schemas.openxmlformats.org/officeDocument/2006/relationships/slide" Target="slides/slide145.xml"/><Relationship Id="rId167" Type="http://schemas.openxmlformats.org/officeDocument/2006/relationships/slide" Target="slides/slide166.xml"/><Relationship Id="rId188" Type="http://schemas.openxmlformats.org/officeDocument/2006/relationships/slide" Target="slides/slide18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15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drawings/_rels/vmlDrawing3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3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4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4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4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4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4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5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5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5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5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6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6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6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6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6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6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6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6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6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6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7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7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7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7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7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7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drawings/_rels/vmlDrawing7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7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7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7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8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8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8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8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8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8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86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8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8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drawings/_rels/vmlDrawing8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70938" y="0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8200" cy="34861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957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040" y="4415790"/>
            <a:ext cx="5608320" cy="4183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10957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957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90DF7F95-35C6-484D-923C-6A148F10F35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ＭＳ Ｐゴシック" charset="-128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1.xml"/><Relationship Id="rId1" Type="http://schemas.openxmlformats.org/officeDocument/2006/relationships/notesMaster" Target="../notesMasters/notesMaster1.xml"/></Relationships>
</file>

<file path=ppt/notesSlides/_rels/notesSlide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_rels/notesSlide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5.xml"/><Relationship Id="rId1" Type="http://schemas.openxmlformats.org/officeDocument/2006/relationships/notesMaster" Target="../notesMasters/notesMaster1.xml"/></Relationships>
</file>

<file path=ppt/notesSlides/_rels/notesSlide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9.xml"/><Relationship Id="rId1" Type="http://schemas.openxmlformats.org/officeDocument/2006/relationships/notesMaster" Target="../notesMasters/notesMaster1.xml"/></Relationships>
</file>

<file path=ppt/notesSlides/_rels/notesSlide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0.xml"/><Relationship Id="rId1" Type="http://schemas.openxmlformats.org/officeDocument/2006/relationships/notesMaster" Target="../notesMasters/notesMaster1.xml"/></Relationships>
</file>

<file path=ppt/notesSlides/_rels/notesSlide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9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9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3.xml"/><Relationship Id="rId1" Type="http://schemas.openxmlformats.org/officeDocument/2006/relationships/notesMaster" Target="../notesMasters/notesMaster1.xml"/></Relationships>
</file>

<file path=ppt/notesSlides/_rels/notesSlide9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9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9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9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_rels/notesSlide9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9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9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9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1.xml"/><Relationship Id="rId1" Type="http://schemas.openxmlformats.org/officeDocument/2006/relationships/notesMaster" Target="../notesMasters/notesMaster1.xml"/></Relationships>
</file>

<file path=ppt/notesSlides/_rels/notesSlide10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2.xml"/><Relationship Id="rId1" Type="http://schemas.openxmlformats.org/officeDocument/2006/relationships/notesMaster" Target="../notesMasters/notesMaster1.xml"/></Relationships>
</file>

<file path=ppt/notesSlides/_rels/notesSlide10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3.xml"/><Relationship Id="rId1" Type="http://schemas.openxmlformats.org/officeDocument/2006/relationships/notesMaster" Target="../notesMasters/notesMaster1.xml"/></Relationships>
</file>

<file path=ppt/notesSlides/_rels/notesSlide10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0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5.xml"/><Relationship Id="rId1" Type="http://schemas.openxmlformats.org/officeDocument/2006/relationships/notesMaster" Target="../notesMasters/notesMaster1.xml"/></Relationships>
</file>

<file path=ppt/notesSlides/_rels/notesSlide10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6.xml"/><Relationship Id="rId1" Type="http://schemas.openxmlformats.org/officeDocument/2006/relationships/notesMaster" Target="../notesMasters/notesMaster1.xml"/></Relationships>
</file>

<file path=ppt/notesSlides/_rels/notesSlide10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7.xml"/><Relationship Id="rId1" Type="http://schemas.openxmlformats.org/officeDocument/2006/relationships/notesMaster" Target="../notesMasters/notesMaster1.xml"/></Relationships>
</file>

<file path=ppt/notesSlides/_rels/notesSlide10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8.xml"/><Relationship Id="rId1" Type="http://schemas.openxmlformats.org/officeDocument/2006/relationships/notesMaster" Target="../notesMasters/notesMaster1.xml"/></Relationships>
</file>

<file path=ppt/notesSlides/_rels/notesSlide10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10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10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1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2.xml"/><Relationship Id="rId1" Type="http://schemas.openxmlformats.org/officeDocument/2006/relationships/notesMaster" Target="../notesMasters/notesMaster1.xml"/></Relationships>
</file>

<file path=ppt/notesSlides/_rels/notesSlide1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1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1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1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1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1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_rels/notesSlide1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1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1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1.xml"/><Relationship Id="rId1" Type="http://schemas.openxmlformats.org/officeDocument/2006/relationships/notesMaster" Target="../notesMasters/notesMaster1.xml"/></Relationships>
</file>

<file path=ppt/notesSlides/_rels/notesSlide1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1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3.xml"/><Relationship Id="rId1" Type="http://schemas.openxmlformats.org/officeDocument/2006/relationships/notesMaster" Target="../notesMasters/notesMaster1.xml"/></Relationships>
</file>

<file path=ppt/notesSlides/_rels/notesSlide1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4.xml"/><Relationship Id="rId1" Type="http://schemas.openxmlformats.org/officeDocument/2006/relationships/notesMaster" Target="../notesMasters/notesMaster1.xml"/></Relationships>
</file>

<file path=ppt/notesSlides/_rels/notesSlide1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5.xml"/><Relationship Id="rId1" Type="http://schemas.openxmlformats.org/officeDocument/2006/relationships/notesMaster" Target="../notesMasters/notesMaster1.xml"/></Relationships>
</file>

<file path=ppt/notesSlides/_rels/notesSlide1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6.xml"/><Relationship Id="rId1" Type="http://schemas.openxmlformats.org/officeDocument/2006/relationships/notesMaster" Target="../notesMasters/notesMaster1.xml"/></Relationships>
</file>

<file path=ppt/notesSlides/_rels/notesSlide1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7.xml"/><Relationship Id="rId1" Type="http://schemas.openxmlformats.org/officeDocument/2006/relationships/notesMaster" Target="../notesMasters/notesMaster1.xml"/></Relationships>
</file>

<file path=ppt/notesSlides/_rels/notesSlide1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1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9.xml"/><Relationship Id="rId1" Type="http://schemas.openxmlformats.org/officeDocument/2006/relationships/notesMaster" Target="../notesMasters/notesMaster1.xml"/></Relationships>
</file>

<file path=ppt/notesSlides/_rels/notesSlide1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0.xml"/><Relationship Id="rId1" Type="http://schemas.openxmlformats.org/officeDocument/2006/relationships/notesMaster" Target="../notesMasters/notesMaster1.xml"/></Relationships>
</file>

<file path=ppt/notesSlides/_rels/notesSlide1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1.xml"/><Relationship Id="rId1" Type="http://schemas.openxmlformats.org/officeDocument/2006/relationships/notesMaster" Target="../notesMasters/notesMaster1.xml"/></Relationships>
</file>

<file path=ppt/notesSlides/_rels/notesSlide1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2.xml"/><Relationship Id="rId1" Type="http://schemas.openxmlformats.org/officeDocument/2006/relationships/notesMaster" Target="../notesMasters/notesMaster1.xml"/></Relationships>
</file>

<file path=ppt/notesSlides/_rels/notesSlide1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3.xml"/><Relationship Id="rId1" Type="http://schemas.openxmlformats.org/officeDocument/2006/relationships/notesMaster" Target="../notesMasters/notesMaster1.xml"/></Relationships>
</file>

<file path=ppt/notesSlides/_rels/notesSlide1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4.xml"/><Relationship Id="rId1" Type="http://schemas.openxmlformats.org/officeDocument/2006/relationships/notesMaster" Target="../notesMasters/notesMaster1.xml"/></Relationships>
</file>

<file path=ppt/notesSlides/_rels/notesSlide1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5.xml"/><Relationship Id="rId1" Type="http://schemas.openxmlformats.org/officeDocument/2006/relationships/notesMaster" Target="../notesMasters/notesMaster1.xml"/></Relationships>
</file>

<file path=ppt/notesSlides/_rels/notesSlide1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6.xml"/><Relationship Id="rId1" Type="http://schemas.openxmlformats.org/officeDocument/2006/relationships/notesMaster" Target="../notesMasters/notesMaster1.xml"/></Relationships>
</file>

<file path=ppt/notesSlides/_rels/notesSlide1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7.xml"/><Relationship Id="rId1" Type="http://schemas.openxmlformats.org/officeDocument/2006/relationships/notesMaster" Target="../notesMasters/notesMaster1.xml"/></Relationships>
</file>

<file path=ppt/notesSlides/_rels/notesSlide1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8.xml"/><Relationship Id="rId1" Type="http://schemas.openxmlformats.org/officeDocument/2006/relationships/notesMaster" Target="../notesMasters/notesMaster1.xml"/></Relationships>
</file>

<file path=ppt/notesSlides/_rels/notesSlide1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9.xml"/><Relationship Id="rId1" Type="http://schemas.openxmlformats.org/officeDocument/2006/relationships/notesMaster" Target="../notesMasters/notesMaster1.xml"/></Relationships>
</file>

<file path=ppt/notesSlides/_rels/notesSlide1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0.xml"/><Relationship Id="rId1" Type="http://schemas.openxmlformats.org/officeDocument/2006/relationships/notesMaster" Target="../notesMasters/notesMaster1.xml"/></Relationships>
</file>

<file path=ppt/notesSlides/_rels/notesSlide1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1.xml"/><Relationship Id="rId1" Type="http://schemas.openxmlformats.org/officeDocument/2006/relationships/notesMaster" Target="../notesMasters/notesMaster1.xml"/></Relationships>
</file>

<file path=ppt/notesSlides/_rels/notesSlide1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2.xml"/><Relationship Id="rId1" Type="http://schemas.openxmlformats.org/officeDocument/2006/relationships/notesMaster" Target="../notesMasters/notesMaster1.xml"/></Relationships>
</file>

<file path=ppt/notesSlides/_rels/notesSlide1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3.xml"/><Relationship Id="rId1" Type="http://schemas.openxmlformats.org/officeDocument/2006/relationships/notesMaster" Target="../notesMasters/notesMaster1.xml"/></Relationships>
</file>

<file path=ppt/notesSlides/_rels/notesSlide1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4.xml"/><Relationship Id="rId1" Type="http://schemas.openxmlformats.org/officeDocument/2006/relationships/notesMaster" Target="../notesMasters/notesMaster1.xml"/></Relationships>
</file>

<file path=ppt/notesSlides/_rels/notesSlide1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5.xml"/><Relationship Id="rId1" Type="http://schemas.openxmlformats.org/officeDocument/2006/relationships/notesMaster" Target="../notesMasters/notesMaster1.xml"/></Relationships>
</file>

<file path=ppt/notesSlides/_rels/notesSlide1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6.xml"/><Relationship Id="rId1" Type="http://schemas.openxmlformats.org/officeDocument/2006/relationships/notesMaster" Target="../notesMasters/notesMaster1.xml"/></Relationships>
</file>

<file path=ppt/notesSlides/_rels/notesSlide1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7.xml"/><Relationship Id="rId1" Type="http://schemas.openxmlformats.org/officeDocument/2006/relationships/notesMaster" Target="../notesMasters/notesMaster1.xml"/></Relationships>
</file>

<file path=ppt/notesSlides/_rels/notesSlide1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8.xml"/><Relationship Id="rId1" Type="http://schemas.openxmlformats.org/officeDocument/2006/relationships/notesMaster" Target="../notesMasters/notesMaster1.xml"/></Relationships>
</file>

<file path=ppt/notesSlides/_rels/notesSlide1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0.xml"/><Relationship Id="rId1" Type="http://schemas.openxmlformats.org/officeDocument/2006/relationships/notesMaster" Target="../notesMasters/notesMaster1.xml"/></Relationships>
</file>

<file path=ppt/notesSlides/_rels/notesSlide1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1.xml"/><Relationship Id="rId1" Type="http://schemas.openxmlformats.org/officeDocument/2006/relationships/notesMaster" Target="../notesMasters/notesMaster1.xml"/></Relationships>
</file>

<file path=ppt/notesSlides/_rels/notesSlide1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2.xml"/><Relationship Id="rId1" Type="http://schemas.openxmlformats.org/officeDocument/2006/relationships/notesMaster" Target="../notesMasters/notesMaster1.xml"/></Relationships>
</file>

<file path=ppt/notesSlides/_rels/notesSlide1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3.xml"/><Relationship Id="rId1" Type="http://schemas.openxmlformats.org/officeDocument/2006/relationships/notesMaster" Target="../notesMasters/notesMaster1.xml"/></Relationships>
</file>

<file path=ppt/notesSlides/_rels/notesSlide1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4.xml"/><Relationship Id="rId1" Type="http://schemas.openxmlformats.org/officeDocument/2006/relationships/notesMaster" Target="../notesMasters/notesMaster1.xml"/></Relationships>
</file>

<file path=ppt/notesSlides/_rels/notesSlide1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5.xml"/><Relationship Id="rId1" Type="http://schemas.openxmlformats.org/officeDocument/2006/relationships/notesMaster" Target="../notesMasters/notesMaster1.xml"/></Relationships>
</file>

<file path=ppt/notesSlides/_rels/notesSlide1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6.xml"/><Relationship Id="rId1" Type="http://schemas.openxmlformats.org/officeDocument/2006/relationships/notesMaster" Target="../notesMasters/notesMaster1.xml"/></Relationships>
</file>

<file path=ppt/notesSlides/_rels/notesSlide1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7.xml"/><Relationship Id="rId1" Type="http://schemas.openxmlformats.org/officeDocument/2006/relationships/notesMaster" Target="../notesMasters/notesMaster1.xml"/></Relationships>
</file>

<file path=ppt/notesSlides/_rels/notesSlide1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8.xml"/><Relationship Id="rId1" Type="http://schemas.openxmlformats.org/officeDocument/2006/relationships/notesMaster" Target="../notesMasters/notesMaster1.xml"/></Relationships>
</file>

<file path=ppt/notesSlides/_rels/notesSlide1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9.xml"/><Relationship Id="rId1" Type="http://schemas.openxmlformats.org/officeDocument/2006/relationships/notesMaster" Target="../notesMasters/notesMaster1.xml"/></Relationships>
</file>

<file path=ppt/notesSlides/_rels/notesSlide1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0.xml"/><Relationship Id="rId1" Type="http://schemas.openxmlformats.org/officeDocument/2006/relationships/notesMaster" Target="../notesMasters/notesMaster1.xml"/></Relationships>
</file>

<file path=ppt/notesSlides/_rels/notesSlide1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1.xml"/><Relationship Id="rId1" Type="http://schemas.openxmlformats.org/officeDocument/2006/relationships/notesMaster" Target="../notesMasters/notesMaster1.xml"/></Relationships>
</file>

<file path=ppt/notesSlides/_rels/notesSlide1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2.xml"/><Relationship Id="rId1" Type="http://schemas.openxmlformats.org/officeDocument/2006/relationships/notesMaster" Target="../notesMasters/notesMaster1.xml"/></Relationships>
</file>

<file path=ppt/notesSlides/_rels/notesSlide1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3.xml"/><Relationship Id="rId1" Type="http://schemas.openxmlformats.org/officeDocument/2006/relationships/notesMaster" Target="../notesMasters/notesMaster1.xml"/></Relationships>
</file>

<file path=ppt/notesSlides/_rels/notesSlide1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4.xml"/><Relationship Id="rId1" Type="http://schemas.openxmlformats.org/officeDocument/2006/relationships/notesMaster" Target="../notesMasters/notesMaster1.xml"/></Relationships>
</file>

<file path=ppt/notesSlides/_rels/notesSlide1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5.xml"/><Relationship Id="rId1" Type="http://schemas.openxmlformats.org/officeDocument/2006/relationships/notesMaster" Target="../notesMasters/notesMaster1.xml"/></Relationships>
</file>

<file path=ppt/notesSlides/_rels/notesSlide1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6.xml"/><Relationship Id="rId1" Type="http://schemas.openxmlformats.org/officeDocument/2006/relationships/notesMaster" Target="../notesMasters/notesMaster1.xml"/></Relationships>
</file>

<file path=ppt/notesSlides/_rels/notesSlide1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7.xml"/><Relationship Id="rId1" Type="http://schemas.openxmlformats.org/officeDocument/2006/relationships/notesMaster" Target="../notesMasters/notesMaster1.xml"/></Relationships>
</file>

<file path=ppt/notesSlides/_rels/notesSlide1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8.xml"/><Relationship Id="rId1" Type="http://schemas.openxmlformats.org/officeDocument/2006/relationships/notesMaster" Target="../notesMasters/notesMaster1.xml"/></Relationships>
</file>

<file path=ppt/notesSlides/_rels/notesSlide1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9.xml"/><Relationship Id="rId1" Type="http://schemas.openxmlformats.org/officeDocument/2006/relationships/notesMaster" Target="../notesMasters/notesMaster1.xml"/></Relationships>
</file>

<file path=ppt/notesSlides/_rels/notesSlide16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0.xml"/><Relationship Id="rId1" Type="http://schemas.openxmlformats.org/officeDocument/2006/relationships/notesMaster" Target="../notesMasters/notesMaster1.xml"/></Relationships>
</file>

<file path=ppt/notesSlides/_rels/notesSlide16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1.xml"/><Relationship Id="rId1" Type="http://schemas.openxmlformats.org/officeDocument/2006/relationships/notesMaster" Target="../notesMasters/notesMaster1.xml"/></Relationships>
</file>

<file path=ppt/notesSlides/_rels/notesSlide16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2.xml"/><Relationship Id="rId1" Type="http://schemas.openxmlformats.org/officeDocument/2006/relationships/notesMaster" Target="../notesMasters/notesMaster1.xml"/></Relationships>
</file>

<file path=ppt/notesSlides/_rels/notesSlide17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3.xml"/><Relationship Id="rId1" Type="http://schemas.openxmlformats.org/officeDocument/2006/relationships/notesMaster" Target="../notesMasters/notesMaster1.xml"/></Relationships>
</file>

<file path=ppt/notesSlides/_rels/notesSlide17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4.xml"/><Relationship Id="rId1" Type="http://schemas.openxmlformats.org/officeDocument/2006/relationships/notesMaster" Target="../notesMasters/notesMaster1.xml"/></Relationships>
</file>

<file path=ppt/notesSlides/_rels/notesSlide17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5.xml"/><Relationship Id="rId1" Type="http://schemas.openxmlformats.org/officeDocument/2006/relationships/notesMaster" Target="../notesMasters/notesMaster1.xml"/></Relationships>
</file>

<file path=ppt/notesSlides/_rels/notesSlide17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6.xml"/><Relationship Id="rId1" Type="http://schemas.openxmlformats.org/officeDocument/2006/relationships/notesMaster" Target="../notesMasters/notesMaster1.xml"/></Relationships>
</file>

<file path=ppt/notesSlides/_rels/notesSlide17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7.xml"/><Relationship Id="rId1" Type="http://schemas.openxmlformats.org/officeDocument/2006/relationships/notesMaster" Target="../notesMasters/notesMaster1.xml"/></Relationships>
</file>

<file path=ppt/notesSlides/_rels/notesSlide17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8.xml"/><Relationship Id="rId1" Type="http://schemas.openxmlformats.org/officeDocument/2006/relationships/notesMaster" Target="../notesMasters/notesMaster1.xml"/></Relationships>
</file>

<file path=ppt/notesSlides/_rels/notesSlide17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9.xml"/><Relationship Id="rId1" Type="http://schemas.openxmlformats.org/officeDocument/2006/relationships/notesMaster" Target="../notesMasters/notesMaster1.xml"/></Relationships>
</file>

<file path=ppt/notesSlides/_rels/notesSlide17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0.xml"/><Relationship Id="rId1" Type="http://schemas.openxmlformats.org/officeDocument/2006/relationships/notesMaster" Target="../notesMasters/notesMaster1.xml"/></Relationships>
</file>

<file path=ppt/notesSlides/_rels/notesSlide17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1.xml"/><Relationship Id="rId1" Type="http://schemas.openxmlformats.org/officeDocument/2006/relationships/notesMaster" Target="../notesMasters/notesMaster1.xml"/></Relationships>
</file>

<file path=ppt/notesSlides/_rels/notesSlide17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2.xml"/><Relationship Id="rId1" Type="http://schemas.openxmlformats.org/officeDocument/2006/relationships/notesMaster" Target="../notesMasters/notesMaster1.xml"/></Relationships>
</file>

<file path=ppt/notesSlides/_rels/notesSlide18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3.xml"/><Relationship Id="rId1" Type="http://schemas.openxmlformats.org/officeDocument/2006/relationships/notesMaster" Target="../notesMasters/notesMaster1.xml"/></Relationships>
</file>

<file path=ppt/notesSlides/_rels/notesSlide18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4.xml"/><Relationship Id="rId1" Type="http://schemas.openxmlformats.org/officeDocument/2006/relationships/notesMaster" Target="../notesMasters/notesMaster1.xml"/></Relationships>
</file>

<file path=ppt/notesSlides/_rels/notesSlide18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5.xml"/><Relationship Id="rId1" Type="http://schemas.openxmlformats.org/officeDocument/2006/relationships/notesMaster" Target="../notesMasters/notesMaster1.xml"/></Relationships>
</file>

<file path=ppt/notesSlides/_rels/notesSlide18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6.xml"/><Relationship Id="rId1" Type="http://schemas.openxmlformats.org/officeDocument/2006/relationships/notesMaster" Target="../notesMasters/notesMaster1.xml"/></Relationships>
</file>

<file path=ppt/notesSlides/_rels/notesSlide18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7.xml"/><Relationship Id="rId1" Type="http://schemas.openxmlformats.org/officeDocument/2006/relationships/notesMaster" Target="../notesMasters/notesMaster1.xml"/></Relationships>
</file>

<file path=ppt/notesSlides/_rels/notesSlide18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8.xml"/><Relationship Id="rId1" Type="http://schemas.openxmlformats.org/officeDocument/2006/relationships/notesMaster" Target="../notesMasters/notesMaster1.xml"/></Relationships>
</file>

<file path=ppt/notesSlides/_rels/notesSlide18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9.xml"/><Relationship Id="rId1" Type="http://schemas.openxmlformats.org/officeDocument/2006/relationships/notesMaster" Target="../notesMasters/notesMaster1.xml"/></Relationships>
</file>

<file path=ppt/notesSlides/_rels/notesSlide18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0.xml"/><Relationship Id="rId1" Type="http://schemas.openxmlformats.org/officeDocument/2006/relationships/notesMaster" Target="../notesMasters/notesMaster1.xml"/></Relationships>
</file>

<file path=ppt/notesSlides/_rels/notesSlide18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1.xml"/><Relationship Id="rId1" Type="http://schemas.openxmlformats.org/officeDocument/2006/relationships/notesMaster" Target="../notesMasters/notesMaster1.xml"/></Relationships>
</file>

<file path=ppt/notesSlides/_rels/notesSlide18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57066" indent="-291179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64717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30604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96491" indent="-232943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62377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3028264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94151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960038" indent="-232943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</a:pPr>
            <a:fld id="{3AC3E9B3-0984-43C0-8280-AD9406136F66}" type="slidenum">
              <a:rPr lang="en-US" altLang="en-US" smtClean="0"/>
              <a:pPr>
                <a:spcBef>
                  <a:spcPct val="0"/>
                </a:spcBef>
              </a:pPr>
              <a:t>1</a:t>
            </a:fld>
            <a:endParaRPr lang="en-US" altLang="en-US" smtClean="0"/>
          </a:p>
        </p:txBody>
      </p:sp>
      <p:sp>
        <p:nvSpPr>
          <p:cNvPr id="51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94C0FDC-44F3-4E03-8841-F88E3A312F9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950845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94C0FDC-44F3-4E03-8841-F88E3A312F9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94C0FDC-44F3-4E03-8841-F88E3A312F9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20959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E337C3A-5133-4B2A-801A-F2DD3193F1A4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7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71633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E337C3A-5133-4B2A-801A-F2DD3193F1A4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8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97045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E337C3A-5133-4B2A-801A-F2DD3193F1A4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9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833408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E337C3A-5133-4B2A-801A-F2DD3193F1A4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10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102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77940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94C0FDC-44F3-4E03-8841-F88E3A312F9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2446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094C0FDC-44F3-4E03-8841-F88E3A312F9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07273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BC8E432-9F1A-4D0B-B0C6-9227F174B399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8B5BE82-EFD1-4DCF-B292-86A1E641861F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8B5BE82-EFD1-4DCF-B292-86A1E641861F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78809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D93886A-CF97-4083-A456-C2AA600295D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D93886A-CF97-4083-A456-C2AA600295D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096198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471127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6317C28-4C37-4E95-A98C-3173ACF2F962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60748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6317C28-4C37-4E95-A98C-3173ACF2F962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26212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610321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6317C28-4C37-4E95-A98C-3173ACF2F962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3729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80911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51393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88E3DA60-F365-4832-870D-BDC16B5D7A0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88E3DA60-F365-4832-870D-BDC16B5D7A0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21836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29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337627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8B5BE82-EFD1-4DCF-B292-86A1E641861F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565599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8B5BE82-EFD1-4DCF-B292-86A1E641861F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8670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D93886A-CF97-4083-A456-C2AA600295D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491236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80323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D93886A-CF97-4083-A456-C2AA600295D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663255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6286587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6317C28-4C37-4E95-A98C-3173ACF2F962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42971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4227433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6317C28-4C37-4E95-A98C-3173ACF2F962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6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770357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39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655333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71550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88E3DA60-F365-4832-870D-BDC16B5D7A0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535717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88E3DA60-F365-4832-870D-BDC16B5D7A0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27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151295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494888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1ED4A46-F6C8-42AA-A66C-A494027A6700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9589269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1ED4A46-F6C8-42AA-A66C-A494027A6700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33D34FEF-88E2-4098-AEDD-55AE22B6EC4F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9283785-A3C6-44EC-9E20-377BDCFA49B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9283785-A3C6-44EC-9E20-377BDCFA49B3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2020705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56EAD98-B1D9-47D1-A156-E7BEC5DB5172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49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A092DEF-8072-48CB-8DAC-6E2D592E823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B0F33D7-BCFD-402A-BB24-A235E9A92C4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B0F33D7-BCFD-402A-BB24-A235E9A92C4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4316172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B0F33D7-BCFD-402A-BB24-A235E9A92C4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11932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B0F33D7-BCFD-402A-BB24-A235E9A92C4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0072979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B0F33D7-BCFD-402A-BB24-A235E9A92C4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2108341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AF12B9B-849D-46F0-BEAE-E8F05EA8ACA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AF12B9B-849D-46F0-BEAE-E8F05EA8ACA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3595625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C1ED4A46-F6C8-42AA-A66C-A494027A6700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348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7558321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AF12B9B-849D-46F0-BEAE-E8F05EA8ACAB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59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69412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001499B-0A90-4276-8092-26FE73F1F704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624456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9246385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57A2B1D-88A0-4E60-BFED-E600A9129E1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266714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57A2B1D-88A0-4E60-BFED-E600A9129E1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727167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9464621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57A2B1D-88A0-4E60-BFED-E600A9129E1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0676989"/>
      </p:ext>
    </p:extLst>
  </p:cSld>
  <p:clrMapOvr>
    <a:masterClrMapping/>
  </p:clrMapOvr>
</p:notes>
</file>

<file path=ppt/notesSlides/notesSlide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69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2080272"/>
      </p:ext>
    </p:extLst>
  </p:cSld>
  <p:clrMapOvr>
    <a:masterClrMapping/>
  </p:clrMapOvr>
</p:notes>
</file>

<file path=ppt/notesSlides/notesSlide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3511116"/>
      </p:ext>
    </p:extLst>
  </p:cSld>
  <p:clrMapOvr>
    <a:masterClrMapping/>
  </p:clrMapOvr>
</p:notes>
</file>

<file path=ppt/notesSlides/notesSlide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907671"/>
      </p:ext>
    </p:extLst>
  </p:cSld>
  <p:clrMapOvr>
    <a:masterClrMapping/>
  </p:clrMapOvr>
</p:notes>
</file>

<file path=ppt/notesSlides/notesSlide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0483F89-4ABC-455D-95DB-F2D36C6DED4D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notesSlides/notesSlide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8636594"/>
      </p:ext>
    </p:extLst>
  </p:cSld>
  <p:clrMapOvr>
    <a:masterClrMapping/>
  </p:clrMapOvr>
</p:notes>
</file>

<file path=ppt/notesSlides/notesSlide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54669"/>
      </p:ext>
    </p:extLst>
  </p:cSld>
  <p:clrMapOvr>
    <a:masterClrMapping/>
  </p:clrMapOvr>
</p:notes>
</file>

<file path=ppt/notesSlides/notesSlide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6748888"/>
      </p:ext>
    </p:extLst>
  </p:cSld>
  <p:clrMapOvr>
    <a:masterClrMapping/>
  </p:clrMapOvr>
</p:notes>
</file>

<file path=ppt/notesSlides/notesSlide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57A2B1D-88A0-4E60-BFED-E600A9129E1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4107473"/>
      </p:ext>
    </p:extLst>
  </p:cSld>
  <p:clrMapOvr>
    <a:masterClrMapping/>
  </p:clrMapOvr>
</p:notes>
</file>

<file path=ppt/notesSlides/notesSlide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889908"/>
      </p:ext>
    </p:extLst>
  </p:cSld>
  <p:clrMapOvr>
    <a:masterClrMapping/>
  </p:clrMapOvr>
</p:notes>
</file>

<file path=ppt/notesSlides/notesSlide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57A2B1D-88A0-4E60-BFED-E600A9129E1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3846752"/>
      </p:ext>
    </p:extLst>
  </p:cSld>
  <p:clrMapOvr>
    <a:masterClrMapping/>
  </p:clrMapOvr>
</p:notes>
</file>

<file path=ppt/notesSlides/notesSlide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79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9596490"/>
      </p:ext>
    </p:extLst>
  </p:cSld>
  <p:clrMapOvr>
    <a:masterClrMapping/>
  </p:clrMapOvr>
</p:notes>
</file>

<file path=ppt/notesSlides/notesSlide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57A2B1D-88A0-4E60-BFED-E600A9129E1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52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8048066"/>
      </p:ext>
    </p:extLst>
  </p:cSld>
  <p:clrMapOvr>
    <a:masterClrMapping/>
  </p:clrMapOvr>
</p:notes>
</file>

<file path=ppt/notesSlides/notesSlide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4190724"/>
      </p:ext>
    </p:extLst>
  </p:cSld>
  <p:clrMapOvr>
    <a:masterClrMapping/>
  </p:clrMapOvr>
</p:notes>
</file>

<file path=ppt/notesSlides/notesSlide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5770299"/>
      </p:ext>
    </p:extLst>
  </p:cSld>
  <p:clrMapOvr>
    <a:masterClrMapping/>
  </p:clrMapOvr>
</p:notes>
</file>

<file path=ppt/notesSlides/notesSlide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981266"/>
      </p:ext>
    </p:extLst>
  </p:cSld>
  <p:clrMapOvr>
    <a:masterClrMapping/>
  </p:clrMapOvr>
</p:notes>
</file>

<file path=ppt/notesSlides/notesSlide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3329760"/>
      </p:ext>
    </p:extLst>
  </p:cSld>
  <p:clrMapOvr>
    <a:masterClrMapping/>
  </p:clrMapOvr>
</p:notes>
</file>

<file path=ppt/notesSlides/notesSlide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0483F89-4ABC-455D-95DB-F2D36C6DED4D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3705181"/>
      </p:ext>
    </p:extLst>
  </p:cSld>
  <p:clrMapOvr>
    <a:masterClrMapping/>
  </p:clrMapOvr>
</p:notes>
</file>

<file path=ppt/notesSlides/notesSlide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0483F89-4ABC-455D-95DB-F2D36C6DED4D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144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7614941"/>
      </p:ext>
    </p:extLst>
  </p:cSld>
  <p:clrMapOvr>
    <a:masterClrMapping/>
  </p:clrMapOvr>
</p:notes>
</file>

<file path=ppt/notesSlides/notesSlide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0508312"/>
      </p:ext>
    </p:extLst>
  </p:cSld>
  <p:clrMapOvr>
    <a:masterClrMapping/>
  </p:clrMapOvr>
</p:notes>
</file>

<file path=ppt/notesSlides/notesSlide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0527018"/>
      </p:ext>
    </p:extLst>
  </p:cSld>
  <p:clrMapOvr>
    <a:masterClrMapping/>
  </p:clrMapOvr>
</p:notes>
</file>

<file path=ppt/notesSlides/notesSlide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89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002283"/>
      </p:ext>
    </p:extLst>
  </p:cSld>
  <p:clrMapOvr>
    <a:masterClrMapping/>
  </p:clrMapOvr>
</p:notes>
</file>

<file path=ppt/notesSlides/notesSlide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6070985"/>
      </p:ext>
    </p:extLst>
  </p:cSld>
  <p:clrMapOvr>
    <a:masterClrMapping/>
  </p:clrMapOvr>
</p:notes>
</file>

<file path=ppt/notesSlides/notesSlide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8538410"/>
      </p:ext>
    </p:extLst>
  </p:cSld>
  <p:clrMapOvr>
    <a:masterClrMapping/>
  </p:clrMapOvr>
</p:notes>
</file>

<file path=ppt/notesSlides/notesSlide9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3953738"/>
      </p:ext>
    </p:extLst>
  </p:cSld>
  <p:clrMapOvr>
    <a:masterClrMapping/>
  </p:clrMapOvr>
</p:notes>
</file>

<file path=ppt/notesSlides/notesSlide9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8310286"/>
      </p:ext>
    </p:extLst>
  </p:cSld>
  <p:clrMapOvr>
    <a:masterClrMapping/>
  </p:clrMapOvr>
</p:notes>
</file>

<file path=ppt/notesSlides/notesSlide9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4122169"/>
      </p:ext>
    </p:extLst>
  </p:cSld>
  <p:clrMapOvr>
    <a:masterClrMapping/>
  </p:clrMapOvr>
</p:notes>
</file>

<file path=ppt/notesSlides/notesSlide9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76480"/>
      </p:ext>
    </p:extLst>
  </p:cSld>
  <p:clrMapOvr>
    <a:masterClrMapping/>
  </p:clrMapOvr>
</p:notes>
</file>

<file path=ppt/notesSlides/notesSlide9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0671819"/>
      </p:ext>
    </p:extLst>
  </p:cSld>
  <p:clrMapOvr>
    <a:masterClrMapping/>
  </p:clrMapOvr>
</p:notes>
</file>

<file path=ppt/notesSlides/notesSlide9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1902456"/>
      </p:ext>
    </p:extLst>
  </p:cSld>
  <p:clrMapOvr>
    <a:masterClrMapping/>
  </p:clrMapOvr>
</p:notes>
</file>

<file path=ppt/notesSlides/notesSlide9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3899882"/>
      </p:ext>
    </p:extLst>
  </p:cSld>
  <p:clrMapOvr>
    <a:masterClrMapping/>
  </p:clrMapOvr>
</p:notes>
</file>

<file path=ppt/notesSlides/notesSlide9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99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873696"/>
      </p:ext>
    </p:extLst>
  </p:cSld>
  <p:clrMapOvr>
    <a:masterClrMapping/>
  </p:clrMapOvr>
</p:notes>
</file>

<file path=ppt/notesSlides/notesSlide9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406342"/>
      </p:ext>
    </p:extLst>
  </p:cSld>
  <p:clrMapOvr>
    <a:masterClrMapping/>
  </p:clrMapOvr>
</p:notes>
</file>

<file path=ppt/notesSlides/notesSlide9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0278546"/>
      </p:ext>
    </p:extLst>
  </p:cSld>
  <p:clrMapOvr>
    <a:masterClrMapping/>
  </p:clrMapOvr>
</p:notes>
</file>

<file path=ppt/notesSlides/notesSlide10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9074322"/>
      </p:ext>
    </p:extLst>
  </p:cSld>
  <p:clrMapOvr>
    <a:masterClrMapping/>
  </p:clrMapOvr>
</p:notes>
</file>

<file path=ppt/notesSlides/notesSlide10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6714219"/>
      </p:ext>
    </p:extLst>
  </p:cSld>
  <p:clrMapOvr>
    <a:masterClrMapping/>
  </p:clrMapOvr>
</p:notes>
</file>

<file path=ppt/notesSlides/notesSlide10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213232"/>
      </p:ext>
    </p:extLst>
  </p:cSld>
  <p:clrMapOvr>
    <a:masterClrMapping/>
  </p:clrMapOvr>
</p:notes>
</file>

<file path=ppt/notesSlides/notesSlide10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769557"/>
      </p:ext>
    </p:extLst>
  </p:cSld>
  <p:clrMapOvr>
    <a:masterClrMapping/>
  </p:clrMapOvr>
</p:notes>
</file>

<file path=ppt/notesSlides/notesSlide10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1812805"/>
      </p:ext>
    </p:extLst>
  </p:cSld>
  <p:clrMapOvr>
    <a:masterClrMapping/>
  </p:clrMapOvr>
</p:notes>
</file>

<file path=ppt/notesSlides/notesSlide10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4927A1C-678C-4888-B98D-3A7FF17574DE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0491596"/>
      </p:ext>
    </p:extLst>
  </p:cSld>
  <p:clrMapOvr>
    <a:masterClrMapping/>
  </p:clrMapOvr>
</p:notes>
</file>

<file path=ppt/notesSlides/notesSlide10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387937"/>
      </p:ext>
    </p:extLst>
  </p:cSld>
  <p:clrMapOvr>
    <a:masterClrMapping/>
  </p:clrMapOvr>
</p:notes>
</file>

<file path=ppt/notesSlides/notesSlide10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109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9017932"/>
      </p:ext>
    </p:extLst>
  </p:cSld>
  <p:clrMapOvr>
    <a:masterClrMapping/>
  </p:clrMapOvr>
</p:notes>
</file>

<file path=ppt/notesSlides/notesSlide10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078952"/>
      </p:ext>
    </p:extLst>
  </p:cSld>
  <p:clrMapOvr>
    <a:masterClrMapping/>
  </p:clrMapOvr>
</p:notes>
</file>

<file path=ppt/notesSlides/notesSlide10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4214523"/>
      </p:ext>
    </p:extLst>
  </p:cSld>
  <p:clrMapOvr>
    <a:masterClrMapping/>
  </p:clrMapOvr>
</p:notes>
</file>

<file path=ppt/notesSlides/notesSlide1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6284"/>
      </p:ext>
    </p:extLst>
  </p:cSld>
  <p:clrMapOvr>
    <a:masterClrMapping/>
  </p:clrMapOvr>
</p:notes>
</file>

<file path=ppt/notesSlides/notesSlide1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822297"/>
      </p:ext>
    </p:extLst>
  </p:cSld>
  <p:clrMapOvr>
    <a:masterClrMapping/>
  </p:clrMapOvr>
</p:notes>
</file>

<file path=ppt/notesSlides/notesSlide1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0470922"/>
      </p:ext>
    </p:extLst>
  </p:cSld>
  <p:clrMapOvr>
    <a:masterClrMapping/>
  </p:clrMapOvr>
</p:notes>
</file>

<file path=ppt/notesSlides/notesSlide1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0767921"/>
      </p:ext>
    </p:extLst>
  </p:cSld>
  <p:clrMapOvr>
    <a:masterClrMapping/>
  </p:clrMapOvr>
</p:notes>
</file>

<file path=ppt/notesSlides/notesSlide1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265752"/>
      </p:ext>
    </p:extLst>
  </p:cSld>
  <p:clrMapOvr>
    <a:masterClrMapping/>
  </p:clrMapOvr>
</p:notes>
</file>

<file path=ppt/notesSlides/notesSlide1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0972021"/>
      </p:ext>
    </p:extLst>
  </p:cSld>
  <p:clrMapOvr>
    <a:masterClrMapping/>
  </p:clrMapOvr>
</p:notes>
</file>

<file path=ppt/notesSlides/notesSlide1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118722"/>
      </p:ext>
    </p:extLst>
  </p:cSld>
  <p:clrMapOvr>
    <a:masterClrMapping/>
  </p:clrMapOvr>
</p:notes>
</file>

<file path=ppt/notesSlides/notesSlide1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119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6000845"/>
      </p:ext>
    </p:extLst>
  </p:cSld>
  <p:clrMapOvr>
    <a:masterClrMapping/>
  </p:clrMapOvr>
</p:notes>
</file>

<file path=ppt/notesSlides/notesSlide1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51961526"/>
      </p:ext>
    </p:extLst>
  </p:cSld>
  <p:clrMapOvr>
    <a:masterClrMapping/>
  </p:clrMapOvr>
</p:notes>
</file>

<file path=ppt/notesSlides/notesSlide1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7749838"/>
      </p:ext>
    </p:extLst>
  </p:cSld>
  <p:clrMapOvr>
    <a:masterClrMapping/>
  </p:clrMapOvr>
</p:notes>
</file>

<file path=ppt/notesSlides/notesSlide1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9645730"/>
      </p:ext>
    </p:extLst>
  </p:cSld>
  <p:clrMapOvr>
    <a:masterClrMapping/>
  </p:clrMapOvr>
</p:notes>
</file>

<file path=ppt/notesSlides/notesSlide1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649131"/>
      </p:ext>
    </p:extLst>
  </p:cSld>
  <p:clrMapOvr>
    <a:masterClrMapping/>
  </p:clrMapOvr>
</p:notes>
</file>

<file path=ppt/notesSlides/notesSlide1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8187093"/>
      </p:ext>
    </p:extLst>
  </p:cSld>
  <p:clrMapOvr>
    <a:masterClrMapping/>
  </p:clrMapOvr>
</p:notes>
</file>

<file path=ppt/notesSlides/notesSlide1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01777"/>
      </p:ext>
    </p:extLst>
  </p:cSld>
  <p:clrMapOvr>
    <a:masterClrMapping/>
  </p:clrMapOvr>
</p:notes>
</file>

<file path=ppt/notesSlides/notesSlide1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2150852"/>
      </p:ext>
    </p:extLst>
  </p:cSld>
  <p:clrMapOvr>
    <a:masterClrMapping/>
  </p:clrMapOvr>
</p:notes>
</file>

<file path=ppt/notesSlides/notesSlide1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2055565"/>
      </p:ext>
    </p:extLst>
  </p:cSld>
  <p:clrMapOvr>
    <a:masterClrMapping/>
  </p:clrMapOvr>
</p:notes>
</file>

<file path=ppt/notesSlides/notesSlide1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A1C409B-EB5F-4223-AE23-B21DA879A6B8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776488"/>
      </p:ext>
    </p:extLst>
  </p:cSld>
  <p:clrMapOvr>
    <a:masterClrMapping/>
  </p:clrMapOvr>
</p:notes>
</file>

<file path=ppt/notesSlides/notesSlide1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129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3444420"/>
      </p:ext>
    </p:extLst>
  </p:cSld>
  <p:clrMapOvr>
    <a:masterClrMapping/>
  </p:clrMapOvr>
</p:notes>
</file>

<file path=ppt/notesSlides/notesSlide1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130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270940"/>
      </p:ext>
    </p:extLst>
  </p:cSld>
  <p:clrMapOvr>
    <a:masterClrMapping/>
  </p:clrMapOvr>
</p:notes>
</file>

<file path=ppt/notesSlides/notesSlide1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131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6592809"/>
      </p:ext>
    </p:extLst>
  </p:cSld>
  <p:clrMapOvr>
    <a:masterClrMapping/>
  </p:clrMapOvr>
</p:notes>
</file>

<file path=ppt/notesSlides/notesSlide1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132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9279525"/>
      </p:ext>
    </p:extLst>
  </p:cSld>
  <p:clrMapOvr>
    <a:masterClrMapping/>
  </p:clrMapOvr>
</p:notes>
</file>

<file path=ppt/notesSlides/notesSlide1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133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2502106"/>
      </p:ext>
    </p:extLst>
  </p:cSld>
  <p:clrMapOvr>
    <a:masterClrMapping/>
  </p:clrMapOvr>
</p:notes>
</file>

<file path=ppt/notesSlides/notesSlide1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134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3108020"/>
      </p:ext>
    </p:extLst>
  </p:cSld>
  <p:clrMapOvr>
    <a:masterClrMapping/>
  </p:clrMapOvr>
</p:notes>
</file>

<file path=ppt/notesSlides/notesSlide1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135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5391479"/>
      </p:ext>
    </p:extLst>
  </p:cSld>
  <p:clrMapOvr>
    <a:masterClrMapping/>
  </p:clrMapOvr>
</p:notes>
</file>

<file path=ppt/notesSlides/notesSlide1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136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7570302"/>
      </p:ext>
    </p:extLst>
  </p:cSld>
  <p:clrMapOvr>
    <a:masterClrMapping/>
  </p:clrMapOvr>
</p:notes>
</file>

<file path=ppt/notesSlides/notesSlide1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137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1664116"/>
      </p:ext>
    </p:extLst>
  </p:cSld>
  <p:clrMapOvr>
    <a:masterClrMapping/>
  </p:clrMapOvr>
</p:notes>
</file>

<file path=ppt/notesSlides/notesSlide1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138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1200241"/>
      </p:ext>
    </p:extLst>
  </p:cSld>
  <p:clrMapOvr>
    <a:masterClrMapping/>
  </p:clrMapOvr>
</p:notes>
</file>

<file path=ppt/notesSlides/notesSlide1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139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3900278"/>
      </p:ext>
    </p:extLst>
  </p:cSld>
  <p:clrMapOvr>
    <a:masterClrMapping/>
  </p:clrMapOvr>
</p:notes>
</file>

<file path=ppt/notesSlides/notesSlide1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140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7761848"/>
      </p:ext>
    </p:extLst>
  </p:cSld>
  <p:clrMapOvr>
    <a:masterClrMapping/>
  </p:clrMapOvr>
</p:notes>
</file>

<file path=ppt/notesSlides/notesSlide1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141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81920"/>
      </p:ext>
    </p:extLst>
  </p:cSld>
  <p:clrMapOvr>
    <a:masterClrMapping/>
  </p:clrMapOvr>
</p:notes>
</file>

<file path=ppt/notesSlides/notesSlide1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142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8049441"/>
      </p:ext>
    </p:extLst>
  </p:cSld>
  <p:clrMapOvr>
    <a:masterClrMapping/>
  </p:clrMapOvr>
</p:notes>
</file>

<file path=ppt/notesSlides/notesSlide1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143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9438175"/>
      </p:ext>
    </p:extLst>
  </p:cSld>
  <p:clrMapOvr>
    <a:masterClrMapping/>
  </p:clrMapOvr>
</p:notes>
</file>

<file path=ppt/notesSlides/notesSlide1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144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8103602"/>
      </p:ext>
    </p:extLst>
  </p:cSld>
  <p:clrMapOvr>
    <a:masterClrMapping/>
  </p:clrMapOvr>
</p:notes>
</file>

<file path=ppt/notesSlides/notesSlide1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145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7924082"/>
      </p:ext>
    </p:extLst>
  </p:cSld>
  <p:clrMapOvr>
    <a:masterClrMapping/>
  </p:clrMapOvr>
</p:notes>
</file>

<file path=ppt/notesSlides/notesSlide1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146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2407610"/>
      </p:ext>
    </p:extLst>
  </p:cSld>
  <p:clrMapOvr>
    <a:masterClrMapping/>
  </p:clrMapOvr>
</p:notes>
</file>

<file path=ppt/notesSlides/notesSlide1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147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2894912"/>
      </p:ext>
    </p:extLst>
  </p:cSld>
  <p:clrMapOvr>
    <a:masterClrMapping/>
  </p:clrMapOvr>
</p:notes>
</file>

<file path=ppt/notesSlides/notesSlide1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148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051825"/>
      </p:ext>
    </p:extLst>
  </p:cSld>
  <p:clrMapOvr>
    <a:masterClrMapping/>
  </p:clrMapOvr>
</p:notes>
</file>

<file path=ppt/notesSlides/notesSlide1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150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6845962"/>
      </p:ext>
    </p:extLst>
  </p:cSld>
  <p:clrMapOvr>
    <a:masterClrMapping/>
  </p:clrMapOvr>
</p:notes>
</file>

<file path=ppt/notesSlides/notesSlide1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330F2DA-5492-4F1D-A3A0-3A9B119394B6}" type="slidenum">
              <a:rPr lang="en-US" altLang="en-US">
                <a:cs typeface="Arial" panose="020B0604020202020204" pitchFamily="34" charset="0"/>
              </a:rPr>
              <a:pPr algn="r" eaLnBrk="1" hangingPunct="1">
                <a:spcBef>
                  <a:spcPct val="0"/>
                </a:spcBef>
              </a:pPr>
              <a:t>151</a:t>
            </a:fld>
            <a:endParaRPr lang="en-US" altLang="en-US"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4284306"/>
      </p:ext>
    </p:extLst>
  </p:cSld>
  <p:clrMapOvr>
    <a:masterClrMapping/>
  </p:clrMapOvr>
</p:notes>
</file>

<file path=ppt/notesSlides/notesSlide1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152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3660535"/>
      </p:ext>
    </p:extLst>
  </p:cSld>
  <p:clrMapOvr>
    <a:masterClrMapping/>
  </p:clrMapOvr>
</p:notes>
</file>

<file path=ppt/notesSlides/notesSlide1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153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8059443"/>
      </p:ext>
    </p:extLst>
  </p:cSld>
  <p:clrMapOvr>
    <a:masterClrMapping/>
  </p:clrMapOvr>
</p:notes>
</file>

<file path=ppt/notesSlides/notesSlide1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154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2293119"/>
      </p:ext>
    </p:extLst>
  </p:cSld>
  <p:clrMapOvr>
    <a:masterClrMapping/>
  </p:clrMapOvr>
</p:notes>
</file>

<file path=ppt/notesSlides/notesSlide1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155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772680"/>
      </p:ext>
    </p:extLst>
  </p:cSld>
  <p:clrMapOvr>
    <a:masterClrMapping/>
  </p:clrMapOvr>
</p:notes>
</file>

<file path=ppt/notesSlides/notesSlide1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156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749270"/>
      </p:ext>
    </p:extLst>
  </p:cSld>
  <p:clrMapOvr>
    <a:masterClrMapping/>
  </p:clrMapOvr>
</p:notes>
</file>

<file path=ppt/notesSlides/notesSlide1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157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9954848"/>
      </p:ext>
    </p:extLst>
  </p:cSld>
  <p:clrMapOvr>
    <a:masterClrMapping/>
  </p:clrMapOvr>
</p:notes>
</file>

<file path=ppt/notesSlides/notesSlide1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158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240416"/>
      </p:ext>
    </p:extLst>
  </p:cSld>
  <p:clrMapOvr>
    <a:masterClrMapping/>
  </p:clrMapOvr>
</p:notes>
</file>

<file path=ppt/notesSlides/notesSlide1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159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2351035"/>
      </p:ext>
    </p:extLst>
  </p:cSld>
  <p:clrMapOvr>
    <a:masterClrMapping/>
  </p:clrMapOvr>
</p:notes>
</file>

<file path=ppt/notesSlides/notesSlide1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160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870521"/>
      </p:ext>
    </p:extLst>
  </p:cSld>
  <p:clrMapOvr>
    <a:masterClrMapping/>
  </p:clrMapOvr>
</p:notes>
</file>

<file path=ppt/notesSlides/notesSlide1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161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00042933"/>
      </p:ext>
    </p:extLst>
  </p:cSld>
  <p:clrMapOvr>
    <a:masterClrMapping/>
  </p:clrMapOvr>
</p:notes>
</file>

<file path=ppt/notesSlides/notesSlide1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162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8444651"/>
      </p:ext>
    </p:extLst>
  </p:cSld>
  <p:clrMapOvr>
    <a:masterClrMapping/>
  </p:clrMapOvr>
</p:notes>
</file>

<file path=ppt/notesSlides/notesSlide1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163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0215669"/>
      </p:ext>
    </p:extLst>
  </p:cSld>
  <p:clrMapOvr>
    <a:masterClrMapping/>
  </p:clrMapOvr>
</p:notes>
</file>

<file path=ppt/notesSlides/notesSlide1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164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4231463"/>
      </p:ext>
    </p:extLst>
  </p:cSld>
  <p:clrMapOvr>
    <a:masterClrMapping/>
  </p:clrMapOvr>
</p:notes>
</file>

<file path=ppt/notesSlides/notesSlide1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165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328317"/>
      </p:ext>
    </p:extLst>
  </p:cSld>
  <p:clrMapOvr>
    <a:masterClrMapping/>
  </p:clrMapOvr>
</p:notes>
</file>

<file path=ppt/notesSlides/notesSlide1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166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572821"/>
      </p:ext>
    </p:extLst>
  </p:cSld>
  <p:clrMapOvr>
    <a:masterClrMapping/>
  </p:clrMapOvr>
</p:notes>
</file>

<file path=ppt/notesSlides/notesSlide1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167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270183"/>
      </p:ext>
    </p:extLst>
  </p:cSld>
  <p:clrMapOvr>
    <a:masterClrMapping/>
  </p:clrMapOvr>
</p:notes>
</file>

<file path=ppt/notesSlides/notesSlide1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168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1952874"/>
      </p:ext>
    </p:extLst>
  </p:cSld>
  <p:clrMapOvr>
    <a:masterClrMapping/>
  </p:clrMapOvr>
</p:notes>
</file>

<file path=ppt/notesSlides/notesSlide1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169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467838"/>
      </p:ext>
    </p:extLst>
  </p:cSld>
  <p:clrMapOvr>
    <a:masterClrMapping/>
  </p:clrMapOvr>
</p:notes>
</file>

<file path=ppt/notesSlides/notesSlide16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170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3891134"/>
      </p:ext>
    </p:extLst>
  </p:cSld>
  <p:clrMapOvr>
    <a:masterClrMapping/>
  </p:clrMapOvr>
</p:notes>
</file>

<file path=ppt/notesSlides/notesSlide16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171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7832977"/>
      </p:ext>
    </p:extLst>
  </p:cSld>
  <p:clrMapOvr>
    <a:masterClrMapping/>
  </p:clrMapOvr>
</p:notes>
</file>

<file path=ppt/notesSlides/notesSlide16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172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1068548"/>
      </p:ext>
    </p:extLst>
  </p:cSld>
  <p:clrMapOvr>
    <a:masterClrMapping/>
  </p:clrMapOvr>
</p:notes>
</file>

<file path=ppt/notesSlides/notesSlide17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173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6280176"/>
      </p:ext>
    </p:extLst>
  </p:cSld>
  <p:clrMapOvr>
    <a:masterClrMapping/>
  </p:clrMapOvr>
</p:notes>
</file>

<file path=ppt/notesSlides/notesSlide17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174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7269657"/>
      </p:ext>
    </p:extLst>
  </p:cSld>
  <p:clrMapOvr>
    <a:masterClrMapping/>
  </p:clrMapOvr>
</p:notes>
</file>

<file path=ppt/notesSlides/notesSlide17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175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8052656"/>
      </p:ext>
    </p:extLst>
  </p:cSld>
  <p:clrMapOvr>
    <a:masterClrMapping/>
  </p:clrMapOvr>
</p:notes>
</file>

<file path=ppt/notesSlides/notesSlide17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176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7534570"/>
      </p:ext>
    </p:extLst>
  </p:cSld>
  <p:clrMapOvr>
    <a:masterClrMapping/>
  </p:clrMapOvr>
</p:notes>
</file>

<file path=ppt/notesSlides/notesSlide17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30F2DA-5492-4F1D-A3A0-3A9B119394B6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907444"/>
      </p:ext>
    </p:extLst>
  </p:cSld>
  <p:clrMapOvr>
    <a:masterClrMapping/>
  </p:clrMapOvr>
</p:notes>
</file>

<file path=ppt/notesSlides/notesSlide17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092DEF-8072-48CB-8DAC-6E2D592E823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178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8927773"/>
      </p:ext>
    </p:extLst>
  </p:cSld>
  <p:clrMapOvr>
    <a:masterClrMapping/>
  </p:clrMapOvr>
</p:notes>
</file>

<file path=ppt/notesSlides/notesSlide17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179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5648642"/>
      </p:ext>
    </p:extLst>
  </p:cSld>
  <p:clrMapOvr>
    <a:masterClrMapping/>
  </p:clrMapOvr>
</p:notes>
</file>

<file path=ppt/notesSlides/notesSlide17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180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8470463"/>
      </p:ext>
    </p:extLst>
  </p:cSld>
  <p:clrMapOvr>
    <a:masterClrMapping/>
  </p:clrMapOvr>
</p:notes>
</file>

<file path=ppt/notesSlides/notesSlide17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BA1C409B-EB5F-4223-AE23-B21DA879A6B8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181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2684100"/>
      </p:ext>
    </p:extLst>
  </p:cSld>
  <p:clrMapOvr>
    <a:masterClrMapping/>
  </p:clrMapOvr>
</p:notes>
</file>

<file path=ppt/notesSlides/notesSlide17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182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2987656"/>
      </p:ext>
    </p:extLst>
  </p:cSld>
  <p:clrMapOvr>
    <a:masterClrMapping/>
  </p:clrMapOvr>
</p:notes>
</file>

<file path=ppt/notesSlides/notesSlide18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183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5898093"/>
      </p:ext>
    </p:extLst>
  </p:cSld>
  <p:clrMapOvr>
    <a:masterClrMapping/>
  </p:clrMapOvr>
</p:notes>
</file>

<file path=ppt/notesSlides/notesSlide18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184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5402736"/>
      </p:ext>
    </p:extLst>
  </p:cSld>
  <p:clrMapOvr>
    <a:masterClrMapping/>
  </p:clrMapOvr>
</p:notes>
</file>

<file path=ppt/notesSlides/notesSlide18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CA092DEF-8072-48CB-8DAC-6E2D592E823E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185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9499612"/>
      </p:ext>
    </p:extLst>
  </p:cSld>
  <p:clrMapOvr>
    <a:masterClrMapping/>
  </p:clrMapOvr>
</p:notes>
</file>

<file path=ppt/notesSlides/notesSlide18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r" defTabSz="931774" eaLnBrk="1" hangingPunct="1">
              <a:spcBef>
                <a:spcPct val="0"/>
              </a:spcBef>
              <a:defRPr/>
            </a:pPr>
            <a:fld id="{5330F2DA-5492-4F1D-A3A0-3A9B119394B6}" type="slidenum">
              <a:rPr lang="en-US" altLang="en-US">
                <a:solidFill>
                  <a:srgbClr val="000000"/>
                </a:solidFill>
                <a:cs typeface="Arial" panose="020B0604020202020204" pitchFamily="34" charset="0"/>
              </a:rPr>
              <a:pPr algn="r" defTabSz="931774" eaLnBrk="1" hangingPunct="1">
                <a:spcBef>
                  <a:spcPct val="0"/>
                </a:spcBef>
                <a:defRPr/>
              </a:pPr>
              <a:t>186</a:t>
            </a:fld>
            <a:endParaRPr lang="en-US" altLang="en-US">
              <a:solidFill>
                <a:srgbClr val="000000"/>
              </a:solidFill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4499909"/>
      </p:ext>
    </p:extLst>
  </p:cSld>
  <p:clrMapOvr>
    <a:masterClrMapping/>
  </p:clrMapOvr>
</p:notes>
</file>

<file path=ppt/notesSlides/notesSlide18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4927A1C-678C-4888-B98D-3A7FF17574D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187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0300482"/>
      </p:ext>
    </p:extLst>
  </p:cSld>
  <p:clrMapOvr>
    <a:masterClrMapping/>
  </p:clrMapOvr>
</p:notes>
</file>

<file path=ppt/notesSlides/notesSlide18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30F2DA-5492-4F1D-A3A0-3A9B119394B6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188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0616640"/>
      </p:ext>
    </p:extLst>
  </p:cSld>
  <p:clrMapOvr>
    <a:masterClrMapping/>
  </p:clrMapOvr>
</p:notes>
</file>

<file path=ppt/notesSlides/notesSlide18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CA092DEF-8072-48CB-8DAC-6E2D592E823E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189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603098"/>
      </p:ext>
    </p:extLst>
  </p:cSld>
  <p:clrMapOvr>
    <a:masterClrMapping/>
  </p:clrMapOvr>
</p:notes>
</file>

<file path=ppt/notesSlides/notesSlide18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30F2DA-5492-4F1D-A3A0-3A9B119394B6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190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0302475"/>
      </p:ext>
    </p:extLst>
  </p:cSld>
  <p:clrMapOvr>
    <a:masterClrMapping/>
  </p:clrMapOvr>
</p:notes>
</file>

<file path=ppt/notesSlides/notesSlide18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5330F2DA-5492-4F1D-A3A0-3A9B119394B6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191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6349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3702723"/>
      </p:ext>
    </p:extLst>
  </p:cSld>
  <p:clrMapOvr>
    <a:masterClrMapping/>
  </p:clrMapOvr>
</p:notes>
</file>

<file path=ppt/notesSlides/notesSlide18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 txBox="1">
            <a:spLocks noGrp="1" noChangeArrowheads="1"/>
          </p:cNvSpPr>
          <p:nvPr/>
        </p:nvSpPr>
        <p:spPr bwMode="auto">
          <a:xfrm>
            <a:off x="3970938" y="8829967"/>
            <a:ext cx="3037840" cy="464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3177" tIns="46589" rIns="93177" bIns="46589"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r" defTabSz="931774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BA1C409B-EB5F-4223-AE23-B21DA879A6B8}" type="slidenum">
              <a:rPr kumimoji="0" lang="en-US" altLang="en-US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MS PGothic" panose="020B0600070205080204" pitchFamily="34" charset="-128"/>
                <a:cs typeface="Arial" panose="020B0604020202020204" pitchFamily="34" charset="0"/>
              </a:rPr>
              <a:pPr marL="0" marR="0" lvl="0" indent="0" algn="r" defTabSz="931774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Arial" panose="020B0604020202020204" pitchFamily="34" charset="0"/>
            </a:endParaRPr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0816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1905000"/>
            <a:ext cx="9009063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5" y="1604"/>
              <a:ext cx="449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defRPr/>
                </a:pPr>
                <a:endParaRPr lang="en-US" altLang="en-US" smtClean="0">
                  <a:latin typeface="Tahoma" panose="020B060403050404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defRPr/>
                </a:pPr>
                <a:endParaRPr lang="en-US" altLang="en-US" smtClean="0">
                  <a:latin typeface="Tahoma" panose="020B0604030504040204" pitchFamily="34" charset="0"/>
                  <a:cs typeface="Arial" panose="020B0604020202020204" pitchFamily="34" charset="0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3" y="1870"/>
              <a:ext cx="466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defRPr/>
                </a:pPr>
                <a:endParaRPr lang="en-US" altLang="en-US" smtClean="0">
                  <a:latin typeface="Tahoma" panose="020B060403050404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8" y="2640"/>
                <a:ext cx="336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MS PGothic" panose="020B0600070205080204" pitchFamily="34" charset="-128"/>
                  </a:defRPr>
                </a:lvl9pPr>
              </a:lstStyle>
              <a:p>
                <a:pPr>
                  <a:defRPr/>
                </a:pPr>
                <a:endParaRPr lang="en-US" altLang="en-US" smtClean="0">
                  <a:latin typeface="Tahoma" panose="020B060403050404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defRPr/>
              </a:pPr>
              <a:endParaRPr lang="en-US" altLang="en-US" smtClean="0">
                <a:latin typeface="Tahom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defRPr/>
              </a:pPr>
              <a:endParaRPr lang="en-US" altLang="en-US" smtClean="0">
                <a:latin typeface="Tahoma" panose="020B060403050404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defRPr/>
              </a:pPr>
              <a:endParaRPr lang="en-US" altLang="en-US" smtClean="0">
                <a:latin typeface="Tahoma" panose="020B060403050404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855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990600" y="1143000"/>
            <a:ext cx="7772400" cy="1462088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0855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3528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9906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3429000" y="6248400"/>
            <a:ext cx="28956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858000" y="6248400"/>
            <a:ext cx="1905000" cy="457200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/>
            </a:pPr>
            <a:fld id="{1120FFE1-517F-4891-B353-BF442C8946B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39450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CB6809-C69B-4C20-AD76-DB385224543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883125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A8460D-5601-49F2-8D2B-71D273EBD7D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757342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4800" y="1524000"/>
            <a:ext cx="4248150" cy="4608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5350" y="1524000"/>
            <a:ext cx="4249738" cy="4608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C01B29-2538-4012-B630-6B9A8E80E90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92514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070612-CF2A-4632-91CC-090F5574B54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533337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5496AE-1CE9-4A19-91C7-6F9F05E5F43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956936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700C47-CAB9-4C16-8B71-E47FCA83529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070166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D616A9-3CF9-4BB3-902B-703BF6F0FFF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979670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5176CF-F179-4182-B5EF-D27CCF38734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399011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3A313F-528E-4592-BA56-EC5210FFBAB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73182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92913" y="214313"/>
            <a:ext cx="2162175" cy="5918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214313"/>
            <a:ext cx="6335713" cy="5918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1B357F-F0DA-4A9A-8F2C-ED3B97541AFB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485747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0938" y="214313"/>
            <a:ext cx="7793037" cy="85248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04800" y="1524000"/>
            <a:ext cx="4248150" cy="46085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5350" y="1524000"/>
            <a:ext cx="4249738" cy="46085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2757AA-EA3A-4832-A3E4-C8FD139B36E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5453643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304800" y="214313"/>
            <a:ext cx="8650288" cy="591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3B2082-7955-44C7-ACCF-1DE6CDCFB27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374952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417513" y="533400"/>
            <a:ext cx="43815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800100" y="533400"/>
            <a:ext cx="328613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541338" y="955675"/>
            <a:ext cx="422275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911225" y="955675"/>
            <a:ext cx="368300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27000" y="882650"/>
            <a:ext cx="560388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762000" y="425450"/>
            <a:ext cx="31750" cy="1052513"/>
          </a:xfrm>
          <a:prstGeom prst="rect">
            <a:avLst/>
          </a:prstGeom>
          <a:solidFill>
            <a:schemeClr val="bg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442913" y="1216025"/>
            <a:ext cx="8226425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>
              <a:defRPr/>
            </a:pPr>
            <a:endParaRPr kumimoji="1" lang="en-US" altLang="en-US" sz="2400" smtClean="0">
              <a:latin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33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150938" y="214313"/>
            <a:ext cx="7793037" cy="852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34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304800" y="1524000"/>
            <a:ext cx="8650288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10753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02 Jan 2011</a:t>
            </a:r>
          </a:p>
        </p:txBody>
      </p:sp>
      <p:sp>
        <p:nvSpPr>
          <p:cNvPr id="10753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048000" y="6243638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Tahoma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/>
              <a:t>CS 3243 - Blind Search</a:t>
            </a:r>
          </a:p>
        </p:txBody>
      </p:sp>
      <p:sp>
        <p:nvSpPr>
          <p:cNvPr id="10753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42150" y="6243638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Tahoma" panose="020B060403050404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955633B7-C393-4E3A-86BA-9140A077E14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31" r:id="rId1"/>
    <p:sldLayoutId id="2147484119" r:id="rId2"/>
    <p:sldLayoutId id="2147484120" r:id="rId3"/>
    <p:sldLayoutId id="2147484121" r:id="rId4"/>
    <p:sldLayoutId id="2147484122" r:id="rId5"/>
    <p:sldLayoutId id="2147484123" r:id="rId6"/>
    <p:sldLayoutId id="2147484124" r:id="rId7"/>
    <p:sldLayoutId id="2147484125" r:id="rId8"/>
    <p:sldLayoutId id="2147484126" r:id="rId9"/>
    <p:sldLayoutId id="2147484127" r:id="rId10"/>
    <p:sldLayoutId id="2147484128" r:id="rId11"/>
    <p:sldLayoutId id="2147484129" r:id="rId12"/>
    <p:sldLayoutId id="2147484130" r:id="rId13"/>
  </p:sldLayoutIdLst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MS PGothic" pitchFamily="34" charset="-128"/>
          <a:cs typeface="ＭＳ Ｐゴシック" charset="-128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  <a:ea typeface="MS PGothic" pitchFamily="34" charset="-128"/>
          <a:cs typeface="ＭＳ Ｐゴシック" charset="-128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ahom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anose="05000000000000000000" pitchFamily="2" charset="2"/>
        <a:buChar char="n"/>
        <a:defRPr sz="3200">
          <a:solidFill>
            <a:schemeClr val="tx1"/>
          </a:solidFill>
          <a:latin typeface="+mn-lt"/>
          <a:ea typeface="MS PGothic" pitchFamily="34" charset="-128"/>
          <a:cs typeface="ＭＳ Ｐゴシック" charset="-128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anose="05000000000000000000" pitchFamily="2" charset="2"/>
        <a:buChar char="n"/>
        <a:defRPr sz="2800">
          <a:solidFill>
            <a:schemeClr val="tx1"/>
          </a:solidFill>
          <a:latin typeface="+mn-lt"/>
          <a:ea typeface="MS PGothic" pitchFamily="34" charset="-128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anose="05000000000000000000" pitchFamily="2" charset="2"/>
        <a:buChar char="n"/>
        <a:defRPr sz="2400">
          <a:solidFill>
            <a:schemeClr val="tx1"/>
          </a:solidFill>
          <a:latin typeface="+mn-lt"/>
          <a:ea typeface="MS PGothic" pitchFamily="34" charset="-128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itchFamily="34" charset="-128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anose="05000000000000000000" pitchFamily="2" charset="2"/>
        <a:buChar char="n"/>
        <a:defRPr sz="2000">
          <a:solidFill>
            <a:schemeClr val="tx1"/>
          </a:solidFill>
          <a:latin typeface="+mn-lt"/>
          <a:ea typeface="MS PGothic" pitchFamily="34" charset="-128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1.bin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2.bin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3.bin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3.bin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4.bin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4.bin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5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.vml"/><Relationship Id="rId5" Type="http://schemas.openxmlformats.org/officeDocument/2006/relationships/image" Target="../media/image7.wmf"/><Relationship Id="rId4" Type="http://schemas.openxmlformats.org/officeDocument/2006/relationships/oleObject" Target="../embeddings/oleObject6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9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7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0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8.bin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1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9.bin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2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0.bin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3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0.bin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4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1.bin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5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1.bin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12.bin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3.bin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3.bin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3.bin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0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3.bin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1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3.bin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7.xml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3.bin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3.vml"/><Relationship Id="rId5" Type="http://schemas.openxmlformats.org/officeDocument/2006/relationships/image" Target="../media/image10.wmf"/><Relationship Id="rId4" Type="http://schemas.openxmlformats.org/officeDocument/2006/relationships/oleObject" Target="../embeddings/oleObject13.bin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0.xml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4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4.bin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5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5.bin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6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6.bin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4.xml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7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7.bin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6.xml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8.bin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8.xml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9.xml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19.bin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0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20.bin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3.xml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4.xml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5.xml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21.bin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2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22.bin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21.bin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9.xml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4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21.bin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1.xml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5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21.bin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3.xml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6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21.bin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21.bin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7.xml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8.v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23.bin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9.v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23.bin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0.v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23.bin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1.xml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1.v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23.bin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3.xml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2.v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23.bin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5.xml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3.v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23.bin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4.vml"/><Relationship Id="rId5" Type="http://schemas.openxmlformats.org/officeDocument/2006/relationships/image" Target="../media/image13.wmf"/><Relationship Id="rId4" Type="http://schemas.openxmlformats.org/officeDocument/2006/relationships/oleObject" Target="../embeddings/oleObject24.bin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0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9.xml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0.xml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1.xml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5.vml"/><Relationship Id="rId5" Type="http://schemas.openxmlformats.org/officeDocument/2006/relationships/image" Target="../media/image15.emf"/><Relationship Id="rId4" Type="http://schemas.openxmlformats.org/officeDocument/2006/relationships/oleObject" Target="../embeddings/oleObject25.bin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6.vml"/><Relationship Id="rId5" Type="http://schemas.openxmlformats.org/officeDocument/2006/relationships/image" Target="../media/image16.emf"/><Relationship Id="rId4" Type="http://schemas.openxmlformats.org/officeDocument/2006/relationships/oleObject" Target="../embeddings/oleObject26.bin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7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27.bin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8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28.bin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9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29.bin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7.xml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0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30.bin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9.xml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1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30.bin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1.xml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2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30.bin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3.xml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3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31.bin"/></Relationships>
</file>

<file path=ppt/slides/_rels/slide12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4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32.bin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2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5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33.bin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6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34.bin"/></Relationships>
</file>

<file path=ppt/slides/_rels/slide1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7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34.bin"/></Relationships>
</file>

<file path=ppt/slides/_rels/slide1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0.xml"/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8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34.bin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2.xml"/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9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34.bin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4.xml"/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0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33.bin"/></Relationships>
</file>

<file path=ppt/slides/_rels/slide1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1.vml"/><Relationship Id="rId5" Type="http://schemas.openxmlformats.org/officeDocument/2006/relationships/image" Target="../media/image18.wmf"/><Relationship Id="rId4" Type="http://schemas.openxmlformats.org/officeDocument/2006/relationships/oleObject" Target="../embeddings/oleObject34.bin"/></Relationships>
</file>

<file path=ppt/slides/_rels/slide1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2.v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35.bin"/></Relationships>
</file>

<file path=ppt/slides/_rels/slide1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3.v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36.bin"/></Relationships>
</file>

<file path=ppt/slides/_rels/slide14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4.v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37.bin"/></Relationships>
</file>

<file path=ppt/slides/_rels/slide1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0.xml"/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5.v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37.bin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2.xml"/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3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6.v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37.bin"/></Relationships>
</file>

<file path=ppt/slides/_rels/slide14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4.xml"/><Relationship Id="rId1" Type="http://schemas.openxmlformats.org/officeDocument/2006/relationships/slideLayout" Target="../slideLayouts/slideLayout7.xml"/></Relationships>
</file>

<file path=ppt/slides/_rels/slide14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5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7.v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35.bin"/></Relationships>
</file>

<file path=ppt/slides/_rels/slide14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8.vml"/><Relationship Id="rId5" Type="http://schemas.openxmlformats.org/officeDocument/2006/relationships/image" Target="../media/image19.wmf"/><Relationship Id="rId4" Type="http://schemas.openxmlformats.org/officeDocument/2006/relationships/oleObject" Target="../embeddings/oleObject36.bin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7.xml"/><Relationship Id="rId1" Type="http://schemas.openxmlformats.org/officeDocument/2006/relationships/slideLayout" Target="../slideLayouts/slideLayout7.xml"/></Relationships>
</file>

<file path=ppt/slides/_rels/slide15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9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38.bin"/></Relationships>
</file>

<file path=ppt/slides/_rels/slide15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0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38.bin"/></Relationships>
</file>

<file path=ppt/slides/_rels/slide15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1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38.bin"/></Relationships>
</file>

<file path=ppt/slides/_rels/slide1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1.xml"/><Relationship Id="rId1" Type="http://schemas.openxmlformats.org/officeDocument/2006/relationships/slideLayout" Target="../slideLayouts/slideLayout7.xml"/></Relationships>
</file>

<file path=ppt/slides/_rels/slide15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2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38.bin"/></Relationships>
</file>

<file path=ppt/slides/_rels/slide15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3.xml"/><Relationship Id="rId1" Type="http://schemas.openxmlformats.org/officeDocument/2006/relationships/slideLayout" Target="../slideLayouts/slideLayout7.xml"/></Relationships>
</file>

<file path=ppt/slides/_rels/slide15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3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38.bin"/></Relationships>
</file>

<file path=ppt/slides/_rels/slide15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5.xml"/><Relationship Id="rId1" Type="http://schemas.openxmlformats.org/officeDocument/2006/relationships/slideLayout" Target="../slideLayouts/slideLayout7.xml"/></Relationships>
</file>

<file path=ppt/slides/_rels/slide15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4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38.bin"/></Relationships>
</file>

<file path=ppt/slides/_rels/slide16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5.vml"/><Relationship Id="rId5" Type="http://schemas.openxmlformats.org/officeDocument/2006/relationships/image" Target="../media/image20.wmf"/><Relationship Id="rId4" Type="http://schemas.openxmlformats.org/officeDocument/2006/relationships/oleObject" Target="../embeddings/oleObject38.bin"/></Relationships>
</file>

<file path=ppt/slides/_rels/slide16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6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39.bin"/></Relationships>
</file>

<file path=ppt/slides/_rels/slide16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7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40.bin"/></Relationships>
</file>

<file path=ppt/slides/_rels/slide16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8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41.bin"/></Relationships>
</file>

<file path=ppt/slides/_rels/slide16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1.xml"/><Relationship Id="rId1" Type="http://schemas.openxmlformats.org/officeDocument/2006/relationships/slideLayout" Target="../slideLayouts/slideLayout7.xml"/></Relationships>
</file>

<file path=ppt/slides/_rels/slide16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9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41.bin"/></Relationships>
</file>

<file path=ppt/slides/_rels/slide1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3.xml"/><Relationship Id="rId1" Type="http://schemas.openxmlformats.org/officeDocument/2006/relationships/slideLayout" Target="../slideLayouts/slideLayout7.xml"/></Relationships>
</file>

<file path=ppt/slides/_rels/slide16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0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41.bin"/></Relationships>
</file>

<file path=ppt/slides/_rels/slide16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5.xml"/><Relationship Id="rId1" Type="http://schemas.openxmlformats.org/officeDocument/2006/relationships/slideLayout" Target="../slideLayouts/slideLayout7.xml"/></Relationships>
</file>

<file path=ppt/slides/_rels/slide16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1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39.bin"/></Relationships>
</file>

<file path=ppt/slides/_rels/slide17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2.vml"/><Relationship Id="rId5" Type="http://schemas.openxmlformats.org/officeDocument/2006/relationships/image" Target="../media/image21.wmf"/><Relationship Id="rId4" Type="http://schemas.openxmlformats.org/officeDocument/2006/relationships/oleObject" Target="../embeddings/oleObject39.bin"/></Relationships>
</file>

<file path=ppt/slides/_rels/slide17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8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3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42.bin"/></Relationships>
</file>

<file path=ppt/slides/_rels/slide17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9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4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43.bin"/></Relationships>
</file>

<file path=ppt/slides/_rels/slide17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5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44.bin"/></Relationships>
</file>

<file path=ppt/slides/_rels/slide17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1.xml"/><Relationship Id="rId1" Type="http://schemas.openxmlformats.org/officeDocument/2006/relationships/slideLayout" Target="../slideLayouts/slideLayout7.xml"/></Relationships>
</file>

<file path=ppt/slides/_rels/slide17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2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6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45.bin"/></Relationships>
</file>

<file path=ppt/slides/_rels/slide1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3.xml"/><Relationship Id="rId1" Type="http://schemas.openxmlformats.org/officeDocument/2006/relationships/slideLayout" Target="../slideLayouts/slideLayout7.xml"/></Relationships>
</file>

<file path=ppt/slides/_rels/slide17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4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7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45.bin"/></Relationships>
</file>

<file path=ppt/slides/_rels/slide17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5.xml"/><Relationship Id="rId1" Type="http://schemas.openxmlformats.org/officeDocument/2006/relationships/slideLayout" Target="../slideLayouts/slideLayout7.xml"/></Relationships>
</file>

<file path=ppt/slides/_rels/slide17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8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42.bin"/></Relationships>
</file>

<file path=ppt/slides/_rels/slide18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7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89.vml"/><Relationship Id="rId5" Type="http://schemas.openxmlformats.org/officeDocument/2006/relationships/image" Target="../media/image22.wmf"/><Relationship Id="rId4" Type="http://schemas.openxmlformats.org/officeDocument/2006/relationships/oleObject" Target="../embeddings/oleObject42.bin"/></Relationships>
</file>

<file path=ppt/slides/_rels/slide1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1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179.xml"/><Relationship Id="rId1" Type="http://schemas.openxmlformats.org/officeDocument/2006/relationships/slideLayout" Target="../slideLayouts/slideLayout7.xml"/></Relationships>
</file>

<file path=ppt/slides/_rels/slide1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180.xml"/><Relationship Id="rId1" Type="http://schemas.openxmlformats.org/officeDocument/2006/relationships/slideLayout" Target="../slideLayouts/slideLayout7.xml"/></Relationships>
</file>

<file path=ppt/slides/_rels/slide1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181.xml"/><Relationship Id="rId1" Type="http://schemas.openxmlformats.org/officeDocument/2006/relationships/slideLayout" Target="../slideLayouts/slideLayout7.xml"/></Relationships>
</file>

<file path=ppt/slides/_rels/slide18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2.xml"/><Relationship Id="rId1" Type="http://schemas.openxmlformats.org/officeDocument/2006/relationships/slideLayout" Target="../slideLayouts/slideLayout7.xml"/></Relationships>
</file>

<file path=ppt/slides/_rels/slide1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183.xml"/><Relationship Id="rId1" Type="http://schemas.openxmlformats.org/officeDocument/2006/relationships/slideLayout" Target="../slideLayouts/slideLayout7.xml"/></Relationships>
</file>

<file path=ppt/slides/_rels/slide18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4.xml"/><Relationship Id="rId1" Type="http://schemas.openxmlformats.org/officeDocument/2006/relationships/slideLayout" Target="../slideLayouts/slideLayout7.xml"/></Relationships>
</file>

<file path=ppt/slides/_rels/slide1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185.xml"/><Relationship Id="rId1" Type="http://schemas.openxmlformats.org/officeDocument/2006/relationships/slideLayout" Target="../slideLayouts/slideLayout7.xml"/></Relationships>
</file>

<file path=ppt/slides/_rels/slide18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6.xml"/><Relationship Id="rId1" Type="http://schemas.openxmlformats.org/officeDocument/2006/relationships/slideLayout" Target="../slideLayouts/slideLayout7.xml"/></Relationships>
</file>

<file path=ppt/slides/_rels/slide1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187.xml"/><Relationship Id="rId1" Type="http://schemas.openxmlformats.org/officeDocument/2006/relationships/slideLayout" Target="../slideLayouts/slideLayout7.xml"/></Relationships>
</file>

<file path=ppt/slides/_rels/slide1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emf"/><Relationship Id="rId2" Type="http://schemas.openxmlformats.org/officeDocument/2006/relationships/notesSlide" Target="../notesSlides/notesSlide188.xml"/><Relationship Id="rId1" Type="http://schemas.openxmlformats.org/officeDocument/2006/relationships/slideLayout" Target="../slideLayouts/slideLayout7.xml"/></Relationships>
</file>

<file path=ppt/slides/_rels/slide1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8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1295400" y="228600"/>
            <a:ext cx="7391400" cy="852488"/>
          </a:xfrm>
        </p:spPr>
        <p:txBody>
          <a:bodyPr/>
          <a:lstStyle/>
          <a:p>
            <a:pPr algn="ctr" eaLnBrk="1" hangingPunct="1">
              <a:defRPr/>
            </a:pP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UỶ BAN NHÂN DÂN THÀNH PHỐ HỒ CHÍ MINH</a:t>
            </a:r>
            <a:b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</a:b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TRƯỜNG CAO </a:t>
            </a:r>
            <a:r>
              <a:rPr lang="en-US" sz="24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ĐẲNG LÝ </a:t>
            </a:r>
            <a:r>
              <a:rPr lang="en-US" sz="2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TỰ TRỌNG TP.HCM</a:t>
            </a:r>
            <a:endParaRPr lang="en-US" sz="2800" b="1" dirty="0" smtClean="0">
              <a:latin typeface="Times New Roman" pitchFamily="18" charset="0"/>
              <a:cs typeface="Arial" charset="0"/>
            </a:endParaRPr>
          </a:p>
        </p:txBody>
      </p:sp>
      <p:sp>
        <p:nvSpPr>
          <p:cNvPr id="4099" name="Rectangle 10"/>
          <p:cNvSpPr>
            <a:spLocks noChangeArrowheads="1"/>
          </p:cNvSpPr>
          <p:nvPr/>
        </p:nvSpPr>
        <p:spPr bwMode="auto">
          <a:xfrm>
            <a:off x="381000" y="2006600"/>
            <a:ext cx="26670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b="1">
                <a:solidFill>
                  <a:schemeClr val="tx2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CHƯƠNG 2:</a:t>
            </a:r>
          </a:p>
        </p:txBody>
      </p:sp>
      <p:sp>
        <p:nvSpPr>
          <p:cNvPr id="2" name="Rectangle 1"/>
          <p:cNvSpPr/>
          <p:nvPr/>
        </p:nvSpPr>
        <p:spPr>
          <a:xfrm>
            <a:off x="304800" y="2973388"/>
            <a:ext cx="8534400" cy="13239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hangingPunct="1">
              <a:defRPr/>
            </a:pPr>
            <a:r>
              <a:rPr lang="en-US" sz="4000" b="1">
                <a:solidFill>
                  <a:srgbClr val="FF66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 ĐỒNG BỘ BA PHA </a:t>
            </a:r>
            <a:endParaRPr lang="en-US" sz="4000">
              <a:solidFill>
                <a:srgbClr val="FF6600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2" name="AutoShape 12"/>
          <p:cNvSpPr>
            <a:spLocks noChangeArrowheads="1"/>
          </p:cNvSpPr>
          <p:nvPr/>
        </p:nvSpPr>
        <p:spPr bwMode="ltGray">
          <a:xfrm rot="5400000" flipH="1">
            <a:off x="-2167731" y="2083593"/>
            <a:ext cx="4337050" cy="35353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gradFill rotWithShape="1">
            <a:gsLst>
              <a:gs pos="0">
                <a:schemeClr val="hlink">
                  <a:alpha val="56000"/>
                </a:schemeClr>
              </a:gs>
              <a:gs pos="100000">
                <a:schemeClr val="hlink">
                  <a:gamma/>
                  <a:tint val="0"/>
                  <a:invGamma/>
                  <a:alpha val="48000"/>
                </a:schemeClr>
              </a:gs>
            </a:gsLst>
            <a:lin ang="540000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lang="en-US" b="1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6348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52600" y="304800"/>
            <a:ext cx="6172200" cy="857250"/>
          </a:xfrm>
        </p:spPr>
        <p:txBody>
          <a:bodyPr anchor="ctr"/>
          <a:lstStyle/>
          <a:p>
            <a:pPr algn="ctr" eaLnBrk="1" hangingPunct="1">
              <a:defRPr/>
            </a:pPr>
            <a:r>
              <a:rPr lang="en-US" sz="3200" b="1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MỤC TIÊU</a:t>
            </a:r>
            <a:endParaRPr lang="en-US" sz="3200" b="1" dirty="0" smtClean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47800" y="1735992"/>
            <a:ext cx="7620000" cy="830997"/>
          </a:xfrm>
          <a:prstGeom prst="rect">
            <a:avLst/>
          </a:prstGeom>
          <a:solidFill>
            <a:srgbClr val="CCFFCC"/>
          </a:solidFill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 Thiết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lập được sơ đồ mạch điện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 bản điều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sz="2400"/>
          </a:p>
        </p:txBody>
      </p:sp>
      <p:sp>
        <p:nvSpPr>
          <p:cNvPr id="6" name="Rectangle 5"/>
          <p:cNvSpPr/>
          <p:nvPr/>
        </p:nvSpPr>
        <p:spPr>
          <a:xfrm>
            <a:off x="1768476" y="2861529"/>
            <a:ext cx="7299324" cy="830997"/>
          </a:xfrm>
          <a:prstGeom prst="rect">
            <a:avLst/>
          </a:prstGeom>
          <a:solidFill>
            <a:srgbClr val="FFCCFF"/>
          </a:solidFill>
          <a:ln>
            <a:solidFill>
              <a:srgbClr val="FFCCFF"/>
            </a:solidFill>
          </a:ln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Giải thích được nguyên lý làm việc mạch điện điều khiển động cơ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68476" y="3987066"/>
            <a:ext cx="7299324" cy="830997"/>
          </a:xfrm>
          <a:prstGeom prst="rect">
            <a:avLst/>
          </a:prstGeom>
          <a:solidFill>
            <a:srgbClr val="CCFF66"/>
          </a:solidFill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 Tóm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tắt được nguyên lý làm việc mạch điện điều khiển động cơ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 pha dạng sơ đồ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cây.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47800" y="5112603"/>
            <a:ext cx="7620000" cy="830997"/>
          </a:xfrm>
          <a:prstGeom prst="rect">
            <a:avLst/>
          </a:prstGeom>
          <a:solidFill>
            <a:srgbClr val="66FF33"/>
          </a:solidFill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 Phân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tích được hư hỏng của mạch điện điều khiển động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 KĐB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sz="240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87205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892" name="AutoShape 12"/>
          <p:cNvSpPr>
            <a:spLocks noChangeArrowheads="1"/>
          </p:cNvSpPr>
          <p:nvPr/>
        </p:nvSpPr>
        <p:spPr bwMode="ltGray">
          <a:xfrm rot="5400000" flipH="1">
            <a:off x="-2167731" y="2083593"/>
            <a:ext cx="4337050" cy="3535363"/>
          </a:xfrm>
          <a:custGeom>
            <a:avLst/>
            <a:gdLst>
              <a:gd name="G0" fmla="+- 56 0 0"/>
              <a:gd name="G1" fmla="+- 11796480 0 0"/>
              <a:gd name="G2" fmla="+- 0 0 11796480"/>
              <a:gd name="T0" fmla="*/ 0 256 1"/>
              <a:gd name="T1" fmla="*/ 180 256 1"/>
              <a:gd name="G3" fmla="+- 11796480 T0 T1"/>
              <a:gd name="T2" fmla="*/ 0 256 1"/>
              <a:gd name="T3" fmla="*/ 90 256 1"/>
              <a:gd name="G4" fmla="+- 11796480 T2 T3"/>
              <a:gd name="G5" fmla="*/ G4 2 1"/>
              <a:gd name="T4" fmla="*/ 90 256 1"/>
              <a:gd name="T5" fmla="*/ 0 256 1"/>
              <a:gd name="G6" fmla="+- 11796480 T4 T5"/>
              <a:gd name="G7" fmla="*/ G6 2 1"/>
              <a:gd name="G8" fmla="abs 11796480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56"/>
              <a:gd name="G18" fmla="*/ 56 1 2"/>
              <a:gd name="G19" fmla="+- G18 5400 0"/>
              <a:gd name="G20" fmla="cos G19 11796480"/>
              <a:gd name="G21" fmla="sin G19 11796480"/>
              <a:gd name="G22" fmla="+- G20 10800 0"/>
              <a:gd name="G23" fmla="+- G21 10800 0"/>
              <a:gd name="G24" fmla="+- 10800 0 G20"/>
              <a:gd name="G25" fmla="+- 56 10800 0"/>
              <a:gd name="G26" fmla="?: G9 G17 G25"/>
              <a:gd name="G27" fmla="?: G9 0 21600"/>
              <a:gd name="G28" fmla="cos 10800 11796480"/>
              <a:gd name="G29" fmla="sin 10800 11796480"/>
              <a:gd name="G30" fmla="sin 56 11796480"/>
              <a:gd name="G31" fmla="+- G28 10800 0"/>
              <a:gd name="G32" fmla="+- G29 10800 0"/>
              <a:gd name="G33" fmla="+- G30 10800 0"/>
              <a:gd name="G34" fmla="?: G4 0 G31"/>
              <a:gd name="G35" fmla="?: 11796480 G34 0"/>
              <a:gd name="G36" fmla="?: G6 G35 G31"/>
              <a:gd name="G37" fmla="+- 21600 0 G36"/>
              <a:gd name="G38" fmla="?: G4 0 G33"/>
              <a:gd name="G39" fmla="?: 11796480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5372 w 21600"/>
              <a:gd name="T15" fmla="*/ 10800 h 21600"/>
              <a:gd name="T16" fmla="*/ 10800 w 21600"/>
              <a:gd name="T17" fmla="*/ 10744 h 21600"/>
              <a:gd name="T18" fmla="*/ 16228 w 21600"/>
              <a:gd name="T19" fmla="*/ 10800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10744" y="10800"/>
                </a:moveTo>
                <a:cubicBezTo>
                  <a:pt x="10744" y="10769"/>
                  <a:pt x="10769" y="10744"/>
                  <a:pt x="10800" y="10744"/>
                </a:cubicBezTo>
                <a:cubicBezTo>
                  <a:pt x="10830" y="10743"/>
                  <a:pt x="10855" y="10769"/>
                  <a:pt x="10856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close/>
              </a:path>
            </a:pathLst>
          </a:custGeom>
          <a:gradFill rotWithShape="1">
            <a:gsLst>
              <a:gs pos="0">
                <a:schemeClr val="hlink">
                  <a:alpha val="56000"/>
                </a:schemeClr>
              </a:gs>
              <a:gs pos="100000">
                <a:schemeClr val="hlink">
                  <a:gamma/>
                  <a:tint val="0"/>
                  <a:invGamma/>
                  <a:alpha val="48000"/>
                </a:schemeClr>
              </a:gs>
            </a:gsLst>
            <a:lin ang="5400000" scaled="1"/>
          </a:gradFill>
          <a:ln w="0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>
              <a:defRPr/>
            </a:pPr>
            <a:endParaRPr lang="en-US" b="1">
              <a:solidFill>
                <a:srgbClr val="00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6348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52600" y="304800"/>
            <a:ext cx="6172200" cy="857250"/>
          </a:xfrm>
        </p:spPr>
        <p:txBody>
          <a:bodyPr anchor="ctr"/>
          <a:lstStyle/>
          <a:p>
            <a:pPr algn="ctr" eaLnBrk="1" hangingPunct="1">
              <a:defRPr/>
            </a:pPr>
            <a:r>
              <a:rPr lang="en-US" sz="3200" b="1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NỘI DUNG</a:t>
            </a:r>
          </a:p>
        </p:txBody>
      </p:sp>
      <p:sp>
        <p:nvSpPr>
          <p:cNvPr id="6148" name="AutoShape 3" descr="Canvas"/>
          <p:cNvSpPr>
            <a:spLocks noChangeArrowheads="1"/>
          </p:cNvSpPr>
          <p:nvPr/>
        </p:nvSpPr>
        <p:spPr bwMode="gray">
          <a:xfrm>
            <a:off x="1981200" y="4132263"/>
            <a:ext cx="6858000" cy="1049337"/>
          </a:xfrm>
          <a:prstGeom prst="roundRect">
            <a:avLst>
              <a:gd name="adj" fmla="val 50000"/>
            </a:avLst>
          </a:prstGeom>
          <a:solidFill>
            <a:srgbClr val="FFCC99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 ĐỒNG BỘ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ROTOR DÂY QUẤN</a:t>
            </a:r>
          </a:p>
        </p:txBody>
      </p:sp>
      <p:sp>
        <p:nvSpPr>
          <p:cNvPr id="6149" name="AutoShape 4"/>
          <p:cNvSpPr>
            <a:spLocks noChangeArrowheads="1"/>
          </p:cNvSpPr>
          <p:nvPr/>
        </p:nvSpPr>
        <p:spPr bwMode="gray">
          <a:xfrm>
            <a:off x="1981200" y="2387600"/>
            <a:ext cx="6858000" cy="1041400"/>
          </a:xfrm>
          <a:prstGeom prst="roundRect">
            <a:avLst>
              <a:gd name="adj" fmla="val 50000"/>
            </a:avLst>
          </a:prstGeom>
          <a:solidFill>
            <a:srgbClr val="00FF00"/>
          </a:solidFill>
          <a:ln w="2857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 ĐỒNG BỘ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ROTOR LỒNG SÓC</a:t>
            </a:r>
          </a:p>
        </p:txBody>
      </p:sp>
      <p:grpSp>
        <p:nvGrpSpPr>
          <p:cNvPr id="6150" name="Group 5"/>
          <p:cNvGrpSpPr>
            <a:grpSpLocks/>
          </p:cNvGrpSpPr>
          <p:nvPr/>
        </p:nvGrpSpPr>
        <p:grpSpPr bwMode="auto">
          <a:xfrm>
            <a:off x="914400" y="4110038"/>
            <a:ext cx="1219200" cy="1049337"/>
            <a:chOff x="2078" y="1680"/>
            <a:chExt cx="1615" cy="1615"/>
          </a:xfrm>
        </p:grpSpPr>
        <p:sp>
          <p:nvSpPr>
            <p:cNvPr id="6159" name="Oval 6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160" name="Oval 7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34888" name="Oval 8"/>
            <p:cNvSpPr>
              <a:spLocks noChangeArrowheads="1"/>
            </p:cNvSpPr>
            <p:nvPr/>
          </p:nvSpPr>
          <p:spPr bwMode="gray">
            <a:xfrm>
              <a:off x="2644" y="1841"/>
              <a:ext cx="484" cy="129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162" name="Oval 9"/>
            <p:cNvSpPr>
              <a:spLocks noChangeArrowheads="1"/>
            </p:cNvSpPr>
            <p:nvPr/>
          </p:nvSpPr>
          <p:spPr bwMode="gray">
            <a:xfrm>
              <a:off x="2643" y="1842"/>
              <a:ext cx="485" cy="1295"/>
            </a:xfrm>
            <a:prstGeom prst="ellipse">
              <a:avLst/>
            </a:prstGeom>
            <a:gradFill rotWithShape="1">
              <a:gsLst>
                <a:gs pos="0">
                  <a:srgbClr val="21B3E1"/>
                </a:gs>
                <a:gs pos="100000">
                  <a:srgbClr val="0F5368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34890" name="Oval 10"/>
            <p:cNvSpPr>
              <a:spLocks noChangeArrowheads="1"/>
            </p:cNvSpPr>
            <p:nvPr/>
          </p:nvSpPr>
          <p:spPr bwMode="gray">
            <a:xfrm>
              <a:off x="2337" y="1841"/>
              <a:ext cx="1096" cy="1295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164" name="Oval 11"/>
            <p:cNvSpPr>
              <a:spLocks noChangeArrowheads="1"/>
            </p:cNvSpPr>
            <p:nvPr/>
          </p:nvSpPr>
          <p:spPr bwMode="gray">
            <a:xfrm>
              <a:off x="2337" y="1957"/>
              <a:ext cx="1097" cy="999"/>
            </a:xfrm>
            <a:prstGeom prst="ellipse">
              <a:avLst/>
            </a:prstGeom>
            <a:solidFill>
              <a:srgbClr val="FFFF9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0000CC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2.2</a:t>
              </a:r>
            </a:p>
          </p:txBody>
        </p:sp>
      </p:grpSp>
      <p:grpSp>
        <p:nvGrpSpPr>
          <p:cNvPr id="6151" name="Group 14"/>
          <p:cNvGrpSpPr>
            <a:grpSpLocks/>
          </p:cNvGrpSpPr>
          <p:nvPr/>
        </p:nvGrpSpPr>
        <p:grpSpPr bwMode="auto">
          <a:xfrm>
            <a:off x="808038" y="2292350"/>
            <a:ext cx="1219200" cy="1143000"/>
            <a:chOff x="2078" y="1680"/>
            <a:chExt cx="1615" cy="1615"/>
          </a:xfrm>
        </p:grpSpPr>
        <p:sp>
          <p:nvSpPr>
            <p:cNvPr id="6153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154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34897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156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634899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6158" name="Oval 20"/>
            <p:cNvSpPr>
              <a:spLocks noChangeArrowheads="1"/>
            </p:cNvSpPr>
            <p:nvPr/>
          </p:nvSpPr>
          <p:spPr bwMode="gray">
            <a:xfrm>
              <a:off x="2320" y="2003"/>
              <a:ext cx="1098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2.1</a:t>
              </a:r>
            </a:p>
          </p:txBody>
        </p:sp>
      </p:grp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nimBg="1"/>
      <p:bldP spid="614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717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717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1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18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3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18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7171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2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1.1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</a:p>
        </p:txBody>
      </p:sp>
      <p:sp>
        <p:nvSpPr>
          <p:cNvPr id="2" name="Rectangle 1"/>
          <p:cNvSpPr/>
          <p:nvPr/>
        </p:nvSpPr>
        <p:spPr>
          <a:xfrm>
            <a:off x="1349320" y="4561946"/>
            <a:ext cx="755655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Dòng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 khởi động lớn I</a:t>
            </a:r>
            <a:r>
              <a:rPr lang="en-US" sz="2400" baseline="-250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kđ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(4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7) I</a:t>
            </a:r>
            <a:r>
              <a:rPr lang="en-US" sz="2400" baseline="-250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đmđc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sẽ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làm sụt áp của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lưới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3" name="Rectangle 2"/>
          <p:cNvSpPr/>
          <p:nvPr/>
        </p:nvSpPr>
        <p:spPr>
          <a:xfrm>
            <a:off x="914399" y="2057400"/>
            <a:ext cx="79914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vi-VN" sz="2400" b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b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 điểm:</a:t>
            </a:r>
            <a:endParaRPr lang="en-US" sz="2400"/>
          </a:p>
        </p:txBody>
      </p:sp>
      <p:sp>
        <p:nvSpPr>
          <p:cNvPr id="17" name="Rectangle 16"/>
          <p:cNvSpPr/>
          <p:nvPr/>
        </p:nvSpPr>
        <p:spPr>
          <a:xfrm>
            <a:off x="1340176" y="2554069"/>
            <a:ext cx="76774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Thời gian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khởi động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nhanh.</a:t>
            </a:r>
            <a:endParaRPr lang="en-US" sz="2400"/>
          </a:p>
        </p:txBody>
      </p:sp>
      <p:sp>
        <p:nvSpPr>
          <p:cNvPr id="19" name="Rectangle 18"/>
          <p:cNvSpPr/>
          <p:nvPr/>
        </p:nvSpPr>
        <p:spPr>
          <a:xfrm>
            <a:off x="1340176" y="3054687"/>
            <a:ext cx="76774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Moment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khởi động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lớn.</a:t>
            </a:r>
            <a:endParaRPr lang="en-US" sz="2400"/>
          </a:p>
        </p:txBody>
      </p:sp>
      <p:sp>
        <p:nvSpPr>
          <p:cNvPr id="20" name="Rectangle 19"/>
          <p:cNvSpPr/>
          <p:nvPr/>
        </p:nvSpPr>
        <p:spPr>
          <a:xfrm>
            <a:off x="1340176" y="3571656"/>
            <a:ext cx="73466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+ Sơ đồ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mạch điện điều khiển đơn giản.</a:t>
            </a:r>
            <a:endParaRPr lang="en-US" sz="2400"/>
          </a:p>
        </p:txBody>
      </p:sp>
      <p:sp>
        <p:nvSpPr>
          <p:cNvPr id="22" name="Rectangle 21"/>
          <p:cNvSpPr/>
          <p:nvPr/>
        </p:nvSpPr>
        <p:spPr>
          <a:xfrm>
            <a:off x="914399" y="4068325"/>
            <a:ext cx="79914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Nhược điểm:</a:t>
            </a:r>
            <a:endParaRPr lang="en-US" sz="2400"/>
          </a:p>
        </p:txBody>
      </p:sp>
      <p:sp>
        <p:nvSpPr>
          <p:cNvPr id="24" name="Rectangle 23"/>
          <p:cNvSpPr/>
          <p:nvPr/>
        </p:nvSpPr>
        <p:spPr>
          <a:xfrm>
            <a:off x="533400" y="5646003"/>
            <a:ext cx="8484223" cy="830997"/>
          </a:xfrm>
          <a:prstGeom prst="rect">
            <a:avLst/>
          </a:prstGeom>
          <a:solidFill>
            <a:srgbClr val="CCFFFF"/>
          </a:solidFill>
        </p:spPr>
        <p:txBody>
          <a:bodyPr wrap="square">
            <a:spAutoFit/>
          </a:bodyPr>
          <a:lstStyle/>
          <a:p>
            <a:r>
              <a:rPr lang="en-US" sz="2400" i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Phương pháp </a:t>
            </a:r>
            <a:r>
              <a:rPr lang="en-US" sz="2400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này chỉ sử dụng đối với động cơ </a:t>
            </a:r>
            <a:r>
              <a:rPr lang="en-US" sz="2400" i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có công </a:t>
            </a:r>
            <a:r>
              <a:rPr lang="en-US" sz="2400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suất </a:t>
            </a:r>
            <a:endParaRPr lang="en-US" sz="2400" i="1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i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i="1" baseline="-2500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động </a:t>
            </a:r>
            <a:r>
              <a:rPr lang="en-US" sz="2400" i="1" baseline="-250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sz="2400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&lt; 10 % P</a:t>
            </a:r>
            <a:r>
              <a:rPr lang="en-US" sz="2400" i="1" baseline="-2500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lưới điện</a:t>
            </a:r>
            <a:r>
              <a:rPr lang="en-US" sz="2400" i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công suất của nguồn điện.</a:t>
            </a:r>
          </a:p>
        </p:txBody>
      </p:sp>
    </p:spTree>
    <p:extLst>
      <p:ext uri="{BB962C8B-B14F-4D97-AF65-F5344CB8AC3E}">
        <p14:creationId xmlns:p14="http://schemas.microsoft.com/office/powerpoint/2010/main" val="82565459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7" grpId="0"/>
      <p:bldP spid="19" grpId="0"/>
      <p:bldP spid="20" grpId="0"/>
      <p:bldP spid="22" grpId="0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717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717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1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18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3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18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7171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2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1.1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pha: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7" r="2756" b="1527"/>
          <a:stretch>
            <a:fillRect/>
          </a:stretch>
        </p:blipFill>
        <p:spPr bwMode="auto">
          <a:xfrm>
            <a:off x="2667000" y="2438400"/>
            <a:ext cx="6324600" cy="428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4" name="Rectangle 1"/>
          <p:cNvSpPr>
            <a:spLocks noChangeArrowheads="1"/>
          </p:cNvSpPr>
          <p:nvPr/>
        </p:nvSpPr>
        <p:spPr bwMode="auto">
          <a:xfrm>
            <a:off x="66675" y="1981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307975" y="25146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6" name="Rectangle 13"/>
          <p:cNvSpPr>
            <a:spLocks noChangeArrowheads="1"/>
          </p:cNvSpPr>
          <p:nvPr/>
        </p:nvSpPr>
        <p:spPr bwMode="auto">
          <a:xfrm>
            <a:off x="687387" y="3759387"/>
            <a:ext cx="2017711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3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687388" y="4391930"/>
            <a:ext cx="239871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ĐL</a:t>
            </a:r>
          </a:p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công tắc tơ K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687388" y="5398960"/>
            <a:ext cx="213564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687387" y="3126844"/>
            <a:ext cx="197961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2666998" y="2971800"/>
            <a:ext cx="1676402" cy="6858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2560318" y="5715000"/>
            <a:ext cx="2011682" cy="98742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2744785" y="3944186"/>
            <a:ext cx="1676402" cy="5563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2705098" y="4907281"/>
            <a:ext cx="1676402" cy="5563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50"/>
                            </p:stCondLst>
                            <p:childTnLst>
                              <p:par>
                                <p:cTn id="58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/>
      <p:bldP spid="7176" grpId="0"/>
      <p:bldP spid="15" grpId="0"/>
      <p:bldP spid="17" grpId="0"/>
      <p:bldP spid="18" grpId="0"/>
      <p:bldP spid="3" grpId="0" animBg="1"/>
      <p:bldP spid="3" grpId="1" animBg="1"/>
      <p:bldP spid="22" grpId="0" animBg="1"/>
      <p:bldP spid="22" grpId="1" animBg="1"/>
      <p:bldP spid="24" grpId="0" animBg="1"/>
      <p:bldP spid="24" grpId="1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717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717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1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18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3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18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7171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2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1.1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pha: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7" r="2756" b="1527"/>
          <a:stretch>
            <a:fillRect/>
          </a:stretch>
        </p:blipFill>
        <p:spPr bwMode="auto">
          <a:xfrm>
            <a:off x="2667000" y="2438400"/>
            <a:ext cx="6324600" cy="428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4" name="Rectangle 1"/>
          <p:cNvSpPr>
            <a:spLocks noChangeArrowheads="1"/>
          </p:cNvSpPr>
          <p:nvPr/>
        </p:nvSpPr>
        <p:spPr bwMode="auto">
          <a:xfrm>
            <a:off x="66675" y="1981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307975" y="25146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6" name="Rectangle 13"/>
          <p:cNvSpPr>
            <a:spLocks noChangeArrowheads="1"/>
          </p:cNvSpPr>
          <p:nvPr/>
        </p:nvSpPr>
        <p:spPr bwMode="auto">
          <a:xfrm>
            <a:off x="687386" y="3695509"/>
            <a:ext cx="2017711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687386" y="5783537"/>
            <a:ext cx="239871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 + K(7, 9) + Start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698967" y="4839402"/>
            <a:ext cx="213201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687387" y="3126844"/>
            <a:ext cx="197961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4980810" y="3308350"/>
            <a:ext cx="429389" cy="8826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4267200" y="3612764"/>
            <a:ext cx="551688" cy="57823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8058912" y="3590741"/>
            <a:ext cx="533400" cy="61351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5562600" y="3429000"/>
            <a:ext cx="371479" cy="7846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6629400" y="3384551"/>
            <a:ext cx="1295400" cy="12636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698967" y="4264471"/>
            <a:ext cx="2017711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6077335" y="3432558"/>
            <a:ext cx="427097" cy="6639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23572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750"/>
                            </p:stCondLst>
                            <p:childTnLst>
                              <p:par>
                                <p:cTn id="30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50"/>
                            </p:stCondLst>
                            <p:childTnLst>
                              <p:par>
                                <p:cTn id="4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0"/>
                            </p:stCondLst>
                            <p:childTnLst>
                              <p:par>
                                <p:cTn id="5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/>
      <p:bldP spid="7176" grpId="0"/>
      <p:bldP spid="15" grpId="0"/>
      <p:bldP spid="17" grpId="0"/>
      <p:bldP spid="18" grpId="0"/>
      <p:bldP spid="3" grpId="0" animBg="1"/>
      <p:bldP spid="3" grpId="1" animBg="1"/>
      <p:bldP spid="22" grpId="0" animBg="1"/>
      <p:bldP spid="22" grpId="1" animBg="1"/>
      <p:bldP spid="24" grpId="0" animBg="1"/>
      <p:bldP spid="27" grpId="0" animBg="1"/>
      <p:bldP spid="27" grpId="1" animBg="1"/>
      <p:bldP spid="26" grpId="0" animBg="1"/>
      <p:bldP spid="28" grpId="0"/>
      <p:bldP spid="29" grpId="0" animBg="1"/>
      <p:bldP spid="2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76B749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ĐỘNG CƠ KHÔNG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76B749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ĐỒNG BỘ BA PHA ROTOR LỒNG SÓC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221" name="Rectangle 1"/>
          <p:cNvSpPr>
            <a:spLocks noChangeArrowheads="1"/>
          </p:cNvSpPr>
          <p:nvPr/>
        </p:nvSpPr>
        <p:spPr bwMode="auto">
          <a:xfrm>
            <a:off x="66675" y="1981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" y="2766845"/>
            <a:ext cx="5653250" cy="3941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36575" y="2438400"/>
            <a:ext cx="35814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cơ M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1.1 Mạch khởi động trực tiếp động cơ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KĐB ba pha: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pSp>
        <p:nvGrpSpPr>
          <p:cNvPr id="18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9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0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2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MS PGothic" panose="020B0600070205080204" pitchFamily="34" charset="-128"/>
                <a:cs typeface="Arial" charset="0"/>
              </a:endParaRPr>
            </a:p>
          </p:txBody>
        </p:sp>
        <p:sp>
          <p:nvSpPr>
            <p:cNvPr id="24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5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MS PGothic" panose="020B0600070205080204" pitchFamily="34" charset="-128"/>
                <a:cs typeface="Arial" charset="0"/>
              </a:endParaRPr>
            </a:p>
          </p:txBody>
        </p:sp>
        <p:sp>
          <p:nvSpPr>
            <p:cNvPr id="26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MS PGothic" panose="020B0600070205080204" pitchFamily="34" charset="-128"/>
                  <a:cs typeface="Arial" panose="020B0604020202020204" pitchFamily="34" charset="0"/>
                </a:rPr>
                <a:t>2</a:t>
              </a:r>
              <a:r>
                <a:rPr kumimoji="0" lang="en-US" alt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MS PGothic" panose="020B0600070205080204" pitchFamily="34" charset="-128"/>
                  <a:cs typeface="Arial" panose="020B0604020202020204" pitchFamily="34" charset="0"/>
                </a:rPr>
                <a:t>.1</a:t>
              </a:r>
              <a:endPara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</p:grpSp>
      <p:sp>
        <p:nvSpPr>
          <p:cNvPr id="2" name="Oval 1"/>
          <p:cNvSpPr/>
          <p:nvPr/>
        </p:nvSpPr>
        <p:spPr bwMode="auto">
          <a:xfrm>
            <a:off x="3352800" y="1905000"/>
            <a:ext cx="1900034" cy="828386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3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 bwMode="auto">
          <a:xfrm>
            <a:off x="5725863" y="1981200"/>
            <a:ext cx="1988160" cy="7164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Start(7, 9) một lực đủ lớn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5679051" y="3012281"/>
            <a:ext cx="20875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5599962" y="4013697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K(9, N) có điện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6776013" y="5025303"/>
            <a:ext cx="1828799" cy="71072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K(7, 9)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2909943" y="5025304"/>
            <a:ext cx="3490857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K(A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K(B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</a:t>
            </a:r>
          </a:p>
        </p:txBody>
      </p:sp>
      <p:sp>
        <p:nvSpPr>
          <p:cNvPr id="29" name="Rectangle 28"/>
          <p:cNvSpPr/>
          <p:nvPr/>
        </p:nvSpPr>
        <p:spPr bwMode="auto">
          <a:xfrm>
            <a:off x="3361893" y="6011140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điện, hoạt động</a:t>
            </a:r>
          </a:p>
        </p:txBody>
      </p:sp>
      <p:cxnSp>
        <p:nvCxnSpPr>
          <p:cNvPr id="10" name="Straight Arrow Connector 9"/>
          <p:cNvCxnSpPr/>
          <p:nvPr/>
        </p:nvCxnSpPr>
        <p:spPr bwMode="auto">
          <a:xfrm flipV="1">
            <a:off x="5235900" y="2311400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Arrow Connector 31"/>
          <p:cNvCxnSpPr/>
          <p:nvPr/>
        </p:nvCxnSpPr>
        <p:spPr bwMode="auto">
          <a:xfrm>
            <a:off x="6707750" y="3706964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Straight Arrow Connector 32"/>
          <p:cNvCxnSpPr/>
          <p:nvPr/>
        </p:nvCxnSpPr>
        <p:spPr bwMode="auto">
          <a:xfrm>
            <a:off x="4686299" y="5689938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stCxn id="23" idx="2"/>
          </p:cNvCxnSpPr>
          <p:nvPr/>
        </p:nvCxnSpPr>
        <p:spPr bwMode="auto">
          <a:xfrm>
            <a:off x="6719943" y="4693758"/>
            <a:ext cx="955493" cy="31357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>
            <a:stCxn id="23" idx="2"/>
          </p:cNvCxnSpPr>
          <p:nvPr/>
        </p:nvCxnSpPr>
        <p:spPr bwMode="auto">
          <a:xfrm flipH="1">
            <a:off x="5099613" y="4693758"/>
            <a:ext cx="1620330" cy="3315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Connector 44"/>
          <p:cNvCxnSpPr/>
          <p:nvPr/>
        </p:nvCxnSpPr>
        <p:spPr bwMode="auto">
          <a:xfrm>
            <a:off x="8610600" y="5360915"/>
            <a:ext cx="30480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Straight Arrow Connector 53"/>
          <p:cNvCxnSpPr/>
          <p:nvPr/>
        </p:nvCxnSpPr>
        <p:spPr bwMode="auto">
          <a:xfrm>
            <a:off x="6707750" y="2700817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Connector 55"/>
          <p:cNvCxnSpPr/>
          <p:nvPr/>
        </p:nvCxnSpPr>
        <p:spPr bwMode="auto">
          <a:xfrm flipV="1">
            <a:off x="8909613" y="4321536"/>
            <a:ext cx="0" cy="106680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Straight Arrow Connector 54"/>
          <p:cNvCxnSpPr/>
          <p:nvPr/>
        </p:nvCxnSpPr>
        <p:spPr bwMode="auto">
          <a:xfrm flipH="1">
            <a:off x="7860804" y="4353727"/>
            <a:ext cx="1048809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70" name="Rectangle 69"/>
          <p:cNvSpPr>
            <a:spLocks noChangeArrowheads="1"/>
          </p:cNvSpPr>
          <p:nvPr/>
        </p:nvSpPr>
        <p:spPr bwMode="auto">
          <a:xfrm>
            <a:off x="8153399" y="3974068"/>
            <a:ext cx="838201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88753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 animBg="1"/>
      <p:bldP spid="4" grpId="0" animBg="1"/>
      <p:bldP spid="21" grpId="0" animBg="1"/>
      <p:bldP spid="23" grpId="0" animBg="1"/>
      <p:bldP spid="27" grpId="0" animBg="1"/>
      <p:bldP spid="28" grpId="0" animBg="1"/>
      <p:bldP spid="29" grpId="0" animBg="1"/>
      <p:bldP spid="7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76B749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ĐỘNG CƠ KHÔNG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76B749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ĐỒNG BỘ BA PHA ROTOR LỒNG SÓC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221" name="Rectangle 1"/>
          <p:cNvSpPr>
            <a:spLocks noChangeArrowheads="1"/>
          </p:cNvSpPr>
          <p:nvPr/>
        </p:nvSpPr>
        <p:spPr bwMode="auto">
          <a:xfrm>
            <a:off x="66675" y="1981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" y="2766845"/>
            <a:ext cx="5653250" cy="3941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36575" y="2438400"/>
            <a:ext cx="29209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cơ M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1.1 Mạch khởi động trực tiếp động cơ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KĐB ba pha: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pSp>
        <p:nvGrpSpPr>
          <p:cNvPr id="18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9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0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2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MS PGothic" panose="020B0600070205080204" pitchFamily="34" charset="-128"/>
                <a:cs typeface="Arial" charset="0"/>
              </a:endParaRPr>
            </a:p>
          </p:txBody>
        </p:sp>
        <p:sp>
          <p:nvSpPr>
            <p:cNvPr id="24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5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MS PGothic" panose="020B0600070205080204" pitchFamily="34" charset="-128"/>
                <a:cs typeface="Arial" charset="0"/>
              </a:endParaRPr>
            </a:p>
          </p:txBody>
        </p:sp>
        <p:sp>
          <p:nvSpPr>
            <p:cNvPr id="26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MS PGothic" panose="020B0600070205080204" pitchFamily="34" charset="-128"/>
                  <a:cs typeface="Arial" panose="020B0604020202020204" pitchFamily="34" charset="0"/>
                </a:rPr>
                <a:t>2</a:t>
              </a:r>
              <a:r>
                <a:rPr kumimoji="0" lang="en-US" alt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MS PGothic" panose="020B0600070205080204" pitchFamily="34" charset="-128"/>
                  <a:cs typeface="Arial" panose="020B0604020202020204" pitchFamily="34" charset="0"/>
                </a:rPr>
                <a:t>.1</a:t>
              </a:r>
              <a:endPara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</p:grpSp>
      <p:sp>
        <p:nvSpPr>
          <p:cNvPr id="4" name="Rectangle 3"/>
          <p:cNvSpPr/>
          <p:nvPr/>
        </p:nvSpPr>
        <p:spPr bwMode="auto">
          <a:xfrm>
            <a:off x="5725863" y="1981200"/>
            <a:ext cx="1988160" cy="7164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5679051" y="3012281"/>
            <a:ext cx="20875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5599962" y="4013697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K(9,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6776013" y="5025303"/>
            <a:ext cx="1828799" cy="71072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K(7, 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2909943" y="5025304"/>
            <a:ext cx="3490857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K(A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K(B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3361893" y="6011140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hoạt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</a:p>
        </p:txBody>
      </p:sp>
      <p:cxnSp>
        <p:nvCxnSpPr>
          <p:cNvPr id="10" name="Straight Arrow Connector 9"/>
          <p:cNvCxnSpPr/>
          <p:nvPr/>
        </p:nvCxnSpPr>
        <p:spPr bwMode="auto">
          <a:xfrm flipV="1">
            <a:off x="5235900" y="2311400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Arrow Connector 31"/>
          <p:cNvCxnSpPr/>
          <p:nvPr/>
        </p:nvCxnSpPr>
        <p:spPr bwMode="auto">
          <a:xfrm>
            <a:off x="6707750" y="3706964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Straight Arrow Connector 32"/>
          <p:cNvCxnSpPr/>
          <p:nvPr/>
        </p:nvCxnSpPr>
        <p:spPr bwMode="auto">
          <a:xfrm>
            <a:off x="4686299" y="5689938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stCxn id="23" idx="2"/>
          </p:cNvCxnSpPr>
          <p:nvPr/>
        </p:nvCxnSpPr>
        <p:spPr bwMode="auto">
          <a:xfrm>
            <a:off x="6719943" y="4693758"/>
            <a:ext cx="955493" cy="31357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>
            <a:stCxn id="23" idx="2"/>
          </p:cNvCxnSpPr>
          <p:nvPr/>
        </p:nvCxnSpPr>
        <p:spPr bwMode="auto">
          <a:xfrm flipH="1">
            <a:off x="5099613" y="4693758"/>
            <a:ext cx="1620330" cy="3315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Connector 44"/>
          <p:cNvCxnSpPr/>
          <p:nvPr/>
        </p:nvCxnSpPr>
        <p:spPr bwMode="auto">
          <a:xfrm>
            <a:off x="8610600" y="5360915"/>
            <a:ext cx="30480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Straight Arrow Connector 53"/>
          <p:cNvCxnSpPr/>
          <p:nvPr/>
        </p:nvCxnSpPr>
        <p:spPr bwMode="auto">
          <a:xfrm>
            <a:off x="6707750" y="2700817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Connector 55"/>
          <p:cNvCxnSpPr/>
          <p:nvPr/>
        </p:nvCxnSpPr>
        <p:spPr bwMode="auto">
          <a:xfrm flipV="1">
            <a:off x="8909613" y="4321536"/>
            <a:ext cx="0" cy="106680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Straight Arrow Connector 54"/>
          <p:cNvCxnSpPr/>
          <p:nvPr/>
        </p:nvCxnSpPr>
        <p:spPr bwMode="auto">
          <a:xfrm flipH="1">
            <a:off x="7860804" y="4353727"/>
            <a:ext cx="1048809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31" name="Flowchart: Alternate Process 30"/>
          <p:cNvSpPr/>
          <p:nvPr/>
        </p:nvSpPr>
        <p:spPr bwMode="auto">
          <a:xfrm>
            <a:off x="3320787" y="1957927"/>
            <a:ext cx="1905000" cy="676688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alt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đang hoạt động</a:t>
            </a:r>
            <a:endParaRPr lang="en-US" altLang="en-US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/>
          <p:cNvSpPr>
            <a:spLocks noChangeArrowheads="1"/>
          </p:cNvSpPr>
          <p:nvPr/>
        </p:nvSpPr>
        <p:spPr bwMode="auto">
          <a:xfrm>
            <a:off x="7848599" y="3974068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88157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 animBg="1"/>
      <p:bldP spid="21" grpId="0" animBg="1"/>
      <p:bldP spid="23" grpId="0" animBg="1"/>
      <p:bldP spid="27" grpId="0" animBg="1"/>
      <p:bldP spid="28" grpId="0" animBg="1"/>
      <p:bldP spid="29" grpId="0" animBg="1"/>
      <p:bldP spid="31" grpId="0" animBg="1"/>
      <p:bldP spid="3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76B749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ĐỘNG CƠ KHÔNG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76B749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ĐỒNG BỘ BA PHA ROTOR LỒNG SÓC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221" name="Rectangle 1"/>
          <p:cNvSpPr>
            <a:spLocks noChangeArrowheads="1"/>
          </p:cNvSpPr>
          <p:nvPr/>
        </p:nvSpPr>
        <p:spPr bwMode="auto">
          <a:xfrm>
            <a:off x="66675" y="1981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" y="2766845"/>
            <a:ext cx="5653250" cy="3941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36575" y="2438400"/>
            <a:ext cx="280397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khẩn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cấp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1.1 Mạch khởi động trực tiếp động cơ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KĐB ba pha: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pSp>
        <p:nvGrpSpPr>
          <p:cNvPr id="18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9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0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2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MS PGothic" panose="020B0600070205080204" pitchFamily="34" charset="-128"/>
                <a:cs typeface="Arial" charset="0"/>
              </a:endParaRPr>
            </a:p>
          </p:txBody>
        </p:sp>
        <p:sp>
          <p:nvSpPr>
            <p:cNvPr id="24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5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MS PGothic" panose="020B0600070205080204" pitchFamily="34" charset="-128"/>
                <a:cs typeface="Arial" charset="0"/>
              </a:endParaRPr>
            </a:p>
          </p:txBody>
        </p:sp>
        <p:sp>
          <p:nvSpPr>
            <p:cNvPr id="26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MS PGothic" panose="020B0600070205080204" pitchFamily="34" charset="-128"/>
                  <a:cs typeface="Arial" panose="020B0604020202020204" pitchFamily="34" charset="0"/>
                </a:rPr>
                <a:t>2</a:t>
              </a:r>
              <a:r>
                <a:rPr kumimoji="0" lang="en-US" alt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MS PGothic" panose="020B0600070205080204" pitchFamily="34" charset="-128"/>
                  <a:cs typeface="Arial" panose="020B0604020202020204" pitchFamily="34" charset="0"/>
                </a:rPr>
                <a:t>.1</a:t>
              </a:r>
              <a:endPara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</p:grpSp>
      <p:sp>
        <p:nvSpPr>
          <p:cNvPr id="4" name="Rectangle 3"/>
          <p:cNvSpPr/>
          <p:nvPr/>
        </p:nvSpPr>
        <p:spPr bwMode="auto">
          <a:xfrm>
            <a:off x="5878263" y="1981200"/>
            <a:ext cx="1988160" cy="7164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5831451" y="3012281"/>
            <a:ext cx="20875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/>
          <p:nvPr/>
        </p:nvSpPr>
        <p:spPr bwMode="auto">
          <a:xfrm>
            <a:off x="5752362" y="4013697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K(9,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27" name="Rectangle 26"/>
          <p:cNvSpPr/>
          <p:nvPr/>
        </p:nvSpPr>
        <p:spPr bwMode="auto">
          <a:xfrm>
            <a:off x="6928413" y="5025303"/>
            <a:ext cx="1828799" cy="71072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K(7, 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3072384" y="5025304"/>
            <a:ext cx="3480816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K(A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K(B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3514293" y="6011140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hoạt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</a:p>
        </p:txBody>
      </p:sp>
      <p:cxnSp>
        <p:nvCxnSpPr>
          <p:cNvPr id="10" name="Straight Arrow Connector 9"/>
          <p:cNvCxnSpPr/>
          <p:nvPr/>
        </p:nvCxnSpPr>
        <p:spPr bwMode="auto">
          <a:xfrm flipV="1">
            <a:off x="5388300" y="2311400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Arrow Connector 31"/>
          <p:cNvCxnSpPr/>
          <p:nvPr/>
        </p:nvCxnSpPr>
        <p:spPr bwMode="auto">
          <a:xfrm>
            <a:off x="6860150" y="3706964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Straight Arrow Connector 32"/>
          <p:cNvCxnSpPr/>
          <p:nvPr/>
        </p:nvCxnSpPr>
        <p:spPr bwMode="auto">
          <a:xfrm>
            <a:off x="4838699" y="5689938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stCxn id="23" idx="2"/>
          </p:cNvCxnSpPr>
          <p:nvPr/>
        </p:nvCxnSpPr>
        <p:spPr bwMode="auto">
          <a:xfrm>
            <a:off x="6872343" y="4693758"/>
            <a:ext cx="955493" cy="31357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>
            <a:stCxn id="23" idx="2"/>
          </p:cNvCxnSpPr>
          <p:nvPr/>
        </p:nvCxnSpPr>
        <p:spPr bwMode="auto">
          <a:xfrm flipH="1">
            <a:off x="5252013" y="4693758"/>
            <a:ext cx="1620330" cy="3315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Connector 44"/>
          <p:cNvCxnSpPr/>
          <p:nvPr/>
        </p:nvCxnSpPr>
        <p:spPr bwMode="auto">
          <a:xfrm>
            <a:off x="8763000" y="5360915"/>
            <a:ext cx="30480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4" name="Straight Arrow Connector 53"/>
          <p:cNvCxnSpPr/>
          <p:nvPr/>
        </p:nvCxnSpPr>
        <p:spPr bwMode="auto">
          <a:xfrm>
            <a:off x="6860150" y="2700817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Connector 55"/>
          <p:cNvCxnSpPr/>
          <p:nvPr/>
        </p:nvCxnSpPr>
        <p:spPr bwMode="auto">
          <a:xfrm flipV="1">
            <a:off x="9062013" y="4321536"/>
            <a:ext cx="0" cy="936264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5" name="Straight Arrow Connector 54"/>
          <p:cNvCxnSpPr/>
          <p:nvPr/>
        </p:nvCxnSpPr>
        <p:spPr bwMode="auto">
          <a:xfrm flipH="1">
            <a:off x="8013204" y="4353727"/>
            <a:ext cx="1048809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31" name="Flowchart: Alternate Process 30"/>
          <p:cNvSpPr/>
          <p:nvPr/>
        </p:nvSpPr>
        <p:spPr bwMode="auto">
          <a:xfrm>
            <a:off x="3124200" y="1957926"/>
            <a:ext cx="2514600" cy="1054355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hoạt động, khi có sự cố cần dừng khẩn cấp</a:t>
            </a:r>
          </a:p>
        </p:txBody>
      </p:sp>
      <p:sp>
        <p:nvSpPr>
          <p:cNvPr id="35" name="Rectangle 34"/>
          <p:cNvSpPr>
            <a:spLocks noChangeArrowheads="1"/>
          </p:cNvSpPr>
          <p:nvPr/>
        </p:nvSpPr>
        <p:spPr bwMode="auto">
          <a:xfrm>
            <a:off x="7924801" y="4040148"/>
            <a:ext cx="1219200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68778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 animBg="1"/>
      <p:bldP spid="21" grpId="0" animBg="1"/>
      <p:bldP spid="23" grpId="0" animBg="1"/>
      <p:bldP spid="27" grpId="0" animBg="1"/>
      <p:bldP spid="28" grpId="0" animBg="1"/>
      <p:bldP spid="29" grpId="0" animBg="1"/>
      <p:bldP spid="31" grpId="0" animBg="1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9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76B749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ĐỘNG CƠ KHÔNG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76B749"/>
              </a:buClr>
              <a:buSzPct val="60000"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ĐỒNG BỘ BA PHA ROTOR LỒNG SÓC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221" name="Rectangle 1"/>
          <p:cNvSpPr>
            <a:spLocks noChangeArrowheads="1"/>
          </p:cNvSpPr>
          <p:nvPr/>
        </p:nvSpPr>
        <p:spPr bwMode="auto">
          <a:xfrm>
            <a:off x="66675" y="1981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" y="2766845"/>
            <a:ext cx="5653250" cy="3941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536575" y="2438400"/>
            <a:ext cx="280397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khẩn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cấp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1.1 Mạch khởi động trực tiếp động cơ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KĐB ba pha: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pSp>
        <p:nvGrpSpPr>
          <p:cNvPr id="18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9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0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2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MS PGothic" panose="020B0600070205080204" pitchFamily="34" charset="-128"/>
                <a:cs typeface="Arial" charset="0"/>
              </a:endParaRPr>
            </a:p>
          </p:txBody>
        </p:sp>
        <p:sp>
          <p:nvSpPr>
            <p:cNvPr id="24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  <p:sp>
          <p:nvSpPr>
            <p:cNvPr id="25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MS PGothic" panose="020B0600070205080204" pitchFamily="34" charset="-128"/>
                <a:cs typeface="Arial" charset="0"/>
              </a:endParaRPr>
            </a:p>
          </p:txBody>
        </p:sp>
        <p:sp>
          <p:nvSpPr>
            <p:cNvPr id="26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en-US" sz="2400" b="1" i="0" u="none" strike="noStrike" kern="1200" cap="none" spc="0" normalizeH="0" baseline="0" noProof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MS PGothic" panose="020B0600070205080204" pitchFamily="34" charset="-128"/>
                  <a:cs typeface="Arial" panose="020B0604020202020204" pitchFamily="34" charset="0"/>
                </a:rPr>
                <a:t>2</a:t>
              </a:r>
              <a:r>
                <a:rPr kumimoji="0" lang="en-US" altLang="en-US" sz="2400" b="1" i="0" u="none" strike="noStrike" kern="1200" cap="none" spc="0" normalizeH="0" baseline="0" noProof="0" smtClean="0">
                  <a:ln>
                    <a:noFill/>
                  </a:ln>
                  <a:solidFill>
                    <a:srgbClr val="FF3300"/>
                  </a:solidFill>
                  <a:effectLst/>
                  <a:uLnTx/>
                  <a:uFillTx/>
                  <a:latin typeface="Times New Roman" panose="02020603050405020304" pitchFamily="18" charset="0"/>
                  <a:ea typeface="MS PGothic" panose="020B0600070205080204" pitchFamily="34" charset="-128"/>
                  <a:cs typeface="Arial" panose="020B0604020202020204" pitchFamily="34" charset="0"/>
                </a:rPr>
                <a:t>.1</a:t>
              </a:r>
              <a:endPara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FF33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Arial" panose="020B0604020202020204" pitchFamily="34" charset="0"/>
              </a:endParaRPr>
            </a:p>
          </p:txBody>
        </p:sp>
      </p:grpSp>
      <p:sp>
        <p:nvSpPr>
          <p:cNvPr id="4" name="Rectangle 3"/>
          <p:cNvSpPr/>
          <p:nvPr/>
        </p:nvSpPr>
        <p:spPr bwMode="auto">
          <a:xfrm>
            <a:off x="4260122" y="5010625"/>
            <a:ext cx="1676400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21" name="Rectangle 20"/>
          <p:cNvSpPr/>
          <p:nvPr/>
        </p:nvSpPr>
        <p:spPr bwMode="auto">
          <a:xfrm>
            <a:off x="6324601" y="4998747"/>
            <a:ext cx="26971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31" name="Flowchart: Alternate Process 30"/>
          <p:cNvSpPr/>
          <p:nvPr/>
        </p:nvSpPr>
        <p:spPr bwMode="auto">
          <a:xfrm>
            <a:off x="1805685" y="4998746"/>
            <a:ext cx="2069652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7" name="Straight Arrow Connector 36"/>
          <p:cNvCxnSpPr/>
          <p:nvPr/>
        </p:nvCxnSpPr>
        <p:spPr bwMode="auto">
          <a:xfrm>
            <a:off x="5944989" y="5345984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9" name="Straight Arrow Connector 38"/>
          <p:cNvCxnSpPr/>
          <p:nvPr/>
        </p:nvCxnSpPr>
        <p:spPr bwMode="auto">
          <a:xfrm>
            <a:off x="3875337" y="5374796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03430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5879818" y="2108106"/>
            <a:ext cx="1435382" cy="169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7467601" y="2050158"/>
            <a:ext cx="1470818" cy="175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691898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3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4" grpId="0" animBg="1"/>
      <p:bldP spid="21" grpId="0" animBg="1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717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717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1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18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3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18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7171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2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1.1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pha: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7" r="2756" b="1527"/>
          <a:stretch>
            <a:fillRect/>
          </a:stretch>
        </p:blipFill>
        <p:spPr bwMode="auto">
          <a:xfrm>
            <a:off x="2667000" y="2438400"/>
            <a:ext cx="6324600" cy="428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4" name="Rectangle 1"/>
          <p:cNvSpPr>
            <a:spLocks noChangeArrowheads="1"/>
          </p:cNvSpPr>
          <p:nvPr/>
        </p:nvSpPr>
        <p:spPr bwMode="auto">
          <a:xfrm>
            <a:off x="66674" y="1981200"/>
            <a:ext cx="45053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307975" y="25146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6" name="Rectangle 13"/>
          <p:cNvSpPr>
            <a:spLocks noChangeArrowheads="1"/>
          </p:cNvSpPr>
          <p:nvPr/>
        </p:nvSpPr>
        <p:spPr bwMode="auto">
          <a:xfrm>
            <a:off x="687387" y="3124200"/>
            <a:ext cx="201771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3"/>
          <p:cNvSpPr>
            <a:spLocks noChangeArrowheads="1"/>
          </p:cNvSpPr>
          <p:nvPr/>
        </p:nvSpPr>
        <p:spPr bwMode="auto">
          <a:xfrm>
            <a:off x="687387" y="4156040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2666998" y="2971800"/>
            <a:ext cx="1676402" cy="6858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2705098" y="4907281"/>
            <a:ext cx="1676402" cy="5563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5550568" y="3429000"/>
            <a:ext cx="381000" cy="7392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885975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"/>
                            </p:stCondLst>
                            <p:childTnLst>
                              <p:par>
                                <p:cTn id="1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"/>
                            </p:stCondLst>
                            <p:childTnLst>
                              <p:par>
                                <p:cTn id="3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/>
      <p:bldP spid="7176" grpId="0"/>
      <p:bldP spid="17" grpId="0"/>
      <p:bldP spid="3" grpId="0" animBg="1"/>
      <p:bldP spid="3" grpId="1" animBg="1"/>
      <p:bldP spid="27" grpId="0" animBg="1"/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717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717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1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18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3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718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7171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2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1.1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pha: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27" r="2756" b="1527"/>
          <a:stretch>
            <a:fillRect/>
          </a:stretch>
        </p:blipFill>
        <p:spPr bwMode="auto">
          <a:xfrm>
            <a:off x="2667000" y="2438400"/>
            <a:ext cx="6324600" cy="428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174" name="Rectangle 1"/>
          <p:cNvSpPr>
            <a:spLocks noChangeArrowheads="1"/>
          </p:cNvSpPr>
          <p:nvPr/>
        </p:nvSpPr>
        <p:spPr bwMode="auto">
          <a:xfrm>
            <a:off x="66674" y="1981200"/>
            <a:ext cx="45053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5" name="Rectangle 12"/>
          <p:cNvSpPr>
            <a:spLocks noChangeArrowheads="1"/>
          </p:cNvSpPr>
          <p:nvPr/>
        </p:nvSpPr>
        <p:spPr bwMode="auto">
          <a:xfrm>
            <a:off x="307975" y="25146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76" name="Rectangle 13"/>
          <p:cNvSpPr>
            <a:spLocks noChangeArrowheads="1"/>
          </p:cNvSpPr>
          <p:nvPr/>
        </p:nvSpPr>
        <p:spPr bwMode="auto">
          <a:xfrm>
            <a:off x="687387" y="3124200"/>
            <a:ext cx="201771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mạch.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Oval 2"/>
          <p:cNvSpPr/>
          <p:nvPr/>
        </p:nvSpPr>
        <p:spPr bwMode="auto">
          <a:xfrm>
            <a:off x="4267199" y="3568837"/>
            <a:ext cx="609601" cy="599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840116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5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5" grpId="0"/>
      <p:bldP spid="7176" grpId="0"/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36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554038" y="2357437"/>
            <a:ext cx="68913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 hai phương pháp đảo chiều quay động cơ ba </a:t>
            </a:r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983852" y="3428568"/>
            <a:ext cx="785534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 dụng </a:t>
            </a: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 các động cơ có công suất lớn, động cơ kéo tải nặng, tải có quán tính </a:t>
            </a:r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lớn.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auto">
          <a:xfrm>
            <a:off x="554038" y="4347502"/>
            <a:ext cx="8382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Phương pháp đảo chiều quay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trực tiếp:</a:t>
            </a:r>
            <a:endParaRPr lang="en-US" altLang="en-US" sz="24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533400" y="2943428"/>
            <a:ext cx="85672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Phương pháp đảo chiều quay gián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tiếp:</a:t>
            </a:r>
            <a:endParaRPr lang="en-US" altLang="en-US" sz="24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2"/>
          <p:cNvSpPr>
            <a:spLocks noChangeArrowheads="1"/>
          </p:cNvSpPr>
          <p:nvPr/>
        </p:nvSpPr>
        <p:spPr bwMode="auto">
          <a:xfrm>
            <a:off x="974145" y="4884003"/>
            <a:ext cx="78650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Áp dụng </a:t>
            </a: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cho các động cơ có công suất nhỏ, động cơ kéo tải nhẹ, tải có quán tính </a:t>
            </a:r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nhỏ.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21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808163"/>
            <a:ext cx="5910263" cy="497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gián 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17415" name="Rectangle 17"/>
          <p:cNvSpPr>
            <a:spLocks noChangeArrowheads="1"/>
          </p:cNvSpPr>
          <p:nvPr/>
        </p:nvSpPr>
        <p:spPr bwMode="auto">
          <a:xfrm>
            <a:off x="66675" y="22860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6" name="Rectangle 18"/>
          <p:cNvSpPr>
            <a:spLocks noChangeArrowheads="1"/>
          </p:cNvSpPr>
          <p:nvPr/>
        </p:nvSpPr>
        <p:spPr bwMode="auto">
          <a:xfrm>
            <a:off x="307975" y="27432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lực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7" name="Rectangle 19"/>
          <p:cNvSpPr>
            <a:spLocks noChangeArrowheads="1"/>
          </p:cNvSpPr>
          <p:nvPr/>
        </p:nvSpPr>
        <p:spPr bwMode="auto">
          <a:xfrm>
            <a:off x="380642" y="3240151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3" name="Oval 2"/>
          <p:cNvSpPr/>
          <p:nvPr/>
        </p:nvSpPr>
        <p:spPr bwMode="auto">
          <a:xfrm>
            <a:off x="3200400" y="5943600"/>
            <a:ext cx="1600200" cy="9144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380642" y="3750584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ba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val 3"/>
          <p:cNvSpPr/>
          <p:nvPr/>
        </p:nvSpPr>
        <p:spPr bwMode="auto">
          <a:xfrm>
            <a:off x="3194304" y="2286000"/>
            <a:ext cx="1371600" cy="5334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380642" y="4191000"/>
            <a:ext cx="28136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3416808" y="3837432"/>
            <a:ext cx="1213104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3"/>
          <p:cNvSpPr>
            <a:spLocks noChangeArrowheads="1"/>
          </p:cNvSpPr>
          <p:nvPr/>
        </p:nvSpPr>
        <p:spPr bwMode="auto">
          <a:xfrm>
            <a:off x="374546" y="5036403"/>
            <a:ext cx="28136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4476686" y="3813067"/>
            <a:ext cx="1213104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374546" y="5950803"/>
            <a:ext cx="29782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200400" y="5210179"/>
            <a:ext cx="1318323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416" grpId="0"/>
      <p:bldP spid="17417" grpId="0"/>
      <p:bldP spid="3" grpId="0" animBg="1"/>
      <p:bldP spid="3" grpId="1" animBg="1"/>
      <p:bldP spid="21" grpId="0"/>
      <p:bldP spid="4" grpId="0" animBg="1"/>
      <p:bldP spid="4" grpId="1" animBg="1"/>
      <p:bldP spid="23" grpId="0"/>
      <p:bldP spid="5" grpId="0" animBg="1"/>
      <p:bldP spid="5" grpId="1" animBg="1"/>
      <p:bldP spid="26" grpId="0"/>
      <p:bldP spid="27" grpId="0" animBg="1"/>
      <p:bldP spid="27" grpId="1" animBg="1"/>
      <p:bldP spid="28" grpId="0"/>
      <p:bldP spid="3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808163"/>
            <a:ext cx="5910263" cy="497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gián 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17415" name="Rectangle 17"/>
          <p:cNvSpPr>
            <a:spLocks noChangeArrowheads="1"/>
          </p:cNvSpPr>
          <p:nvPr/>
        </p:nvSpPr>
        <p:spPr bwMode="auto">
          <a:xfrm>
            <a:off x="66675" y="22860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6" name="Rectangle 18"/>
          <p:cNvSpPr>
            <a:spLocks noChangeArrowheads="1"/>
          </p:cNvSpPr>
          <p:nvPr/>
        </p:nvSpPr>
        <p:spPr bwMode="auto">
          <a:xfrm>
            <a:off x="307975" y="2743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7" name="Rectangle 19"/>
          <p:cNvSpPr>
            <a:spLocks noChangeArrowheads="1"/>
          </p:cNvSpPr>
          <p:nvPr/>
        </p:nvSpPr>
        <p:spPr bwMode="auto">
          <a:xfrm>
            <a:off x="380642" y="3240151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3" name="Oval 2"/>
          <p:cNvSpPr/>
          <p:nvPr/>
        </p:nvSpPr>
        <p:spPr bwMode="auto">
          <a:xfrm>
            <a:off x="4518722" y="2743199"/>
            <a:ext cx="510477" cy="5285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380642" y="3805535"/>
            <a:ext cx="959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val 3"/>
          <p:cNvSpPr/>
          <p:nvPr/>
        </p:nvSpPr>
        <p:spPr bwMode="auto">
          <a:xfrm>
            <a:off x="5105400" y="2505457"/>
            <a:ext cx="457200" cy="69801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379118" y="4867656"/>
            <a:ext cx="274355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+ Start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6542619" y="2590800"/>
            <a:ext cx="1153581" cy="9906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8123071" y="3801193"/>
            <a:ext cx="553147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379118" y="4331311"/>
            <a:ext cx="290053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5486401" y="2683486"/>
            <a:ext cx="629346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347694" y="5752772"/>
            <a:ext cx="274355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13) + Start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8123072" y="2743199"/>
            <a:ext cx="553147" cy="59285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>
            <a:off x="6542618" y="3701816"/>
            <a:ext cx="1153581" cy="9375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Rectangle 19"/>
          <p:cNvSpPr>
            <a:spLocks noChangeArrowheads="1"/>
          </p:cNvSpPr>
          <p:nvPr/>
        </p:nvSpPr>
        <p:spPr bwMode="auto">
          <a:xfrm>
            <a:off x="1670050" y="3805534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 bwMode="auto">
          <a:xfrm>
            <a:off x="1447800" y="3754252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6" name="Oval 35"/>
          <p:cNvSpPr/>
          <p:nvPr/>
        </p:nvSpPr>
        <p:spPr bwMode="auto">
          <a:xfrm>
            <a:off x="5933822" y="2649203"/>
            <a:ext cx="629346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38665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416" grpId="0"/>
      <p:bldP spid="17417" grpId="0"/>
      <p:bldP spid="3" grpId="0" animBg="1"/>
      <p:bldP spid="3" grpId="1" animBg="1"/>
      <p:bldP spid="21" grpId="0"/>
      <p:bldP spid="4" grpId="0" animBg="1"/>
      <p:bldP spid="4" grpId="1" animBg="1"/>
      <p:bldP spid="23" grpId="0"/>
      <p:bldP spid="5" grpId="0" animBg="1"/>
      <p:bldP spid="5" grpId="1" animBg="1"/>
      <p:bldP spid="27" grpId="0" animBg="1"/>
      <p:bldP spid="28" grpId="0"/>
      <p:bldP spid="31" grpId="0" animBg="1"/>
      <p:bldP spid="31" grpId="1" animBg="1"/>
      <p:bldP spid="29" grpId="0"/>
      <p:bldP spid="33" grpId="0" animBg="1"/>
      <p:bldP spid="33" grpId="1" animBg="1"/>
      <p:bldP spid="34" grpId="0" animBg="1"/>
      <p:bldP spid="35" grpId="0"/>
      <p:bldP spid="36" grpId="0" animBg="1"/>
      <p:bldP spid="36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808163"/>
            <a:ext cx="5910263" cy="497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gián 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19463" name="Rectangle 17"/>
          <p:cNvSpPr>
            <a:spLocks noChangeArrowheads="1"/>
          </p:cNvSpPr>
          <p:nvPr/>
        </p:nvSpPr>
        <p:spPr bwMode="auto">
          <a:xfrm>
            <a:off x="66675" y="2438400"/>
            <a:ext cx="33655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4" name="Rectangle 16"/>
          <p:cNvSpPr>
            <a:spLocks noChangeArrowheads="1"/>
          </p:cNvSpPr>
          <p:nvPr/>
        </p:nvSpPr>
        <p:spPr bwMode="auto">
          <a:xfrm>
            <a:off x="463192" y="3774682"/>
            <a:ext cx="3200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quay chiều thuận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46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0" name="Rectangle 17"/>
          <p:cNvSpPr>
            <a:spLocks noChangeArrowheads="1"/>
          </p:cNvSpPr>
          <p:nvPr/>
        </p:nvSpPr>
        <p:spPr bwMode="auto">
          <a:xfrm>
            <a:off x="66674" y="2890837"/>
            <a:ext cx="3895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1" name="Rectangle 16"/>
          <p:cNvSpPr>
            <a:spLocks noChangeArrowheads="1"/>
          </p:cNvSpPr>
          <p:nvPr/>
        </p:nvSpPr>
        <p:spPr bwMode="auto">
          <a:xfrm>
            <a:off x="361534" y="3810000"/>
            <a:ext cx="3200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quay chiều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53" name="Oval 52"/>
          <p:cNvSpPr/>
          <p:nvPr/>
        </p:nvSpPr>
        <p:spPr bwMode="auto">
          <a:xfrm>
            <a:off x="1871132" y="1905000"/>
            <a:ext cx="1900034" cy="828386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3 pha</a:t>
            </a:r>
          </a:p>
        </p:txBody>
      </p:sp>
      <p:sp>
        <p:nvSpPr>
          <p:cNvPr id="54" name="Rectangle 53"/>
          <p:cNvSpPr/>
          <p:nvPr/>
        </p:nvSpPr>
        <p:spPr bwMode="auto">
          <a:xfrm>
            <a:off x="4244194" y="1981200"/>
            <a:ext cx="2114061" cy="6391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4080932" y="2868168"/>
            <a:ext cx="2321949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4121924" y="3777031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6776013" y="5005310"/>
            <a:ext cx="1962728" cy="6653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093720" y="5005310"/>
            <a:ext cx="3484118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3556404" y="6011639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thuận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/>
          <p:nvPr/>
        </p:nvCxnSpPr>
        <p:spPr bwMode="auto">
          <a:xfrm flipV="1">
            <a:off x="3754232" y="2311400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</p:cNvCxnSpPr>
          <p:nvPr/>
        </p:nvCxnSpPr>
        <p:spPr bwMode="auto">
          <a:xfrm flipH="1">
            <a:off x="5241905" y="3538887"/>
            <a:ext cx="2" cy="2315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/>
          <p:nvPr/>
        </p:nvCxnSpPr>
        <p:spPr bwMode="auto">
          <a:xfrm>
            <a:off x="4888317" y="5676532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</p:cNvCxnSpPr>
          <p:nvPr/>
        </p:nvCxnSpPr>
        <p:spPr bwMode="auto">
          <a:xfrm>
            <a:off x="5241905" y="4457092"/>
            <a:ext cx="1998342" cy="53351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</p:cNvCxnSpPr>
          <p:nvPr/>
        </p:nvCxnSpPr>
        <p:spPr bwMode="auto">
          <a:xfrm flipH="1">
            <a:off x="2848224" y="4457092"/>
            <a:ext cx="2393681" cy="37774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8772524" y="5334000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896383" y="4114800"/>
            <a:ext cx="0" cy="117519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/>
          <p:nvPr/>
        </p:nvCxnSpPr>
        <p:spPr bwMode="auto">
          <a:xfrm flipH="1">
            <a:off x="6402881" y="4114800"/>
            <a:ext cx="2506733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381000" y="4834834"/>
            <a:ext cx="2467224" cy="9563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hở ra ngăn cuộn 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có điện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/>
          <p:nvPr/>
        </p:nvCxnSpPr>
        <p:spPr bwMode="auto">
          <a:xfrm>
            <a:off x="5226082" y="4462642"/>
            <a:ext cx="0" cy="54925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/>
          <p:nvPr/>
        </p:nvCxnSpPr>
        <p:spPr bwMode="auto">
          <a:xfrm>
            <a:off x="5245060" y="2620354"/>
            <a:ext cx="0" cy="24305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>
            <a:spLocks noChangeArrowheads="1"/>
          </p:cNvSpPr>
          <p:nvPr/>
        </p:nvSpPr>
        <p:spPr bwMode="auto">
          <a:xfrm>
            <a:off x="7240247" y="3758992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9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808163"/>
            <a:ext cx="5910263" cy="497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gián 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19464" name="Rectangle 16"/>
          <p:cNvSpPr>
            <a:spLocks noChangeArrowheads="1"/>
          </p:cNvSpPr>
          <p:nvPr/>
        </p:nvSpPr>
        <p:spPr bwMode="auto">
          <a:xfrm>
            <a:off x="415925" y="3664803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quay thuận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2438400"/>
            <a:ext cx="313372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489169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46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1" name="Rectangle 16"/>
          <p:cNvSpPr>
            <a:spLocks noChangeArrowheads="1"/>
          </p:cNvSpPr>
          <p:nvPr/>
        </p:nvSpPr>
        <p:spPr bwMode="auto">
          <a:xfrm>
            <a:off x="415925" y="3817203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quay thuận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54" name="Rectangle 53"/>
          <p:cNvSpPr/>
          <p:nvPr/>
        </p:nvSpPr>
        <p:spPr bwMode="auto">
          <a:xfrm>
            <a:off x="4244194" y="1981200"/>
            <a:ext cx="2114061" cy="6391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4080932" y="2868168"/>
            <a:ext cx="2321949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4121924" y="3777031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56"/>
          <p:cNvSpPr/>
          <p:nvPr/>
        </p:nvSpPr>
        <p:spPr bwMode="auto">
          <a:xfrm>
            <a:off x="6776013" y="5005310"/>
            <a:ext cx="1962728" cy="6653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276600" y="5005310"/>
            <a:ext cx="3187529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3556404" y="6011639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quay thuận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/>
          <p:nvPr/>
        </p:nvCxnSpPr>
        <p:spPr bwMode="auto">
          <a:xfrm flipV="1">
            <a:off x="3754232" y="2311400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</p:cNvCxnSpPr>
          <p:nvPr/>
        </p:nvCxnSpPr>
        <p:spPr bwMode="auto">
          <a:xfrm flipH="1">
            <a:off x="5241905" y="3538887"/>
            <a:ext cx="2" cy="2315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/>
          <p:nvPr/>
        </p:nvCxnSpPr>
        <p:spPr bwMode="auto">
          <a:xfrm>
            <a:off x="4888317" y="5676532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</p:cNvCxnSpPr>
          <p:nvPr/>
        </p:nvCxnSpPr>
        <p:spPr bwMode="auto">
          <a:xfrm>
            <a:off x="5241905" y="4457092"/>
            <a:ext cx="1998342" cy="53351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</p:cNvCxnSpPr>
          <p:nvPr/>
        </p:nvCxnSpPr>
        <p:spPr bwMode="auto">
          <a:xfrm flipH="1">
            <a:off x="1749425" y="4457092"/>
            <a:ext cx="3492480" cy="76467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8772524" y="5334000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896383" y="4114800"/>
            <a:ext cx="0" cy="117519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/>
          <p:nvPr/>
        </p:nvCxnSpPr>
        <p:spPr bwMode="auto">
          <a:xfrm flipH="1">
            <a:off x="6402881" y="4114800"/>
            <a:ext cx="2506733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342427" y="5221764"/>
            <a:ext cx="2467224" cy="6969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/>
          <p:nvPr/>
        </p:nvCxnSpPr>
        <p:spPr bwMode="auto">
          <a:xfrm>
            <a:off x="5226082" y="4462642"/>
            <a:ext cx="0" cy="54925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/>
          <p:nvPr/>
        </p:nvCxnSpPr>
        <p:spPr bwMode="auto">
          <a:xfrm>
            <a:off x="5245060" y="2620354"/>
            <a:ext cx="0" cy="24305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" name="Flowchart: Alternate Process 1"/>
          <p:cNvSpPr/>
          <p:nvPr/>
        </p:nvSpPr>
        <p:spPr bwMode="auto">
          <a:xfrm>
            <a:off x="1447800" y="1938768"/>
            <a:ext cx="2286000" cy="71383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quay thuận</a:t>
            </a:r>
          </a:p>
        </p:txBody>
      </p:sp>
      <p:sp>
        <p:nvSpPr>
          <p:cNvPr id="34" name="Rectangle 33"/>
          <p:cNvSpPr>
            <a:spLocks noChangeArrowheads="1"/>
          </p:cNvSpPr>
          <p:nvPr/>
        </p:nvSpPr>
        <p:spPr bwMode="auto">
          <a:xfrm>
            <a:off x="7438984" y="3762712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17"/>
          <p:cNvSpPr>
            <a:spLocks noChangeArrowheads="1"/>
          </p:cNvSpPr>
          <p:nvPr/>
        </p:nvSpPr>
        <p:spPr bwMode="auto">
          <a:xfrm>
            <a:off x="66674" y="2890837"/>
            <a:ext cx="3895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323860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2" grpId="0" animBg="1"/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808163"/>
            <a:ext cx="5910263" cy="497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gián 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25608" name="Rectangle 16"/>
          <p:cNvSpPr>
            <a:spLocks noChangeArrowheads="1"/>
          </p:cNvSpPr>
          <p:nvPr/>
        </p:nvSpPr>
        <p:spPr bwMode="auto">
          <a:xfrm>
            <a:off x="415925" y="3741738"/>
            <a:ext cx="3200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quay chiều nghịch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33529" y="2441349"/>
            <a:ext cx="324307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1" name="Rectangle 16"/>
          <p:cNvSpPr>
            <a:spLocks noChangeArrowheads="1"/>
          </p:cNvSpPr>
          <p:nvPr/>
        </p:nvSpPr>
        <p:spPr bwMode="auto">
          <a:xfrm>
            <a:off x="415925" y="3741738"/>
            <a:ext cx="3200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quay chiều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nghịch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53" name="Oval 52"/>
          <p:cNvSpPr/>
          <p:nvPr/>
        </p:nvSpPr>
        <p:spPr bwMode="auto">
          <a:xfrm>
            <a:off x="1871132" y="1905000"/>
            <a:ext cx="1900034" cy="828386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3 pha</a:t>
            </a:r>
          </a:p>
        </p:txBody>
      </p:sp>
      <p:sp>
        <p:nvSpPr>
          <p:cNvPr id="54" name="Rectangle 53"/>
          <p:cNvSpPr/>
          <p:nvPr/>
        </p:nvSpPr>
        <p:spPr bwMode="auto">
          <a:xfrm>
            <a:off x="4121924" y="1981200"/>
            <a:ext cx="2280957" cy="6391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4047064" y="2868168"/>
            <a:ext cx="2396068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13) 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4121924" y="3777031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6708776" y="5005310"/>
            <a:ext cx="2130424" cy="6653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2971800" y="5005310"/>
            <a:ext cx="3636517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3556404" y="6011639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nghịch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>
            <a:endCxn id="54" idx="1"/>
          </p:cNvCxnSpPr>
          <p:nvPr/>
        </p:nvCxnSpPr>
        <p:spPr bwMode="auto">
          <a:xfrm flipV="1">
            <a:off x="3754232" y="2300777"/>
            <a:ext cx="367692" cy="1841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</p:cNvCxnSpPr>
          <p:nvPr/>
        </p:nvCxnSpPr>
        <p:spPr bwMode="auto">
          <a:xfrm flipH="1">
            <a:off x="5241905" y="3538887"/>
            <a:ext cx="2" cy="2315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/>
          <p:nvPr/>
        </p:nvCxnSpPr>
        <p:spPr bwMode="auto">
          <a:xfrm>
            <a:off x="4888317" y="5676532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</p:cNvCxnSpPr>
          <p:nvPr/>
        </p:nvCxnSpPr>
        <p:spPr bwMode="auto">
          <a:xfrm>
            <a:off x="5241905" y="4457092"/>
            <a:ext cx="1998342" cy="53351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</p:cNvCxnSpPr>
          <p:nvPr/>
        </p:nvCxnSpPr>
        <p:spPr bwMode="auto">
          <a:xfrm flipH="1">
            <a:off x="2848224" y="4457092"/>
            <a:ext cx="2393681" cy="37774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8891056" y="5334000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9014915" y="4114800"/>
            <a:ext cx="0" cy="117519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/>
          <p:nvPr/>
        </p:nvCxnSpPr>
        <p:spPr bwMode="auto">
          <a:xfrm flipH="1">
            <a:off x="6402881" y="4114800"/>
            <a:ext cx="2506733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381000" y="4834834"/>
            <a:ext cx="2467224" cy="9563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 ngăn cuộn 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có điện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/>
          <p:nvPr/>
        </p:nvCxnSpPr>
        <p:spPr bwMode="auto">
          <a:xfrm>
            <a:off x="5226082" y="4462642"/>
            <a:ext cx="0" cy="54925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/>
          <p:nvPr/>
        </p:nvCxnSpPr>
        <p:spPr bwMode="auto">
          <a:xfrm>
            <a:off x="5245060" y="2620354"/>
            <a:ext cx="0" cy="24305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2" name="Rectangle 31"/>
          <p:cNvSpPr>
            <a:spLocks noChangeArrowheads="1"/>
          </p:cNvSpPr>
          <p:nvPr/>
        </p:nvSpPr>
        <p:spPr bwMode="auto">
          <a:xfrm>
            <a:off x="7543799" y="3758992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17"/>
          <p:cNvSpPr>
            <a:spLocks noChangeArrowheads="1"/>
          </p:cNvSpPr>
          <p:nvPr/>
        </p:nvSpPr>
        <p:spPr bwMode="auto">
          <a:xfrm>
            <a:off x="66674" y="2890837"/>
            <a:ext cx="3895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57284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3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808163"/>
            <a:ext cx="5910263" cy="497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gián 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25608" name="Rectangle 16"/>
          <p:cNvSpPr>
            <a:spLocks noChangeArrowheads="1"/>
          </p:cNvSpPr>
          <p:nvPr/>
        </p:nvSpPr>
        <p:spPr bwMode="auto">
          <a:xfrm>
            <a:off x="415925" y="3741003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quay nghịch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33529" y="2441349"/>
            <a:ext cx="324307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914450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54" name="Rectangle 53"/>
          <p:cNvSpPr/>
          <p:nvPr/>
        </p:nvSpPr>
        <p:spPr bwMode="auto">
          <a:xfrm>
            <a:off x="4244194" y="1981200"/>
            <a:ext cx="2114061" cy="6391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4080932" y="2868168"/>
            <a:ext cx="2321949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4121924" y="3777031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56"/>
          <p:cNvSpPr/>
          <p:nvPr/>
        </p:nvSpPr>
        <p:spPr bwMode="auto">
          <a:xfrm>
            <a:off x="6776013" y="5005310"/>
            <a:ext cx="1962728" cy="6653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276600" y="5005310"/>
            <a:ext cx="3394324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3556404" y="6011639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quay nghịch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/>
          <p:nvPr/>
        </p:nvCxnSpPr>
        <p:spPr bwMode="auto">
          <a:xfrm flipV="1">
            <a:off x="3754232" y="2311400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</p:cNvCxnSpPr>
          <p:nvPr/>
        </p:nvCxnSpPr>
        <p:spPr bwMode="auto">
          <a:xfrm flipH="1">
            <a:off x="5241905" y="3538887"/>
            <a:ext cx="2" cy="2315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/>
          <p:nvPr/>
        </p:nvCxnSpPr>
        <p:spPr bwMode="auto">
          <a:xfrm>
            <a:off x="4888317" y="5676532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</p:cNvCxnSpPr>
          <p:nvPr/>
        </p:nvCxnSpPr>
        <p:spPr bwMode="auto">
          <a:xfrm>
            <a:off x="5241905" y="4457092"/>
            <a:ext cx="1998342" cy="53351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</p:cNvCxnSpPr>
          <p:nvPr/>
        </p:nvCxnSpPr>
        <p:spPr bwMode="auto">
          <a:xfrm flipH="1">
            <a:off x="1749425" y="4457092"/>
            <a:ext cx="3492480" cy="76467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8772524" y="5334000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896383" y="4114800"/>
            <a:ext cx="0" cy="117519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/>
          <p:nvPr/>
        </p:nvCxnSpPr>
        <p:spPr bwMode="auto">
          <a:xfrm flipH="1">
            <a:off x="6402881" y="4114800"/>
            <a:ext cx="2506733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342427" y="5221764"/>
            <a:ext cx="2467224" cy="6969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/>
          <p:nvPr/>
        </p:nvCxnSpPr>
        <p:spPr bwMode="auto">
          <a:xfrm>
            <a:off x="5226082" y="4462642"/>
            <a:ext cx="0" cy="54925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/>
          <p:nvPr/>
        </p:nvCxnSpPr>
        <p:spPr bwMode="auto">
          <a:xfrm>
            <a:off x="5245060" y="2620354"/>
            <a:ext cx="0" cy="24305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" name="Flowchart: Alternate Process 1"/>
          <p:cNvSpPr/>
          <p:nvPr/>
        </p:nvSpPr>
        <p:spPr bwMode="auto">
          <a:xfrm>
            <a:off x="1658413" y="1938768"/>
            <a:ext cx="2075387" cy="747282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quay nghịch</a:t>
            </a: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7239000" y="3777031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6"/>
          <p:cNvSpPr>
            <a:spLocks noChangeArrowheads="1"/>
          </p:cNvSpPr>
          <p:nvPr/>
        </p:nvSpPr>
        <p:spPr bwMode="auto">
          <a:xfrm>
            <a:off x="415925" y="3969603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quay nghịch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17"/>
          <p:cNvSpPr>
            <a:spLocks noChangeArrowheads="1"/>
          </p:cNvSpPr>
          <p:nvPr/>
        </p:nvSpPr>
        <p:spPr bwMode="auto">
          <a:xfrm>
            <a:off x="33529" y="2669949"/>
            <a:ext cx="324307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967938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2" grpId="0" animBg="1"/>
      <p:bldP spid="3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808163"/>
            <a:ext cx="5910263" cy="497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gián 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25608" name="Rectangle 16"/>
          <p:cNvSpPr>
            <a:spLocks noChangeArrowheads="1"/>
          </p:cNvSpPr>
          <p:nvPr/>
        </p:nvSpPr>
        <p:spPr bwMode="auto">
          <a:xfrm>
            <a:off x="415925" y="3729335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2438400"/>
            <a:ext cx="3057526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826752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1" name="Rectangle 16"/>
          <p:cNvSpPr>
            <a:spLocks noChangeArrowheads="1"/>
          </p:cNvSpPr>
          <p:nvPr/>
        </p:nvSpPr>
        <p:spPr bwMode="auto">
          <a:xfrm>
            <a:off x="415925" y="4034135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cơ M: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54" name="Rectangle 53"/>
          <p:cNvSpPr/>
          <p:nvPr/>
        </p:nvSpPr>
        <p:spPr bwMode="auto">
          <a:xfrm>
            <a:off x="4244194" y="1981200"/>
            <a:ext cx="2114061" cy="6391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4080932" y="2868168"/>
            <a:ext cx="2321949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4121924" y="3777031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56"/>
          <p:cNvSpPr/>
          <p:nvPr/>
        </p:nvSpPr>
        <p:spPr bwMode="auto">
          <a:xfrm>
            <a:off x="6776013" y="5005310"/>
            <a:ext cx="1962728" cy="6653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276600" y="5005310"/>
            <a:ext cx="3394324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3556404" y="6011639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quay nghịch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/>
          <p:nvPr/>
        </p:nvCxnSpPr>
        <p:spPr bwMode="auto">
          <a:xfrm flipV="1">
            <a:off x="3754232" y="2311400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</p:cNvCxnSpPr>
          <p:nvPr/>
        </p:nvCxnSpPr>
        <p:spPr bwMode="auto">
          <a:xfrm flipH="1">
            <a:off x="5241905" y="3538887"/>
            <a:ext cx="2" cy="2315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/>
          <p:nvPr/>
        </p:nvCxnSpPr>
        <p:spPr bwMode="auto">
          <a:xfrm>
            <a:off x="4888317" y="5676532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</p:cNvCxnSpPr>
          <p:nvPr/>
        </p:nvCxnSpPr>
        <p:spPr bwMode="auto">
          <a:xfrm>
            <a:off x="5241905" y="4457092"/>
            <a:ext cx="1998342" cy="53351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</p:cNvCxnSpPr>
          <p:nvPr/>
        </p:nvCxnSpPr>
        <p:spPr bwMode="auto">
          <a:xfrm flipH="1">
            <a:off x="1749425" y="4457092"/>
            <a:ext cx="3492480" cy="76467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8772524" y="5334000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896383" y="4114800"/>
            <a:ext cx="0" cy="117519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/>
          <p:nvPr/>
        </p:nvCxnSpPr>
        <p:spPr bwMode="auto">
          <a:xfrm flipH="1">
            <a:off x="6402881" y="4114800"/>
            <a:ext cx="2506733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342427" y="5221764"/>
            <a:ext cx="2467224" cy="6969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/>
          <p:nvPr/>
        </p:nvCxnSpPr>
        <p:spPr bwMode="auto">
          <a:xfrm>
            <a:off x="5226082" y="4462642"/>
            <a:ext cx="0" cy="54925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/>
          <p:nvPr/>
        </p:nvCxnSpPr>
        <p:spPr bwMode="auto">
          <a:xfrm>
            <a:off x="5245060" y="2620354"/>
            <a:ext cx="0" cy="24305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" name="Flowchart: Alternate Process 1"/>
          <p:cNvSpPr/>
          <p:nvPr/>
        </p:nvSpPr>
        <p:spPr bwMode="auto">
          <a:xfrm>
            <a:off x="838201" y="1938767"/>
            <a:ext cx="2895600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đang quay nghịch, khi có sự cố cần dừng khẩn cấp</a:t>
            </a:r>
          </a:p>
          <a:p>
            <a:pPr algn="ctr"/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7239000" y="3777031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7"/>
          <p:cNvSpPr>
            <a:spLocks noChangeArrowheads="1"/>
          </p:cNvSpPr>
          <p:nvPr/>
        </p:nvSpPr>
        <p:spPr bwMode="auto">
          <a:xfrm>
            <a:off x="66674" y="3131403"/>
            <a:ext cx="3895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40590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2" grpId="0" animBg="1"/>
      <p:bldP spid="3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1" name="Rectangle 16"/>
          <p:cNvSpPr>
            <a:spLocks noChangeArrowheads="1"/>
          </p:cNvSpPr>
          <p:nvPr/>
        </p:nvSpPr>
        <p:spPr bwMode="auto">
          <a:xfrm>
            <a:off x="415925" y="3060701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32" name="Rectangle 31"/>
          <p:cNvSpPr/>
          <p:nvPr/>
        </p:nvSpPr>
        <p:spPr bwMode="auto">
          <a:xfrm>
            <a:off x="3902237" y="5086825"/>
            <a:ext cx="1676400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33" name="Rectangle 32"/>
          <p:cNvSpPr/>
          <p:nvPr/>
        </p:nvSpPr>
        <p:spPr bwMode="auto">
          <a:xfrm>
            <a:off x="5966716" y="5074947"/>
            <a:ext cx="26971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34" name="Flowchart: Alternate Process 33"/>
          <p:cNvSpPr/>
          <p:nvPr/>
        </p:nvSpPr>
        <p:spPr bwMode="auto">
          <a:xfrm>
            <a:off x="1447800" y="5074946"/>
            <a:ext cx="2069652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5" name="Straight Arrow Connector 34"/>
          <p:cNvCxnSpPr/>
          <p:nvPr/>
        </p:nvCxnSpPr>
        <p:spPr bwMode="auto">
          <a:xfrm>
            <a:off x="5587104" y="5422184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/>
          <p:nvPr/>
        </p:nvCxnSpPr>
        <p:spPr bwMode="auto">
          <a:xfrm>
            <a:off x="3517452" y="5450996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512" y="2433935"/>
            <a:ext cx="71562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alt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ạch đảo chiều quay gián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3505200" y="2913194"/>
            <a:ext cx="1435382" cy="169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5387182" y="2855246"/>
            <a:ext cx="1470818" cy="175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467858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808163"/>
            <a:ext cx="5910263" cy="497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gián 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31751" name="Rectangle 17"/>
          <p:cNvSpPr>
            <a:spLocks noChangeArrowheads="1"/>
          </p:cNvSpPr>
          <p:nvPr/>
        </p:nvSpPr>
        <p:spPr bwMode="auto">
          <a:xfrm>
            <a:off x="66675" y="2438400"/>
            <a:ext cx="33655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52" name="Rectangle 18"/>
          <p:cNvSpPr>
            <a:spLocks noChangeArrowheads="1"/>
          </p:cNvSpPr>
          <p:nvPr/>
        </p:nvSpPr>
        <p:spPr bwMode="auto">
          <a:xfrm>
            <a:off x="307975" y="340995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lực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687387" y="3962400"/>
            <a:ext cx="27447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686367" y="4593736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3200400" y="2268728"/>
            <a:ext cx="1295400" cy="55067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200400" y="5225072"/>
            <a:ext cx="1371600" cy="5563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5486400" y="2636811"/>
            <a:ext cx="609599" cy="7392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"/>
                            </p:stCondLst>
                            <p:childTnLst>
                              <p:par>
                                <p:cTn id="3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1752" grpId="0"/>
      <p:bldP spid="28" grpId="0"/>
      <p:bldP spid="29" grpId="0"/>
      <p:bldP spid="30" grpId="0" animBg="1"/>
      <p:bldP spid="30" grpId="1" animBg="1"/>
      <p:bldP spid="31" grpId="0" animBg="1"/>
      <p:bldP spid="3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1808163"/>
            <a:ext cx="5910263" cy="4973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gián 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31751" name="Rectangle 17"/>
          <p:cNvSpPr>
            <a:spLocks noChangeArrowheads="1"/>
          </p:cNvSpPr>
          <p:nvPr/>
        </p:nvSpPr>
        <p:spPr bwMode="auto">
          <a:xfrm>
            <a:off x="66675" y="2438400"/>
            <a:ext cx="33655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52" name="Rectangle 18"/>
          <p:cNvSpPr>
            <a:spLocks noChangeArrowheads="1"/>
          </p:cNvSpPr>
          <p:nvPr/>
        </p:nvSpPr>
        <p:spPr bwMode="auto">
          <a:xfrm>
            <a:off x="307975" y="340995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463901" y="4044215"/>
            <a:ext cx="27364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mạch.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4505854" y="2737017"/>
            <a:ext cx="609601" cy="599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3901" y="4655403"/>
            <a:ext cx="3020663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Khóa chéo: Tiếp điểm 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(9, 11) và K</a:t>
            </a:r>
            <a:r>
              <a:rPr lang="en-US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(13, 15) </a:t>
            </a:r>
          </a:p>
        </p:txBody>
      </p:sp>
      <p:sp>
        <p:nvSpPr>
          <p:cNvPr id="28" name="Oval 27"/>
          <p:cNvSpPr/>
          <p:nvPr/>
        </p:nvSpPr>
        <p:spPr bwMode="auto">
          <a:xfrm>
            <a:off x="7626879" y="2737016"/>
            <a:ext cx="609601" cy="599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7626879" y="3795404"/>
            <a:ext cx="609601" cy="599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55046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1752" grpId="0"/>
      <p:bldP spid="21" grpId="0"/>
      <p:bldP spid="23" grpId="0" animBg="1"/>
      <p:bldP spid="23" grpId="1" animBg="1"/>
      <p:bldP spid="3" grpId="0"/>
      <p:bldP spid="28" grpId="0" animBg="1"/>
      <p:bldP spid="29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215166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828800" y="3131582"/>
            <a:ext cx="3429000" cy="3581400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10" name="Rectangle 17"/>
          <p:cNvSpPr>
            <a:spLocks noChangeArrowheads="1"/>
          </p:cNvSpPr>
          <p:nvPr/>
        </p:nvSpPr>
        <p:spPr bwMode="auto">
          <a:xfrm>
            <a:off x="66675" y="1074737"/>
            <a:ext cx="33655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79375" y="84137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48517" y="2140982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035846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9888551"/>
              </p:ext>
            </p:extLst>
          </p:nvPr>
        </p:nvGraphicFramePr>
        <p:xfrm>
          <a:off x="3188208" y="1835150"/>
          <a:ext cx="5955792" cy="479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67" r:id="rId4" imgW="11239500" imgH="4705350" progId="AutoCAD.Drawing.17">
                  <p:embed/>
                </p:oleObj>
              </mc:Choice>
              <mc:Fallback>
                <p:oleObj r:id="rId4" imgW="11239500" imgH="470535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9602" t="8253" r="38599" b="32327"/>
                      <a:stretch>
                        <a:fillRect/>
                      </a:stretch>
                    </p:blipFill>
                    <p:spPr bwMode="auto">
                      <a:xfrm>
                        <a:off x="3188208" y="1835150"/>
                        <a:ext cx="5955792" cy="4794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1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</a:t>
            </a:r>
            <a:r>
              <a:rPr lang="en-US" sz="2000" i="1" kern="0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trực tiếp </a:t>
            </a: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17415" name="Rectangle 17"/>
          <p:cNvSpPr>
            <a:spLocks noChangeArrowheads="1"/>
          </p:cNvSpPr>
          <p:nvPr/>
        </p:nvSpPr>
        <p:spPr bwMode="auto">
          <a:xfrm>
            <a:off x="66675" y="22860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6" name="Rectangle 18"/>
          <p:cNvSpPr>
            <a:spLocks noChangeArrowheads="1"/>
          </p:cNvSpPr>
          <p:nvPr/>
        </p:nvSpPr>
        <p:spPr bwMode="auto">
          <a:xfrm>
            <a:off x="307975" y="27432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lực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7" name="Rectangle 19"/>
          <p:cNvSpPr>
            <a:spLocks noChangeArrowheads="1"/>
          </p:cNvSpPr>
          <p:nvPr/>
        </p:nvSpPr>
        <p:spPr bwMode="auto">
          <a:xfrm>
            <a:off x="380642" y="3240151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3" name="Oval 2"/>
          <p:cNvSpPr/>
          <p:nvPr/>
        </p:nvSpPr>
        <p:spPr bwMode="auto">
          <a:xfrm>
            <a:off x="3316224" y="5809488"/>
            <a:ext cx="1143000" cy="76993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380642" y="3750584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ba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val 3"/>
          <p:cNvSpPr/>
          <p:nvPr/>
        </p:nvSpPr>
        <p:spPr bwMode="auto">
          <a:xfrm>
            <a:off x="3194304" y="2286000"/>
            <a:ext cx="1282382" cy="5334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380642" y="4191000"/>
            <a:ext cx="28136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3416808" y="3837432"/>
            <a:ext cx="1059878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3"/>
          <p:cNvSpPr>
            <a:spLocks noChangeArrowheads="1"/>
          </p:cNvSpPr>
          <p:nvPr/>
        </p:nvSpPr>
        <p:spPr bwMode="auto">
          <a:xfrm>
            <a:off x="374546" y="5036403"/>
            <a:ext cx="28136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4449254" y="3777718"/>
            <a:ext cx="1085914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374546" y="5950803"/>
            <a:ext cx="29782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177477" y="5131467"/>
            <a:ext cx="1318323" cy="50733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834078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416" grpId="0"/>
      <p:bldP spid="17417" grpId="0"/>
      <p:bldP spid="3" grpId="0" animBg="1"/>
      <p:bldP spid="3" grpId="1" animBg="1"/>
      <p:bldP spid="21" grpId="0"/>
      <p:bldP spid="4" grpId="0" animBg="1"/>
      <p:bldP spid="4" grpId="1" animBg="1"/>
      <p:bldP spid="23" grpId="0"/>
      <p:bldP spid="5" grpId="0" animBg="1"/>
      <p:bldP spid="5" grpId="1" animBg="1"/>
      <p:bldP spid="26" grpId="0"/>
      <p:bldP spid="27" grpId="0" animBg="1"/>
      <p:bldP spid="27" grpId="1" animBg="1"/>
      <p:bldP spid="28" grpId="0"/>
      <p:bldP spid="3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0" name="Object 2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07424703"/>
              </p:ext>
            </p:extLst>
          </p:nvPr>
        </p:nvGraphicFramePr>
        <p:xfrm>
          <a:off x="3188208" y="1835150"/>
          <a:ext cx="5955792" cy="479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91" r:id="rId4" imgW="11239500" imgH="4705350" progId="AutoCAD.Drawing.17">
                  <p:embed/>
                </p:oleObj>
              </mc:Choice>
              <mc:Fallback>
                <p:oleObj r:id="rId4" imgW="11239500" imgH="470535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9602" t="8253" r="38599" b="32327"/>
                      <a:stretch>
                        <a:fillRect/>
                      </a:stretch>
                    </p:blipFill>
                    <p:spPr bwMode="auto">
                      <a:xfrm>
                        <a:off x="3188208" y="1835150"/>
                        <a:ext cx="5955792" cy="4794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11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</a:t>
            </a:r>
            <a:r>
              <a:rPr lang="en-US" sz="2000" i="1" kern="0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trực </a:t>
            </a: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17415" name="Rectangle 17"/>
          <p:cNvSpPr>
            <a:spLocks noChangeArrowheads="1"/>
          </p:cNvSpPr>
          <p:nvPr/>
        </p:nvSpPr>
        <p:spPr bwMode="auto">
          <a:xfrm>
            <a:off x="66675" y="22860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6" name="Rectangle 18"/>
          <p:cNvSpPr>
            <a:spLocks noChangeArrowheads="1"/>
          </p:cNvSpPr>
          <p:nvPr/>
        </p:nvSpPr>
        <p:spPr bwMode="auto">
          <a:xfrm>
            <a:off x="307975" y="2743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417" name="Rectangle 19"/>
          <p:cNvSpPr>
            <a:spLocks noChangeArrowheads="1"/>
          </p:cNvSpPr>
          <p:nvPr/>
        </p:nvSpPr>
        <p:spPr bwMode="auto">
          <a:xfrm>
            <a:off x="380642" y="3240151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3" name="Oval 2"/>
          <p:cNvSpPr/>
          <p:nvPr/>
        </p:nvSpPr>
        <p:spPr bwMode="auto">
          <a:xfrm>
            <a:off x="4366323" y="2743199"/>
            <a:ext cx="510477" cy="5285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380642" y="3733801"/>
            <a:ext cx="959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Oval 3"/>
          <p:cNvSpPr/>
          <p:nvPr/>
        </p:nvSpPr>
        <p:spPr bwMode="auto">
          <a:xfrm>
            <a:off x="4953000" y="2505457"/>
            <a:ext cx="457200" cy="69801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380642" y="4832149"/>
            <a:ext cx="274355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+ Start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Oval 4"/>
          <p:cNvSpPr/>
          <p:nvPr/>
        </p:nvSpPr>
        <p:spPr bwMode="auto">
          <a:xfrm>
            <a:off x="6248400" y="2590800"/>
            <a:ext cx="1153581" cy="9906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8229600" y="3733800"/>
            <a:ext cx="553147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374546" y="4305504"/>
            <a:ext cx="29782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5343144" y="2674342"/>
            <a:ext cx="533400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374546" y="5764837"/>
            <a:ext cx="274355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+ Start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8229600" y="2706623"/>
            <a:ext cx="553147" cy="59285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>
            <a:off x="6248400" y="3701816"/>
            <a:ext cx="1153581" cy="9375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Rectangle 19"/>
          <p:cNvSpPr>
            <a:spLocks noChangeArrowheads="1"/>
          </p:cNvSpPr>
          <p:nvPr/>
        </p:nvSpPr>
        <p:spPr bwMode="auto">
          <a:xfrm>
            <a:off x="1670050" y="3733800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" name="Straight Connector 6"/>
          <p:cNvCxnSpPr/>
          <p:nvPr/>
        </p:nvCxnSpPr>
        <p:spPr bwMode="auto">
          <a:xfrm>
            <a:off x="1447800" y="3754252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6" name="Oval 35"/>
          <p:cNvSpPr/>
          <p:nvPr/>
        </p:nvSpPr>
        <p:spPr bwMode="auto">
          <a:xfrm>
            <a:off x="5810948" y="2649203"/>
            <a:ext cx="417704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7436517" y="3695739"/>
            <a:ext cx="510477" cy="5285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7401981" y="2650143"/>
            <a:ext cx="510477" cy="5285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89457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9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7416" grpId="0"/>
      <p:bldP spid="17417" grpId="0"/>
      <p:bldP spid="3" grpId="0" animBg="1"/>
      <p:bldP spid="3" grpId="1" animBg="1"/>
      <p:bldP spid="21" grpId="0"/>
      <p:bldP spid="4" grpId="0" animBg="1"/>
      <p:bldP spid="4" grpId="1" animBg="1"/>
      <p:bldP spid="23" grpId="0"/>
      <p:bldP spid="5" grpId="0" animBg="1"/>
      <p:bldP spid="5" grpId="1" animBg="1"/>
      <p:bldP spid="27" grpId="0" animBg="1"/>
      <p:bldP spid="28" grpId="0"/>
      <p:bldP spid="31" grpId="0" animBg="1"/>
      <p:bldP spid="31" grpId="1" animBg="1"/>
      <p:bldP spid="29" grpId="0"/>
      <p:bldP spid="33" grpId="0" animBg="1"/>
      <p:bldP spid="33" grpId="1" animBg="1"/>
      <p:bldP spid="34" grpId="0" animBg="1"/>
      <p:bldP spid="35" grpId="0"/>
      <p:bldP spid="36" grpId="0" animBg="1"/>
      <p:bldP spid="36" grpId="1" animBg="1"/>
      <p:bldP spid="32" grpId="0" animBg="1"/>
      <p:bldP spid="32" grpId="1" animBg="1"/>
      <p:bldP spid="37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5316262"/>
              </p:ext>
            </p:extLst>
          </p:nvPr>
        </p:nvGraphicFramePr>
        <p:xfrm>
          <a:off x="3188208" y="1835150"/>
          <a:ext cx="5955792" cy="479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613" r:id="rId4" imgW="11239500" imgH="4705350" progId="AutoCAD.Drawing.17">
                  <p:embed/>
                </p:oleObj>
              </mc:Choice>
              <mc:Fallback>
                <p:oleObj r:id="rId4" imgW="11239500" imgH="4705350" progId="AutoCAD.Drawing.17">
                  <p:embed/>
                  <p:pic>
                    <p:nvPicPr>
                      <p:cNvPr id="3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9602" t="8253" r="38599" b="32327"/>
                      <a:stretch>
                        <a:fillRect/>
                      </a:stretch>
                    </p:blipFill>
                    <p:spPr bwMode="auto">
                      <a:xfrm>
                        <a:off x="3188208" y="1835150"/>
                        <a:ext cx="5955792" cy="4794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59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</a:t>
            </a:r>
            <a:r>
              <a:rPr lang="en-US" sz="2000" i="1" kern="0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trực tiếp </a:t>
            </a: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19463" name="Rectangle 17"/>
          <p:cNvSpPr>
            <a:spLocks noChangeArrowheads="1"/>
          </p:cNvSpPr>
          <p:nvPr/>
        </p:nvSpPr>
        <p:spPr bwMode="auto">
          <a:xfrm>
            <a:off x="66675" y="2438400"/>
            <a:ext cx="33655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Mạch đảo chiều quay trực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4" name="Rectangle 16"/>
          <p:cNvSpPr>
            <a:spLocks noChangeArrowheads="1"/>
          </p:cNvSpPr>
          <p:nvPr/>
        </p:nvSpPr>
        <p:spPr bwMode="auto">
          <a:xfrm>
            <a:off x="415925" y="3817938"/>
            <a:ext cx="3200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quay chiều thuận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87630499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464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1" name="Rectangle 16"/>
          <p:cNvSpPr>
            <a:spLocks noChangeArrowheads="1"/>
          </p:cNvSpPr>
          <p:nvPr/>
        </p:nvSpPr>
        <p:spPr bwMode="auto">
          <a:xfrm>
            <a:off x="415925" y="3886200"/>
            <a:ext cx="3200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quay chiều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thuận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53" name="Oval 52"/>
          <p:cNvSpPr/>
          <p:nvPr/>
        </p:nvSpPr>
        <p:spPr bwMode="auto">
          <a:xfrm>
            <a:off x="1871132" y="1905000"/>
            <a:ext cx="1900034" cy="828386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3 pha</a:t>
            </a:r>
          </a:p>
        </p:txBody>
      </p:sp>
      <p:sp>
        <p:nvSpPr>
          <p:cNvPr id="54" name="Rectangle 53"/>
          <p:cNvSpPr/>
          <p:nvPr/>
        </p:nvSpPr>
        <p:spPr bwMode="auto">
          <a:xfrm>
            <a:off x="4244194" y="1981200"/>
            <a:ext cx="2114061" cy="6391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3547532" y="3028905"/>
            <a:ext cx="2321949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3588524" y="3937768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6699813" y="5055613"/>
            <a:ext cx="1962728" cy="6653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2819400" y="5055613"/>
            <a:ext cx="3636517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3341397" y="6011140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thuận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/>
          <p:nvPr/>
        </p:nvCxnSpPr>
        <p:spPr bwMode="auto">
          <a:xfrm flipV="1">
            <a:off x="3754232" y="2311400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</p:cNvCxnSpPr>
          <p:nvPr/>
        </p:nvCxnSpPr>
        <p:spPr bwMode="auto">
          <a:xfrm flipH="1">
            <a:off x="4708505" y="3699624"/>
            <a:ext cx="2" cy="2315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/>
          <p:nvPr/>
        </p:nvCxnSpPr>
        <p:spPr bwMode="auto">
          <a:xfrm>
            <a:off x="4708505" y="5715000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</p:cNvCxnSpPr>
          <p:nvPr/>
        </p:nvCxnSpPr>
        <p:spPr bwMode="auto">
          <a:xfrm>
            <a:off x="4708505" y="4617829"/>
            <a:ext cx="2345533" cy="42308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</p:cNvCxnSpPr>
          <p:nvPr/>
        </p:nvCxnSpPr>
        <p:spPr bwMode="auto">
          <a:xfrm flipH="1">
            <a:off x="2306913" y="4617829"/>
            <a:ext cx="2401592" cy="26730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8696324" y="5384303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820183" y="4275538"/>
            <a:ext cx="0" cy="110876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/>
          <p:nvPr/>
        </p:nvCxnSpPr>
        <p:spPr bwMode="auto">
          <a:xfrm flipH="1">
            <a:off x="5869482" y="4275537"/>
            <a:ext cx="2950701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152400" y="4885137"/>
            <a:ext cx="2438400" cy="9563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19) hở ra ngăn cuộn 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có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/>
          <p:nvPr/>
        </p:nvCxnSpPr>
        <p:spPr bwMode="auto">
          <a:xfrm>
            <a:off x="4692682" y="4623379"/>
            <a:ext cx="0" cy="37219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>
            <a:stCxn id="54" idx="2"/>
          </p:cNvCxnSpPr>
          <p:nvPr/>
        </p:nvCxnSpPr>
        <p:spPr bwMode="auto">
          <a:xfrm flipH="1">
            <a:off x="4572000" y="2620354"/>
            <a:ext cx="729225" cy="40196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>
            <a:spLocks noChangeArrowheads="1"/>
          </p:cNvSpPr>
          <p:nvPr/>
        </p:nvSpPr>
        <p:spPr bwMode="auto">
          <a:xfrm>
            <a:off x="6448034" y="4264575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6172200" y="2877698"/>
            <a:ext cx="2758475" cy="9563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 hở ra ngăn cuộn 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có điện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9" name="Straight Arrow Connector 38"/>
          <p:cNvCxnSpPr>
            <a:stCxn id="54" idx="2"/>
          </p:cNvCxnSpPr>
          <p:nvPr/>
        </p:nvCxnSpPr>
        <p:spPr bwMode="auto">
          <a:xfrm>
            <a:off x="5301225" y="2620354"/>
            <a:ext cx="1246663" cy="2524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5" name="Rectangle 17"/>
          <p:cNvSpPr>
            <a:spLocks noChangeArrowheads="1"/>
          </p:cNvSpPr>
          <p:nvPr/>
        </p:nvSpPr>
        <p:spPr bwMode="auto">
          <a:xfrm>
            <a:off x="66675" y="2762071"/>
            <a:ext cx="33655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Mạch đảo chiều quay trực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649425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90" grpId="0"/>
      <p:bldP spid="3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Object 20"/>
          <p:cNvGraphicFramePr>
            <a:graphicFrameLocks noChangeAspect="1"/>
          </p:cNvGraphicFramePr>
          <p:nvPr>
            <p:extLst/>
          </p:nvPr>
        </p:nvGraphicFramePr>
        <p:xfrm>
          <a:off x="3188208" y="1835150"/>
          <a:ext cx="5955792" cy="479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1755" r:id="rId4" imgW="11239500" imgH="4705350" progId="AutoCAD.Drawing.17">
                  <p:embed/>
                </p:oleObj>
              </mc:Choice>
              <mc:Fallback>
                <p:oleObj r:id="rId4" imgW="11239500" imgH="47053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9602" t="8253" r="38599" b="32327"/>
                      <a:stretch>
                        <a:fillRect/>
                      </a:stretch>
                    </p:blipFill>
                    <p:spPr bwMode="auto">
                      <a:xfrm>
                        <a:off x="3188208" y="1835150"/>
                        <a:ext cx="5955792" cy="4794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59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</a:t>
            </a:r>
            <a:r>
              <a:rPr lang="en-US" sz="2000" i="1" kern="0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trực tiếp </a:t>
            </a: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19463" name="Rectangle 17"/>
          <p:cNvSpPr>
            <a:spLocks noChangeArrowheads="1"/>
          </p:cNvSpPr>
          <p:nvPr/>
        </p:nvSpPr>
        <p:spPr bwMode="auto">
          <a:xfrm>
            <a:off x="66675" y="2438400"/>
            <a:ext cx="33655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Mạch đảo chiều quay trực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464" name="Rectangle 16"/>
          <p:cNvSpPr>
            <a:spLocks noChangeArrowheads="1"/>
          </p:cNvSpPr>
          <p:nvPr/>
        </p:nvSpPr>
        <p:spPr bwMode="auto">
          <a:xfrm>
            <a:off x="415925" y="3817938"/>
            <a:ext cx="320040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quay chiều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nghịch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9306295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946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7" name="Straight Arrow Connector 76"/>
          <p:cNvCxnSpPr/>
          <p:nvPr/>
        </p:nvCxnSpPr>
        <p:spPr bwMode="auto">
          <a:xfrm>
            <a:off x="7269395" y="1795660"/>
            <a:ext cx="0" cy="16594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6" name="Straight Arrow Connector 65"/>
          <p:cNvCxnSpPr/>
          <p:nvPr/>
        </p:nvCxnSpPr>
        <p:spPr bwMode="auto">
          <a:xfrm>
            <a:off x="2602818" y="2605634"/>
            <a:ext cx="1" cy="36414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/>
          <p:nvPr/>
        </p:nvCxnSpPr>
        <p:spPr bwMode="auto">
          <a:xfrm>
            <a:off x="6540775" y="5644705"/>
            <a:ext cx="1" cy="36414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Connector 31"/>
          <p:cNvCxnSpPr/>
          <p:nvPr/>
        </p:nvCxnSpPr>
        <p:spPr bwMode="auto">
          <a:xfrm>
            <a:off x="8857371" y="5210786"/>
            <a:ext cx="19501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Arrow Connector 51"/>
          <p:cNvCxnSpPr/>
          <p:nvPr/>
        </p:nvCxnSpPr>
        <p:spPr bwMode="auto">
          <a:xfrm>
            <a:off x="2602819" y="1600721"/>
            <a:ext cx="1" cy="36414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6" name="Straight Arrow Connector 45"/>
          <p:cNvCxnSpPr>
            <a:endCxn id="54" idx="1"/>
          </p:cNvCxnSpPr>
          <p:nvPr/>
        </p:nvCxnSpPr>
        <p:spPr bwMode="auto">
          <a:xfrm flipV="1">
            <a:off x="2636783" y="481554"/>
            <a:ext cx="1094202" cy="1704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3730985" y="133285"/>
            <a:ext cx="2408182" cy="69653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6" name="Rectangle 55"/>
          <p:cNvSpPr/>
          <p:nvPr/>
        </p:nvSpPr>
        <p:spPr bwMode="auto">
          <a:xfrm>
            <a:off x="5992724" y="3454013"/>
            <a:ext cx="2313076" cy="7031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(19, N) có điện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7682693" y="4710391"/>
            <a:ext cx="1230615" cy="9785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(7,15)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5076525" y="4702328"/>
            <a:ext cx="2512582" cy="9870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5237827" y="6015279"/>
            <a:ext cx="2594054" cy="70396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nghịch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0" name="Rectangle 89"/>
          <p:cNvSpPr>
            <a:spLocks noChangeArrowheads="1"/>
          </p:cNvSpPr>
          <p:nvPr/>
        </p:nvSpPr>
        <p:spPr bwMode="auto">
          <a:xfrm>
            <a:off x="8287103" y="3505200"/>
            <a:ext cx="856897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936660" y="1219200"/>
            <a:ext cx="3188997" cy="36713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Start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</a:t>
            </a:r>
          </a:p>
        </p:txBody>
      </p:sp>
      <p:sp>
        <p:nvSpPr>
          <p:cNvPr id="37" name="Rectangle 36"/>
          <p:cNvSpPr/>
          <p:nvPr/>
        </p:nvSpPr>
        <p:spPr bwMode="auto">
          <a:xfrm>
            <a:off x="5486400" y="1487181"/>
            <a:ext cx="3565989" cy="3758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Start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(7, 15) đóng lại</a:t>
            </a:r>
          </a:p>
        </p:txBody>
      </p:sp>
      <p:sp>
        <p:nvSpPr>
          <p:cNvPr id="40" name="Rectangle 39"/>
          <p:cNvSpPr/>
          <p:nvPr/>
        </p:nvSpPr>
        <p:spPr bwMode="auto">
          <a:xfrm>
            <a:off x="1425836" y="1911890"/>
            <a:ext cx="2353967" cy="67891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(13, N) mất điện</a:t>
            </a:r>
          </a:p>
        </p:txBody>
      </p:sp>
      <p:sp>
        <p:nvSpPr>
          <p:cNvPr id="42" name="Rectangle 41"/>
          <p:cNvSpPr/>
          <p:nvPr/>
        </p:nvSpPr>
        <p:spPr bwMode="auto">
          <a:xfrm>
            <a:off x="1578801" y="2983452"/>
            <a:ext cx="2535999" cy="99378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ra 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914400" y="4299845"/>
            <a:ext cx="2535999" cy="70396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ngắt điện, dừng quay thuận</a:t>
            </a:r>
          </a:p>
        </p:txBody>
      </p:sp>
      <p:sp>
        <p:nvSpPr>
          <p:cNvPr id="45" name="Rectangle 44"/>
          <p:cNvSpPr/>
          <p:nvPr/>
        </p:nvSpPr>
        <p:spPr bwMode="auto">
          <a:xfrm>
            <a:off x="3581400" y="4534834"/>
            <a:ext cx="1353677" cy="9785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(11,13)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8" name="Straight Arrow Connector 47"/>
          <p:cNvCxnSpPr>
            <a:stCxn id="54" idx="2"/>
            <a:endCxn id="37" idx="0"/>
          </p:cNvCxnSpPr>
          <p:nvPr/>
        </p:nvCxnSpPr>
        <p:spPr bwMode="auto">
          <a:xfrm>
            <a:off x="4935076" y="829822"/>
            <a:ext cx="2334319" cy="65735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54" idx="2"/>
            <a:endCxn id="34" idx="0"/>
          </p:cNvCxnSpPr>
          <p:nvPr/>
        </p:nvCxnSpPr>
        <p:spPr bwMode="auto">
          <a:xfrm flipH="1">
            <a:off x="2531159" y="829822"/>
            <a:ext cx="2403917" cy="38937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0" name="Straight Arrow Connector 69"/>
          <p:cNvCxnSpPr/>
          <p:nvPr/>
        </p:nvCxnSpPr>
        <p:spPr bwMode="auto">
          <a:xfrm>
            <a:off x="2239791" y="3962400"/>
            <a:ext cx="1" cy="36414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Straight Arrow Connector 70"/>
          <p:cNvCxnSpPr>
            <a:stCxn id="40" idx="2"/>
            <a:endCxn id="44" idx="0"/>
          </p:cNvCxnSpPr>
          <p:nvPr/>
        </p:nvCxnSpPr>
        <p:spPr bwMode="auto">
          <a:xfrm>
            <a:off x="2602820" y="2590800"/>
            <a:ext cx="2346361" cy="51966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40" idx="2"/>
            <a:endCxn id="41" idx="0"/>
          </p:cNvCxnSpPr>
          <p:nvPr/>
        </p:nvCxnSpPr>
        <p:spPr bwMode="auto">
          <a:xfrm flipH="1">
            <a:off x="828041" y="2590800"/>
            <a:ext cx="1774779" cy="39265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3" name="Straight Arrow Connector 72"/>
          <p:cNvCxnSpPr/>
          <p:nvPr/>
        </p:nvCxnSpPr>
        <p:spPr bwMode="auto">
          <a:xfrm>
            <a:off x="6934200" y="4175587"/>
            <a:ext cx="0" cy="52674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4" name="Straight Arrow Connector 73"/>
          <p:cNvCxnSpPr>
            <a:endCxn id="57" idx="0"/>
          </p:cNvCxnSpPr>
          <p:nvPr/>
        </p:nvCxnSpPr>
        <p:spPr bwMode="auto">
          <a:xfrm>
            <a:off x="6934200" y="4175587"/>
            <a:ext cx="1363801" cy="53480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5" name="Straight Arrow Connector 74"/>
          <p:cNvCxnSpPr/>
          <p:nvPr/>
        </p:nvCxnSpPr>
        <p:spPr bwMode="auto">
          <a:xfrm flipH="1">
            <a:off x="4935077" y="4175587"/>
            <a:ext cx="1999126" cy="37502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8" name="Straight Arrow Connector 77"/>
          <p:cNvCxnSpPr/>
          <p:nvPr/>
        </p:nvCxnSpPr>
        <p:spPr bwMode="auto">
          <a:xfrm flipH="1" flipV="1">
            <a:off x="8305800" y="3874532"/>
            <a:ext cx="746590" cy="218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82" name="Straight Connector 81"/>
          <p:cNvCxnSpPr/>
          <p:nvPr/>
        </p:nvCxnSpPr>
        <p:spPr bwMode="auto">
          <a:xfrm flipV="1">
            <a:off x="9052389" y="3863834"/>
            <a:ext cx="0" cy="134695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Straight Arrow Connector 85"/>
          <p:cNvCxnSpPr/>
          <p:nvPr/>
        </p:nvCxnSpPr>
        <p:spPr bwMode="auto">
          <a:xfrm>
            <a:off x="56945" y="2243735"/>
            <a:ext cx="1388147" cy="919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Connector 87"/>
          <p:cNvCxnSpPr/>
          <p:nvPr/>
        </p:nvCxnSpPr>
        <p:spPr bwMode="auto">
          <a:xfrm>
            <a:off x="61081" y="3443834"/>
            <a:ext cx="1332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9" name="Straight Connector 88"/>
          <p:cNvCxnSpPr/>
          <p:nvPr/>
        </p:nvCxnSpPr>
        <p:spPr bwMode="auto">
          <a:xfrm flipV="1">
            <a:off x="76200" y="2218854"/>
            <a:ext cx="0" cy="122498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92" name="Straight Connector 91"/>
          <p:cNvCxnSpPr/>
          <p:nvPr/>
        </p:nvCxnSpPr>
        <p:spPr bwMode="auto">
          <a:xfrm>
            <a:off x="5452789" y="3570848"/>
            <a:ext cx="396323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4" name="Straight Connector 93"/>
          <p:cNvCxnSpPr/>
          <p:nvPr/>
        </p:nvCxnSpPr>
        <p:spPr bwMode="auto">
          <a:xfrm flipV="1">
            <a:off x="5849112" y="2969781"/>
            <a:ext cx="0" cy="60106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98" name="Straight Connector 97"/>
          <p:cNvCxnSpPr/>
          <p:nvPr/>
        </p:nvCxnSpPr>
        <p:spPr bwMode="auto">
          <a:xfrm>
            <a:off x="5849112" y="2961131"/>
            <a:ext cx="1405042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00" name="Rectangle 99"/>
          <p:cNvSpPr>
            <a:spLocks noChangeArrowheads="1"/>
          </p:cNvSpPr>
          <p:nvPr/>
        </p:nvSpPr>
        <p:spPr bwMode="auto">
          <a:xfrm>
            <a:off x="76200" y="1883098"/>
            <a:ext cx="1346433" cy="33575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208281" y="2983453"/>
            <a:ext cx="1239519" cy="99378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</a:p>
        </p:txBody>
      </p:sp>
      <p:sp>
        <p:nvSpPr>
          <p:cNvPr id="44" name="Rectangle 43"/>
          <p:cNvSpPr/>
          <p:nvPr/>
        </p:nvSpPr>
        <p:spPr bwMode="auto">
          <a:xfrm>
            <a:off x="4280519" y="3110467"/>
            <a:ext cx="1337324" cy="99378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19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60" name="Rounded Rectangle 59"/>
          <p:cNvSpPr/>
          <p:nvPr/>
        </p:nvSpPr>
        <p:spPr bwMode="auto">
          <a:xfrm>
            <a:off x="457200" y="113165"/>
            <a:ext cx="2209800" cy="725035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 động cơ M đang quay thuận</a:t>
            </a:r>
          </a:p>
        </p:txBody>
      </p:sp>
    </p:spTree>
    <p:extLst>
      <p:ext uri="{BB962C8B-B14F-4D97-AF65-F5344CB8AC3E}">
        <p14:creationId xmlns:p14="http://schemas.microsoft.com/office/powerpoint/2010/main" val="17021640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5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7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50"/>
                            </p:stCondLst>
                            <p:childTnLst>
                              <p:par>
                                <p:cTn id="1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500"/>
                            </p:stCondLst>
                            <p:childTnLst>
                              <p:par>
                                <p:cTn id="1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750"/>
                            </p:stCondLst>
                            <p:childTnLst>
                              <p:par>
                                <p:cTn id="1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1000"/>
                            </p:stCondLst>
                            <p:childTnLst>
                              <p:par>
                                <p:cTn id="1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250"/>
                            </p:stCondLst>
                            <p:childTnLst>
                              <p:par>
                                <p:cTn id="14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50"/>
                            </p:stCondLst>
                            <p:childTnLst>
                              <p:par>
                                <p:cTn id="14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1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00"/>
                            </p:stCondLst>
                            <p:childTnLst>
                              <p:par>
                                <p:cTn id="1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6" grpId="0" animBg="1"/>
      <p:bldP spid="57" grpId="0" animBg="1"/>
      <p:bldP spid="58" grpId="0" animBg="1"/>
      <p:bldP spid="59" grpId="0" animBg="1"/>
      <p:bldP spid="90" grpId="0"/>
      <p:bldP spid="34" grpId="0" animBg="1"/>
      <p:bldP spid="37" grpId="0" animBg="1"/>
      <p:bldP spid="40" grpId="0" animBg="1"/>
      <p:bldP spid="42" grpId="0" animBg="1"/>
      <p:bldP spid="43" grpId="0" animBg="1"/>
      <p:bldP spid="45" grpId="0" animBg="1"/>
      <p:bldP spid="100" grpId="0"/>
      <p:bldP spid="41" grpId="0" animBg="1"/>
      <p:bldP spid="4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85066213"/>
              </p:ext>
            </p:extLst>
          </p:nvPr>
        </p:nvGraphicFramePr>
        <p:xfrm>
          <a:off x="3188208" y="1911350"/>
          <a:ext cx="5955792" cy="479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8686" r:id="rId4" imgW="11239500" imgH="4705350" progId="AutoCAD.Drawing.17">
                  <p:embed/>
                </p:oleObj>
              </mc:Choice>
              <mc:Fallback>
                <p:oleObj r:id="rId4" imgW="11239500" imgH="4705350" progId="AutoCAD.Drawing.17">
                  <p:embed/>
                  <p:pic>
                    <p:nvPicPr>
                      <p:cNvPr id="3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9602" t="8253" r="38599" b="32327"/>
                      <a:stretch>
                        <a:fillRect/>
                      </a:stretch>
                    </p:blipFill>
                    <p:spPr bwMode="auto">
                      <a:xfrm>
                        <a:off x="3188208" y="1911350"/>
                        <a:ext cx="5955792" cy="4794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22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</a:t>
            </a:r>
            <a:r>
              <a:rPr lang="en-US" sz="2000" i="1" kern="0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trực </a:t>
            </a: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66675" y="2438400"/>
            <a:ext cx="33655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Mạch đảo chiều quay trực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415925" y="3817938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d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ừng quay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chiều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nghịch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68050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54" name="Rectangle 53"/>
          <p:cNvSpPr/>
          <p:nvPr/>
        </p:nvSpPr>
        <p:spPr bwMode="auto">
          <a:xfrm>
            <a:off x="4244194" y="1981200"/>
            <a:ext cx="2114061" cy="6391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4080932" y="2868168"/>
            <a:ext cx="2321949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4107814" y="3777031"/>
            <a:ext cx="2280954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56"/>
          <p:cNvSpPr/>
          <p:nvPr/>
        </p:nvSpPr>
        <p:spPr bwMode="auto">
          <a:xfrm>
            <a:off x="6776013" y="5005310"/>
            <a:ext cx="1962728" cy="6653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15)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276600" y="5005310"/>
            <a:ext cx="3394324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3556404" y="6011639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quay nghịch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/>
          <p:nvPr/>
        </p:nvCxnSpPr>
        <p:spPr bwMode="auto">
          <a:xfrm flipV="1">
            <a:off x="3754232" y="2311400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</p:cNvCxnSpPr>
          <p:nvPr/>
        </p:nvCxnSpPr>
        <p:spPr bwMode="auto">
          <a:xfrm flipH="1">
            <a:off x="5241905" y="3538887"/>
            <a:ext cx="2" cy="2315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/>
          <p:nvPr/>
        </p:nvCxnSpPr>
        <p:spPr bwMode="auto">
          <a:xfrm>
            <a:off x="4888317" y="5676532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</p:cNvCxnSpPr>
          <p:nvPr/>
        </p:nvCxnSpPr>
        <p:spPr bwMode="auto">
          <a:xfrm>
            <a:off x="5248291" y="4457092"/>
            <a:ext cx="2018838" cy="53351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</p:cNvCxnSpPr>
          <p:nvPr/>
        </p:nvCxnSpPr>
        <p:spPr bwMode="auto">
          <a:xfrm flipH="1">
            <a:off x="1776307" y="4457092"/>
            <a:ext cx="3471984" cy="76467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8772524" y="5334000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896383" y="4114800"/>
            <a:ext cx="0" cy="117519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/>
          <p:nvPr/>
        </p:nvCxnSpPr>
        <p:spPr bwMode="auto">
          <a:xfrm flipH="1">
            <a:off x="6402881" y="4114800"/>
            <a:ext cx="2506733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342427" y="5221764"/>
            <a:ext cx="2467224" cy="6969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13)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/>
          <p:nvPr/>
        </p:nvCxnSpPr>
        <p:spPr bwMode="auto">
          <a:xfrm>
            <a:off x="5226082" y="4462642"/>
            <a:ext cx="0" cy="54925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/>
          <p:nvPr/>
        </p:nvCxnSpPr>
        <p:spPr bwMode="auto">
          <a:xfrm>
            <a:off x="5245060" y="2620354"/>
            <a:ext cx="0" cy="24305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" name="Flowchart: Alternate Process 1"/>
          <p:cNvSpPr/>
          <p:nvPr/>
        </p:nvSpPr>
        <p:spPr bwMode="auto">
          <a:xfrm>
            <a:off x="1658413" y="1938768"/>
            <a:ext cx="2075387" cy="747282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alt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đang </a:t>
            </a:r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quay </a:t>
            </a:r>
            <a:r>
              <a:rPr lang="en-US" alt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nghịch</a:t>
            </a:r>
            <a:endParaRPr lang="en-US" altLang="en-US" sz="20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7239000" y="3777031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7"/>
          <p:cNvSpPr>
            <a:spLocks noChangeArrowheads="1"/>
          </p:cNvSpPr>
          <p:nvPr/>
        </p:nvSpPr>
        <p:spPr bwMode="auto">
          <a:xfrm>
            <a:off x="66675" y="2762071"/>
            <a:ext cx="33655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Mạch đảo chiều quay trực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16"/>
          <p:cNvSpPr>
            <a:spLocks noChangeArrowheads="1"/>
          </p:cNvSpPr>
          <p:nvPr/>
        </p:nvSpPr>
        <p:spPr bwMode="auto">
          <a:xfrm>
            <a:off x="415925" y="4046538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quay  nghịch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481829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2" grpId="0" animBg="1"/>
      <p:bldP spid="31" grpId="0"/>
      <p:bldP spid="3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21" name="Object 20"/>
          <p:cNvGraphicFramePr>
            <a:graphicFrameLocks noChangeAspect="1"/>
          </p:cNvGraphicFramePr>
          <p:nvPr>
            <p:extLst/>
          </p:nvPr>
        </p:nvGraphicFramePr>
        <p:xfrm>
          <a:off x="3188208" y="1911350"/>
          <a:ext cx="5955792" cy="479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799" r:id="rId4" imgW="11239500" imgH="4705350" progId="AutoCAD.Drawing.17">
                  <p:embed/>
                </p:oleObj>
              </mc:Choice>
              <mc:Fallback>
                <p:oleObj r:id="rId4" imgW="11239500" imgH="4705350" progId="AutoCAD.Drawing.17">
                  <p:embed/>
                  <p:pic>
                    <p:nvPicPr>
                      <p:cNvPr id="21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9602" t="8253" r="38599" b="32327"/>
                      <a:stretch>
                        <a:fillRect/>
                      </a:stretch>
                    </p:blipFill>
                    <p:spPr bwMode="auto">
                      <a:xfrm>
                        <a:off x="3188208" y="1911350"/>
                        <a:ext cx="5955792" cy="4794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22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</a:t>
            </a:r>
            <a:r>
              <a:rPr lang="en-US" sz="2000" i="1" kern="0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trực </a:t>
            </a: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25" name="Rectangle 17"/>
          <p:cNvSpPr>
            <a:spLocks noChangeArrowheads="1"/>
          </p:cNvSpPr>
          <p:nvPr/>
        </p:nvSpPr>
        <p:spPr bwMode="auto">
          <a:xfrm>
            <a:off x="66675" y="2438400"/>
            <a:ext cx="33655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 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Mạch đảo chiều quay trực </a:t>
            </a:r>
            <a:r>
              <a:rPr lang="en-US" sz="2400" b="1" kern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6"/>
          <p:cNvSpPr>
            <a:spLocks noChangeArrowheads="1"/>
          </p:cNvSpPr>
          <p:nvPr/>
        </p:nvSpPr>
        <p:spPr bwMode="auto">
          <a:xfrm>
            <a:off x="415925" y="3817938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92098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6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0" name="Rectangle 17"/>
          <p:cNvSpPr>
            <a:spLocks noChangeArrowheads="1"/>
          </p:cNvSpPr>
          <p:nvPr/>
        </p:nvSpPr>
        <p:spPr bwMode="auto">
          <a:xfrm>
            <a:off x="66674" y="3107034"/>
            <a:ext cx="3895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 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Mạch đảo chiều quay trực tiếp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1" name="Rectangle 16"/>
          <p:cNvSpPr>
            <a:spLocks noChangeArrowheads="1"/>
          </p:cNvSpPr>
          <p:nvPr/>
        </p:nvSpPr>
        <p:spPr bwMode="auto">
          <a:xfrm>
            <a:off x="415925" y="4045803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cơ M: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54" name="Rectangle 53"/>
          <p:cNvSpPr/>
          <p:nvPr/>
        </p:nvSpPr>
        <p:spPr bwMode="auto">
          <a:xfrm>
            <a:off x="4244194" y="1981200"/>
            <a:ext cx="2114061" cy="6391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5" name="Rectangle 54"/>
          <p:cNvSpPr/>
          <p:nvPr/>
        </p:nvSpPr>
        <p:spPr bwMode="auto">
          <a:xfrm>
            <a:off x="4080932" y="2868168"/>
            <a:ext cx="2321949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55"/>
          <p:cNvSpPr/>
          <p:nvPr/>
        </p:nvSpPr>
        <p:spPr bwMode="auto">
          <a:xfrm>
            <a:off x="4109891" y="3777031"/>
            <a:ext cx="2280957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7" name="Rectangle 56"/>
          <p:cNvSpPr/>
          <p:nvPr/>
        </p:nvSpPr>
        <p:spPr bwMode="auto">
          <a:xfrm>
            <a:off x="6776013" y="5005310"/>
            <a:ext cx="1962728" cy="6653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15)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276600" y="5005310"/>
            <a:ext cx="3394324" cy="6712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Rectangle 58"/>
          <p:cNvSpPr/>
          <p:nvPr/>
        </p:nvSpPr>
        <p:spPr bwMode="auto">
          <a:xfrm>
            <a:off x="3556404" y="6011639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quay nghịch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0" name="Straight Arrow Connector 59"/>
          <p:cNvCxnSpPr/>
          <p:nvPr/>
        </p:nvCxnSpPr>
        <p:spPr bwMode="auto">
          <a:xfrm flipV="1">
            <a:off x="3754232" y="2311400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>
            <a:stCxn id="55" idx="2"/>
          </p:cNvCxnSpPr>
          <p:nvPr/>
        </p:nvCxnSpPr>
        <p:spPr bwMode="auto">
          <a:xfrm flipH="1">
            <a:off x="5241905" y="3538887"/>
            <a:ext cx="2" cy="2315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2" name="Straight Arrow Connector 61"/>
          <p:cNvCxnSpPr/>
          <p:nvPr/>
        </p:nvCxnSpPr>
        <p:spPr bwMode="auto">
          <a:xfrm>
            <a:off x="4888317" y="5676532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56" idx="2"/>
          </p:cNvCxnSpPr>
          <p:nvPr/>
        </p:nvCxnSpPr>
        <p:spPr bwMode="auto">
          <a:xfrm>
            <a:off x="5250370" y="4457092"/>
            <a:ext cx="1977845" cy="53351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>
            <a:stCxn id="56" idx="2"/>
          </p:cNvCxnSpPr>
          <p:nvPr/>
        </p:nvCxnSpPr>
        <p:spPr bwMode="auto">
          <a:xfrm flipH="1">
            <a:off x="1737394" y="4457092"/>
            <a:ext cx="3512976" cy="76467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5" name="Straight Connector 64"/>
          <p:cNvCxnSpPr/>
          <p:nvPr/>
        </p:nvCxnSpPr>
        <p:spPr bwMode="auto">
          <a:xfrm>
            <a:off x="8772524" y="5334000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7" name="Straight Connector 66"/>
          <p:cNvCxnSpPr/>
          <p:nvPr/>
        </p:nvCxnSpPr>
        <p:spPr bwMode="auto">
          <a:xfrm flipV="1">
            <a:off x="8896383" y="4114800"/>
            <a:ext cx="0" cy="117519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8" name="Straight Arrow Connector 67"/>
          <p:cNvCxnSpPr/>
          <p:nvPr/>
        </p:nvCxnSpPr>
        <p:spPr bwMode="auto">
          <a:xfrm flipH="1">
            <a:off x="6402881" y="4114800"/>
            <a:ext cx="2506733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342427" y="5221764"/>
            <a:ext cx="2467224" cy="6969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13)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9" name="Straight Arrow Connector 78"/>
          <p:cNvCxnSpPr/>
          <p:nvPr/>
        </p:nvCxnSpPr>
        <p:spPr bwMode="auto">
          <a:xfrm>
            <a:off x="5226082" y="4462642"/>
            <a:ext cx="0" cy="54925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/>
          <p:nvPr/>
        </p:nvCxnSpPr>
        <p:spPr bwMode="auto">
          <a:xfrm>
            <a:off x="5245060" y="2620354"/>
            <a:ext cx="0" cy="24305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" name="Flowchart: Alternate Process 1"/>
          <p:cNvSpPr/>
          <p:nvPr/>
        </p:nvSpPr>
        <p:spPr bwMode="auto">
          <a:xfrm>
            <a:off x="914399" y="1938767"/>
            <a:ext cx="2819401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đang quay nghịch, khi có sự cố cần dừng khẩn cấp</a:t>
            </a:r>
          </a:p>
          <a:p>
            <a:pPr algn="ctr"/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Rectangle 30"/>
          <p:cNvSpPr>
            <a:spLocks noChangeArrowheads="1"/>
          </p:cNvSpPr>
          <p:nvPr/>
        </p:nvSpPr>
        <p:spPr bwMode="auto">
          <a:xfrm>
            <a:off x="7239000" y="3777031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70425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9" grpId="0" animBg="1"/>
      <p:bldP spid="2" grpId="0" animBg="1"/>
      <p:bldP spid="31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0" name="Rectangle 17"/>
          <p:cNvSpPr>
            <a:spLocks noChangeArrowheads="1"/>
          </p:cNvSpPr>
          <p:nvPr/>
        </p:nvSpPr>
        <p:spPr bwMode="auto">
          <a:xfrm>
            <a:off x="66674" y="2438400"/>
            <a:ext cx="80867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 </a:t>
            </a:r>
            <a:r>
              <a:rPr lang="en-US" sz="2400" b="1" ker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Mạch đảo chiều quay trực tiếp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11" name="Rectangle 16"/>
          <p:cNvSpPr>
            <a:spLocks noChangeArrowheads="1"/>
          </p:cNvSpPr>
          <p:nvPr/>
        </p:nvSpPr>
        <p:spPr bwMode="auto">
          <a:xfrm>
            <a:off x="415924" y="3060701"/>
            <a:ext cx="49942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cơ M: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32" name="Rectangle 31"/>
          <p:cNvSpPr/>
          <p:nvPr/>
        </p:nvSpPr>
        <p:spPr bwMode="auto">
          <a:xfrm>
            <a:off x="3902237" y="5086825"/>
            <a:ext cx="1676400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33" name="Rectangle 32"/>
          <p:cNvSpPr/>
          <p:nvPr/>
        </p:nvSpPr>
        <p:spPr bwMode="auto">
          <a:xfrm>
            <a:off x="5966716" y="5074947"/>
            <a:ext cx="26971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34" name="Flowchart: Alternate Process 33"/>
          <p:cNvSpPr/>
          <p:nvPr/>
        </p:nvSpPr>
        <p:spPr bwMode="auto">
          <a:xfrm>
            <a:off x="1447800" y="5074946"/>
            <a:ext cx="2069652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5" name="Straight Arrow Connector 34"/>
          <p:cNvCxnSpPr/>
          <p:nvPr/>
        </p:nvCxnSpPr>
        <p:spPr bwMode="auto">
          <a:xfrm>
            <a:off x="5587104" y="5422184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6" name="Straight Arrow Connector 35"/>
          <p:cNvCxnSpPr/>
          <p:nvPr/>
        </p:nvCxnSpPr>
        <p:spPr bwMode="auto">
          <a:xfrm>
            <a:off x="3517452" y="5450996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21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4953000" y="2915852"/>
            <a:ext cx="1435382" cy="169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6758782" y="2857904"/>
            <a:ext cx="1470818" cy="175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29276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" name="Object 2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58622781"/>
              </p:ext>
            </p:extLst>
          </p:nvPr>
        </p:nvGraphicFramePr>
        <p:xfrm>
          <a:off x="3188208" y="1835150"/>
          <a:ext cx="5955792" cy="479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9710" r:id="rId4" imgW="11239500" imgH="4705350" progId="AutoCAD.Drawing.17">
                  <p:embed/>
                </p:oleObj>
              </mc:Choice>
              <mc:Fallback>
                <p:oleObj r:id="rId4" imgW="11239500" imgH="4705350" progId="AutoCAD.Drawing.17">
                  <p:embed/>
                  <p:pic>
                    <p:nvPicPr>
                      <p:cNvPr id="3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9602" t="8253" r="38599" b="32327"/>
                      <a:stretch>
                        <a:fillRect/>
                      </a:stretch>
                    </p:blipFill>
                    <p:spPr bwMode="auto">
                      <a:xfrm>
                        <a:off x="3188208" y="1835150"/>
                        <a:ext cx="5955792" cy="4794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1747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51" name="Rectangle 17"/>
          <p:cNvSpPr>
            <a:spLocks noChangeArrowheads="1"/>
          </p:cNvSpPr>
          <p:nvPr/>
        </p:nvSpPr>
        <p:spPr bwMode="auto">
          <a:xfrm>
            <a:off x="66675" y="2438400"/>
            <a:ext cx="33655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52" name="Rectangle 18"/>
          <p:cNvSpPr>
            <a:spLocks noChangeArrowheads="1"/>
          </p:cNvSpPr>
          <p:nvPr/>
        </p:nvSpPr>
        <p:spPr bwMode="auto">
          <a:xfrm>
            <a:off x="307975" y="340995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lực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687387" y="3962400"/>
            <a:ext cx="201771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687387" y="4994240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3172968" y="2278063"/>
            <a:ext cx="1295400" cy="46513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124200" y="5181599"/>
            <a:ext cx="1447800" cy="3810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5334000" y="2590800"/>
            <a:ext cx="609599" cy="7392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</a:t>
            </a:r>
            <a:r>
              <a:rPr lang="en-US" sz="2000" i="1" kern="0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trực </a:t>
            </a: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405651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2" grpId="0"/>
      <p:bldP spid="28" grpId="0"/>
      <p:bldP spid="29" grpId="0"/>
      <p:bldP spid="30" grpId="0" animBg="1"/>
      <p:bldP spid="30" grpId="1" animBg="1"/>
      <p:bldP spid="31" grpId="0" animBg="1"/>
      <p:bldP spid="32" grpId="0" animBg="1"/>
      <p:bldP spid="26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6" name="Object 2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5165566"/>
              </p:ext>
            </p:extLst>
          </p:nvPr>
        </p:nvGraphicFramePr>
        <p:xfrm>
          <a:off x="3188208" y="1835150"/>
          <a:ext cx="5955792" cy="4794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0737" r:id="rId4" imgW="11239500" imgH="4705350" progId="AutoCAD.Drawing.17">
                  <p:embed/>
                </p:oleObj>
              </mc:Choice>
              <mc:Fallback>
                <p:oleObj r:id="rId4" imgW="11239500" imgH="4705350" progId="AutoCAD.Drawing.17">
                  <p:embed/>
                  <p:pic>
                    <p:nvPicPr>
                      <p:cNvPr id="3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9602" t="8253" r="38599" b="32327"/>
                      <a:stretch>
                        <a:fillRect/>
                      </a:stretch>
                    </p:blipFill>
                    <p:spPr bwMode="auto">
                      <a:xfrm>
                        <a:off x="3188208" y="1835150"/>
                        <a:ext cx="5955792" cy="4794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Rectangle 26"/>
          <p:cNvSpPr/>
          <p:nvPr/>
        </p:nvSpPr>
        <p:spPr>
          <a:xfrm>
            <a:off x="4800600" y="5464175"/>
            <a:ext cx="4191000" cy="708025"/>
          </a:xfrm>
          <a:prstGeom prst="rect">
            <a:avLst/>
          </a:prstGeom>
          <a:solidFill>
            <a:srgbClr val="CCFFCC"/>
          </a:solidFill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Mạch đảo chiều quay </a:t>
            </a:r>
            <a:r>
              <a:rPr lang="en-US" sz="2000" i="1" kern="0" smtClea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trực </a:t>
            </a:r>
            <a:r>
              <a:rPr lang="en-US" sz="2000" i="1" kern="0">
                <a:solidFill>
                  <a:srgbClr val="000000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tiếp động cơ KĐB ba pha</a:t>
            </a:r>
            <a:endParaRPr lang="en-US" sz="2000" i="1" kern="0">
              <a:solidFill>
                <a:sysClr val="windowText" lastClr="000000"/>
              </a:solidFill>
            </a:endParaRPr>
          </a:p>
        </p:txBody>
      </p:sp>
      <p:sp>
        <p:nvSpPr>
          <p:cNvPr id="31747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51" name="Rectangle 17"/>
          <p:cNvSpPr>
            <a:spLocks noChangeArrowheads="1"/>
          </p:cNvSpPr>
          <p:nvPr/>
        </p:nvSpPr>
        <p:spPr bwMode="auto">
          <a:xfrm>
            <a:off x="66675" y="2438400"/>
            <a:ext cx="33655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52" name="Rectangle 18"/>
          <p:cNvSpPr>
            <a:spLocks noChangeArrowheads="1"/>
          </p:cNvSpPr>
          <p:nvPr/>
        </p:nvSpPr>
        <p:spPr bwMode="auto">
          <a:xfrm>
            <a:off x="307975" y="340995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457200" y="4044215"/>
            <a:ext cx="2743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mạch.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4343400" y="2667000"/>
            <a:ext cx="609601" cy="599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457200" y="4724400"/>
            <a:ext cx="31242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Khóa chéo: Tiếp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(11, 13)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(17, 19)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7772399" y="2667000"/>
            <a:ext cx="609601" cy="599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7772399" y="3657600"/>
            <a:ext cx="609601" cy="599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685486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31752" grpId="0"/>
      <p:bldP spid="21" grpId="0"/>
      <p:bldP spid="23" grpId="0" animBg="1"/>
      <p:bldP spid="28" grpId="0"/>
      <p:bldP spid="29" grpId="0" animBg="1"/>
      <p:bldP spid="3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215166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828800" y="3131582"/>
            <a:ext cx="3429000" cy="3581400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10" name="Rectangle 17"/>
          <p:cNvSpPr>
            <a:spLocks noChangeArrowheads="1"/>
          </p:cNvSpPr>
          <p:nvPr/>
        </p:nvSpPr>
        <p:spPr bwMode="auto">
          <a:xfrm>
            <a:off x="66675" y="1074737"/>
            <a:ext cx="33655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79375" y="84137"/>
            <a:ext cx="883602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1.2 Mạch khởi động trực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có đảo chiều quay</a:t>
            </a:r>
          </a:p>
        </p:txBody>
      </p:sp>
      <p:sp>
        <p:nvSpPr>
          <p:cNvPr id="9" name="Rectangle 8"/>
          <p:cNvSpPr/>
          <p:nvPr/>
        </p:nvSpPr>
        <p:spPr>
          <a:xfrm>
            <a:off x="248517" y="2140982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73265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" name="Rectangle 1"/>
          <p:cNvSpPr/>
          <p:nvPr/>
        </p:nvSpPr>
        <p:spPr>
          <a:xfrm>
            <a:off x="250610" y="2656598"/>
            <a:ext cx="86826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Nhược điểm: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moment khởi động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 động cơ giảm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3" name="Rectangle 2"/>
          <p:cNvSpPr/>
          <p:nvPr/>
        </p:nvSpPr>
        <p:spPr>
          <a:xfrm>
            <a:off x="223839" y="2057400"/>
            <a:ext cx="868203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vi-VN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Ư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 điểm: giảm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dòng khởi động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 động cơ lúc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khởi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03504" y="5560063"/>
            <a:ext cx="83552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Khởi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đổi nối Y/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5" name="Rectangle 4"/>
          <p:cNvSpPr/>
          <p:nvPr/>
        </p:nvSpPr>
        <p:spPr>
          <a:xfrm>
            <a:off x="223839" y="3245384"/>
            <a:ext cx="86826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 phương khởi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gián tiếp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pha.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09599" y="3860131"/>
            <a:ext cx="82962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Khởi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qua điện trở R</a:t>
            </a:r>
          </a:p>
        </p:txBody>
      </p:sp>
      <p:sp>
        <p:nvSpPr>
          <p:cNvPr id="7" name="Rectangle 6"/>
          <p:cNvSpPr/>
          <p:nvPr/>
        </p:nvSpPr>
        <p:spPr>
          <a:xfrm>
            <a:off x="603504" y="4426775"/>
            <a:ext cx="83552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Khởi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qua cuộn kháng L</a:t>
            </a:r>
          </a:p>
        </p:txBody>
      </p:sp>
      <p:sp>
        <p:nvSpPr>
          <p:cNvPr id="8" name="Rectangle 7"/>
          <p:cNvSpPr/>
          <p:nvPr/>
        </p:nvSpPr>
        <p:spPr>
          <a:xfrm>
            <a:off x="603504" y="4993419"/>
            <a:ext cx="83552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Khởi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qua máy biến áp tự ngẫu</a:t>
            </a:r>
          </a:p>
        </p:txBody>
      </p:sp>
      <p:sp>
        <p:nvSpPr>
          <p:cNvPr id="9" name="Rectangle 8"/>
          <p:cNvSpPr/>
          <p:nvPr/>
        </p:nvSpPr>
        <p:spPr>
          <a:xfrm>
            <a:off x="603504" y="6129755"/>
            <a:ext cx="83449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Khởi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mềm. </a:t>
            </a:r>
          </a:p>
        </p:txBody>
      </p:sp>
    </p:spTree>
    <p:extLst>
      <p:ext uri="{BB962C8B-B14F-4D97-AF65-F5344CB8AC3E}">
        <p14:creationId xmlns:p14="http://schemas.microsoft.com/office/powerpoint/2010/main" val="165038352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8" name="Rectangle 2"/>
          <p:cNvSpPr>
            <a:spLocks noChangeArrowheads="1"/>
          </p:cNvSpPr>
          <p:nvPr/>
        </p:nvSpPr>
        <p:spPr bwMode="auto">
          <a:xfrm>
            <a:off x="79375" y="1981200"/>
            <a:ext cx="70072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2.1.3.1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điện trở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9" name="Rectangle 1"/>
          <p:cNvSpPr>
            <a:spLocks noChangeArrowheads="1"/>
          </p:cNvSpPr>
          <p:nvPr/>
        </p:nvSpPr>
        <p:spPr bwMode="auto">
          <a:xfrm>
            <a:off x="223838" y="2551113"/>
            <a:ext cx="88487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  Dùng điện trở R mắc nối tiếp với bộ dây stator của động cơ để giảm điện áp đặt vào động cơ lúc khởi động.</a:t>
            </a:r>
          </a:p>
        </p:txBody>
      </p:sp>
      <p:sp>
        <p:nvSpPr>
          <p:cNvPr id="33800" name="Rectangle 5"/>
          <p:cNvSpPr>
            <a:spLocks noChangeArrowheads="1"/>
          </p:cNvSpPr>
          <p:nvPr/>
        </p:nvSpPr>
        <p:spPr bwMode="auto">
          <a:xfrm>
            <a:off x="685800" y="3609975"/>
            <a:ext cx="826293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Nếu điện áp khởi động giảm k lần thì dòng điện giảm k lần, moment giảm k</a:t>
            </a:r>
            <a:r>
              <a:rPr lang="en-US" altLang="en-US" sz="24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lần. </a:t>
            </a:r>
          </a:p>
        </p:txBody>
      </p:sp>
      <p:sp>
        <p:nvSpPr>
          <p:cNvPr id="33801" name="Rectangle 6"/>
          <p:cNvSpPr>
            <a:spLocks noChangeArrowheads="1"/>
          </p:cNvSpPr>
          <p:nvPr/>
        </p:nvSpPr>
        <p:spPr bwMode="auto">
          <a:xfrm>
            <a:off x="685800" y="4667250"/>
            <a:ext cx="83867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Kết thúc quá trình khởi động điện trở R được loại ra khỏi mạch</a:t>
            </a:r>
          </a:p>
        </p:txBody>
      </p:sp>
      <p:sp>
        <p:nvSpPr>
          <p:cNvPr id="33802" name="Rectangle 7"/>
          <p:cNvSpPr>
            <a:spLocks noChangeArrowheads="1"/>
          </p:cNvSpPr>
          <p:nvPr/>
        </p:nvSpPr>
        <p:spPr bwMode="auto">
          <a:xfrm>
            <a:off x="685800" y="5356225"/>
            <a:ext cx="83867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Lúc khởi động, điện trở tham gia vào mạch stator nên không ảnh hưởng đến hệ số cos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của lưới điện.</a:t>
            </a: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25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25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/>
      <p:bldP spid="33799" grpId="0"/>
      <p:bldP spid="33800" grpId="0"/>
      <p:bldP spid="33801" grpId="0"/>
      <p:bldP spid="33802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846" name="Rectangle 2"/>
          <p:cNvSpPr>
            <a:spLocks noChangeArrowheads="1"/>
          </p:cNvSpPr>
          <p:nvPr/>
        </p:nvSpPr>
        <p:spPr bwMode="auto">
          <a:xfrm>
            <a:off x="79375" y="1981200"/>
            <a:ext cx="70072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847" name="Rectangle 1"/>
          <p:cNvSpPr>
            <a:spLocks noChangeArrowheads="1"/>
          </p:cNvSpPr>
          <p:nvPr/>
        </p:nvSpPr>
        <p:spPr bwMode="auto">
          <a:xfrm>
            <a:off x="528638" y="2551113"/>
            <a:ext cx="70151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Nhược điểm:</a:t>
            </a:r>
          </a:p>
        </p:txBody>
      </p:sp>
      <p:sp>
        <p:nvSpPr>
          <p:cNvPr id="35848" name="Rectangle 4"/>
          <p:cNvSpPr>
            <a:spLocks noChangeArrowheads="1"/>
          </p:cNvSpPr>
          <p:nvPr/>
        </p:nvSpPr>
        <p:spPr bwMode="auto">
          <a:xfrm>
            <a:off x="381000" y="5008563"/>
            <a:ext cx="86106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Để đảm bảo an toàn các điện trở R phải được bọc kín và cách nhiệt với môi trường bên ngoài.</a:t>
            </a:r>
          </a:p>
        </p:txBody>
      </p:sp>
      <p:sp>
        <p:nvSpPr>
          <p:cNvPr id="35849" name="Rectangle 8"/>
          <p:cNvSpPr>
            <a:spLocks noChangeArrowheads="1"/>
          </p:cNvSpPr>
          <p:nvPr/>
        </p:nvSpPr>
        <p:spPr bwMode="auto">
          <a:xfrm>
            <a:off x="679450" y="3124200"/>
            <a:ext cx="82423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Khi khởi động dòng điện qua điện trở R sẽ phát nhiệt trên điện trở gây tổn thất công suất.</a:t>
            </a:r>
            <a:endParaRPr lang="en-US" altLang="en-US" sz="2400"/>
          </a:p>
        </p:txBody>
      </p:sp>
      <p:sp>
        <p:nvSpPr>
          <p:cNvPr id="35850" name="Rectangle 9"/>
          <p:cNvSpPr>
            <a:spLocks noChangeArrowheads="1"/>
          </p:cNvSpPr>
          <p:nvPr/>
        </p:nvSpPr>
        <p:spPr bwMode="auto">
          <a:xfrm>
            <a:off x="679450" y="4067175"/>
            <a:ext cx="83121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Không an toàn cho các nhà máy đòi hỏi nghiêm ngặt về phòng cháy chữa cháy như xưởng dệt, xưởng sản xuất bông gòn….</a:t>
            </a: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58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5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358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7" grpId="0"/>
      <p:bldP spid="35848" grpId="0"/>
      <p:bldP spid="35849" grpId="0"/>
      <p:bldP spid="35850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7891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5255201"/>
              </p:ext>
            </p:extLst>
          </p:nvPr>
        </p:nvGraphicFramePr>
        <p:xfrm>
          <a:off x="3076157" y="2275409"/>
          <a:ext cx="6067843" cy="45063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093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0828" t="31198" r="45876" b="28233"/>
                      <a:stretch>
                        <a:fillRect/>
                      </a:stretch>
                    </p:blipFill>
                    <p:spPr bwMode="auto">
                      <a:xfrm>
                        <a:off x="3076157" y="2275409"/>
                        <a:ext cx="6067843" cy="450639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95" name="Rectangle 17"/>
          <p:cNvSpPr>
            <a:spLocks noChangeArrowheads="1"/>
          </p:cNvSpPr>
          <p:nvPr/>
        </p:nvSpPr>
        <p:spPr bwMode="auto">
          <a:xfrm>
            <a:off x="66675" y="22860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96" name="Rectangle 18"/>
          <p:cNvSpPr>
            <a:spLocks noChangeArrowheads="1"/>
          </p:cNvSpPr>
          <p:nvPr/>
        </p:nvSpPr>
        <p:spPr bwMode="auto">
          <a:xfrm>
            <a:off x="307975" y="27432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98" name="Rectangle 2"/>
          <p:cNvSpPr>
            <a:spLocks noChangeArrowheads="1"/>
          </p:cNvSpPr>
          <p:nvPr/>
        </p:nvSpPr>
        <p:spPr bwMode="auto">
          <a:xfrm>
            <a:off x="79374" y="1828800"/>
            <a:ext cx="58642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9375" y="13716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</a:t>
            </a: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34" name="Rectangle 19"/>
          <p:cNvSpPr>
            <a:spLocks noChangeArrowheads="1"/>
          </p:cNvSpPr>
          <p:nvPr/>
        </p:nvSpPr>
        <p:spPr bwMode="auto">
          <a:xfrm>
            <a:off x="158496" y="32004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505201" y="6019800"/>
            <a:ext cx="1371599" cy="77259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Rectangle 19"/>
          <p:cNvSpPr>
            <a:spLocks noChangeArrowheads="1"/>
          </p:cNvSpPr>
          <p:nvPr/>
        </p:nvSpPr>
        <p:spPr bwMode="auto">
          <a:xfrm>
            <a:off x="158496" y="372933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ba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3124200" y="2609088"/>
            <a:ext cx="1981200" cy="54780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168329" y="4796135"/>
            <a:ext cx="317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3352800" y="3429000"/>
            <a:ext cx="1752600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152400" y="5341203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4953000" y="4381993"/>
            <a:ext cx="381000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192877" y="5867400"/>
            <a:ext cx="314617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3124200" y="5334987"/>
            <a:ext cx="1905000" cy="56416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4286250" y="4343400"/>
            <a:ext cx="361950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5" name="Oval 44"/>
          <p:cNvSpPr/>
          <p:nvPr/>
        </p:nvSpPr>
        <p:spPr bwMode="auto">
          <a:xfrm>
            <a:off x="3644901" y="4366545"/>
            <a:ext cx="393700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6" name="Rectangle 13"/>
          <p:cNvSpPr>
            <a:spLocks noChangeArrowheads="1"/>
          </p:cNvSpPr>
          <p:nvPr/>
        </p:nvSpPr>
        <p:spPr bwMode="auto">
          <a:xfrm>
            <a:off x="152400" y="4262735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Điện trở R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3320153" y="4383776"/>
            <a:ext cx="393700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8" name="Oval 47"/>
          <p:cNvSpPr/>
          <p:nvPr/>
        </p:nvSpPr>
        <p:spPr bwMode="auto">
          <a:xfrm>
            <a:off x="3968751" y="4378936"/>
            <a:ext cx="393700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4616450" y="4388241"/>
            <a:ext cx="393700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78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4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"/>
                            </p:stCondLst>
                            <p:childTnLst>
                              <p:par>
                                <p:cTn id="9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6" grpId="0"/>
      <p:bldP spid="34" grpId="0"/>
      <p:bldP spid="35" grpId="0" animBg="1"/>
      <p:bldP spid="35" grpId="1" animBg="1"/>
      <p:bldP spid="36" grpId="0"/>
      <p:bldP spid="37" grpId="0" animBg="1"/>
      <p:bldP spid="37" grpId="1" animBg="1"/>
      <p:bldP spid="38" grpId="0"/>
      <p:bldP spid="39" grpId="0" animBg="1"/>
      <p:bldP spid="39" grpId="1" animBg="1"/>
      <p:bldP spid="40" grpId="0"/>
      <p:bldP spid="41" grpId="0" animBg="1"/>
      <p:bldP spid="41" grpId="1" animBg="1"/>
      <p:bldP spid="42" grpId="0"/>
      <p:bldP spid="43" grpId="0" animBg="1"/>
      <p:bldP spid="44" grpId="0" animBg="1"/>
      <p:bldP spid="44" grpId="1" animBg="1"/>
      <p:bldP spid="45" grpId="0" animBg="1"/>
      <p:bldP spid="45" grpId="1" animBg="1"/>
      <p:bldP spid="46" grpId="0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7777367"/>
              </p:ext>
            </p:extLst>
          </p:nvPr>
        </p:nvGraphicFramePr>
        <p:xfrm>
          <a:off x="3124200" y="2324795"/>
          <a:ext cx="6067843" cy="45063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86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3789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0828" t="31198" r="45876" b="28233"/>
                      <a:stretch>
                        <a:fillRect/>
                      </a:stretch>
                    </p:blipFill>
                    <p:spPr bwMode="auto">
                      <a:xfrm>
                        <a:off x="3124200" y="2324795"/>
                        <a:ext cx="6067843" cy="450639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95" name="Rectangle 17"/>
          <p:cNvSpPr>
            <a:spLocks noChangeArrowheads="1"/>
          </p:cNvSpPr>
          <p:nvPr/>
        </p:nvSpPr>
        <p:spPr bwMode="auto">
          <a:xfrm>
            <a:off x="66675" y="2362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97" name="Rectangle 19"/>
          <p:cNvSpPr>
            <a:spLocks noChangeArrowheads="1"/>
          </p:cNvSpPr>
          <p:nvPr/>
        </p:nvSpPr>
        <p:spPr bwMode="auto">
          <a:xfrm>
            <a:off x="182519" y="2916635"/>
            <a:ext cx="33655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898" name="Rectangle 2"/>
          <p:cNvSpPr>
            <a:spLocks noChangeArrowheads="1"/>
          </p:cNvSpPr>
          <p:nvPr/>
        </p:nvSpPr>
        <p:spPr bwMode="auto">
          <a:xfrm>
            <a:off x="79374" y="1828800"/>
            <a:ext cx="6854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9375" y="13716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</a:t>
            </a: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76326" y="3424535"/>
            <a:ext cx="29782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5103130" y="3129069"/>
            <a:ext cx="422894" cy="5285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33441" y="3913633"/>
            <a:ext cx="959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5486400" y="2968129"/>
            <a:ext cx="608797" cy="69801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33440" y="4906665"/>
            <a:ext cx="333205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+ Start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6819206" y="2968129"/>
            <a:ext cx="1153581" cy="9906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7696200" y="4090690"/>
            <a:ext cx="1209675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Rectangle 13"/>
          <p:cNvSpPr>
            <a:spLocks noChangeArrowheads="1"/>
          </p:cNvSpPr>
          <p:nvPr/>
        </p:nvSpPr>
        <p:spPr bwMode="auto">
          <a:xfrm>
            <a:off x="76326" y="4437888"/>
            <a:ext cx="29782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5903463" y="3082040"/>
            <a:ext cx="629346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3" name="Rectangle 13"/>
          <p:cNvSpPr>
            <a:spLocks noChangeArrowheads="1"/>
          </p:cNvSpPr>
          <p:nvPr/>
        </p:nvSpPr>
        <p:spPr bwMode="auto">
          <a:xfrm>
            <a:off x="0" y="5745389"/>
            <a:ext cx="35116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>
            <a:off x="8285608" y="3135542"/>
            <a:ext cx="553147" cy="59285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Rectangle 19"/>
          <p:cNvSpPr>
            <a:spLocks noChangeArrowheads="1"/>
          </p:cNvSpPr>
          <p:nvPr/>
        </p:nvSpPr>
        <p:spPr bwMode="auto">
          <a:xfrm>
            <a:off x="1322849" y="3913632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7" name="Straight Connector 36"/>
          <p:cNvCxnSpPr/>
          <p:nvPr/>
        </p:nvCxnSpPr>
        <p:spPr bwMode="auto">
          <a:xfrm>
            <a:off x="1100599" y="3906652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8" name="Oval 37"/>
          <p:cNvSpPr/>
          <p:nvPr/>
        </p:nvSpPr>
        <p:spPr bwMode="auto">
          <a:xfrm>
            <a:off x="6324600" y="3064486"/>
            <a:ext cx="629346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8124018" y="3690249"/>
            <a:ext cx="646822" cy="42455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1" name="Rectangle 13"/>
          <p:cNvSpPr>
            <a:spLocks noChangeArrowheads="1"/>
          </p:cNvSpPr>
          <p:nvPr/>
        </p:nvSpPr>
        <p:spPr bwMode="auto">
          <a:xfrm>
            <a:off x="36365" y="6243935"/>
            <a:ext cx="35116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Rơle thời gian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7870180" y="4099247"/>
            <a:ext cx="588020" cy="56507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199558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 animBg="1"/>
      <p:bldP spid="23" grpId="1" animBg="1"/>
      <p:bldP spid="26" grpId="0"/>
      <p:bldP spid="27" grpId="0" animBg="1"/>
      <p:bldP spid="27" grpId="1" animBg="1"/>
      <p:bldP spid="28" grpId="0"/>
      <p:bldP spid="29" grpId="0" animBg="1"/>
      <p:bldP spid="29" grpId="1" animBg="1"/>
      <p:bldP spid="30" grpId="0" animBg="1"/>
      <p:bldP spid="30" grpId="1" animBg="1"/>
      <p:bldP spid="31" grpId="0"/>
      <p:bldP spid="32" grpId="0" animBg="1"/>
      <p:bldP spid="32" grpId="1" animBg="1"/>
      <p:bldP spid="33" grpId="0"/>
      <p:bldP spid="34" grpId="0" animBg="1"/>
      <p:bldP spid="34" grpId="1" animBg="1"/>
      <p:bldP spid="36" grpId="0"/>
      <p:bldP spid="38" grpId="0" animBg="1"/>
      <p:bldP spid="38" grpId="1" animBg="1"/>
      <p:bldP spid="40" grpId="0" animBg="1"/>
      <p:bldP spid="41" grpId="0"/>
      <p:bldP spid="35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9940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5917420"/>
              </p:ext>
            </p:extLst>
          </p:nvPr>
        </p:nvGraphicFramePr>
        <p:xfrm>
          <a:off x="2716798" y="1989660"/>
          <a:ext cx="6452603" cy="47921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0135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0828" t="31198" r="45876" b="28233"/>
                      <a:stretch>
                        <a:fillRect/>
                      </a:stretch>
                    </p:blipFill>
                    <p:spPr bwMode="auto">
                      <a:xfrm>
                        <a:off x="2716798" y="1989660"/>
                        <a:ext cx="6452603" cy="479214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942" name="Rectangle 17"/>
          <p:cNvSpPr>
            <a:spLocks noChangeArrowheads="1"/>
          </p:cNvSpPr>
          <p:nvPr/>
        </p:nvSpPr>
        <p:spPr bwMode="auto">
          <a:xfrm>
            <a:off x="66675" y="2971800"/>
            <a:ext cx="2752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943" name="Rectangle 25"/>
          <p:cNvSpPr>
            <a:spLocks noChangeArrowheads="1"/>
          </p:cNvSpPr>
          <p:nvPr/>
        </p:nvSpPr>
        <p:spPr bwMode="auto">
          <a:xfrm>
            <a:off x="79375" y="1981200"/>
            <a:ext cx="3124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R</a:t>
            </a:r>
          </a:p>
        </p:txBody>
      </p:sp>
      <p:sp>
        <p:nvSpPr>
          <p:cNvPr id="39944" name="Rectangle 16"/>
          <p:cNvSpPr>
            <a:spLocks noChangeArrowheads="1"/>
          </p:cNvSpPr>
          <p:nvPr/>
        </p:nvSpPr>
        <p:spPr bwMode="auto">
          <a:xfrm>
            <a:off x="415925" y="3969603"/>
            <a:ext cx="24796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Khởi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động cơ M: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</a:t>
            </a: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/>
          <p:nvPr/>
        </p:nvCxnSpPr>
        <p:spPr bwMode="auto">
          <a:xfrm>
            <a:off x="2943198" y="2655834"/>
            <a:ext cx="304800" cy="434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9" name="Straight Arrow Connector 78"/>
          <p:cNvCxnSpPr>
            <a:endCxn id="13" idx="0"/>
          </p:cNvCxnSpPr>
          <p:nvPr/>
        </p:nvCxnSpPr>
        <p:spPr bwMode="auto">
          <a:xfrm>
            <a:off x="1810171" y="2008752"/>
            <a:ext cx="2595" cy="149644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2795712" y="111726"/>
            <a:ext cx="4138488" cy="41515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Start(7, 9)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2795712" y="6358968"/>
            <a:ext cx="5920535" cy="42283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 điện trở R, kết thúc quá trình khởi động động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3270457" y="778932"/>
            <a:ext cx="3188997" cy="4373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Start(7, 9) 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57584" y="3505200"/>
            <a:ext cx="3310364" cy="70336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 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5562600" y="2311400"/>
            <a:ext cx="3505200" cy="69818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4572000" y="3352800"/>
            <a:ext cx="2536183" cy="70336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qua điện trở R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200400" y="2311401"/>
            <a:ext cx="2209801" cy="69321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đóng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29" name="Straight Arrow Connector 28"/>
          <p:cNvCxnSpPr/>
          <p:nvPr/>
        </p:nvCxnSpPr>
        <p:spPr bwMode="auto">
          <a:xfrm>
            <a:off x="4864955" y="516462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2483664" y="1785973"/>
            <a:ext cx="3170649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2933700" y="1765300"/>
            <a:ext cx="0" cy="890534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2895600" y="1752600"/>
            <a:ext cx="815541" cy="37240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40922" y="1560143"/>
            <a:ext cx="2142742" cy="68549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5654313" y="1569830"/>
            <a:ext cx="2956287" cy="43228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có 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152400" y="4480724"/>
            <a:ext cx="3315548" cy="47227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8" name="Rectangle 47"/>
          <p:cNvSpPr/>
          <p:nvPr/>
        </p:nvSpPr>
        <p:spPr bwMode="auto">
          <a:xfrm>
            <a:off x="152400" y="5226342"/>
            <a:ext cx="3662784" cy="7172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9" name="Straight Arrow Connector 48"/>
          <p:cNvCxnSpPr/>
          <p:nvPr/>
        </p:nvCxnSpPr>
        <p:spPr bwMode="auto">
          <a:xfrm>
            <a:off x="4864954" y="1216233"/>
            <a:ext cx="1594498" cy="3400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/>
          <p:nvPr/>
        </p:nvCxnSpPr>
        <p:spPr bwMode="auto">
          <a:xfrm>
            <a:off x="7315199" y="2018123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/>
          <p:nvPr/>
        </p:nvCxnSpPr>
        <p:spPr bwMode="auto">
          <a:xfrm flipH="1">
            <a:off x="5105400" y="2002116"/>
            <a:ext cx="2209799" cy="30560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/>
          <p:nvPr/>
        </p:nvCxnSpPr>
        <p:spPr bwMode="auto">
          <a:xfrm>
            <a:off x="1810173" y="4223577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Arrow Connector 60"/>
          <p:cNvCxnSpPr/>
          <p:nvPr/>
        </p:nvCxnSpPr>
        <p:spPr bwMode="auto">
          <a:xfrm>
            <a:off x="1810172" y="4951568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84" name="Oval 41983"/>
          <p:cNvSpPr/>
          <p:nvPr/>
        </p:nvSpPr>
        <p:spPr bwMode="auto">
          <a:xfrm>
            <a:off x="2895600" y="1752600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67" name="Straight Arrow Connector 66"/>
          <p:cNvCxnSpPr>
            <a:stCxn id="9" idx="2"/>
          </p:cNvCxnSpPr>
          <p:nvPr/>
        </p:nvCxnSpPr>
        <p:spPr bwMode="auto">
          <a:xfrm flipH="1">
            <a:off x="2362200" y="1216233"/>
            <a:ext cx="2502756" cy="3400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Straight Arrow Connector 70"/>
          <p:cNvCxnSpPr/>
          <p:nvPr/>
        </p:nvCxnSpPr>
        <p:spPr bwMode="auto">
          <a:xfrm>
            <a:off x="7315199" y="3009588"/>
            <a:ext cx="0" cy="334938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/>
          <p:nvPr/>
        </p:nvCxnSpPr>
        <p:spPr bwMode="auto">
          <a:xfrm flipH="1">
            <a:off x="6459452" y="3004614"/>
            <a:ext cx="855748" cy="34818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endCxn id="3" idx="1"/>
          </p:cNvCxnSpPr>
          <p:nvPr/>
        </p:nvCxnSpPr>
        <p:spPr bwMode="auto">
          <a:xfrm>
            <a:off x="2057400" y="319301"/>
            <a:ext cx="73831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1" name="Straight Connector 80"/>
          <p:cNvCxnSpPr/>
          <p:nvPr/>
        </p:nvCxnSpPr>
        <p:spPr bwMode="auto">
          <a:xfrm>
            <a:off x="1810171" y="6144763"/>
            <a:ext cx="550502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2" name="Straight Connector 81"/>
          <p:cNvCxnSpPr/>
          <p:nvPr/>
        </p:nvCxnSpPr>
        <p:spPr bwMode="auto">
          <a:xfrm flipV="1">
            <a:off x="1810171" y="5951278"/>
            <a:ext cx="0" cy="19348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233784" y="78275"/>
            <a:ext cx="1828800" cy="448601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3pha</a:t>
            </a: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1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0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000"/>
                            </p:stCondLst>
                            <p:childTnLst>
                              <p:par>
                                <p:cTn id="7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500"/>
                            </p:stCondLst>
                            <p:childTnLst>
                              <p:par>
                                <p:cTn id="8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  <p:bldP spid="13" grpId="0" animBg="1"/>
      <p:bldP spid="14" grpId="0" animBg="1"/>
      <p:bldP spid="15" grpId="0" animBg="1"/>
      <p:bldP spid="16" grpId="0" animBg="1"/>
      <p:bldP spid="40" grpId="0"/>
      <p:bldP spid="42" grpId="0" animBg="1"/>
      <p:bldP spid="43" grpId="0" animBg="1"/>
      <p:bldP spid="47" grpId="0" animBg="1"/>
      <p:bldP spid="48" grpId="0" animBg="1"/>
      <p:bldP spid="41984" grpId="0" animBg="1"/>
      <p:bldP spid="41998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4036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8643465"/>
              </p:ext>
            </p:extLst>
          </p:nvPr>
        </p:nvGraphicFramePr>
        <p:xfrm>
          <a:off x="2739607" y="2006600"/>
          <a:ext cx="6429793" cy="477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228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0828" t="31198" r="45876" b="28233"/>
                      <a:stretch>
                        <a:fillRect/>
                      </a:stretch>
                    </p:blipFill>
                    <p:spPr bwMode="auto">
                      <a:xfrm>
                        <a:off x="2739607" y="2006600"/>
                        <a:ext cx="6429793" cy="4775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</a:t>
            </a:r>
          </a:p>
        </p:txBody>
      </p:sp>
      <p:sp>
        <p:nvSpPr>
          <p:cNvPr id="44038" name="Rectangle 17"/>
          <p:cNvSpPr>
            <a:spLocks noChangeArrowheads="1"/>
          </p:cNvSpPr>
          <p:nvPr/>
        </p:nvSpPr>
        <p:spPr bwMode="auto">
          <a:xfrm>
            <a:off x="66675" y="2971800"/>
            <a:ext cx="29813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39" name="Rectangle 25"/>
          <p:cNvSpPr>
            <a:spLocks noChangeArrowheads="1"/>
          </p:cNvSpPr>
          <p:nvPr/>
        </p:nvSpPr>
        <p:spPr bwMode="auto">
          <a:xfrm>
            <a:off x="79375" y="1981200"/>
            <a:ext cx="3124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R</a:t>
            </a:r>
          </a:p>
        </p:txBody>
      </p:sp>
      <p:sp>
        <p:nvSpPr>
          <p:cNvPr id="44040" name="Rectangle 16"/>
          <p:cNvSpPr>
            <a:spLocks noChangeArrowheads="1"/>
          </p:cNvSpPr>
          <p:nvPr/>
        </p:nvSpPr>
        <p:spPr bwMode="auto">
          <a:xfrm>
            <a:off x="415925" y="3893403"/>
            <a:ext cx="225107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động cơ M: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3521517" y="381000"/>
            <a:ext cx="2158687" cy="68158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23" name="Rectangle 22"/>
          <p:cNvSpPr/>
          <p:nvPr/>
        </p:nvSpPr>
        <p:spPr bwMode="auto">
          <a:xfrm>
            <a:off x="3450336" y="1539000"/>
            <a:ext cx="2158687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2141393" y="2809284"/>
            <a:ext cx="1363807" cy="9714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2895600" y="4410369"/>
            <a:ext cx="1252252" cy="100084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142876" y="4396549"/>
            <a:ext cx="2524124" cy="10107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142876" y="5934940"/>
            <a:ext cx="2524124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8" name="Straight Arrow Connector 27"/>
          <p:cNvCxnSpPr/>
          <p:nvPr/>
        </p:nvCxnSpPr>
        <p:spPr bwMode="auto">
          <a:xfrm flipV="1">
            <a:off x="3031555" y="753632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Straight Connector 32"/>
          <p:cNvCxnSpPr/>
          <p:nvPr/>
        </p:nvCxnSpPr>
        <p:spPr bwMode="auto">
          <a:xfrm>
            <a:off x="4157662" y="4876800"/>
            <a:ext cx="378543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4" name="Straight Connector 33"/>
          <p:cNvCxnSpPr/>
          <p:nvPr/>
        </p:nvCxnSpPr>
        <p:spPr bwMode="auto">
          <a:xfrm flipV="1">
            <a:off x="4541678" y="3322403"/>
            <a:ext cx="0" cy="156326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36" name="Rectangle 35"/>
          <p:cNvSpPr/>
          <p:nvPr/>
        </p:nvSpPr>
        <p:spPr bwMode="auto">
          <a:xfrm>
            <a:off x="5021268" y="4409827"/>
            <a:ext cx="1303331" cy="10147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7" name="Straight Arrow Connector 36"/>
          <p:cNvCxnSpPr>
            <a:stCxn id="24" idx="2"/>
            <a:endCxn id="25" idx="0"/>
          </p:cNvCxnSpPr>
          <p:nvPr/>
        </p:nvCxnSpPr>
        <p:spPr bwMode="auto">
          <a:xfrm>
            <a:off x="2823297" y="3780750"/>
            <a:ext cx="698429" cy="62961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8" name="Straight Arrow Connector 37"/>
          <p:cNvCxnSpPr/>
          <p:nvPr/>
        </p:nvCxnSpPr>
        <p:spPr bwMode="auto">
          <a:xfrm>
            <a:off x="4522383" y="1062586"/>
            <a:ext cx="0" cy="4764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9" name="Flowchart: Alternate Process 38"/>
          <p:cNvSpPr/>
          <p:nvPr/>
        </p:nvSpPr>
        <p:spPr bwMode="auto">
          <a:xfrm>
            <a:off x="935736" y="381000"/>
            <a:ext cx="2075387" cy="747282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altLang="en-US" sz="2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đang hoạt động</a:t>
            </a:r>
            <a:endParaRPr lang="en-US" altLang="en-US" sz="20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611189" y="2906228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5021269" y="2809284"/>
            <a:ext cx="1303331" cy="9848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2" name="Straight Arrow Connector 41"/>
          <p:cNvCxnSpPr>
            <a:stCxn id="41" idx="1"/>
          </p:cNvCxnSpPr>
          <p:nvPr/>
        </p:nvCxnSpPr>
        <p:spPr bwMode="auto">
          <a:xfrm flipH="1">
            <a:off x="3487257" y="3301695"/>
            <a:ext cx="1534012" cy="1928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sp>
        <p:nvSpPr>
          <p:cNvPr id="43" name="Rectangle 42"/>
          <p:cNvSpPr/>
          <p:nvPr/>
        </p:nvSpPr>
        <p:spPr bwMode="auto">
          <a:xfrm>
            <a:off x="6655610" y="2809285"/>
            <a:ext cx="1595326" cy="97146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6574708" y="4410367"/>
            <a:ext cx="2438228" cy="10107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23" idx="2"/>
            <a:endCxn id="41" idx="0"/>
          </p:cNvCxnSpPr>
          <p:nvPr/>
        </p:nvCxnSpPr>
        <p:spPr bwMode="auto">
          <a:xfrm>
            <a:off x="4529680" y="2209719"/>
            <a:ext cx="1143255" cy="5995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Arrow Connector 50"/>
          <p:cNvCxnSpPr/>
          <p:nvPr/>
        </p:nvCxnSpPr>
        <p:spPr bwMode="auto">
          <a:xfrm flipH="1">
            <a:off x="7453275" y="3768558"/>
            <a:ext cx="1" cy="64180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23" idx="2"/>
            <a:endCxn id="43" idx="0"/>
          </p:cNvCxnSpPr>
          <p:nvPr/>
        </p:nvCxnSpPr>
        <p:spPr bwMode="auto">
          <a:xfrm>
            <a:off x="4529680" y="2209719"/>
            <a:ext cx="2923593" cy="59956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23" idx="2"/>
            <a:endCxn id="24" idx="0"/>
          </p:cNvCxnSpPr>
          <p:nvPr/>
        </p:nvCxnSpPr>
        <p:spPr bwMode="auto">
          <a:xfrm flipH="1">
            <a:off x="2823297" y="2209719"/>
            <a:ext cx="1706383" cy="5995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8" name="Straight Arrow Connector 57"/>
          <p:cNvCxnSpPr>
            <a:stCxn id="41" idx="2"/>
            <a:endCxn id="36" idx="0"/>
          </p:cNvCxnSpPr>
          <p:nvPr/>
        </p:nvCxnSpPr>
        <p:spPr bwMode="auto">
          <a:xfrm flipH="1">
            <a:off x="5672934" y="3794105"/>
            <a:ext cx="1" cy="61572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6" name="Straight Arrow Connector 65"/>
          <p:cNvCxnSpPr>
            <a:stCxn id="26" idx="2"/>
          </p:cNvCxnSpPr>
          <p:nvPr/>
        </p:nvCxnSpPr>
        <p:spPr bwMode="auto">
          <a:xfrm>
            <a:off x="1404938" y="5407289"/>
            <a:ext cx="0" cy="52765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7" name="Oval 66"/>
          <p:cNvSpPr/>
          <p:nvPr/>
        </p:nvSpPr>
        <p:spPr bwMode="auto">
          <a:xfrm>
            <a:off x="4504244" y="3276894"/>
            <a:ext cx="72229" cy="762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78" name="Straight Arrow Connector 77"/>
          <p:cNvCxnSpPr>
            <a:stCxn id="24" idx="2"/>
          </p:cNvCxnSpPr>
          <p:nvPr/>
        </p:nvCxnSpPr>
        <p:spPr bwMode="auto">
          <a:xfrm flipH="1">
            <a:off x="1455731" y="3780750"/>
            <a:ext cx="1367566" cy="64849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75694337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36" grpId="0" animBg="1"/>
      <p:bldP spid="40" grpId="0"/>
      <p:bldP spid="41" grpId="0" animBg="1"/>
      <p:bldP spid="43" grpId="0" animBg="1"/>
      <p:bldP spid="44" grpId="0" animBg="1"/>
      <p:bldP spid="67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4036" name="Object 21"/>
          <p:cNvGraphicFramePr>
            <a:graphicFrameLocks noChangeAspect="1"/>
          </p:cNvGraphicFramePr>
          <p:nvPr>
            <p:extLst/>
          </p:nvPr>
        </p:nvGraphicFramePr>
        <p:xfrm>
          <a:off x="2739607" y="2006600"/>
          <a:ext cx="6429793" cy="477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97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44036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0828" t="31198" r="45876" b="28233"/>
                      <a:stretch>
                        <a:fillRect/>
                      </a:stretch>
                    </p:blipFill>
                    <p:spPr bwMode="auto">
                      <a:xfrm>
                        <a:off x="2739607" y="2006600"/>
                        <a:ext cx="6429793" cy="4775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03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</a:t>
            </a:r>
          </a:p>
        </p:txBody>
      </p:sp>
      <p:sp>
        <p:nvSpPr>
          <p:cNvPr id="44038" name="Rectangle 17"/>
          <p:cNvSpPr>
            <a:spLocks noChangeArrowheads="1"/>
          </p:cNvSpPr>
          <p:nvPr/>
        </p:nvSpPr>
        <p:spPr bwMode="auto">
          <a:xfrm>
            <a:off x="66675" y="2971800"/>
            <a:ext cx="29813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39" name="Rectangle 25"/>
          <p:cNvSpPr>
            <a:spLocks noChangeArrowheads="1"/>
          </p:cNvSpPr>
          <p:nvPr/>
        </p:nvSpPr>
        <p:spPr bwMode="auto">
          <a:xfrm>
            <a:off x="79375" y="1981200"/>
            <a:ext cx="3124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R</a:t>
            </a:r>
          </a:p>
        </p:txBody>
      </p:sp>
      <p:sp>
        <p:nvSpPr>
          <p:cNvPr id="44040" name="Rectangle 16"/>
          <p:cNvSpPr>
            <a:spLocks noChangeArrowheads="1"/>
          </p:cNvSpPr>
          <p:nvPr/>
        </p:nvSpPr>
        <p:spPr bwMode="auto">
          <a:xfrm>
            <a:off x="415925" y="3893403"/>
            <a:ext cx="22510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khẩn cấp động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M: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60393803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 bwMode="auto">
          <a:xfrm>
            <a:off x="3521517" y="381000"/>
            <a:ext cx="2158687" cy="68158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23" name="Rectangle 22"/>
          <p:cNvSpPr/>
          <p:nvPr/>
        </p:nvSpPr>
        <p:spPr bwMode="auto">
          <a:xfrm>
            <a:off x="3450336" y="1539000"/>
            <a:ext cx="2158687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EM(1, 3) hở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/>
          <p:cNvSpPr/>
          <p:nvPr/>
        </p:nvSpPr>
        <p:spPr bwMode="auto">
          <a:xfrm>
            <a:off x="2141393" y="2809284"/>
            <a:ext cx="1363807" cy="9714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2895600" y="4410369"/>
            <a:ext cx="1252252" cy="100084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142876" y="4396549"/>
            <a:ext cx="2524124" cy="10107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 bwMode="auto">
          <a:xfrm>
            <a:off x="142876" y="5934940"/>
            <a:ext cx="2524124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8" name="Straight Arrow Connector 27"/>
          <p:cNvCxnSpPr/>
          <p:nvPr/>
        </p:nvCxnSpPr>
        <p:spPr bwMode="auto">
          <a:xfrm flipV="1">
            <a:off x="3031555" y="753632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3" name="Straight Connector 32"/>
          <p:cNvCxnSpPr/>
          <p:nvPr/>
        </p:nvCxnSpPr>
        <p:spPr bwMode="auto">
          <a:xfrm>
            <a:off x="4157662" y="4876800"/>
            <a:ext cx="378543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4" name="Straight Connector 33"/>
          <p:cNvCxnSpPr/>
          <p:nvPr/>
        </p:nvCxnSpPr>
        <p:spPr bwMode="auto">
          <a:xfrm flipV="1">
            <a:off x="4541678" y="3322403"/>
            <a:ext cx="0" cy="156326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36" name="Rectangle 35"/>
          <p:cNvSpPr/>
          <p:nvPr/>
        </p:nvSpPr>
        <p:spPr bwMode="auto">
          <a:xfrm>
            <a:off x="5021268" y="4409827"/>
            <a:ext cx="1303331" cy="10147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7" name="Straight Arrow Connector 36"/>
          <p:cNvCxnSpPr>
            <a:stCxn id="24" idx="2"/>
            <a:endCxn id="25" idx="0"/>
          </p:cNvCxnSpPr>
          <p:nvPr/>
        </p:nvCxnSpPr>
        <p:spPr bwMode="auto">
          <a:xfrm>
            <a:off x="2823297" y="3780750"/>
            <a:ext cx="698429" cy="62961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8" name="Straight Arrow Connector 37"/>
          <p:cNvCxnSpPr/>
          <p:nvPr/>
        </p:nvCxnSpPr>
        <p:spPr bwMode="auto">
          <a:xfrm>
            <a:off x="4522383" y="1062586"/>
            <a:ext cx="0" cy="4764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611189" y="2906228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5021269" y="2809284"/>
            <a:ext cx="1303331" cy="9848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2" name="Straight Arrow Connector 41"/>
          <p:cNvCxnSpPr>
            <a:stCxn id="41" idx="1"/>
          </p:cNvCxnSpPr>
          <p:nvPr/>
        </p:nvCxnSpPr>
        <p:spPr bwMode="auto">
          <a:xfrm flipH="1">
            <a:off x="3487257" y="3301695"/>
            <a:ext cx="1534012" cy="1928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sp>
        <p:nvSpPr>
          <p:cNvPr id="43" name="Rectangle 42"/>
          <p:cNvSpPr/>
          <p:nvPr/>
        </p:nvSpPr>
        <p:spPr bwMode="auto">
          <a:xfrm>
            <a:off x="6655610" y="2809285"/>
            <a:ext cx="1595326" cy="97146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6574708" y="4410367"/>
            <a:ext cx="2438228" cy="10107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23" idx="2"/>
            <a:endCxn id="41" idx="0"/>
          </p:cNvCxnSpPr>
          <p:nvPr/>
        </p:nvCxnSpPr>
        <p:spPr bwMode="auto">
          <a:xfrm>
            <a:off x="4529680" y="2209719"/>
            <a:ext cx="1143255" cy="5995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Arrow Connector 50"/>
          <p:cNvCxnSpPr/>
          <p:nvPr/>
        </p:nvCxnSpPr>
        <p:spPr bwMode="auto">
          <a:xfrm flipH="1">
            <a:off x="7453275" y="3768558"/>
            <a:ext cx="1" cy="64180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23" idx="2"/>
            <a:endCxn id="43" idx="0"/>
          </p:cNvCxnSpPr>
          <p:nvPr/>
        </p:nvCxnSpPr>
        <p:spPr bwMode="auto">
          <a:xfrm>
            <a:off x="4529680" y="2209719"/>
            <a:ext cx="2923593" cy="59956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23" idx="2"/>
            <a:endCxn id="24" idx="0"/>
          </p:cNvCxnSpPr>
          <p:nvPr/>
        </p:nvCxnSpPr>
        <p:spPr bwMode="auto">
          <a:xfrm flipH="1">
            <a:off x="2823297" y="2209719"/>
            <a:ext cx="1706383" cy="5995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8" name="Straight Arrow Connector 57"/>
          <p:cNvCxnSpPr>
            <a:stCxn id="41" idx="2"/>
            <a:endCxn id="36" idx="0"/>
          </p:cNvCxnSpPr>
          <p:nvPr/>
        </p:nvCxnSpPr>
        <p:spPr bwMode="auto">
          <a:xfrm flipH="1">
            <a:off x="5672934" y="3794105"/>
            <a:ext cx="1" cy="61572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6" name="Straight Arrow Connector 65"/>
          <p:cNvCxnSpPr>
            <a:stCxn id="26" idx="2"/>
          </p:cNvCxnSpPr>
          <p:nvPr/>
        </p:nvCxnSpPr>
        <p:spPr bwMode="auto">
          <a:xfrm>
            <a:off x="1404938" y="5407289"/>
            <a:ext cx="0" cy="52765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7" name="Oval 66"/>
          <p:cNvSpPr/>
          <p:nvPr/>
        </p:nvSpPr>
        <p:spPr bwMode="auto">
          <a:xfrm>
            <a:off x="4504244" y="3276894"/>
            <a:ext cx="72229" cy="76200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78" name="Straight Arrow Connector 77"/>
          <p:cNvCxnSpPr>
            <a:stCxn id="24" idx="2"/>
          </p:cNvCxnSpPr>
          <p:nvPr/>
        </p:nvCxnSpPr>
        <p:spPr bwMode="auto">
          <a:xfrm flipH="1">
            <a:off x="1455731" y="3780750"/>
            <a:ext cx="1367566" cy="64849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9" name="Flowchart: Alternate Process 28"/>
          <p:cNvSpPr/>
          <p:nvPr/>
        </p:nvSpPr>
        <p:spPr bwMode="auto">
          <a:xfrm>
            <a:off x="212154" y="245845"/>
            <a:ext cx="2819401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đang </a:t>
            </a:r>
            <a:r>
              <a:rPr lang="en-US" alt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</a:p>
          <a:p>
            <a:pPr algn="ctr"/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59739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36" grpId="0" animBg="1"/>
      <p:bldP spid="40" grpId="0"/>
      <p:bldP spid="41" grpId="0" animBg="1"/>
      <p:bldP spid="43" grpId="0" animBg="1"/>
      <p:bldP spid="44" grpId="0" animBg="1"/>
      <p:bldP spid="67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3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</a:t>
            </a:r>
          </a:p>
        </p:txBody>
      </p:sp>
      <p:sp>
        <p:nvSpPr>
          <p:cNvPr id="44038" name="Rectangle 17"/>
          <p:cNvSpPr>
            <a:spLocks noChangeArrowheads="1"/>
          </p:cNvSpPr>
          <p:nvPr/>
        </p:nvSpPr>
        <p:spPr bwMode="auto">
          <a:xfrm>
            <a:off x="99259" y="2547392"/>
            <a:ext cx="732106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039" name="Rectangle 25"/>
          <p:cNvSpPr>
            <a:spLocks noChangeArrowheads="1"/>
          </p:cNvSpPr>
          <p:nvPr/>
        </p:nvSpPr>
        <p:spPr bwMode="auto">
          <a:xfrm>
            <a:off x="79374" y="1981200"/>
            <a:ext cx="85312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R</a:t>
            </a:r>
          </a:p>
        </p:txBody>
      </p:sp>
      <p:sp>
        <p:nvSpPr>
          <p:cNvPr id="44040" name="Rectangle 16"/>
          <p:cNvSpPr>
            <a:spLocks noChangeArrowheads="1"/>
          </p:cNvSpPr>
          <p:nvPr/>
        </p:nvSpPr>
        <p:spPr bwMode="auto">
          <a:xfrm>
            <a:off x="304800" y="3113584"/>
            <a:ext cx="43084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Dừng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khẩn cấp động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 M: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6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7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19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 bwMode="auto">
          <a:xfrm>
            <a:off x="3902237" y="5086825"/>
            <a:ext cx="1676400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5966716" y="5074947"/>
            <a:ext cx="26971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29" name="Flowchart: Alternate Process 28"/>
          <p:cNvSpPr/>
          <p:nvPr/>
        </p:nvSpPr>
        <p:spPr bwMode="auto">
          <a:xfrm>
            <a:off x="1447800" y="5074946"/>
            <a:ext cx="2069652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0" name="Straight Arrow Connector 29"/>
          <p:cNvCxnSpPr/>
          <p:nvPr/>
        </p:nvCxnSpPr>
        <p:spPr bwMode="auto">
          <a:xfrm>
            <a:off x="5587104" y="5422184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1" name="Straight Arrow Connector 30"/>
          <p:cNvCxnSpPr/>
          <p:nvPr/>
        </p:nvCxnSpPr>
        <p:spPr bwMode="auto">
          <a:xfrm>
            <a:off x="3517452" y="5450996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32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4953000" y="2915852"/>
            <a:ext cx="1435382" cy="169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6758782" y="2857904"/>
            <a:ext cx="1470818" cy="175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1999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4" name="Rectangle 18"/>
          <p:cNvSpPr>
            <a:spLocks noChangeArrowheads="1"/>
          </p:cNvSpPr>
          <p:nvPr/>
        </p:nvSpPr>
        <p:spPr bwMode="auto">
          <a:xfrm>
            <a:off x="292100" y="39624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lực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608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8755021"/>
              </p:ext>
            </p:extLst>
          </p:nvPr>
        </p:nvGraphicFramePr>
        <p:xfrm>
          <a:off x="2739607" y="2006600"/>
          <a:ext cx="6429793" cy="477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279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0828" t="31198" r="45876" b="28233"/>
                      <a:stretch>
                        <a:fillRect/>
                      </a:stretch>
                    </p:blipFill>
                    <p:spPr bwMode="auto">
                      <a:xfrm>
                        <a:off x="2739607" y="2006600"/>
                        <a:ext cx="6429793" cy="4775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88" name="Rectangle 17"/>
          <p:cNvSpPr>
            <a:spLocks noChangeArrowheads="1"/>
          </p:cNvSpPr>
          <p:nvPr/>
        </p:nvSpPr>
        <p:spPr bwMode="auto">
          <a:xfrm>
            <a:off x="63500" y="2971800"/>
            <a:ext cx="2676107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9" name="Rectangle 18"/>
          <p:cNvSpPr>
            <a:spLocks noChangeArrowheads="1"/>
          </p:cNvSpPr>
          <p:nvPr/>
        </p:nvSpPr>
        <p:spPr bwMode="auto">
          <a:xfrm>
            <a:off x="76200" y="1981200"/>
            <a:ext cx="3124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R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</a:t>
            </a: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687387" y="4579203"/>
            <a:ext cx="201771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3"/>
          <p:cNvSpPr>
            <a:spLocks noChangeArrowheads="1"/>
          </p:cNvSpPr>
          <p:nvPr/>
        </p:nvSpPr>
        <p:spPr bwMode="auto">
          <a:xfrm>
            <a:off x="687387" y="5558135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2819400" y="2362201"/>
            <a:ext cx="2133600" cy="68262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2743200" y="5230368"/>
            <a:ext cx="2236787" cy="6858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5715000" y="2765928"/>
            <a:ext cx="609599" cy="7392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23" grpId="0"/>
      <p:bldP spid="26" grpId="0"/>
      <p:bldP spid="27" grpId="0" animBg="1"/>
      <p:bldP spid="27" grpId="1" animBg="1"/>
      <p:bldP spid="28" grpId="0" animBg="1"/>
      <p:bldP spid="29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4" name="Rectangle 18"/>
          <p:cNvSpPr>
            <a:spLocks noChangeArrowheads="1"/>
          </p:cNvSpPr>
          <p:nvPr/>
        </p:nvSpPr>
        <p:spPr bwMode="auto">
          <a:xfrm>
            <a:off x="292100" y="39624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608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9307909"/>
              </p:ext>
            </p:extLst>
          </p:nvPr>
        </p:nvGraphicFramePr>
        <p:xfrm>
          <a:off x="2637005" y="1930400"/>
          <a:ext cx="6532396" cy="4851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814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4608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0828" t="31198" r="45876" b="28233"/>
                      <a:stretch>
                        <a:fillRect/>
                      </a:stretch>
                    </p:blipFill>
                    <p:spPr bwMode="auto">
                      <a:xfrm>
                        <a:off x="2637005" y="1930400"/>
                        <a:ext cx="6532396" cy="4851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6088" name="Rectangle 17"/>
          <p:cNvSpPr>
            <a:spLocks noChangeArrowheads="1"/>
          </p:cNvSpPr>
          <p:nvPr/>
        </p:nvSpPr>
        <p:spPr bwMode="auto">
          <a:xfrm>
            <a:off x="63500" y="2971800"/>
            <a:ext cx="2679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9" name="Rectangle 18"/>
          <p:cNvSpPr>
            <a:spLocks noChangeArrowheads="1"/>
          </p:cNvSpPr>
          <p:nvPr/>
        </p:nvSpPr>
        <p:spPr bwMode="auto">
          <a:xfrm>
            <a:off x="76200" y="1981200"/>
            <a:ext cx="3124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điện trở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21" name="Rectangle 13"/>
          <p:cNvSpPr>
            <a:spLocks noChangeArrowheads="1"/>
          </p:cNvSpPr>
          <p:nvPr/>
        </p:nvSpPr>
        <p:spPr bwMode="auto">
          <a:xfrm>
            <a:off x="457200" y="4567535"/>
            <a:ext cx="2514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mạch.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4740655" y="2807208"/>
            <a:ext cx="508001" cy="599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062513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4" grpId="0"/>
      <p:bldP spid="21" grpId="0"/>
      <p:bldP spid="23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6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7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8" name="Rectangle 2"/>
          <p:cNvSpPr>
            <a:spLocks noChangeArrowheads="1"/>
          </p:cNvSpPr>
          <p:nvPr/>
        </p:nvSpPr>
        <p:spPr bwMode="auto">
          <a:xfrm>
            <a:off x="79375" y="1981200"/>
            <a:ext cx="70072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cuộn kháng.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799" name="Rectangle 1"/>
          <p:cNvSpPr>
            <a:spLocks noChangeArrowheads="1"/>
          </p:cNvSpPr>
          <p:nvPr/>
        </p:nvSpPr>
        <p:spPr bwMode="auto">
          <a:xfrm>
            <a:off x="223838" y="2551113"/>
            <a:ext cx="884872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  Dùng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cuộn kháng L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mắc nối tiếp với bộ dây stator của động cơ để giảm điện áp đặt vào động cơ lúc khởi động.</a:t>
            </a:r>
          </a:p>
        </p:txBody>
      </p:sp>
      <p:sp>
        <p:nvSpPr>
          <p:cNvPr id="33800" name="Rectangle 5"/>
          <p:cNvSpPr>
            <a:spLocks noChangeArrowheads="1"/>
          </p:cNvSpPr>
          <p:nvPr/>
        </p:nvSpPr>
        <p:spPr bwMode="auto">
          <a:xfrm>
            <a:off x="685800" y="3609975"/>
            <a:ext cx="8262938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Nếu điện áp khởi động giảm k lần thì dòng điện giảm k lần, moment giảm k</a:t>
            </a:r>
            <a:r>
              <a:rPr lang="en-US" altLang="en-US" sz="24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lần. </a:t>
            </a:r>
          </a:p>
        </p:txBody>
      </p:sp>
      <p:sp>
        <p:nvSpPr>
          <p:cNvPr id="33801" name="Rectangle 6"/>
          <p:cNvSpPr>
            <a:spLocks noChangeArrowheads="1"/>
          </p:cNvSpPr>
          <p:nvPr/>
        </p:nvSpPr>
        <p:spPr bwMode="auto">
          <a:xfrm>
            <a:off x="685800" y="4667250"/>
            <a:ext cx="83867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Kết thúc quá trình khởi động cuộn kháng L được loại ra khỏi mạch</a:t>
            </a:r>
          </a:p>
        </p:txBody>
      </p:sp>
      <p:sp>
        <p:nvSpPr>
          <p:cNvPr id="33802" name="Rectangle 7"/>
          <p:cNvSpPr>
            <a:spLocks noChangeArrowheads="1"/>
          </p:cNvSpPr>
          <p:nvPr/>
        </p:nvSpPr>
        <p:spPr bwMode="auto">
          <a:xfrm>
            <a:off x="685800" y="5722937"/>
            <a:ext cx="8386763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Lúc khởi động, cuộn kháng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tham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gia vào mạch stator nên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hệ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số cos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của lưới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 giảm.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0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2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4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544155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25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250"/>
                                        <p:tgtEl>
                                          <p:spTgt spid="338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3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/>
      <p:bldP spid="33799" grpId="0"/>
      <p:bldP spid="33800" grpId="0"/>
      <p:bldP spid="33801" grpId="0"/>
      <p:bldP spid="33802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LỒNG SÓC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8" name="Rectangle 17"/>
          <p:cNvSpPr>
            <a:spLocks noChangeArrowheads="1"/>
          </p:cNvSpPr>
          <p:nvPr/>
        </p:nvSpPr>
        <p:spPr bwMode="auto">
          <a:xfrm>
            <a:off x="63500" y="2971800"/>
            <a:ext cx="2679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089" name="Rectangle 18"/>
          <p:cNvSpPr>
            <a:spLocks noChangeArrowheads="1"/>
          </p:cNvSpPr>
          <p:nvPr/>
        </p:nvSpPr>
        <p:spPr bwMode="auto">
          <a:xfrm>
            <a:off x="76200" y="1981200"/>
            <a:ext cx="3124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2.1.3.1  Mạch khởi động qua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cuộn kháng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79375" y="1447800"/>
            <a:ext cx="86836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8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9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</a:t>
              </a: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.1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8363844"/>
              </p:ext>
            </p:extLst>
          </p:nvPr>
        </p:nvGraphicFramePr>
        <p:xfrm>
          <a:off x="2743201" y="1985665"/>
          <a:ext cx="6324600" cy="47395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5839" r:id="rId4" imgW="8934450" imgH="5429250" progId="AutoCAD.Drawing.17">
                  <p:embed/>
                </p:oleObj>
              </mc:Choice>
              <mc:Fallback>
                <p:oleObj r:id="rId4" imgW="8934450" imgH="542925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997" t="41006" r="16753" b="8331"/>
                      <a:stretch>
                        <a:fillRect/>
                      </a:stretch>
                    </p:blipFill>
                    <p:spPr bwMode="auto">
                      <a:xfrm>
                        <a:off x="2743201" y="1985665"/>
                        <a:ext cx="6324600" cy="473954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Rectangle 17"/>
          <p:cNvSpPr>
            <a:spLocks noChangeArrowheads="1"/>
          </p:cNvSpPr>
          <p:nvPr/>
        </p:nvSpPr>
        <p:spPr bwMode="auto">
          <a:xfrm>
            <a:off x="63500" y="3962400"/>
            <a:ext cx="2679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17"/>
          <p:cNvSpPr>
            <a:spLocks noChangeArrowheads="1"/>
          </p:cNvSpPr>
          <p:nvPr/>
        </p:nvSpPr>
        <p:spPr bwMode="auto">
          <a:xfrm>
            <a:off x="63500" y="4953000"/>
            <a:ext cx="2679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17"/>
          <p:cNvSpPr>
            <a:spLocks noChangeArrowheads="1"/>
          </p:cNvSpPr>
          <p:nvPr/>
        </p:nvSpPr>
        <p:spPr bwMode="auto">
          <a:xfrm>
            <a:off x="79374" y="5783997"/>
            <a:ext cx="2892425" cy="830997"/>
          </a:xfrm>
          <a:prstGeom prst="rect">
            <a:avLst/>
          </a:prstGeom>
          <a:solidFill>
            <a:srgbClr val="CCFF66"/>
          </a:solidFill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 algn="ctr">
              <a:spcBef>
                <a:spcPct val="0"/>
              </a:spcBef>
              <a:buClrTx/>
              <a:buSzTx/>
              <a:buNone/>
            </a:pPr>
            <a:r>
              <a:rPr lang="en-US" altLang="en-US" sz="2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Tương tự mạch khởi động qua điện trở</a:t>
            </a:r>
            <a:endParaRPr lang="en-US" altLang="en-US" sz="2400" i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3014958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5" name="Rectangle 1"/>
          <p:cNvSpPr>
            <a:spLocks noChangeArrowheads="1"/>
          </p:cNvSpPr>
          <p:nvPr/>
        </p:nvSpPr>
        <p:spPr bwMode="auto">
          <a:xfrm>
            <a:off x="528638" y="1236334"/>
            <a:ext cx="84582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  Máy biến áp tự ngẫu mắc nối tiếp với bộ dây stator của động cơ M để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giảm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điện áp đặt vào động cơ lúc khởi động.</a:t>
            </a:r>
          </a:p>
        </p:txBody>
      </p:sp>
      <p:sp>
        <p:nvSpPr>
          <p:cNvPr id="48136" name="Rectangle 6"/>
          <p:cNvSpPr>
            <a:spLocks noChangeArrowheads="1"/>
          </p:cNvSpPr>
          <p:nvPr/>
        </p:nvSpPr>
        <p:spPr bwMode="auto">
          <a:xfrm>
            <a:off x="702056" y="2244938"/>
            <a:ext cx="8301038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Nếu điện áp khởi động giảm k lần thì dòng điện giảm k</a:t>
            </a:r>
            <a:r>
              <a:rPr lang="en-US" altLang="en-US" sz="24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lần, moment giảm k</a:t>
            </a:r>
            <a:r>
              <a:rPr lang="en-US" altLang="en-US" sz="2400" baseline="30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lần.</a:t>
            </a:r>
          </a:p>
        </p:txBody>
      </p:sp>
      <p:sp>
        <p:nvSpPr>
          <p:cNvPr id="48137" name="Rectangle 7"/>
          <p:cNvSpPr>
            <a:spLocks noChangeArrowheads="1"/>
          </p:cNvSpPr>
          <p:nvPr/>
        </p:nvSpPr>
        <p:spPr bwMode="auto">
          <a:xfrm>
            <a:off x="702056" y="3336854"/>
            <a:ext cx="828478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Kết thúc quá trình khởi động máy biến áp tự ngẫu được loại ra khỏi mạch.</a:t>
            </a:r>
          </a:p>
        </p:txBody>
      </p:sp>
      <p:sp>
        <p:nvSpPr>
          <p:cNvPr id="48138" name="Rectangle 10"/>
          <p:cNvSpPr>
            <a:spLocks noChangeArrowheads="1"/>
          </p:cNvSpPr>
          <p:nvPr/>
        </p:nvSpPr>
        <p:spPr bwMode="auto">
          <a:xfrm>
            <a:off x="528638" y="4345367"/>
            <a:ext cx="83867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 Khi khởi động, máy biến áp tự ngẫu tham gia vào mạch stator của động cơ do đó làm hệ số cos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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của lưới điện giảm.</a:t>
            </a:r>
          </a:p>
        </p:txBody>
      </p:sp>
      <p:sp>
        <p:nvSpPr>
          <p:cNvPr id="48139" name="Rectangle 11"/>
          <p:cNvSpPr>
            <a:spLocks noChangeArrowheads="1"/>
          </p:cNvSpPr>
          <p:nvPr/>
        </p:nvSpPr>
        <p:spPr bwMode="auto">
          <a:xfrm>
            <a:off x="528638" y="5353880"/>
            <a:ext cx="81819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  Phương pháp khởi động này được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dụng 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khi cần moment khởi động lớn.</a:t>
            </a:r>
          </a:p>
        </p:txBody>
      </p:sp>
      <p:sp>
        <p:nvSpPr>
          <p:cNvPr id="21" name="Rectangle 15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2"/>
          <p:cNvSpPr>
            <a:spLocks noChangeArrowheads="1"/>
          </p:cNvSpPr>
          <p:nvPr/>
        </p:nvSpPr>
        <p:spPr bwMode="auto">
          <a:xfrm>
            <a:off x="26988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8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8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48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8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1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8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5" grpId="0"/>
      <p:bldP spid="48136" grpId="0"/>
      <p:bldP spid="48137" grpId="0"/>
      <p:bldP spid="48138" grpId="0"/>
      <p:bldP spid="48139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2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63531717"/>
              </p:ext>
            </p:extLst>
          </p:nvPr>
        </p:nvGraphicFramePr>
        <p:xfrm>
          <a:off x="3442092" y="1085426"/>
          <a:ext cx="5544925" cy="5715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380" r:id="rId4" imgW="11468100" imgH="5143500" progId="AutoCAD.Drawing.17">
                  <p:embed/>
                </p:oleObj>
              </mc:Choice>
              <mc:Fallback>
                <p:oleObj r:id="rId4" imgW="11468100" imgH="5143500" progId="AutoCAD.Drawing.17">
                  <p:embed/>
                  <p:pic>
                    <p:nvPicPr>
                      <p:cNvPr id="58377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440" t="21008" r="36784" b="15889"/>
                      <a:stretch>
                        <a:fillRect/>
                      </a:stretch>
                    </p:blipFill>
                    <p:spPr bwMode="auto">
                      <a:xfrm>
                        <a:off x="3442092" y="1085426"/>
                        <a:ext cx="5544925" cy="5715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245519" y="2250736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3968750" y="6085409"/>
            <a:ext cx="831849" cy="77259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35622" y="2795804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ba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3352799" y="1429634"/>
            <a:ext cx="1948553" cy="4633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265909" y="3874272"/>
            <a:ext cx="317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525012" y="2079238"/>
            <a:ext cx="1752600" cy="5112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49980" y="4419340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72951" y="5534424"/>
            <a:ext cx="314617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3352799" y="5491637"/>
            <a:ext cx="1984375" cy="56416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5410200" y="5362418"/>
            <a:ext cx="1765299" cy="44154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Rectangle 13"/>
          <p:cNvSpPr>
            <a:spLocks noChangeArrowheads="1"/>
          </p:cNvSpPr>
          <p:nvPr/>
        </p:nvSpPr>
        <p:spPr bwMode="auto">
          <a:xfrm>
            <a:off x="249980" y="3340872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Máy biến áp tự ngẩu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5105400" y="4538644"/>
            <a:ext cx="2800741" cy="95299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270219" y="4946569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3594017" y="3465577"/>
            <a:ext cx="1752600" cy="55653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750"/>
                            </p:stCondLst>
                            <p:childTnLst>
                              <p:par>
                                <p:cTn id="5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0"/>
                            </p:stCondLst>
                            <p:childTnLst>
                              <p:par>
                                <p:cTn id="6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 animBg="1"/>
      <p:bldP spid="23" grpId="1" animBg="1"/>
      <p:bldP spid="26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2" grpId="0"/>
      <p:bldP spid="33" grpId="0" animBg="1"/>
      <p:bldP spid="35" grpId="0" animBg="1"/>
      <p:bldP spid="35" grpId="1" animBg="1"/>
      <p:bldP spid="36" grpId="0"/>
      <p:bldP spid="37" grpId="0" animBg="1"/>
      <p:bldP spid="37" grpId="1" animBg="1"/>
      <p:bldP spid="40" grpId="0"/>
      <p:bldP spid="41" grpId="0" animBg="1"/>
      <p:bldP spid="41" grpId="1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23"/>
          <p:cNvGraphicFramePr>
            <a:graphicFrameLocks noChangeAspect="1"/>
          </p:cNvGraphicFramePr>
          <p:nvPr>
            <p:extLst/>
          </p:nvPr>
        </p:nvGraphicFramePr>
        <p:xfrm>
          <a:off x="3442092" y="1085426"/>
          <a:ext cx="5544925" cy="5715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7889" r:id="rId4" imgW="11468100" imgH="5143500" progId="AutoCAD.Drawing.17">
                  <p:embed/>
                </p:oleObj>
              </mc:Choice>
              <mc:Fallback>
                <p:oleObj r:id="rId4" imgW="11468100" imgH="5143500" progId="AutoCAD.Drawing.17">
                  <p:embed/>
                  <p:pic>
                    <p:nvPicPr>
                      <p:cNvPr id="18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440" t="21008" r="36784" b="15889"/>
                      <a:stretch>
                        <a:fillRect/>
                      </a:stretch>
                    </p:blipFill>
                    <p:spPr bwMode="auto">
                      <a:xfrm>
                        <a:off x="3442092" y="1085426"/>
                        <a:ext cx="5544925" cy="5715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245519" y="2250736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5181600" y="1766909"/>
            <a:ext cx="533400" cy="49108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35622" y="2795804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5562600" y="1685948"/>
            <a:ext cx="609600" cy="59090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265909" y="3874272"/>
            <a:ext cx="3273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+ Start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6884182" y="1650723"/>
            <a:ext cx="1027917" cy="9400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49980" y="4745385"/>
            <a:ext cx="3407620" cy="419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72951" y="5839484"/>
            <a:ext cx="314617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 le thời gian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8018659" y="2276856"/>
            <a:ext cx="643876" cy="38892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7848600" y="2665782"/>
            <a:ext cx="920497" cy="44154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Rectangle 13"/>
          <p:cNvSpPr>
            <a:spLocks noChangeArrowheads="1"/>
          </p:cNvSpPr>
          <p:nvPr/>
        </p:nvSpPr>
        <p:spPr bwMode="auto">
          <a:xfrm>
            <a:off x="249980" y="3340872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5943599" y="1685947"/>
            <a:ext cx="559585" cy="572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270218" y="5272614"/>
            <a:ext cx="3476281" cy="419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+ R</a:t>
            </a:r>
            <a:r>
              <a:rPr lang="en-US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(9,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7848600" y="3107329"/>
            <a:ext cx="920497" cy="5165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1322849" y="2784455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4" name="Straight Connector 23"/>
          <p:cNvCxnSpPr/>
          <p:nvPr/>
        </p:nvCxnSpPr>
        <p:spPr bwMode="auto">
          <a:xfrm>
            <a:off x="1219200" y="2731755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5" name="Oval 24"/>
          <p:cNvSpPr/>
          <p:nvPr/>
        </p:nvSpPr>
        <p:spPr bwMode="auto">
          <a:xfrm>
            <a:off x="6457188" y="1685946"/>
            <a:ext cx="447621" cy="572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8195491" y="1828800"/>
            <a:ext cx="573606" cy="44805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>
            <a:off x="7866552" y="2694708"/>
            <a:ext cx="532129" cy="38892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7883614" y="3130204"/>
            <a:ext cx="532129" cy="38892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19378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"/>
                            </p:stCondLst>
                            <p:childTnLst>
                              <p:par>
                                <p:cTn id="7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000"/>
                            </p:stCondLst>
                            <p:childTnLst>
                              <p:par>
                                <p:cTn id="10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3000"/>
                            </p:stCondLst>
                            <p:childTnLst>
                              <p:par>
                                <p:cTn id="10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 animBg="1"/>
      <p:bldP spid="23" grpId="1" animBg="1"/>
      <p:bldP spid="26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2" grpId="0"/>
      <p:bldP spid="33" grpId="0" animBg="1"/>
      <p:bldP spid="35" grpId="0" animBg="1"/>
      <p:bldP spid="35" grpId="1" animBg="1"/>
      <p:bldP spid="36" grpId="0"/>
      <p:bldP spid="37" grpId="0" animBg="1"/>
      <p:bldP spid="37" grpId="1" animBg="1"/>
      <p:bldP spid="40" grpId="0"/>
      <p:bldP spid="41" grpId="0" animBg="1"/>
      <p:bldP spid="41" grpId="1" animBg="1"/>
      <p:bldP spid="22" grpId="0"/>
      <p:bldP spid="25" grpId="0" animBg="1"/>
      <p:bldP spid="25" grpId="1" animBg="1"/>
      <p:bldP spid="31" grpId="0" animBg="1"/>
      <p:bldP spid="31" grpId="1" animBg="1"/>
      <p:bldP spid="34" grpId="0" animBg="1"/>
      <p:bldP spid="38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2971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23"/>
          <p:cNvGraphicFramePr>
            <a:graphicFrameLocks noChangeAspect="1"/>
          </p:cNvGraphicFramePr>
          <p:nvPr>
            <p:extLst/>
          </p:nvPr>
        </p:nvGraphicFramePr>
        <p:xfrm>
          <a:off x="3442092" y="1085426"/>
          <a:ext cx="5544925" cy="5715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8909" r:id="rId4" imgW="11468100" imgH="5143500" progId="AutoCAD.Drawing.17">
                  <p:embed/>
                </p:oleObj>
              </mc:Choice>
              <mc:Fallback>
                <p:oleObj r:id="rId4" imgW="11468100" imgH="5143500" progId="AutoCAD.Drawing.17">
                  <p:embed/>
                  <p:pic>
                    <p:nvPicPr>
                      <p:cNvPr id="18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440" t="21008" r="36784" b="15889"/>
                      <a:stretch>
                        <a:fillRect/>
                      </a:stretch>
                    </p:blipFill>
                    <p:spPr bwMode="auto">
                      <a:xfrm>
                        <a:off x="3442092" y="1085426"/>
                        <a:ext cx="5544925" cy="5715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09613585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" name="Straight Arrow Connector 22"/>
          <p:cNvCxnSpPr/>
          <p:nvPr/>
        </p:nvCxnSpPr>
        <p:spPr bwMode="auto">
          <a:xfrm>
            <a:off x="1215118" y="4093547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7" name="Straight Connector 96"/>
          <p:cNvCxnSpPr/>
          <p:nvPr/>
        </p:nvCxnSpPr>
        <p:spPr bwMode="auto">
          <a:xfrm>
            <a:off x="2503442" y="2520945"/>
            <a:ext cx="60492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Straight Arrow Connector 23"/>
          <p:cNvCxnSpPr/>
          <p:nvPr/>
        </p:nvCxnSpPr>
        <p:spPr bwMode="auto">
          <a:xfrm>
            <a:off x="1200403" y="4984211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7" name="Straight Arrow Connector 86"/>
          <p:cNvCxnSpPr/>
          <p:nvPr/>
        </p:nvCxnSpPr>
        <p:spPr bwMode="auto">
          <a:xfrm>
            <a:off x="3357924" y="4203850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Arrow Connector 87"/>
          <p:cNvCxnSpPr/>
          <p:nvPr/>
        </p:nvCxnSpPr>
        <p:spPr bwMode="auto">
          <a:xfrm>
            <a:off x="3343209" y="5105400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" name="Straight Arrow Connector 2"/>
          <p:cNvCxnSpPr>
            <a:endCxn id="7" idx="0"/>
          </p:cNvCxnSpPr>
          <p:nvPr/>
        </p:nvCxnSpPr>
        <p:spPr bwMode="auto">
          <a:xfrm flipH="1">
            <a:off x="1189836" y="1981200"/>
            <a:ext cx="9371" cy="119950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" name="Rectangle 3"/>
          <p:cNvSpPr/>
          <p:nvPr/>
        </p:nvSpPr>
        <p:spPr bwMode="auto">
          <a:xfrm>
            <a:off x="2582625" y="111726"/>
            <a:ext cx="4138488" cy="41515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Start(7, 9)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2582625" y="6395660"/>
            <a:ext cx="5920535" cy="3494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Loại máy biến áp, kết thúc quá trình khởi động động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057370" y="778932"/>
            <a:ext cx="3188997" cy="4373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Start(7, 9) tiếp xúc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206491" y="3180709"/>
            <a:ext cx="1966689" cy="9308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 tiếp điểm R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4364056" y="2084711"/>
            <a:ext cx="2294078" cy="89442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 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5736603" y="3200400"/>
            <a:ext cx="2536183" cy="63942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khởi động qua máy biến áp tự ngẩu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037152" y="2082098"/>
            <a:ext cx="1187650" cy="89703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đóng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11" name="Straight Arrow Connector 10"/>
          <p:cNvCxnSpPr/>
          <p:nvPr/>
        </p:nvCxnSpPr>
        <p:spPr bwMode="auto">
          <a:xfrm>
            <a:off x="4651868" y="516462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" name="Straight Arrow Connector 11"/>
          <p:cNvCxnSpPr>
            <a:endCxn id="17" idx="1"/>
          </p:cNvCxnSpPr>
          <p:nvPr/>
        </p:nvCxnSpPr>
        <p:spPr bwMode="auto">
          <a:xfrm flipV="1">
            <a:off x="2149113" y="1635103"/>
            <a:ext cx="898021" cy="500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13" name="Straight Connector 12"/>
          <p:cNvCxnSpPr/>
          <p:nvPr/>
        </p:nvCxnSpPr>
        <p:spPr bwMode="auto">
          <a:xfrm flipV="1">
            <a:off x="4663713" y="5801187"/>
            <a:ext cx="863281" cy="879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 bwMode="auto">
          <a:xfrm flipV="1">
            <a:off x="2524970" y="1615214"/>
            <a:ext cx="0" cy="915403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Rectangle 15"/>
          <p:cNvSpPr/>
          <p:nvPr/>
        </p:nvSpPr>
        <p:spPr bwMode="auto">
          <a:xfrm>
            <a:off x="225233" y="1453916"/>
            <a:ext cx="1947947" cy="62317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N) có điện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3047134" y="1456472"/>
            <a:ext cx="2687534" cy="3572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N) có điện</a:t>
            </a:r>
          </a:p>
        </p:txBody>
      </p:sp>
      <p:sp>
        <p:nvSpPr>
          <p:cNvPr id="18" name="Rectangle 17"/>
          <p:cNvSpPr/>
          <p:nvPr/>
        </p:nvSpPr>
        <p:spPr bwMode="auto">
          <a:xfrm>
            <a:off x="185771" y="4377904"/>
            <a:ext cx="2058695" cy="64267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9" name="Rectangle 18"/>
          <p:cNvSpPr/>
          <p:nvPr/>
        </p:nvSpPr>
        <p:spPr bwMode="auto">
          <a:xfrm>
            <a:off x="167913" y="5258084"/>
            <a:ext cx="2058695" cy="8806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(X, 0),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(Y, 0),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(Z, 0) hở ra 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Straight Arrow Connector 19"/>
          <p:cNvCxnSpPr/>
          <p:nvPr/>
        </p:nvCxnSpPr>
        <p:spPr bwMode="auto">
          <a:xfrm>
            <a:off x="4651867" y="1216233"/>
            <a:ext cx="0" cy="23016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>
            <a:stCxn id="6" idx="2"/>
            <a:endCxn id="38" idx="0"/>
          </p:cNvCxnSpPr>
          <p:nvPr/>
        </p:nvCxnSpPr>
        <p:spPr bwMode="auto">
          <a:xfrm>
            <a:off x="4651869" y="1216233"/>
            <a:ext cx="2709188" cy="23156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" name="Straight Arrow Connector 21"/>
          <p:cNvCxnSpPr>
            <a:stCxn id="17" idx="2"/>
            <a:endCxn id="10" idx="0"/>
          </p:cNvCxnSpPr>
          <p:nvPr/>
        </p:nvCxnSpPr>
        <p:spPr bwMode="auto">
          <a:xfrm flipH="1">
            <a:off x="3630977" y="1813733"/>
            <a:ext cx="759924" cy="2683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5" name="Oval 24"/>
          <p:cNvSpPr/>
          <p:nvPr/>
        </p:nvSpPr>
        <p:spPr bwMode="auto">
          <a:xfrm>
            <a:off x="2486870" y="1602514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6" name="Straight Arrow Connector 25"/>
          <p:cNvCxnSpPr>
            <a:stCxn id="6" idx="2"/>
            <a:endCxn id="16" idx="0"/>
          </p:cNvCxnSpPr>
          <p:nvPr/>
        </p:nvCxnSpPr>
        <p:spPr bwMode="auto">
          <a:xfrm flipH="1">
            <a:off x="1199207" y="1216233"/>
            <a:ext cx="3452662" cy="23768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7" name="Straight Arrow Connector 26"/>
          <p:cNvCxnSpPr>
            <a:stCxn id="8" idx="2"/>
            <a:endCxn id="5" idx="0"/>
          </p:cNvCxnSpPr>
          <p:nvPr/>
        </p:nvCxnSpPr>
        <p:spPr bwMode="auto">
          <a:xfrm>
            <a:off x="5511095" y="2979136"/>
            <a:ext cx="31798" cy="341652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8" name="Straight Arrow Connector 27"/>
          <p:cNvCxnSpPr>
            <a:stCxn id="17" idx="2"/>
            <a:endCxn id="8" idx="0"/>
          </p:cNvCxnSpPr>
          <p:nvPr/>
        </p:nvCxnSpPr>
        <p:spPr bwMode="auto">
          <a:xfrm>
            <a:off x="4390901" y="1813733"/>
            <a:ext cx="1120194" cy="27097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9" name="Straight Arrow Connector 28"/>
          <p:cNvCxnSpPr>
            <a:endCxn id="4" idx="1"/>
          </p:cNvCxnSpPr>
          <p:nvPr/>
        </p:nvCxnSpPr>
        <p:spPr bwMode="auto">
          <a:xfrm>
            <a:off x="1844313" y="319301"/>
            <a:ext cx="73831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2" name="Rounded Rectangle 31"/>
          <p:cNvSpPr/>
          <p:nvPr/>
        </p:nvSpPr>
        <p:spPr bwMode="auto">
          <a:xfrm>
            <a:off x="320313" y="78275"/>
            <a:ext cx="1828800" cy="448601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Đóng CB 3pha</a:t>
            </a:r>
          </a:p>
        </p:txBody>
      </p:sp>
      <p:sp>
        <p:nvSpPr>
          <p:cNvPr id="38" name="Rectangle 37"/>
          <p:cNvSpPr/>
          <p:nvPr/>
        </p:nvSpPr>
        <p:spPr bwMode="auto">
          <a:xfrm>
            <a:off x="5882913" y="1447800"/>
            <a:ext cx="2956287" cy="3572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48" name="Straight Arrow Connector 47"/>
          <p:cNvCxnSpPr>
            <a:stCxn id="38" idx="2"/>
          </p:cNvCxnSpPr>
          <p:nvPr/>
        </p:nvCxnSpPr>
        <p:spPr bwMode="auto">
          <a:xfrm>
            <a:off x="7361057" y="1805061"/>
            <a:ext cx="558165" cy="26330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3" name="Straight Arrow Connector 52"/>
          <p:cNvCxnSpPr>
            <a:stCxn id="8" idx="2"/>
            <a:endCxn id="9" idx="0"/>
          </p:cNvCxnSpPr>
          <p:nvPr/>
        </p:nvCxnSpPr>
        <p:spPr bwMode="auto">
          <a:xfrm>
            <a:off x="5511095" y="2979136"/>
            <a:ext cx="1493600" cy="22126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4" name="Straight Arrow Connector 53"/>
          <p:cNvCxnSpPr>
            <a:endCxn id="9" idx="0"/>
          </p:cNvCxnSpPr>
          <p:nvPr/>
        </p:nvCxnSpPr>
        <p:spPr bwMode="auto">
          <a:xfrm flipH="1">
            <a:off x="7004695" y="2962790"/>
            <a:ext cx="914527" cy="23761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2" name="Rectangle 61"/>
          <p:cNvSpPr/>
          <p:nvPr/>
        </p:nvSpPr>
        <p:spPr bwMode="auto">
          <a:xfrm>
            <a:off x="2356004" y="3287486"/>
            <a:ext cx="1966689" cy="94203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 tiếp điểm R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13) đóng lại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3" name="Straight Arrow Connector 62"/>
          <p:cNvCxnSpPr>
            <a:stCxn id="16" idx="2"/>
            <a:endCxn id="62" idx="0"/>
          </p:cNvCxnSpPr>
          <p:nvPr/>
        </p:nvCxnSpPr>
        <p:spPr bwMode="auto">
          <a:xfrm>
            <a:off x="1199207" y="2077091"/>
            <a:ext cx="2140142" cy="121039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7" name="Rectangle 66"/>
          <p:cNvSpPr/>
          <p:nvPr/>
        </p:nvSpPr>
        <p:spPr bwMode="auto">
          <a:xfrm>
            <a:off x="2384385" y="4483877"/>
            <a:ext cx="2031827" cy="63258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82"/>
          <p:cNvSpPr/>
          <p:nvPr/>
        </p:nvSpPr>
        <p:spPr bwMode="auto">
          <a:xfrm>
            <a:off x="2369635" y="5353975"/>
            <a:ext cx="2294078" cy="89442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 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Oval 95"/>
          <p:cNvSpPr/>
          <p:nvPr/>
        </p:nvSpPr>
        <p:spPr bwMode="auto">
          <a:xfrm>
            <a:off x="5500872" y="5765999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99" name="Rectangle 98"/>
          <p:cNvSpPr/>
          <p:nvPr/>
        </p:nvSpPr>
        <p:spPr bwMode="auto">
          <a:xfrm>
            <a:off x="6775825" y="2090290"/>
            <a:ext cx="2058695" cy="8806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(X, 0),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(Y, 0),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(Z, 0) đóng lại 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 rot="16200000">
            <a:off x="2054076" y="1896438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3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00"/>
                            </p:stCondLst>
                            <p:childTnLst>
                              <p:par>
                                <p:cTn id="1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500"/>
                            </p:stCondLst>
                            <p:childTnLst>
                              <p:par>
                                <p:cTn id="1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00"/>
                            </p:stCondLst>
                            <p:childTnLst>
                              <p:par>
                                <p:cTn id="15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9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"/>
                            </p:stCondLst>
                            <p:childTnLst>
                              <p:par>
                                <p:cTn id="1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000"/>
                            </p:stCondLst>
                            <p:childTnLst>
                              <p:par>
                                <p:cTn id="17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6" grpId="0" animBg="1"/>
      <p:bldP spid="17" grpId="0" animBg="1"/>
      <p:bldP spid="18" grpId="0" animBg="1"/>
      <p:bldP spid="19" grpId="0" animBg="1"/>
      <p:bldP spid="25" grpId="0" animBg="1"/>
      <p:bldP spid="32" grpId="0" animBg="1"/>
      <p:bldP spid="38" grpId="0" animBg="1"/>
      <p:bldP spid="62" grpId="0" animBg="1"/>
      <p:bldP spid="67" grpId="0" animBg="1"/>
      <p:bldP spid="83" grpId="0" animBg="1"/>
      <p:bldP spid="96" grpId="0" animBg="1"/>
      <p:bldP spid="99" grpId="0" animBg="1"/>
      <p:bldP spid="42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2971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23"/>
          <p:cNvGraphicFramePr>
            <a:graphicFrameLocks noChangeAspect="1"/>
          </p:cNvGraphicFramePr>
          <p:nvPr>
            <p:extLst/>
          </p:nvPr>
        </p:nvGraphicFramePr>
        <p:xfrm>
          <a:off x="3442092" y="1085426"/>
          <a:ext cx="5544925" cy="5715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9926" r:id="rId4" imgW="11468100" imgH="5143500" progId="AutoCAD.Drawing.17">
                  <p:embed/>
                </p:oleObj>
              </mc:Choice>
              <mc:Fallback>
                <p:oleObj r:id="rId4" imgW="11468100" imgH="5143500" progId="AutoCAD.Drawing.17">
                  <p:embed/>
                  <p:pic>
                    <p:nvPicPr>
                      <p:cNvPr id="18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440" t="21008" r="36784" b="15889"/>
                      <a:stretch>
                        <a:fillRect/>
                      </a:stretch>
                    </p:blipFill>
                    <p:spPr bwMode="auto">
                      <a:xfrm>
                        <a:off x="3442092" y="1085426"/>
                        <a:ext cx="5544925" cy="5715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78241344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Arrow Connector 10"/>
          <p:cNvCxnSpPr/>
          <p:nvPr/>
        </p:nvCxnSpPr>
        <p:spPr bwMode="auto">
          <a:xfrm>
            <a:off x="4665544" y="786855"/>
            <a:ext cx="0" cy="43395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7" name="Straight Connector 96"/>
          <p:cNvCxnSpPr>
            <a:endCxn id="10" idx="1"/>
          </p:cNvCxnSpPr>
          <p:nvPr/>
        </p:nvCxnSpPr>
        <p:spPr bwMode="auto">
          <a:xfrm>
            <a:off x="2949047" y="4366279"/>
            <a:ext cx="295737" cy="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7" name="Straight Arrow Connector 86"/>
          <p:cNvCxnSpPr>
            <a:endCxn id="83" idx="0"/>
          </p:cNvCxnSpPr>
          <p:nvPr/>
        </p:nvCxnSpPr>
        <p:spPr bwMode="auto">
          <a:xfrm>
            <a:off x="8317004" y="3273589"/>
            <a:ext cx="2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" name="Straight Arrow Connector 2"/>
          <p:cNvCxnSpPr>
            <a:stCxn id="16" idx="2"/>
            <a:endCxn id="7" idx="0"/>
          </p:cNvCxnSpPr>
          <p:nvPr/>
        </p:nvCxnSpPr>
        <p:spPr bwMode="auto">
          <a:xfrm flipH="1">
            <a:off x="739140" y="3273589"/>
            <a:ext cx="605028" cy="79423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" name="Rectangle 3"/>
          <p:cNvSpPr/>
          <p:nvPr/>
        </p:nvSpPr>
        <p:spPr bwMode="auto">
          <a:xfrm>
            <a:off x="2725137" y="348751"/>
            <a:ext cx="3828063" cy="45287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3951078" y="5925312"/>
            <a:ext cx="2699658" cy="7620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được ngắt điện, 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029938" y="1220811"/>
            <a:ext cx="3188997" cy="4373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Stop(5, 7)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34112" y="4067822"/>
            <a:ext cx="1210056" cy="101928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4592034" y="3867912"/>
            <a:ext cx="1400334" cy="16154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244784" y="3867912"/>
            <a:ext cx="1223584" cy="99673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Straight Arrow Connector 11"/>
          <p:cNvCxnSpPr>
            <a:stCxn id="16" idx="3"/>
            <a:endCxn id="17" idx="1"/>
          </p:cNvCxnSpPr>
          <p:nvPr/>
        </p:nvCxnSpPr>
        <p:spPr bwMode="auto">
          <a:xfrm>
            <a:off x="1953768" y="2748353"/>
            <a:ext cx="2091528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 bwMode="auto">
          <a:xfrm flipV="1">
            <a:off x="2970575" y="2723910"/>
            <a:ext cx="0" cy="164236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Rectangle 15"/>
          <p:cNvSpPr/>
          <p:nvPr/>
        </p:nvSpPr>
        <p:spPr bwMode="auto">
          <a:xfrm>
            <a:off x="734568" y="2223116"/>
            <a:ext cx="1219200" cy="105047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4045296" y="2223117"/>
            <a:ext cx="1175928" cy="10504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Straight Arrow Connector 19"/>
          <p:cNvCxnSpPr>
            <a:stCxn id="6" idx="2"/>
            <a:endCxn id="17" idx="0"/>
          </p:cNvCxnSpPr>
          <p:nvPr/>
        </p:nvCxnSpPr>
        <p:spPr bwMode="auto">
          <a:xfrm>
            <a:off x="4624437" y="1658112"/>
            <a:ext cx="8823" cy="5650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>
            <a:stCxn id="6" idx="2"/>
            <a:endCxn id="67" idx="0"/>
          </p:cNvCxnSpPr>
          <p:nvPr/>
        </p:nvCxnSpPr>
        <p:spPr bwMode="auto">
          <a:xfrm>
            <a:off x="4624437" y="1658112"/>
            <a:ext cx="3692569" cy="5650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5" name="Oval 24"/>
          <p:cNvSpPr/>
          <p:nvPr/>
        </p:nvSpPr>
        <p:spPr bwMode="auto">
          <a:xfrm>
            <a:off x="2932475" y="2711209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6" name="Straight Arrow Connector 25"/>
          <p:cNvCxnSpPr>
            <a:stCxn id="6" idx="2"/>
            <a:endCxn id="16" idx="0"/>
          </p:cNvCxnSpPr>
          <p:nvPr/>
        </p:nvCxnSpPr>
        <p:spPr bwMode="auto">
          <a:xfrm flipH="1">
            <a:off x="1344168" y="1658112"/>
            <a:ext cx="3280269" cy="56500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9" name="Straight Arrow Connector 28"/>
          <p:cNvCxnSpPr/>
          <p:nvPr/>
        </p:nvCxnSpPr>
        <p:spPr bwMode="auto">
          <a:xfrm>
            <a:off x="1986825" y="570278"/>
            <a:ext cx="73831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2" name="Rounded Rectangle 31"/>
          <p:cNvSpPr/>
          <p:nvPr/>
        </p:nvSpPr>
        <p:spPr bwMode="auto">
          <a:xfrm>
            <a:off x="292881" y="169637"/>
            <a:ext cx="1828800" cy="801283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Rectangle 61"/>
          <p:cNvSpPr/>
          <p:nvPr/>
        </p:nvSpPr>
        <p:spPr bwMode="auto">
          <a:xfrm>
            <a:off x="1496568" y="3867912"/>
            <a:ext cx="1219200" cy="10167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3" name="Straight Arrow Connector 62"/>
          <p:cNvCxnSpPr>
            <a:stCxn id="16" idx="2"/>
            <a:endCxn id="62" idx="0"/>
          </p:cNvCxnSpPr>
          <p:nvPr/>
        </p:nvCxnSpPr>
        <p:spPr bwMode="auto">
          <a:xfrm>
            <a:off x="1344168" y="3273589"/>
            <a:ext cx="762000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7" name="Rectangle 66"/>
          <p:cNvSpPr/>
          <p:nvPr/>
        </p:nvSpPr>
        <p:spPr bwMode="auto">
          <a:xfrm>
            <a:off x="7611931" y="2223117"/>
            <a:ext cx="1410149" cy="10512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82"/>
          <p:cNvSpPr/>
          <p:nvPr/>
        </p:nvSpPr>
        <p:spPr bwMode="auto">
          <a:xfrm>
            <a:off x="7611931" y="3867912"/>
            <a:ext cx="1410149" cy="16154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>
            <a:off x="2283389" y="2321229"/>
            <a:ext cx="1295401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5" name="Straight Arrow Connector 84"/>
          <p:cNvCxnSpPr>
            <a:stCxn id="17" idx="2"/>
            <a:endCxn id="10" idx="0"/>
          </p:cNvCxnSpPr>
          <p:nvPr/>
        </p:nvCxnSpPr>
        <p:spPr bwMode="auto">
          <a:xfrm flipH="1">
            <a:off x="3856576" y="3273589"/>
            <a:ext cx="776684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6" name="Straight Arrow Connector 85"/>
          <p:cNvCxnSpPr>
            <a:stCxn id="17" idx="2"/>
            <a:endCxn id="8" idx="0"/>
          </p:cNvCxnSpPr>
          <p:nvPr/>
        </p:nvCxnSpPr>
        <p:spPr bwMode="auto">
          <a:xfrm>
            <a:off x="4633260" y="3273589"/>
            <a:ext cx="658941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9" name="Straight Arrow Connector 88"/>
          <p:cNvCxnSpPr>
            <a:endCxn id="5" idx="0"/>
          </p:cNvCxnSpPr>
          <p:nvPr/>
        </p:nvCxnSpPr>
        <p:spPr bwMode="auto">
          <a:xfrm>
            <a:off x="5292199" y="5483407"/>
            <a:ext cx="8708" cy="4419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43142499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6" grpId="0" animBg="1"/>
      <p:bldP spid="17" grpId="0" animBg="1"/>
      <p:bldP spid="25" grpId="0" animBg="1"/>
      <p:bldP spid="62" grpId="0" animBg="1"/>
      <p:bldP spid="67" grpId="0" animBg="1"/>
      <p:bldP spid="83" grpId="0" animBg="1"/>
      <p:bldP spid="42" grpId="0"/>
    </p:bld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2971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23"/>
          <p:cNvGraphicFramePr>
            <a:graphicFrameLocks noChangeAspect="1"/>
          </p:cNvGraphicFramePr>
          <p:nvPr>
            <p:extLst/>
          </p:nvPr>
        </p:nvGraphicFramePr>
        <p:xfrm>
          <a:off x="3442092" y="1085426"/>
          <a:ext cx="5544925" cy="5715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0951" r:id="rId4" imgW="11468100" imgH="5143500" progId="AutoCAD.Drawing.17">
                  <p:embed/>
                </p:oleObj>
              </mc:Choice>
              <mc:Fallback>
                <p:oleObj r:id="rId4" imgW="11468100" imgH="5143500" progId="AutoCAD.Drawing.17">
                  <p:embed/>
                  <p:pic>
                    <p:nvPicPr>
                      <p:cNvPr id="18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440" t="21008" r="36784" b="15889"/>
                      <a:stretch>
                        <a:fillRect/>
                      </a:stretch>
                    </p:blipFill>
                    <p:spPr bwMode="auto">
                      <a:xfrm>
                        <a:off x="3442092" y="1085426"/>
                        <a:ext cx="5544925" cy="5715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0576614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Straight Arrow Connector 10"/>
          <p:cNvCxnSpPr/>
          <p:nvPr/>
        </p:nvCxnSpPr>
        <p:spPr bwMode="auto">
          <a:xfrm>
            <a:off x="4665544" y="786855"/>
            <a:ext cx="0" cy="43395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7" name="Straight Connector 96"/>
          <p:cNvCxnSpPr>
            <a:endCxn id="10" idx="1"/>
          </p:cNvCxnSpPr>
          <p:nvPr/>
        </p:nvCxnSpPr>
        <p:spPr bwMode="auto">
          <a:xfrm>
            <a:off x="2949047" y="4366279"/>
            <a:ext cx="295737" cy="1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7" name="Straight Arrow Connector 86"/>
          <p:cNvCxnSpPr>
            <a:endCxn id="83" idx="0"/>
          </p:cNvCxnSpPr>
          <p:nvPr/>
        </p:nvCxnSpPr>
        <p:spPr bwMode="auto">
          <a:xfrm>
            <a:off x="8317004" y="3273589"/>
            <a:ext cx="2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" name="Straight Arrow Connector 2"/>
          <p:cNvCxnSpPr>
            <a:stCxn id="16" idx="2"/>
            <a:endCxn id="7" idx="0"/>
          </p:cNvCxnSpPr>
          <p:nvPr/>
        </p:nvCxnSpPr>
        <p:spPr bwMode="auto">
          <a:xfrm flipH="1">
            <a:off x="739140" y="3273589"/>
            <a:ext cx="605028" cy="79423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" name="Rectangle 3"/>
          <p:cNvSpPr/>
          <p:nvPr/>
        </p:nvSpPr>
        <p:spPr bwMode="auto">
          <a:xfrm>
            <a:off x="3589712" y="199362"/>
            <a:ext cx="2151663" cy="71503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3951078" y="5925312"/>
            <a:ext cx="2699658" cy="7620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được ngắt điện, 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029938" y="1220811"/>
            <a:ext cx="3188997" cy="4373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EM(1, 3)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34112" y="4067822"/>
            <a:ext cx="1210056" cy="101928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4592034" y="3867912"/>
            <a:ext cx="1400334" cy="16154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244784" y="3867912"/>
            <a:ext cx="1223584" cy="99673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Straight Arrow Connector 11"/>
          <p:cNvCxnSpPr>
            <a:stCxn id="16" idx="3"/>
            <a:endCxn id="17" idx="1"/>
          </p:cNvCxnSpPr>
          <p:nvPr/>
        </p:nvCxnSpPr>
        <p:spPr bwMode="auto">
          <a:xfrm>
            <a:off x="1953768" y="2748353"/>
            <a:ext cx="2091528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 bwMode="auto">
          <a:xfrm flipV="1">
            <a:off x="2970575" y="2723910"/>
            <a:ext cx="0" cy="164236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Rectangle 15"/>
          <p:cNvSpPr/>
          <p:nvPr/>
        </p:nvSpPr>
        <p:spPr bwMode="auto">
          <a:xfrm>
            <a:off x="734568" y="2223116"/>
            <a:ext cx="1219200" cy="105047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4045296" y="2223117"/>
            <a:ext cx="1175928" cy="10504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Straight Arrow Connector 19"/>
          <p:cNvCxnSpPr>
            <a:stCxn id="6" idx="2"/>
            <a:endCxn id="17" idx="0"/>
          </p:cNvCxnSpPr>
          <p:nvPr/>
        </p:nvCxnSpPr>
        <p:spPr bwMode="auto">
          <a:xfrm>
            <a:off x="4624437" y="1658112"/>
            <a:ext cx="8823" cy="5650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>
            <a:stCxn id="6" idx="2"/>
            <a:endCxn id="67" idx="0"/>
          </p:cNvCxnSpPr>
          <p:nvPr/>
        </p:nvCxnSpPr>
        <p:spPr bwMode="auto">
          <a:xfrm>
            <a:off x="4624437" y="1658112"/>
            <a:ext cx="3692569" cy="5650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5" name="Oval 24"/>
          <p:cNvSpPr/>
          <p:nvPr/>
        </p:nvSpPr>
        <p:spPr bwMode="auto">
          <a:xfrm>
            <a:off x="2932475" y="2711209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6" name="Straight Arrow Connector 25"/>
          <p:cNvCxnSpPr>
            <a:stCxn id="6" idx="2"/>
            <a:endCxn id="16" idx="0"/>
          </p:cNvCxnSpPr>
          <p:nvPr/>
        </p:nvCxnSpPr>
        <p:spPr bwMode="auto">
          <a:xfrm flipH="1">
            <a:off x="1344168" y="1658112"/>
            <a:ext cx="3280269" cy="56500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9" name="Straight Arrow Connector 28"/>
          <p:cNvCxnSpPr/>
          <p:nvPr/>
        </p:nvCxnSpPr>
        <p:spPr bwMode="auto">
          <a:xfrm>
            <a:off x="2995488" y="570278"/>
            <a:ext cx="594224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2" name="Rectangle 61"/>
          <p:cNvSpPr/>
          <p:nvPr/>
        </p:nvSpPr>
        <p:spPr bwMode="auto">
          <a:xfrm>
            <a:off x="1496568" y="3867912"/>
            <a:ext cx="1219200" cy="10167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13)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3" name="Straight Arrow Connector 62"/>
          <p:cNvCxnSpPr>
            <a:stCxn id="16" idx="2"/>
            <a:endCxn id="62" idx="0"/>
          </p:cNvCxnSpPr>
          <p:nvPr/>
        </p:nvCxnSpPr>
        <p:spPr bwMode="auto">
          <a:xfrm>
            <a:off x="1344168" y="3273589"/>
            <a:ext cx="762000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7" name="Rectangle 66"/>
          <p:cNvSpPr/>
          <p:nvPr/>
        </p:nvSpPr>
        <p:spPr bwMode="auto">
          <a:xfrm>
            <a:off x="7611931" y="2223117"/>
            <a:ext cx="1410149" cy="10512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82"/>
          <p:cNvSpPr/>
          <p:nvPr/>
        </p:nvSpPr>
        <p:spPr bwMode="auto">
          <a:xfrm>
            <a:off x="7611931" y="3867912"/>
            <a:ext cx="1410149" cy="16154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>
            <a:off x="2283389" y="2321229"/>
            <a:ext cx="1295401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5" name="Straight Arrow Connector 84"/>
          <p:cNvCxnSpPr>
            <a:stCxn id="17" idx="2"/>
            <a:endCxn id="10" idx="0"/>
          </p:cNvCxnSpPr>
          <p:nvPr/>
        </p:nvCxnSpPr>
        <p:spPr bwMode="auto">
          <a:xfrm flipH="1">
            <a:off x="3856576" y="3273589"/>
            <a:ext cx="776684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6" name="Straight Arrow Connector 85"/>
          <p:cNvCxnSpPr>
            <a:stCxn id="17" idx="2"/>
            <a:endCxn id="8" idx="0"/>
          </p:cNvCxnSpPr>
          <p:nvPr/>
        </p:nvCxnSpPr>
        <p:spPr bwMode="auto">
          <a:xfrm>
            <a:off x="4633260" y="3273589"/>
            <a:ext cx="658941" cy="5943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9" name="Straight Arrow Connector 88"/>
          <p:cNvCxnSpPr>
            <a:endCxn id="5" idx="0"/>
          </p:cNvCxnSpPr>
          <p:nvPr/>
        </p:nvCxnSpPr>
        <p:spPr bwMode="auto">
          <a:xfrm>
            <a:off x="5292199" y="5483407"/>
            <a:ext cx="8708" cy="4419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4" name="Flowchart: Alternate Process 33"/>
          <p:cNvSpPr/>
          <p:nvPr/>
        </p:nvSpPr>
        <p:spPr bwMode="auto">
          <a:xfrm>
            <a:off x="176087" y="100181"/>
            <a:ext cx="2819401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đang </a:t>
            </a:r>
            <a:r>
              <a:rPr lang="en-US" alt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</a:p>
          <a:p>
            <a:pPr algn="ctr"/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225984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6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6" grpId="0" animBg="1"/>
      <p:bldP spid="17" grpId="0" animBg="1"/>
      <p:bldP spid="25" grpId="0" animBg="1"/>
      <p:bldP spid="62" grpId="0" animBg="1"/>
      <p:bldP spid="67" grpId="0" animBg="1"/>
      <p:bldP spid="83" grpId="0" animBg="1"/>
      <p:bldP spid="42" grpId="0"/>
    </p:bld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5105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3673637" y="4514921"/>
            <a:ext cx="1676400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13" name="Rectangle 12"/>
          <p:cNvSpPr/>
          <p:nvPr/>
        </p:nvSpPr>
        <p:spPr bwMode="auto">
          <a:xfrm>
            <a:off x="5738116" y="4503043"/>
            <a:ext cx="26971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14" name="Flowchart: Alternate Process 13"/>
          <p:cNvSpPr/>
          <p:nvPr/>
        </p:nvSpPr>
        <p:spPr bwMode="auto">
          <a:xfrm>
            <a:off x="1219200" y="4503042"/>
            <a:ext cx="2069652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" name="Straight Arrow Connector 14"/>
          <p:cNvCxnSpPr/>
          <p:nvPr/>
        </p:nvCxnSpPr>
        <p:spPr bwMode="auto">
          <a:xfrm>
            <a:off x="5358504" y="4850280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6" name="Straight Arrow Connector 15"/>
          <p:cNvCxnSpPr/>
          <p:nvPr/>
        </p:nvCxnSpPr>
        <p:spPr bwMode="auto">
          <a:xfrm>
            <a:off x="3288852" y="4879092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7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1636310" y="2197900"/>
            <a:ext cx="1435382" cy="169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3776428" y="2197900"/>
            <a:ext cx="1470818" cy="175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953655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M:</a:t>
            </a:r>
            <a:endParaRPr lang="en-US" altLang="en-US" sz="24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23"/>
          <p:cNvGraphicFramePr>
            <a:graphicFrameLocks noChangeAspect="1"/>
          </p:cNvGraphicFramePr>
          <p:nvPr>
            <p:extLst/>
          </p:nvPr>
        </p:nvGraphicFramePr>
        <p:xfrm>
          <a:off x="3442092" y="1085426"/>
          <a:ext cx="5544925" cy="5715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6071" r:id="rId4" imgW="11468100" imgH="5143500" progId="AutoCAD.Drawing.17">
                  <p:embed/>
                </p:oleObj>
              </mc:Choice>
              <mc:Fallback>
                <p:oleObj r:id="rId4" imgW="11468100" imgH="5143500" progId="AutoCAD.Drawing.17">
                  <p:embed/>
                  <p:pic>
                    <p:nvPicPr>
                      <p:cNvPr id="18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440" t="21008" r="36784" b="15889"/>
                      <a:stretch>
                        <a:fillRect/>
                      </a:stretch>
                    </p:blipFill>
                    <p:spPr bwMode="auto">
                      <a:xfrm>
                        <a:off x="3442092" y="1085426"/>
                        <a:ext cx="5544925" cy="5715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8"/>
          <p:cNvSpPr>
            <a:spLocks noChangeArrowheads="1"/>
          </p:cNvSpPr>
          <p:nvPr/>
        </p:nvSpPr>
        <p:spPr bwMode="auto">
          <a:xfrm>
            <a:off x="292100" y="20574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lực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687387" y="2674203"/>
            <a:ext cx="201771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687387" y="3653135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3352800" y="1429511"/>
            <a:ext cx="2057400" cy="46557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3276600" y="5486400"/>
            <a:ext cx="2075688" cy="6858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5971032" y="1600200"/>
            <a:ext cx="566928" cy="7392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742243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1" grpId="0" animBg="1"/>
      <p:bldP spid="11" grpId="1" animBg="1"/>
      <p:bldP spid="12" grpId="0" animBg="1"/>
      <p:bldP spid="13" grpId="0" animBg="1"/>
    </p:bld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1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M:</a:t>
            </a:r>
            <a:endParaRPr lang="en-US" altLang="en-US" sz="2400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5" name="Rectangle 2"/>
          <p:cNvSpPr>
            <a:spLocks noChangeArrowheads="1"/>
          </p:cNvSpPr>
          <p:nvPr/>
        </p:nvSpPr>
        <p:spPr bwMode="auto">
          <a:xfrm>
            <a:off x="-49212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2.1.3.3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qua máy biến áp tự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ngẫu.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8" name="Object 23"/>
          <p:cNvGraphicFramePr>
            <a:graphicFrameLocks noChangeAspect="1"/>
          </p:cNvGraphicFramePr>
          <p:nvPr>
            <p:extLst/>
          </p:nvPr>
        </p:nvGraphicFramePr>
        <p:xfrm>
          <a:off x="3442092" y="1085426"/>
          <a:ext cx="5544925" cy="57154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7093" r:id="rId4" imgW="11468100" imgH="5143500" progId="AutoCAD.Drawing.17">
                  <p:embed/>
                </p:oleObj>
              </mc:Choice>
              <mc:Fallback>
                <p:oleObj r:id="rId4" imgW="11468100" imgH="5143500" progId="AutoCAD.Drawing.17">
                  <p:embed/>
                  <p:pic>
                    <p:nvPicPr>
                      <p:cNvPr id="18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440" t="21008" r="36784" b="15889"/>
                      <a:stretch>
                        <a:fillRect/>
                      </a:stretch>
                    </p:blipFill>
                    <p:spPr bwMode="auto">
                      <a:xfrm>
                        <a:off x="3442092" y="1085426"/>
                        <a:ext cx="5544925" cy="571542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8"/>
          <p:cNvSpPr>
            <a:spLocks noChangeArrowheads="1"/>
          </p:cNvSpPr>
          <p:nvPr/>
        </p:nvSpPr>
        <p:spPr bwMode="auto">
          <a:xfrm>
            <a:off x="292100" y="20574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687387" y="2674203"/>
            <a:ext cx="201771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5105400" y="1798273"/>
            <a:ext cx="650124" cy="46557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122128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 animBg="1"/>
    </p:bld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25" name="Rectangle 4"/>
          <p:cNvSpPr>
            <a:spLocks noChangeArrowheads="1"/>
          </p:cNvSpPr>
          <p:nvPr/>
        </p:nvSpPr>
        <p:spPr bwMode="auto">
          <a:xfrm>
            <a:off x="760412" y="1295400"/>
            <a:ext cx="80025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Lúc khởi động bộ dây stator của động cơ ba pha đấu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426" name="Rectangle 5"/>
          <p:cNvSpPr>
            <a:spLocks noChangeArrowheads="1"/>
          </p:cNvSpPr>
          <p:nvPr/>
        </p:nvSpPr>
        <p:spPr bwMode="auto">
          <a:xfrm>
            <a:off x="739775" y="2017713"/>
            <a:ext cx="78755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Kết thúc khởi động bộ dây stator động cơ đấu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2" name="Rectangle 1"/>
          <p:cNvSpPr/>
          <p:nvPr/>
        </p:nvSpPr>
        <p:spPr>
          <a:xfrm>
            <a:off x="760412" y="2740025"/>
            <a:ext cx="823118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Khi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đổi nối Y/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: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điện áp lúc khởi động giảm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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3 lần, dòng điện giảm 3 lần, moment giảm 3 lần</a:t>
            </a:r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26988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5" grpId="0"/>
      <p:bldP spid="60426" grpId="0"/>
      <p:bldP spid="2" grpId="0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31177110"/>
              </p:ext>
            </p:extLst>
          </p:nvPr>
        </p:nvGraphicFramePr>
        <p:xfrm>
          <a:off x="3422371" y="1057993"/>
          <a:ext cx="5721629" cy="58000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8119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19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4796" t="12738" r="49933" b="48900"/>
                      <a:stretch>
                        <a:fillRect/>
                      </a:stretch>
                    </p:blipFill>
                    <p:spPr bwMode="auto">
                      <a:xfrm>
                        <a:off x="3422371" y="1057993"/>
                        <a:ext cx="5721629" cy="580000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245519" y="2250736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3746501" y="3892560"/>
            <a:ext cx="1660245" cy="166015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35622" y="2795804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ba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3601122" y="1371600"/>
            <a:ext cx="1736052" cy="4633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265909" y="3376251"/>
            <a:ext cx="317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657600" y="1981200"/>
            <a:ext cx="1752600" cy="5112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49980" y="3939607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72951" y="5054691"/>
            <a:ext cx="314617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3558758" y="2728699"/>
            <a:ext cx="1984375" cy="56416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693973" y="6177388"/>
            <a:ext cx="1765299" cy="44154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270219" y="4466836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l-GR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5350972" y="4396475"/>
            <a:ext cx="1752600" cy="55653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3904179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 animBg="1"/>
      <p:bldP spid="23" grpId="1" animBg="1"/>
      <p:bldP spid="26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2" grpId="0"/>
      <p:bldP spid="33" grpId="0" animBg="1"/>
      <p:bldP spid="35" grpId="0" animBg="1"/>
      <p:bldP spid="35" grpId="1" animBg="1"/>
      <p:bldP spid="40" grpId="0"/>
      <p:bldP spid="41" grpId="0" animBg="1"/>
      <p:bldP spid="41" grpId="1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9" name="Object 3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6878178"/>
              </p:ext>
            </p:extLst>
          </p:nvPr>
        </p:nvGraphicFramePr>
        <p:xfrm>
          <a:off x="3422371" y="1057993"/>
          <a:ext cx="5721629" cy="58000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9146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4796" t="12738" r="49933" b="48900"/>
                      <a:stretch>
                        <a:fillRect/>
                      </a:stretch>
                    </p:blipFill>
                    <p:spPr bwMode="auto">
                      <a:xfrm>
                        <a:off x="3422371" y="1057993"/>
                        <a:ext cx="5721629" cy="580000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08237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1589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19"/>
          <p:cNvSpPr>
            <a:spLocks noChangeArrowheads="1"/>
          </p:cNvSpPr>
          <p:nvPr/>
        </p:nvSpPr>
        <p:spPr bwMode="auto">
          <a:xfrm>
            <a:off x="245519" y="2250736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5181600" y="1676400"/>
            <a:ext cx="533400" cy="49108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35622" y="2795804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5594350" y="1657350"/>
            <a:ext cx="489713" cy="59090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265909" y="3874272"/>
            <a:ext cx="3273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K(7, 9) + Start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6731020" y="1600201"/>
            <a:ext cx="884263" cy="8382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49979" y="4745385"/>
            <a:ext cx="34965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72951" y="5839484"/>
            <a:ext cx="314617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Rơle thời gian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8229601" y="2200656"/>
            <a:ext cx="609600" cy="35103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8477226" y="2563681"/>
            <a:ext cx="361974" cy="44154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Rectangle 13"/>
          <p:cNvSpPr>
            <a:spLocks noChangeArrowheads="1"/>
          </p:cNvSpPr>
          <p:nvPr/>
        </p:nvSpPr>
        <p:spPr bwMode="auto">
          <a:xfrm>
            <a:off x="249980" y="3340872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5943600" y="1631950"/>
            <a:ext cx="466759" cy="572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270218" y="5272614"/>
            <a:ext cx="34762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+ R</a:t>
            </a:r>
            <a:r>
              <a:rPr lang="en-US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(9,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8477226" y="2954929"/>
            <a:ext cx="361974" cy="47407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1322849" y="2784455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4" name="Straight Connector 23"/>
          <p:cNvCxnSpPr/>
          <p:nvPr/>
        </p:nvCxnSpPr>
        <p:spPr bwMode="auto">
          <a:xfrm>
            <a:off x="1219200" y="2731755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5" name="Oval 24"/>
          <p:cNvSpPr/>
          <p:nvPr/>
        </p:nvSpPr>
        <p:spPr bwMode="auto">
          <a:xfrm>
            <a:off x="6248400" y="1676400"/>
            <a:ext cx="447621" cy="572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8341794" y="1752600"/>
            <a:ext cx="573606" cy="44805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Rectangle 15"/>
          <p:cNvSpPr>
            <a:spLocks noChangeArrowheads="1"/>
          </p:cNvSpPr>
          <p:nvPr/>
        </p:nvSpPr>
        <p:spPr bwMode="auto">
          <a:xfrm>
            <a:off x="-36576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Oval 41"/>
          <p:cNvSpPr/>
          <p:nvPr/>
        </p:nvSpPr>
        <p:spPr bwMode="auto">
          <a:xfrm>
            <a:off x="7598855" y="2977017"/>
            <a:ext cx="501123" cy="3917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7628425" y="2590012"/>
            <a:ext cx="484464" cy="3649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4" name="Rectangle 2"/>
          <p:cNvSpPr>
            <a:spLocks noChangeArrowheads="1"/>
          </p:cNvSpPr>
          <p:nvPr/>
        </p:nvSpPr>
        <p:spPr bwMode="auto">
          <a:xfrm>
            <a:off x="26988" y="596328"/>
            <a:ext cx="81264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165472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"/>
                            </p:stCondLst>
                            <p:childTnLst>
                              <p:par>
                                <p:cTn id="7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750"/>
                            </p:stCondLst>
                            <p:childTnLst>
                              <p:par>
                                <p:cTn id="8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3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1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3" grpId="0" animBg="1"/>
      <p:bldP spid="23" grpId="1" animBg="1"/>
      <p:bldP spid="26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2" grpId="0"/>
      <p:bldP spid="33" grpId="0" animBg="1"/>
      <p:bldP spid="35" grpId="0" animBg="1"/>
      <p:bldP spid="35" grpId="1" animBg="1"/>
      <p:bldP spid="36" grpId="0"/>
      <p:bldP spid="37" grpId="0" animBg="1"/>
      <p:bldP spid="37" grpId="1" animBg="1"/>
      <p:bldP spid="40" grpId="0"/>
      <p:bldP spid="41" grpId="0" animBg="1"/>
      <p:bldP spid="41" grpId="1" animBg="1"/>
      <p:bldP spid="22" grpId="0"/>
      <p:bldP spid="25" grpId="0" animBg="1"/>
      <p:bldP spid="25" grpId="1" animBg="1"/>
      <p:bldP spid="31" grpId="0" animBg="1"/>
      <p:bldP spid="31" grpId="1" animBg="1"/>
      <p:bldP spid="42" grpId="0" animBg="1"/>
      <p:bldP spid="42" grpId="1" animBg="1"/>
      <p:bldP spid="42" grpId="2" animBg="1"/>
      <p:bldP spid="43" grpId="0" animBg="1"/>
      <p:bldP spid="43" grpId="1" animBg="1"/>
      <p:bldP spid="43" grpId="2" animBg="1"/>
    </p:bld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99951550"/>
              </p:ext>
            </p:extLst>
          </p:nvPr>
        </p:nvGraphicFramePr>
        <p:xfrm>
          <a:off x="2971801" y="601251"/>
          <a:ext cx="6172200" cy="625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165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4796" t="12738" r="49933" b="48900"/>
                      <a:stretch>
                        <a:fillRect/>
                      </a:stretch>
                    </p:blipFill>
                    <p:spPr bwMode="auto">
                      <a:xfrm>
                        <a:off x="2971801" y="601251"/>
                        <a:ext cx="6172200" cy="625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91208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2445603"/>
            <a:ext cx="292308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34151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371394299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3" name="Straight Arrow Connector 132"/>
          <p:cNvCxnSpPr/>
          <p:nvPr/>
        </p:nvCxnSpPr>
        <p:spPr bwMode="auto">
          <a:xfrm>
            <a:off x="3241015" y="4075590"/>
            <a:ext cx="0" cy="29486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1" name="Straight Arrow Connector 120"/>
          <p:cNvCxnSpPr/>
          <p:nvPr/>
        </p:nvCxnSpPr>
        <p:spPr bwMode="auto">
          <a:xfrm>
            <a:off x="1858579" y="6067734"/>
            <a:ext cx="0" cy="29486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3" name="Straight Arrow Connector 22"/>
          <p:cNvCxnSpPr/>
          <p:nvPr/>
        </p:nvCxnSpPr>
        <p:spPr bwMode="auto">
          <a:xfrm>
            <a:off x="1143001" y="3882784"/>
            <a:ext cx="0" cy="40114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7" name="Straight Connector 96"/>
          <p:cNvCxnSpPr/>
          <p:nvPr/>
        </p:nvCxnSpPr>
        <p:spPr bwMode="auto">
          <a:xfrm>
            <a:off x="2393816" y="2743200"/>
            <a:ext cx="31595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4" name="Straight Arrow Connector 23"/>
          <p:cNvCxnSpPr>
            <a:stCxn id="18" idx="2"/>
            <a:endCxn id="19" idx="0"/>
          </p:cNvCxnSpPr>
          <p:nvPr/>
        </p:nvCxnSpPr>
        <p:spPr bwMode="auto">
          <a:xfrm flipH="1">
            <a:off x="623703" y="4888389"/>
            <a:ext cx="487943" cy="21404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Arrow Connector 87"/>
          <p:cNvCxnSpPr>
            <a:stCxn id="67" idx="2"/>
            <a:endCxn id="148" idx="0"/>
          </p:cNvCxnSpPr>
          <p:nvPr/>
        </p:nvCxnSpPr>
        <p:spPr bwMode="auto">
          <a:xfrm flipH="1">
            <a:off x="3365019" y="5201051"/>
            <a:ext cx="514908" cy="29762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" name="Straight Arrow Connector 2"/>
          <p:cNvCxnSpPr>
            <a:stCxn id="16" idx="2"/>
            <a:endCxn id="7" idx="0"/>
          </p:cNvCxnSpPr>
          <p:nvPr/>
        </p:nvCxnSpPr>
        <p:spPr bwMode="auto">
          <a:xfrm>
            <a:off x="1098371" y="2153291"/>
            <a:ext cx="4711" cy="99177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" name="Rectangle 3"/>
          <p:cNvSpPr/>
          <p:nvPr/>
        </p:nvSpPr>
        <p:spPr bwMode="auto">
          <a:xfrm>
            <a:off x="2582625" y="160485"/>
            <a:ext cx="4138488" cy="3071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Start(7, 9) 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6934200" y="5753200"/>
            <a:ext cx="2091267" cy="8762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Kết thúc khởi động ở chế độ Y, động 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làm việc ở chế độ </a:t>
            </a:r>
            <a:r>
              <a:rPr lang="el-GR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057370" y="739307"/>
            <a:ext cx="3188997" cy="3780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Start(7, 9) tiếp xúc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52400" y="3145065"/>
            <a:ext cx="1901363" cy="86304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 tiếp điểm R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4953000" y="3489027"/>
            <a:ext cx="1828334" cy="62577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khởi động ở chế độ Y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2568005" y="2304762"/>
            <a:ext cx="1089595" cy="84593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K(7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đóng 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11" name="Straight Arrow Connector 10"/>
          <p:cNvCxnSpPr/>
          <p:nvPr/>
        </p:nvCxnSpPr>
        <p:spPr bwMode="auto">
          <a:xfrm>
            <a:off x="4651868" y="457193"/>
            <a:ext cx="1" cy="2735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" name="Straight Arrow Connector 11"/>
          <p:cNvCxnSpPr>
            <a:endCxn id="17" idx="1"/>
          </p:cNvCxnSpPr>
          <p:nvPr/>
        </p:nvCxnSpPr>
        <p:spPr bwMode="auto">
          <a:xfrm>
            <a:off x="2044341" y="1711303"/>
            <a:ext cx="1002793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 bwMode="auto">
          <a:xfrm flipV="1">
            <a:off x="2415344" y="1691415"/>
            <a:ext cx="0" cy="105178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9" name="Rectangle 18"/>
          <p:cNvSpPr/>
          <p:nvPr/>
        </p:nvSpPr>
        <p:spPr bwMode="auto">
          <a:xfrm>
            <a:off x="76201" y="5102433"/>
            <a:ext cx="1095004" cy="1447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</a:t>
            </a:r>
            <a:r>
              <a:rPr lang="en-US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0), K</a:t>
            </a:r>
            <a:r>
              <a:rPr lang="en-US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0), K</a:t>
            </a:r>
            <a:r>
              <a:rPr lang="en-US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0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Straight Arrow Connector 19"/>
          <p:cNvCxnSpPr/>
          <p:nvPr/>
        </p:nvCxnSpPr>
        <p:spPr bwMode="auto">
          <a:xfrm>
            <a:off x="4651867" y="1111224"/>
            <a:ext cx="1" cy="4127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" name="Straight Arrow Connector 21"/>
          <p:cNvCxnSpPr>
            <a:stCxn id="17" idx="2"/>
            <a:endCxn id="10" idx="0"/>
          </p:cNvCxnSpPr>
          <p:nvPr/>
        </p:nvCxnSpPr>
        <p:spPr bwMode="auto">
          <a:xfrm flipH="1">
            <a:off x="3112803" y="1889933"/>
            <a:ext cx="1278098" cy="41482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5" name="Oval 24"/>
          <p:cNvSpPr/>
          <p:nvPr/>
        </p:nvSpPr>
        <p:spPr bwMode="auto">
          <a:xfrm>
            <a:off x="2377244" y="1678714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6" name="Straight Arrow Connector 25"/>
          <p:cNvCxnSpPr>
            <a:stCxn id="6" idx="2"/>
            <a:endCxn id="16" idx="0"/>
          </p:cNvCxnSpPr>
          <p:nvPr/>
        </p:nvCxnSpPr>
        <p:spPr bwMode="auto">
          <a:xfrm flipH="1">
            <a:off x="1098371" y="1117389"/>
            <a:ext cx="3553498" cy="41272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8" name="Straight Arrow Connector 27"/>
          <p:cNvCxnSpPr>
            <a:stCxn id="17" idx="2"/>
            <a:endCxn id="8" idx="0"/>
          </p:cNvCxnSpPr>
          <p:nvPr/>
        </p:nvCxnSpPr>
        <p:spPr bwMode="auto">
          <a:xfrm>
            <a:off x="4390901" y="1889933"/>
            <a:ext cx="365486" cy="41482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9" name="Straight Arrow Connector 28"/>
          <p:cNvCxnSpPr/>
          <p:nvPr/>
        </p:nvCxnSpPr>
        <p:spPr bwMode="auto">
          <a:xfrm>
            <a:off x="1844313" y="321731"/>
            <a:ext cx="73831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2" name="Rounded Rectangle 31"/>
          <p:cNvSpPr/>
          <p:nvPr/>
        </p:nvSpPr>
        <p:spPr bwMode="auto">
          <a:xfrm>
            <a:off x="320313" y="165356"/>
            <a:ext cx="1828800" cy="348441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3pha</a:t>
            </a:r>
          </a:p>
        </p:txBody>
      </p:sp>
      <p:cxnSp>
        <p:nvCxnSpPr>
          <p:cNvPr id="53" name="Straight Arrow Connector 52"/>
          <p:cNvCxnSpPr>
            <a:stCxn id="8" idx="2"/>
            <a:endCxn id="9" idx="0"/>
          </p:cNvCxnSpPr>
          <p:nvPr/>
        </p:nvCxnSpPr>
        <p:spPr bwMode="auto">
          <a:xfrm>
            <a:off x="4756387" y="3150695"/>
            <a:ext cx="1110780" cy="33833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4" name="Straight Arrow Connector 53"/>
          <p:cNvCxnSpPr>
            <a:stCxn id="99" idx="2"/>
            <a:endCxn id="9" idx="0"/>
          </p:cNvCxnSpPr>
          <p:nvPr/>
        </p:nvCxnSpPr>
        <p:spPr bwMode="auto">
          <a:xfrm flipH="1">
            <a:off x="5867167" y="3161190"/>
            <a:ext cx="1002516" cy="32783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2" name="Rectangle 61"/>
          <p:cNvSpPr/>
          <p:nvPr/>
        </p:nvSpPr>
        <p:spPr bwMode="auto">
          <a:xfrm>
            <a:off x="2147091" y="3347259"/>
            <a:ext cx="1891509" cy="8630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 tiếp điểm R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(9,15) đóng lại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3" name="Straight Arrow Connector 62"/>
          <p:cNvCxnSpPr>
            <a:stCxn id="16" idx="2"/>
          </p:cNvCxnSpPr>
          <p:nvPr/>
        </p:nvCxnSpPr>
        <p:spPr bwMode="auto">
          <a:xfrm>
            <a:off x="1098371" y="2153291"/>
            <a:ext cx="1365566" cy="11912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7" name="Rectangle 66"/>
          <p:cNvSpPr/>
          <p:nvPr/>
        </p:nvSpPr>
        <p:spPr bwMode="auto">
          <a:xfrm>
            <a:off x="2895600" y="4637311"/>
            <a:ext cx="1968653" cy="5637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82"/>
          <p:cNvSpPr/>
          <p:nvPr/>
        </p:nvSpPr>
        <p:spPr bwMode="auto">
          <a:xfrm>
            <a:off x="4083829" y="5642686"/>
            <a:ext cx="2240771" cy="84699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l-GR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Δ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l-GR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,C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l-GR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 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6" name="Oval 95"/>
          <p:cNvSpPr/>
          <p:nvPr/>
        </p:nvSpPr>
        <p:spPr bwMode="auto">
          <a:xfrm>
            <a:off x="6595535" y="5066187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7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99" name="Rectangle 98"/>
          <p:cNvSpPr/>
          <p:nvPr/>
        </p:nvSpPr>
        <p:spPr bwMode="auto">
          <a:xfrm>
            <a:off x="5858933" y="2295672"/>
            <a:ext cx="2021500" cy="8655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0),</a:t>
            </a:r>
          </a:p>
          <a:p>
            <a:pPr algn="ctr"/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0), K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0) đóng lại 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 rot="16200000">
            <a:off x="1578978" y="2029008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Duy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5" name="Straight Arrow Connector 44"/>
          <p:cNvCxnSpPr>
            <a:stCxn id="18" idx="2"/>
            <a:endCxn id="68" idx="0"/>
          </p:cNvCxnSpPr>
          <p:nvPr/>
        </p:nvCxnSpPr>
        <p:spPr bwMode="auto">
          <a:xfrm>
            <a:off x="1111646" y="4888389"/>
            <a:ext cx="737723" cy="41440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9" name="Rectangle 58"/>
          <p:cNvSpPr/>
          <p:nvPr/>
        </p:nvSpPr>
        <p:spPr bwMode="auto">
          <a:xfrm>
            <a:off x="7953246" y="2153291"/>
            <a:ext cx="1089595" cy="86644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 hở ra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" name="Rectangle 67"/>
          <p:cNvSpPr/>
          <p:nvPr/>
        </p:nvSpPr>
        <p:spPr bwMode="auto">
          <a:xfrm>
            <a:off x="1260338" y="5302790"/>
            <a:ext cx="1178062" cy="880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 đóng lại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0" name="Straight Arrow Connector 69"/>
          <p:cNvCxnSpPr/>
          <p:nvPr/>
        </p:nvCxnSpPr>
        <p:spPr bwMode="auto">
          <a:xfrm>
            <a:off x="2607734" y="4370456"/>
            <a:ext cx="0" cy="197521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02" name="Straight Arrow Connector 101"/>
          <p:cNvCxnSpPr/>
          <p:nvPr/>
        </p:nvCxnSpPr>
        <p:spPr bwMode="auto">
          <a:xfrm>
            <a:off x="7880433" y="5118047"/>
            <a:ext cx="0" cy="63515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104" name="Straight Arrow Connector 103"/>
          <p:cNvCxnSpPr>
            <a:stCxn id="8" idx="2"/>
          </p:cNvCxnSpPr>
          <p:nvPr/>
        </p:nvCxnSpPr>
        <p:spPr bwMode="auto">
          <a:xfrm>
            <a:off x="4756387" y="3150695"/>
            <a:ext cx="0" cy="119270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15" name="Straight Arrow Connector 114"/>
          <p:cNvCxnSpPr/>
          <p:nvPr/>
        </p:nvCxnSpPr>
        <p:spPr bwMode="auto">
          <a:xfrm flipV="1">
            <a:off x="1883979" y="6345669"/>
            <a:ext cx="723755" cy="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7" name="Straight Arrow Connector 136"/>
          <p:cNvCxnSpPr/>
          <p:nvPr/>
        </p:nvCxnSpPr>
        <p:spPr bwMode="auto">
          <a:xfrm>
            <a:off x="2607734" y="4362911"/>
            <a:ext cx="1260349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1" name="Straight Arrow Connector 140"/>
          <p:cNvCxnSpPr/>
          <p:nvPr/>
        </p:nvCxnSpPr>
        <p:spPr bwMode="auto">
          <a:xfrm>
            <a:off x="3868083" y="4362911"/>
            <a:ext cx="0" cy="2744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48" name="Rectangle 147"/>
          <p:cNvSpPr/>
          <p:nvPr/>
        </p:nvSpPr>
        <p:spPr bwMode="auto">
          <a:xfrm>
            <a:off x="2775988" y="5498676"/>
            <a:ext cx="1178062" cy="84699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l-GR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13) hở ra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1" name="Straight Arrow Connector 150"/>
          <p:cNvCxnSpPr>
            <a:stCxn id="67" idx="2"/>
            <a:endCxn id="83" idx="0"/>
          </p:cNvCxnSpPr>
          <p:nvPr/>
        </p:nvCxnSpPr>
        <p:spPr bwMode="auto">
          <a:xfrm>
            <a:off x="3879927" y="5201051"/>
            <a:ext cx="1324288" cy="44163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8" name="Straight Arrow Connector 177"/>
          <p:cNvCxnSpPr>
            <a:endCxn id="99" idx="0"/>
          </p:cNvCxnSpPr>
          <p:nvPr/>
        </p:nvCxnSpPr>
        <p:spPr bwMode="auto">
          <a:xfrm flipH="1">
            <a:off x="6869683" y="1864914"/>
            <a:ext cx="491373" cy="43075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>
            <a:stCxn id="6" idx="2"/>
            <a:endCxn id="38" idx="0"/>
          </p:cNvCxnSpPr>
          <p:nvPr/>
        </p:nvCxnSpPr>
        <p:spPr bwMode="auto">
          <a:xfrm>
            <a:off x="4651869" y="1117389"/>
            <a:ext cx="2709188" cy="4066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>
            <a:stCxn id="38" idx="2"/>
            <a:endCxn id="59" idx="0"/>
          </p:cNvCxnSpPr>
          <p:nvPr/>
        </p:nvCxnSpPr>
        <p:spPr bwMode="auto">
          <a:xfrm>
            <a:off x="7361057" y="1881261"/>
            <a:ext cx="1136987" cy="27203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89" name="Straight Arrow Connector 188"/>
          <p:cNvCxnSpPr/>
          <p:nvPr/>
        </p:nvCxnSpPr>
        <p:spPr bwMode="auto">
          <a:xfrm>
            <a:off x="5208647" y="6489676"/>
            <a:ext cx="0" cy="21592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0" name="Straight Arrow Connector 189"/>
          <p:cNvCxnSpPr/>
          <p:nvPr/>
        </p:nvCxnSpPr>
        <p:spPr bwMode="auto">
          <a:xfrm>
            <a:off x="6629454" y="4322852"/>
            <a:ext cx="0" cy="238274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1" name="Straight Arrow Connector 190"/>
          <p:cNvCxnSpPr/>
          <p:nvPr/>
        </p:nvCxnSpPr>
        <p:spPr bwMode="auto">
          <a:xfrm>
            <a:off x="5204215" y="6705599"/>
            <a:ext cx="1425239" cy="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2" name="Straight Arrow Connector 191"/>
          <p:cNvCxnSpPr/>
          <p:nvPr/>
        </p:nvCxnSpPr>
        <p:spPr bwMode="auto">
          <a:xfrm>
            <a:off x="6629454" y="5105400"/>
            <a:ext cx="1260349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6" name="Straight Arrow Connector 205"/>
          <p:cNvCxnSpPr/>
          <p:nvPr/>
        </p:nvCxnSpPr>
        <p:spPr bwMode="auto">
          <a:xfrm>
            <a:off x="4729567" y="4343399"/>
            <a:ext cx="1899887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Rectangle 16"/>
          <p:cNvSpPr/>
          <p:nvPr/>
        </p:nvSpPr>
        <p:spPr bwMode="auto">
          <a:xfrm>
            <a:off x="3047134" y="1532672"/>
            <a:ext cx="2687534" cy="3572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K(9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N) có điện</a:t>
            </a:r>
          </a:p>
        </p:txBody>
      </p:sp>
      <p:sp>
        <p:nvSpPr>
          <p:cNvPr id="38" name="Rectangle 37"/>
          <p:cNvSpPr/>
          <p:nvPr/>
        </p:nvSpPr>
        <p:spPr bwMode="auto">
          <a:xfrm>
            <a:off x="5882913" y="1524000"/>
            <a:ext cx="2956287" cy="3572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3734239" y="2304762"/>
            <a:ext cx="2044296" cy="84593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K(A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17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K(C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 </a:t>
            </a:r>
            <a:endParaRPr lang="en-US" sz="17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 bwMode="auto">
          <a:xfrm>
            <a:off x="76200" y="4322852"/>
            <a:ext cx="2070891" cy="56553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N)</a:t>
            </a:r>
          </a:p>
          <a:p>
            <a:pPr algn="ctr"/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6" name="Rectangle 15"/>
          <p:cNvSpPr/>
          <p:nvPr/>
        </p:nvSpPr>
        <p:spPr bwMode="auto">
          <a:xfrm>
            <a:off x="152400" y="1530116"/>
            <a:ext cx="1891941" cy="62317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7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7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1700">
                <a:latin typeface="Times New Roman" panose="02020603050405020304" pitchFamily="18" charset="0"/>
                <a:cs typeface="Times New Roman" panose="02020603050405020304" pitchFamily="18" charset="0"/>
              </a:rPr>
              <a:t>, N) có điện</a:t>
            </a:r>
          </a:p>
        </p:txBody>
      </p:sp>
    </p:spTree>
    <p:extLst>
      <p:ext uri="{BB962C8B-B14F-4D97-AF65-F5344CB8AC3E}">
        <p14:creationId xmlns:p14="http://schemas.microsoft.com/office/powerpoint/2010/main" val="335039295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500"/>
                            </p:stCondLst>
                            <p:childTnLst>
                              <p:par>
                                <p:cTn id="12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500"/>
                            </p:stCondLst>
                            <p:childTnLst>
                              <p:par>
                                <p:cTn id="13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500"/>
                            </p:stCondLst>
                            <p:childTnLst>
                              <p:par>
                                <p:cTn id="13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500"/>
                            </p:stCondLst>
                            <p:childTnLst>
                              <p:par>
                                <p:cTn id="1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00"/>
                            </p:stCondLst>
                            <p:childTnLst>
                              <p:par>
                                <p:cTn id="15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9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000"/>
                            </p:stCondLst>
                            <p:childTnLst>
                              <p:par>
                                <p:cTn id="1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500"/>
                            </p:stCondLst>
                            <p:childTnLst>
                              <p:par>
                                <p:cTn id="1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500"/>
                            </p:stCondLst>
                            <p:childTnLst>
                              <p:par>
                                <p:cTn id="1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3000"/>
                            </p:stCondLst>
                            <p:childTnLst>
                              <p:par>
                                <p:cTn id="18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500"/>
                            </p:stCondLst>
                            <p:childTnLst>
                              <p:par>
                                <p:cTn id="19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6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500"/>
                            </p:stCondLst>
                            <p:childTnLst>
                              <p:par>
                                <p:cTn id="20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5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500"/>
                            </p:stCondLst>
                            <p:childTnLst>
                              <p:par>
                                <p:cTn id="2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1000"/>
                            </p:stCondLst>
                            <p:childTnLst>
                              <p:par>
                                <p:cTn id="2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2500"/>
                            </p:stCondLst>
                            <p:childTnLst>
                              <p:par>
                                <p:cTn id="2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3000"/>
                            </p:stCondLst>
                            <p:childTnLst>
                              <p:par>
                                <p:cTn id="2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3500"/>
                            </p:stCondLst>
                            <p:childTnLst>
                              <p:par>
                                <p:cTn id="23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9" grpId="0" animBg="1"/>
      <p:bldP spid="10" grpId="0" animBg="1"/>
      <p:bldP spid="19" grpId="0" animBg="1"/>
      <p:bldP spid="25" grpId="0" animBg="1"/>
      <p:bldP spid="32" grpId="0" animBg="1"/>
      <p:bldP spid="62" grpId="0" animBg="1"/>
      <p:bldP spid="67" grpId="0" animBg="1"/>
      <p:bldP spid="83" grpId="0" animBg="1"/>
      <p:bldP spid="96" grpId="0" animBg="1"/>
      <p:bldP spid="99" grpId="0" animBg="1"/>
      <p:bldP spid="42" grpId="0"/>
      <p:bldP spid="59" grpId="0" animBg="1"/>
      <p:bldP spid="68" grpId="0" animBg="1"/>
      <p:bldP spid="148" grpId="0" animBg="1"/>
      <p:bldP spid="17" grpId="0" animBg="1"/>
      <p:bldP spid="38" grpId="0" animBg="1"/>
      <p:bldP spid="8" grpId="0" animBg="1"/>
      <p:bldP spid="18" grpId="0" animBg="1"/>
      <p:bldP spid="16" grpId="0" animBg="1"/>
    </p:bld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/>
          </p:nvPr>
        </p:nvGraphicFramePr>
        <p:xfrm>
          <a:off x="2971801" y="601251"/>
          <a:ext cx="6172200" cy="625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1187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4796" t="12738" r="49933" b="48900"/>
                      <a:stretch>
                        <a:fillRect/>
                      </a:stretch>
                    </p:blipFill>
                    <p:spPr bwMode="auto">
                      <a:xfrm>
                        <a:off x="2971801" y="601251"/>
                        <a:ext cx="6172200" cy="625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91208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2445603"/>
            <a:ext cx="29230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34151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40722195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8" name="Straight Arrow Connector 87"/>
          <p:cNvCxnSpPr>
            <a:stCxn id="67" idx="2"/>
            <a:endCxn id="148" idx="0"/>
          </p:cNvCxnSpPr>
          <p:nvPr/>
        </p:nvCxnSpPr>
        <p:spPr bwMode="auto">
          <a:xfrm flipH="1">
            <a:off x="6798953" y="3031069"/>
            <a:ext cx="749188" cy="97859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" name="Straight Arrow Connector 2"/>
          <p:cNvCxnSpPr>
            <a:stCxn id="16" idx="2"/>
            <a:endCxn id="7" idx="0"/>
          </p:cNvCxnSpPr>
          <p:nvPr/>
        </p:nvCxnSpPr>
        <p:spPr bwMode="auto">
          <a:xfrm flipH="1">
            <a:off x="762000" y="3031069"/>
            <a:ext cx="503256" cy="93526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" name="Straight Arrow Connector 19"/>
          <p:cNvCxnSpPr>
            <a:stCxn id="6" idx="2"/>
            <a:endCxn id="17" idx="0"/>
          </p:cNvCxnSpPr>
          <p:nvPr/>
        </p:nvCxnSpPr>
        <p:spPr bwMode="auto">
          <a:xfrm>
            <a:off x="4651869" y="1507069"/>
            <a:ext cx="3412" cy="5334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" name="Straight Arrow Connector 21"/>
          <p:cNvCxnSpPr>
            <a:stCxn id="17" idx="2"/>
            <a:endCxn id="10" idx="0"/>
          </p:cNvCxnSpPr>
          <p:nvPr/>
        </p:nvCxnSpPr>
        <p:spPr bwMode="auto">
          <a:xfrm flipH="1">
            <a:off x="3833328" y="3031069"/>
            <a:ext cx="821953" cy="65963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6" name="Straight Arrow Connector 25"/>
          <p:cNvCxnSpPr>
            <a:stCxn id="6" idx="2"/>
            <a:endCxn id="16" idx="0"/>
          </p:cNvCxnSpPr>
          <p:nvPr/>
        </p:nvCxnSpPr>
        <p:spPr bwMode="auto">
          <a:xfrm flipH="1">
            <a:off x="1265256" y="1507069"/>
            <a:ext cx="3386613" cy="53951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8" name="Straight Arrow Connector 27"/>
          <p:cNvCxnSpPr>
            <a:stCxn id="17" idx="2"/>
            <a:endCxn id="8" idx="0"/>
          </p:cNvCxnSpPr>
          <p:nvPr/>
        </p:nvCxnSpPr>
        <p:spPr bwMode="auto">
          <a:xfrm>
            <a:off x="4655281" y="3031069"/>
            <a:ext cx="654024" cy="65963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16" idx="2"/>
            <a:endCxn id="62" idx="0"/>
          </p:cNvCxnSpPr>
          <p:nvPr/>
        </p:nvCxnSpPr>
        <p:spPr bwMode="auto">
          <a:xfrm>
            <a:off x="1265256" y="3031069"/>
            <a:ext cx="868980" cy="6317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1" name="Straight Arrow Connector 150"/>
          <p:cNvCxnSpPr>
            <a:stCxn id="67" idx="2"/>
            <a:endCxn id="83" idx="0"/>
          </p:cNvCxnSpPr>
          <p:nvPr/>
        </p:nvCxnSpPr>
        <p:spPr bwMode="auto">
          <a:xfrm>
            <a:off x="7548141" y="3031069"/>
            <a:ext cx="745847" cy="65686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>
            <a:stCxn id="6" idx="2"/>
            <a:endCxn id="67" idx="0"/>
          </p:cNvCxnSpPr>
          <p:nvPr/>
        </p:nvCxnSpPr>
        <p:spPr bwMode="auto">
          <a:xfrm>
            <a:off x="4651869" y="1507069"/>
            <a:ext cx="2896272" cy="5334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7" name="Straight Connector 96"/>
          <p:cNvCxnSpPr/>
          <p:nvPr/>
        </p:nvCxnSpPr>
        <p:spPr bwMode="auto">
          <a:xfrm>
            <a:off x="2957993" y="4223683"/>
            <a:ext cx="31595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" name="Rectangle 3"/>
          <p:cNvSpPr/>
          <p:nvPr/>
        </p:nvSpPr>
        <p:spPr bwMode="auto">
          <a:xfrm>
            <a:off x="2582625" y="330201"/>
            <a:ext cx="4138488" cy="42950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3784380" y="5867400"/>
            <a:ext cx="3065153" cy="69998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ngắt điện, 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057370" y="1128987"/>
            <a:ext cx="3188997" cy="3780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7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52400" y="3966333"/>
            <a:ext cx="1219200" cy="104593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4575660" y="3690706"/>
            <a:ext cx="1467290" cy="162636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212330" y="3690706"/>
            <a:ext cx="1241995" cy="101676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Straight Arrow Connector 10"/>
          <p:cNvCxnSpPr>
            <a:stCxn id="4" idx="2"/>
            <a:endCxn id="6" idx="0"/>
          </p:cNvCxnSpPr>
          <p:nvPr/>
        </p:nvCxnSpPr>
        <p:spPr bwMode="auto">
          <a:xfrm>
            <a:off x="4651869" y="759704"/>
            <a:ext cx="0" cy="36928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" name="Straight Arrow Connector 11"/>
          <p:cNvCxnSpPr/>
          <p:nvPr/>
        </p:nvCxnSpPr>
        <p:spPr bwMode="auto">
          <a:xfrm>
            <a:off x="1920911" y="2429788"/>
            <a:ext cx="169040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14" name="Straight Connector 13"/>
          <p:cNvCxnSpPr>
            <a:endCxn id="25" idx="0"/>
          </p:cNvCxnSpPr>
          <p:nvPr/>
        </p:nvCxnSpPr>
        <p:spPr bwMode="auto">
          <a:xfrm flipV="1">
            <a:off x="2979521" y="2397199"/>
            <a:ext cx="0" cy="182648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Rectangle 15"/>
          <p:cNvSpPr/>
          <p:nvPr/>
        </p:nvSpPr>
        <p:spPr bwMode="auto">
          <a:xfrm>
            <a:off x="609600" y="2046585"/>
            <a:ext cx="1311311" cy="9844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3604550" y="2040469"/>
            <a:ext cx="2101462" cy="9906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25" name="Oval 24"/>
          <p:cNvSpPr/>
          <p:nvPr/>
        </p:nvSpPr>
        <p:spPr bwMode="auto">
          <a:xfrm>
            <a:off x="2941421" y="2397199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9" name="Straight Arrow Connector 28"/>
          <p:cNvCxnSpPr>
            <a:stCxn id="32" idx="3"/>
            <a:endCxn id="4" idx="1"/>
          </p:cNvCxnSpPr>
          <p:nvPr/>
        </p:nvCxnSpPr>
        <p:spPr bwMode="auto">
          <a:xfrm flipV="1">
            <a:off x="2149113" y="544953"/>
            <a:ext cx="433512" cy="214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2" name="Rounded Rectangle 31"/>
          <p:cNvSpPr/>
          <p:nvPr/>
        </p:nvSpPr>
        <p:spPr bwMode="auto">
          <a:xfrm>
            <a:off x="320313" y="165356"/>
            <a:ext cx="1828800" cy="76348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Rectangle 61"/>
          <p:cNvSpPr/>
          <p:nvPr/>
        </p:nvSpPr>
        <p:spPr bwMode="auto">
          <a:xfrm>
            <a:off x="1525272" y="3662826"/>
            <a:ext cx="1217928" cy="104464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(9,15)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Rectangle 66"/>
          <p:cNvSpPr/>
          <p:nvPr/>
        </p:nvSpPr>
        <p:spPr bwMode="auto">
          <a:xfrm>
            <a:off x="6400800" y="2040469"/>
            <a:ext cx="2294681" cy="9906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82"/>
          <p:cNvSpPr/>
          <p:nvPr/>
        </p:nvSpPr>
        <p:spPr bwMode="auto">
          <a:xfrm>
            <a:off x="7573225" y="3687932"/>
            <a:ext cx="1441526" cy="172226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 rot="16200000">
            <a:off x="1999555" y="2891093"/>
            <a:ext cx="15826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Ngắt duy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2" name="Straight Arrow Connector 101"/>
          <p:cNvCxnSpPr>
            <a:stCxn id="8" idx="2"/>
            <a:endCxn id="5" idx="0"/>
          </p:cNvCxnSpPr>
          <p:nvPr/>
        </p:nvCxnSpPr>
        <p:spPr bwMode="auto">
          <a:xfrm>
            <a:off x="5309305" y="5317069"/>
            <a:ext cx="7652" cy="55033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48" name="Rectangle 147"/>
          <p:cNvSpPr/>
          <p:nvPr/>
        </p:nvSpPr>
        <p:spPr bwMode="auto">
          <a:xfrm>
            <a:off x="6160206" y="4009663"/>
            <a:ext cx="1277494" cy="101953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13) đóng lại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025691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5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5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"/>
                            </p:stCondLst>
                            <p:childTnLst>
                              <p:par>
                                <p:cTn id="12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6" grpId="0" animBg="1"/>
      <p:bldP spid="17" grpId="0" animBg="1"/>
      <p:bldP spid="25" grpId="0" animBg="1"/>
      <p:bldP spid="32" grpId="0" animBg="1"/>
      <p:bldP spid="62" grpId="0" animBg="1"/>
      <p:bldP spid="67" grpId="0" animBg="1"/>
      <p:bldP spid="83" grpId="0" animBg="1"/>
      <p:bldP spid="42" grpId="0"/>
      <p:bldP spid="148" grpId="0" animBg="1"/>
    </p:bld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/>
          </p:nvPr>
        </p:nvGraphicFramePr>
        <p:xfrm>
          <a:off x="2971801" y="601251"/>
          <a:ext cx="6172200" cy="625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4258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4796" t="12738" r="49933" b="48900"/>
                      <a:stretch>
                        <a:fillRect/>
                      </a:stretch>
                    </p:blipFill>
                    <p:spPr bwMode="auto">
                      <a:xfrm>
                        <a:off x="2971801" y="601251"/>
                        <a:ext cx="6172200" cy="625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91208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2445603"/>
            <a:ext cx="292308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34151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00135730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2" name="Straight Arrow Connector 21"/>
          <p:cNvCxnSpPr>
            <a:stCxn id="17" idx="2"/>
            <a:endCxn id="10" idx="0"/>
          </p:cNvCxnSpPr>
          <p:nvPr/>
        </p:nvCxnSpPr>
        <p:spPr bwMode="auto">
          <a:xfrm flipH="1">
            <a:off x="3833328" y="3326909"/>
            <a:ext cx="821953" cy="5020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8" name="Straight Arrow Connector 27"/>
          <p:cNvCxnSpPr>
            <a:stCxn id="17" idx="2"/>
            <a:endCxn id="8" idx="0"/>
          </p:cNvCxnSpPr>
          <p:nvPr/>
        </p:nvCxnSpPr>
        <p:spPr bwMode="auto">
          <a:xfrm>
            <a:off x="4655281" y="3326909"/>
            <a:ext cx="654024" cy="5020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" name="Straight Arrow Connector 19"/>
          <p:cNvCxnSpPr>
            <a:stCxn id="6" idx="2"/>
            <a:endCxn id="17" idx="0"/>
          </p:cNvCxnSpPr>
          <p:nvPr/>
        </p:nvCxnSpPr>
        <p:spPr bwMode="auto">
          <a:xfrm>
            <a:off x="4651869" y="1802909"/>
            <a:ext cx="3412" cy="5334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6" name="Straight Arrow Connector 25"/>
          <p:cNvCxnSpPr>
            <a:stCxn id="6" idx="2"/>
            <a:endCxn id="16" idx="0"/>
          </p:cNvCxnSpPr>
          <p:nvPr/>
        </p:nvCxnSpPr>
        <p:spPr bwMode="auto">
          <a:xfrm flipH="1">
            <a:off x="1265256" y="1802909"/>
            <a:ext cx="3386613" cy="53951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" name="Straight Arrow Connector 20"/>
          <p:cNvCxnSpPr>
            <a:stCxn id="6" idx="2"/>
            <a:endCxn id="67" idx="0"/>
          </p:cNvCxnSpPr>
          <p:nvPr/>
        </p:nvCxnSpPr>
        <p:spPr bwMode="auto">
          <a:xfrm>
            <a:off x="4651869" y="1802909"/>
            <a:ext cx="3116191" cy="5334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1" name="Straight Arrow Connector 150"/>
          <p:cNvCxnSpPr>
            <a:stCxn id="67" idx="2"/>
            <a:endCxn id="83" idx="0"/>
          </p:cNvCxnSpPr>
          <p:nvPr/>
        </p:nvCxnSpPr>
        <p:spPr bwMode="auto">
          <a:xfrm>
            <a:off x="7768060" y="3326909"/>
            <a:ext cx="525928" cy="49923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" name="Straight Arrow Connector 2"/>
          <p:cNvCxnSpPr>
            <a:stCxn id="16" idx="2"/>
            <a:endCxn id="7" idx="0"/>
          </p:cNvCxnSpPr>
          <p:nvPr/>
        </p:nvCxnSpPr>
        <p:spPr bwMode="auto">
          <a:xfrm flipH="1">
            <a:off x="762000" y="3326909"/>
            <a:ext cx="503256" cy="77763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3" name="Straight Arrow Connector 62"/>
          <p:cNvCxnSpPr>
            <a:stCxn id="16" idx="2"/>
            <a:endCxn id="62" idx="0"/>
          </p:cNvCxnSpPr>
          <p:nvPr/>
        </p:nvCxnSpPr>
        <p:spPr bwMode="auto">
          <a:xfrm>
            <a:off x="1265256" y="3326909"/>
            <a:ext cx="868980" cy="47413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7" name="Straight Connector 96"/>
          <p:cNvCxnSpPr/>
          <p:nvPr/>
        </p:nvCxnSpPr>
        <p:spPr bwMode="auto">
          <a:xfrm>
            <a:off x="2957993" y="4361897"/>
            <a:ext cx="31595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8" name="Straight Arrow Connector 87"/>
          <p:cNvCxnSpPr>
            <a:stCxn id="67" idx="2"/>
            <a:endCxn id="148" idx="0"/>
          </p:cNvCxnSpPr>
          <p:nvPr/>
        </p:nvCxnSpPr>
        <p:spPr bwMode="auto">
          <a:xfrm flipH="1">
            <a:off x="6798953" y="3326909"/>
            <a:ext cx="969107" cy="75895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" name="Rectangle 3"/>
          <p:cNvSpPr/>
          <p:nvPr/>
        </p:nvSpPr>
        <p:spPr bwMode="auto">
          <a:xfrm>
            <a:off x="3479802" y="372040"/>
            <a:ext cx="2339050" cy="71121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5" name="Rectangle 4"/>
          <p:cNvSpPr/>
          <p:nvPr/>
        </p:nvSpPr>
        <p:spPr bwMode="auto">
          <a:xfrm>
            <a:off x="3784380" y="6005614"/>
            <a:ext cx="3065153" cy="69998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ngắt điện, 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057370" y="1424827"/>
            <a:ext cx="3188997" cy="3780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EM(1, 3)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52400" y="4104547"/>
            <a:ext cx="1219200" cy="104593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4575660" y="3828920"/>
            <a:ext cx="1467290" cy="162636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3212330" y="3828920"/>
            <a:ext cx="1241995" cy="101676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" name="Straight Arrow Connector 10"/>
          <p:cNvCxnSpPr>
            <a:stCxn id="4" idx="2"/>
            <a:endCxn id="6" idx="0"/>
          </p:cNvCxnSpPr>
          <p:nvPr/>
        </p:nvCxnSpPr>
        <p:spPr bwMode="auto">
          <a:xfrm>
            <a:off x="4649327" y="1083253"/>
            <a:ext cx="2542" cy="34157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" name="Straight Arrow Connector 11"/>
          <p:cNvCxnSpPr/>
          <p:nvPr/>
        </p:nvCxnSpPr>
        <p:spPr bwMode="auto">
          <a:xfrm>
            <a:off x="1920911" y="2725628"/>
            <a:ext cx="169040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14" name="Straight Connector 13"/>
          <p:cNvCxnSpPr/>
          <p:nvPr/>
        </p:nvCxnSpPr>
        <p:spPr bwMode="auto">
          <a:xfrm flipV="1">
            <a:off x="2957993" y="2693039"/>
            <a:ext cx="0" cy="166885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Rectangle 15"/>
          <p:cNvSpPr/>
          <p:nvPr/>
        </p:nvSpPr>
        <p:spPr bwMode="auto">
          <a:xfrm>
            <a:off x="609600" y="2342425"/>
            <a:ext cx="1311311" cy="9844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7" name="Rectangle 16"/>
          <p:cNvSpPr/>
          <p:nvPr/>
        </p:nvSpPr>
        <p:spPr bwMode="auto">
          <a:xfrm>
            <a:off x="3604550" y="2336309"/>
            <a:ext cx="2101462" cy="9906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K(9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25" name="Oval 24"/>
          <p:cNvSpPr/>
          <p:nvPr/>
        </p:nvSpPr>
        <p:spPr bwMode="auto">
          <a:xfrm>
            <a:off x="2941421" y="2693039"/>
            <a:ext cx="76200" cy="8108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9" name="Straight Arrow Connector 28"/>
          <p:cNvCxnSpPr/>
          <p:nvPr/>
        </p:nvCxnSpPr>
        <p:spPr bwMode="auto">
          <a:xfrm flipV="1">
            <a:off x="3071688" y="715662"/>
            <a:ext cx="433512" cy="214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2" name="Rectangle 61"/>
          <p:cNvSpPr/>
          <p:nvPr/>
        </p:nvSpPr>
        <p:spPr bwMode="auto">
          <a:xfrm>
            <a:off x="1525272" y="3801040"/>
            <a:ext cx="1217928" cy="104464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15)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Rectangle 66"/>
          <p:cNvSpPr/>
          <p:nvPr/>
        </p:nvSpPr>
        <p:spPr bwMode="auto">
          <a:xfrm>
            <a:off x="6620719" y="2336309"/>
            <a:ext cx="2294681" cy="9906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3" name="Rectangle 82"/>
          <p:cNvSpPr/>
          <p:nvPr/>
        </p:nvSpPr>
        <p:spPr bwMode="auto">
          <a:xfrm>
            <a:off x="7573225" y="3826146"/>
            <a:ext cx="1441526" cy="178153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>
            <a:spLocks noChangeArrowheads="1"/>
          </p:cNvSpPr>
          <p:nvPr/>
        </p:nvSpPr>
        <p:spPr bwMode="auto">
          <a:xfrm>
            <a:off x="2018537" y="2354485"/>
            <a:ext cx="15826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Ngắt duy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2" name="Straight Arrow Connector 101"/>
          <p:cNvCxnSpPr>
            <a:stCxn id="8" idx="2"/>
            <a:endCxn id="5" idx="0"/>
          </p:cNvCxnSpPr>
          <p:nvPr/>
        </p:nvCxnSpPr>
        <p:spPr bwMode="auto">
          <a:xfrm>
            <a:off x="5309305" y="5455283"/>
            <a:ext cx="7652" cy="55033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148" name="Rectangle 147"/>
          <p:cNvSpPr/>
          <p:nvPr/>
        </p:nvSpPr>
        <p:spPr bwMode="auto">
          <a:xfrm>
            <a:off x="6160206" y="4085863"/>
            <a:ext cx="1277494" cy="101953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l-GR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13) đóng lại 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Flowchart: Alternate Process 32"/>
          <p:cNvSpPr/>
          <p:nvPr/>
        </p:nvSpPr>
        <p:spPr bwMode="auto">
          <a:xfrm>
            <a:off x="252287" y="219640"/>
            <a:ext cx="2819401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đang </a:t>
            </a:r>
            <a:r>
              <a:rPr lang="en-US" alt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</a:p>
          <a:p>
            <a:pPr algn="ctr"/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141252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8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1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6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  <p:bldP spid="16" grpId="0" animBg="1"/>
      <p:bldP spid="17" grpId="0" animBg="1"/>
      <p:bldP spid="25" grpId="0" animBg="1"/>
      <p:bldP spid="62" grpId="0" animBg="1"/>
      <p:bldP spid="67" grpId="0" animBg="1"/>
      <p:bldP spid="83" grpId="0" animBg="1"/>
      <p:bldP spid="42" grpId="0"/>
      <p:bldP spid="148" grpId="0" animBg="1"/>
    </p:bld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138419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183" name="Rectangle 18"/>
          <p:cNvSpPr>
            <a:spLocks noChangeArrowheads="1"/>
          </p:cNvSpPr>
          <p:nvPr/>
        </p:nvSpPr>
        <p:spPr bwMode="auto">
          <a:xfrm>
            <a:off x="381000" y="1671935"/>
            <a:ext cx="4953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713581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3673637" y="4514921"/>
            <a:ext cx="1676400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8" name="Rectangle 7"/>
          <p:cNvSpPr/>
          <p:nvPr/>
        </p:nvSpPr>
        <p:spPr bwMode="auto">
          <a:xfrm>
            <a:off x="5738116" y="4503043"/>
            <a:ext cx="2697162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9" name="Flowchart: Alternate Process 8"/>
          <p:cNvSpPr/>
          <p:nvPr/>
        </p:nvSpPr>
        <p:spPr bwMode="auto">
          <a:xfrm>
            <a:off x="1219200" y="4503042"/>
            <a:ext cx="2069652" cy="792454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Straight Arrow Connector 9"/>
          <p:cNvCxnSpPr/>
          <p:nvPr/>
        </p:nvCxnSpPr>
        <p:spPr bwMode="auto">
          <a:xfrm>
            <a:off x="5358504" y="4850280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" name="Straight Arrow Connector 10"/>
          <p:cNvCxnSpPr/>
          <p:nvPr/>
        </p:nvCxnSpPr>
        <p:spPr bwMode="auto">
          <a:xfrm>
            <a:off x="3288852" y="4879092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pic>
        <p:nvPicPr>
          <p:cNvPr id="12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728" t="20000" r="6722" b="32000"/>
          <a:stretch/>
        </p:blipFill>
        <p:spPr bwMode="auto">
          <a:xfrm>
            <a:off x="1636310" y="2197900"/>
            <a:ext cx="1435382" cy="1699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6" descr="Hộp nút nhấn 1 lỗ phi 22, 25, 30 m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11" t="20000" r="53272" b="32000"/>
          <a:stretch/>
        </p:blipFill>
        <p:spPr bwMode="auto">
          <a:xfrm>
            <a:off x="3776428" y="2197900"/>
            <a:ext cx="1470818" cy="1759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408434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</p:bld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/>
          </p:nvPr>
        </p:nvGraphicFramePr>
        <p:xfrm>
          <a:off x="2971801" y="601251"/>
          <a:ext cx="6172200" cy="625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2211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4796" t="12738" r="49933" b="48900"/>
                      <a:stretch>
                        <a:fillRect/>
                      </a:stretch>
                    </p:blipFill>
                    <p:spPr bwMode="auto">
                      <a:xfrm>
                        <a:off x="2971801" y="601251"/>
                        <a:ext cx="6172200" cy="625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912087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34151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Rectangle 18"/>
          <p:cNvSpPr>
            <a:spLocks noChangeArrowheads="1"/>
          </p:cNvSpPr>
          <p:nvPr/>
        </p:nvSpPr>
        <p:spPr bwMode="auto">
          <a:xfrm>
            <a:off x="292100" y="28956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687387" y="3512403"/>
            <a:ext cx="2665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3"/>
          <p:cNvSpPr>
            <a:spLocks noChangeArrowheads="1"/>
          </p:cNvSpPr>
          <p:nvPr/>
        </p:nvSpPr>
        <p:spPr bwMode="auto">
          <a:xfrm>
            <a:off x="687387" y="4191000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3200400" y="973666"/>
            <a:ext cx="1828800" cy="46557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3080227" y="2396272"/>
            <a:ext cx="2075688" cy="65172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5709572" y="1206453"/>
            <a:ext cx="479222" cy="59020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289641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 animBg="1"/>
      <p:bldP spid="10" grpId="1" animBg="1"/>
      <p:bldP spid="11" grpId="0" animBg="1"/>
      <p:bldP spid="12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/>
          </p:nvPr>
        </p:nvGraphicFramePr>
        <p:xfrm>
          <a:off x="2971801" y="601251"/>
          <a:ext cx="6172200" cy="6256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40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4796" t="12738" r="49933" b="48900"/>
                      <a:stretch>
                        <a:fillRect/>
                      </a:stretch>
                    </p:blipFill>
                    <p:spPr bwMode="auto">
                      <a:xfrm>
                        <a:off x="2971801" y="601251"/>
                        <a:ext cx="6172200" cy="6256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912087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34151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Mạch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7" name="Rectangle 18"/>
          <p:cNvSpPr>
            <a:spLocks noChangeArrowheads="1"/>
          </p:cNvSpPr>
          <p:nvPr/>
        </p:nvSpPr>
        <p:spPr bwMode="auto">
          <a:xfrm>
            <a:off x="292100" y="28956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687387" y="3512403"/>
            <a:ext cx="2665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4930978" y="1295400"/>
            <a:ext cx="555422" cy="59020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87387" y="4144446"/>
            <a:ext cx="31242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Khóa chéo: Tiếp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 K</a:t>
            </a:r>
            <a:r>
              <a:rPr lang="el-GR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(11, 13)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7781544" y="2161032"/>
            <a:ext cx="685802" cy="4572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7749159" y="2621485"/>
            <a:ext cx="712471" cy="48442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88734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 animBg="1"/>
      <p:bldP spid="20" grpId="0"/>
      <p:bldP spid="21" grpId="0" animBg="1"/>
      <p:bldP spid="23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2" name="Rectangle 17"/>
          <p:cNvSpPr>
            <a:spLocks noChangeArrowheads="1"/>
          </p:cNvSpPr>
          <p:nvPr/>
        </p:nvSpPr>
        <p:spPr bwMode="auto">
          <a:xfrm>
            <a:off x="76592" y="1912087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39624" y="107231"/>
            <a:ext cx="88757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1.3  Mạch khởi động gián tiếp động cơ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"/>
          <p:cNvSpPr>
            <a:spLocks noChangeArrowheads="1"/>
          </p:cNvSpPr>
          <p:nvPr/>
        </p:nvSpPr>
        <p:spPr bwMode="auto">
          <a:xfrm>
            <a:off x="26988" y="596328"/>
            <a:ext cx="3415104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2.1.3.4 Mạch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đổi nối Y/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ba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367567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2209800" y="3283983"/>
            <a:ext cx="3048000" cy="3497817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26" name="Rectangle 25"/>
          <p:cNvSpPr/>
          <p:nvPr/>
        </p:nvSpPr>
        <p:spPr>
          <a:xfrm>
            <a:off x="228600" y="2795652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và K</a:t>
            </a:r>
            <a:r>
              <a:rPr lang="el-GR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285224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95072" y="1069714"/>
            <a:ext cx="872032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cơ dùng trong hệ thống truyền động điện trong quá trình hoạt động cũng có những thời điểm cần dừng nhanh và chính xác</a:t>
            </a:r>
          </a:p>
        </p:txBody>
      </p:sp>
      <p:sp>
        <p:nvSpPr>
          <p:cNvPr id="3" name="Rectangle 2"/>
          <p:cNvSpPr/>
          <p:nvPr/>
        </p:nvSpPr>
        <p:spPr>
          <a:xfrm>
            <a:off x="195072" y="3137322"/>
            <a:ext cx="87630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Các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hệ thống truyền động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có bộ phận hãm như thang máy, cần trục, cẩu trục, hệ thống băng tải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……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5072" y="2103518"/>
            <a:ext cx="87020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Để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dừng nhanh và chính xác đòi hỏi liên kết với kết cấu động cơ có bộ phận hãm. </a:t>
            </a:r>
          </a:p>
        </p:txBody>
      </p:sp>
      <p:sp>
        <p:nvSpPr>
          <p:cNvPr id="21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33133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40755" y="4034135"/>
            <a:ext cx="780382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Hãm bằng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cơ cấu cơ khí điều khiển bằng nam châm điện</a:t>
            </a:r>
          </a:p>
        </p:txBody>
      </p:sp>
      <p:sp>
        <p:nvSpPr>
          <p:cNvPr id="6" name="Rectangle 5"/>
          <p:cNvSpPr/>
          <p:nvPr/>
        </p:nvSpPr>
        <p:spPr>
          <a:xfrm>
            <a:off x="228600" y="990600"/>
            <a:ext cx="6705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Các các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phương pháp hãm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thường sử dụng sau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</p:txBody>
      </p:sp>
      <p:sp>
        <p:nvSpPr>
          <p:cNvPr id="7" name="Rectangle 6"/>
          <p:cNvSpPr/>
          <p:nvPr/>
        </p:nvSpPr>
        <p:spPr>
          <a:xfrm>
            <a:off x="740755" y="1583312"/>
            <a:ext cx="364886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Hãm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năng</a:t>
            </a:r>
          </a:p>
        </p:txBody>
      </p:sp>
      <p:sp>
        <p:nvSpPr>
          <p:cNvPr id="8" name="Rectangle 7"/>
          <p:cNvSpPr/>
          <p:nvPr/>
        </p:nvSpPr>
        <p:spPr>
          <a:xfrm>
            <a:off x="740755" y="2196508"/>
            <a:ext cx="261670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Hãm ngược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40755" y="2809704"/>
            <a:ext cx="20408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Hãm tái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</a:p>
        </p:txBody>
      </p:sp>
      <p:sp>
        <p:nvSpPr>
          <p:cNvPr id="10" name="Rectangle 9"/>
          <p:cNvSpPr/>
          <p:nvPr/>
        </p:nvSpPr>
        <p:spPr>
          <a:xfrm>
            <a:off x="740755" y="3422900"/>
            <a:ext cx="392434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Hãm bằng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ly hợp điện từ</a:t>
            </a:r>
          </a:p>
        </p:txBody>
      </p:sp>
      <p:sp>
        <p:nvSpPr>
          <p:cNvPr id="21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165928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68300" y="1468062"/>
            <a:ext cx="86106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Hãm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động năng thực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hiện khi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pha đang hoạt động, ngắt nguồn điện xoay chiều ba pha sau đó đưa điện một chiều vào bộ dây stator động cơ ba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33401" y="4830228"/>
            <a:ext cx="3505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Chú ý: Điện áp </a:t>
            </a:r>
            <a:r>
              <a:rPr lang="en-US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lúc </a:t>
            </a:r>
            <a:r>
              <a:rPr lang="en-US" sz="24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hãm:</a:t>
            </a:r>
            <a:endParaRPr lang="en-US" sz="2400" i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5760" y="3793194"/>
            <a:ext cx="872286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Khuyết điểm: Không sử dụng đối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có công suất lớn hay động cơ mang tải có quán tính lớn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vì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thời gian hãm lâu, lực hãm nhỏ.</a:t>
            </a:r>
          </a:p>
        </p:txBody>
      </p:sp>
      <p:sp>
        <p:nvSpPr>
          <p:cNvPr id="6" name="Rectangle 5"/>
          <p:cNvSpPr/>
          <p:nvPr/>
        </p:nvSpPr>
        <p:spPr>
          <a:xfrm>
            <a:off x="368300" y="2815294"/>
            <a:ext cx="85979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Ưu điểm: Sơ đồ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điện đơn giản,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ứng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dụng cho các động cơ có công suất trung bình và nhỏ.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Rectangle 6"/>
              <p:cNvSpPr/>
              <p:nvPr/>
            </p:nvSpPr>
            <p:spPr>
              <a:xfrm>
                <a:off x="3962400" y="4648200"/>
                <a:ext cx="3124200" cy="786177"/>
              </a:xfrm>
              <a:prstGeom prst="rect">
                <a:avLst/>
              </a:prstGeom>
              <a:solidFill>
                <a:srgbClr val="CCFF99"/>
              </a:solidFill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𝐷𝐶</m:t>
                          </m:r>
                        </m:sub>
                      </m:sSub>
                      <m:r>
                        <a:rPr lang="en-US" sz="2400" i="0">
                          <a:latin typeface="Cambria Math" panose="02040503050406030204" pitchFamily="18" charset="0"/>
                        </a:rPr>
                        <m:t>=(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6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÷</m:t>
                      </m:r>
                      <m:f>
                        <m:f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5</m:t>
                          </m:r>
                        </m:den>
                      </m:f>
                      <m:r>
                        <a:rPr lang="en-US" sz="2400" i="0">
                          <a:latin typeface="Cambria Math" panose="02040503050406030204" pitchFamily="18" charset="0"/>
                        </a:rPr>
                        <m:t>)</m:t>
                      </m:r>
                      <m:sSub>
                        <m:sSubPr>
                          <m:ctrlPr>
                            <a:rPr lang="en-US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𝑈</m:t>
                          </m:r>
                        </m:e>
                        <m:sub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𝑚</m:t>
                          </m:r>
                          <m:r>
                            <a:rPr lang="en-US" sz="2400" i="0">
                              <a:latin typeface="Cambria Math" panose="02040503050406030204" pitchFamily="18" charset="0"/>
                            </a:rPr>
                            <m:t>đ</m:t>
                          </m:r>
                          <m:r>
                            <a:rPr lang="en-US" sz="2400" i="1">
                              <a:latin typeface="Cambria Math" panose="02040503050406030204" pitchFamily="18" charset="0"/>
                            </a:rPr>
                            <m:t>𝑐</m:t>
                          </m:r>
                        </m:sub>
                      </m:sSub>
                    </m:oMath>
                  </m:oMathPara>
                </a14:m>
                <a:endParaRPr lang="en-US" sz="2400"/>
              </a:p>
            </p:txBody>
          </p:sp>
        </mc:Choice>
        <mc:Fallback xmlns=""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62400" y="4648200"/>
                <a:ext cx="3124200" cy="786177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Rectangle 2"/>
          <p:cNvSpPr>
            <a:spLocks noChangeArrowheads="1"/>
          </p:cNvSpPr>
          <p:nvPr/>
        </p:nvSpPr>
        <p:spPr bwMode="auto">
          <a:xfrm>
            <a:off x="76198" y="854715"/>
            <a:ext cx="80772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76200" y="35910"/>
            <a:ext cx="89027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92373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 animBg="1"/>
    </p:bld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0" y="2534005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3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9114019"/>
              </p:ext>
            </p:extLst>
          </p:nvPr>
        </p:nvGraphicFramePr>
        <p:xfrm>
          <a:off x="2819400" y="470303"/>
          <a:ext cx="6324600" cy="638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7226" r:id="rId4" imgW="10306050" imgH="3771900" progId="AutoCAD.Drawing.17">
                  <p:embed/>
                </p:oleObj>
              </mc:Choice>
              <mc:Fallback>
                <p:oleObj r:id="rId4" imgW="10306050" imgH="377190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819" t="49059" r="52959" b="20389"/>
                      <a:stretch>
                        <a:fillRect/>
                      </a:stretch>
                    </p:blipFill>
                    <p:spPr bwMode="auto">
                      <a:xfrm>
                        <a:off x="2819400" y="470303"/>
                        <a:ext cx="6324600" cy="638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19"/>
          <p:cNvSpPr>
            <a:spLocks noChangeArrowheads="1"/>
          </p:cNvSpPr>
          <p:nvPr/>
        </p:nvSpPr>
        <p:spPr bwMode="auto">
          <a:xfrm>
            <a:off x="76201" y="3028536"/>
            <a:ext cx="321998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3391691" y="6058068"/>
            <a:ext cx="1000478" cy="83041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1" name="Rectangle 19"/>
          <p:cNvSpPr>
            <a:spLocks noChangeArrowheads="1"/>
          </p:cNvSpPr>
          <p:nvPr/>
        </p:nvSpPr>
        <p:spPr bwMode="auto">
          <a:xfrm>
            <a:off x="76200" y="3525024"/>
            <a:ext cx="335759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ba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2819399" y="841248"/>
            <a:ext cx="1981201" cy="49851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3" name="Rectangle 13"/>
          <p:cNvSpPr>
            <a:spLocks noChangeArrowheads="1"/>
          </p:cNvSpPr>
          <p:nvPr/>
        </p:nvSpPr>
        <p:spPr bwMode="auto">
          <a:xfrm>
            <a:off x="76201" y="4021512"/>
            <a:ext cx="335759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3038474" y="3173232"/>
            <a:ext cx="1838325" cy="55518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76200" y="4572000"/>
            <a:ext cx="32199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76201" y="6027003"/>
            <a:ext cx="263806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2667000" y="5375548"/>
            <a:ext cx="2259469" cy="68251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4935613" y="4971553"/>
            <a:ext cx="621859" cy="44154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2" name="Oval 21"/>
          <p:cNvSpPr/>
          <p:nvPr/>
        </p:nvSpPr>
        <p:spPr bwMode="auto">
          <a:xfrm>
            <a:off x="4913862" y="3600870"/>
            <a:ext cx="621859" cy="44154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Oval 22"/>
          <p:cNvSpPr/>
          <p:nvPr/>
        </p:nvSpPr>
        <p:spPr bwMode="auto">
          <a:xfrm>
            <a:off x="5715000" y="2477682"/>
            <a:ext cx="621859" cy="44154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0" name="Rectangle 13"/>
          <p:cNvSpPr>
            <a:spLocks noChangeArrowheads="1"/>
          </p:cNvSpPr>
          <p:nvPr/>
        </p:nvSpPr>
        <p:spPr bwMode="auto">
          <a:xfrm>
            <a:off x="76200" y="5105400"/>
            <a:ext cx="32199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Máy biến áp MBA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5557473" y="3016989"/>
            <a:ext cx="1605328" cy="55518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4" name="Rectangle 13"/>
          <p:cNvSpPr>
            <a:spLocks noChangeArrowheads="1"/>
          </p:cNvSpPr>
          <p:nvPr/>
        </p:nvSpPr>
        <p:spPr bwMode="auto">
          <a:xfrm>
            <a:off x="80772" y="5558135"/>
            <a:ext cx="321998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diod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5662609" y="3669929"/>
            <a:ext cx="1657719" cy="170561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02469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750"/>
                            </p:stCondLst>
                            <p:childTnLst>
                              <p:par>
                                <p:cTn id="5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5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0" grpId="1" animBg="1"/>
      <p:bldP spid="11" grpId="0"/>
      <p:bldP spid="12" grpId="0" animBg="1"/>
      <p:bldP spid="12" grpId="1" animBg="1"/>
      <p:bldP spid="13" grpId="0"/>
      <p:bldP spid="14" grpId="0" animBg="1"/>
      <p:bldP spid="14" grpId="1" animBg="1"/>
      <p:bldP spid="15" grpId="0"/>
      <p:bldP spid="16" grpId="0"/>
      <p:bldP spid="17" grpId="0" animBg="1"/>
      <p:bldP spid="18" grpId="0" animBg="1"/>
      <p:bldP spid="18" grpId="1" animBg="1"/>
      <p:bldP spid="22" grpId="0" animBg="1"/>
      <p:bldP spid="22" grpId="1" animBg="1"/>
      <p:bldP spid="23" grpId="0" animBg="1"/>
      <p:bldP spid="23" grpId="1" animBg="1"/>
      <p:bldP spid="20" grpId="0"/>
      <p:bldP spid="21" grpId="0" animBg="1"/>
      <p:bldP spid="21" grpId="1" animBg="1"/>
      <p:bldP spid="24" grpId="0"/>
      <p:bldP spid="25" grpId="0" animBg="1"/>
      <p:bldP spid="25" grpId="1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0" y="253400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3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19400" y="470303"/>
          <a:ext cx="6324600" cy="638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5281" r:id="rId4" imgW="10306050" imgH="3771900" progId="AutoCAD.Drawing.17">
                  <p:embed/>
                </p:oleObj>
              </mc:Choice>
              <mc:Fallback>
                <p:oleObj r:id="rId4" imgW="10306050" imgH="37719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819" t="49059" r="52959" b="20389"/>
                      <a:stretch>
                        <a:fillRect/>
                      </a:stretch>
                    </p:blipFill>
                    <p:spPr bwMode="auto">
                      <a:xfrm>
                        <a:off x="2819400" y="470303"/>
                        <a:ext cx="6324600" cy="638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86097" y="3036187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4724400" y="1242651"/>
            <a:ext cx="533400" cy="49108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Rectangle 19"/>
          <p:cNvSpPr>
            <a:spLocks noChangeArrowheads="1"/>
          </p:cNvSpPr>
          <p:nvPr/>
        </p:nvSpPr>
        <p:spPr bwMode="auto">
          <a:xfrm>
            <a:off x="76200" y="358125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5217090" y="1143000"/>
            <a:ext cx="671646" cy="59090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106487" y="4514088"/>
            <a:ext cx="255349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K(7, 9) + Start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6731020" y="1143000"/>
            <a:ext cx="1110558" cy="86165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Rectangle 13"/>
          <p:cNvSpPr>
            <a:spLocks noChangeArrowheads="1"/>
          </p:cNvSpPr>
          <p:nvPr/>
        </p:nvSpPr>
        <p:spPr bwMode="auto">
          <a:xfrm>
            <a:off x="90558" y="5345085"/>
            <a:ext cx="310984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(5, 17) + Stop(5, 13)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90841" y="6183285"/>
            <a:ext cx="35597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Rơle thời gian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 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8229600" y="2534005"/>
            <a:ext cx="724391" cy="46166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8344391" y="1914451"/>
            <a:ext cx="384959" cy="50566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Rectangle 13"/>
          <p:cNvSpPr>
            <a:spLocks noChangeArrowheads="1"/>
          </p:cNvSpPr>
          <p:nvPr/>
        </p:nvSpPr>
        <p:spPr bwMode="auto">
          <a:xfrm>
            <a:off x="90558" y="4056888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5705856" y="1198201"/>
            <a:ext cx="595448" cy="572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Rectangle 19"/>
          <p:cNvSpPr>
            <a:spLocks noChangeArrowheads="1"/>
          </p:cNvSpPr>
          <p:nvPr/>
        </p:nvSpPr>
        <p:spPr bwMode="auto">
          <a:xfrm>
            <a:off x="1163427" y="3569906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6" name="Straight Connector 35"/>
          <p:cNvCxnSpPr/>
          <p:nvPr/>
        </p:nvCxnSpPr>
        <p:spPr bwMode="auto">
          <a:xfrm>
            <a:off x="1059778" y="3517206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7" name="Oval 36"/>
          <p:cNvSpPr/>
          <p:nvPr/>
        </p:nvSpPr>
        <p:spPr bwMode="auto">
          <a:xfrm>
            <a:off x="6228207" y="1143000"/>
            <a:ext cx="502811" cy="127711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8229600" y="1318851"/>
            <a:ext cx="573606" cy="44805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5965571" y="1914451"/>
            <a:ext cx="1121029" cy="571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7516317" y="1958447"/>
            <a:ext cx="484684" cy="46166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55405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"/>
                            </p:stCondLst>
                            <p:childTnLst>
                              <p:par>
                                <p:cTn id="7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4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 animBg="1"/>
      <p:bldP spid="21" grpId="1" animBg="1"/>
      <p:bldP spid="23" grpId="0"/>
      <p:bldP spid="24" grpId="0" animBg="1"/>
      <p:bldP spid="24" grpId="1" animBg="1"/>
      <p:bldP spid="25" grpId="0"/>
      <p:bldP spid="26" grpId="0" animBg="1"/>
      <p:bldP spid="26" grpId="1" animBg="1"/>
      <p:bldP spid="27" grpId="0"/>
      <p:bldP spid="28" grpId="0"/>
      <p:bldP spid="29" grpId="0" animBg="1"/>
      <p:bldP spid="30" grpId="0" animBg="1"/>
      <p:bldP spid="30" grpId="1" animBg="1"/>
      <p:bldP spid="31" grpId="0"/>
      <p:bldP spid="32" grpId="0" animBg="1"/>
      <p:bldP spid="32" grpId="1" animBg="1"/>
      <p:bldP spid="35" grpId="0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1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0" y="2534005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3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19400" y="470303"/>
          <a:ext cx="6324600" cy="638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297" r:id="rId4" imgW="10306050" imgH="3771900" progId="AutoCAD.Drawing.17">
                  <p:embed/>
                </p:oleObj>
              </mc:Choice>
              <mc:Fallback>
                <p:oleObj r:id="rId4" imgW="10306050" imgH="37719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819" t="49059" r="52959" b="20389"/>
                      <a:stretch>
                        <a:fillRect/>
                      </a:stretch>
                    </p:blipFill>
                    <p:spPr bwMode="auto">
                      <a:xfrm>
                        <a:off x="2819400" y="470303"/>
                        <a:ext cx="6324600" cy="638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57130865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val 32"/>
          <p:cNvSpPr/>
          <p:nvPr/>
        </p:nvSpPr>
        <p:spPr bwMode="auto">
          <a:xfrm>
            <a:off x="1276645" y="454575"/>
            <a:ext cx="1900034" cy="888842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3 pha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3649707" y="530775"/>
            <a:ext cx="2114061" cy="685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một lực đủ lớn</a:t>
            </a:r>
          </a:p>
        </p:txBody>
      </p:sp>
      <p:sp>
        <p:nvSpPr>
          <p:cNvPr id="40" name="Rectangle 39"/>
          <p:cNvSpPr/>
          <p:nvPr/>
        </p:nvSpPr>
        <p:spPr bwMode="auto">
          <a:xfrm>
            <a:off x="3547532" y="1685899"/>
            <a:ext cx="2321949" cy="6707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581400" y="2862129"/>
            <a:ext cx="2239962" cy="6800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Contactor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6699813" y="3943160"/>
            <a:ext cx="1962728" cy="7110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K(7, 9)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2819400" y="3943160"/>
            <a:ext cx="3636517" cy="71687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</a:t>
            </a:r>
          </a:p>
        </p:txBody>
      </p:sp>
      <p:sp>
        <p:nvSpPr>
          <p:cNvPr id="45" name="Rectangle 44"/>
          <p:cNvSpPr/>
          <p:nvPr/>
        </p:nvSpPr>
        <p:spPr bwMode="auto">
          <a:xfrm>
            <a:off x="3341397" y="4944340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/>
          <p:nvPr/>
        </p:nvCxnSpPr>
        <p:spPr bwMode="auto">
          <a:xfrm flipV="1">
            <a:off x="3159745" y="860976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>
            <a:stCxn id="40" idx="2"/>
            <a:endCxn id="42" idx="0"/>
          </p:cNvCxnSpPr>
          <p:nvPr/>
        </p:nvCxnSpPr>
        <p:spPr bwMode="auto">
          <a:xfrm flipH="1">
            <a:off x="4701381" y="2356618"/>
            <a:ext cx="7126" cy="5055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/>
          <p:nvPr/>
        </p:nvCxnSpPr>
        <p:spPr bwMode="auto">
          <a:xfrm>
            <a:off x="4708505" y="4648200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43" idx="0"/>
          </p:cNvCxnSpPr>
          <p:nvPr/>
        </p:nvCxnSpPr>
        <p:spPr bwMode="auto">
          <a:xfrm>
            <a:off x="4701381" y="3542190"/>
            <a:ext cx="2979796" cy="40097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42" idx="2"/>
            <a:endCxn id="54" idx="0"/>
          </p:cNvCxnSpPr>
          <p:nvPr/>
        </p:nvCxnSpPr>
        <p:spPr bwMode="auto">
          <a:xfrm flipH="1">
            <a:off x="1371600" y="3542190"/>
            <a:ext cx="3329781" cy="27614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>
            <a:off x="8696324" y="4317503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8820183" y="3208738"/>
            <a:ext cx="0" cy="110876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/>
          <p:nvPr/>
        </p:nvCxnSpPr>
        <p:spPr bwMode="auto">
          <a:xfrm flipH="1">
            <a:off x="5869482" y="3208737"/>
            <a:ext cx="2950701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152400" y="3818336"/>
            <a:ext cx="2438400" cy="105846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K(13, 15) hở ra ngăn cuộn 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có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5" name="Straight Arrow Connector 54"/>
          <p:cNvCxnSpPr/>
          <p:nvPr/>
        </p:nvCxnSpPr>
        <p:spPr bwMode="auto">
          <a:xfrm>
            <a:off x="4692682" y="3556579"/>
            <a:ext cx="0" cy="37219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>
            <a:off x="4706738" y="1216575"/>
            <a:ext cx="1769" cy="46932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6659217" y="2780127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855096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40" grpId="0" animBg="1"/>
      <p:bldP spid="42" grpId="0" animBg="1"/>
      <p:bldP spid="43" grpId="0" animBg="1"/>
      <p:bldP spid="44" grpId="0" animBg="1"/>
      <p:bldP spid="45" grpId="0" animBg="1"/>
      <p:bldP spid="54" grpId="0" animBg="1"/>
      <p:bldP spid="57" grpId="0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0" y="2534005"/>
            <a:ext cx="3124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hãm động năng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3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19400" y="470303"/>
          <a:ext cx="6324600" cy="638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7320" r:id="rId4" imgW="10306050" imgH="3771900" progId="AutoCAD.Drawing.17">
                  <p:embed/>
                </p:oleObj>
              </mc:Choice>
              <mc:Fallback>
                <p:oleObj r:id="rId4" imgW="10306050" imgH="37719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819" t="49059" r="52959" b="20389"/>
                      <a:stretch>
                        <a:fillRect/>
                      </a:stretch>
                    </p:blipFill>
                    <p:spPr bwMode="auto">
                      <a:xfrm>
                        <a:off x="2819400" y="470303"/>
                        <a:ext cx="6324600" cy="638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87616276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8" name="Straight Arrow Connector 47"/>
          <p:cNvCxnSpPr>
            <a:stCxn id="54" idx="2"/>
            <a:endCxn id="37" idx="0"/>
          </p:cNvCxnSpPr>
          <p:nvPr/>
        </p:nvCxnSpPr>
        <p:spPr bwMode="auto">
          <a:xfrm>
            <a:off x="5294492" y="510308"/>
            <a:ext cx="1923248" cy="49881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54" idx="2"/>
            <a:endCxn id="34" idx="0"/>
          </p:cNvCxnSpPr>
          <p:nvPr/>
        </p:nvCxnSpPr>
        <p:spPr bwMode="auto">
          <a:xfrm flipH="1">
            <a:off x="2626807" y="510308"/>
            <a:ext cx="2667685" cy="25169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4" name="Straight Arrow Connector 213"/>
          <p:cNvCxnSpPr>
            <a:stCxn id="59" idx="2"/>
            <a:endCxn id="140" idx="0"/>
          </p:cNvCxnSpPr>
          <p:nvPr/>
        </p:nvCxnSpPr>
        <p:spPr bwMode="auto">
          <a:xfrm>
            <a:off x="2360573" y="5943600"/>
            <a:ext cx="2494160" cy="50640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8" name="Straight Arrow Connector 227"/>
          <p:cNvCxnSpPr>
            <a:stCxn id="137" idx="2"/>
            <a:endCxn id="227" idx="0"/>
          </p:cNvCxnSpPr>
          <p:nvPr/>
        </p:nvCxnSpPr>
        <p:spPr bwMode="auto">
          <a:xfrm flipH="1">
            <a:off x="5178800" y="5009057"/>
            <a:ext cx="2590470" cy="32494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1" name="Straight Arrow Connector 210"/>
          <p:cNvCxnSpPr>
            <a:stCxn id="139" idx="2"/>
            <a:endCxn id="140" idx="0"/>
          </p:cNvCxnSpPr>
          <p:nvPr/>
        </p:nvCxnSpPr>
        <p:spPr bwMode="auto">
          <a:xfrm flipH="1">
            <a:off x="4854733" y="6138997"/>
            <a:ext cx="2036203" cy="31100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5" name="Straight Arrow Connector 174"/>
          <p:cNvCxnSpPr>
            <a:stCxn id="58" idx="2"/>
            <a:endCxn id="59" idx="0"/>
          </p:cNvCxnSpPr>
          <p:nvPr/>
        </p:nvCxnSpPr>
        <p:spPr bwMode="auto">
          <a:xfrm flipH="1">
            <a:off x="2360573" y="4781363"/>
            <a:ext cx="1521423" cy="55374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8" name="Straight Arrow Connector 177"/>
          <p:cNvCxnSpPr>
            <a:stCxn id="63" idx="2"/>
            <a:endCxn id="59" idx="0"/>
          </p:cNvCxnSpPr>
          <p:nvPr/>
        </p:nvCxnSpPr>
        <p:spPr bwMode="auto">
          <a:xfrm>
            <a:off x="796569" y="4952999"/>
            <a:ext cx="1564004" cy="3821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3" name="Straight Arrow Connector 172"/>
          <p:cNvCxnSpPr/>
          <p:nvPr/>
        </p:nvCxnSpPr>
        <p:spPr bwMode="auto">
          <a:xfrm>
            <a:off x="5741738" y="2868189"/>
            <a:ext cx="2039175" cy="34432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7" name="Straight Arrow Connector 76"/>
          <p:cNvCxnSpPr>
            <a:stCxn id="37" idx="2"/>
          </p:cNvCxnSpPr>
          <p:nvPr/>
        </p:nvCxnSpPr>
        <p:spPr bwMode="auto">
          <a:xfrm>
            <a:off x="7217740" y="1361235"/>
            <a:ext cx="0" cy="153155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6" name="Straight Arrow Connector 65"/>
          <p:cNvCxnSpPr>
            <a:stCxn id="40" idx="2"/>
            <a:endCxn id="42" idx="0"/>
          </p:cNvCxnSpPr>
          <p:nvPr/>
        </p:nvCxnSpPr>
        <p:spPr bwMode="auto">
          <a:xfrm flipH="1">
            <a:off x="2363756" y="1637195"/>
            <a:ext cx="263051" cy="26780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91" idx="2"/>
            <a:endCxn id="128" idx="0"/>
          </p:cNvCxnSpPr>
          <p:nvPr/>
        </p:nvCxnSpPr>
        <p:spPr bwMode="auto">
          <a:xfrm>
            <a:off x="7767028" y="3588690"/>
            <a:ext cx="0" cy="22131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Connector 31"/>
          <p:cNvCxnSpPr/>
          <p:nvPr/>
        </p:nvCxnSpPr>
        <p:spPr bwMode="auto">
          <a:xfrm>
            <a:off x="5867400" y="3786239"/>
            <a:ext cx="3810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Arrow Connector 51"/>
          <p:cNvCxnSpPr>
            <a:stCxn id="34" idx="2"/>
            <a:endCxn id="40" idx="0"/>
          </p:cNvCxnSpPr>
          <p:nvPr/>
        </p:nvCxnSpPr>
        <p:spPr bwMode="auto">
          <a:xfrm>
            <a:off x="2626807" y="1084535"/>
            <a:ext cx="0" cy="2398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6" name="Straight Arrow Connector 45"/>
          <p:cNvCxnSpPr>
            <a:stCxn id="60" idx="3"/>
            <a:endCxn id="54" idx="1"/>
          </p:cNvCxnSpPr>
          <p:nvPr/>
        </p:nvCxnSpPr>
        <p:spPr bwMode="auto">
          <a:xfrm flipV="1">
            <a:off x="3048000" y="321797"/>
            <a:ext cx="682984" cy="175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3730984" y="133286"/>
            <a:ext cx="3127015" cy="3770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 một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5071873" y="3985557"/>
            <a:ext cx="1021080" cy="79580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(5, 13)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2761672" y="3977495"/>
            <a:ext cx="2240648" cy="80386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1063546" y="5335104"/>
            <a:ext cx="2594054" cy="60849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 DC, hãm động năng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0" name="Rectangle 89"/>
          <p:cNvSpPr>
            <a:spLocks noChangeArrowheads="1"/>
          </p:cNvSpPr>
          <p:nvPr/>
        </p:nvSpPr>
        <p:spPr bwMode="auto">
          <a:xfrm>
            <a:off x="5391503" y="3014246"/>
            <a:ext cx="856897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1275295" y="762000"/>
            <a:ext cx="2703024" cy="32253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37" name="Rectangle 36"/>
          <p:cNvSpPr/>
          <p:nvPr/>
        </p:nvSpPr>
        <p:spPr bwMode="auto">
          <a:xfrm>
            <a:off x="5715000" y="1009127"/>
            <a:ext cx="3005480" cy="3521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13)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69139" y="3124199"/>
            <a:ext cx="1454861" cy="54898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1676400" y="3810000"/>
            <a:ext cx="1018221" cy="8163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0" name="Straight Arrow Connector 69"/>
          <p:cNvCxnSpPr>
            <a:stCxn id="42" idx="2"/>
            <a:endCxn id="43" idx="0"/>
          </p:cNvCxnSpPr>
          <p:nvPr/>
        </p:nvCxnSpPr>
        <p:spPr bwMode="auto">
          <a:xfrm flipH="1">
            <a:off x="796570" y="2700752"/>
            <a:ext cx="1567186" cy="42344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Straight Arrow Connector 70"/>
          <p:cNvCxnSpPr>
            <a:stCxn id="40" idx="2"/>
            <a:endCxn id="44" idx="0"/>
          </p:cNvCxnSpPr>
          <p:nvPr/>
        </p:nvCxnSpPr>
        <p:spPr bwMode="auto">
          <a:xfrm>
            <a:off x="2626807" y="1637195"/>
            <a:ext cx="1759809" cy="39482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40" idx="2"/>
            <a:endCxn id="41" idx="0"/>
          </p:cNvCxnSpPr>
          <p:nvPr/>
        </p:nvCxnSpPr>
        <p:spPr bwMode="auto">
          <a:xfrm flipH="1">
            <a:off x="741789" y="1637195"/>
            <a:ext cx="1885018" cy="26780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3" name="Straight Arrow Connector 72"/>
          <p:cNvCxnSpPr>
            <a:stCxn id="56" idx="2"/>
            <a:endCxn id="58" idx="0"/>
          </p:cNvCxnSpPr>
          <p:nvPr/>
        </p:nvCxnSpPr>
        <p:spPr bwMode="auto">
          <a:xfrm flipH="1">
            <a:off x="3881996" y="3588689"/>
            <a:ext cx="71260" cy="38880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4" name="Straight Arrow Connector 73"/>
          <p:cNvCxnSpPr>
            <a:stCxn id="56" idx="2"/>
            <a:endCxn id="57" idx="0"/>
          </p:cNvCxnSpPr>
          <p:nvPr/>
        </p:nvCxnSpPr>
        <p:spPr bwMode="auto">
          <a:xfrm>
            <a:off x="3953256" y="3588689"/>
            <a:ext cx="1629157" cy="39686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5" name="Straight Arrow Connector 74"/>
          <p:cNvCxnSpPr>
            <a:stCxn id="56" idx="2"/>
            <a:endCxn id="45" idx="0"/>
          </p:cNvCxnSpPr>
          <p:nvPr/>
        </p:nvCxnSpPr>
        <p:spPr bwMode="auto">
          <a:xfrm flipH="1">
            <a:off x="2185511" y="3588689"/>
            <a:ext cx="1767745" cy="2213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8" name="Straight Arrow Connector 77"/>
          <p:cNvCxnSpPr>
            <a:stCxn id="91" idx="1"/>
            <a:endCxn id="56" idx="3"/>
          </p:cNvCxnSpPr>
          <p:nvPr/>
        </p:nvCxnSpPr>
        <p:spPr bwMode="auto">
          <a:xfrm flipH="1" flipV="1">
            <a:off x="5218176" y="3394545"/>
            <a:ext cx="1248079" cy="253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82" name="Straight Connector 81"/>
          <p:cNvCxnSpPr/>
          <p:nvPr/>
        </p:nvCxnSpPr>
        <p:spPr bwMode="auto">
          <a:xfrm flipV="1">
            <a:off x="5867400" y="3394545"/>
            <a:ext cx="0" cy="37840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Straight Arrow Connector 85"/>
          <p:cNvCxnSpPr/>
          <p:nvPr/>
        </p:nvCxnSpPr>
        <p:spPr bwMode="auto">
          <a:xfrm flipV="1">
            <a:off x="76199" y="1481552"/>
            <a:ext cx="1121665" cy="68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Connector 87"/>
          <p:cNvCxnSpPr/>
          <p:nvPr/>
        </p:nvCxnSpPr>
        <p:spPr bwMode="auto">
          <a:xfrm>
            <a:off x="61081" y="2365381"/>
            <a:ext cx="1332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9" name="Straight Connector 88"/>
          <p:cNvCxnSpPr/>
          <p:nvPr/>
        </p:nvCxnSpPr>
        <p:spPr bwMode="auto">
          <a:xfrm flipH="1" flipV="1">
            <a:off x="76200" y="1488409"/>
            <a:ext cx="1" cy="79759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00" name="Rectangle 99"/>
          <p:cNvSpPr>
            <a:spLocks noChangeArrowheads="1"/>
          </p:cNvSpPr>
          <p:nvPr/>
        </p:nvSpPr>
        <p:spPr bwMode="auto">
          <a:xfrm>
            <a:off x="0" y="1109246"/>
            <a:ext cx="1199096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208282" y="1905001"/>
            <a:ext cx="1067013" cy="7957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K(7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, 9) hở ra</a:t>
            </a:r>
          </a:p>
        </p:txBody>
      </p:sp>
      <p:sp>
        <p:nvSpPr>
          <p:cNvPr id="44" name="Rectangle 43"/>
          <p:cNvSpPr/>
          <p:nvPr/>
        </p:nvSpPr>
        <p:spPr bwMode="auto">
          <a:xfrm>
            <a:off x="3439232" y="2032015"/>
            <a:ext cx="1894768" cy="6717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K(13, 15) đóng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60" name="Rounded Rectangle 59"/>
          <p:cNvSpPr/>
          <p:nvPr/>
        </p:nvSpPr>
        <p:spPr bwMode="auto">
          <a:xfrm>
            <a:off x="457200" y="133286"/>
            <a:ext cx="2590800" cy="412152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M đang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3" name="Rectangle 62"/>
          <p:cNvSpPr/>
          <p:nvPr/>
        </p:nvSpPr>
        <p:spPr bwMode="auto">
          <a:xfrm>
            <a:off x="69137" y="4096630"/>
            <a:ext cx="1454863" cy="85636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Rotor động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còn quay theo quán tính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6466255" y="3205466"/>
            <a:ext cx="2601545" cy="38322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2" name="Rectangle 41"/>
          <p:cNvSpPr/>
          <p:nvPr/>
        </p:nvSpPr>
        <p:spPr bwMode="auto">
          <a:xfrm>
            <a:off x="1371600" y="1905000"/>
            <a:ext cx="1984311" cy="79575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6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ra </a:t>
            </a:r>
          </a:p>
        </p:txBody>
      </p:sp>
      <p:sp>
        <p:nvSpPr>
          <p:cNvPr id="128" name="Rectangle 127"/>
          <p:cNvSpPr/>
          <p:nvPr/>
        </p:nvSpPr>
        <p:spPr bwMode="auto">
          <a:xfrm>
            <a:off x="6466255" y="3810000"/>
            <a:ext cx="2601545" cy="56464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định, tiếp điểm R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 hở ra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9" name="Rectangle 138"/>
          <p:cNvSpPr/>
          <p:nvPr/>
        </p:nvSpPr>
        <p:spPr bwMode="auto">
          <a:xfrm>
            <a:off x="5791200" y="5334001"/>
            <a:ext cx="2199472" cy="80499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0" name="Rectangle 139"/>
          <p:cNvSpPr/>
          <p:nvPr/>
        </p:nvSpPr>
        <p:spPr bwMode="auto">
          <a:xfrm>
            <a:off x="2057400" y="6450004"/>
            <a:ext cx="5594666" cy="33179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nguồn DC ra khởi động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M, kết thúc hãm động năng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51" name="Straight Arrow Connector 150"/>
          <p:cNvCxnSpPr>
            <a:stCxn id="44" idx="2"/>
          </p:cNvCxnSpPr>
          <p:nvPr/>
        </p:nvCxnSpPr>
        <p:spPr bwMode="auto">
          <a:xfrm>
            <a:off x="4386616" y="2703737"/>
            <a:ext cx="0" cy="1711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0" name="Straight Arrow Connector 169"/>
          <p:cNvCxnSpPr>
            <a:endCxn id="56" idx="0"/>
          </p:cNvCxnSpPr>
          <p:nvPr/>
        </p:nvCxnSpPr>
        <p:spPr bwMode="auto">
          <a:xfrm flipH="1">
            <a:off x="3953256" y="2877268"/>
            <a:ext cx="1814254" cy="32313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8" name="Straight Connector 147"/>
          <p:cNvCxnSpPr/>
          <p:nvPr/>
        </p:nvCxnSpPr>
        <p:spPr bwMode="auto">
          <a:xfrm>
            <a:off x="4386616" y="2869869"/>
            <a:ext cx="2831124" cy="1577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Connector 181"/>
          <p:cNvCxnSpPr/>
          <p:nvPr/>
        </p:nvCxnSpPr>
        <p:spPr bwMode="auto">
          <a:xfrm flipV="1">
            <a:off x="6273798" y="3761599"/>
            <a:ext cx="0" cy="119140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4" name="Straight Connector 183"/>
          <p:cNvCxnSpPr/>
          <p:nvPr/>
        </p:nvCxnSpPr>
        <p:spPr bwMode="auto">
          <a:xfrm flipV="1">
            <a:off x="5582413" y="4724400"/>
            <a:ext cx="0" cy="24783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7" name="Straight Connector 186"/>
          <p:cNvCxnSpPr/>
          <p:nvPr/>
        </p:nvCxnSpPr>
        <p:spPr bwMode="auto">
          <a:xfrm>
            <a:off x="5585196" y="5029200"/>
            <a:ext cx="688602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93" name="Oval 192"/>
          <p:cNvSpPr/>
          <p:nvPr/>
        </p:nvSpPr>
        <p:spPr bwMode="auto">
          <a:xfrm>
            <a:off x="5820838" y="3349081"/>
            <a:ext cx="95095" cy="95315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94" name="Oval 193"/>
          <p:cNvSpPr/>
          <p:nvPr/>
        </p:nvSpPr>
        <p:spPr bwMode="auto">
          <a:xfrm>
            <a:off x="5729089" y="2832063"/>
            <a:ext cx="95095" cy="95315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196" name="Straight Arrow Connector 195"/>
          <p:cNvCxnSpPr>
            <a:stCxn id="128" idx="2"/>
            <a:endCxn id="137" idx="0"/>
          </p:cNvCxnSpPr>
          <p:nvPr/>
        </p:nvCxnSpPr>
        <p:spPr bwMode="auto">
          <a:xfrm>
            <a:off x="7767028" y="4374646"/>
            <a:ext cx="2242" cy="24612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2" name="Straight Arrow Connector 201"/>
          <p:cNvCxnSpPr>
            <a:stCxn id="137" idx="2"/>
            <a:endCxn id="139" idx="0"/>
          </p:cNvCxnSpPr>
          <p:nvPr/>
        </p:nvCxnSpPr>
        <p:spPr bwMode="auto">
          <a:xfrm flipH="1">
            <a:off x="6890936" y="5009057"/>
            <a:ext cx="878334" cy="32494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7" name="Straight Arrow Connector 216"/>
          <p:cNvCxnSpPr>
            <a:stCxn id="43" idx="2"/>
            <a:endCxn id="63" idx="0"/>
          </p:cNvCxnSpPr>
          <p:nvPr/>
        </p:nvCxnSpPr>
        <p:spPr bwMode="auto">
          <a:xfrm flipH="1">
            <a:off x="796569" y="3673182"/>
            <a:ext cx="1" cy="42344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27" name="Rectangle 226"/>
          <p:cNvSpPr/>
          <p:nvPr/>
        </p:nvSpPr>
        <p:spPr bwMode="auto">
          <a:xfrm>
            <a:off x="4648200" y="5334000"/>
            <a:ext cx="1061200" cy="80499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(5, 13) hở ra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 bwMode="auto">
          <a:xfrm>
            <a:off x="1197864" y="1324424"/>
            <a:ext cx="2857886" cy="31277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K(11,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N) mất điện</a:t>
            </a:r>
          </a:p>
        </p:txBody>
      </p:sp>
      <p:sp>
        <p:nvSpPr>
          <p:cNvPr id="56" name="Rectangle 55"/>
          <p:cNvSpPr/>
          <p:nvPr/>
        </p:nvSpPr>
        <p:spPr bwMode="auto">
          <a:xfrm>
            <a:off x="2688335" y="3200400"/>
            <a:ext cx="2529841" cy="38828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79" name="Rectangle 78"/>
          <p:cNvSpPr/>
          <p:nvPr/>
        </p:nvSpPr>
        <p:spPr bwMode="auto">
          <a:xfrm>
            <a:off x="8058573" y="5484035"/>
            <a:ext cx="1018221" cy="8163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</a:p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0" name="Straight Arrow Connector 79"/>
          <p:cNvCxnSpPr>
            <a:stCxn id="137" idx="2"/>
            <a:endCxn id="79" idx="0"/>
          </p:cNvCxnSpPr>
          <p:nvPr/>
        </p:nvCxnSpPr>
        <p:spPr bwMode="auto">
          <a:xfrm>
            <a:off x="7769270" y="5009057"/>
            <a:ext cx="798414" cy="47497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37" name="Rectangle 136"/>
          <p:cNvSpPr/>
          <p:nvPr/>
        </p:nvSpPr>
        <p:spPr bwMode="auto">
          <a:xfrm>
            <a:off x="6454776" y="4620768"/>
            <a:ext cx="2628987" cy="38828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</p:spTree>
    <p:extLst>
      <p:ext uri="{BB962C8B-B14F-4D97-AF65-F5344CB8AC3E}">
        <p14:creationId xmlns:p14="http://schemas.microsoft.com/office/powerpoint/2010/main" val="248450538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5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25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5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50"/>
                            </p:stCondLst>
                            <p:childTnLst>
                              <p:par>
                                <p:cTn id="9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50"/>
                            </p:stCondLst>
                            <p:childTnLst>
                              <p:par>
                                <p:cTn id="10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25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75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2250"/>
                            </p:stCondLst>
                            <p:childTnLst>
                              <p:par>
                                <p:cTn id="1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8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2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50"/>
                            </p:stCondLst>
                            <p:childTnLst>
                              <p:par>
                                <p:cTn id="1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500"/>
                            </p:stCondLst>
                            <p:childTnLst>
                              <p:par>
                                <p:cTn id="1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5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25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000"/>
                            </p:stCondLst>
                            <p:childTnLst>
                              <p:par>
                                <p:cTn id="1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25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1250"/>
                            </p:stCondLst>
                            <p:childTnLst>
                              <p:par>
                                <p:cTn id="1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1500"/>
                            </p:stCondLst>
                            <p:childTnLst>
                              <p:par>
                                <p:cTn id="1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2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1750"/>
                            </p:stCondLst>
                            <p:childTnLst>
                              <p:par>
                                <p:cTn id="1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250"/>
                            </p:stCondLst>
                            <p:childTnLst>
                              <p:par>
                                <p:cTn id="1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0" fill="hold">
                      <p:stCondLst>
                        <p:cond delay="indefinite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250"/>
                            </p:stCondLst>
                            <p:childTnLst>
                              <p:par>
                                <p:cTn id="18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8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9" fill="hold">
                      <p:stCondLst>
                        <p:cond delay="indefinite"/>
                      </p:stCondLst>
                      <p:childTnLst>
                        <p:par>
                          <p:cTn id="190" fill="hold">
                            <p:stCondLst>
                              <p:cond delay="0"/>
                            </p:stCondLst>
                            <p:childTnLst>
                              <p:par>
                                <p:cTn id="19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500"/>
                            </p:stCondLst>
                            <p:childTnLst>
                              <p:par>
                                <p:cTn id="1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00"/>
                            </p:stCondLst>
                            <p:childTnLst>
                              <p:par>
                                <p:cTn id="20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9" dur="25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500"/>
                            </p:stCondLst>
                            <p:childTnLst>
                              <p:par>
                                <p:cTn id="2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8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9" fill="hold">
                      <p:stCondLst>
                        <p:cond delay="indefinite"/>
                      </p:stCondLst>
                      <p:childTnLst>
                        <p:par>
                          <p:cTn id="220" fill="hold">
                            <p:stCondLst>
                              <p:cond delay="0"/>
                            </p:stCondLst>
                            <p:childTnLst>
                              <p:par>
                                <p:cTn id="2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500"/>
                            </p:stCondLst>
                            <p:childTnLst>
                              <p:par>
                                <p:cTn id="2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7" dur="25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500"/>
                            </p:stCondLst>
                            <p:childTnLst>
                              <p:par>
                                <p:cTn id="2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6" dur="2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500"/>
                            </p:stCondLst>
                            <p:childTnLst>
                              <p:par>
                                <p:cTn id="2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5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500"/>
                            </p:stCondLst>
                            <p:childTnLst>
                              <p:par>
                                <p:cTn id="2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7" grpId="0" animBg="1"/>
      <p:bldP spid="58" grpId="0" animBg="1"/>
      <p:bldP spid="59" grpId="0" animBg="1"/>
      <p:bldP spid="90" grpId="0"/>
      <p:bldP spid="34" grpId="0" animBg="1"/>
      <p:bldP spid="37" grpId="0" animBg="1"/>
      <p:bldP spid="43" grpId="0" animBg="1"/>
      <p:bldP spid="45" grpId="0" animBg="1"/>
      <p:bldP spid="100" grpId="0"/>
      <p:bldP spid="41" grpId="0" animBg="1"/>
      <p:bldP spid="44" grpId="0" animBg="1"/>
      <p:bldP spid="63" grpId="0" animBg="1"/>
      <p:bldP spid="91" grpId="0" animBg="1"/>
      <p:bldP spid="42" grpId="0" animBg="1"/>
      <p:bldP spid="128" grpId="0" animBg="1"/>
      <p:bldP spid="139" grpId="0" animBg="1"/>
      <p:bldP spid="140" grpId="0" animBg="1"/>
      <p:bldP spid="193" grpId="0" animBg="1"/>
      <p:bldP spid="194" grpId="0" animBg="1"/>
      <p:bldP spid="227" grpId="0" animBg="1"/>
      <p:bldP spid="40" grpId="0" animBg="1"/>
      <p:bldP spid="56" grpId="0" animBg="1"/>
      <p:bldP spid="79" grpId="0" animBg="1"/>
      <p:bldP spid="137" grpId="0" animBg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0" y="2534005"/>
            <a:ext cx="3124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3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19400" y="470303"/>
          <a:ext cx="6324600" cy="638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8342" r:id="rId4" imgW="10306050" imgH="3771900" progId="AutoCAD.Drawing.17">
                  <p:embed/>
                </p:oleObj>
              </mc:Choice>
              <mc:Fallback>
                <p:oleObj r:id="rId4" imgW="10306050" imgH="37719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819" t="49059" r="52959" b="20389"/>
                      <a:stretch>
                        <a:fillRect/>
                      </a:stretch>
                    </p:blipFill>
                    <p:spPr bwMode="auto">
                      <a:xfrm>
                        <a:off x="2819400" y="470303"/>
                        <a:ext cx="6324600" cy="638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77238264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" name="Straight Arrow Connector 49"/>
          <p:cNvCxnSpPr>
            <a:stCxn id="54" idx="2"/>
            <a:endCxn id="34" idx="0"/>
          </p:cNvCxnSpPr>
          <p:nvPr/>
        </p:nvCxnSpPr>
        <p:spPr bwMode="auto">
          <a:xfrm>
            <a:off x="5251371" y="853158"/>
            <a:ext cx="0" cy="4324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6" name="Straight Arrow Connector 65"/>
          <p:cNvCxnSpPr>
            <a:stCxn id="40" idx="2"/>
            <a:endCxn id="42" idx="0"/>
          </p:cNvCxnSpPr>
          <p:nvPr/>
        </p:nvCxnSpPr>
        <p:spPr bwMode="auto">
          <a:xfrm>
            <a:off x="5251371" y="2550678"/>
            <a:ext cx="4797" cy="56376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34" idx="2"/>
            <a:endCxn id="40" idx="0"/>
          </p:cNvCxnSpPr>
          <p:nvPr/>
        </p:nvCxnSpPr>
        <p:spPr bwMode="auto">
          <a:xfrm>
            <a:off x="5251371" y="1676610"/>
            <a:ext cx="0" cy="44723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6" name="Straight Arrow Connector 45"/>
          <p:cNvCxnSpPr>
            <a:endCxn id="54" idx="1"/>
          </p:cNvCxnSpPr>
          <p:nvPr/>
        </p:nvCxnSpPr>
        <p:spPr bwMode="auto">
          <a:xfrm flipV="1">
            <a:off x="2852479" y="664647"/>
            <a:ext cx="682984" cy="175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3535463" y="476136"/>
            <a:ext cx="3431816" cy="3770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một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3535463" y="1285646"/>
            <a:ext cx="3431816" cy="39096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 ,3)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3706151" y="4553102"/>
            <a:ext cx="3124417" cy="44850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0" name="Straight Arrow Connector 69"/>
          <p:cNvCxnSpPr>
            <a:stCxn id="42" idx="2"/>
            <a:endCxn id="43" idx="0"/>
          </p:cNvCxnSpPr>
          <p:nvPr/>
        </p:nvCxnSpPr>
        <p:spPr bwMode="auto">
          <a:xfrm>
            <a:off x="5256168" y="4114801"/>
            <a:ext cx="12192" cy="43830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Straight Arrow Connector 70"/>
          <p:cNvCxnSpPr>
            <a:stCxn id="40" idx="2"/>
            <a:endCxn id="44" idx="0"/>
          </p:cNvCxnSpPr>
          <p:nvPr/>
        </p:nvCxnSpPr>
        <p:spPr bwMode="auto">
          <a:xfrm>
            <a:off x="5251371" y="2550678"/>
            <a:ext cx="2651869" cy="69078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40" idx="2"/>
            <a:endCxn id="41" idx="0"/>
          </p:cNvCxnSpPr>
          <p:nvPr/>
        </p:nvCxnSpPr>
        <p:spPr bwMode="auto">
          <a:xfrm flipH="1">
            <a:off x="2752795" y="2550678"/>
            <a:ext cx="2498576" cy="56376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6" name="Straight Arrow Connector 85"/>
          <p:cNvCxnSpPr>
            <a:endCxn id="40" idx="1"/>
          </p:cNvCxnSpPr>
          <p:nvPr/>
        </p:nvCxnSpPr>
        <p:spPr bwMode="auto">
          <a:xfrm>
            <a:off x="1813681" y="2337262"/>
            <a:ext cx="172178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Connector 87"/>
          <p:cNvCxnSpPr/>
          <p:nvPr/>
        </p:nvCxnSpPr>
        <p:spPr bwMode="auto">
          <a:xfrm>
            <a:off x="1813681" y="3574826"/>
            <a:ext cx="1332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9" name="Straight Connector 88"/>
          <p:cNvCxnSpPr/>
          <p:nvPr/>
        </p:nvCxnSpPr>
        <p:spPr bwMode="auto">
          <a:xfrm flipH="1" flipV="1">
            <a:off x="1752600" y="2315667"/>
            <a:ext cx="1" cy="125701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00" name="Rectangle 99"/>
          <p:cNvSpPr>
            <a:spLocks noChangeArrowheads="1"/>
          </p:cNvSpPr>
          <p:nvPr/>
        </p:nvSpPr>
        <p:spPr bwMode="auto">
          <a:xfrm>
            <a:off x="1638299" y="1844410"/>
            <a:ext cx="1971839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1960882" y="3114446"/>
            <a:ext cx="1583826" cy="7957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hở ra</a:t>
            </a:r>
          </a:p>
        </p:txBody>
      </p:sp>
      <p:sp>
        <p:nvSpPr>
          <p:cNvPr id="44" name="Rectangle 43"/>
          <p:cNvSpPr/>
          <p:nvPr/>
        </p:nvSpPr>
        <p:spPr bwMode="auto">
          <a:xfrm>
            <a:off x="7052366" y="3241460"/>
            <a:ext cx="1701747" cy="10257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K(13, 15) đóng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42" name="Rectangle 41"/>
          <p:cNvSpPr/>
          <p:nvPr/>
        </p:nvSpPr>
        <p:spPr bwMode="auto">
          <a:xfrm>
            <a:off x="3888625" y="3114447"/>
            <a:ext cx="2735085" cy="10003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ra </a:t>
            </a:r>
          </a:p>
        </p:txBody>
      </p:sp>
      <p:sp>
        <p:nvSpPr>
          <p:cNvPr id="40" name="Rectangle 39"/>
          <p:cNvSpPr/>
          <p:nvPr/>
        </p:nvSpPr>
        <p:spPr bwMode="auto">
          <a:xfrm>
            <a:off x="3535463" y="2123846"/>
            <a:ext cx="3431816" cy="42683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mất điện</a:t>
            </a:r>
          </a:p>
        </p:txBody>
      </p:sp>
      <p:sp>
        <p:nvSpPr>
          <p:cNvPr id="64" name="Flowchart: Alternate Process 63"/>
          <p:cNvSpPr/>
          <p:nvPr/>
        </p:nvSpPr>
        <p:spPr bwMode="auto">
          <a:xfrm>
            <a:off x="228599" y="152400"/>
            <a:ext cx="2819401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đang </a:t>
            </a:r>
            <a:r>
              <a:rPr lang="en-US" alt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</a:p>
          <a:p>
            <a:pPr algn="ctr"/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Rectangle 50"/>
          <p:cNvSpPr/>
          <p:nvPr/>
        </p:nvSpPr>
        <p:spPr bwMode="auto">
          <a:xfrm>
            <a:off x="3673637" y="5498279"/>
            <a:ext cx="1676400" cy="750121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53" name="Rectangle 52"/>
          <p:cNvSpPr/>
          <p:nvPr/>
        </p:nvSpPr>
        <p:spPr bwMode="auto">
          <a:xfrm>
            <a:off x="5738116" y="5486401"/>
            <a:ext cx="2697162" cy="761999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55" name="Flowchart: Alternate Process 54"/>
          <p:cNvSpPr/>
          <p:nvPr/>
        </p:nvSpPr>
        <p:spPr bwMode="auto">
          <a:xfrm>
            <a:off x="1219200" y="5486400"/>
            <a:ext cx="2069652" cy="762000"/>
          </a:xfrm>
          <a:prstGeom prst="flowChartAlternateProcess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6" name="Straight Arrow Connector 55"/>
          <p:cNvCxnSpPr/>
          <p:nvPr/>
        </p:nvCxnSpPr>
        <p:spPr bwMode="auto">
          <a:xfrm>
            <a:off x="5358504" y="5833638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7" name="Straight Arrow Connector 56"/>
          <p:cNvCxnSpPr/>
          <p:nvPr/>
        </p:nvCxnSpPr>
        <p:spPr bwMode="auto">
          <a:xfrm>
            <a:off x="3288852" y="5862450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255384570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5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34" grpId="0" animBg="1"/>
      <p:bldP spid="43" grpId="0" animBg="1"/>
      <p:bldP spid="100" grpId="0"/>
      <p:bldP spid="41" grpId="0" animBg="1"/>
      <p:bldP spid="44" grpId="0" animBg="1"/>
      <p:bldP spid="42" grpId="0" animBg="1"/>
      <p:bldP spid="40" grpId="0" animBg="1"/>
      <p:bldP spid="51" grpId="0" animBg="1"/>
      <p:bldP spid="53" grpId="0" animBg="1"/>
      <p:bldP spid="55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3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19400" y="470303"/>
          <a:ext cx="6324600" cy="638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9365" r:id="rId4" imgW="10306050" imgH="3771900" progId="AutoCAD.Drawing.17">
                  <p:embed/>
                </p:oleObj>
              </mc:Choice>
              <mc:Fallback>
                <p:oleObj r:id="rId4" imgW="10306050" imgH="37719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819" t="49059" r="52959" b="20389"/>
                      <a:stretch>
                        <a:fillRect/>
                      </a:stretch>
                    </p:blipFill>
                    <p:spPr bwMode="auto">
                      <a:xfrm>
                        <a:off x="2819400" y="470303"/>
                        <a:ext cx="6324600" cy="638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381000" y="3512403"/>
            <a:ext cx="2665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381000" y="4191000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2743200" y="788351"/>
            <a:ext cx="2057400" cy="63855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2743200" y="5410200"/>
            <a:ext cx="2151887" cy="65172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5715002" y="1165873"/>
            <a:ext cx="609598" cy="59020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152400" y="296733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477352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9" grpId="1" animBg="1"/>
      <p:bldP spid="10" grpId="0" animBg="1"/>
      <p:bldP spid="11" grpId="0" animBg="1"/>
      <p:bldP spid="12" grpId="0"/>
    </p:bld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3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19400" y="470303"/>
          <a:ext cx="6324600" cy="638769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0391" r:id="rId4" imgW="10306050" imgH="3771900" progId="AutoCAD.Drawing.17">
                  <p:embed/>
                </p:oleObj>
              </mc:Choice>
              <mc:Fallback>
                <p:oleObj r:id="rId4" imgW="10306050" imgH="37719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6819" t="49059" r="52959" b="20389"/>
                      <a:stretch>
                        <a:fillRect/>
                      </a:stretch>
                    </p:blipFill>
                    <p:spPr bwMode="auto">
                      <a:xfrm>
                        <a:off x="2819400" y="470303"/>
                        <a:ext cx="6324600" cy="638769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381000" y="3507938"/>
            <a:ext cx="2665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4823553" y="1204723"/>
            <a:ext cx="457200" cy="63855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152400" y="296733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81001" y="4144446"/>
            <a:ext cx="2590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Khóa chéo: Tiếp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 K(13, 15)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7543800" y="1295400"/>
            <a:ext cx="905458" cy="4572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6705600" y="1877773"/>
            <a:ext cx="858542" cy="48442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738852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9" grpId="1" animBg="1"/>
      <p:bldP spid="12" grpId="0"/>
      <p:bldP spid="13" grpId="0"/>
      <p:bldP spid="14" grpId="0" animBg="1"/>
      <p:bldP spid="15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291367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2286000" y="3352801"/>
            <a:ext cx="2971800" cy="3352799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9" name="Rectangle 17"/>
          <p:cNvSpPr>
            <a:spLocks noChangeArrowheads="1"/>
          </p:cNvSpPr>
          <p:nvPr/>
        </p:nvSpPr>
        <p:spPr bwMode="auto">
          <a:xfrm>
            <a:off x="-76200" y="2057400"/>
            <a:ext cx="34726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76199" y="854715"/>
            <a:ext cx="274320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động năng 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58285" y="2873849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Công tắc tơ K 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616317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81000" y="1477160"/>
            <a:ext cx="86106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Hãm ngược thực hiện khi ngắt nguồn điện xoay chiều ba pha sau đó cấp nguồn điện xoay chiều ba pha có đảo thứ tự 2 pha vào bộ dây stator động cơ ba pha.</a:t>
            </a:r>
          </a:p>
        </p:txBody>
      </p:sp>
      <p:sp>
        <p:nvSpPr>
          <p:cNvPr id="5" name="Rectangle 4"/>
          <p:cNvSpPr/>
          <p:nvPr/>
        </p:nvSpPr>
        <p:spPr>
          <a:xfrm>
            <a:off x="374904" y="4590990"/>
            <a:ext cx="8686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Khuyết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điểm: dòng điện hãm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lớn, đối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với động cơ công suất lớn mang tải có quán tính lớn khi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ngược có thể làm xoắn gãy trục động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cơ.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5760" y="3881735"/>
            <a:ext cx="86131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 Ưu điểm: thời gian hãm nhanh. </a:t>
            </a:r>
          </a:p>
        </p:txBody>
      </p:sp>
      <p:sp>
        <p:nvSpPr>
          <p:cNvPr id="2" name="Rectangle 1"/>
          <p:cNvSpPr/>
          <p:nvPr/>
        </p:nvSpPr>
        <p:spPr>
          <a:xfrm>
            <a:off x="371856" y="2838269"/>
            <a:ext cx="852487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Dùng rơle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tốc độ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lắp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đồng trục với động cơ ba pha, quay cùng trục với động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cơ để kiểm tra tốc độ quay của động cơ.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76199" y="854715"/>
            <a:ext cx="76962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2.1.4.2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động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36156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2" grpId="0"/>
    </p:bld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1325111"/>
            <a:ext cx="27828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228601" y="2140803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859024" y="1447800"/>
          <a:ext cx="6248400" cy="53022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22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338" t="11548" r="35820" b="17776"/>
                      <a:stretch>
                        <a:fillRect/>
                      </a:stretch>
                    </p:blipFill>
                    <p:spPr bwMode="auto">
                      <a:xfrm>
                        <a:off x="2859024" y="1447800"/>
                        <a:ext cx="6248400" cy="530223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76198" y="854715"/>
            <a:ext cx="6781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2.1.4.2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20980" y="3204865"/>
            <a:ext cx="27805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3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2743200" y="1922039"/>
            <a:ext cx="1539241" cy="5334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38626" y="3672245"/>
            <a:ext cx="284683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071622" y="3675086"/>
            <a:ext cx="1213104" cy="5200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20980" y="4500195"/>
            <a:ext cx="278053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4248086" y="3663656"/>
            <a:ext cx="1213104" cy="53905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249054" y="5331192"/>
            <a:ext cx="2857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2777490" y="5121886"/>
            <a:ext cx="1546923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Rectangle 13"/>
          <p:cNvSpPr>
            <a:spLocks noChangeArrowheads="1"/>
          </p:cNvSpPr>
          <p:nvPr/>
        </p:nvSpPr>
        <p:spPr bwMode="auto">
          <a:xfrm>
            <a:off x="287536" y="6162189"/>
            <a:ext cx="29622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Rơle tốc độ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5109844" y="5570843"/>
            <a:ext cx="702692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7" name="Rectangle 19"/>
          <p:cNvSpPr>
            <a:spLocks noChangeArrowheads="1"/>
          </p:cNvSpPr>
          <p:nvPr/>
        </p:nvSpPr>
        <p:spPr bwMode="auto">
          <a:xfrm>
            <a:off x="220980" y="2743200"/>
            <a:ext cx="27805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Oval 17"/>
          <p:cNvSpPr/>
          <p:nvPr/>
        </p:nvSpPr>
        <p:spPr bwMode="auto">
          <a:xfrm>
            <a:off x="3106554" y="5829700"/>
            <a:ext cx="1008246" cy="9906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682160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9" grpId="0" animBg="1"/>
      <p:bldP spid="29" grpId="1" animBg="1"/>
      <p:bldP spid="30" grpId="0"/>
      <p:bldP spid="31" grpId="0" animBg="1"/>
      <p:bldP spid="31" grpId="1" animBg="1"/>
      <p:bldP spid="32" grpId="0"/>
      <p:bldP spid="33" grpId="0" animBg="1"/>
      <p:bldP spid="33" grpId="1" animBg="1"/>
      <p:bldP spid="34" grpId="0"/>
      <p:bldP spid="35" grpId="0" animBg="1"/>
      <p:bldP spid="35" grpId="1" animBg="1"/>
      <p:bldP spid="36" grpId="0"/>
      <p:bldP spid="37" grpId="0" animBg="1"/>
      <p:bldP spid="17" grpId="0"/>
      <p:bldP spid="18" grpId="0" animBg="1"/>
      <p:bldP spid="18" grpId="1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1325111"/>
            <a:ext cx="27828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228601" y="2140803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667000" y="1295400"/>
          <a:ext cx="6392983" cy="5424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945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338" t="11548" r="35820" b="17776"/>
                      <a:stretch>
                        <a:fillRect/>
                      </a:stretch>
                    </p:blipFill>
                    <p:spPr bwMode="auto">
                      <a:xfrm>
                        <a:off x="2667000" y="1295400"/>
                        <a:ext cx="6392983" cy="5424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76198" y="854715"/>
            <a:ext cx="6781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2.1.4.2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>
            <a:spLocks noChangeArrowheads="1"/>
          </p:cNvSpPr>
          <p:nvPr/>
        </p:nvSpPr>
        <p:spPr bwMode="auto">
          <a:xfrm>
            <a:off x="86097" y="2667000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4114800" y="2322576"/>
            <a:ext cx="533400" cy="49108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9"/>
          <p:cNvSpPr>
            <a:spLocks noChangeArrowheads="1"/>
          </p:cNvSpPr>
          <p:nvPr/>
        </p:nvSpPr>
        <p:spPr bwMode="auto">
          <a:xfrm>
            <a:off x="76200" y="3212068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4590288" y="2115312"/>
            <a:ext cx="790650" cy="61968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83724" y="4383253"/>
            <a:ext cx="27891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+ Start(7, 9)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6297168" y="2156108"/>
            <a:ext cx="1327965" cy="104429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4" name="Rectangle 13"/>
          <p:cNvSpPr>
            <a:spLocks noChangeArrowheads="1"/>
          </p:cNvSpPr>
          <p:nvPr/>
        </p:nvSpPr>
        <p:spPr bwMode="auto">
          <a:xfrm>
            <a:off x="66863" y="5363528"/>
            <a:ext cx="295744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(5, 13) + Stop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7924800" y="3505200"/>
            <a:ext cx="699748" cy="50566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8" name="Rectangle 13"/>
          <p:cNvSpPr>
            <a:spLocks noChangeArrowheads="1"/>
          </p:cNvSpPr>
          <p:nvPr/>
        </p:nvSpPr>
        <p:spPr bwMode="auto">
          <a:xfrm>
            <a:off x="69911" y="3772310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5181600" y="2209800"/>
            <a:ext cx="620647" cy="572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0" name="Rectangle 19"/>
          <p:cNvSpPr>
            <a:spLocks noChangeArrowheads="1"/>
          </p:cNvSpPr>
          <p:nvPr/>
        </p:nvSpPr>
        <p:spPr bwMode="auto">
          <a:xfrm>
            <a:off x="1163427" y="3200719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1" name="Straight Connector 50"/>
          <p:cNvCxnSpPr/>
          <p:nvPr/>
        </p:nvCxnSpPr>
        <p:spPr bwMode="auto">
          <a:xfrm>
            <a:off x="1059778" y="3148019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Oval 51"/>
          <p:cNvSpPr/>
          <p:nvPr/>
        </p:nvSpPr>
        <p:spPr bwMode="auto">
          <a:xfrm>
            <a:off x="5754624" y="2209800"/>
            <a:ext cx="502811" cy="54271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3" name="Oval 52"/>
          <p:cNvSpPr/>
          <p:nvPr/>
        </p:nvSpPr>
        <p:spPr bwMode="auto">
          <a:xfrm>
            <a:off x="7938601" y="2294138"/>
            <a:ext cx="780927" cy="51611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4" name="Oval 53"/>
          <p:cNvSpPr/>
          <p:nvPr/>
        </p:nvSpPr>
        <p:spPr bwMode="auto">
          <a:xfrm>
            <a:off x="6705600" y="3460347"/>
            <a:ext cx="609600" cy="5710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613813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"/>
                            </p:stCondLst>
                            <p:childTnLst>
                              <p:par>
                                <p:cTn id="7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1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 animBg="1"/>
      <p:bldP spid="39" grpId="1" animBg="1"/>
      <p:bldP spid="40" grpId="0"/>
      <p:bldP spid="41" grpId="0" animBg="1"/>
      <p:bldP spid="41" grpId="1" animBg="1"/>
      <p:bldP spid="42" grpId="0"/>
      <p:bldP spid="43" grpId="0" animBg="1"/>
      <p:bldP spid="43" grpId="1" animBg="1"/>
      <p:bldP spid="44" grpId="0"/>
      <p:bldP spid="47" grpId="0" animBg="1"/>
      <p:bldP spid="48" grpId="0"/>
      <p:bldP spid="49" grpId="0" animBg="1"/>
      <p:bldP spid="49" grpId="1" animBg="1"/>
      <p:bldP spid="50" grpId="0"/>
      <p:bldP spid="52" grpId="0" animBg="1"/>
      <p:bldP spid="52" grpId="1" animBg="1"/>
      <p:bldP spid="52" grpId="2" animBg="1"/>
      <p:bldP spid="53" grpId="0" animBg="1"/>
      <p:bldP spid="53" grpId="1" animBg="1"/>
      <p:bldP spid="54" grpId="0" animBg="1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1325111"/>
            <a:ext cx="27828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667000" y="1295400"/>
          <a:ext cx="6392983" cy="5424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969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338" t="11548" r="35820" b="17776"/>
                      <a:stretch>
                        <a:fillRect/>
                      </a:stretch>
                    </p:blipFill>
                    <p:spPr bwMode="auto">
                      <a:xfrm>
                        <a:off x="2667000" y="1295400"/>
                        <a:ext cx="6392983" cy="5424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76198" y="854715"/>
            <a:ext cx="6781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2.1.4.2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228600" y="2286000"/>
            <a:ext cx="27828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Khởi động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0098332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val 32"/>
          <p:cNvSpPr/>
          <p:nvPr/>
        </p:nvSpPr>
        <p:spPr bwMode="auto">
          <a:xfrm>
            <a:off x="1276645" y="304800"/>
            <a:ext cx="1900034" cy="888842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3 pha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3649707" y="381000"/>
            <a:ext cx="2114061" cy="685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một lực đủ lớn</a:t>
            </a:r>
          </a:p>
        </p:txBody>
      </p:sp>
      <p:sp>
        <p:nvSpPr>
          <p:cNvPr id="40" name="Rectangle 39"/>
          <p:cNvSpPr/>
          <p:nvPr/>
        </p:nvSpPr>
        <p:spPr bwMode="auto">
          <a:xfrm>
            <a:off x="3538388" y="1371600"/>
            <a:ext cx="2321949" cy="7469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474721" y="2477786"/>
            <a:ext cx="2450591" cy="71687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6699813" y="3584448"/>
            <a:ext cx="1962728" cy="7221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2819400" y="3575304"/>
            <a:ext cx="3636517" cy="73720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z="200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</a:t>
            </a:r>
          </a:p>
        </p:txBody>
      </p:sp>
      <p:sp>
        <p:nvSpPr>
          <p:cNvPr id="45" name="Rectangle 44"/>
          <p:cNvSpPr/>
          <p:nvPr/>
        </p:nvSpPr>
        <p:spPr bwMode="auto">
          <a:xfrm>
            <a:off x="3368829" y="4737291"/>
            <a:ext cx="2663826" cy="69446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/>
          <p:nvPr/>
        </p:nvCxnSpPr>
        <p:spPr bwMode="auto">
          <a:xfrm flipV="1">
            <a:off x="3159745" y="711201"/>
            <a:ext cx="508204" cy="77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>
            <a:stCxn id="40" idx="2"/>
            <a:endCxn id="42" idx="0"/>
          </p:cNvCxnSpPr>
          <p:nvPr/>
        </p:nvCxnSpPr>
        <p:spPr bwMode="auto">
          <a:xfrm>
            <a:off x="4699363" y="2118519"/>
            <a:ext cx="654" cy="35926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/>
          <p:nvPr/>
        </p:nvCxnSpPr>
        <p:spPr bwMode="auto">
          <a:xfrm>
            <a:off x="4708505" y="4300671"/>
            <a:ext cx="0" cy="43662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43" idx="0"/>
          </p:cNvCxnSpPr>
          <p:nvPr/>
        </p:nvCxnSpPr>
        <p:spPr bwMode="auto">
          <a:xfrm>
            <a:off x="4700017" y="3194661"/>
            <a:ext cx="2981160" cy="38978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42" idx="2"/>
          </p:cNvCxnSpPr>
          <p:nvPr/>
        </p:nvCxnSpPr>
        <p:spPr bwMode="auto">
          <a:xfrm flipH="1">
            <a:off x="2299789" y="3194661"/>
            <a:ext cx="2401592" cy="26730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>
            <a:off x="8696324" y="3969974"/>
            <a:ext cx="142876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8820183" y="2804663"/>
            <a:ext cx="19017" cy="116531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>
            <a:endCxn id="42" idx="3"/>
          </p:cNvCxnSpPr>
          <p:nvPr/>
        </p:nvCxnSpPr>
        <p:spPr bwMode="auto">
          <a:xfrm flipH="1">
            <a:off x="5925312" y="2807208"/>
            <a:ext cx="2916936" cy="2901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152400" y="3470808"/>
            <a:ext cx="2438400" cy="102499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hở ra ngăn cuộn dây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có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5" name="Straight Arrow Connector 54"/>
          <p:cNvCxnSpPr/>
          <p:nvPr/>
        </p:nvCxnSpPr>
        <p:spPr bwMode="auto">
          <a:xfrm>
            <a:off x="4692682" y="3209050"/>
            <a:ext cx="0" cy="37219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 flipH="1">
            <a:off x="4699363" y="1066800"/>
            <a:ext cx="7375" cy="304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6934200" y="2466109"/>
            <a:ext cx="129540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 bwMode="auto">
          <a:xfrm>
            <a:off x="2674969" y="5813386"/>
            <a:ext cx="4106831" cy="73981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 tốc độ rotor ≥ 15% tốc độ định mức thì tiếp điểm R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(5, 13)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3" name="Straight Arrow Connector 22"/>
          <p:cNvCxnSpPr/>
          <p:nvPr/>
        </p:nvCxnSpPr>
        <p:spPr bwMode="auto">
          <a:xfrm>
            <a:off x="4706737" y="5456099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97737088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0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 animBg="1"/>
      <p:bldP spid="40" grpId="0" animBg="1"/>
      <p:bldP spid="42" grpId="0" animBg="1"/>
      <p:bldP spid="43" grpId="0" animBg="1"/>
      <p:bldP spid="44" grpId="0" animBg="1"/>
      <p:bldP spid="45" grpId="0" animBg="1"/>
      <p:bldP spid="54" grpId="0" animBg="1"/>
      <p:bldP spid="57" grpId="0"/>
      <p:bldP spid="22" grpId="0" animBg="1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1325111"/>
            <a:ext cx="27828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667000" y="1295400"/>
          <a:ext cx="6392983" cy="5424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6993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338" t="11548" r="35820" b="17776"/>
                      <a:stretch>
                        <a:fillRect/>
                      </a:stretch>
                    </p:blipFill>
                    <p:spPr bwMode="auto">
                      <a:xfrm>
                        <a:off x="2667000" y="1295400"/>
                        <a:ext cx="6392983" cy="5424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76198" y="854715"/>
            <a:ext cx="6781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2.1.4.2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228600" y="2286000"/>
            <a:ext cx="27432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hãm ngược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324022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6" name="Straight Arrow Connector 85"/>
          <p:cNvCxnSpPr>
            <a:stCxn id="36" idx="2"/>
            <a:endCxn id="65" idx="0"/>
          </p:cNvCxnSpPr>
          <p:nvPr/>
        </p:nvCxnSpPr>
        <p:spPr bwMode="auto">
          <a:xfrm flipH="1">
            <a:off x="4631529" y="3045190"/>
            <a:ext cx="2479668" cy="26215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54" idx="2"/>
            <a:endCxn id="36" idx="0"/>
          </p:cNvCxnSpPr>
          <p:nvPr/>
        </p:nvCxnSpPr>
        <p:spPr bwMode="auto">
          <a:xfrm>
            <a:off x="5867400" y="2438400"/>
            <a:ext cx="1243797" cy="2651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4" name="Rectangle 33"/>
          <p:cNvSpPr/>
          <p:nvPr/>
        </p:nvSpPr>
        <p:spPr bwMode="auto">
          <a:xfrm>
            <a:off x="3113809" y="35903"/>
            <a:ext cx="2840182" cy="6146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Stop(5, 7)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155195" y="1761744"/>
            <a:ext cx="1586367" cy="5955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1836124" y="1752600"/>
            <a:ext cx="2945985" cy="60464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2198950" y="2590165"/>
            <a:ext cx="2220650" cy="61962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điện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hoạt động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24" idx="3"/>
            <a:endCxn id="34" idx="1"/>
          </p:cNvCxnSpPr>
          <p:nvPr/>
        </p:nvCxnSpPr>
        <p:spPr bwMode="auto">
          <a:xfrm>
            <a:off x="2613322" y="341560"/>
            <a:ext cx="500487" cy="16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>
            <a:stCxn id="44" idx="2"/>
            <a:endCxn id="45" idx="0"/>
          </p:cNvCxnSpPr>
          <p:nvPr/>
        </p:nvCxnSpPr>
        <p:spPr bwMode="auto">
          <a:xfrm>
            <a:off x="3309117" y="2357245"/>
            <a:ext cx="158" cy="23292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54" idx="0"/>
          </p:cNvCxnSpPr>
          <p:nvPr/>
        </p:nvCxnSpPr>
        <p:spPr bwMode="auto">
          <a:xfrm>
            <a:off x="3522578" y="1371600"/>
            <a:ext cx="2344822" cy="4572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42" idx="2"/>
            <a:endCxn id="43" idx="0"/>
          </p:cNvCxnSpPr>
          <p:nvPr/>
        </p:nvCxnSpPr>
        <p:spPr bwMode="auto">
          <a:xfrm flipH="1">
            <a:off x="948379" y="1371600"/>
            <a:ext cx="2574199" cy="39014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>
            <a:off x="152400" y="2057400"/>
            <a:ext cx="159685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152400" y="1057656"/>
            <a:ext cx="0" cy="997266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>
            <a:endCxn id="42" idx="1"/>
          </p:cNvCxnSpPr>
          <p:nvPr/>
        </p:nvCxnSpPr>
        <p:spPr bwMode="auto">
          <a:xfrm flipV="1">
            <a:off x="152400" y="1066800"/>
            <a:ext cx="1829729" cy="2165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4876800" y="1828800"/>
            <a:ext cx="1981200" cy="6096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đóng lại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 flipH="1">
            <a:off x="3309117" y="1371600"/>
            <a:ext cx="213461" cy="3810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2" idx="0"/>
          </p:cNvCxnSpPr>
          <p:nvPr/>
        </p:nvCxnSpPr>
        <p:spPr bwMode="auto">
          <a:xfrm flipH="1">
            <a:off x="3522578" y="650531"/>
            <a:ext cx="1011322" cy="11146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487512" y="702460"/>
            <a:ext cx="1295401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ounded Rectangle 23"/>
          <p:cNvSpPr/>
          <p:nvPr/>
        </p:nvSpPr>
        <p:spPr bwMode="auto">
          <a:xfrm>
            <a:off x="76200" y="577"/>
            <a:ext cx="2537122" cy="681965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M đang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Rounded Rectangle 34"/>
          <p:cNvSpPr/>
          <p:nvPr/>
        </p:nvSpPr>
        <p:spPr bwMode="auto">
          <a:xfrm>
            <a:off x="6172200" y="80035"/>
            <a:ext cx="2900591" cy="681965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(5, 13)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đang đóng 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Rectangle 35"/>
          <p:cNvSpPr/>
          <p:nvPr/>
        </p:nvSpPr>
        <p:spPr bwMode="auto">
          <a:xfrm>
            <a:off x="5611794" y="2703576"/>
            <a:ext cx="2998806" cy="34161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 điện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36"/>
          <p:cNvSpPr/>
          <p:nvPr/>
        </p:nvSpPr>
        <p:spPr bwMode="auto">
          <a:xfrm>
            <a:off x="5582208" y="3370827"/>
            <a:ext cx="3061467" cy="65505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4800600" y="4257090"/>
            <a:ext cx="4240339" cy="59837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Lực điện từ trong Rotor động cơ M ngược chiều quay trước đó, động cơ M hãm ngược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/>
          <p:cNvSpPr/>
          <p:nvPr/>
        </p:nvSpPr>
        <p:spPr bwMode="auto">
          <a:xfrm>
            <a:off x="4419600" y="6074664"/>
            <a:ext cx="4664373" cy="59837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ra, kết thúc quá trinh hãm ngược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5" name="Rectangle 64"/>
          <p:cNvSpPr/>
          <p:nvPr/>
        </p:nvSpPr>
        <p:spPr bwMode="auto">
          <a:xfrm>
            <a:off x="3810000" y="3307349"/>
            <a:ext cx="1643057" cy="6550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7" name="Straight Arrow Connector 76"/>
          <p:cNvCxnSpPr>
            <a:stCxn id="35" idx="2"/>
            <a:endCxn id="36" idx="0"/>
          </p:cNvCxnSpPr>
          <p:nvPr/>
        </p:nvCxnSpPr>
        <p:spPr bwMode="auto">
          <a:xfrm flipH="1">
            <a:off x="7111197" y="762000"/>
            <a:ext cx="511299" cy="19415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36" idx="2"/>
            <a:endCxn id="37" idx="0"/>
          </p:cNvCxnSpPr>
          <p:nvPr/>
        </p:nvCxnSpPr>
        <p:spPr bwMode="auto">
          <a:xfrm>
            <a:off x="7111197" y="3045190"/>
            <a:ext cx="1745" cy="32563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0" name="Straight Arrow Connector 89"/>
          <p:cNvCxnSpPr>
            <a:stCxn id="37" idx="2"/>
          </p:cNvCxnSpPr>
          <p:nvPr/>
        </p:nvCxnSpPr>
        <p:spPr bwMode="auto">
          <a:xfrm flipH="1">
            <a:off x="7111197" y="4025879"/>
            <a:ext cx="1745" cy="2312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3" name="Straight Arrow Connector 92"/>
          <p:cNvCxnSpPr>
            <a:stCxn id="58" idx="2"/>
            <a:endCxn id="59" idx="0"/>
          </p:cNvCxnSpPr>
          <p:nvPr/>
        </p:nvCxnSpPr>
        <p:spPr bwMode="auto">
          <a:xfrm>
            <a:off x="6920770" y="4855464"/>
            <a:ext cx="239" cy="26116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6" name="Straight Arrow Connector 95"/>
          <p:cNvCxnSpPr>
            <a:stCxn id="59" idx="2"/>
          </p:cNvCxnSpPr>
          <p:nvPr/>
        </p:nvCxnSpPr>
        <p:spPr bwMode="auto">
          <a:xfrm flipH="1">
            <a:off x="6920770" y="5715000"/>
            <a:ext cx="239" cy="35966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8" name="Rectangle 117"/>
          <p:cNvSpPr/>
          <p:nvPr/>
        </p:nvSpPr>
        <p:spPr bwMode="auto">
          <a:xfrm>
            <a:off x="2286000" y="6139377"/>
            <a:ext cx="1906905" cy="6550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đóng lại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59" idx="2"/>
            <a:endCxn id="118" idx="0"/>
          </p:cNvCxnSpPr>
          <p:nvPr/>
        </p:nvCxnSpPr>
        <p:spPr bwMode="auto">
          <a:xfrm flipH="1">
            <a:off x="3239453" y="5715000"/>
            <a:ext cx="3681556" cy="42437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2" name="Rectangle 41"/>
          <p:cNvSpPr/>
          <p:nvPr/>
        </p:nvSpPr>
        <p:spPr bwMode="auto">
          <a:xfrm>
            <a:off x="1982129" y="762000"/>
            <a:ext cx="3080898" cy="6096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Stop(5, 7) hở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ra, Cuộn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4993582" y="5116626"/>
            <a:ext cx="3854854" cy="59837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Khi n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≤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15% n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đm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 thì tiếp điểm R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(5, 13) hở ra,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K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(15, 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812333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43" grpId="0" animBg="1"/>
      <p:bldP spid="44" grpId="0" animBg="1"/>
      <p:bldP spid="45" grpId="0" animBg="1"/>
      <p:bldP spid="54" grpId="0" animBg="1"/>
      <p:bldP spid="57" grpId="0"/>
      <p:bldP spid="36" grpId="0" animBg="1"/>
      <p:bldP spid="37" grpId="0" animBg="1"/>
      <p:bldP spid="58" grpId="0" animBg="1"/>
      <p:bldP spid="29" grpId="0" animBg="1"/>
      <p:bldP spid="65" grpId="0" animBg="1"/>
      <p:bldP spid="118" grpId="0" animBg="1"/>
      <p:bldP spid="42" grpId="0" animBg="1"/>
      <p:bldP spid="59" grpId="0" animBg="1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1325111"/>
            <a:ext cx="278282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2667000" y="1295400"/>
          <a:ext cx="6392983" cy="5424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8016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338" t="11548" r="35820" b="17776"/>
                      <a:stretch>
                        <a:fillRect/>
                      </a:stretch>
                    </p:blipFill>
                    <p:spPr bwMode="auto">
                      <a:xfrm>
                        <a:off x="2667000" y="1295400"/>
                        <a:ext cx="6392983" cy="5424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76198" y="854715"/>
            <a:ext cx="6781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2.1.4.2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228600" y="2286000"/>
            <a:ext cx="27432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khần cấp động cơ M: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8873751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" name="Straight Arrow Connector 49"/>
          <p:cNvCxnSpPr>
            <a:stCxn id="54" idx="2"/>
            <a:endCxn id="34" idx="0"/>
          </p:cNvCxnSpPr>
          <p:nvPr/>
        </p:nvCxnSpPr>
        <p:spPr bwMode="auto">
          <a:xfrm>
            <a:off x="5251371" y="853158"/>
            <a:ext cx="0" cy="4324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6" name="Straight Arrow Connector 65"/>
          <p:cNvCxnSpPr>
            <a:stCxn id="40" idx="2"/>
            <a:endCxn id="42" idx="0"/>
          </p:cNvCxnSpPr>
          <p:nvPr/>
        </p:nvCxnSpPr>
        <p:spPr bwMode="auto">
          <a:xfrm flipH="1">
            <a:off x="4621127" y="2550678"/>
            <a:ext cx="630244" cy="43670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34" idx="2"/>
            <a:endCxn id="40" idx="0"/>
          </p:cNvCxnSpPr>
          <p:nvPr/>
        </p:nvCxnSpPr>
        <p:spPr bwMode="auto">
          <a:xfrm>
            <a:off x="5251371" y="1676610"/>
            <a:ext cx="0" cy="44723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6" name="Straight Arrow Connector 45"/>
          <p:cNvCxnSpPr>
            <a:endCxn id="54" idx="1"/>
          </p:cNvCxnSpPr>
          <p:nvPr/>
        </p:nvCxnSpPr>
        <p:spPr bwMode="auto">
          <a:xfrm flipV="1">
            <a:off x="2852479" y="664647"/>
            <a:ext cx="682984" cy="1756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3535463" y="476136"/>
            <a:ext cx="3431816" cy="3770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một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3535463" y="1285646"/>
            <a:ext cx="3431816" cy="39096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3063963" y="4114800"/>
            <a:ext cx="3124417" cy="44850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0" name="Straight Arrow Connector 69"/>
          <p:cNvCxnSpPr>
            <a:stCxn id="42" idx="2"/>
            <a:endCxn id="43" idx="0"/>
          </p:cNvCxnSpPr>
          <p:nvPr/>
        </p:nvCxnSpPr>
        <p:spPr bwMode="auto">
          <a:xfrm>
            <a:off x="4621127" y="3783133"/>
            <a:ext cx="5045" cy="33166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Straight Arrow Connector 70"/>
          <p:cNvCxnSpPr>
            <a:stCxn id="40" idx="2"/>
            <a:endCxn id="44" idx="0"/>
          </p:cNvCxnSpPr>
          <p:nvPr/>
        </p:nvCxnSpPr>
        <p:spPr bwMode="auto">
          <a:xfrm>
            <a:off x="5251371" y="2550678"/>
            <a:ext cx="2580276" cy="54813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40" idx="2"/>
            <a:endCxn id="41" idx="0"/>
          </p:cNvCxnSpPr>
          <p:nvPr/>
        </p:nvCxnSpPr>
        <p:spPr bwMode="auto">
          <a:xfrm flipH="1">
            <a:off x="1785505" y="2550678"/>
            <a:ext cx="3465866" cy="42112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6" name="Straight Arrow Connector 85"/>
          <p:cNvCxnSpPr>
            <a:endCxn id="40" idx="1"/>
          </p:cNvCxnSpPr>
          <p:nvPr/>
        </p:nvCxnSpPr>
        <p:spPr bwMode="auto">
          <a:xfrm>
            <a:off x="685800" y="2315668"/>
            <a:ext cx="2849663" cy="2159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Connector 87"/>
          <p:cNvCxnSpPr/>
          <p:nvPr/>
        </p:nvCxnSpPr>
        <p:spPr bwMode="auto">
          <a:xfrm>
            <a:off x="705000" y="3352800"/>
            <a:ext cx="13320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9" name="Straight Connector 88"/>
          <p:cNvCxnSpPr/>
          <p:nvPr/>
        </p:nvCxnSpPr>
        <p:spPr bwMode="auto">
          <a:xfrm flipH="1" flipV="1">
            <a:off x="685800" y="2315668"/>
            <a:ext cx="1118" cy="103713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00" name="Rectangle 99"/>
          <p:cNvSpPr>
            <a:spLocks noChangeArrowheads="1"/>
          </p:cNvSpPr>
          <p:nvPr/>
        </p:nvSpPr>
        <p:spPr bwMode="auto">
          <a:xfrm>
            <a:off x="1638299" y="1844410"/>
            <a:ext cx="1971839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914400" y="2971800"/>
            <a:ext cx="1742209" cy="7957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9) hở ra</a:t>
            </a:r>
          </a:p>
        </p:txBody>
      </p:sp>
      <p:sp>
        <p:nvSpPr>
          <p:cNvPr id="44" name="Rectangle 43"/>
          <p:cNvSpPr/>
          <p:nvPr/>
        </p:nvSpPr>
        <p:spPr bwMode="auto">
          <a:xfrm>
            <a:off x="6553200" y="3098814"/>
            <a:ext cx="2556894" cy="6717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đóng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42" name="Rectangle 41"/>
          <p:cNvSpPr/>
          <p:nvPr/>
        </p:nvSpPr>
        <p:spPr bwMode="auto">
          <a:xfrm>
            <a:off x="2800928" y="2987381"/>
            <a:ext cx="3640397" cy="79575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ra </a:t>
            </a:r>
          </a:p>
        </p:txBody>
      </p:sp>
      <p:sp>
        <p:nvSpPr>
          <p:cNvPr id="40" name="Rectangle 39"/>
          <p:cNvSpPr/>
          <p:nvPr/>
        </p:nvSpPr>
        <p:spPr bwMode="auto">
          <a:xfrm>
            <a:off x="3535463" y="2123846"/>
            <a:ext cx="3431816" cy="42683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mất điện</a:t>
            </a:r>
          </a:p>
        </p:txBody>
      </p:sp>
      <p:sp>
        <p:nvSpPr>
          <p:cNvPr id="64" name="Flowchart: Alternate Process 63"/>
          <p:cNvSpPr/>
          <p:nvPr/>
        </p:nvSpPr>
        <p:spPr bwMode="auto">
          <a:xfrm>
            <a:off x="228599" y="152400"/>
            <a:ext cx="2819401" cy="1019357"/>
          </a:xfrm>
          <a:prstGeom prst="flowChartAlternateProcess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Giả sử, động cơ M đang </a:t>
            </a:r>
            <a:r>
              <a:rPr lang="en-US" alt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động,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</a:p>
          <a:p>
            <a:pPr algn="ctr"/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1" name="Rectangle 50"/>
          <p:cNvSpPr/>
          <p:nvPr/>
        </p:nvSpPr>
        <p:spPr bwMode="auto">
          <a:xfrm>
            <a:off x="3673637" y="5879279"/>
            <a:ext cx="1676400" cy="670719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53" name="Rectangle 52"/>
          <p:cNvSpPr/>
          <p:nvPr/>
        </p:nvSpPr>
        <p:spPr bwMode="auto">
          <a:xfrm>
            <a:off x="5738116" y="5867401"/>
            <a:ext cx="2697162" cy="670719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55" name="Flowchart: Alternate Process 54"/>
          <p:cNvSpPr/>
          <p:nvPr/>
        </p:nvSpPr>
        <p:spPr bwMode="auto">
          <a:xfrm>
            <a:off x="1219200" y="5867400"/>
            <a:ext cx="2069652" cy="792454"/>
          </a:xfrm>
          <a:prstGeom prst="flowChartAlternateProcess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6" name="Straight Arrow Connector 55"/>
          <p:cNvCxnSpPr/>
          <p:nvPr/>
        </p:nvCxnSpPr>
        <p:spPr bwMode="auto">
          <a:xfrm>
            <a:off x="5358504" y="6214638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7" name="Straight Arrow Connector 56"/>
          <p:cNvCxnSpPr/>
          <p:nvPr/>
        </p:nvCxnSpPr>
        <p:spPr bwMode="auto">
          <a:xfrm>
            <a:off x="3288852" y="6243450"/>
            <a:ext cx="384785" cy="1187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8" name="Rectangle 27"/>
          <p:cNvSpPr/>
          <p:nvPr/>
        </p:nvSpPr>
        <p:spPr bwMode="auto">
          <a:xfrm>
            <a:off x="2350652" y="4874835"/>
            <a:ext cx="4495800" cy="73981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Khi n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≤ 15% n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đm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thì tiếp điểm R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(5, 13) hở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/>
          <p:nvPr/>
        </p:nvCxnSpPr>
        <p:spPr bwMode="auto">
          <a:xfrm>
            <a:off x="4648200" y="4572269"/>
            <a:ext cx="1" cy="3146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97046444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2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75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25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00"/>
                            </p:stCondLst>
                            <p:childTnLst>
                              <p:par>
                                <p:cTn id="8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500"/>
                            </p:stCondLst>
                            <p:childTnLst>
                              <p:par>
                                <p:cTn id="10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34" grpId="0" animBg="1"/>
      <p:bldP spid="43" grpId="0" animBg="1"/>
      <p:bldP spid="100" grpId="0"/>
      <p:bldP spid="41" grpId="0" animBg="1"/>
      <p:bldP spid="44" grpId="0" animBg="1"/>
      <p:bldP spid="42" grpId="0" animBg="1"/>
      <p:bldP spid="40" grpId="0" animBg="1"/>
      <p:bldP spid="51" grpId="0" animBg="1"/>
      <p:bldP spid="53" grpId="0" animBg="1"/>
      <p:bldP spid="55" grpId="0" animBg="1"/>
      <p:bldP spid="28" grpId="0" animBg="1"/>
    </p:bld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/>
          <p:cNvGraphicFramePr>
            <a:graphicFrameLocks noChangeAspect="1"/>
          </p:cNvGraphicFramePr>
          <p:nvPr>
            <p:extLst/>
          </p:nvPr>
        </p:nvGraphicFramePr>
        <p:xfrm>
          <a:off x="2667000" y="1295400"/>
          <a:ext cx="6392983" cy="5424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9041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13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338" t="11548" r="35820" b="17776"/>
                      <a:stretch>
                        <a:fillRect/>
                      </a:stretch>
                    </p:blipFill>
                    <p:spPr bwMode="auto">
                      <a:xfrm>
                        <a:off x="2667000" y="1295400"/>
                        <a:ext cx="6392983" cy="5424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0" y="1447800"/>
            <a:ext cx="2819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381000" y="3050738"/>
            <a:ext cx="2665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381000" y="3729335"/>
            <a:ext cx="213564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2590800" y="1734531"/>
            <a:ext cx="1524004" cy="63855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2590799" y="5034708"/>
            <a:ext cx="1676401" cy="60409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5105400" y="2206561"/>
            <a:ext cx="762000" cy="59020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152400" y="24384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76198" y="854715"/>
            <a:ext cx="6781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2.1.4.2 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888703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 animBg="1"/>
      <p:bldP spid="9" grpId="1" animBg="1"/>
      <p:bldP spid="10" grpId="0" animBg="1"/>
      <p:bldP spid="11" grpId="0" animBg="1"/>
      <p:bldP spid="12" grpId="0"/>
    </p:bld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2667000" y="1295400"/>
          <a:ext cx="6392983" cy="5424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0065" r:id="rId4" imgW="11020425" imgH="4486275" progId="AutoCAD.Drawing.17">
                  <p:embed/>
                </p:oleObj>
              </mc:Choice>
              <mc:Fallback>
                <p:oleObj r:id="rId4" imgW="11020425" imgH="4486275" progId="AutoCAD.Drawing.17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0338" t="11548" r="35820" b="17776"/>
                      <a:stretch>
                        <a:fillRect/>
                      </a:stretch>
                    </p:blipFill>
                    <p:spPr bwMode="auto">
                      <a:xfrm>
                        <a:off x="2667000" y="1295400"/>
                        <a:ext cx="6392983" cy="5424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-76200" y="1447800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13"/>
          <p:cNvSpPr>
            <a:spLocks noChangeArrowheads="1"/>
          </p:cNvSpPr>
          <p:nvPr/>
        </p:nvSpPr>
        <p:spPr bwMode="auto">
          <a:xfrm>
            <a:off x="381000" y="3167349"/>
            <a:ext cx="2665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3962400" y="2230578"/>
            <a:ext cx="682124" cy="63855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Rectangle 18"/>
          <p:cNvSpPr>
            <a:spLocks noChangeArrowheads="1"/>
          </p:cNvSpPr>
          <p:nvPr/>
        </p:nvSpPr>
        <p:spPr bwMode="auto">
          <a:xfrm>
            <a:off x="152400" y="25146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81001" y="3803857"/>
            <a:ext cx="2590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Khóa chéo: Tiếp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</a:p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/>
          <p:cNvSpPr/>
          <p:nvPr/>
        </p:nvSpPr>
        <p:spPr bwMode="auto">
          <a:xfrm>
            <a:off x="7235326" y="2230578"/>
            <a:ext cx="1014616" cy="54787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7239000" y="3490382"/>
            <a:ext cx="1010942" cy="48442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7" name="Rectangle 2"/>
          <p:cNvSpPr>
            <a:spLocks noChangeArrowheads="1"/>
          </p:cNvSpPr>
          <p:nvPr/>
        </p:nvSpPr>
        <p:spPr bwMode="auto">
          <a:xfrm>
            <a:off x="76198" y="854715"/>
            <a:ext cx="6781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24346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 animBg="1"/>
      <p:bldP spid="9" grpId="1" animBg="1"/>
      <p:bldP spid="12" grpId="0"/>
      <p:bldP spid="13" grpId="0"/>
      <p:bldP spid="14" grpId="0" animBg="1"/>
      <p:bldP spid="15" grpId="0" animBg="1"/>
    </p:bld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215166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828800" y="3131582"/>
            <a:ext cx="3429000" cy="3581400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228600" y="2590800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7"/>
          <p:cNvSpPr>
            <a:spLocks noChangeArrowheads="1"/>
          </p:cNvSpPr>
          <p:nvPr/>
        </p:nvSpPr>
        <p:spPr bwMode="auto">
          <a:xfrm>
            <a:off x="-76200" y="1676400"/>
            <a:ext cx="3200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5"/>
          <p:cNvSpPr>
            <a:spLocks noChangeArrowheads="1"/>
          </p:cNvSpPr>
          <p:nvPr/>
        </p:nvSpPr>
        <p:spPr bwMode="auto">
          <a:xfrm>
            <a:off x="76200" y="35910"/>
            <a:ext cx="89154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1.4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điều khiển động cơ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dừng có chế độ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hãm.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76198" y="854715"/>
            <a:ext cx="331326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2.1.4.1  Mạch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hãm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ngược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ba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pha.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709220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  <p:sp>
        <p:nvSpPr>
          <p:cNvPr id="4" name="Rectangle 3"/>
          <p:cNvSpPr/>
          <p:nvPr/>
        </p:nvSpPr>
        <p:spPr>
          <a:xfrm>
            <a:off x="533400" y="762000"/>
            <a:ext cx="82295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Để thay đổi tốc động cơ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pha có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thể: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5800" y="2214180"/>
            <a:ext cx="723899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Thay đổi số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đôi cực của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 quấn stator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</a:p>
        </p:txBody>
      </p:sp>
      <p:sp>
        <p:nvSpPr>
          <p:cNvPr id="8" name="Rectangle 7"/>
          <p:cNvSpPr/>
          <p:nvPr/>
        </p:nvSpPr>
        <p:spPr>
          <a:xfrm>
            <a:off x="685801" y="1488090"/>
            <a:ext cx="83057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Thay đổi tần số f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nguồn điện cấp vào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cơ</a:t>
            </a:r>
          </a:p>
        </p:txBody>
      </p:sp>
      <p:sp>
        <p:nvSpPr>
          <p:cNvPr id="10" name="Rectangle 9"/>
          <p:cNvSpPr/>
          <p:nvPr/>
        </p:nvSpPr>
        <p:spPr>
          <a:xfrm>
            <a:off x="533399" y="2940270"/>
            <a:ext cx="845819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Đặc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điểm chung của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thay đổi tốc độ bằng cách thay đổi số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đôi cực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quấn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stator: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85800" y="4035692"/>
            <a:ext cx="83057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Động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cơ vận hành cả hai cấp tốc độ với cùng một cấp điện áp nguồn 3 pha. </a:t>
            </a:r>
          </a:p>
        </p:txBody>
      </p:sp>
      <p:sp>
        <p:nvSpPr>
          <p:cNvPr id="12" name="Rectangle 11"/>
          <p:cNvSpPr/>
          <p:nvPr/>
        </p:nvSpPr>
        <p:spPr>
          <a:xfrm>
            <a:off x="685800" y="5131114"/>
            <a:ext cx="83058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Dây quấn stator ra 6 đầu va các đầu dây này liên thông với nhau.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85800" y="5857204"/>
            <a:ext cx="83057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Tỷ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số biến tốc là 2 (hay ½); tốc độ nhanh gấp 2 tốc độ chậm</a:t>
            </a:r>
          </a:p>
        </p:txBody>
      </p:sp>
    </p:spTree>
    <p:extLst>
      <p:ext uri="{BB962C8B-B14F-4D97-AF65-F5344CB8AC3E}">
        <p14:creationId xmlns:p14="http://schemas.microsoft.com/office/powerpoint/2010/main" val="392044191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10" grpId="0"/>
      <p:bldP spid="11" grpId="0"/>
      <p:bldP spid="12" grpId="0"/>
      <p:bldP spid="13" grpId="0"/>
    </p:bld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  <p:sp>
        <p:nvSpPr>
          <p:cNvPr id="16" name="Rectangle 15"/>
          <p:cNvSpPr/>
          <p:nvPr/>
        </p:nvSpPr>
        <p:spPr>
          <a:xfrm>
            <a:off x="533400" y="762000"/>
            <a:ext cx="845819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Loại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này được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phân thành 3 dạng tương ứng vơi có 3 kiểu đấu nối dây quấn stator khac nhau. </a:t>
            </a:r>
          </a:p>
        </p:txBody>
      </p:sp>
      <p:sp>
        <p:nvSpPr>
          <p:cNvPr id="17" name="Rectangle 16"/>
          <p:cNvSpPr/>
          <p:nvPr/>
        </p:nvSpPr>
        <p:spPr>
          <a:xfrm>
            <a:off x="849631" y="3903344"/>
            <a:ext cx="82295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Đổi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tốc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độ, công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suất và ngẫu lực thay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67689" y="1824335"/>
            <a:ext cx="596830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Mỗi dạng có tính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năng: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849631" y="2517338"/>
            <a:ext cx="81533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Đổi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tốc độ, 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momen (hay ngẫu lực) không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849631" y="3211042"/>
            <a:ext cx="81533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Đổi tốc độ, công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suất không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đổi.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35741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</p:bld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533400"/>
            <a:ext cx="81533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hợp 1: Đổi tốc độ,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momen (hay ngẫu lực) không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đổi.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5650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549"/>
          <a:stretch>
            <a:fillRect/>
          </a:stretch>
        </p:blipFill>
        <p:spPr bwMode="auto">
          <a:xfrm>
            <a:off x="1187204" y="995065"/>
            <a:ext cx="6280396" cy="27586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9" name="Straight Connector 8"/>
          <p:cNvCxnSpPr/>
          <p:nvPr/>
        </p:nvCxnSpPr>
        <p:spPr bwMode="auto">
          <a:xfrm flipH="1">
            <a:off x="4477485" y="4088120"/>
            <a:ext cx="38102" cy="24384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Straight Connector 12"/>
          <p:cNvCxnSpPr/>
          <p:nvPr/>
        </p:nvCxnSpPr>
        <p:spPr bwMode="auto">
          <a:xfrm>
            <a:off x="914400" y="4396441"/>
            <a:ext cx="723900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Rectangle 16"/>
          <p:cNvSpPr/>
          <p:nvPr/>
        </p:nvSpPr>
        <p:spPr>
          <a:xfrm>
            <a:off x="914400" y="3886200"/>
            <a:ext cx="3505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Tốc độ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nhanh: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Đấu Y//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838698" y="3910488"/>
            <a:ext cx="29337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Tốc độ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chậm: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Đấu </a:t>
            </a:r>
            <a:r>
              <a:rPr lang="el-GR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109424" y="4477489"/>
            <a:ext cx="10341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A – T4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109424" y="5046285"/>
            <a:ext cx="10334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B – T5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109423" y="5613716"/>
            <a:ext cx="11312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 – T6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760309" y="6181147"/>
            <a:ext cx="181338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T1 – T2 – T3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334001" y="4477489"/>
            <a:ext cx="13726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A – T1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334001" y="5046285"/>
            <a:ext cx="14951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B – T2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334000" y="5613716"/>
            <a:ext cx="13726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 – T3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938103" y="6181147"/>
            <a:ext cx="26421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T4, T5, T6 hở mạch</a:t>
            </a:r>
          </a:p>
        </p:txBody>
      </p:sp>
    </p:spTree>
    <p:extLst>
      <p:ext uri="{BB962C8B-B14F-4D97-AF65-F5344CB8AC3E}">
        <p14:creationId xmlns:p14="http://schemas.microsoft.com/office/powerpoint/2010/main" val="111733330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19" grpId="0"/>
      <p:bldP spid="21" grpId="0"/>
      <p:bldP spid="22" grpId="0"/>
      <p:bldP spid="24" grpId="0"/>
      <p:bldP spid="25" grpId="0"/>
      <p:bldP spid="26" grpId="0"/>
      <p:bldP spid="27" grpId="0"/>
      <p:bldP spid="28" grpId="0"/>
    </p:bld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9432509"/>
              </p:ext>
            </p:extLst>
          </p:nvPr>
        </p:nvGraphicFramePr>
        <p:xfrm>
          <a:off x="1371600" y="916438"/>
          <a:ext cx="6781800" cy="28873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791" name="Visio" r:id="rId4" imgW="8070457" imgH="3438457" progId="Visio.Drawing.11">
                  <p:embed/>
                </p:oleObj>
              </mc:Choice>
              <mc:Fallback>
                <p:oleObj name="Visio" r:id="rId4" imgW="8070457" imgH="3438457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71600" y="916438"/>
                        <a:ext cx="6781800" cy="288730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200" y="533400"/>
            <a:ext cx="81533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Trường hợp 2: Thay đổi tốc độ công suất không đổi.</a:t>
            </a:r>
          </a:p>
        </p:txBody>
      </p:sp>
      <p:cxnSp>
        <p:nvCxnSpPr>
          <p:cNvPr id="9" name="Straight Connector 8"/>
          <p:cNvCxnSpPr/>
          <p:nvPr/>
        </p:nvCxnSpPr>
        <p:spPr bwMode="auto">
          <a:xfrm flipH="1">
            <a:off x="4477485" y="4088120"/>
            <a:ext cx="38102" cy="24384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Straight Connector 12"/>
          <p:cNvCxnSpPr/>
          <p:nvPr/>
        </p:nvCxnSpPr>
        <p:spPr bwMode="auto">
          <a:xfrm>
            <a:off x="914400" y="4396441"/>
            <a:ext cx="723900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Rectangle 16"/>
          <p:cNvSpPr/>
          <p:nvPr/>
        </p:nvSpPr>
        <p:spPr>
          <a:xfrm>
            <a:off x="914400" y="3886200"/>
            <a:ext cx="3505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Tốc độ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nhanh: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Đấu </a:t>
            </a:r>
            <a:r>
              <a:rPr lang="el-GR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838698" y="3910488"/>
            <a:ext cx="33147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Tốc độ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chậm: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Đấu Y//Y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109424" y="4477489"/>
            <a:ext cx="10341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A –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T1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109424" y="5046285"/>
            <a:ext cx="10334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B –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T2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109423" y="5613716"/>
            <a:ext cx="11312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 –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T3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5174886" y="6176182"/>
            <a:ext cx="181338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T1 – T2 – T3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334001" y="4477489"/>
            <a:ext cx="13726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A –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T4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5334001" y="5046285"/>
            <a:ext cx="14951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B –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T5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5334000" y="5613716"/>
            <a:ext cx="13726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 –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T6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1512240" y="6176181"/>
            <a:ext cx="26421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T4, T5,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T6 hở mạch</a:t>
            </a: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6310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19" grpId="0"/>
      <p:bldP spid="21" grpId="0"/>
      <p:bldP spid="22" grpId="0"/>
      <p:bldP spid="24" grpId="0"/>
      <p:bldP spid="25" grpId="0"/>
      <p:bldP spid="26" grpId="0"/>
      <p:bldP spid="27" grpId="0"/>
      <p:bldP spid="28" grpId="0"/>
    </p:bld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  <p:sp>
        <p:nvSpPr>
          <p:cNvPr id="3" name="Rectangle 2"/>
          <p:cNvSpPr/>
          <p:nvPr/>
        </p:nvSpPr>
        <p:spPr>
          <a:xfrm>
            <a:off x="457199" y="533400"/>
            <a:ext cx="8534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Trường hợp 3: Thay đổi tốc độ công suất và ngẩu lực thay đổi.</a:t>
            </a:r>
          </a:p>
        </p:txBody>
      </p:sp>
      <p:cxnSp>
        <p:nvCxnSpPr>
          <p:cNvPr id="9" name="Straight Connector 8"/>
          <p:cNvCxnSpPr/>
          <p:nvPr/>
        </p:nvCxnSpPr>
        <p:spPr bwMode="auto">
          <a:xfrm flipH="1">
            <a:off x="4477485" y="4088120"/>
            <a:ext cx="38102" cy="24384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" name="Straight Connector 12"/>
          <p:cNvCxnSpPr/>
          <p:nvPr/>
        </p:nvCxnSpPr>
        <p:spPr bwMode="auto">
          <a:xfrm>
            <a:off x="914400" y="4396441"/>
            <a:ext cx="769620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7" name="Rectangle 16"/>
          <p:cNvSpPr/>
          <p:nvPr/>
        </p:nvSpPr>
        <p:spPr>
          <a:xfrm>
            <a:off x="914400" y="3886200"/>
            <a:ext cx="35052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Tốc độ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nhanh: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Đấu Y//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838698" y="3910488"/>
            <a:ext cx="37719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Tốc độ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chậm: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Đấu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 nối tiếp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109424" y="4477489"/>
            <a:ext cx="103412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A – T4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109424" y="5046285"/>
            <a:ext cx="10334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B – T5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109423" y="5613716"/>
            <a:ext cx="113120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 – T6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760309" y="6181147"/>
            <a:ext cx="181338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T1 – T2 – T3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5334001" y="4477489"/>
            <a:ext cx="137263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A – T1</a:t>
            </a:r>
          </a:p>
        </p:txBody>
      </p:sp>
      <p:sp>
        <p:nvSpPr>
          <p:cNvPr id="26" name="Rectangle 25"/>
          <p:cNvSpPr/>
          <p:nvPr/>
        </p:nvSpPr>
        <p:spPr>
          <a:xfrm>
            <a:off x="5334001" y="5046285"/>
            <a:ext cx="14951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B – T2</a:t>
            </a:r>
          </a:p>
        </p:txBody>
      </p:sp>
      <p:sp>
        <p:nvSpPr>
          <p:cNvPr id="27" name="Rectangle 26"/>
          <p:cNvSpPr/>
          <p:nvPr/>
        </p:nvSpPr>
        <p:spPr>
          <a:xfrm>
            <a:off x="5334000" y="5613716"/>
            <a:ext cx="13726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 – T3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938103" y="6181147"/>
            <a:ext cx="26421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T4, T5, T6 hở mạch</a:t>
            </a:r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4748779"/>
              </p:ext>
            </p:extLst>
          </p:nvPr>
        </p:nvGraphicFramePr>
        <p:xfrm>
          <a:off x="1511012" y="1017111"/>
          <a:ext cx="6413788" cy="29346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6768" name="Visio" r:id="rId4" imgW="5638800" imgH="2581343" progId="Visio.Drawing.11">
                  <p:embed/>
                </p:oleObj>
              </mc:Choice>
              <mc:Fallback>
                <p:oleObj name="Visio" r:id="rId4" imgW="5638800" imgH="2581343" progId="Visio.Drawing.11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11012" y="1017111"/>
                        <a:ext cx="6413788" cy="293464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3869282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500"/>
                            </p:stCondLst>
                            <p:childTnLst>
                              <p:par>
                                <p:cTn id="4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000"/>
                            </p:stCondLst>
                            <p:childTnLst>
                              <p:par>
                                <p:cTn id="5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0" grpId="0"/>
      <p:bldP spid="19" grpId="0"/>
      <p:bldP spid="21" grpId="0"/>
      <p:bldP spid="22" grpId="0"/>
      <p:bldP spid="24" grpId="0"/>
      <p:bldP spid="25" grpId="0"/>
      <p:bldP spid="26" grpId="0"/>
      <p:bldP spid="27" grpId="0"/>
      <p:bldP spid="28" grpId="0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38716242"/>
              </p:ext>
            </p:extLst>
          </p:nvPr>
        </p:nvGraphicFramePr>
        <p:xfrm>
          <a:off x="3665221" y="465563"/>
          <a:ext cx="5402579" cy="6312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2445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5687" t="19006" r="52374" b="19455"/>
                      <a:stretch>
                        <a:fillRect/>
                      </a:stretch>
                    </p:blipFill>
                    <p:spPr bwMode="auto">
                      <a:xfrm>
                        <a:off x="3665221" y="465563"/>
                        <a:ext cx="5402579" cy="63124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533400"/>
            <a:ext cx="47244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2.1.5.1 Giới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228601" y="1066800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28601" y="2145268"/>
            <a:ext cx="34897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3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4273296" y="690757"/>
            <a:ext cx="1415036" cy="42166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28601" y="2726731"/>
            <a:ext cx="320039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4475228" y="1206535"/>
            <a:ext cx="1213104" cy="42362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28601" y="3673536"/>
            <a:ext cx="283370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4483608" y="2240724"/>
            <a:ext cx="1213104" cy="53905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228602" y="5558135"/>
            <a:ext cx="33527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OL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5775960" y="2285999"/>
            <a:ext cx="1205485" cy="4407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4250690" y="2878161"/>
            <a:ext cx="1446022" cy="49514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228601" y="1611868"/>
            <a:ext cx="32548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3896869" y="4267201"/>
            <a:ext cx="2351531" cy="220979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28602" y="6167735"/>
            <a:ext cx="32003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OL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13"/>
          <p:cNvSpPr>
            <a:spLocks noChangeArrowheads="1"/>
          </p:cNvSpPr>
          <p:nvPr/>
        </p:nvSpPr>
        <p:spPr bwMode="auto">
          <a:xfrm>
            <a:off x="228601" y="4655403"/>
            <a:ext cx="286532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3,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4463037" y="3493009"/>
            <a:ext cx="1099564" cy="40233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5602479" y="3418580"/>
            <a:ext cx="1446022" cy="49514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41111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1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3" presetClass="exit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9" grpId="0" animBg="1"/>
      <p:bldP spid="29" grpId="1" animBg="1"/>
      <p:bldP spid="30" grpId="0"/>
      <p:bldP spid="31" grpId="0" animBg="1"/>
      <p:bldP spid="31" grpId="1" animBg="1"/>
      <p:bldP spid="32" grpId="0"/>
      <p:bldP spid="33" grpId="0" animBg="1"/>
      <p:bldP spid="33" grpId="1" animBg="1"/>
      <p:bldP spid="34" grpId="0"/>
      <p:bldP spid="35" grpId="0" animBg="1"/>
      <p:bldP spid="35" grpId="2" animBg="1"/>
      <p:bldP spid="37" grpId="0" animBg="1"/>
      <p:bldP spid="37" grpId="2" animBg="1"/>
      <p:bldP spid="22" grpId="0"/>
      <p:bldP spid="24" grpId="0" animBg="1"/>
      <p:bldP spid="24" grpId="1" animBg="1"/>
      <p:bldP spid="25" grpId="0"/>
      <p:bldP spid="27" grpId="0"/>
      <p:bldP spid="28" grpId="0" animBg="1"/>
      <p:bldP spid="28" grpId="2" animBg="1"/>
      <p:bldP spid="38" grpId="0" animBg="1"/>
    </p:bld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" name="Object 2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1961611"/>
              </p:ext>
            </p:extLst>
          </p:nvPr>
        </p:nvGraphicFramePr>
        <p:xfrm>
          <a:off x="3151649" y="465563"/>
          <a:ext cx="5916151" cy="6312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6446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5687" t="19006" r="52374" b="19455"/>
                      <a:stretch>
                        <a:fillRect/>
                      </a:stretch>
                    </p:blipFill>
                    <p:spPr bwMode="auto">
                      <a:xfrm>
                        <a:off x="3151649" y="465563"/>
                        <a:ext cx="5916151" cy="63124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228601" y="1058230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>
            <a:spLocks noChangeArrowheads="1"/>
          </p:cNvSpPr>
          <p:nvPr/>
        </p:nvSpPr>
        <p:spPr bwMode="auto">
          <a:xfrm>
            <a:off x="86097" y="1577875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5257800" y="927228"/>
            <a:ext cx="428340" cy="4443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9"/>
          <p:cNvSpPr>
            <a:spLocks noChangeArrowheads="1"/>
          </p:cNvSpPr>
          <p:nvPr/>
        </p:nvSpPr>
        <p:spPr bwMode="auto">
          <a:xfrm>
            <a:off x="76200" y="2122943"/>
            <a:ext cx="22088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5584942" y="914399"/>
            <a:ext cx="491724" cy="4572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94236" y="3823833"/>
            <a:ext cx="27891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K(9, 11) + Start(9, 11)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6934200" y="914400"/>
            <a:ext cx="823727" cy="60549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4" name="Rectangle 13"/>
          <p:cNvSpPr>
            <a:spLocks noChangeArrowheads="1"/>
          </p:cNvSpPr>
          <p:nvPr/>
        </p:nvSpPr>
        <p:spPr bwMode="auto">
          <a:xfrm>
            <a:off x="41470" y="5822262"/>
            <a:ext cx="295744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2,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21) + Start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YY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Rectangle 13"/>
          <p:cNvSpPr>
            <a:spLocks noChangeArrowheads="1"/>
          </p:cNvSpPr>
          <p:nvPr/>
        </p:nvSpPr>
        <p:spPr bwMode="auto">
          <a:xfrm>
            <a:off x="69911" y="2683185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6653814" y="917319"/>
            <a:ext cx="252938" cy="45428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0" name="Rectangle 19"/>
          <p:cNvSpPr>
            <a:spLocks noChangeArrowheads="1"/>
          </p:cNvSpPr>
          <p:nvPr/>
        </p:nvSpPr>
        <p:spPr bwMode="auto">
          <a:xfrm>
            <a:off x="1163427" y="2111594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1" name="Straight Connector 50"/>
          <p:cNvCxnSpPr/>
          <p:nvPr/>
        </p:nvCxnSpPr>
        <p:spPr bwMode="auto">
          <a:xfrm>
            <a:off x="1059778" y="2058894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Oval 51"/>
          <p:cNvSpPr/>
          <p:nvPr/>
        </p:nvSpPr>
        <p:spPr bwMode="auto">
          <a:xfrm>
            <a:off x="6172200" y="927228"/>
            <a:ext cx="457872" cy="46862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3" name="Oval 52"/>
          <p:cNvSpPr/>
          <p:nvPr/>
        </p:nvSpPr>
        <p:spPr bwMode="auto">
          <a:xfrm>
            <a:off x="8624549" y="958107"/>
            <a:ext cx="401522" cy="43889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4" name="Rectangle 17"/>
          <p:cNvSpPr>
            <a:spLocks noChangeArrowheads="1"/>
          </p:cNvSpPr>
          <p:nvPr/>
        </p:nvSpPr>
        <p:spPr bwMode="auto">
          <a:xfrm>
            <a:off x="76198" y="533400"/>
            <a:ext cx="47244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2.1.5.1 Giới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thiệu 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  <p:sp>
        <p:nvSpPr>
          <p:cNvPr id="27" name="Rectangle 13"/>
          <p:cNvSpPr>
            <a:spLocks noChangeArrowheads="1"/>
          </p:cNvSpPr>
          <p:nvPr/>
        </p:nvSpPr>
        <p:spPr bwMode="auto">
          <a:xfrm>
            <a:off x="83724" y="3296365"/>
            <a:ext cx="329616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OL(5, 7)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5914155" y="917320"/>
            <a:ext cx="410445" cy="46862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10427" y="4744414"/>
            <a:ext cx="278911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13) + Start</a:t>
            </a:r>
            <a:r>
              <a:rPr lang="el-GR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6932339" y="1586794"/>
            <a:ext cx="823727" cy="60549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8551334" y="1630501"/>
            <a:ext cx="401522" cy="43889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6919639" y="2246378"/>
            <a:ext cx="823727" cy="60549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8609988" y="2315483"/>
            <a:ext cx="401522" cy="6817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9531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0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 animBg="1"/>
      <p:bldP spid="39" grpId="1" animBg="1"/>
      <p:bldP spid="40" grpId="0"/>
      <p:bldP spid="41" grpId="0" animBg="1"/>
      <p:bldP spid="41" grpId="1" animBg="1"/>
      <p:bldP spid="42" grpId="0"/>
      <p:bldP spid="43" grpId="0" animBg="1"/>
      <p:bldP spid="43" grpId="1" animBg="1"/>
      <p:bldP spid="44" grpId="0"/>
      <p:bldP spid="48" grpId="0"/>
      <p:bldP spid="49" grpId="0" animBg="1"/>
      <p:bldP spid="49" grpId="1" animBg="1"/>
      <p:bldP spid="50" grpId="0"/>
      <p:bldP spid="52" grpId="0" animBg="1"/>
      <p:bldP spid="52" grpId="1" animBg="1"/>
      <p:bldP spid="53" grpId="0" animBg="1"/>
      <p:bldP spid="53" grpId="1" animBg="1"/>
      <p:bldP spid="27" grpId="0"/>
      <p:bldP spid="28" grpId="0" animBg="1"/>
      <p:bldP spid="28" grpId="1" animBg="1"/>
      <p:bldP spid="29" grpId="0"/>
      <p:bldP spid="30" grpId="0" animBg="1"/>
      <p:bldP spid="30" grpId="1" animBg="1"/>
      <p:bldP spid="31" grpId="0" animBg="1"/>
      <p:bldP spid="31" grpId="1" animBg="1"/>
      <p:bldP spid="32" grpId="0" animBg="1"/>
      <p:bldP spid="33" grpId="0" animBg="1"/>
    </p:bld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222510" y="1030890"/>
            <a:ext cx="366368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hoạt động ở tốc độ thấp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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01494618"/>
              </p:ext>
            </p:extLst>
          </p:nvPr>
        </p:nvGraphicFramePr>
        <p:xfrm>
          <a:off x="3151649" y="465563"/>
          <a:ext cx="5916151" cy="6312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63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22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5687" t="19006" r="52374" b="19455"/>
                      <a:stretch>
                        <a:fillRect/>
                      </a:stretch>
                    </p:blipFill>
                    <p:spPr bwMode="auto">
                      <a:xfrm>
                        <a:off x="3151649" y="465563"/>
                        <a:ext cx="5916151" cy="63124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76198" y="533400"/>
            <a:ext cx="47244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2.1.5.2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 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</p:spTree>
    <p:extLst>
      <p:ext uri="{BB962C8B-B14F-4D97-AF65-F5344CB8AC3E}">
        <p14:creationId xmlns:p14="http://schemas.microsoft.com/office/powerpoint/2010/main" val="214413603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Oval 32"/>
          <p:cNvSpPr/>
          <p:nvPr/>
        </p:nvSpPr>
        <p:spPr bwMode="auto">
          <a:xfrm>
            <a:off x="336578" y="304800"/>
            <a:ext cx="1492222" cy="757491"/>
          </a:xfrm>
          <a:prstGeom prst="ellipse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Đóng CB 3 pha</a:t>
            </a:r>
          </a:p>
        </p:txBody>
      </p:sp>
      <p:sp>
        <p:nvSpPr>
          <p:cNvPr id="40" name="Rectangle 39"/>
          <p:cNvSpPr/>
          <p:nvPr/>
        </p:nvSpPr>
        <p:spPr bwMode="auto">
          <a:xfrm>
            <a:off x="1667933" y="1458116"/>
            <a:ext cx="2209800" cy="6420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l-GR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13) tiếp xúc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305476" y="3537124"/>
            <a:ext cx="1218524" cy="88247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(9, 13)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1657149" y="3537124"/>
            <a:ext cx="2229049" cy="88247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45" name="Rectangle 44"/>
          <p:cNvSpPr/>
          <p:nvPr/>
        </p:nvSpPr>
        <p:spPr bwMode="auto">
          <a:xfrm>
            <a:off x="3124200" y="6067847"/>
            <a:ext cx="2663826" cy="6377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điện,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tốc độ thấp (</a:t>
            </a:r>
            <a:r>
              <a:rPr lang="el-GR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33" idx="6"/>
            <a:endCxn id="34" idx="1"/>
          </p:cNvCxnSpPr>
          <p:nvPr/>
        </p:nvCxnSpPr>
        <p:spPr bwMode="auto">
          <a:xfrm flipV="1">
            <a:off x="1828800" y="680457"/>
            <a:ext cx="763882" cy="30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>
            <a:stCxn id="40" idx="2"/>
            <a:endCxn id="42" idx="0"/>
          </p:cNvCxnSpPr>
          <p:nvPr/>
        </p:nvCxnSpPr>
        <p:spPr bwMode="auto">
          <a:xfrm>
            <a:off x="2772833" y="2100132"/>
            <a:ext cx="1" cy="24785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>
            <a:stCxn id="58" idx="2"/>
            <a:endCxn id="24" idx="0"/>
          </p:cNvCxnSpPr>
          <p:nvPr/>
        </p:nvCxnSpPr>
        <p:spPr bwMode="auto">
          <a:xfrm flipH="1">
            <a:off x="5945812" y="4539193"/>
            <a:ext cx="1369388" cy="31566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43" idx="0"/>
          </p:cNvCxnSpPr>
          <p:nvPr/>
        </p:nvCxnSpPr>
        <p:spPr bwMode="auto">
          <a:xfrm flipH="1">
            <a:off x="914738" y="2971800"/>
            <a:ext cx="1858096" cy="56532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42" idx="2"/>
            <a:endCxn id="54" idx="0"/>
          </p:cNvCxnSpPr>
          <p:nvPr/>
        </p:nvCxnSpPr>
        <p:spPr bwMode="auto">
          <a:xfrm>
            <a:off x="2772834" y="2971800"/>
            <a:ext cx="2352119" cy="36271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 flipH="1">
            <a:off x="152400" y="3878118"/>
            <a:ext cx="15978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152400" y="2659891"/>
            <a:ext cx="0" cy="121822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>
            <a:endCxn id="42" idx="1"/>
          </p:cNvCxnSpPr>
          <p:nvPr/>
        </p:nvCxnSpPr>
        <p:spPr bwMode="auto">
          <a:xfrm flipV="1">
            <a:off x="152400" y="2659891"/>
            <a:ext cx="1515534" cy="2351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4001505" y="3334512"/>
            <a:ext cx="2246895" cy="9563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(23, 25) hở ra ngăn cuộn dây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có điện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 flipH="1">
            <a:off x="2771674" y="2971800"/>
            <a:ext cx="1160" cy="56532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 flipH="1">
            <a:off x="2772833" y="1001465"/>
            <a:ext cx="843375" cy="45665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228600" y="2297668"/>
            <a:ext cx="1295401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6307541" y="806322"/>
            <a:ext cx="2015316" cy="64312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Start(9, 11)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6196583" y="1795272"/>
            <a:ext cx="2237232" cy="6431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Start(9, 11) tiếp xúc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Rectangle 59"/>
          <p:cNvSpPr/>
          <p:nvPr/>
        </p:nvSpPr>
        <p:spPr bwMode="auto">
          <a:xfrm>
            <a:off x="7620000" y="4854862"/>
            <a:ext cx="1219200" cy="93633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K(9, 11)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1" name="Straight Connector 60"/>
          <p:cNvCxnSpPr>
            <a:stCxn id="60" idx="3"/>
          </p:cNvCxnSpPr>
          <p:nvPr/>
        </p:nvCxnSpPr>
        <p:spPr bwMode="auto">
          <a:xfrm>
            <a:off x="8839200" y="5323031"/>
            <a:ext cx="17780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Arrow Connector 62"/>
          <p:cNvCxnSpPr>
            <a:endCxn id="58" idx="3"/>
          </p:cNvCxnSpPr>
          <p:nvPr/>
        </p:nvCxnSpPr>
        <p:spPr bwMode="auto">
          <a:xfrm flipH="1">
            <a:off x="8229599" y="4082527"/>
            <a:ext cx="78740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4" name="Rectangle 63"/>
          <p:cNvSpPr>
            <a:spLocks noChangeArrowheads="1"/>
          </p:cNvSpPr>
          <p:nvPr/>
        </p:nvSpPr>
        <p:spPr bwMode="auto">
          <a:xfrm>
            <a:off x="8222157" y="3669268"/>
            <a:ext cx="904909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5" name="Straight Connector 64"/>
          <p:cNvCxnSpPr/>
          <p:nvPr/>
        </p:nvCxnSpPr>
        <p:spPr bwMode="auto">
          <a:xfrm flipV="1">
            <a:off x="5791200" y="235997"/>
            <a:ext cx="0" cy="8918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6" name="Straight Arrow Connector 65"/>
          <p:cNvCxnSpPr/>
          <p:nvPr/>
        </p:nvCxnSpPr>
        <p:spPr bwMode="auto">
          <a:xfrm flipH="1">
            <a:off x="2133602" y="213921"/>
            <a:ext cx="3654424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09" name="Straight Connector 108"/>
          <p:cNvCxnSpPr/>
          <p:nvPr/>
        </p:nvCxnSpPr>
        <p:spPr bwMode="auto">
          <a:xfrm flipH="1" flipV="1">
            <a:off x="9021746" y="4083584"/>
            <a:ext cx="1" cy="1250416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Arrow Connector 181"/>
          <p:cNvCxnSpPr>
            <a:stCxn id="58" idx="2"/>
            <a:endCxn id="60" idx="0"/>
          </p:cNvCxnSpPr>
          <p:nvPr/>
        </p:nvCxnSpPr>
        <p:spPr bwMode="auto">
          <a:xfrm>
            <a:off x="7315200" y="4539193"/>
            <a:ext cx="914400" cy="31566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95" name="Straight Arrow Connector 194"/>
          <p:cNvCxnSpPr>
            <a:stCxn id="44" idx="2"/>
          </p:cNvCxnSpPr>
          <p:nvPr/>
        </p:nvCxnSpPr>
        <p:spPr bwMode="auto">
          <a:xfrm>
            <a:off x="2771674" y="4419600"/>
            <a:ext cx="0" cy="138344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8" name="Straight Arrow Connector 197"/>
          <p:cNvCxnSpPr/>
          <p:nvPr/>
        </p:nvCxnSpPr>
        <p:spPr bwMode="auto">
          <a:xfrm>
            <a:off x="5945811" y="5507385"/>
            <a:ext cx="0" cy="2956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1" name="Straight Connector 200"/>
          <p:cNvCxnSpPr/>
          <p:nvPr/>
        </p:nvCxnSpPr>
        <p:spPr bwMode="auto">
          <a:xfrm>
            <a:off x="2771673" y="5803042"/>
            <a:ext cx="3183663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09" name="Straight Arrow Connector 208"/>
          <p:cNvCxnSpPr>
            <a:endCxn id="45" idx="0"/>
          </p:cNvCxnSpPr>
          <p:nvPr/>
        </p:nvCxnSpPr>
        <p:spPr bwMode="auto">
          <a:xfrm flipH="1">
            <a:off x="4456113" y="5763047"/>
            <a:ext cx="4776" cy="304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3" name="Straight Connector 212"/>
          <p:cNvCxnSpPr/>
          <p:nvPr/>
        </p:nvCxnSpPr>
        <p:spPr bwMode="auto">
          <a:xfrm flipV="1">
            <a:off x="2133600" y="213921"/>
            <a:ext cx="0" cy="47188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58" name="Rectangle 57"/>
          <p:cNvSpPr/>
          <p:nvPr/>
        </p:nvSpPr>
        <p:spPr bwMode="auto">
          <a:xfrm>
            <a:off x="6400800" y="3625861"/>
            <a:ext cx="1828799" cy="91333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K(11,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2" name="Rectangle 41"/>
          <p:cNvSpPr/>
          <p:nvPr/>
        </p:nvSpPr>
        <p:spPr bwMode="auto">
          <a:xfrm>
            <a:off x="1667934" y="2347982"/>
            <a:ext cx="2209799" cy="6238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231" name="Straight Arrow Connector 230"/>
          <p:cNvCxnSpPr>
            <a:stCxn id="25" idx="1"/>
          </p:cNvCxnSpPr>
          <p:nvPr/>
        </p:nvCxnSpPr>
        <p:spPr bwMode="auto">
          <a:xfrm flipH="1">
            <a:off x="5788026" y="1127886"/>
            <a:ext cx="519515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none" w="med" len="med"/>
          </a:ln>
          <a:effectLst/>
        </p:spPr>
      </p:cxnSp>
      <p:cxnSp>
        <p:nvCxnSpPr>
          <p:cNvPr id="233" name="Straight Arrow Connector 232"/>
          <p:cNvCxnSpPr>
            <a:stCxn id="28" idx="2"/>
            <a:endCxn id="58" idx="0"/>
          </p:cNvCxnSpPr>
          <p:nvPr/>
        </p:nvCxnSpPr>
        <p:spPr bwMode="auto">
          <a:xfrm>
            <a:off x="7315199" y="2438400"/>
            <a:ext cx="1" cy="118746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39" name="Straight Arrow Connector 238"/>
          <p:cNvCxnSpPr>
            <a:stCxn id="25" idx="2"/>
            <a:endCxn id="28" idx="0"/>
          </p:cNvCxnSpPr>
          <p:nvPr/>
        </p:nvCxnSpPr>
        <p:spPr bwMode="auto">
          <a:xfrm>
            <a:off x="7315199" y="1449449"/>
            <a:ext cx="0" cy="3458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43" name="Oval 242"/>
          <p:cNvSpPr/>
          <p:nvPr/>
        </p:nvSpPr>
        <p:spPr bwMode="auto">
          <a:xfrm>
            <a:off x="4412923" y="5759652"/>
            <a:ext cx="95567" cy="908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44" name="Oval 243"/>
          <p:cNvSpPr/>
          <p:nvPr/>
        </p:nvSpPr>
        <p:spPr bwMode="auto">
          <a:xfrm>
            <a:off x="2085816" y="625497"/>
            <a:ext cx="95567" cy="908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53" name="Rectangle 252"/>
          <p:cNvSpPr/>
          <p:nvPr/>
        </p:nvSpPr>
        <p:spPr bwMode="auto">
          <a:xfrm>
            <a:off x="3957997" y="1306273"/>
            <a:ext cx="1506170" cy="90352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l-GR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(21, 23)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4" name="Straight Arrow Connector 253"/>
          <p:cNvCxnSpPr>
            <a:stCxn id="34" idx="2"/>
            <a:endCxn id="253" idx="0"/>
          </p:cNvCxnSpPr>
          <p:nvPr/>
        </p:nvCxnSpPr>
        <p:spPr bwMode="auto">
          <a:xfrm>
            <a:off x="3616208" y="1001465"/>
            <a:ext cx="1094874" cy="30480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4" name="Rectangle 23"/>
          <p:cNvSpPr/>
          <p:nvPr/>
        </p:nvSpPr>
        <p:spPr bwMode="auto">
          <a:xfrm>
            <a:off x="4460889" y="4854861"/>
            <a:ext cx="2969845" cy="6846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endParaRPr lang="en-US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2592682" y="359449"/>
            <a:ext cx="2047051" cy="6420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l-GR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</p:spTree>
    <p:extLst>
      <p:ext uri="{BB962C8B-B14F-4D97-AF65-F5344CB8AC3E}">
        <p14:creationId xmlns:p14="http://schemas.microsoft.com/office/powerpoint/2010/main" val="401885609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1000"/>
                            </p:stCondLst>
                            <p:childTnLst>
                              <p:par>
                                <p:cTn id="7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00"/>
                            </p:stCondLst>
                            <p:childTnLst>
                              <p:par>
                                <p:cTn id="1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500"/>
                            </p:stCondLst>
                            <p:childTnLst>
                              <p:par>
                                <p:cTn id="1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1000"/>
                            </p:stCondLst>
                            <p:childTnLst>
                              <p:par>
                                <p:cTn id="1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7" fill="hold">
                            <p:stCondLst>
                              <p:cond delay="2000"/>
                            </p:stCondLst>
                            <p:childTnLst>
                              <p:par>
                                <p:cTn id="14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500"/>
                            </p:stCondLst>
                            <p:childTnLst>
                              <p:par>
                                <p:cTn id="1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"/>
                            </p:stCondLst>
                            <p:childTnLst>
                              <p:par>
                                <p:cTn id="1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1000"/>
                            </p:stCondLst>
                            <p:childTnLst>
                              <p:par>
                                <p:cTn id="1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000"/>
                            </p:stCondLst>
                            <p:childTnLst>
                              <p:par>
                                <p:cTn id="1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40" grpId="0" animBg="1"/>
      <p:bldP spid="43" grpId="0" animBg="1"/>
      <p:bldP spid="44" grpId="0" animBg="1"/>
      <p:bldP spid="45" grpId="0" animBg="1"/>
      <p:bldP spid="54" grpId="0" animBg="1"/>
      <p:bldP spid="57" grpId="0"/>
      <p:bldP spid="25" grpId="0" animBg="1"/>
      <p:bldP spid="28" grpId="0" animBg="1"/>
      <p:bldP spid="60" grpId="0" animBg="1"/>
      <p:bldP spid="64" grpId="0"/>
      <p:bldP spid="58" grpId="0" animBg="1"/>
      <p:bldP spid="42" grpId="0" animBg="1"/>
      <p:bldP spid="243" grpId="0" animBg="1"/>
      <p:bldP spid="244" grpId="0" animBg="1"/>
      <p:bldP spid="253" grpId="0" animBg="1"/>
      <p:bldP spid="24" grpId="0" animBg="1"/>
      <p:bldP spid="34" grpId="0" animBg="1"/>
    </p:bld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222510" y="1030890"/>
            <a:ext cx="366368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hoạt động ở tốc độ cao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YY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3151649" y="465563"/>
          <a:ext cx="5916151" cy="6312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8813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5687" t="19006" r="52374" b="19455"/>
                      <a:stretch>
                        <a:fillRect/>
                      </a:stretch>
                    </p:blipFill>
                    <p:spPr bwMode="auto">
                      <a:xfrm>
                        <a:off x="3151649" y="465563"/>
                        <a:ext cx="5916151" cy="63124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76198" y="533400"/>
            <a:ext cx="47244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2.1.5.2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 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</p:spTree>
    <p:extLst>
      <p:ext uri="{BB962C8B-B14F-4D97-AF65-F5344CB8AC3E}">
        <p14:creationId xmlns:p14="http://schemas.microsoft.com/office/powerpoint/2010/main" val="3073115542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35" name="Straight Connector 234"/>
          <p:cNvCxnSpPr/>
          <p:nvPr/>
        </p:nvCxnSpPr>
        <p:spPr bwMode="auto">
          <a:xfrm>
            <a:off x="8817183" y="1282329"/>
            <a:ext cx="43095" cy="452917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/>
          <p:nvPr/>
        </p:nvSpPr>
        <p:spPr bwMode="auto">
          <a:xfrm>
            <a:off x="3724091" y="1295400"/>
            <a:ext cx="3895909" cy="41318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YY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21) 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4394578" y="4064662"/>
            <a:ext cx="1244222" cy="100695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(9, 21)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2954352" y="4064662"/>
            <a:ext cx="1351849" cy="160588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45" name="Rectangle 44"/>
          <p:cNvSpPr/>
          <p:nvPr/>
        </p:nvSpPr>
        <p:spPr bwMode="auto">
          <a:xfrm>
            <a:off x="5257800" y="6091174"/>
            <a:ext cx="2930209" cy="7015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cấp 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quay tốc độ cao (YY)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2" idx="3"/>
            <a:endCxn id="34" idx="1"/>
          </p:cNvCxnSpPr>
          <p:nvPr/>
        </p:nvCxnSpPr>
        <p:spPr bwMode="auto">
          <a:xfrm flipV="1">
            <a:off x="2133600" y="446954"/>
            <a:ext cx="1116617" cy="240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43" idx="0"/>
          </p:cNvCxnSpPr>
          <p:nvPr/>
        </p:nvCxnSpPr>
        <p:spPr bwMode="auto">
          <a:xfrm>
            <a:off x="4401830" y="3492941"/>
            <a:ext cx="614859" cy="57172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42" idx="2"/>
            <a:endCxn id="54" idx="0"/>
          </p:cNvCxnSpPr>
          <p:nvPr/>
        </p:nvCxnSpPr>
        <p:spPr bwMode="auto">
          <a:xfrm flipH="1">
            <a:off x="2217471" y="3492941"/>
            <a:ext cx="2184359" cy="39325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1557813" y="3886200"/>
            <a:ext cx="1319315" cy="9750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 hở ra</a:t>
            </a:r>
            <a:endParaRPr lang="en-US" sz="20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 flipH="1">
            <a:off x="3630277" y="3492941"/>
            <a:ext cx="771553" cy="57172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>
            <a:off x="4220159" y="817708"/>
            <a:ext cx="1451887" cy="47769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Connector 60"/>
          <p:cNvCxnSpPr>
            <a:stCxn id="43" idx="3"/>
          </p:cNvCxnSpPr>
          <p:nvPr/>
        </p:nvCxnSpPr>
        <p:spPr bwMode="auto">
          <a:xfrm>
            <a:off x="5638800" y="4568137"/>
            <a:ext cx="228600" cy="3863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Arrow Connector 62"/>
          <p:cNvCxnSpPr>
            <a:stCxn id="59" idx="1"/>
            <a:endCxn id="42" idx="3"/>
          </p:cNvCxnSpPr>
          <p:nvPr/>
        </p:nvCxnSpPr>
        <p:spPr bwMode="auto">
          <a:xfrm flipH="1">
            <a:off x="5553443" y="3139807"/>
            <a:ext cx="873577" cy="48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sp>
        <p:nvSpPr>
          <p:cNvPr id="64" name="Rectangle 63"/>
          <p:cNvSpPr>
            <a:spLocks noChangeArrowheads="1"/>
          </p:cNvSpPr>
          <p:nvPr/>
        </p:nvSpPr>
        <p:spPr bwMode="auto">
          <a:xfrm>
            <a:off x="5581229" y="2709446"/>
            <a:ext cx="819571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6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16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6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9" name="Straight Connector 108"/>
          <p:cNvCxnSpPr/>
          <p:nvPr/>
        </p:nvCxnSpPr>
        <p:spPr bwMode="auto">
          <a:xfrm flipV="1">
            <a:off x="5846755" y="3132594"/>
            <a:ext cx="0" cy="1454626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01" name="Straight Connector 200"/>
          <p:cNvCxnSpPr/>
          <p:nvPr/>
        </p:nvCxnSpPr>
        <p:spPr bwMode="auto">
          <a:xfrm>
            <a:off x="3630277" y="5811508"/>
            <a:ext cx="5235020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2" name="Rectangle 41"/>
          <p:cNvSpPr/>
          <p:nvPr/>
        </p:nvSpPr>
        <p:spPr bwMode="auto">
          <a:xfrm>
            <a:off x="3250217" y="2787650"/>
            <a:ext cx="2303226" cy="70529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(25,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243" name="Oval 242"/>
          <p:cNvSpPr/>
          <p:nvPr/>
        </p:nvSpPr>
        <p:spPr bwMode="auto">
          <a:xfrm>
            <a:off x="6669592" y="5765800"/>
            <a:ext cx="95567" cy="908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571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53" name="Rectangle 252"/>
          <p:cNvSpPr/>
          <p:nvPr/>
        </p:nvSpPr>
        <p:spPr bwMode="auto">
          <a:xfrm>
            <a:off x="111594" y="1143000"/>
            <a:ext cx="3393606" cy="4131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YY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4" name="Straight Arrow Connector 253"/>
          <p:cNvCxnSpPr>
            <a:stCxn id="34" idx="2"/>
            <a:endCxn id="253" idx="0"/>
          </p:cNvCxnSpPr>
          <p:nvPr/>
        </p:nvCxnSpPr>
        <p:spPr bwMode="auto">
          <a:xfrm flipH="1">
            <a:off x="1808397" y="817708"/>
            <a:ext cx="2411762" cy="32529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4" name="Rectangle 33"/>
          <p:cNvSpPr/>
          <p:nvPr/>
        </p:nvSpPr>
        <p:spPr bwMode="auto">
          <a:xfrm>
            <a:off x="3250217" y="76200"/>
            <a:ext cx="1939883" cy="7415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2" name="Rounded Rectangle 1"/>
          <p:cNvSpPr/>
          <p:nvPr/>
        </p:nvSpPr>
        <p:spPr bwMode="auto">
          <a:xfrm>
            <a:off x="135107" y="76200"/>
            <a:ext cx="1998493" cy="746326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đang quay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tốc độ thấp</a:t>
            </a:r>
          </a:p>
        </p:txBody>
      </p:sp>
      <p:sp>
        <p:nvSpPr>
          <p:cNvPr id="62" name="Rectangle 61"/>
          <p:cNvSpPr/>
          <p:nvPr/>
        </p:nvSpPr>
        <p:spPr bwMode="auto">
          <a:xfrm>
            <a:off x="89220" y="2514600"/>
            <a:ext cx="1373551" cy="159046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Rectangle 66"/>
          <p:cNvSpPr/>
          <p:nvPr/>
        </p:nvSpPr>
        <p:spPr bwMode="auto">
          <a:xfrm>
            <a:off x="1603359" y="2630398"/>
            <a:ext cx="1273769" cy="100439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(23, 25) đóng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8" name="Straight Arrow Connector 67"/>
          <p:cNvCxnSpPr>
            <a:stCxn id="69" idx="2"/>
            <a:endCxn id="62" idx="0"/>
          </p:cNvCxnSpPr>
          <p:nvPr/>
        </p:nvCxnSpPr>
        <p:spPr bwMode="auto">
          <a:xfrm flipH="1">
            <a:off x="775996" y="2236984"/>
            <a:ext cx="1032401" cy="27761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111594" y="1828800"/>
            <a:ext cx="3393606" cy="4081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(19,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87" name="Rectangle 86"/>
          <p:cNvSpPr/>
          <p:nvPr/>
        </p:nvSpPr>
        <p:spPr bwMode="auto">
          <a:xfrm>
            <a:off x="89221" y="4419600"/>
            <a:ext cx="1370124" cy="6902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 đấu </a:t>
            </a:r>
            <a:r>
              <a:rPr lang="el-GR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Δ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động cơ M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7" name="Rectangle 116"/>
          <p:cNvSpPr/>
          <p:nvPr/>
        </p:nvSpPr>
        <p:spPr bwMode="auto">
          <a:xfrm>
            <a:off x="6040693" y="4064661"/>
            <a:ext cx="1337403" cy="12900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đóng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197" name="Straight Arrow Connector 196"/>
          <p:cNvCxnSpPr>
            <a:stCxn id="62" idx="2"/>
            <a:endCxn id="87" idx="0"/>
          </p:cNvCxnSpPr>
          <p:nvPr/>
        </p:nvCxnSpPr>
        <p:spPr bwMode="auto">
          <a:xfrm flipH="1">
            <a:off x="774283" y="4105063"/>
            <a:ext cx="1713" cy="31453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99" name="Straight Arrow Connector 198"/>
          <p:cNvCxnSpPr>
            <a:stCxn id="69" idx="2"/>
            <a:endCxn id="67" idx="0"/>
          </p:cNvCxnSpPr>
          <p:nvPr/>
        </p:nvCxnSpPr>
        <p:spPr bwMode="auto">
          <a:xfrm>
            <a:off x="1808397" y="2236984"/>
            <a:ext cx="431847" cy="3934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2" name="Straight Arrow Connector 201"/>
          <p:cNvCxnSpPr>
            <a:stCxn id="253" idx="2"/>
            <a:endCxn id="69" idx="0"/>
          </p:cNvCxnSpPr>
          <p:nvPr/>
        </p:nvCxnSpPr>
        <p:spPr bwMode="auto">
          <a:xfrm>
            <a:off x="1808397" y="1556184"/>
            <a:ext cx="0" cy="27261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88" name="Straight Connector 187"/>
          <p:cNvCxnSpPr>
            <a:stCxn id="67" idx="3"/>
          </p:cNvCxnSpPr>
          <p:nvPr/>
        </p:nvCxnSpPr>
        <p:spPr bwMode="auto">
          <a:xfrm>
            <a:off x="2877128" y="3132594"/>
            <a:ext cx="240547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0" name="Straight Connector 189"/>
          <p:cNvCxnSpPr>
            <a:stCxn id="40" idx="2"/>
          </p:cNvCxnSpPr>
          <p:nvPr/>
        </p:nvCxnSpPr>
        <p:spPr bwMode="auto">
          <a:xfrm>
            <a:off x="5672046" y="1708583"/>
            <a:ext cx="0" cy="739896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2" name="Straight Connector 191"/>
          <p:cNvCxnSpPr/>
          <p:nvPr/>
        </p:nvCxnSpPr>
        <p:spPr bwMode="auto">
          <a:xfrm flipH="1" flipV="1">
            <a:off x="3118184" y="2420970"/>
            <a:ext cx="2553862" cy="1730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10" name="Straight Connector 209"/>
          <p:cNvCxnSpPr/>
          <p:nvPr/>
        </p:nvCxnSpPr>
        <p:spPr bwMode="auto">
          <a:xfrm>
            <a:off x="3117675" y="2412304"/>
            <a:ext cx="0" cy="72799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8" name="Oval 207"/>
          <p:cNvSpPr/>
          <p:nvPr/>
        </p:nvSpPr>
        <p:spPr bwMode="auto">
          <a:xfrm>
            <a:off x="5633136" y="2402228"/>
            <a:ext cx="83820" cy="8659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571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19" name="Straight Arrow Connector 218"/>
          <p:cNvCxnSpPr>
            <a:endCxn id="42" idx="0"/>
          </p:cNvCxnSpPr>
          <p:nvPr/>
        </p:nvCxnSpPr>
        <p:spPr bwMode="auto">
          <a:xfrm flipH="1">
            <a:off x="4401830" y="2455692"/>
            <a:ext cx="1270218" cy="33195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1" name="Straight Arrow Connector 220"/>
          <p:cNvCxnSpPr>
            <a:endCxn id="59" idx="0"/>
          </p:cNvCxnSpPr>
          <p:nvPr/>
        </p:nvCxnSpPr>
        <p:spPr bwMode="auto">
          <a:xfrm>
            <a:off x="5705176" y="2448479"/>
            <a:ext cx="1851734" cy="33819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27" name="Oval 226"/>
          <p:cNvSpPr/>
          <p:nvPr/>
        </p:nvSpPr>
        <p:spPr bwMode="auto">
          <a:xfrm>
            <a:off x="5812892" y="3101471"/>
            <a:ext cx="62975" cy="6506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571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42" name="Straight Connector 241"/>
          <p:cNvCxnSpPr>
            <a:stCxn id="24" idx="2"/>
          </p:cNvCxnSpPr>
          <p:nvPr/>
        </p:nvCxnSpPr>
        <p:spPr bwMode="auto">
          <a:xfrm>
            <a:off x="7299971" y="825548"/>
            <a:ext cx="1512193" cy="46985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247" name="Straight Connector 246"/>
          <p:cNvCxnSpPr>
            <a:stCxn id="117" idx="2"/>
            <a:endCxn id="45" idx="0"/>
          </p:cNvCxnSpPr>
          <p:nvPr/>
        </p:nvCxnSpPr>
        <p:spPr bwMode="auto">
          <a:xfrm>
            <a:off x="6709395" y="5354727"/>
            <a:ext cx="13510" cy="73644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248" name="Straight Connector 247"/>
          <p:cNvCxnSpPr>
            <a:stCxn id="44" idx="2"/>
          </p:cNvCxnSpPr>
          <p:nvPr/>
        </p:nvCxnSpPr>
        <p:spPr bwMode="auto">
          <a:xfrm>
            <a:off x="3630277" y="5670550"/>
            <a:ext cx="0" cy="160664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4" name="Rectangle 23"/>
          <p:cNvSpPr/>
          <p:nvPr/>
        </p:nvSpPr>
        <p:spPr bwMode="auto">
          <a:xfrm>
            <a:off x="5532141" y="76200"/>
            <a:ext cx="3535659" cy="7493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đang đóng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6" name="Straight Arrow Connector 255"/>
          <p:cNvCxnSpPr>
            <a:stCxn id="59" idx="2"/>
            <a:endCxn id="117" idx="0"/>
          </p:cNvCxnSpPr>
          <p:nvPr/>
        </p:nvCxnSpPr>
        <p:spPr bwMode="auto">
          <a:xfrm flipH="1">
            <a:off x="6709395" y="3492942"/>
            <a:ext cx="847515" cy="57171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61" name="Rectangle 260"/>
          <p:cNvSpPr/>
          <p:nvPr/>
        </p:nvSpPr>
        <p:spPr bwMode="auto">
          <a:xfrm>
            <a:off x="7467600" y="3886200"/>
            <a:ext cx="1235857" cy="103504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19) hở ra</a:t>
            </a:r>
            <a:endParaRPr lang="en-US" sz="20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62" name="Straight Arrow Connector 261"/>
          <p:cNvCxnSpPr>
            <a:stCxn id="59" idx="2"/>
            <a:endCxn id="261" idx="0"/>
          </p:cNvCxnSpPr>
          <p:nvPr/>
        </p:nvCxnSpPr>
        <p:spPr bwMode="auto">
          <a:xfrm>
            <a:off x="7556910" y="3492942"/>
            <a:ext cx="528619" cy="39325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9" name="Rectangle 58"/>
          <p:cNvSpPr/>
          <p:nvPr/>
        </p:nvSpPr>
        <p:spPr bwMode="auto">
          <a:xfrm>
            <a:off x="6427020" y="2786672"/>
            <a:ext cx="2259780" cy="70627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(25,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</p:spTree>
    <p:extLst>
      <p:ext uri="{BB962C8B-B14F-4D97-AF65-F5344CB8AC3E}">
        <p14:creationId xmlns:p14="http://schemas.microsoft.com/office/powerpoint/2010/main" val="190210042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10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1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2000"/>
                            </p:stCondLst>
                            <p:childTnLst>
                              <p:par>
                                <p:cTn id="8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2500"/>
                            </p:stCondLst>
                            <p:childTnLst>
                              <p:par>
                                <p:cTn id="9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000"/>
                            </p:stCondLst>
                            <p:childTnLst>
                              <p:par>
                                <p:cTn id="1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500"/>
                            </p:stCondLst>
                            <p:childTnLst>
                              <p:par>
                                <p:cTn id="13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1500"/>
                            </p:stCondLst>
                            <p:childTnLst>
                              <p:par>
                                <p:cTn id="1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000"/>
                            </p:stCondLst>
                            <p:childTnLst>
                              <p:par>
                                <p:cTn id="1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500"/>
                            </p:stCondLst>
                            <p:childTnLst>
                              <p:par>
                                <p:cTn id="1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3" grpId="0" animBg="1"/>
      <p:bldP spid="44" grpId="0" animBg="1"/>
      <p:bldP spid="45" grpId="0" animBg="1"/>
      <p:bldP spid="54" grpId="0" animBg="1"/>
      <p:bldP spid="64" grpId="0"/>
      <p:bldP spid="42" grpId="0" animBg="1"/>
      <p:bldP spid="243" grpId="0" animBg="1"/>
      <p:bldP spid="253" grpId="0" animBg="1"/>
      <p:bldP spid="34" grpId="0" animBg="1"/>
      <p:bldP spid="62" grpId="0" animBg="1"/>
      <p:bldP spid="67" grpId="0" animBg="1"/>
      <p:bldP spid="69" grpId="0" animBg="1"/>
      <p:bldP spid="87" grpId="0" animBg="1"/>
      <p:bldP spid="117" grpId="0" animBg="1"/>
      <p:bldP spid="208" grpId="0" animBg="1"/>
      <p:bldP spid="227" grpId="0" animBg="1"/>
      <p:bldP spid="261" grpId="0" animBg="1"/>
      <p:bldP spid="59" grpId="0" animBg="1"/>
    </p:bld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222510" y="1030890"/>
            <a:ext cx="366368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động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3151649" y="465563"/>
          <a:ext cx="5916151" cy="6312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9826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5687" t="19006" r="52374" b="19455"/>
                      <a:stretch>
                        <a:fillRect/>
                      </a:stretch>
                    </p:blipFill>
                    <p:spPr bwMode="auto">
                      <a:xfrm>
                        <a:off x="3151649" y="465563"/>
                        <a:ext cx="5916151" cy="63124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76198" y="533400"/>
            <a:ext cx="47244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2.1.5.2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 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</p:spTree>
    <p:extLst>
      <p:ext uri="{BB962C8B-B14F-4D97-AF65-F5344CB8AC3E}">
        <p14:creationId xmlns:p14="http://schemas.microsoft.com/office/powerpoint/2010/main" val="144896231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/>
          <p:cNvSpPr/>
          <p:nvPr/>
        </p:nvSpPr>
        <p:spPr bwMode="auto">
          <a:xfrm>
            <a:off x="5256817" y="3505200"/>
            <a:ext cx="1136367" cy="14477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21)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3962400" y="3505200"/>
            <a:ext cx="1228954" cy="1447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55403" y="5534447"/>
            <a:ext cx="1165555" cy="11711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ngắt, dừng hoạt động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2" idx="3"/>
            <a:endCxn id="34" idx="1"/>
          </p:cNvCxnSpPr>
          <p:nvPr/>
        </p:nvCxnSpPr>
        <p:spPr bwMode="auto">
          <a:xfrm flipV="1">
            <a:off x="2469461" y="453166"/>
            <a:ext cx="994332" cy="348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43" idx="0"/>
          </p:cNvCxnSpPr>
          <p:nvPr/>
        </p:nvCxnSpPr>
        <p:spPr bwMode="auto">
          <a:xfrm>
            <a:off x="4485845" y="2996686"/>
            <a:ext cx="1339156" cy="5085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42" idx="2"/>
            <a:endCxn id="54" idx="0"/>
          </p:cNvCxnSpPr>
          <p:nvPr/>
        </p:nvCxnSpPr>
        <p:spPr bwMode="auto">
          <a:xfrm flipH="1">
            <a:off x="3294365" y="2996686"/>
            <a:ext cx="1191480" cy="6609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2705577" y="3657600"/>
            <a:ext cx="1177575" cy="12954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 đóng lại</a:t>
            </a:r>
            <a:endParaRPr lang="en-US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>
            <a:off x="4485845" y="2996686"/>
            <a:ext cx="91032" cy="5085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Connector 60"/>
          <p:cNvCxnSpPr/>
          <p:nvPr/>
        </p:nvCxnSpPr>
        <p:spPr bwMode="auto">
          <a:xfrm>
            <a:off x="6393184" y="3814798"/>
            <a:ext cx="111019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Arrow Connector 62"/>
          <p:cNvCxnSpPr>
            <a:stCxn id="59" idx="1"/>
            <a:endCxn id="42" idx="3"/>
          </p:cNvCxnSpPr>
          <p:nvPr/>
        </p:nvCxnSpPr>
        <p:spPr bwMode="auto">
          <a:xfrm flipH="1">
            <a:off x="5504688" y="2677050"/>
            <a:ext cx="147968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sp>
        <p:nvSpPr>
          <p:cNvPr id="64" name="Rectangle 63"/>
          <p:cNvSpPr>
            <a:spLocks noChangeArrowheads="1"/>
          </p:cNvSpPr>
          <p:nvPr/>
        </p:nvSpPr>
        <p:spPr bwMode="auto">
          <a:xfrm>
            <a:off x="5486400" y="2328446"/>
            <a:ext cx="1171355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400" i="1" noProof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4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4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9" name="Straight Connector 108"/>
          <p:cNvCxnSpPr>
            <a:endCxn id="227" idx="4"/>
          </p:cNvCxnSpPr>
          <p:nvPr/>
        </p:nvCxnSpPr>
        <p:spPr bwMode="auto">
          <a:xfrm flipV="1">
            <a:off x="6519340" y="2701581"/>
            <a:ext cx="2373" cy="108509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2" name="Rectangle 41"/>
          <p:cNvSpPr/>
          <p:nvPr/>
        </p:nvSpPr>
        <p:spPr bwMode="auto">
          <a:xfrm>
            <a:off x="3467001" y="2357414"/>
            <a:ext cx="2037687" cy="6392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(25,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3" name="Rectangle 252"/>
          <p:cNvSpPr/>
          <p:nvPr/>
        </p:nvSpPr>
        <p:spPr bwMode="auto">
          <a:xfrm>
            <a:off x="3076719" y="1200798"/>
            <a:ext cx="2804633" cy="39940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Stop(7, 9)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4" name="Straight Arrow Connector 253"/>
          <p:cNvCxnSpPr>
            <a:stCxn id="34" idx="2"/>
            <a:endCxn id="253" idx="0"/>
          </p:cNvCxnSpPr>
          <p:nvPr/>
        </p:nvCxnSpPr>
        <p:spPr bwMode="auto">
          <a:xfrm>
            <a:off x="4473493" y="786723"/>
            <a:ext cx="5543" cy="41407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4" name="Rectangle 33"/>
          <p:cNvSpPr/>
          <p:nvPr/>
        </p:nvSpPr>
        <p:spPr bwMode="auto">
          <a:xfrm>
            <a:off x="3463793" y="119608"/>
            <a:ext cx="2019399" cy="6671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Stop(7, 9)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2" name="Rounded Rectangle 1"/>
          <p:cNvSpPr/>
          <p:nvPr/>
        </p:nvSpPr>
        <p:spPr bwMode="auto">
          <a:xfrm>
            <a:off x="304801" y="123095"/>
            <a:ext cx="2164660" cy="667115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đang quay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tốc độ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Rectangle 66"/>
          <p:cNvSpPr/>
          <p:nvPr/>
        </p:nvSpPr>
        <p:spPr bwMode="auto">
          <a:xfrm>
            <a:off x="1331976" y="3505200"/>
            <a:ext cx="1125110" cy="1447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K(9, 11)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8" name="Straight Arrow Connector 67"/>
          <p:cNvCxnSpPr>
            <a:stCxn id="69" idx="2"/>
            <a:endCxn id="24" idx="0"/>
          </p:cNvCxnSpPr>
          <p:nvPr/>
        </p:nvCxnSpPr>
        <p:spPr bwMode="auto">
          <a:xfrm flipH="1">
            <a:off x="638181" y="2996686"/>
            <a:ext cx="401934" cy="5085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55404" y="2357414"/>
            <a:ext cx="1969422" cy="6392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K(11,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17" name="Rectangle 116"/>
          <p:cNvSpPr/>
          <p:nvPr/>
        </p:nvSpPr>
        <p:spPr bwMode="auto">
          <a:xfrm>
            <a:off x="6629400" y="3505199"/>
            <a:ext cx="1228835" cy="14477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9" name="Straight Arrow Connector 198"/>
          <p:cNvCxnSpPr>
            <a:stCxn id="69" idx="2"/>
            <a:endCxn id="67" idx="0"/>
          </p:cNvCxnSpPr>
          <p:nvPr/>
        </p:nvCxnSpPr>
        <p:spPr bwMode="auto">
          <a:xfrm>
            <a:off x="1040115" y="2996686"/>
            <a:ext cx="854416" cy="5085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2" name="Straight Arrow Connector 201"/>
          <p:cNvCxnSpPr>
            <a:stCxn id="253" idx="2"/>
            <a:endCxn id="69" idx="0"/>
          </p:cNvCxnSpPr>
          <p:nvPr/>
        </p:nvCxnSpPr>
        <p:spPr bwMode="auto">
          <a:xfrm flipH="1">
            <a:off x="1040115" y="1600200"/>
            <a:ext cx="3438921" cy="7572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27" name="Oval 226"/>
          <p:cNvSpPr/>
          <p:nvPr/>
        </p:nvSpPr>
        <p:spPr bwMode="auto">
          <a:xfrm>
            <a:off x="6490225" y="2636520"/>
            <a:ext cx="62975" cy="65061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571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47" name="Straight Connector 246"/>
          <p:cNvCxnSpPr/>
          <p:nvPr/>
        </p:nvCxnSpPr>
        <p:spPr bwMode="auto">
          <a:xfrm>
            <a:off x="638180" y="4953000"/>
            <a:ext cx="0" cy="58144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4" name="Rectangle 23"/>
          <p:cNvSpPr/>
          <p:nvPr/>
        </p:nvSpPr>
        <p:spPr bwMode="auto">
          <a:xfrm>
            <a:off x="55404" y="3505200"/>
            <a:ext cx="1165554" cy="1447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6" name="Straight Arrow Connector 255"/>
          <p:cNvCxnSpPr>
            <a:stCxn id="59" idx="2"/>
            <a:endCxn id="117" idx="0"/>
          </p:cNvCxnSpPr>
          <p:nvPr/>
        </p:nvCxnSpPr>
        <p:spPr bwMode="auto">
          <a:xfrm flipH="1">
            <a:off x="7243818" y="2996685"/>
            <a:ext cx="782266" cy="5085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61" name="Rectangle 260"/>
          <p:cNvSpPr/>
          <p:nvPr/>
        </p:nvSpPr>
        <p:spPr bwMode="auto">
          <a:xfrm>
            <a:off x="7920109" y="3657600"/>
            <a:ext cx="1205603" cy="12953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19) đóng lại</a:t>
            </a:r>
            <a:endParaRPr lang="en-US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62" name="Straight Arrow Connector 261"/>
          <p:cNvCxnSpPr>
            <a:stCxn id="59" idx="2"/>
            <a:endCxn id="261" idx="0"/>
          </p:cNvCxnSpPr>
          <p:nvPr/>
        </p:nvCxnSpPr>
        <p:spPr bwMode="auto">
          <a:xfrm>
            <a:off x="8026084" y="2996685"/>
            <a:ext cx="496827" cy="6609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9" name="Rectangle 58"/>
          <p:cNvSpPr/>
          <p:nvPr/>
        </p:nvSpPr>
        <p:spPr bwMode="auto">
          <a:xfrm>
            <a:off x="6984368" y="2357414"/>
            <a:ext cx="2083432" cy="63927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(25,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85" name="Straight Connector 84"/>
          <p:cNvCxnSpPr/>
          <p:nvPr/>
        </p:nvCxnSpPr>
        <p:spPr bwMode="auto">
          <a:xfrm>
            <a:off x="2469460" y="3839182"/>
            <a:ext cx="111019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Straight Arrow Connector 85"/>
          <p:cNvCxnSpPr>
            <a:endCxn id="69" idx="3"/>
          </p:cNvCxnSpPr>
          <p:nvPr/>
        </p:nvCxnSpPr>
        <p:spPr bwMode="auto">
          <a:xfrm flipH="1">
            <a:off x="2024826" y="2674094"/>
            <a:ext cx="541675" cy="295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sp>
        <p:nvSpPr>
          <p:cNvPr id="88" name="Rectangle 87"/>
          <p:cNvSpPr>
            <a:spLocks noChangeArrowheads="1"/>
          </p:cNvSpPr>
          <p:nvPr/>
        </p:nvSpPr>
        <p:spPr bwMode="auto">
          <a:xfrm>
            <a:off x="2066891" y="2359223"/>
            <a:ext cx="1073497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4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4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9" name="Straight Connector 88"/>
          <p:cNvCxnSpPr>
            <a:endCxn id="88" idx="2"/>
          </p:cNvCxnSpPr>
          <p:nvPr/>
        </p:nvCxnSpPr>
        <p:spPr bwMode="auto">
          <a:xfrm flipV="1">
            <a:off x="2603640" y="2667000"/>
            <a:ext cx="0" cy="117218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9" name="Straight Arrow Connector 38"/>
          <p:cNvCxnSpPr>
            <a:stCxn id="253" idx="2"/>
            <a:endCxn id="42" idx="0"/>
          </p:cNvCxnSpPr>
          <p:nvPr/>
        </p:nvCxnSpPr>
        <p:spPr bwMode="auto">
          <a:xfrm>
            <a:off x="4479036" y="1600200"/>
            <a:ext cx="6809" cy="7572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>
            <a:stCxn id="253" idx="2"/>
            <a:endCxn id="59" idx="0"/>
          </p:cNvCxnSpPr>
          <p:nvPr/>
        </p:nvCxnSpPr>
        <p:spPr bwMode="auto">
          <a:xfrm>
            <a:off x="4479036" y="1600200"/>
            <a:ext cx="3547048" cy="7572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77396610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0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0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45" grpId="0" animBg="1"/>
      <p:bldP spid="54" grpId="0" animBg="1"/>
      <p:bldP spid="64" grpId="0"/>
      <p:bldP spid="42" grpId="0" animBg="1"/>
      <p:bldP spid="253" grpId="0" animBg="1"/>
      <p:bldP spid="34" grpId="0" animBg="1"/>
      <p:bldP spid="67" grpId="0" animBg="1"/>
      <p:bldP spid="69" grpId="0" animBg="1"/>
      <p:bldP spid="117" grpId="0" animBg="1"/>
      <p:bldP spid="227" grpId="0" animBg="1"/>
      <p:bldP spid="24" grpId="0" animBg="1"/>
      <p:bldP spid="261" grpId="0" animBg="1"/>
      <p:bldP spid="59" grpId="0" animBg="1"/>
      <p:bldP spid="88" grpId="0"/>
    </p:bld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222510" y="1030890"/>
            <a:ext cx="3663689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3151649" y="465563"/>
          <a:ext cx="5916151" cy="6312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1082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5687" t="19006" r="52374" b="19455"/>
                      <a:stretch>
                        <a:fillRect/>
                      </a:stretch>
                    </p:blipFill>
                    <p:spPr bwMode="auto">
                      <a:xfrm>
                        <a:off x="3151649" y="465563"/>
                        <a:ext cx="5916151" cy="63124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76198" y="533400"/>
            <a:ext cx="472440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2.1.5.2 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 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</p:spTree>
    <p:extLst>
      <p:ext uri="{BB962C8B-B14F-4D97-AF65-F5344CB8AC3E}">
        <p14:creationId xmlns:p14="http://schemas.microsoft.com/office/powerpoint/2010/main" val="1251149068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ectangle 42"/>
          <p:cNvSpPr/>
          <p:nvPr/>
        </p:nvSpPr>
        <p:spPr bwMode="auto">
          <a:xfrm>
            <a:off x="5256817" y="3657600"/>
            <a:ext cx="1136367" cy="14477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21)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3962400" y="3657600"/>
            <a:ext cx="1228954" cy="1447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55403" y="5382047"/>
            <a:ext cx="1165555" cy="11711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được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ngắt, dừng hoạt động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2" idx="3"/>
            <a:endCxn id="34" idx="1"/>
          </p:cNvCxnSpPr>
          <p:nvPr/>
        </p:nvCxnSpPr>
        <p:spPr bwMode="auto">
          <a:xfrm flipV="1">
            <a:off x="3200400" y="851476"/>
            <a:ext cx="315097" cy="82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43" idx="0"/>
          </p:cNvCxnSpPr>
          <p:nvPr/>
        </p:nvCxnSpPr>
        <p:spPr bwMode="auto">
          <a:xfrm>
            <a:off x="4485845" y="3149086"/>
            <a:ext cx="1339156" cy="5085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42" idx="2"/>
            <a:endCxn id="54" idx="0"/>
          </p:cNvCxnSpPr>
          <p:nvPr/>
        </p:nvCxnSpPr>
        <p:spPr bwMode="auto">
          <a:xfrm flipH="1">
            <a:off x="3294365" y="3149086"/>
            <a:ext cx="1191480" cy="6609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2705577" y="3810000"/>
            <a:ext cx="1177575" cy="12954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 đóng lại</a:t>
            </a:r>
            <a:endParaRPr lang="en-US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>
            <a:off x="4485845" y="3149086"/>
            <a:ext cx="91032" cy="5085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1" name="Straight Connector 60"/>
          <p:cNvCxnSpPr/>
          <p:nvPr/>
        </p:nvCxnSpPr>
        <p:spPr bwMode="auto">
          <a:xfrm>
            <a:off x="6393184" y="3967198"/>
            <a:ext cx="111019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Arrow Connector 62"/>
          <p:cNvCxnSpPr>
            <a:stCxn id="59" idx="1"/>
            <a:endCxn id="42" idx="3"/>
          </p:cNvCxnSpPr>
          <p:nvPr/>
        </p:nvCxnSpPr>
        <p:spPr bwMode="auto">
          <a:xfrm flipH="1">
            <a:off x="5504688" y="2829450"/>
            <a:ext cx="147968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sp>
        <p:nvSpPr>
          <p:cNvPr id="64" name="Rectangle 63"/>
          <p:cNvSpPr>
            <a:spLocks noChangeArrowheads="1"/>
          </p:cNvSpPr>
          <p:nvPr/>
        </p:nvSpPr>
        <p:spPr bwMode="auto">
          <a:xfrm>
            <a:off x="5486400" y="2480846"/>
            <a:ext cx="1171355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400" i="1" noProof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4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4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9" name="Straight Connector 108"/>
          <p:cNvCxnSpPr>
            <a:endCxn id="227" idx="4"/>
          </p:cNvCxnSpPr>
          <p:nvPr/>
        </p:nvCxnSpPr>
        <p:spPr bwMode="auto">
          <a:xfrm flipV="1">
            <a:off x="6519340" y="2884461"/>
            <a:ext cx="2373" cy="1085099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2" name="Rectangle 41"/>
          <p:cNvSpPr/>
          <p:nvPr/>
        </p:nvSpPr>
        <p:spPr bwMode="auto">
          <a:xfrm>
            <a:off x="3467001" y="2509814"/>
            <a:ext cx="2037687" cy="6392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(25,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3" name="Rectangle 252"/>
          <p:cNvSpPr/>
          <p:nvPr/>
        </p:nvSpPr>
        <p:spPr bwMode="auto">
          <a:xfrm>
            <a:off x="3083527" y="1529191"/>
            <a:ext cx="2804633" cy="3756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EM(1, 3)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4" name="Straight Arrow Connector 253"/>
          <p:cNvCxnSpPr>
            <a:stCxn id="34" idx="2"/>
            <a:endCxn id="253" idx="0"/>
          </p:cNvCxnSpPr>
          <p:nvPr/>
        </p:nvCxnSpPr>
        <p:spPr bwMode="auto">
          <a:xfrm>
            <a:off x="4485844" y="1174522"/>
            <a:ext cx="0" cy="35466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4" name="Rectangle 33"/>
          <p:cNvSpPr/>
          <p:nvPr/>
        </p:nvSpPr>
        <p:spPr bwMode="auto">
          <a:xfrm>
            <a:off x="3515497" y="528429"/>
            <a:ext cx="1940694" cy="64609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2" name="Rounded Rectangle 1"/>
          <p:cNvSpPr/>
          <p:nvPr/>
        </p:nvSpPr>
        <p:spPr bwMode="auto">
          <a:xfrm>
            <a:off x="111055" y="380999"/>
            <a:ext cx="3089345" cy="942611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sử, động cơ M đang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quay tốc độ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en-US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</a:t>
            </a:r>
            <a:r>
              <a:rPr lang="en-US" alt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endParaRPr lang="en-US" alt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7" name="Rectangle 66"/>
          <p:cNvSpPr/>
          <p:nvPr/>
        </p:nvSpPr>
        <p:spPr bwMode="auto">
          <a:xfrm>
            <a:off x="1331976" y="3657600"/>
            <a:ext cx="1125110" cy="1447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K(9, 11)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8" name="Straight Arrow Connector 67"/>
          <p:cNvCxnSpPr>
            <a:stCxn id="69" idx="2"/>
            <a:endCxn id="24" idx="0"/>
          </p:cNvCxnSpPr>
          <p:nvPr/>
        </p:nvCxnSpPr>
        <p:spPr bwMode="auto">
          <a:xfrm flipH="1">
            <a:off x="638181" y="3149086"/>
            <a:ext cx="401934" cy="5085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9" name="Rectangle 68"/>
          <p:cNvSpPr/>
          <p:nvPr/>
        </p:nvSpPr>
        <p:spPr bwMode="auto">
          <a:xfrm>
            <a:off x="55404" y="2509814"/>
            <a:ext cx="1969422" cy="6392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K(11,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17" name="Rectangle 116"/>
          <p:cNvSpPr/>
          <p:nvPr/>
        </p:nvSpPr>
        <p:spPr bwMode="auto">
          <a:xfrm>
            <a:off x="6629400" y="3657599"/>
            <a:ext cx="1228835" cy="14477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99" name="Straight Arrow Connector 198"/>
          <p:cNvCxnSpPr>
            <a:stCxn id="69" idx="2"/>
            <a:endCxn id="67" idx="0"/>
          </p:cNvCxnSpPr>
          <p:nvPr/>
        </p:nvCxnSpPr>
        <p:spPr bwMode="auto">
          <a:xfrm>
            <a:off x="1040115" y="3149086"/>
            <a:ext cx="854416" cy="5085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2" name="Straight Arrow Connector 201"/>
          <p:cNvCxnSpPr>
            <a:stCxn id="253" idx="2"/>
            <a:endCxn id="69" idx="0"/>
          </p:cNvCxnSpPr>
          <p:nvPr/>
        </p:nvCxnSpPr>
        <p:spPr bwMode="auto">
          <a:xfrm flipH="1">
            <a:off x="1040115" y="1904813"/>
            <a:ext cx="3445729" cy="60500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27" name="Oval 226"/>
          <p:cNvSpPr/>
          <p:nvPr/>
        </p:nvSpPr>
        <p:spPr bwMode="auto">
          <a:xfrm>
            <a:off x="6490225" y="2800132"/>
            <a:ext cx="62975" cy="59146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571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247" name="Straight Connector 246"/>
          <p:cNvCxnSpPr/>
          <p:nvPr/>
        </p:nvCxnSpPr>
        <p:spPr bwMode="auto">
          <a:xfrm>
            <a:off x="638180" y="4800600"/>
            <a:ext cx="0" cy="58144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 w="med" len="med"/>
          </a:ln>
          <a:effectLst/>
        </p:spPr>
      </p:cxnSp>
      <p:sp>
        <p:nvSpPr>
          <p:cNvPr id="24" name="Rectangle 23"/>
          <p:cNvSpPr/>
          <p:nvPr/>
        </p:nvSpPr>
        <p:spPr bwMode="auto">
          <a:xfrm>
            <a:off x="55404" y="3657600"/>
            <a:ext cx="1165554" cy="14478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K(A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K(C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56" name="Straight Arrow Connector 255"/>
          <p:cNvCxnSpPr>
            <a:stCxn id="59" idx="2"/>
            <a:endCxn id="117" idx="0"/>
          </p:cNvCxnSpPr>
          <p:nvPr/>
        </p:nvCxnSpPr>
        <p:spPr bwMode="auto">
          <a:xfrm flipH="1">
            <a:off x="7243818" y="3149085"/>
            <a:ext cx="782266" cy="5085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61" name="Rectangle 260"/>
          <p:cNvSpPr/>
          <p:nvPr/>
        </p:nvSpPr>
        <p:spPr bwMode="auto">
          <a:xfrm>
            <a:off x="7920109" y="3810000"/>
            <a:ext cx="1205603" cy="12953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19) đóng lại</a:t>
            </a:r>
            <a:endParaRPr lang="en-US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62" name="Straight Arrow Connector 261"/>
          <p:cNvCxnSpPr>
            <a:stCxn id="59" idx="2"/>
            <a:endCxn id="261" idx="0"/>
          </p:cNvCxnSpPr>
          <p:nvPr/>
        </p:nvCxnSpPr>
        <p:spPr bwMode="auto">
          <a:xfrm>
            <a:off x="8026084" y="3149085"/>
            <a:ext cx="496827" cy="6609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9" name="Rectangle 58"/>
          <p:cNvSpPr/>
          <p:nvPr/>
        </p:nvSpPr>
        <p:spPr bwMode="auto">
          <a:xfrm>
            <a:off x="6984368" y="2509814"/>
            <a:ext cx="2083432" cy="63927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(25,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85" name="Straight Connector 84"/>
          <p:cNvCxnSpPr/>
          <p:nvPr/>
        </p:nvCxnSpPr>
        <p:spPr bwMode="auto">
          <a:xfrm>
            <a:off x="2469460" y="3991582"/>
            <a:ext cx="111019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Straight Arrow Connector 85"/>
          <p:cNvCxnSpPr>
            <a:endCxn id="69" idx="3"/>
          </p:cNvCxnSpPr>
          <p:nvPr/>
        </p:nvCxnSpPr>
        <p:spPr bwMode="auto">
          <a:xfrm flipH="1">
            <a:off x="2024826" y="2829450"/>
            <a:ext cx="570790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sp>
        <p:nvSpPr>
          <p:cNvPr id="88" name="Rectangle 87"/>
          <p:cNvSpPr>
            <a:spLocks noChangeArrowheads="1"/>
          </p:cNvSpPr>
          <p:nvPr/>
        </p:nvSpPr>
        <p:spPr bwMode="auto">
          <a:xfrm>
            <a:off x="2068653" y="2511623"/>
            <a:ext cx="1055547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4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4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4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9" name="Straight Connector 88"/>
          <p:cNvCxnSpPr/>
          <p:nvPr/>
        </p:nvCxnSpPr>
        <p:spPr bwMode="auto">
          <a:xfrm flipV="1">
            <a:off x="2595616" y="2859024"/>
            <a:ext cx="2373" cy="108509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39" name="Straight Arrow Connector 38"/>
          <p:cNvCxnSpPr>
            <a:stCxn id="253" idx="2"/>
            <a:endCxn id="42" idx="0"/>
          </p:cNvCxnSpPr>
          <p:nvPr/>
        </p:nvCxnSpPr>
        <p:spPr bwMode="auto">
          <a:xfrm>
            <a:off x="4485844" y="1904813"/>
            <a:ext cx="1" cy="60500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>
            <a:stCxn id="253" idx="2"/>
            <a:endCxn id="59" idx="0"/>
          </p:cNvCxnSpPr>
          <p:nvPr/>
        </p:nvCxnSpPr>
        <p:spPr bwMode="auto">
          <a:xfrm>
            <a:off x="4485844" y="1904813"/>
            <a:ext cx="3540240" cy="60500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0" name="Rectangle 39"/>
          <p:cNvSpPr/>
          <p:nvPr/>
        </p:nvSpPr>
        <p:spPr bwMode="auto">
          <a:xfrm>
            <a:off x="4001359" y="5650679"/>
            <a:ext cx="1676400" cy="750121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41" name="Rectangle 40"/>
          <p:cNvSpPr/>
          <p:nvPr/>
        </p:nvSpPr>
        <p:spPr bwMode="auto">
          <a:xfrm>
            <a:off x="6065838" y="5638801"/>
            <a:ext cx="2697162" cy="761999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48" name="Flowchart: Alternate Process 47"/>
          <p:cNvSpPr/>
          <p:nvPr/>
        </p:nvSpPr>
        <p:spPr bwMode="auto">
          <a:xfrm>
            <a:off x="1546922" y="5638800"/>
            <a:ext cx="2069652" cy="762000"/>
          </a:xfrm>
          <a:prstGeom prst="flowChartAlternateProcess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0" idx="3"/>
            <a:endCxn id="41" idx="1"/>
          </p:cNvCxnSpPr>
          <p:nvPr/>
        </p:nvCxnSpPr>
        <p:spPr bwMode="auto">
          <a:xfrm flipV="1">
            <a:off x="5677759" y="6019801"/>
            <a:ext cx="388079" cy="59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48" idx="3"/>
            <a:endCxn id="40" idx="1"/>
          </p:cNvCxnSpPr>
          <p:nvPr/>
        </p:nvCxnSpPr>
        <p:spPr bwMode="auto">
          <a:xfrm>
            <a:off x="3616574" y="6019800"/>
            <a:ext cx="384785" cy="594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76961844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00"/>
                            </p:stCondLst>
                            <p:childTnLst>
                              <p:par>
                                <p:cTn id="9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0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2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0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4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 animBg="1"/>
      <p:bldP spid="44" grpId="0" animBg="1"/>
      <p:bldP spid="45" grpId="0" animBg="1"/>
      <p:bldP spid="54" grpId="0" animBg="1"/>
      <p:bldP spid="64" grpId="0"/>
      <p:bldP spid="42" grpId="0" animBg="1"/>
      <p:bldP spid="253" grpId="0" animBg="1"/>
      <p:bldP spid="34" grpId="0" animBg="1"/>
      <p:bldP spid="67" grpId="0" animBg="1"/>
      <p:bldP spid="69" grpId="0" animBg="1"/>
      <p:bldP spid="117" grpId="0" animBg="1"/>
      <p:bldP spid="227" grpId="0" animBg="1"/>
      <p:bldP spid="24" grpId="0" animBg="1"/>
      <p:bldP spid="261" grpId="0" animBg="1"/>
      <p:bldP spid="59" grpId="0" animBg="1"/>
      <p:bldP spid="88" grpId="0"/>
      <p:bldP spid="40" grpId="0" animBg="1"/>
      <p:bldP spid="41" grpId="0" animBg="1"/>
      <p:bldP spid="48" grpId="0" animBg="1"/>
    </p:bld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0065234"/>
              </p:ext>
            </p:extLst>
          </p:nvPr>
        </p:nvGraphicFramePr>
        <p:xfrm>
          <a:off x="3151649" y="465563"/>
          <a:ext cx="5916151" cy="6312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0851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5687" t="19006" r="52374" b="19455"/>
                      <a:stretch>
                        <a:fillRect/>
                      </a:stretch>
                    </p:blipFill>
                    <p:spPr bwMode="auto">
                      <a:xfrm>
                        <a:off x="3151649" y="465563"/>
                        <a:ext cx="5916151" cy="63124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76198" y="533400"/>
            <a:ext cx="38862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2.1.5.3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  <p:sp>
        <p:nvSpPr>
          <p:cNvPr id="6" name="Rectangle 13"/>
          <p:cNvSpPr>
            <a:spLocks noChangeArrowheads="1"/>
          </p:cNvSpPr>
          <p:nvPr/>
        </p:nvSpPr>
        <p:spPr bwMode="auto">
          <a:xfrm>
            <a:off x="520700" y="2060138"/>
            <a:ext cx="2665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13"/>
          <p:cNvSpPr>
            <a:spLocks noChangeArrowheads="1"/>
          </p:cNvSpPr>
          <p:nvPr/>
        </p:nvSpPr>
        <p:spPr bwMode="auto">
          <a:xfrm>
            <a:off x="520700" y="2738735"/>
            <a:ext cx="31369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 khi vận hành tốc độ thấp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3879269" y="675189"/>
            <a:ext cx="1385458" cy="41972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3733797" y="2895600"/>
            <a:ext cx="1676401" cy="4572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3" name="Oval 12"/>
          <p:cNvSpPr/>
          <p:nvPr/>
        </p:nvSpPr>
        <p:spPr bwMode="auto">
          <a:xfrm>
            <a:off x="5867399" y="856184"/>
            <a:ext cx="457201" cy="59020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4" name="Rectangle 18"/>
          <p:cNvSpPr>
            <a:spLocks noChangeArrowheads="1"/>
          </p:cNvSpPr>
          <p:nvPr/>
        </p:nvSpPr>
        <p:spPr bwMode="auto">
          <a:xfrm>
            <a:off x="292100" y="14478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520701" y="3741331"/>
            <a:ext cx="27559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 khi vận hành tốc độ cao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Oval 15"/>
          <p:cNvSpPr/>
          <p:nvPr/>
        </p:nvSpPr>
        <p:spPr bwMode="auto">
          <a:xfrm>
            <a:off x="5181600" y="3426389"/>
            <a:ext cx="1676401" cy="4572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7" name="Oval 16"/>
          <p:cNvSpPr/>
          <p:nvPr/>
        </p:nvSpPr>
        <p:spPr bwMode="auto">
          <a:xfrm>
            <a:off x="6179125" y="799814"/>
            <a:ext cx="457201" cy="59020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565719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1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/>
      <p:bldP spid="15" grpId="0"/>
      <p:bldP spid="16" grpId="0" animBg="1"/>
      <p:bldP spid="17" grpId="0" animBg="1"/>
    </p:bld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3151649" y="465563"/>
          <a:ext cx="5916151" cy="63124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1875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5687" t="19006" r="52374" b="19455"/>
                      <a:stretch>
                        <a:fillRect/>
                      </a:stretch>
                    </p:blipFill>
                    <p:spPr bwMode="auto">
                      <a:xfrm>
                        <a:off x="3151649" y="465563"/>
                        <a:ext cx="5916151" cy="631242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7"/>
          <p:cNvSpPr>
            <a:spLocks noChangeArrowheads="1"/>
          </p:cNvSpPr>
          <p:nvPr/>
        </p:nvSpPr>
        <p:spPr bwMode="auto">
          <a:xfrm>
            <a:off x="76198" y="533400"/>
            <a:ext cx="39624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2.1.5.3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  <p:sp>
        <p:nvSpPr>
          <p:cNvPr id="14" name="Rectangle 18"/>
          <p:cNvSpPr>
            <a:spLocks noChangeArrowheads="1"/>
          </p:cNvSpPr>
          <p:nvPr/>
        </p:nvSpPr>
        <p:spPr bwMode="auto">
          <a:xfrm>
            <a:off x="292100" y="1600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Rectangle 13"/>
          <p:cNvSpPr>
            <a:spLocks noChangeArrowheads="1"/>
          </p:cNvSpPr>
          <p:nvPr/>
        </p:nvSpPr>
        <p:spPr bwMode="auto">
          <a:xfrm>
            <a:off x="381000" y="2286000"/>
            <a:ext cx="29789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5105400" y="877815"/>
            <a:ext cx="682124" cy="63855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81000" y="2922508"/>
            <a:ext cx="32004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Khóa chéo: Tiếp điểm 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(15, 17),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(17, 19),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(23, 25)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7924800" y="1541768"/>
            <a:ext cx="838200" cy="54787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7943672" y="2286000"/>
            <a:ext cx="627715" cy="39907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89587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5" grpId="1" animBg="1"/>
      <p:bldP spid="26" grpId="0"/>
      <p:bldP spid="27" grpId="0" animBg="1"/>
      <p:bldP spid="28" grpId="0" animBg="1"/>
    </p:bld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215166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828800" y="3131582"/>
            <a:ext cx="3429000" cy="3581400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ahoma" pitchFamily="34" charset="0"/>
              </a:endParaRPr>
            </a:p>
          </p:txBody>
        </p:sp>
      </p:grpSp>
      <p:sp>
        <p:nvSpPr>
          <p:cNvPr id="10" name="Rectangle 17"/>
          <p:cNvSpPr>
            <a:spLocks noChangeArrowheads="1"/>
          </p:cNvSpPr>
          <p:nvPr/>
        </p:nvSpPr>
        <p:spPr bwMode="auto">
          <a:xfrm>
            <a:off x="76198" y="533400"/>
            <a:ext cx="32766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2.1.5.3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1.5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ba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pha rotor lồng sóc hai cấp tốc độ.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6198" y="1524000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và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414033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7409567"/>
              </p:ext>
            </p:extLst>
          </p:nvPr>
        </p:nvGraphicFramePr>
        <p:xfrm>
          <a:off x="3020177" y="2430165"/>
          <a:ext cx="6085323" cy="42754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3133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946" t="25819" r="30518" b="34499"/>
                      <a:stretch>
                        <a:fillRect/>
                      </a:stretch>
                    </p:blipFill>
                    <p:spPr bwMode="auto">
                      <a:xfrm>
                        <a:off x="3020177" y="2430165"/>
                        <a:ext cx="6085323" cy="42754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2.1.7.1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 nút nhấn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359928" y="1898125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50466" y="3066154"/>
            <a:ext cx="22641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3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042663" y="2885728"/>
            <a:ext cx="1415036" cy="42166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50466" y="3605285"/>
            <a:ext cx="30383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3291278" y="4470773"/>
            <a:ext cx="1213104" cy="48222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174266" y="5428462"/>
            <a:ext cx="33527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OL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4734789" y="4470773"/>
            <a:ext cx="1205485" cy="48222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2971800" y="5219094"/>
            <a:ext cx="1485899" cy="49514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1.7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theo trình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250466" y="2527023"/>
            <a:ext cx="2416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en-US" alt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3362425" y="5838525"/>
            <a:ext cx="903731" cy="9144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50466" y="5973209"/>
            <a:ext cx="320039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OL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13"/>
          <p:cNvSpPr>
            <a:spLocks noChangeArrowheads="1"/>
          </p:cNvSpPr>
          <p:nvPr/>
        </p:nvSpPr>
        <p:spPr bwMode="auto">
          <a:xfrm>
            <a:off x="250466" y="4513748"/>
            <a:ext cx="290325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công tắc tơ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4419600" y="5219093"/>
            <a:ext cx="1455453" cy="4951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4774013" y="5838525"/>
            <a:ext cx="903731" cy="9144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455239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9" grpId="0" animBg="1"/>
      <p:bldP spid="29" grpId="1" animBg="1"/>
      <p:bldP spid="32" grpId="0"/>
      <p:bldP spid="33" grpId="0" animBg="1"/>
      <p:bldP spid="33" grpId="1" animBg="1"/>
      <p:bldP spid="34" grpId="0"/>
      <p:bldP spid="35" grpId="0" animBg="1"/>
      <p:bldP spid="35" grpId="1" animBg="1"/>
      <p:bldP spid="37" grpId="0" animBg="1"/>
      <p:bldP spid="37" grpId="1" animBg="1"/>
      <p:bldP spid="22" grpId="0"/>
      <p:bldP spid="24" grpId="0" animBg="1"/>
      <p:bldP spid="24" grpId="1" animBg="1"/>
      <p:bldP spid="25" grpId="0"/>
      <p:bldP spid="27" grpId="0"/>
      <p:bldP spid="38" grpId="0" animBg="1"/>
      <p:bldP spid="36" grpId="0" animBg="1"/>
      <p:bldP spid="36" grpId="1" animBg="1"/>
    </p:bld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" name="Object 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80386009"/>
              </p:ext>
            </p:extLst>
          </p:nvPr>
        </p:nvGraphicFramePr>
        <p:xfrm>
          <a:off x="3020177" y="2430165"/>
          <a:ext cx="6085323" cy="42754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2106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946" t="25819" r="30518" b="34499"/>
                      <a:stretch>
                        <a:fillRect/>
                      </a:stretch>
                    </p:blipFill>
                    <p:spPr bwMode="auto">
                      <a:xfrm>
                        <a:off x="3020177" y="2430165"/>
                        <a:ext cx="6085323" cy="42754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2.1.7.1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 nút nhấn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>
            <a:spLocks noChangeArrowheads="1"/>
          </p:cNvSpPr>
          <p:nvPr/>
        </p:nvSpPr>
        <p:spPr bwMode="auto">
          <a:xfrm>
            <a:off x="211410" y="2514600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4443060" y="3320215"/>
            <a:ext cx="428340" cy="4443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9"/>
          <p:cNvSpPr>
            <a:spLocks noChangeArrowheads="1"/>
          </p:cNvSpPr>
          <p:nvPr/>
        </p:nvSpPr>
        <p:spPr bwMode="auto">
          <a:xfrm>
            <a:off x="201513" y="3100732"/>
            <a:ext cx="22088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4871400" y="3100733"/>
            <a:ext cx="691200" cy="6638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219550" y="4791997"/>
            <a:ext cx="280062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+ Start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6776444" y="3200400"/>
            <a:ext cx="966922" cy="87217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8" name="Rectangle 13"/>
          <p:cNvSpPr>
            <a:spLocks noChangeArrowheads="1"/>
          </p:cNvSpPr>
          <p:nvPr/>
        </p:nvSpPr>
        <p:spPr bwMode="auto">
          <a:xfrm>
            <a:off x="195224" y="3660974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6509874" y="3213201"/>
            <a:ext cx="409765" cy="47754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0" name="Rectangle 19"/>
          <p:cNvSpPr>
            <a:spLocks noChangeArrowheads="1"/>
          </p:cNvSpPr>
          <p:nvPr/>
        </p:nvSpPr>
        <p:spPr bwMode="auto">
          <a:xfrm>
            <a:off x="1288740" y="3089383"/>
            <a:ext cx="198786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r>
              <a:rPr lang="en-US" alt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Stop</a:t>
            </a:r>
            <a:r>
              <a:rPr lang="en-US" alt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1" name="Straight Connector 50"/>
          <p:cNvCxnSpPr/>
          <p:nvPr/>
        </p:nvCxnSpPr>
        <p:spPr bwMode="auto">
          <a:xfrm>
            <a:off x="1185091" y="3036683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Oval 51"/>
          <p:cNvSpPr/>
          <p:nvPr/>
        </p:nvSpPr>
        <p:spPr bwMode="auto">
          <a:xfrm>
            <a:off x="5749899" y="3200400"/>
            <a:ext cx="514026" cy="58844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3" name="Oval 52"/>
          <p:cNvSpPr/>
          <p:nvPr/>
        </p:nvSpPr>
        <p:spPr bwMode="auto">
          <a:xfrm>
            <a:off x="8439038" y="3357971"/>
            <a:ext cx="477655" cy="46612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Rectangle 13"/>
          <p:cNvSpPr>
            <a:spLocks noChangeArrowheads="1"/>
          </p:cNvSpPr>
          <p:nvPr/>
        </p:nvSpPr>
        <p:spPr bwMode="auto">
          <a:xfrm>
            <a:off x="209037" y="4266264"/>
            <a:ext cx="3296163" cy="419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OL(5, 7)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5299740" y="3200400"/>
            <a:ext cx="691200" cy="56418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195224" y="5712578"/>
            <a:ext cx="298410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+ Start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7854139" y="4271530"/>
            <a:ext cx="697195" cy="91007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8551334" y="4390147"/>
            <a:ext cx="401522" cy="49810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359928" y="1898125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1.7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theo trình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7496612" y="4314456"/>
            <a:ext cx="409765" cy="47754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717885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"/>
                            </p:stCondLst>
                            <p:childTnLst>
                              <p:par>
                                <p:cTn id="5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1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 animBg="1"/>
      <p:bldP spid="39" grpId="1" animBg="1"/>
      <p:bldP spid="40" grpId="0"/>
      <p:bldP spid="41" grpId="0" animBg="1"/>
      <p:bldP spid="41" grpId="1" animBg="1"/>
      <p:bldP spid="42" grpId="0"/>
      <p:bldP spid="43" grpId="0" animBg="1"/>
      <p:bldP spid="43" grpId="1" animBg="1"/>
      <p:bldP spid="48" grpId="0"/>
      <p:bldP spid="49" grpId="0" animBg="1"/>
      <p:bldP spid="49" grpId="1" animBg="1"/>
      <p:bldP spid="50" grpId="0"/>
      <p:bldP spid="52" grpId="0" animBg="1"/>
      <p:bldP spid="52" grpId="1" animBg="1"/>
      <p:bldP spid="53" grpId="0" animBg="1"/>
      <p:bldP spid="53" grpId="1" animBg="1"/>
      <p:bldP spid="27" grpId="0"/>
      <p:bldP spid="28" grpId="0" animBg="1"/>
      <p:bldP spid="28" grpId="1" animBg="1"/>
      <p:bldP spid="29" grpId="0"/>
      <p:bldP spid="30" grpId="0" animBg="1"/>
      <p:bldP spid="31" grpId="0" animBg="1"/>
      <p:bldP spid="26" grpId="0" animBg="1"/>
      <p:bldP spid="26" grpId="1" animBg="1"/>
    </p:bld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" name="Object 4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65854064"/>
              </p:ext>
            </p:extLst>
          </p:nvPr>
        </p:nvGraphicFramePr>
        <p:xfrm>
          <a:off x="2514600" y="2178926"/>
          <a:ext cx="6590901" cy="46306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154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6" name="Object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946" t="25819" r="30518" b="34499"/>
                      <a:stretch>
                        <a:fillRect/>
                      </a:stretch>
                    </p:blipFill>
                    <p:spPr bwMode="auto">
                      <a:xfrm>
                        <a:off x="2514600" y="2178926"/>
                        <a:ext cx="6590901" cy="463064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2.1.7.1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 nút nhấn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381000" y="1898125"/>
            <a:ext cx="249352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Vận hành động cơ M</a:t>
            </a:r>
            <a:r>
              <a:rPr lang="en-US" altLang="en-US" sz="2400" b="1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1.7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theo trình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18"/>
          <p:cNvSpPr>
            <a:spLocks noChangeArrowheads="1"/>
          </p:cNvSpPr>
          <p:nvPr/>
        </p:nvSpPr>
        <p:spPr bwMode="auto">
          <a:xfrm>
            <a:off x="381000" y="2895600"/>
            <a:ext cx="2133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Vận hành động cơ M</a:t>
            </a:r>
            <a:r>
              <a:rPr lang="en-US" altLang="en-US" sz="2400" b="1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022320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25" grpId="0"/>
    </p:bld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/>
          <p:cNvSpPr/>
          <p:nvPr/>
        </p:nvSpPr>
        <p:spPr bwMode="auto">
          <a:xfrm>
            <a:off x="2105819" y="1009014"/>
            <a:ext cx="3582457" cy="39864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3733800" y="2645575"/>
            <a:ext cx="2209800" cy="7047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103909" y="2641017"/>
            <a:ext cx="3505201" cy="70931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45" name="Rectangle 44"/>
          <p:cNvSpPr/>
          <p:nvPr/>
        </p:nvSpPr>
        <p:spPr bwMode="auto">
          <a:xfrm>
            <a:off x="4629728" y="6035959"/>
            <a:ext cx="2642433" cy="7015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cấp 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endCxn id="34" idx="1"/>
          </p:cNvCxnSpPr>
          <p:nvPr/>
        </p:nvCxnSpPr>
        <p:spPr bwMode="auto">
          <a:xfrm flipV="1">
            <a:off x="1644622" y="535888"/>
            <a:ext cx="282075" cy="605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>
            <a:stCxn id="40" idx="2"/>
            <a:endCxn id="42" idx="0"/>
          </p:cNvCxnSpPr>
          <p:nvPr/>
        </p:nvCxnSpPr>
        <p:spPr bwMode="auto">
          <a:xfrm>
            <a:off x="3897048" y="1407655"/>
            <a:ext cx="0" cy="2650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>
            <a:stCxn id="58" idx="2"/>
            <a:endCxn id="24" idx="0"/>
          </p:cNvCxnSpPr>
          <p:nvPr/>
        </p:nvCxnSpPr>
        <p:spPr bwMode="auto">
          <a:xfrm>
            <a:off x="5943600" y="4285614"/>
            <a:ext cx="7344" cy="38485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43" idx="0"/>
          </p:cNvCxnSpPr>
          <p:nvPr/>
        </p:nvCxnSpPr>
        <p:spPr bwMode="auto">
          <a:xfrm>
            <a:off x="3897048" y="2380614"/>
            <a:ext cx="941652" cy="26496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 flipH="1">
            <a:off x="5936219" y="2991997"/>
            <a:ext cx="15978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6089295" y="2075814"/>
            <a:ext cx="0" cy="916183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>
            <a:endCxn id="42" idx="3"/>
          </p:cNvCxnSpPr>
          <p:nvPr/>
        </p:nvCxnSpPr>
        <p:spPr bwMode="auto">
          <a:xfrm flipH="1">
            <a:off x="5120480" y="2015637"/>
            <a:ext cx="975520" cy="1101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 flipH="1">
            <a:off x="1856510" y="2380614"/>
            <a:ext cx="2040538" cy="26040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 flipH="1">
            <a:off x="3897048" y="747938"/>
            <a:ext cx="1" cy="2610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5069237" y="1599504"/>
            <a:ext cx="1126720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6400800" y="1173579"/>
            <a:ext cx="2460955" cy="7074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6400800" y="2162530"/>
            <a:ext cx="2460955" cy="70744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tiếp xúc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Rectangle 59"/>
          <p:cNvSpPr/>
          <p:nvPr/>
        </p:nvSpPr>
        <p:spPr bwMode="auto">
          <a:xfrm>
            <a:off x="7465123" y="4674059"/>
            <a:ext cx="1341120" cy="10299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1" name="Straight Connector 60"/>
          <p:cNvCxnSpPr/>
          <p:nvPr/>
        </p:nvCxnSpPr>
        <p:spPr bwMode="auto">
          <a:xfrm>
            <a:off x="8813799" y="5189045"/>
            <a:ext cx="17780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Arrow Connector 62"/>
          <p:cNvCxnSpPr>
            <a:endCxn id="58" idx="3"/>
          </p:cNvCxnSpPr>
          <p:nvPr/>
        </p:nvCxnSpPr>
        <p:spPr bwMode="auto">
          <a:xfrm flipH="1">
            <a:off x="8077200" y="4057014"/>
            <a:ext cx="914399" cy="2687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4" name="Rectangle 63"/>
          <p:cNvSpPr>
            <a:spLocks noChangeArrowheads="1"/>
          </p:cNvSpPr>
          <p:nvPr/>
        </p:nvSpPr>
        <p:spPr bwMode="auto">
          <a:xfrm>
            <a:off x="8029288" y="3588677"/>
            <a:ext cx="1185225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9" name="Straight Connector 108"/>
          <p:cNvCxnSpPr/>
          <p:nvPr/>
        </p:nvCxnSpPr>
        <p:spPr bwMode="auto">
          <a:xfrm flipH="1" flipV="1">
            <a:off x="8991600" y="4057014"/>
            <a:ext cx="1" cy="114300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Arrow Connector 181"/>
          <p:cNvCxnSpPr>
            <a:stCxn id="58" idx="2"/>
            <a:endCxn id="60" idx="0"/>
          </p:cNvCxnSpPr>
          <p:nvPr/>
        </p:nvCxnSpPr>
        <p:spPr bwMode="auto">
          <a:xfrm>
            <a:off x="5943600" y="4285614"/>
            <a:ext cx="2192083" cy="3884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9" name="Straight Arrow Connector 208"/>
          <p:cNvCxnSpPr>
            <a:stCxn id="24" idx="2"/>
            <a:endCxn id="45" idx="0"/>
          </p:cNvCxnSpPr>
          <p:nvPr/>
        </p:nvCxnSpPr>
        <p:spPr bwMode="auto">
          <a:xfrm>
            <a:off x="5950944" y="5703161"/>
            <a:ext cx="1" cy="33279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2" name="Rectangle 41"/>
          <p:cNvSpPr/>
          <p:nvPr/>
        </p:nvSpPr>
        <p:spPr bwMode="auto">
          <a:xfrm>
            <a:off x="2673615" y="1672694"/>
            <a:ext cx="2446865" cy="7079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239" name="Straight Arrow Connector 238"/>
          <p:cNvCxnSpPr>
            <a:stCxn id="25" idx="2"/>
            <a:endCxn id="28" idx="0"/>
          </p:cNvCxnSpPr>
          <p:nvPr/>
        </p:nvCxnSpPr>
        <p:spPr bwMode="auto">
          <a:xfrm>
            <a:off x="7631278" y="1881019"/>
            <a:ext cx="0" cy="2815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4" name="Rectangle 23"/>
          <p:cNvSpPr/>
          <p:nvPr/>
        </p:nvSpPr>
        <p:spPr bwMode="auto">
          <a:xfrm>
            <a:off x="4629728" y="4670473"/>
            <a:ext cx="2642432" cy="103268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1926697" y="323837"/>
            <a:ext cx="3940703" cy="4241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Start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  <p:cxnSp>
        <p:nvCxnSpPr>
          <p:cNvPr id="72" name="Straight Arrow Connector 71"/>
          <p:cNvCxnSpPr>
            <a:stCxn id="43" idx="2"/>
          </p:cNvCxnSpPr>
          <p:nvPr/>
        </p:nvCxnSpPr>
        <p:spPr bwMode="auto">
          <a:xfrm>
            <a:off x="4838700" y="3350326"/>
            <a:ext cx="0" cy="2494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3" name="Straight Arrow Connector 72"/>
          <p:cNvCxnSpPr>
            <a:stCxn id="28" idx="2"/>
          </p:cNvCxnSpPr>
          <p:nvPr/>
        </p:nvCxnSpPr>
        <p:spPr bwMode="auto">
          <a:xfrm>
            <a:off x="7631278" y="2869971"/>
            <a:ext cx="0" cy="72984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4" name="Straight Connector 73"/>
          <p:cNvCxnSpPr/>
          <p:nvPr/>
        </p:nvCxnSpPr>
        <p:spPr bwMode="auto">
          <a:xfrm>
            <a:off x="4838701" y="3594712"/>
            <a:ext cx="2792577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5" name="Straight Arrow Connector 74"/>
          <p:cNvCxnSpPr/>
          <p:nvPr/>
        </p:nvCxnSpPr>
        <p:spPr bwMode="auto">
          <a:xfrm>
            <a:off x="6106882" y="3627522"/>
            <a:ext cx="0" cy="25463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76" name="Oval 75"/>
          <p:cNvSpPr/>
          <p:nvPr/>
        </p:nvSpPr>
        <p:spPr bwMode="auto">
          <a:xfrm>
            <a:off x="6058916" y="3551322"/>
            <a:ext cx="95567" cy="908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79" name="Rectangle 78"/>
          <p:cNvSpPr/>
          <p:nvPr/>
        </p:nvSpPr>
        <p:spPr bwMode="auto">
          <a:xfrm>
            <a:off x="3033507" y="4685028"/>
            <a:ext cx="1219200" cy="102997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0" name="Straight Arrow Connector 79"/>
          <p:cNvCxnSpPr>
            <a:stCxn id="58" idx="2"/>
            <a:endCxn id="79" idx="0"/>
          </p:cNvCxnSpPr>
          <p:nvPr/>
        </p:nvCxnSpPr>
        <p:spPr bwMode="auto">
          <a:xfrm flipH="1">
            <a:off x="3643107" y="4285614"/>
            <a:ext cx="2300493" cy="3994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5" name="Rectangle 84"/>
          <p:cNvSpPr/>
          <p:nvPr/>
        </p:nvSpPr>
        <p:spPr bwMode="auto">
          <a:xfrm>
            <a:off x="2743200" y="6041115"/>
            <a:ext cx="1807821" cy="7015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Khóa nút nhấn Stop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6" name="Rectangle 85"/>
          <p:cNvSpPr/>
          <p:nvPr/>
        </p:nvSpPr>
        <p:spPr bwMode="auto">
          <a:xfrm>
            <a:off x="539754" y="3599814"/>
            <a:ext cx="2633509" cy="7015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cấp điện,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7" name="Straight Arrow Connector 86"/>
          <p:cNvCxnSpPr>
            <a:stCxn id="44" idx="2"/>
            <a:endCxn id="86" idx="0"/>
          </p:cNvCxnSpPr>
          <p:nvPr/>
        </p:nvCxnSpPr>
        <p:spPr bwMode="auto">
          <a:xfrm flipH="1">
            <a:off x="1856509" y="3350327"/>
            <a:ext cx="1" cy="24948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8" name="Rectangle 57"/>
          <p:cNvSpPr/>
          <p:nvPr/>
        </p:nvSpPr>
        <p:spPr bwMode="auto">
          <a:xfrm>
            <a:off x="3810000" y="3882157"/>
            <a:ext cx="4267200" cy="4034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công tắc tơ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105" name="Straight Arrow Connector 104"/>
          <p:cNvCxnSpPr>
            <a:stCxn id="79" idx="2"/>
            <a:endCxn id="85" idx="0"/>
          </p:cNvCxnSpPr>
          <p:nvPr/>
        </p:nvCxnSpPr>
        <p:spPr bwMode="auto">
          <a:xfrm>
            <a:off x="3643107" y="5715000"/>
            <a:ext cx="4004" cy="32611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56" name="Rounded Rectangle 155"/>
          <p:cNvSpPr/>
          <p:nvPr/>
        </p:nvSpPr>
        <p:spPr bwMode="auto">
          <a:xfrm>
            <a:off x="176994" y="151273"/>
            <a:ext cx="1467628" cy="78770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Đóng CB 3 pha</a:t>
            </a:r>
          </a:p>
        </p:txBody>
      </p:sp>
    </p:spTree>
    <p:extLst>
      <p:ext uri="{BB962C8B-B14F-4D97-AF65-F5344CB8AC3E}">
        <p14:creationId xmlns:p14="http://schemas.microsoft.com/office/powerpoint/2010/main" val="282539317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"/>
                            </p:stCondLst>
                            <p:childTnLst>
                              <p:par>
                                <p:cTn id="1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2000"/>
                            </p:stCondLst>
                            <p:childTnLst>
                              <p:par>
                                <p:cTn id="1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500"/>
                            </p:stCondLst>
                            <p:childTnLst>
                              <p:par>
                                <p:cTn id="1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0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00"/>
                            </p:stCondLst>
                            <p:childTnLst>
                              <p:par>
                                <p:cTn id="1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3" grpId="0" animBg="1"/>
      <p:bldP spid="44" grpId="0" animBg="1"/>
      <p:bldP spid="45" grpId="0" animBg="1"/>
      <p:bldP spid="57" grpId="0"/>
      <p:bldP spid="25" grpId="0" animBg="1"/>
      <p:bldP spid="28" grpId="0" animBg="1"/>
      <p:bldP spid="60" grpId="0" animBg="1"/>
      <p:bldP spid="64" grpId="0"/>
      <p:bldP spid="42" grpId="0" animBg="1"/>
      <p:bldP spid="24" grpId="0" animBg="1"/>
      <p:bldP spid="34" grpId="0" animBg="1"/>
      <p:bldP spid="76" grpId="0" animBg="1"/>
      <p:bldP spid="79" grpId="0" animBg="1"/>
      <p:bldP spid="85" grpId="0" animBg="1"/>
      <p:bldP spid="86" grpId="0" animBg="1"/>
      <p:bldP spid="58" grpId="0" animBg="1"/>
    </p:bld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" name="Object 45"/>
          <p:cNvGraphicFramePr>
            <a:graphicFrameLocks noChangeAspect="1"/>
          </p:cNvGraphicFramePr>
          <p:nvPr>
            <p:extLst/>
          </p:nvPr>
        </p:nvGraphicFramePr>
        <p:xfrm>
          <a:off x="2514600" y="2178926"/>
          <a:ext cx="6590901" cy="46306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176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6" name="Object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946" t="25819" r="30518" b="34499"/>
                      <a:stretch>
                        <a:fillRect/>
                      </a:stretch>
                    </p:blipFill>
                    <p:spPr bwMode="auto">
                      <a:xfrm>
                        <a:off x="2514600" y="2178926"/>
                        <a:ext cx="6590901" cy="463064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2.1.7.1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 nút nhấn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381000" y="1898125"/>
            <a:ext cx="2209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động cơ M</a:t>
            </a:r>
            <a:r>
              <a:rPr lang="en-US" altLang="en-US" sz="2400" b="1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1.7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theo trình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18"/>
          <p:cNvSpPr>
            <a:spLocks noChangeArrowheads="1"/>
          </p:cNvSpPr>
          <p:nvPr/>
        </p:nvSpPr>
        <p:spPr bwMode="auto">
          <a:xfrm>
            <a:off x="380999" y="2895600"/>
            <a:ext cx="220980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động cơ M</a:t>
            </a:r>
            <a:r>
              <a:rPr lang="en-US" altLang="en-US" sz="2400" b="1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932632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25" grpId="0"/>
    </p:bld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/>
          <p:cNvSpPr/>
          <p:nvPr/>
        </p:nvSpPr>
        <p:spPr bwMode="auto">
          <a:xfrm>
            <a:off x="2800515" y="1009014"/>
            <a:ext cx="3256779" cy="39864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Stop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(11, 13)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4683014" y="2645575"/>
            <a:ext cx="1640043" cy="7047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1900004" y="2645575"/>
            <a:ext cx="2633509" cy="9965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3579857" y="5895398"/>
            <a:ext cx="3197343" cy="7015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 ngắt điện, 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endCxn id="34" idx="1"/>
          </p:cNvCxnSpPr>
          <p:nvPr/>
        </p:nvCxnSpPr>
        <p:spPr bwMode="auto">
          <a:xfrm flipV="1">
            <a:off x="2176479" y="535888"/>
            <a:ext cx="282075" cy="605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>
            <a:stCxn id="40" idx="2"/>
            <a:endCxn id="42" idx="0"/>
          </p:cNvCxnSpPr>
          <p:nvPr/>
        </p:nvCxnSpPr>
        <p:spPr bwMode="auto">
          <a:xfrm>
            <a:off x="4428905" y="1407655"/>
            <a:ext cx="0" cy="2650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>
            <a:stCxn id="58" idx="2"/>
            <a:endCxn id="24" idx="0"/>
          </p:cNvCxnSpPr>
          <p:nvPr/>
        </p:nvCxnSpPr>
        <p:spPr bwMode="auto">
          <a:xfrm flipH="1">
            <a:off x="5178529" y="4572000"/>
            <a:ext cx="1359833" cy="28526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50" idx="0"/>
          </p:cNvCxnSpPr>
          <p:nvPr/>
        </p:nvCxnSpPr>
        <p:spPr bwMode="auto">
          <a:xfrm flipH="1">
            <a:off x="1080497" y="2380614"/>
            <a:ext cx="3348408" cy="26496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 flipH="1">
            <a:off x="272119" y="3124200"/>
            <a:ext cx="15978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247377" y="2026654"/>
            <a:ext cx="0" cy="109754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/>
          <p:nvPr/>
        </p:nvCxnSpPr>
        <p:spPr bwMode="auto">
          <a:xfrm flipV="1">
            <a:off x="247377" y="2016760"/>
            <a:ext cx="2951480" cy="501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 flipH="1">
            <a:off x="3216759" y="2380614"/>
            <a:ext cx="1212146" cy="26496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 flipH="1">
            <a:off x="4428905" y="747938"/>
            <a:ext cx="1" cy="2610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776736" y="1581090"/>
            <a:ext cx="1524239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20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20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20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/>
          <p:cNvSpPr/>
          <p:nvPr/>
        </p:nvSpPr>
        <p:spPr bwMode="auto">
          <a:xfrm>
            <a:off x="6587318" y="1173579"/>
            <a:ext cx="2237232" cy="7074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28" name="Rectangle 27"/>
          <p:cNvSpPr/>
          <p:nvPr/>
        </p:nvSpPr>
        <p:spPr bwMode="auto">
          <a:xfrm>
            <a:off x="6689011" y="2162530"/>
            <a:ext cx="2033847" cy="70744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Rectangle 59"/>
          <p:cNvSpPr/>
          <p:nvPr/>
        </p:nvSpPr>
        <p:spPr bwMode="auto">
          <a:xfrm>
            <a:off x="6885494" y="4857260"/>
            <a:ext cx="1785031" cy="7053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1" name="Straight Connector 60"/>
          <p:cNvCxnSpPr/>
          <p:nvPr/>
        </p:nvCxnSpPr>
        <p:spPr bwMode="auto">
          <a:xfrm>
            <a:off x="8670769" y="5181600"/>
            <a:ext cx="248777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Arrow Connector 62"/>
          <p:cNvCxnSpPr>
            <a:endCxn id="58" idx="3"/>
          </p:cNvCxnSpPr>
          <p:nvPr/>
        </p:nvCxnSpPr>
        <p:spPr bwMode="auto">
          <a:xfrm flipH="1">
            <a:off x="7742723" y="4214626"/>
            <a:ext cx="119200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4" name="Rectangle 63"/>
          <p:cNvSpPr>
            <a:spLocks noChangeArrowheads="1"/>
          </p:cNvSpPr>
          <p:nvPr/>
        </p:nvSpPr>
        <p:spPr bwMode="auto">
          <a:xfrm>
            <a:off x="7696200" y="3810000"/>
            <a:ext cx="1371600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9" name="Straight Connector 108"/>
          <p:cNvCxnSpPr/>
          <p:nvPr/>
        </p:nvCxnSpPr>
        <p:spPr bwMode="auto">
          <a:xfrm flipV="1">
            <a:off x="8919546" y="4214626"/>
            <a:ext cx="0" cy="985388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Arrow Connector 181"/>
          <p:cNvCxnSpPr>
            <a:stCxn id="58" idx="2"/>
            <a:endCxn id="60" idx="0"/>
          </p:cNvCxnSpPr>
          <p:nvPr/>
        </p:nvCxnSpPr>
        <p:spPr bwMode="auto">
          <a:xfrm>
            <a:off x="6538362" y="4572000"/>
            <a:ext cx="1239648" cy="28526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9" name="Straight Arrow Connector 208"/>
          <p:cNvCxnSpPr>
            <a:stCxn id="24" idx="2"/>
            <a:endCxn id="45" idx="0"/>
          </p:cNvCxnSpPr>
          <p:nvPr/>
        </p:nvCxnSpPr>
        <p:spPr bwMode="auto">
          <a:xfrm>
            <a:off x="5178529" y="5562600"/>
            <a:ext cx="0" cy="33279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39" name="Straight Arrow Connector 238"/>
          <p:cNvCxnSpPr>
            <a:stCxn id="25" idx="2"/>
            <a:endCxn id="28" idx="0"/>
          </p:cNvCxnSpPr>
          <p:nvPr/>
        </p:nvCxnSpPr>
        <p:spPr bwMode="auto">
          <a:xfrm>
            <a:off x="7705935" y="1881019"/>
            <a:ext cx="0" cy="2815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4" name="Rectangle 23"/>
          <p:cNvSpPr/>
          <p:nvPr/>
        </p:nvSpPr>
        <p:spPr bwMode="auto">
          <a:xfrm>
            <a:off x="3579857" y="4857260"/>
            <a:ext cx="3197343" cy="7053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2458554" y="323837"/>
            <a:ext cx="3940703" cy="4241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Stop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(11, 13)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  <p:cxnSp>
        <p:nvCxnSpPr>
          <p:cNvPr id="72" name="Straight Arrow Connector 71"/>
          <p:cNvCxnSpPr>
            <a:stCxn id="43" idx="2"/>
          </p:cNvCxnSpPr>
          <p:nvPr/>
        </p:nvCxnSpPr>
        <p:spPr bwMode="auto">
          <a:xfrm>
            <a:off x="5522957" y="3350326"/>
            <a:ext cx="0" cy="2494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3" name="Straight Arrow Connector 72"/>
          <p:cNvCxnSpPr>
            <a:stCxn id="28" idx="2"/>
          </p:cNvCxnSpPr>
          <p:nvPr/>
        </p:nvCxnSpPr>
        <p:spPr bwMode="auto">
          <a:xfrm>
            <a:off x="7705935" y="2869971"/>
            <a:ext cx="0" cy="72984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4" name="Straight Connector 73"/>
          <p:cNvCxnSpPr/>
          <p:nvPr/>
        </p:nvCxnSpPr>
        <p:spPr bwMode="auto">
          <a:xfrm>
            <a:off x="5522957" y="3594712"/>
            <a:ext cx="218297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5" name="Straight Arrow Connector 74"/>
          <p:cNvCxnSpPr/>
          <p:nvPr/>
        </p:nvCxnSpPr>
        <p:spPr bwMode="auto">
          <a:xfrm>
            <a:off x="6601166" y="3627522"/>
            <a:ext cx="0" cy="25463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76" name="Oval 75"/>
          <p:cNvSpPr/>
          <p:nvPr/>
        </p:nvSpPr>
        <p:spPr bwMode="auto">
          <a:xfrm>
            <a:off x="6553200" y="3551322"/>
            <a:ext cx="95567" cy="908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86" name="Rectangle 85"/>
          <p:cNvSpPr/>
          <p:nvPr/>
        </p:nvSpPr>
        <p:spPr bwMode="auto">
          <a:xfrm>
            <a:off x="1899769" y="3870472"/>
            <a:ext cx="2633509" cy="7015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 ngắt điện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7" name="Straight Arrow Connector 86"/>
          <p:cNvCxnSpPr>
            <a:stCxn id="44" idx="2"/>
            <a:endCxn id="86" idx="0"/>
          </p:cNvCxnSpPr>
          <p:nvPr/>
        </p:nvCxnSpPr>
        <p:spPr bwMode="auto">
          <a:xfrm flipH="1">
            <a:off x="3216524" y="3642136"/>
            <a:ext cx="235" cy="22833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8" name="Rectangle 57"/>
          <p:cNvSpPr/>
          <p:nvPr/>
        </p:nvSpPr>
        <p:spPr bwMode="auto">
          <a:xfrm>
            <a:off x="5334000" y="3857252"/>
            <a:ext cx="2408723" cy="7147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56" name="Rounded Rectangle 155"/>
          <p:cNvSpPr/>
          <p:nvPr/>
        </p:nvSpPr>
        <p:spPr bwMode="auto">
          <a:xfrm>
            <a:off x="150857" y="151273"/>
            <a:ext cx="2025622" cy="78770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đang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409937" y="2645574"/>
            <a:ext cx="1341120" cy="9965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77" name="Straight Arrow Connector 76"/>
          <p:cNvCxnSpPr>
            <a:stCxn id="42" idx="2"/>
            <a:endCxn id="43" idx="0"/>
          </p:cNvCxnSpPr>
          <p:nvPr/>
        </p:nvCxnSpPr>
        <p:spPr bwMode="auto">
          <a:xfrm>
            <a:off x="4428905" y="2380614"/>
            <a:ext cx="1074131" cy="26496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2" name="Rectangle 41"/>
          <p:cNvSpPr/>
          <p:nvPr/>
        </p:nvSpPr>
        <p:spPr bwMode="auto">
          <a:xfrm>
            <a:off x="3205472" y="1672694"/>
            <a:ext cx="2446865" cy="7079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24794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00"/>
                            </p:stCondLst>
                            <p:childTnLst>
                              <p:par>
                                <p:cTn id="5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"/>
                            </p:stCondLst>
                            <p:childTnLst>
                              <p:par>
                                <p:cTn id="7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500"/>
                            </p:stCondLst>
                            <p:childTnLst>
                              <p:par>
                                <p:cTn id="1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"/>
                            </p:stCondLst>
                            <p:childTnLst>
                              <p:par>
                                <p:cTn id="1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8" fill="hold">
                            <p:stCondLst>
                              <p:cond delay="500"/>
                            </p:stCondLst>
                            <p:childTnLst>
                              <p:par>
                                <p:cTn id="1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3" grpId="0" animBg="1"/>
      <p:bldP spid="44" grpId="0" animBg="1"/>
      <p:bldP spid="45" grpId="0" animBg="1"/>
      <p:bldP spid="57" grpId="0"/>
      <p:bldP spid="25" grpId="0" animBg="1"/>
      <p:bldP spid="28" grpId="0" animBg="1"/>
      <p:bldP spid="60" grpId="0" animBg="1"/>
      <p:bldP spid="64" grpId="0"/>
      <p:bldP spid="24" grpId="0" animBg="1"/>
      <p:bldP spid="34" grpId="0" animBg="1"/>
      <p:bldP spid="76" grpId="0" animBg="1"/>
      <p:bldP spid="86" grpId="0" animBg="1"/>
      <p:bldP spid="58" grpId="0" animBg="1"/>
      <p:bldP spid="50" grpId="0" animBg="1"/>
      <p:bldP spid="42" grpId="0" animBg="1"/>
    </p:bld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" name="Object 45"/>
          <p:cNvGraphicFramePr>
            <a:graphicFrameLocks noChangeAspect="1"/>
          </p:cNvGraphicFramePr>
          <p:nvPr>
            <p:extLst/>
          </p:nvPr>
        </p:nvGraphicFramePr>
        <p:xfrm>
          <a:off x="2514600" y="2178926"/>
          <a:ext cx="6590901" cy="463064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6192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6" name="Object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946" t="25819" r="30518" b="34499"/>
                      <a:stretch>
                        <a:fillRect/>
                      </a:stretch>
                    </p:blipFill>
                    <p:spPr bwMode="auto">
                      <a:xfrm>
                        <a:off x="2514600" y="2178926"/>
                        <a:ext cx="6590901" cy="463064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2.1.7.1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 nút nhấn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381000" y="1898125"/>
            <a:ext cx="22098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khẩn cấp động cơ M</a:t>
            </a:r>
            <a:r>
              <a:rPr lang="en-US" altLang="en-US" sz="2400" b="1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alt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="1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1.7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theo trình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606010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Rectangle 43"/>
          <p:cNvSpPr/>
          <p:nvPr/>
        </p:nvSpPr>
        <p:spPr bwMode="auto">
          <a:xfrm>
            <a:off x="1835361" y="3006046"/>
            <a:ext cx="1403023" cy="16125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4790113" y="4937272"/>
            <a:ext cx="3193419" cy="70999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 ngắt điện, 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156" idx="3"/>
            <a:endCxn id="34" idx="1"/>
          </p:cNvCxnSpPr>
          <p:nvPr/>
        </p:nvCxnSpPr>
        <p:spPr bwMode="auto">
          <a:xfrm>
            <a:off x="2754701" y="679442"/>
            <a:ext cx="690781" cy="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>
            <a:stCxn id="40" idx="2"/>
            <a:endCxn id="42" idx="0"/>
          </p:cNvCxnSpPr>
          <p:nvPr/>
        </p:nvCxnSpPr>
        <p:spPr bwMode="auto">
          <a:xfrm flipH="1">
            <a:off x="2534630" y="1733200"/>
            <a:ext cx="1914603" cy="2650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>
            <a:stCxn id="58" idx="2"/>
            <a:endCxn id="24" idx="0"/>
          </p:cNvCxnSpPr>
          <p:nvPr/>
        </p:nvCxnSpPr>
        <p:spPr bwMode="auto">
          <a:xfrm>
            <a:off x="6381816" y="2714623"/>
            <a:ext cx="5006" cy="29142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50" idx="0"/>
          </p:cNvCxnSpPr>
          <p:nvPr/>
        </p:nvCxnSpPr>
        <p:spPr bwMode="auto">
          <a:xfrm flipH="1">
            <a:off x="1079773" y="2706159"/>
            <a:ext cx="1454857" cy="29988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 flipH="1">
            <a:off x="324824" y="3484671"/>
            <a:ext cx="15978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300082" y="2352199"/>
            <a:ext cx="0" cy="1097547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>
            <a:endCxn id="42" idx="1"/>
          </p:cNvCxnSpPr>
          <p:nvPr/>
        </p:nvCxnSpPr>
        <p:spPr bwMode="auto">
          <a:xfrm>
            <a:off x="300082" y="2352199"/>
            <a:ext cx="1011115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>
            <a:off x="2534630" y="2706159"/>
            <a:ext cx="2243" cy="29988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 flipH="1">
            <a:off x="4449233" y="1014590"/>
            <a:ext cx="2" cy="31996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0" y="1906635"/>
            <a:ext cx="1330269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Rectangle 59"/>
          <p:cNvSpPr/>
          <p:nvPr/>
        </p:nvSpPr>
        <p:spPr bwMode="auto">
          <a:xfrm>
            <a:off x="7188624" y="3006045"/>
            <a:ext cx="1320418" cy="16125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61" name="Straight Connector 60"/>
          <p:cNvCxnSpPr/>
          <p:nvPr/>
        </p:nvCxnSpPr>
        <p:spPr bwMode="auto">
          <a:xfrm>
            <a:off x="8509042" y="3484671"/>
            <a:ext cx="323143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Arrow Connector 62"/>
          <p:cNvCxnSpPr/>
          <p:nvPr/>
        </p:nvCxnSpPr>
        <p:spPr bwMode="auto">
          <a:xfrm flipH="1">
            <a:off x="7570998" y="2355772"/>
            <a:ext cx="119200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64" name="Rectangle 63"/>
          <p:cNvSpPr>
            <a:spLocks noChangeArrowheads="1"/>
          </p:cNvSpPr>
          <p:nvPr/>
        </p:nvSpPr>
        <p:spPr bwMode="auto">
          <a:xfrm>
            <a:off x="7620000" y="1951146"/>
            <a:ext cx="1371600" cy="369332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None/>
              <a:tabLst/>
              <a:defRPr/>
            </a:pPr>
            <a:r>
              <a:rPr lang="en-US" altLang="en-US" sz="1800" i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Ngắt d</a:t>
            </a:r>
            <a:r>
              <a:rPr kumimoji="0" lang="en-US" altLang="en-US" sz="180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uy trì</a:t>
            </a:r>
            <a:endParaRPr kumimoji="0" lang="en-US" altLang="en-US" sz="180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9" name="Straight Connector 108"/>
          <p:cNvCxnSpPr/>
          <p:nvPr/>
        </p:nvCxnSpPr>
        <p:spPr bwMode="auto">
          <a:xfrm flipV="1">
            <a:off x="8832185" y="2320478"/>
            <a:ext cx="0" cy="1164194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Arrow Connector 181"/>
          <p:cNvCxnSpPr>
            <a:stCxn id="58" idx="2"/>
            <a:endCxn id="60" idx="0"/>
          </p:cNvCxnSpPr>
          <p:nvPr/>
        </p:nvCxnSpPr>
        <p:spPr bwMode="auto">
          <a:xfrm>
            <a:off x="6381816" y="2714623"/>
            <a:ext cx="1467017" cy="29142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9" name="Straight Arrow Connector 208"/>
          <p:cNvCxnSpPr>
            <a:stCxn id="24" idx="2"/>
            <a:endCxn id="45" idx="0"/>
          </p:cNvCxnSpPr>
          <p:nvPr/>
        </p:nvCxnSpPr>
        <p:spPr bwMode="auto">
          <a:xfrm>
            <a:off x="6386822" y="4618563"/>
            <a:ext cx="1" cy="31870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4" name="Rectangle 23"/>
          <p:cNvSpPr/>
          <p:nvPr/>
        </p:nvSpPr>
        <p:spPr bwMode="auto">
          <a:xfrm>
            <a:off x="5709661" y="3006045"/>
            <a:ext cx="1354321" cy="16125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3445482" y="344295"/>
            <a:ext cx="2007506" cy="6702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Ấn nút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EM(1, 3)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một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lực đủ lớn</a:t>
            </a:r>
          </a:p>
        </p:txBody>
      </p:sp>
      <p:cxnSp>
        <p:nvCxnSpPr>
          <p:cNvPr id="75" name="Straight Arrow Connector 74"/>
          <p:cNvCxnSpPr>
            <a:stCxn id="40" idx="2"/>
            <a:endCxn id="58" idx="0"/>
          </p:cNvCxnSpPr>
          <p:nvPr/>
        </p:nvCxnSpPr>
        <p:spPr bwMode="auto">
          <a:xfrm>
            <a:off x="4449233" y="1733200"/>
            <a:ext cx="1932583" cy="27013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6" name="Rectangle 85"/>
          <p:cNvSpPr/>
          <p:nvPr/>
        </p:nvSpPr>
        <p:spPr bwMode="auto">
          <a:xfrm>
            <a:off x="882744" y="4937272"/>
            <a:ext cx="3308256" cy="7015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được ngắt điện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dừng hoạt động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7" name="Straight Arrow Connector 86"/>
          <p:cNvCxnSpPr>
            <a:stCxn id="44" idx="2"/>
            <a:endCxn id="86" idx="0"/>
          </p:cNvCxnSpPr>
          <p:nvPr/>
        </p:nvCxnSpPr>
        <p:spPr bwMode="auto">
          <a:xfrm flipH="1">
            <a:off x="2536872" y="4618563"/>
            <a:ext cx="1" cy="31870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8" name="Rectangle 57"/>
          <p:cNvSpPr/>
          <p:nvPr/>
        </p:nvSpPr>
        <p:spPr bwMode="auto">
          <a:xfrm>
            <a:off x="5177454" y="2003336"/>
            <a:ext cx="2408723" cy="71128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56" name="Rounded Rectangle 155"/>
          <p:cNvSpPr/>
          <p:nvPr/>
        </p:nvSpPr>
        <p:spPr bwMode="auto">
          <a:xfrm>
            <a:off x="105042" y="139684"/>
            <a:ext cx="2649659" cy="1079516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đang hoạt động; </a:t>
            </a:r>
            <a:r>
              <a:rPr lang="en-US" alt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có sự cố cần dừng khẩn cấp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462642" y="3006045"/>
            <a:ext cx="1234262" cy="16125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(9,11)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1311197" y="1998239"/>
            <a:ext cx="2446865" cy="7079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mất điện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 bwMode="auto">
          <a:xfrm>
            <a:off x="2887133" y="1334559"/>
            <a:ext cx="3124200" cy="39864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EM(1, 3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Rectangle 61"/>
          <p:cNvSpPr/>
          <p:nvPr/>
        </p:nvSpPr>
        <p:spPr bwMode="auto">
          <a:xfrm>
            <a:off x="4238036" y="3006045"/>
            <a:ext cx="1320418" cy="16125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</a:p>
          <a:p>
            <a:pPr algn="ctr"/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0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4" name="Straight Arrow Connector 83"/>
          <p:cNvCxnSpPr>
            <a:stCxn id="58" idx="2"/>
            <a:endCxn id="62" idx="0"/>
          </p:cNvCxnSpPr>
          <p:nvPr/>
        </p:nvCxnSpPr>
        <p:spPr bwMode="auto">
          <a:xfrm flipH="1">
            <a:off x="4898245" y="2714623"/>
            <a:ext cx="1483571" cy="29142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8" name="Rectangle 87"/>
          <p:cNvSpPr/>
          <p:nvPr/>
        </p:nvSpPr>
        <p:spPr bwMode="auto">
          <a:xfrm>
            <a:off x="3292637" y="5879279"/>
            <a:ext cx="1676400" cy="750121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ận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hành lại mạch điện</a:t>
            </a:r>
          </a:p>
        </p:txBody>
      </p:sp>
      <p:sp>
        <p:nvSpPr>
          <p:cNvPr id="89" name="Rectangle 88"/>
          <p:cNvSpPr/>
          <p:nvPr/>
        </p:nvSpPr>
        <p:spPr bwMode="auto">
          <a:xfrm>
            <a:off x="5357116" y="5867401"/>
            <a:ext cx="2697162" cy="761999"/>
          </a:xfrm>
          <a:prstGeom prst="rect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oay 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nút nhấn EM(1, 3) theo chiều mũi tên </a:t>
            </a:r>
          </a:p>
        </p:txBody>
      </p:sp>
      <p:sp>
        <p:nvSpPr>
          <p:cNvPr id="90" name="Flowchart: Alternate Process 89"/>
          <p:cNvSpPr/>
          <p:nvPr/>
        </p:nvSpPr>
        <p:spPr bwMode="auto">
          <a:xfrm>
            <a:off x="838200" y="5867400"/>
            <a:ext cx="2069652" cy="762000"/>
          </a:xfrm>
          <a:prstGeom prst="flowChartAlternateProcess">
            <a:avLst/>
          </a:prstGeom>
          <a:solidFill>
            <a:srgbClr val="FFCC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Sau khi khắc phục sự cố xong</a:t>
            </a:r>
            <a:endParaRPr lang="en-US" alt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1" name="Straight Arrow Connector 90"/>
          <p:cNvCxnSpPr>
            <a:stCxn id="88" idx="3"/>
            <a:endCxn id="89" idx="1"/>
          </p:cNvCxnSpPr>
          <p:nvPr/>
        </p:nvCxnSpPr>
        <p:spPr bwMode="auto">
          <a:xfrm flipV="1">
            <a:off x="4969037" y="6248401"/>
            <a:ext cx="388079" cy="59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92" name="Straight Arrow Connector 91"/>
          <p:cNvCxnSpPr>
            <a:stCxn id="90" idx="3"/>
            <a:endCxn id="88" idx="1"/>
          </p:cNvCxnSpPr>
          <p:nvPr/>
        </p:nvCxnSpPr>
        <p:spPr bwMode="auto">
          <a:xfrm>
            <a:off x="2907852" y="6248400"/>
            <a:ext cx="384785" cy="594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284231397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0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5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500"/>
                            </p:stCondLst>
                            <p:childTnLst>
                              <p:par>
                                <p:cTn id="7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1000"/>
                            </p:stCondLst>
                            <p:childTnLst>
                              <p:par>
                                <p:cTn id="9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1500"/>
                            </p:stCondLst>
                            <p:childTnLst>
                              <p:par>
                                <p:cTn id="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2000"/>
                            </p:stCondLst>
                            <p:childTnLst>
                              <p:par>
                                <p:cTn id="10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500"/>
                            </p:stCondLst>
                            <p:childTnLst>
                              <p:par>
                                <p:cTn id="1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6" dur="2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 animBg="1"/>
      <p:bldP spid="45" grpId="0" animBg="1"/>
      <p:bldP spid="57" grpId="0"/>
      <p:bldP spid="60" grpId="0" animBg="1"/>
      <p:bldP spid="64" grpId="0"/>
      <p:bldP spid="24" grpId="0" animBg="1"/>
      <p:bldP spid="34" grpId="0" animBg="1"/>
      <p:bldP spid="86" grpId="0" animBg="1"/>
      <p:bldP spid="58" grpId="0" animBg="1"/>
      <p:bldP spid="50" grpId="0" animBg="1"/>
      <p:bldP spid="42" grpId="0" animBg="1"/>
      <p:bldP spid="40" grpId="0" animBg="1"/>
      <p:bldP spid="62" grpId="0" animBg="1"/>
      <p:bldP spid="88" grpId="0" animBg="1"/>
      <p:bldP spid="89" grpId="0" animBg="1"/>
      <p:bldP spid="90" grpId="0" animBg="1"/>
    </p:bld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3020177" y="2430165"/>
          <a:ext cx="6085323" cy="42754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7214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946" t="25819" r="30518" b="34499"/>
                      <a:stretch>
                        <a:fillRect/>
                      </a:stretch>
                    </p:blipFill>
                    <p:spPr bwMode="auto">
                      <a:xfrm>
                        <a:off x="3020177" y="2430165"/>
                        <a:ext cx="6085323" cy="42754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2.1.7.1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 nút nhấn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359928" y="1898125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042663" y="2885728"/>
            <a:ext cx="1415036" cy="42166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250465" y="3068870"/>
            <a:ext cx="290325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 động cơ M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2971800" y="5219094"/>
            <a:ext cx="1485899" cy="49514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1.7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theo trình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250465" y="2527023"/>
            <a:ext cx="290325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ngắn mạch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50465" y="3980049"/>
            <a:ext cx="292886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quá tải động cơ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4419600" y="5219093"/>
            <a:ext cx="1455453" cy="4951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45718" y="1402445"/>
            <a:ext cx="528828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Oval 19"/>
          <p:cNvSpPr/>
          <p:nvPr/>
        </p:nvSpPr>
        <p:spPr bwMode="auto">
          <a:xfrm>
            <a:off x="5334000" y="3236796"/>
            <a:ext cx="589431" cy="49514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1" name="Oval 20"/>
          <p:cNvSpPr/>
          <p:nvPr/>
        </p:nvSpPr>
        <p:spPr bwMode="auto">
          <a:xfrm>
            <a:off x="5715001" y="3236795"/>
            <a:ext cx="609600" cy="4951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01392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34" grpId="0"/>
      <p:bldP spid="37" grpId="0" animBg="1"/>
      <p:bldP spid="37" grpId="1" animBg="1"/>
      <p:bldP spid="22" grpId="0"/>
      <p:bldP spid="25" grpId="0"/>
      <p:bldP spid="38" grpId="0" animBg="1"/>
      <p:bldP spid="20" grpId="0" animBg="1"/>
      <p:bldP spid="20" grpId="1" animBg="1"/>
      <p:bldP spid="21" grpId="0" animBg="1"/>
    </p:bld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" name="Object 45"/>
          <p:cNvGraphicFramePr>
            <a:graphicFrameLocks noChangeAspect="1"/>
          </p:cNvGraphicFramePr>
          <p:nvPr>
            <p:extLst/>
          </p:nvPr>
        </p:nvGraphicFramePr>
        <p:xfrm>
          <a:off x="3020177" y="2430165"/>
          <a:ext cx="6085323" cy="42754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8238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6" name="Object 4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946" t="25819" r="30518" b="34499"/>
                      <a:stretch>
                        <a:fillRect/>
                      </a:stretch>
                    </p:blipFill>
                    <p:spPr bwMode="auto">
                      <a:xfrm>
                        <a:off x="3020177" y="2430165"/>
                        <a:ext cx="6085323" cy="427543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2.1.7.1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 nút nhấn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>
            <a:spLocks noChangeArrowheads="1"/>
          </p:cNvSpPr>
          <p:nvPr/>
        </p:nvSpPr>
        <p:spPr bwMode="auto">
          <a:xfrm>
            <a:off x="211410" y="2514600"/>
            <a:ext cx="32937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4443060" y="3320215"/>
            <a:ext cx="428340" cy="4443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359928" y="1898125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1.7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theo trình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18"/>
          <p:cNvSpPr>
            <a:spLocks noChangeArrowheads="1"/>
          </p:cNvSpPr>
          <p:nvPr/>
        </p:nvSpPr>
        <p:spPr bwMode="auto">
          <a:xfrm>
            <a:off x="45718" y="1402445"/>
            <a:ext cx="467868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Bảo vệ mạch điện và động cơ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49949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 animBg="1"/>
      <p:bldP spid="39" grpId="1" animBg="1"/>
    </p:bld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8963263"/>
              </p:ext>
            </p:extLst>
          </p:nvPr>
        </p:nvGraphicFramePr>
        <p:xfrm>
          <a:off x="2414789" y="2286000"/>
          <a:ext cx="6656184" cy="4498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0286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762" t="12767" r="40187" b="34116"/>
                      <a:stretch>
                        <a:fillRect/>
                      </a:stretch>
                    </p:blipFill>
                    <p:spPr bwMode="auto">
                      <a:xfrm>
                        <a:off x="2414789" y="2286000"/>
                        <a:ext cx="6656184" cy="449821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2.1.7.1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hai động cơ ba pha theo trình tự tác động bằng rơle thời gian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359928" y="1898125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động lực: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250466" y="2819400"/>
            <a:ext cx="22641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3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2438400" y="2752436"/>
            <a:ext cx="1415036" cy="51260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50467" y="3276600"/>
            <a:ext cx="24165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2703944" y="4391892"/>
            <a:ext cx="1213104" cy="57265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174266" y="4947475"/>
            <a:ext cx="22641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OL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4191000" y="4391892"/>
            <a:ext cx="1205485" cy="57265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2362200" y="5219094"/>
            <a:ext cx="1554848" cy="49514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1.7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theo trình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250466" y="2362200"/>
            <a:ext cx="2416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en-US" alt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Oval 23"/>
          <p:cNvSpPr/>
          <p:nvPr/>
        </p:nvSpPr>
        <p:spPr bwMode="auto">
          <a:xfrm>
            <a:off x="2793125" y="5913580"/>
            <a:ext cx="903731" cy="9144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50466" y="5815284"/>
            <a:ext cx="24165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OL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Rectangle 13"/>
          <p:cNvSpPr>
            <a:spLocks noChangeArrowheads="1"/>
          </p:cNvSpPr>
          <p:nvPr/>
        </p:nvSpPr>
        <p:spPr bwMode="auto">
          <a:xfrm>
            <a:off x="250466" y="4109069"/>
            <a:ext cx="249092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3848098" y="5219093"/>
            <a:ext cx="1638301" cy="4951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4276436" y="5912413"/>
            <a:ext cx="903731" cy="91440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860887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6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9" grpId="0" animBg="1"/>
      <p:bldP spid="29" grpId="1" animBg="1"/>
      <p:bldP spid="32" grpId="0"/>
      <p:bldP spid="33" grpId="0" animBg="1"/>
      <p:bldP spid="33" grpId="1" animBg="1"/>
      <p:bldP spid="34" grpId="0"/>
      <p:bldP spid="35" grpId="0" animBg="1"/>
      <p:bldP spid="35" grpId="1" animBg="1"/>
      <p:bldP spid="37" grpId="0" animBg="1"/>
      <p:bldP spid="37" grpId="1" animBg="1"/>
      <p:bldP spid="22" grpId="0"/>
      <p:bldP spid="24" grpId="0" animBg="1"/>
      <p:bldP spid="24" grpId="1" animBg="1"/>
      <p:bldP spid="25" grpId="0"/>
      <p:bldP spid="27" grpId="0"/>
      <p:bldP spid="38" grpId="0" animBg="1"/>
      <p:bldP spid="36" grpId="0" animBg="1"/>
      <p:bldP spid="36" grpId="1" animBg="1"/>
    </p:bld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22272330"/>
              </p:ext>
            </p:extLst>
          </p:nvPr>
        </p:nvGraphicFramePr>
        <p:xfrm>
          <a:off x="2414789" y="2286000"/>
          <a:ext cx="6656184" cy="4498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9263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762" t="12767" r="40187" b="34116"/>
                      <a:stretch>
                        <a:fillRect/>
                      </a:stretch>
                    </p:blipFill>
                    <p:spPr bwMode="auto">
                      <a:xfrm>
                        <a:off x="2414789" y="2286000"/>
                        <a:ext cx="6656184" cy="449821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2.1.7.1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 nút nhấn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>
            <a:spLocks noChangeArrowheads="1"/>
          </p:cNvSpPr>
          <p:nvPr/>
        </p:nvSpPr>
        <p:spPr bwMode="auto">
          <a:xfrm>
            <a:off x="96488" y="2362200"/>
            <a:ext cx="184599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3904672" y="3227855"/>
            <a:ext cx="428340" cy="4443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0" name="Rectangle 19"/>
          <p:cNvSpPr>
            <a:spLocks noChangeArrowheads="1"/>
          </p:cNvSpPr>
          <p:nvPr/>
        </p:nvSpPr>
        <p:spPr bwMode="auto">
          <a:xfrm>
            <a:off x="86591" y="2807249"/>
            <a:ext cx="220882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4343400" y="3020292"/>
            <a:ext cx="691200" cy="6638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94091" y="4192022"/>
            <a:ext cx="253418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(9, 11) + Start 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6313052" y="3059467"/>
            <a:ext cx="966922" cy="105533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8" name="Rectangle 13"/>
          <p:cNvSpPr>
            <a:spLocks noChangeArrowheads="1"/>
          </p:cNvSpPr>
          <p:nvPr/>
        </p:nvSpPr>
        <p:spPr bwMode="auto">
          <a:xfrm>
            <a:off x="80302" y="3276600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Rectangle 19"/>
          <p:cNvSpPr>
            <a:spLocks noChangeArrowheads="1"/>
          </p:cNvSpPr>
          <p:nvPr/>
        </p:nvSpPr>
        <p:spPr bwMode="auto">
          <a:xfrm>
            <a:off x="1173818" y="2795900"/>
            <a:ext cx="1121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1" name="Straight Connector 50"/>
          <p:cNvCxnSpPr/>
          <p:nvPr/>
        </p:nvCxnSpPr>
        <p:spPr bwMode="auto">
          <a:xfrm>
            <a:off x="1070169" y="2801951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2" name="Oval 51"/>
          <p:cNvSpPr/>
          <p:nvPr/>
        </p:nvSpPr>
        <p:spPr bwMode="auto">
          <a:xfrm>
            <a:off x="5267401" y="3117276"/>
            <a:ext cx="684169" cy="58844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3" name="Oval 52"/>
          <p:cNvSpPr/>
          <p:nvPr/>
        </p:nvSpPr>
        <p:spPr bwMode="auto">
          <a:xfrm>
            <a:off x="8382000" y="3253294"/>
            <a:ext cx="477655" cy="51273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7" name="Rectangle 13"/>
          <p:cNvSpPr>
            <a:spLocks noChangeArrowheads="1"/>
          </p:cNvSpPr>
          <p:nvPr/>
        </p:nvSpPr>
        <p:spPr bwMode="auto">
          <a:xfrm>
            <a:off x="94091" y="3733800"/>
            <a:ext cx="327827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OL(5, 7)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4819072" y="3124200"/>
            <a:ext cx="691200" cy="56418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9" name="Rectangle 13"/>
          <p:cNvSpPr>
            <a:spLocks noChangeArrowheads="1"/>
          </p:cNvSpPr>
          <p:nvPr/>
        </p:nvSpPr>
        <p:spPr bwMode="auto">
          <a:xfrm>
            <a:off x="92364" y="5029200"/>
            <a:ext cx="297204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(15, 17)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Oval 29"/>
          <p:cNvSpPr/>
          <p:nvPr/>
        </p:nvSpPr>
        <p:spPr bwMode="auto">
          <a:xfrm>
            <a:off x="7772401" y="4271530"/>
            <a:ext cx="778934" cy="61672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8525164" y="4380911"/>
            <a:ext cx="401522" cy="49810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359928" y="1898125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1.7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theo trình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7334500" y="4266264"/>
            <a:ext cx="748239" cy="91533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76200" y="6320135"/>
            <a:ext cx="298410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Rơle thời gian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Rectangle 13"/>
          <p:cNvSpPr>
            <a:spLocks noChangeArrowheads="1"/>
          </p:cNvSpPr>
          <p:nvPr/>
        </p:nvSpPr>
        <p:spPr bwMode="auto">
          <a:xfrm>
            <a:off x="73891" y="5820422"/>
            <a:ext cx="29864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Rơle thời gian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Oval 33"/>
          <p:cNvSpPr/>
          <p:nvPr/>
        </p:nvSpPr>
        <p:spPr bwMode="auto">
          <a:xfrm>
            <a:off x="8082740" y="3687280"/>
            <a:ext cx="776916" cy="51273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8093275" y="4814897"/>
            <a:ext cx="776916" cy="51273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5689107" y="3218619"/>
            <a:ext cx="886981" cy="51273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6953598" y="4377255"/>
            <a:ext cx="666402" cy="42374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7286799" y="5232182"/>
            <a:ext cx="666402" cy="42374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158883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7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00"/>
                            </p:stCondLst>
                            <p:childTnLst>
                              <p:par>
                                <p:cTn id="8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500"/>
                            </p:stCondLst>
                            <p:childTnLst>
                              <p:par>
                                <p:cTn id="12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7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 animBg="1"/>
      <p:bldP spid="39" grpId="1" animBg="1"/>
      <p:bldP spid="40" grpId="0"/>
      <p:bldP spid="41" grpId="0" animBg="1"/>
      <p:bldP spid="41" grpId="1" animBg="1"/>
      <p:bldP spid="42" grpId="0"/>
      <p:bldP spid="43" grpId="0" animBg="1"/>
      <p:bldP spid="43" grpId="1" animBg="1"/>
      <p:bldP spid="48" grpId="0"/>
      <p:bldP spid="50" grpId="0"/>
      <p:bldP spid="52" grpId="0" animBg="1"/>
      <p:bldP spid="52" grpId="1" animBg="1"/>
      <p:bldP spid="53" grpId="0" animBg="1"/>
      <p:bldP spid="53" grpId="1" animBg="1"/>
      <p:bldP spid="27" grpId="0"/>
      <p:bldP spid="28" grpId="0" animBg="1"/>
      <p:bldP spid="28" grpId="1" animBg="1"/>
      <p:bldP spid="29" grpId="0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26" grpId="0" animBg="1"/>
      <p:bldP spid="26" grpId="1" animBg="1"/>
      <p:bldP spid="32" grpId="0"/>
      <p:bldP spid="33" grpId="0"/>
      <p:bldP spid="34" grpId="0" animBg="1"/>
      <p:bldP spid="34" grpId="1" animBg="1"/>
      <p:bldP spid="35" grpId="0" animBg="1"/>
      <p:bldP spid="44" grpId="0" animBg="1"/>
      <p:bldP spid="36" grpId="0" animBg="1"/>
      <p:bldP spid="37" grpId="0" animBg="1"/>
    </p:bld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3539402"/>
              </p:ext>
            </p:extLst>
          </p:nvPr>
        </p:nvGraphicFramePr>
        <p:xfrm>
          <a:off x="1840835" y="1898125"/>
          <a:ext cx="7230138" cy="48860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1301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762" t="12767" r="40187" b="34116"/>
                      <a:stretch>
                        <a:fillRect/>
                      </a:stretch>
                    </p:blipFill>
                    <p:spPr bwMode="auto">
                      <a:xfrm>
                        <a:off x="1840835" y="1898125"/>
                        <a:ext cx="7230138" cy="488608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2.1.7.1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bằng nút nhấn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359928" y="1898125"/>
            <a:ext cx="139267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lvl="0"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Chạy 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</a:t>
            </a:r>
            <a:r>
              <a:rPr lang="en-US" altLang="en-US" sz="2400" b="1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altLang="en-US" sz="24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en-US" altLang="en-US" sz="2400" b="1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altLang="en-US" sz="24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1.7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ba pha theo trình </a:t>
            </a:r>
            <a:r>
              <a:rPr 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tự.</a:t>
            </a:r>
            <a:endParaRPr 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 :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1677365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/>
          <p:cNvSpPr/>
          <p:nvPr/>
        </p:nvSpPr>
        <p:spPr bwMode="auto">
          <a:xfrm>
            <a:off x="2715419" y="1009014"/>
            <a:ext cx="3582457" cy="39864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Start(9, 11) tiếp xúc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2362200" y="2645575"/>
            <a:ext cx="2209800" cy="7047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(9, 11)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lại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324993" y="2641017"/>
            <a:ext cx="1351407" cy="163267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45" name="Rectangle 44"/>
          <p:cNvSpPr/>
          <p:nvPr/>
        </p:nvSpPr>
        <p:spPr bwMode="auto">
          <a:xfrm>
            <a:off x="4171122" y="6035959"/>
            <a:ext cx="2642433" cy="7015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được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cấp điện,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hoạt động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endCxn id="34" idx="1"/>
          </p:cNvCxnSpPr>
          <p:nvPr/>
        </p:nvCxnSpPr>
        <p:spPr bwMode="auto">
          <a:xfrm flipV="1">
            <a:off x="2254222" y="535888"/>
            <a:ext cx="282075" cy="605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7" name="Straight Arrow Connector 46"/>
          <p:cNvCxnSpPr>
            <a:stCxn id="40" idx="2"/>
            <a:endCxn id="42" idx="0"/>
          </p:cNvCxnSpPr>
          <p:nvPr/>
        </p:nvCxnSpPr>
        <p:spPr bwMode="auto">
          <a:xfrm flipH="1">
            <a:off x="2320748" y="1407655"/>
            <a:ext cx="2185900" cy="34302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>
            <a:stCxn id="58" idx="2"/>
            <a:endCxn id="24" idx="0"/>
          </p:cNvCxnSpPr>
          <p:nvPr/>
        </p:nvCxnSpPr>
        <p:spPr bwMode="auto">
          <a:xfrm>
            <a:off x="5492339" y="4515997"/>
            <a:ext cx="0" cy="42312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9" name="Straight Arrow Connector 48"/>
          <p:cNvCxnSpPr>
            <a:stCxn id="42" idx="2"/>
            <a:endCxn id="43" idx="0"/>
          </p:cNvCxnSpPr>
          <p:nvPr/>
        </p:nvCxnSpPr>
        <p:spPr bwMode="auto">
          <a:xfrm>
            <a:off x="2320748" y="2209800"/>
            <a:ext cx="1146352" cy="43577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 flipH="1">
            <a:off x="4572000" y="2971800"/>
            <a:ext cx="159781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4724400" y="2000310"/>
            <a:ext cx="7381" cy="97149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>
            <a:stCxn id="28" idx="1"/>
            <a:endCxn id="42" idx="3"/>
          </p:cNvCxnSpPr>
          <p:nvPr/>
        </p:nvCxnSpPr>
        <p:spPr bwMode="auto">
          <a:xfrm flipH="1">
            <a:off x="3879496" y="1980241"/>
            <a:ext cx="1652282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 flipH="1">
            <a:off x="1000697" y="2209800"/>
            <a:ext cx="1320051" cy="43121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 flipH="1">
            <a:off x="4506648" y="747938"/>
            <a:ext cx="1" cy="2610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4054880" y="1600200"/>
            <a:ext cx="1126720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0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20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27"/>
          <p:cNvSpPr/>
          <p:nvPr/>
        </p:nvSpPr>
        <p:spPr bwMode="auto">
          <a:xfrm>
            <a:off x="5531778" y="1750682"/>
            <a:ext cx="3276600" cy="4591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R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N) có điện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09" name="Straight Arrow Connector 208"/>
          <p:cNvCxnSpPr>
            <a:stCxn id="24" idx="2"/>
            <a:endCxn id="45" idx="0"/>
          </p:cNvCxnSpPr>
          <p:nvPr/>
        </p:nvCxnSpPr>
        <p:spPr bwMode="auto">
          <a:xfrm>
            <a:off x="5492339" y="5715000"/>
            <a:ext cx="0" cy="32095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2" name="Rectangle 41"/>
          <p:cNvSpPr/>
          <p:nvPr/>
        </p:nvSpPr>
        <p:spPr bwMode="auto">
          <a:xfrm>
            <a:off x="762000" y="1750682"/>
            <a:ext cx="3117496" cy="4591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24" name="Rectangle 23"/>
          <p:cNvSpPr/>
          <p:nvPr/>
        </p:nvSpPr>
        <p:spPr bwMode="auto">
          <a:xfrm>
            <a:off x="3733800" y="4939126"/>
            <a:ext cx="3517077" cy="77587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A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2536297" y="323837"/>
            <a:ext cx="3940703" cy="4241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Start(9, 11)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 đủ lớn</a:t>
            </a:r>
          </a:p>
        </p:txBody>
      </p:sp>
      <p:cxnSp>
        <p:nvCxnSpPr>
          <p:cNvPr id="72" name="Straight Arrow Connector 71"/>
          <p:cNvCxnSpPr/>
          <p:nvPr/>
        </p:nvCxnSpPr>
        <p:spPr bwMode="auto">
          <a:xfrm>
            <a:off x="3626960" y="3352800"/>
            <a:ext cx="0" cy="47455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3" name="Straight Arrow Connector 72"/>
          <p:cNvCxnSpPr/>
          <p:nvPr/>
        </p:nvCxnSpPr>
        <p:spPr bwMode="auto">
          <a:xfrm>
            <a:off x="7170078" y="3097512"/>
            <a:ext cx="0" cy="72984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4" name="Straight Connector 73"/>
          <p:cNvCxnSpPr/>
          <p:nvPr/>
        </p:nvCxnSpPr>
        <p:spPr bwMode="auto">
          <a:xfrm>
            <a:off x="3619500" y="3827355"/>
            <a:ext cx="3550578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5" name="Straight Arrow Connector 74"/>
          <p:cNvCxnSpPr/>
          <p:nvPr/>
        </p:nvCxnSpPr>
        <p:spPr bwMode="auto">
          <a:xfrm>
            <a:off x="5491778" y="3860165"/>
            <a:ext cx="0" cy="25463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76" name="Oval 75"/>
          <p:cNvSpPr/>
          <p:nvPr/>
        </p:nvSpPr>
        <p:spPr bwMode="auto">
          <a:xfrm>
            <a:off x="5443812" y="3783965"/>
            <a:ext cx="95567" cy="908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86" name="Rectangle 85"/>
          <p:cNvSpPr/>
          <p:nvPr/>
        </p:nvSpPr>
        <p:spPr bwMode="auto">
          <a:xfrm>
            <a:off x="324993" y="4648200"/>
            <a:ext cx="1351407" cy="131112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được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cấp điện,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hoạt động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87" name="Straight Arrow Connector 86"/>
          <p:cNvCxnSpPr>
            <a:stCxn id="44" idx="2"/>
            <a:endCxn id="86" idx="0"/>
          </p:cNvCxnSpPr>
          <p:nvPr/>
        </p:nvCxnSpPr>
        <p:spPr bwMode="auto">
          <a:xfrm>
            <a:off x="1000697" y="4273693"/>
            <a:ext cx="0" cy="37450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8" name="Rectangle 57"/>
          <p:cNvSpPr/>
          <p:nvPr/>
        </p:nvSpPr>
        <p:spPr bwMode="auto">
          <a:xfrm>
            <a:off x="3733800" y="4092343"/>
            <a:ext cx="3517077" cy="4236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156" name="Rounded Rectangle 155"/>
          <p:cNvSpPr/>
          <p:nvPr/>
        </p:nvSpPr>
        <p:spPr bwMode="auto">
          <a:xfrm>
            <a:off x="228600" y="323837"/>
            <a:ext cx="2025622" cy="424101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CB 3 pha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5531778" y="2765785"/>
            <a:ext cx="3276600" cy="7394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 thời gian chỉnh định, tiếp điểm R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 đóng lại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68" name="Straight Arrow Connector 67"/>
          <p:cNvCxnSpPr>
            <a:stCxn id="40" idx="2"/>
            <a:endCxn id="28" idx="0"/>
          </p:cNvCxnSpPr>
          <p:nvPr/>
        </p:nvCxnSpPr>
        <p:spPr bwMode="auto">
          <a:xfrm>
            <a:off x="4506648" y="1407655"/>
            <a:ext cx="2663430" cy="34302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7" name="Straight Arrow Connector 76"/>
          <p:cNvCxnSpPr>
            <a:stCxn id="28" idx="2"/>
            <a:endCxn id="59" idx="0"/>
          </p:cNvCxnSpPr>
          <p:nvPr/>
        </p:nvCxnSpPr>
        <p:spPr bwMode="auto">
          <a:xfrm>
            <a:off x="7170078" y="2209800"/>
            <a:ext cx="0" cy="55598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1" name="Oval 80"/>
          <p:cNvSpPr/>
          <p:nvPr/>
        </p:nvSpPr>
        <p:spPr bwMode="auto">
          <a:xfrm>
            <a:off x="4683997" y="1941839"/>
            <a:ext cx="95567" cy="908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9515229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500"/>
                            </p:stCondLst>
                            <p:childTnLst>
                              <p:par>
                                <p:cTn id="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1500"/>
                            </p:stCondLst>
                            <p:childTnLst>
                              <p:par>
                                <p:cTn id="10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2000"/>
                            </p:stCondLst>
                            <p:childTnLst>
                              <p:par>
                                <p:cTn id="10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3" grpId="0" animBg="1"/>
      <p:bldP spid="44" grpId="0" animBg="1"/>
      <p:bldP spid="45" grpId="0" animBg="1"/>
      <p:bldP spid="57" grpId="0"/>
      <p:bldP spid="28" grpId="0" animBg="1"/>
      <p:bldP spid="42" grpId="0" animBg="1"/>
      <p:bldP spid="24" grpId="0" animBg="1"/>
      <p:bldP spid="34" grpId="0" animBg="1"/>
      <p:bldP spid="76" grpId="0" animBg="1"/>
      <p:bldP spid="86" grpId="0" animBg="1"/>
      <p:bldP spid="58" grpId="0" animBg="1"/>
      <p:bldP spid="59" grpId="0" animBg="1"/>
      <p:bldP spid="81" grpId="0" animBg="1"/>
    </p:bld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/>
          </p:nvPr>
        </p:nvGraphicFramePr>
        <p:xfrm>
          <a:off x="1840835" y="1898125"/>
          <a:ext cx="7230138" cy="48860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2323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762" t="12767" r="40187" b="34116"/>
                      <a:stretch>
                        <a:fillRect/>
                      </a:stretch>
                    </p:blipFill>
                    <p:spPr bwMode="auto">
                      <a:xfrm>
                        <a:off x="1840835" y="1898125"/>
                        <a:ext cx="7230138" cy="488608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2.1.7.1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bằng nút nhấn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359928" y="1898125"/>
            <a:ext cx="1480907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cơ M</a:t>
            </a:r>
            <a:r>
              <a:rPr kumimoji="0" lang="en-US" altLang="en-US" sz="2400" b="1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M</a:t>
            </a:r>
            <a:r>
              <a:rPr kumimoji="0" lang="en-US" altLang="en-US" sz="2400" b="1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1.7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động cơ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KĐB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ba pha theo trình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tự.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6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 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8173781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" name="Straight Arrow Connector 46"/>
          <p:cNvCxnSpPr>
            <a:stCxn id="40" idx="2"/>
            <a:endCxn id="42" idx="0"/>
          </p:cNvCxnSpPr>
          <p:nvPr/>
        </p:nvCxnSpPr>
        <p:spPr bwMode="auto">
          <a:xfrm flipH="1">
            <a:off x="1228712" y="1295400"/>
            <a:ext cx="1390278" cy="22402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0" name="Rectangle 39"/>
          <p:cNvSpPr/>
          <p:nvPr/>
        </p:nvSpPr>
        <p:spPr bwMode="auto">
          <a:xfrm>
            <a:off x="990600" y="896759"/>
            <a:ext cx="3256779" cy="39864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Stop(13, 15) hở ra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4881817" y="1784997"/>
            <a:ext cx="2960708" cy="42480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(19,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4" name="Rectangle 43"/>
          <p:cNvSpPr/>
          <p:nvPr/>
        </p:nvSpPr>
        <p:spPr bwMode="auto">
          <a:xfrm>
            <a:off x="86298" y="2416976"/>
            <a:ext cx="2285052" cy="93582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86074" y="6067847"/>
            <a:ext cx="2285276" cy="6377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được ngắt điện, dừng hoạt động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156" idx="3"/>
            <a:endCxn id="34" idx="1"/>
          </p:cNvCxnSpPr>
          <p:nvPr/>
        </p:nvCxnSpPr>
        <p:spPr bwMode="auto">
          <a:xfrm>
            <a:off x="3581400" y="365424"/>
            <a:ext cx="646272" cy="97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>
            <a:stCxn id="58" idx="2"/>
            <a:endCxn id="24" idx="0"/>
          </p:cNvCxnSpPr>
          <p:nvPr/>
        </p:nvCxnSpPr>
        <p:spPr bwMode="auto">
          <a:xfrm flipH="1">
            <a:off x="1228713" y="4547009"/>
            <a:ext cx="1955816" cy="36413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1" name="Straight Connector 50"/>
          <p:cNvCxnSpPr/>
          <p:nvPr/>
        </p:nvCxnSpPr>
        <p:spPr bwMode="auto">
          <a:xfrm flipH="1">
            <a:off x="8776319" y="5353110"/>
            <a:ext cx="222663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Connector 51"/>
          <p:cNvCxnSpPr/>
          <p:nvPr/>
        </p:nvCxnSpPr>
        <p:spPr bwMode="auto">
          <a:xfrm flipV="1">
            <a:off x="8991600" y="4148700"/>
            <a:ext cx="7382" cy="1204412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3" name="Straight Arrow Connector 52"/>
          <p:cNvCxnSpPr>
            <a:endCxn id="176" idx="3"/>
          </p:cNvCxnSpPr>
          <p:nvPr/>
        </p:nvCxnSpPr>
        <p:spPr bwMode="auto">
          <a:xfrm flipH="1" flipV="1">
            <a:off x="8008242" y="4126562"/>
            <a:ext cx="965343" cy="2213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>
            <a:off x="1228712" y="2156772"/>
            <a:ext cx="112" cy="26020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 flipH="1">
            <a:off x="2618990" y="578448"/>
            <a:ext cx="2954459" cy="3183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7" name="Rectangle 56"/>
          <p:cNvSpPr>
            <a:spLocks noChangeArrowheads="1"/>
          </p:cNvSpPr>
          <p:nvPr/>
        </p:nvSpPr>
        <p:spPr bwMode="auto">
          <a:xfrm>
            <a:off x="8051507" y="3773828"/>
            <a:ext cx="105953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0" name="Rectangle 59"/>
          <p:cNvSpPr/>
          <p:nvPr/>
        </p:nvSpPr>
        <p:spPr bwMode="auto">
          <a:xfrm>
            <a:off x="2588488" y="4911142"/>
            <a:ext cx="1201778" cy="8630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(9, 11) hở ra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61" name="Straight Connector 60"/>
          <p:cNvCxnSpPr>
            <a:stCxn id="60" idx="3"/>
          </p:cNvCxnSpPr>
          <p:nvPr/>
        </p:nvCxnSpPr>
        <p:spPr bwMode="auto">
          <a:xfrm>
            <a:off x="3790266" y="5342652"/>
            <a:ext cx="419549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Arrow Connector 62"/>
          <p:cNvCxnSpPr>
            <a:stCxn id="128" idx="1"/>
            <a:endCxn id="58" idx="3"/>
          </p:cNvCxnSpPr>
          <p:nvPr/>
        </p:nvCxnSpPr>
        <p:spPr bwMode="auto">
          <a:xfrm flipH="1">
            <a:off x="3857922" y="4102305"/>
            <a:ext cx="1110835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sp>
        <p:nvSpPr>
          <p:cNvPr id="64" name="Rectangle 63"/>
          <p:cNvSpPr>
            <a:spLocks noChangeArrowheads="1"/>
          </p:cNvSpPr>
          <p:nvPr/>
        </p:nvSpPr>
        <p:spPr bwMode="auto">
          <a:xfrm>
            <a:off x="3886200" y="3776246"/>
            <a:ext cx="1088230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09" name="Straight Connector 108"/>
          <p:cNvCxnSpPr/>
          <p:nvPr/>
        </p:nvCxnSpPr>
        <p:spPr bwMode="auto">
          <a:xfrm flipH="1" flipV="1">
            <a:off x="4175698" y="4120588"/>
            <a:ext cx="6409" cy="122206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Arrow Connector 181"/>
          <p:cNvCxnSpPr>
            <a:stCxn id="58" idx="2"/>
            <a:endCxn id="60" idx="0"/>
          </p:cNvCxnSpPr>
          <p:nvPr/>
        </p:nvCxnSpPr>
        <p:spPr bwMode="auto">
          <a:xfrm>
            <a:off x="3184529" y="4547009"/>
            <a:ext cx="4848" cy="36413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9" name="Straight Arrow Connector 208"/>
          <p:cNvCxnSpPr>
            <a:stCxn id="24" idx="2"/>
            <a:endCxn id="45" idx="0"/>
          </p:cNvCxnSpPr>
          <p:nvPr/>
        </p:nvCxnSpPr>
        <p:spPr bwMode="auto">
          <a:xfrm flipH="1">
            <a:off x="1228712" y="5774162"/>
            <a:ext cx="1" cy="29368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4" name="Rectangle 23"/>
          <p:cNvSpPr/>
          <p:nvPr/>
        </p:nvSpPr>
        <p:spPr bwMode="auto">
          <a:xfrm>
            <a:off x="86075" y="4911142"/>
            <a:ext cx="2285275" cy="8630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A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75" name="Straight Arrow Connector 74"/>
          <p:cNvCxnSpPr>
            <a:stCxn id="88" idx="2"/>
            <a:endCxn id="58" idx="0"/>
          </p:cNvCxnSpPr>
          <p:nvPr/>
        </p:nvCxnSpPr>
        <p:spPr bwMode="auto">
          <a:xfrm flipH="1">
            <a:off x="3184529" y="3352801"/>
            <a:ext cx="2429565" cy="304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6" name="Rectangle 85"/>
          <p:cNvSpPr/>
          <p:nvPr/>
        </p:nvSpPr>
        <p:spPr bwMode="auto">
          <a:xfrm>
            <a:off x="86074" y="3641871"/>
            <a:ext cx="2285275" cy="87580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được ngắt điện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hoạt động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87" name="Straight Arrow Connector 86"/>
          <p:cNvCxnSpPr>
            <a:stCxn id="44" idx="2"/>
            <a:endCxn id="86" idx="0"/>
          </p:cNvCxnSpPr>
          <p:nvPr/>
        </p:nvCxnSpPr>
        <p:spPr bwMode="auto">
          <a:xfrm flipH="1">
            <a:off x="1228712" y="3352801"/>
            <a:ext cx="112" cy="28907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8" name="Rectangle 57"/>
          <p:cNvSpPr/>
          <p:nvPr/>
        </p:nvSpPr>
        <p:spPr bwMode="auto">
          <a:xfrm>
            <a:off x="2511136" y="3657601"/>
            <a:ext cx="1346786" cy="8894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56" name="Rounded Rectangle 155"/>
          <p:cNvSpPr/>
          <p:nvPr/>
        </p:nvSpPr>
        <p:spPr bwMode="auto">
          <a:xfrm>
            <a:off x="308401" y="152400"/>
            <a:ext cx="3272999" cy="426047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M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đang hoạt động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86074" y="1519423"/>
            <a:ext cx="2285275" cy="63734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điện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89" name="Rectangle 88"/>
          <p:cNvSpPr/>
          <p:nvPr/>
        </p:nvSpPr>
        <p:spPr bwMode="auto">
          <a:xfrm>
            <a:off x="2514600" y="2504576"/>
            <a:ext cx="1422986" cy="84822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(11, 13) hở ra</a:t>
            </a:r>
            <a:endParaRPr lang="en-US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4733782" y="1049159"/>
            <a:ext cx="3256779" cy="39864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Stop(11, 19) đóng lại</a:t>
            </a:r>
            <a:endParaRPr kumimoji="0" lang="en-US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97" name="Straight Arrow Connector 96"/>
          <p:cNvCxnSpPr>
            <a:stCxn id="34" idx="2"/>
            <a:endCxn id="95" idx="0"/>
          </p:cNvCxnSpPr>
          <p:nvPr/>
        </p:nvCxnSpPr>
        <p:spPr bwMode="auto">
          <a:xfrm>
            <a:off x="5573449" y="578448"/>
            <a:ext cx="788723" cy="47071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28" name="Rectangle 127"/>
          <p:cNvSpPr/>
          <p:nvPr/>
        </p:nvSpPr>
        <p:spPr bwMode="auto">
          <a:xfrm>
            <a:off x="4968757" y="3657601"/>
            <a:ext cx="1284980" cy="8894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(11,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4227672" y="154347"/>
            <a:ext cx="2691553" cy="42410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</a:t>
            </a:r>
            <a:r>
              <a:rPr kumimoji="0" lang="en-US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</a:t>
            </a:r>
            <a:r>
              <a:rPr kumimoji="0" lang="en-US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131" name="Rectangle 130"/>
          <p:cNvSpPr/>
          <p:nvPr/>
        </p:nvSpPr>
        <p:spPr bwMode="auto">
          <a:xfrm>
            <a:off x="4504026" y="4911142"/>
            <a:ext cx="1284980" cy="8630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(15, 17) hở ra</a:t>
            </a:r>
            <a:endParaRPr lang="en-US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2" name="Rectangle 131"/>
          <p:cNvSpPr/>
          <p:nvPr/>
        </p:nvSpPr>
        <p:spPr bwMode="auto">
          <a:xfrm>
            <a:off x="7340014" y="2622734"/>
            <a:ext cx="1422986" cy="8824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(11, 19) đóng lại</a:t>
            </a:r>
            <a:endParaRPr lang="en-US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45" name="Straight Arrow Connector 144"/>
          <p:cNvCxnSpPr>
            <a:stCxn id="43" idx="2"/>
            <a:endCxn id="89" idx="0"/>
          </p:cNvCxnSpPr>
          <p:nvPr/>
        </p:nvCxnSpPr>
        <p:spPr bwMode="auto">
          <a:xfrm flipH="1">
            <a:off x="3226093" y="2209800"/>
            <a:ext cx="3136078" cy="294776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9" name="Straight Arrow Connector 148"/>
          <p:cNvCxnSpPr>
            <a:stCxn id="43" idx="2"/>
            <a:endCxn id="132" idx="0"/>
          </p:cNvCxnSpPr>
          <p:nvPr/>
        </p:nvCxnSpPr>
        <p:spPr bwMode="auto">
          <a:xfrm>
            <a:off x="6362171" y="2209800"/>
            <a:ext cx="1689336" cy="41293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2" name="Straight Arrow Connector 151"/>
          <p:cNvCxnSpPr>
            <a:stCxn id="43" idx="2"/>
            <a:endCxn id="88" idx="0"/>
          </p:cNvCxnSpPr>
          <p:nvPr/>
        </p:nvCxnSpPr>
        <p:spPr bwMode="auto">
          <a:xfrm flipH="1">
            <a:off x="5614094" y="2209800"/>
            <a:ext cx="748077" cy="49414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61" name="Straight Arrow Connector 160"/>
          <p:cNvCxnSpPr>
            <a:stCxn id="88" idx="2"/>
            <a:endCxn id="128" idx="0"/>
          </p:cNvCxnSpPr>
          <p:nvPr/>
        </p:nvCxnSpPr>
        <p:spPr bwMode="auto">
          <a:xfrm flipH="1">
            <a:off x="5611247" y="3352801"/>
            <a:ext cx="2847" cy="30480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76" name="Rectangle 175"/>
          <p:cNvSpPr/>
          <p:nvPr/>
        </p:nvSpPr>
        <p:spPr bwMode="auto">
          <a:xfrm>
            <a:off x="6767630" y="3661056"/>
            <a:ext cx="1240612" cy="93101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(19,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N)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77" name="Straight Arrow Connector 176"/>
          <p:cNvCxnSpPr>
            <a:stCxn id="88" idx="2"/>
            <a:endCxn id="176" idx="0"/>
          </p:cNvCxnSpPr>
          <p:nvPr/>
        </p:nvCxnSpPr>
        <p:spPr bwMode="auto">
          <a:xfrm>
            <a:off x="5614094" y="3352801"/>
            <a:ext cx="1773842" cy="30825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8" name="Rectangle 87"/>
          <p:cNvSpPr/>
          <p:nvPr/>
        </p:nvSpPr>
        <p:spPr bwMode="auto">
          <a:xfrm>
            <a:off x="4197610" y="2703945"/>
            <a:ext cx="2832967" cy="6488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 thời gian chỉnh định, tiếp điểm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  <a:endParaRPr lang="en-US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2" name="Rectangle 191"/>
          <p:cNvSpPr/>
          <p:nvPr/>
        </p:nvSpPr>
        <p:spPr bwMode="auto">
          <a:xfrm>
            <a:off x="5943600" y="5105400"/>
            <a:ext cx="1295401" cy="9144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(15, 17) đóng lại</a:t>
            </a:r>
            <a:endParaRPr lang="en-US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5" name="Rectangle 194"/>
          <p:cNvSpPr/>
          <p:nvPr/>
        </p:nvSpPr>
        <p:spPr bwMode="auto">
          <a:xfrm>
            <a:off x="7467600" y="4911142"/>
            <a:ext cx="1308719" cy="8630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lang="en-US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(15, 17) hở ra</a:t>
            </a:r>
            <a:endParaRPr lang="en-US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17" name="Straight Arrow Connector 216"/>
          <p:cNvCxnSpPr>
            <a:stCxn id="95" idx="2"/>
            <a:endCxn id="43" idx="0"/>
          </p:cNvCxnSpPr>
          <p:nvPr/>
        </p:nvCxnSpPr>
        <p:spPr bwMode="auto">
          <a:xfrm flipH="1">
            <a:off x="6362171" y="1447800"/>
            <a:ext cx="1" cy="33719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8" name="Straight Arrow Connector 217"/>
          <p:cNvCxnSpPr>
            <a:stCxn id="128" idx="2"/>
            <a:endCxn id="131" idx="0"/>
          </p:cNvCxnSpPr>
          <p:nvPr/>
        </p:nvCxnSpPr>
        <p:spPr bwMode="auto">
          <a:xfrm flipH="1">
            <a:off x="5146516" y="4547009"/>
            <a:ext cx="464731" cy="36413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0" name="Straight Arrow Connector 219"/>
          <p:cNvCxnSpPr>
            <a:stCxn id="176" idx="2"/>
            <a:endCxn id="192" idx="0"/>
          </p:cNvCxnSpPr>
          <p:nvPr/>
        </p:nvCxnSpPr>
        <p:spPr bwMode="auto">
          <a:xfrm flipH="1">
            <a:off x="6591301" y="4592067"/>
            <a:ext cx="796635" cy="513333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3" name="Straight Arrow Connector 222"/>
          <p:cNvCxnSpPr>
            <a:stCxn id="176" idx="2"/>
            <a:endCxn id="195" idx="0"/>
          </p:cNvCxnSpPr>
          <p:nvPr/>
        </p:nvCxnSpPr>
        <p:spPr bwMode="auto">
          <a:xfrm>
            <a:off x="7387936" y="4592067"/>
            <a:ext cx="734024" cy="319075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52" name="Oval 251"/>
          <p:cNvSpPr/>
          <p:nvPr/>
        </p:nvSpPr>
        <p:spPr bwMode="auto">
          <a:xfrm>
            <a:off x="4114800" y="4064001"/>
            <a:ext cx="95567" cy="908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cxnSp>
        <p:nvCxnSpPr>
          <p:cNvPr id="283" name="Straight Connector 282"/>
          <p:cNvCxnSpPr/>
          <p:nvPr/>
        </p:nvCxnSpPr>
        <p:spPr bwMode="auto">
          <a:xfrm flipH="1">
            <a:off x="8768937" y="3048000"/>
            <a:ext cx="222663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84" name="Straight Connector 283"/>
          <p:cNvCxnSpPr/>
          <p:nvPr/>
        </p:nvCxnSpPr>
        <p:spPr bwMode="auto">
          <a:xfrm flipV="1">
            <a:off x="8991600" y="1981200"/>
            <a:ext cx="0" cy="99289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85" name="Straight Arrow Connector 284"/>
          <p:cNvCxnSpPr>
            <a:endCxn id="43" idx="3"/>
          </p:cNvCxnSpPr>
          <p:nvPr/>
        </p:nvCxnSpPr>
        <p:spPr bwMode="auto">
          <a:xfrm flipH="1" flipV="1">
            <a:off x="7842525" y="1997399"/>
            <a:ext cx="1156457" cy="9874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sp>
        <p:nvSpPr>
          <p:cNvPr id="286" name="Rectangle 285"/>
          <p:cNvSpPr>
            <a:spLocks noChangeArrowheads="1"/>
          </p:cNvSpPr>
          <p:nvPr/>
        </p:nvSpPr>
        <p:spPr bwMode="auto">
          <a:xfrm>
            <a:off x="8001000" y="1673423"/>
            <a:ext cx="723678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573222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5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00"/>
                            </p:stCondLst>
                            <p:childTnLst>
                              <p:par>
                                <p:cTn id="6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500"/>
                            </p:stCondLst>
                            <p:childTnLst>
                              <p:par>
                                <p:cTn id="7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2000"/>
                            </p:stCondLst>
                            <p:childTnLst>
                              <p:par>
                                <p:cTn id="9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500"/>
                            </p:stCondLst>
                            <p:childTnLst>
                              <p:par>
                                <p:cTn id="9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50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200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25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1" fill="hold">
                            <p:stCondLst>
                              <p:cond delay="500"/>
                            </p:stCondLst>
                            <p:childTnLst>
                              <p:par>
                                <p:cTn id="1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000"/>
                            </p:stCondLst>
                            <p:childTnLst>
                              <p:par>
                                <p:cTn id="1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500"/>
                            </p:stCondLst>
                            <p:childTnLst>
                              <p:par>
                                <p:cTn id="1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2000"/>
                            </p:stCondLst>
                            <p:childTnLst>
                              <p:par>
                                <p:cTn id="1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2500"/>
                            </p:stCondLst>
                            <p:childTnLst>
                              <p:par>
                                <p:cTn id="15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0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00"/>
                            </p:stCondLst>
                            <p:childTnLst>
                              <p:par>
                                <p:cTn id="1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00"/>
                            </p:stCondLst>
                            <p:childTnLst>
                              <p:par>
                                <p:cTn id="1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1000"/>
                            </p:stCondLst>
                            <p:childTnLst>
                              <p:par>
                                <p:cTn id="1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8" fill="hold">
                      <p:stCondLst>
                        <p:cond delay="indefinite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500"/>
                            </p:stCondLst>
                            <p:childTnLst>
                              <p:par>
                                <p:cTn id="1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1000"/>
                            </p:stCondLst>
                            <p:childTnLst>
                              <p:par>
                                <p:cTn id="1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500"/>
                            </p:stCondLst>
                            <p:childTnLst>
                              <p:par>
                                <p:cTn id="20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2000"/>
                            </p:stCondLst>
                            <p:childTnLst>
                              <p:par>
                                <p:cTn id="2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2500"/>
                            </p:stCondLst>
                            <p:childTnLst>
                              <p:par>
                                <p:cTn id="21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500"/>
                            </p:stCondLst>
                            <p:childTnLst>
                              <p:par>
                                <p:cTn id="2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3" grpId="0" animBg="1"/>
      <p:bldP spid="44" grpId="0" animBg="1"/>
      <p:bldP spid="45" grpId="0" animBg="1"/>
      <p:bldP spid="57" grpId="0"/>
      <p:bldP spid="60" grpId="0" animBg="1"/>
      <p:bldP spid="64" grpId="0"/>
      <p:bldP spid="24" grpId="0" animBg="1"/>
      <p:bldP spid="86" grpId="0" animBg="1"/>
      <p:bldP spid="58" grpId="0" animBg="1"/>
      <p:bldP spid="42" grpId="0" animBg="1"/>
      <p:bldP spid="89" grpId="0" animBg="1"/>
      <p:bldP spid="95" grpId="0" animBg="1"/>
      <p:bldP spid="128" grpId="0" animBg="1"/>
      <p:bldP spid="34" grpId="0" animBg="1"/>
      <p:bldP spid="131" grpId="0" animBg="1"/>
      <p:bldP spid="132" grpId="0" animBg="1"/>
      <p:bldP spid="176" grpId="0" animBg="1"/>
      <p:bldP spid="88" grpId="0" animBg="1"/>
      <p:bldP spid="192" grpId="0" animBg="1"/>
      <p:bldP spid="195" grpId="0" animBg="1"/>
      <p:bldP spid="252" grpId="0" animBg="1"/>
      <p:bldP spid="286" grpId="0"/>
    </p:bld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/>
          </p:nvPr>
        </p:nvGraphicFramePr>
        <p:xfrm>
          <a:off x="1840835" y="1898125"/>
          <a:ext cx="7230138" cy="48860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3345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762" t="12767" r="40187" b="34116"/>
                      <a:stretch>
                        <a:fillRect/>
                      </a:stretch>
                    </p:blipFill>
                    <p:spPr bwMode="auto">
                      <a:xfrm>
                        <a:off x="1840835" y="1898125"/>
                        <a:ext cx="7230138" cy="488608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2.1.7.1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bằng nút nhấn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359928" y="1898125"/>
            <a:ext cx="177367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khẩn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cấp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</a:t>
            </a:r>
            <a:r>
              <a:rPr kumimoji="0" lang="en-US" altLang="en-US" sz="2400" b="1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M</a:t>
            </a:r>
            <a:r>
              <a:rPr kumimoji="0" lang="en-US" altLang="en-US" sz="2400" b="1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1.7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động cơ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KĐB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ba pha theo trình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tự.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6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 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3188874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/>
          <p:cNvSpPr/>
          <p:nvPr/>
        </p:nvSpPr>
        <p:spPr bwMode="auto">
          <a:xfrm>
            <a:off x="6687284" y="2246747"/>
            <a:ext cx="2285275" cy="7140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điện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128686" y="2246746"/>
            <a:ext cx="2385914" cy="7140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7" name="Straight Arrow Connector 46"/>
          <p:cNvCxnSpPr>
            <a:stCxn id="40" idx="2"/>
            <a:endCxn id="42" idx="0"/>
          </p:cNvCxnSpPr>
          <p:nvPr/>
        </p:nvCxnSpPr>
        <p:spPr bwMode="auto">
          <a:xfrm>
            <a:off x="4981191" y="1807185"/>
            <a:ext cx="2848731" cy="439562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0" name="Rectangle 39"/>
          <p:cNvSpPr/>
          <p:nvPr/>
        </p:nvSpPr>
        <p:spPr bwMode="auto">
          <a:xfrm>
            <a:off x="3500837" y="1408544"/>
            <a:ext cx="2960707" cy="39864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EM(1, 3) hở ra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" name="Rectangle 43"/>
          <p:cNvSpPr/>
          <p:nvPr/>
        </p:nvSpPr>
        <p:spPr bwMode="auto">
          <a:xfrm>
            <a:off x="7120615" y="3542144"/>
            <a:ext cx="1418838" cy="16817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94798" y="5610696"/>
            <a:ext cx="2077523" cy="102710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được ngắt điện, dừng hoạt động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156" idx="3"/>
            <a:endCxn id="34" idx="1"/>
          </p:cNvCxnSpPr>
          <p:nvPr/>
        </p:nvCxnSpPr>
        <p:spPr bwMode="auto">
          <a:xfrm flipV="1">
            <a:off x="3276600" y="731135"/>
            <a:ext cx="693487" cy="303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8" name="Straight Arrow Connector 47"/>
          <p:cNvCxnSpPr>
            <a:stCxn id="58" idx="2"/>
            <a:endCxn id="24" idx="0"/>
          </p:cNvCxnSpPr>
          <p:nvPr/>
        </p:nvCxnSpPr>
        <p:spPr bwMode="auto">
          <a:xfrm flipH="1">
            <a:off x="1133559" y="2960786"/>
            <a:ext cx="188084" cy="58135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2" idx="2"/>
            <a:endCxn id="44" idx="0"/>
          </p:cNvCxnSpPr>
          <p:nvPr/>
        </p:nvCxnSpPr>
        <p:spPr bwMode="auto">
          <a:xfrm>
            <a:off x="7829922" y="2960787"/>
            <a:ext cx="112" cy="5813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34" idx="2"/>
            <a:endCxn id="40" idx="0"/>
          </p:cNvCxnSpPr>
          <p:nvPr/>
        </p:nvCxnSpPr>
        <p:spPr bwMode="auto">
          <a:xfrm>
            <a:off x="4981189" y="1067356"/>
            <a:ext cx="2" cy="341188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60" name="Rectangle 59"/>
          <p:cNvSpPr/>
          <p:nvPr/>
        </p:nvSpPr>
        <p:spPr bwMode="auto">
          <a:xfrm>
            <a:off x="1927709" y="3542146"/>
            <a:ext cx="1321956" cy="99401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(9, 11) hở ra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61" name="Straight Connector 60"/>
          <p:cNvCxnSpPr>
            <a:stCxn id="60" idx="3"/>
          </p:cNvCxnSpPr>
          <p:nvPr/>
        </p:nvCxnSpPr>
        <p:spPr bwMode="auto">
          <a:xfrm>
            <a:off x="3249665" y="4039152"/>
            <a:ext cx="344624" cy="0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63" name="Straight Arrow Connector 62"/>
          <p:cNvCxnSpPr>
            <a:stCxn id="128" idx="1"/>
            <a:endCxn id="58" idx="3"/>
          </p:cNvCxnSpPr>
          <p:nvPr/>
        </p:nvCxnSpPr>
        <p:spPr bwMode="auto">
          <a:xfrm flipH="1">
            <a:off x="2514600" y="2603766"/>
            <a:ext cx="1534537" cy="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sp>
        <p:nvSpPr>
          <p:cNvPr id="64" name="Rectangle 63"/>
          <p:cNvSpPr>
            <a:spLocks noChangeArrowheads="1"/>
          </p:cNvSpPr>
          <p:nvPr/>
        </p:nvSpPr>
        <p:spPr bwMode="auto">
          <a:xfrm>
            <a:off x="2590800" y="2170544"/>
            <a:ext cx="1410615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09" name="Straight Connector 108"/>
          <p:cNvCxnSpPr>
            <a:endCxn id="252" idx="4"/>
          </p:cNvCxnSpPr>
          <p:nvPr/>
        </p:nvCxnSpPr>
        <p:spPr bwMode="auto">
          <a:xfrm flipH="1" flipV="1">
            <a:off x="3571130" y="2650825"/>
            <a:ext cx="13034" cy="1396795"/>
          </a:xfrm>
          <a:prstGeom prst="line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Arrow Connector 181"/>
          <p:cNvCxnSpPr>
            <a:stCxn id="58" idx="2"/>
            <a:endCxn id="60" idx="0"/>
          </p:cNvCxnSpPr>
          <p:nvPr/>
        </p:nvCxnSpPr>
        <p:spPr bwMode="auto">
          <a:xfrm>
            <a:off x="1321643" y="2960786"/>
            <a:ext cx="1267044" cy="58136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9" name="Straight Arrow Connector 208"/>
          <p:cNvCxnSpPr>
            <a:stCxn id="24" idx="2"/>
            <a:endCxn id="45" idx="0"/>
          </p:cNvCxnSpPr>
          <p:nvPr/>
        </p:nvCxnSpPr>
        <p:spPr bwMode="auto">
          <a:xfrm>
            <a:off x="1133559" y="5223926"/>
            <a:ext cx="1" cy="38677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4" name="Rectangle 23"/>
          <p:cNvSpPr/>
          <p:nvPr/>
        </p:nvSpPr>
        <p:spPr bwMode="auto">
          <a:xfrm>
            <a:off x="424071" y="3542145"/>
            <a:ext cx="1418976" cy="168178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A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75" name="Straight Arrow Connector 74"/>
          <p:cNvCxnSpPr>
            <a:stCxn id="40" idx="2"/>
            <a:endCxn id="58" idx="0"/>
          </p:cNvCxnSpPr>
          <p:nvPr/>
        </p:nvCxnSpPr>
        <p:spPr bwMode="auto">
          <a:xfrm flipH="1">
            <a:off x="1321643" y="1807185"/>
            <a:ext cx="3659548" cy="439561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6" name="Rectangle 85"/>
          <p:cNvSpPr/>
          <p:nvPr/>
        </p:nvSpPr>
        <p:spPr bwMode="auto">
          <a:xfrm>
            <a:off x="6791160" y="5610695"/>
            <a:ext cx="2077523" cy="102710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được ngắt điện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hoạt động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87" name="Straight Arrow Connector 86"/>
          <p:cNvCxnSpPr>
            <a:stCxn id="44" idx="2"/>
            <a:endCxn id="86" idx="0"/>
          </p:cNvCxnSpPr>
          <p:nvPr/>
        </p:nvCxnSpPr>
        <p:spPr bwMode="auto">
          <a:xfrm flipH="1">
            <a:off x="7829922" y="5223926"/>
            <a:ext cx="112" cy="386769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56" name="Rounded Rectangle 155"/>
          <p:cNvSpPr/>
          <p:nvPr/>
        </p:nvSpPr>
        <p:spPr bwMode="auto">
          <a:xfrm>
            <a:off x="330493" y="189344"/>
            <a:ext cx="2946107" cy="108966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, M</a:t>
            </a:r>
            <a:r>
              <a:rPr lang="en-US" sz="20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 đang hoạt động; </a:t>
            </a:r>
            <a:r>
              <a:rPr lang="en-US" altLang="en-US" sz="20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  <a:endParaRPr lang="en-US" sz="2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8" name="Rectangle 127"/>
          <p:cNvSpPr/>
          <p:nvPr/>
        </p:nvSpPr>
        <p:spPr bwMode="auto">
          <a:xfrm>
            <a:off x="4049137" y="2246745"/>
            <a:ext cx="2504063" cy="71404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34" name="Rectangle 33"/>
          <p:cNvSpPr/>
          <p:nvPr/>
        </p:nvSpPr>
        <p:spPr bwMode="auto">
          <a:xfrm>
            <a:off x="3970087" y="394914"/>
            <a:ext cx="2022204" cy="67244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EM(1, 3)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131" name="Rectangle 130"/>
          <p:cNvSpPr/>
          <p:nvPr/>
        </p:nvSpPr>
        <p:spPr bwMode="auto">
          <a:xfrm>
            <a:off x="4596684" y="3542144"/>
            <a:ext cx="1413477" cy="99401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20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20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 hở ra</a:t>
            </a:r>
            <a:endParaRPr kumimoji="0" lang="en-US" sz="20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61" name="Straight Arrow Connector 160"/>
          <p:cNvCxnSpPr>
            <a:stCxn id="40" idx="2"/>
            <a:endCxn id="128" idx="0"/>
          </p:cNvCxnSpPr>
          <p:nvPr/>
        </p:nvCxnSpPr>
        <p:spPr bwMode="auto">
          <a:xfrm>
            <a:off x="4981191" y="1807185"/>
            <a:ext cx="319978" cy="439560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8" name="Straight Arrow Connector 217"/>
          <p:cNvCxnSpPr>
            <a:stCxn id="128" idx="2"/>
            <a:endCxn id="131" idx="0"/>
          </p:cNvCxnSpPr>
          <p:nvPr/>
        </p:nvCxnSpPr>
        <p:spPr bwMode="auto">
          <a:xfrm>
            <a:off x="5301169" y="2960787"/>
            <a:ext cx="2254" cy="58135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52" name="Oval 251"/>
          <p:cNvSpPr/>
          <p:nvPr/>
        </p:nvSpPr>
        <p:spPr bwMode="auto">
          <a:xfrm>
            <a:off x="3523346" y="2560011"/>
            <a:ext cx="95567" cy="908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3565322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"/>
                            </p:stCondLst>
                            <p:childTnLst>
                              <p:par>
                                <p:cTn id="5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000"/>
                            </p:stCondLst>
                            <p:childTnLst>
                              <p:par>
                                <p:cTn id="5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500"/>
                            </p:stCondLst>
                            <p:childTnLst>
                              <p:par>
                                <p:cTn id="6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500"/>
                            </p:stCondLst>
                            <p:childTnLst>
                              <p:par>
                                <p:cTn id="7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58" grpId="0" animBg="1"/>
      <p:bldP spid="40" grpId="0" animBg="1"/>
      <p:bldP spid="44" grpId="0" animBg="1"/>
      <p:bldP spid="45" grpId="0" animBg="1"/>
      <p:bldP spid="60" grpId="0" animBg="1"/>
      <p:bldP spid="64" grpId="0"/>
      <p:bldP spid="24" grpId="0" animBg="1"/>
      <p:bldP spid="86" grpId="0" animBg="1"/>
      <p:bldP spid="128" grpId="0" animBg="1"/>
      <p:bldP spid="34" grpId="0" animBg="1"/>
      <p:bldP spid="131" grpId="0" animBg="1"/>
      <p:bldP spid="252" grpId="0" animBg="1"/>
    </p:bld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2414789" y="2286000"/>
          <a:ext cx="6656184" cy="4498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364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762" t="12767" r="40187" b="34116"/>
                      <a:stretch>
                        <a:fillRect/>
                      </a:stretch>
                    </p:blipFill>
                    <p:spPr bwMode="auto">
                      <a:xfrm>
                        <a:off x="2414789" y="2286000"/>
                        <a:ext cx="6656184" cy="449821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70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2.1.7.1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hai động cơ ba pha theo trình tự tác động bằng rơle thời gian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2471" name="Rectangle 18"/>
          <p:cNvSpPr>
            <a:spLocks noChangeArrowheads="1"/>
          </p:cNvSpPr>
          <p:nvPr/>
        </p:nvSpPr>
        <p:spPr bwMode="auto">
          <a:xfrm>
            <a:off x="359928" y="1898125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lực: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2438400" y="2752436"/>
            <a:ext cx="1415036" cy="51260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4800600" y="3097041"/>
            <a:ext cx="685799" cy="57265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200561" y="3420024"/>
            <a:ext cx="22641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quá tải động cơ M1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5257800" y="3118343"/>
            <a:ext cx="680465" cy="57265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2362200" y="5219094"/>
            <a:ext cx="1554848" cy="49514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1.7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động cơ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KĐB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ba pha theo trình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tự.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2" name="Rectangle 19"/>
          <p:cNvSpPr>
            <a:spLocks noChangeArrowheads="1"/>
          </p:cNvSpPr>
          <p:nvPr/>
        </p:nvSpPr>
        <p:spPr bwMode="auto">
          <a:xfrm>
            <a:off x="250466" y="2510135"/>
            <a:ext cx="19593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</a:t>
            </a:r>
            <a:r>
              <a:rPr kumimoji="0" lang="en-US" alt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ngắn mạch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50466" y="4405455"/>
            <a:ext cx="24165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/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quá tải động cơ M2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3848098" y="5219093"/>
            <a:ext cx="1638301" cy="4951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45718" y="1402445"/>
            <a:ext cx="467868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mạch điện và động cơ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644133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29" grpId="1" animBg="1"/>
      <p:bldP spid="33" grpId="0" animBg="1"/>
      <p:bldP spid="33" grpId="1" animBg="1"/>
      <p:bldP spid="34" grpId="0"/>
      <p:bldP spid="35" grpId="0" animBg="1"/>
      <p:bldP spid="37" grpId="0" animBg="1"/>
      <p:bldP spid="37" grpId="1" animBg="1"/>
      <p:bldP spid="22" grpId="0"/>
      <p:bldP spid="25" grpId="0"/>
      <p:bldP spid="38" grpId="0" animBg="1"/>
    </p:bld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5" name="Object 24"/>
          <p:cNvGraphicFramePr>
            <a:graphicFrameLocks noChangeAspect="1"/>
          </p:cNvGraphicFramePr>
          <p:nvPr>
            <p:extLst/>
          </p:nvPr>
        </p:nvGraphicFramePr>
        <p:xfrm>
          <a:off x="2414789" y="2286000"/>
          <a:ext cx="6656184" cy="44982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388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25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762" t="12767" r="40187" b="34116"/>
                      <a:stretch>
                        <a:fillRect/>
                      </a:stretch>
                    </p:blipFill>
                    <p:spPr bwMode="auto">
                      <a:xfrm>
                        <a:off x="2414789" y="2286000"/>
                        <a:ext cx="6656184" cy="449821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7" name="Rectangle 17"/>
          <p:cNvSpPr>
            <a:spLocks noChangeArrowheads="1"/>
          </p:cNvSpPr>
          <p:nvPr/>
        </p:nvSpPr>
        <p:spPr bwMode="auto">
          <a:xfrm>
            <a:off x="76198" y="533400"/>
            <a:ext cx="876300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2.1.7.1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hai động cơ ba pha theo trình tự tác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bằng nút nhấn</a:t>
            </a:r>
            <a:endParaRPr kumimoji="0" lang="en-US" alt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8" name="Rectangle 37"/>
          <p:cNvSpPr>
            <a:spLocks noChangeArrowheads="1"/>
          </p:cNvSpPr>
          <p:nvPr/>
        </p:nvSpPr>
        <p:spPr bwMode="auto">
          <a:xfrm>
            <a:off x="477488" y="2521803"/>
            <a:ext cx="1960912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lvl="0" indent="0">
              <a:spcBef>
                <a:spcPct val="0"/>
              </a:spcBef>
              <a:buClrTx/>
              <a:buSzTx/>
              <a:buNone/>
              <a:defRPr/>
            </a:pP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lang="en-US" altLang="en-US" sz="2400" baseline="-250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3904672" y="3227855"/>
            <a:ext cx="428340" cy="44437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4" name="Rectangle 18"/>
          <p:cNvSpPr>
            <a:spLocks noChangeArrowheads="1"/>
          </p:cNvSpPr>
          <p:nvPr/>
        </p:nvSpPr>
        <p:spPr bwMode="auto">
          <a:xfrm>
            <a:off x="359928" y="1898125"/>
            <a:ext cx="2819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5" name="Rectangle 15"/>
          <p:cNvSpPr>
            <a:spLocks noChangeArrowheads="1"/>
          </p:cNvSpPr>
          <p:nvPr/>
        </p:nvSpPr>
        <p:spPr bwMode="auto">
          <a:xfrm>
            <a:off x="76200" y="35910"/>
            <a:ext cx="891539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1.7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 động cơ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KĐB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ba pha theo trình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tự.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6" name="Rectangle 18"/>
          <p:cNvSpPr>
            <a:spLocks noChangeArrowheads="1"/>
          </p:cNvSpPr>
          <p:nvPr/>
        </p:nvSpPr>
        <p:spPr bwMode="auto">
          <a:xfrm>
            <a:off x="45718" y="1402445"/>
            <a:ext cx="407785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 thiệu mạch điện: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155023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 animBg="1"/>
      <p:bldP spid="39" grpId="1" animBg="1"/>
    </p:bld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1689080"/>
            <a:ext cx="830580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186690" algn="just">
              <a:lnSpc>
                <a:spcPct val="150000"/>
              </a:lnSpc>
              <a:spcAft>
                <a:spcPts val="0"/>
              </a:spcAft>
            </a:pP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Vẽ hình và trình bày nguyên lý làm việc của mạch điện điều khiển hai động cơ hoạt động theo yêu cầu: 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-  Chạy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Nhấn nút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Start</a:t>
            </a:r>
            <a:r>
              <a:rPr lang="en-US" sz="2400" baseline="-2500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 động cơ Đ</a:t>
            </a:r>
            <a:r>
              <a:rPr lang="en-US" sz="2400" baseline="-2500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 chạy, sau khi động cơ Đ</a:t>
            </a:r>
            <a:r>
              <a:rPr lang="en-US" sz="2400" baseline="-2500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 đã chạy, nhấn nút start</a:t>
            </a:r>
            <a:r>
              <a:rPr lang="en-US" sz="2400" baseline="-25000"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động cơ Đ</a:t>
            </a:r>
            <a:r>
              <a:rPr lang="en-US" sz="2400" baseline="-2500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 chạy.</a:t>
            </a:r>
          </a:p>
          <a:p>
            <a:pPr lvl="0" algn="just">
              <a:lnSpc>
                <a:spcPct val="150000"/>
              </a:lnSpc>
              <a:spcAft>
                <a:spcPts val="0"/>
              </a:spcAft>
              <a:tabLst>
                <a:tab pos="540385" algn="l"/>
              </a:tabLst>
            </a:pP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-  Dừng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Nhấn nút Stop</a:t>
            </a:r>
            <a:r>
              <a:rPr lang="en-US" sz="24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động cơ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</a:t>
            </a:r>
            <a:r>
              <a:rPr lang="en-US" sz="24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dừng, sau khi động cơ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</a:t>
            </a:r>
            <a:r>
              <a:rPr lang="en-US" sz="24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1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đã dừng, nhấn nút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Stop</a:t>
            </a:r>
            <a:r>
              <a:rPr lang="en-US" sz="24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động cơ 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</a:t>
            </a:r>
            <a:r>
              <a:rPr lang="en-US" sz="2400" baseline="-250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40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>
                <a:latin typeface="Times New Roman" panose="02020603050405020304" pitchFamily="18" charset="0"/>
                <a:ea typeface="Times New Roman" panose="02020603050405020304" pitchFamily="18" charset="0"/>
              </a:rPr>
              <a:t>dừng.</a:t>
            </a:r>
            <a:endParaRPr lang="en-US" sz="240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15"/>
          <p:cNvSpPr>
            <a:spLocks noChangeArrowheads="1"/>
          </p:cNvSpPr>
          <p:nvPr/>
        </p:nvSpPr>
        <p:spPr bwMode="auto">
          <a:xfrm>
            <a:off x="1752600" y="1003280"/>
            <a:ext cx="579119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KIỂM TRA ĐỊNH KỲ (HỆ SỐ 2)</a:t>
            </a:r>
            <a:endParaRPr lang="en-US" sz="28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2976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8" name="AutoShape 4"/>
          <p:cNvSpPr>
            <a:spLocks noChangeArrowheads="1"/>
          </p:cNvSpPr>
          <p:nvPr/>
        </p:nvSpPr>
        <p:spPr bwMode="gray">
          <a:xfrm>
            <a:off x="2109788" y="146050"/>
            <a:ext cx="6796087" cy="893763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 w="28575" algn="ctr">
            <a:solidFill>
              <a:srgbClr val="00FF00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ĐIỀU KHIỂN ĐỘNG CƠ KHÔNG</a:t>
            </a:r>
          </a:p>
          <a:p>
            <a:pPr algn="ctr">
              <a:buFont typeface="Wingdings" panose="05000000000000000000" pitchFamily="2" charset="2"/>
              <a:buNone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ĐỒNG BỘ BA PHA ROTOR 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DÂY QUẤN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6" name="Group 14"/>
          <p:cNvGrpSpPr>
            <a:grpSpLocks/>
          </p:cNvGrpSpPr>
          <p:nvPr/>
        </p:nvGrpSpPr>
        <p:grpSpPr bwMode="auto">
          <a:xfrm>
            <a:off x="914400" y="76200"/>
            <a:ext cx="1219200" cy="1143000"/>
            <a:chOff x="2078" y="1680"/>
            <a:chExt cx="1615" cy="1615"/>
          </a:xfrm>
        </p:grpSpPr>
        <p:sp>
          <p:nvSpPr>
            <p:cNvPr id="17" name="Oval 15"/>
            <p:cNvSpPr>
              <a:spLocks noChangeArrowheads="1"/>
            </p:cNvSpPr>
            <p:nvPr/>
          </p:nvSpPr>
          <p:spPr bwMode="gray">
            <a:xfrm>
              <a:off x="2078" y="1680"/>
              <a:ext cx="1615" cy="1615"/>
            </a:xfrm>
            <a:prstGeom prst="ellipse">
              <a:avLst/>
            </a:prstGeom>
            <a:gradFill rotWithShape="1">
              <a:gsLst>
                <a:gs pos="0">
                  <a:srgbClr val="767676"/>
                </a:gs>
                <a:gs pos="50000">
                  <a:srgbClr val="FFFFFF"/>
                </a:gs>
                <a:gs pos="100000">
                  <a:srgbClr val="767676"/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5715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18" name="Oval 16"/>
            <p:cNvSpPr>
              <a:spLocks noChangeArrowheads="1"/>
            </p:cNvSpPr>
            <p:nvPr/>
          </p:nvSpPr>
          <p:spPr bwMode="gray">
            <a:xfrm>
              <a:off x="2170" y="1771"/>
              <a:ext cx="1430" cy="1430"/>
            </a:xfrm>
            <a:prstGeom prst="ellipse">
              <a:avLst/>
            </a:prstGeom>
            <a:gradFill rotWithShape="1">
              <a:gsLst>
                <a:gs pos="0">
                  <a:srgbClr val="A2A2A2"/>
                </a:gs>
                <a:gs pos="50000">
                  <a:srgbClr val="FFFFFF"/>
                </a:gs>
                <a:gs pos="100000">
                  <a:srgbClr val="A2A2A2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0" name="Oval 17"/>
            <p:cNvSpPr>
              <a:spLocks noChangeArrowheads="1"/>
            </p:cNvSpPr>
            <p:nvPr/>
          </p:nvSpPr>
          <p:spPr bwMode="gray">
            <a:xfrm>
              <a:off x="2642" y="1853"/>
              <a:ext cx="488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0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tint val="0"/>
                    <a:invGamma/>
                  </a:schemeClr>
                </a:gs>
              </a:gsLst>
              <a:lin ang="27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wrap="none"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2" name="Oval 18"/>
            <p:cNvSpPr>
              <a:spLocks noChangeArrowheads="1"/>
            </p:cNvSpPr>
            <p:nvPr/>
          </p:nvSpPr>
          <p:spPr bwMode="gray">
            <a:xfrm>
              <a:off x="2642" y="1852"/>
              <a:ext cx="487" cy="1275"/>
            </a:xfrm>
            <a:prstGeom prst="ellipse">
              <a:avLst/>
            </a:prstGeom>
            <a:gradFill rotWithShape="1">
              <a:gsLst>
                <a:gs pos="0">
                  <a:srgbClr val="000000"/>
                </a:gs>
                <a:gs pos="100000">
                  <a:srgbClr val="FFCC00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US" altLang="en-US" sz="1800" b="1">
                <a:solidFill>
                  <a:srgbClr val="0000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  <p:sp>
          <p:nvSpPr>
            <p:cNvPr id="24" name="Oval 19"/>
            <p:cNvSpPr>
              <a:spLocks noChangeArrowheads="1"/>
            </p:cNvSpPr>
            <p:nvPr/>
          </p:nvSpPr>
          <p:spPr bwMode="gray">
            <a:xfrm>
              <a:off x="2339" y="1857"/>
              <a:ext cx="1093" cy="1274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4118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4118"/>
                    <a:invGamma/>
                  </a:schemeClr>
                </a:gs>
              </a:gsLst>
              <a:lin ang="18900000" scaled="1"/>
            </a:gradFill>
            <a:ln w="38100" algn="ctr">
              <a:noFill/>
              <a:round/>
              <a:headEnd/>
              <a:tailEnd/>
            </a:ln>
            <a:effectLst/>
          </p:spPr>
          <p:txBody>
            <a:bodyPr anchor="ctr">
              <a:spAutoFit/>
            </a:bodyPr>
            <a:lstStyle/>
            <a:p>
              <a:pPr algn="ctr" eaLnBrk="1" hangingPunct="1">
                <a:defRPr/>
              </a:pPr>
              <a:endParaRPr lang="en-US" b="1">
                <a:solidFill>
                  <a:srgbClr val="000000"/>
                </a:solidFill>
                <a:latin typeface="Times New Roman" pitchFamily="18" charset="0"/>
                <a:cs typeface="Arial" charset="0"/>
              </a:endParaRPr>
            </a:p>
          </p:txBody>
        </p:sp>
        <p:sp>
          <p:nvSpPr>
            <p:cNvPr id="25" name="Oval 20"/>
            <p:cNvSpPr>
              <a:spLocks noChangeArrowheads="1"/>
            </p:cNvSpPr>
            <p:nvPr/>
          </p:nvSpPr>
          <p:spPr bwMode="gray">
            <a:xfrm>
              <a:off x="2339" y="2003"/>
              <a:ext cx="1093" cy="91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spcBef>
                  <a:spcPct val="20000"/>
                </a:spcBef>
                <a:buClr>
                  <a:schemeClr val="folHlink"/>
                </a:buClr>
                <a:buSzPct val="60000"/>
                <a:buFont typeface="Wingdings" panose="05000000000000000000" pitchFamily="2" charset="2"/>
                <a:buChar char="n"/>
                <a:defRPr sz="32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1pPr>
              <a:lvl2pPr marL="742950" indent="-285750">
                <a:spcBef>
                  <a:spcPct val="20000"/>
                </a:spcBef>
                <a:buClr>
                  <a:schemeClr val="hlink"/>
                </a:buClr>
                <a:buSzPct val="55000"/>
                <a:buFont typeface="Wingdings" panose="05000000000000000000" pitchFamily="2" charset="2"/>
                <a:buChar char="n"/>
                <a:defRPr sz="28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2pPr>
              <a:lvl3pPr marL="1143000" indent="-228600">
                <a:spcBef>
                  <a:spcPct val="20000"/>
                </a:spcBef>
                <a:buClr>
                  <a:schemeClr val="folHlink"/>
                </a:buClr>
                <a:buSzPct val="50000"/>
                <a:buFont typeface="Wingdings" panose="05000000000000000000" pitchFamily="2" charset="2"/>
                <a:buChar char="n"/>
                <a:defRPr sz="24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3pPr>
              <a:lvl4pPr marL="1600200" indent="-228600">
                <a:spcBef>
                  <a:spcPct val="20000"/>
                </a:spcBef>
                <a:buClr>
                  <a:schemeClr val="accent2"/>
                </a:buClr>
                <a:buSzPct val="55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4pPr>
              <a:lvl5pPr marL="2057400" indent="-228600">
                <a:spcBef>
                  <a:spcPct val="20000"/>
                </a:spcBef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chemeClr val="accent1"/>
                </a:buClr>
                <a:buSzPct val="50000"/>
                <a:buFont typeface="Wingdings" panose="05000000000000000000" pitchFamily="2" charset="2"/>
                <a:buChar char="n"/>
                <a:defRPr sz="2000">
                  <a:solidFill>
                    <a:schemeClr val="tx1"/>
                  </a:solidFill>
                  <a:latin typeface="Tahoma" panose="020B0604030504040204" pitchFamily="34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lang="en-US" altLang="en-US" sz="2400" b="1" smtClean="0">
                  <a:solidFill>
                    <a:srgbClr val="FF33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2.2</a:t>
              </a:r>
              <a:endParaRPr lang="en-US" altLang="en-US" sz="2400" b="1">
                <a:solidFill>
                  <a:srgbClr val="FF3300"/>
                </a:solidFill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4" name="Rectangle 3"/>
          <p:cNvSpPr/>
          <p:nvPr/>
        </p:nvSpPr>
        <p:spPr>
          <a:xfrm>
            <a:off x="381000" y="2191814"/>
            <a:ext cx="8610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Động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cơ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KĐB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ba pha rotor dây quấn có đặc điểm dòng điện khởi động có thể khống chế I</a:t>
            </a:r>
            <a:r>
              <a:rPr lang="en-US" sz="2400" baseline="-25000">
                <a:latin typeface="Times New Roman" panose="02020603050405020304" pitchFamily="18" charset="0"/>
                <a:cs typeface="Times New Roman" panose="02020603050405020304" pitchFamily="18" charset="0"/>
              </a:rPr>
              <a:t>kđ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= (2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 2,5)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đm</a:t>
            </a:r>
            <a:endParaRPr 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93031" y="3360003"/>
            <a:ext cx="8512843" cy="830997"/>
          </a:xfrm>
          <a:prstGeom prst="rect">
            <a:avLst/>
          </a:prstGeom>
          <a:solidFill>
            <a:srgbClr val="CCFF99"/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r>
              <a:rPr lang="en-US" sz="24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Chú ý: </a:t>
            </a:r>
            <a:r>
              <a:rPr lang="en-US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Khi đấu dây vận hành </a:t>
            </a:r>
            <a:r>
              <a:rPr lang="en-US" sz="2400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số </a:t>
            </a:r>
            <a:r>
              <a:rPr lang="en-US" sz="2400" i="1">
                <a:latin typeface="Times New Roman" panose="02020603050405020304" pitchFamily="18" charset="0"/>
                <a:cs typeface="Times New Roman" panose="02020603050405020304" pitchFamily="18" charset="0"/>
              </a:rPr>
              <a:t>đôi cực p của bộ dây stator phải bằng số đôi cực của bộ dây rotor của động cơ. </a:t>
            </a:r>
          </a:p>
        </p:txBody>
      </p:sp>
    </p:spTree>
    <p:extLst>
      <p:ext uri="{BB962C8B-B14F-4D97-AF65-F5344CB8AC3E}">
        <p14:creationId xmlns:p14="http://schemas.microsoft.com/office/powerpoint/2010/main" val="343916966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</p:bld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  </a:t>
            </a:r>
            <a:r>
              <a:rPr 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v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Giới thiệu mạch điện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>
              <a:spcBef>
                <a:spcPct val="0"/>
              </a:spcBef>
              <a:buClrTx/>
              <a:buSzTx/>
              <a:buFont typeface="Wingdings" panose="05000000000000000000" pitchFamily="2" charset="2"/>
              <a:buChar char="Ø"/>
            </a:pPr>
            <a:r>
              <a:rPr lang="en-US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Mạch động lực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10308840"/>
              </p:ext>
            </p:extLst>
          </p:nvPr>
        </p:nvGraphicFramePr>
        <p:xfrm>
          <a:off x="3094699" y="838200"/>
          <a:ext cx="5962096" cy="597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0523" r:id="rId4" imgW="9182100" imgH="4838700" progId="AutoCAD.Drawing.17">
                  <p:embed/>
                </p:oleObj>
              </mc:Choice>
              <mc:Fallback>
                <p:oleObj r:id="rId4" imgW="9182100" imgH="483870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642" t="31995" r="41531" b="7326"/>
                      <a:stretch>
                        <a:fillRect/>
                      </a:stretch>
                    </p:blipFill>
                    <p:spPr bwMode="auto">
                      <a:xfrm>
                        <a:off x="3094699" y="838200"/>
                        <a:ext cx="5962096" cy="5974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" name="Rectangle 19"/>
          <p:cNvSpPr>
            <a:spLocks noChangeArrowheads="1"/>
          </p:cNvSpPr>
          <p:nvPr/>
        </p:nvSpPr>
        <p:spPr bwMode="auto">
          <a:xfrm>
            <a:off x="82296" y="1886712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Động cơ 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3790053" y="3705360"/>
            <a:ext cx="902597" cy="84835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82296" y="241564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CB ba pha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191575" y="1154110"/>
            <a:ext cx="1981200" cy="60258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92129" y="2955288"/>
            <a:ext cx="317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341370" y="2095900"/>
            <a:ext cx="1927860" cy="65242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76200" y="3500356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116708" y="5107171"/>
            <a:ext cx="3146171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Phần tử </a:t>
            </a:r>
            <a:r>
              <a:rPr lang="en-US" sz="2400">
                <a:latin typeface="Times New Roman" panose="02020603050405020304" pitchFamily="18" charset="0"/>
                <a:cs typeface="Times New Roman" panose="02020603050405020304" pitchFamily="18" charset="0"/>
              </a:rPr>
              <a:t>đốt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nóng rơle nhiệt OL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133198" y="3000675"/>
            <a:ext cx="2174531" cy="63374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4422229" y="5581672"/>
            <a:ext cx="329045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3726962" y="5581672"/>
            <a:ext cx="349338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66674" y="4578236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Điện trở R1, R2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76200" y="4029291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động lực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4402787" y="4618980"/>
            <a:ext cx="329045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3707520" y="4618980"/>
            <a:ext cx="349338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2971800" y="4948519"/>
            <a:ext cx="2438399" cy="76647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8" name="Oval 47"/>
          <p:cNvSpPr/>
          <p:nvPr/>
        </p:nvSpPr>
        <p:spPr bwMode="auto">
          <a:xfrm>
            <a:off x="3022151" y="5940976"/>
            <a:ext cx="2438399" cy="76647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900547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1" grpId="0" animBg="1"/>
      <p:bldP spid="31" grpId="1" animBg="1"/>
      <p:bldP spid="32" grpId="0"/>
      <p:bldP spid="34" grpId="0"/>
      <p:bldP spid="35" grpId="0" animBg="1"/>
      <p:bldP spid="36" grpId="0" animBg="1"/>
      <p:bldP spid="36" grpId="1" animBg="1"/>
      <p:bldP spid="37" grpId="0" animBg="1"/>
      <p:bldP spid="37" grpId="1" animBg="1"/>
      <p:bldP spid="38" grpId="0"/>
      <p:bldP spid="42" grpId="0"/>
      <p:bldP spid="43" grpId="0" animBg="1"/>
      <p:bldP spid="43" grpId="1" animBg="1"/>
      <p:bldP spid="44" grpId="0" animBg="1"/>
      <p:bldP spid="44" grpId="1" animBg="1"/>
      <p:bldP spid="47" grpId="0" animBg="1"/>
      <p:bldP spid="47" grpId="1" animBg="1"/>
      <p:bldP spid="48" grpId="0" animBg="1"/>
      <p:bldP spid="48" grpId="1" animBg="1"/>
    </p:bld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 thiệu mạch điện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3094699" y="838200"/>
          <a:ext cx="5962096" cy="597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6415" r:id="rId4" imgW="9182100" imgH="4838700" progId="AutoCAD.Drawing.17">
                  <p:embed/>
                </p:oleObj>
              </mc:Choice>
              <mc:Fallback>
                <p:oleObj r:id="rId4" imgW="9182100" imgH="48387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642" t="31995" r="41531" b="7326"/>
                      <a:stretch>
                        <a:fillRect/>
                      </a:stretch>
                    </p:blipFill>
                    <p:spPr bwMode="auto">
                      <a:xfrm>
                        <a:off x="3094699" y="838200"/>
                        <a:ext cx="5962096" cy="5974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172523" y="1836990"/>
            <a:ext cx="29782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Cầu chì F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5188855" y="1608740"/>
            <a:ext cx="422894" cy="5285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119167" y="2335537"/>
            <a:ext cx="959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EM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5560935" y="1492540"/>
            <a:ext cx="669677" cy="69801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39" name="Rectangle 13"/>
          <p:cNvSpPr>
            <a:spLocks noChangeArrowheads="1"/>
          </p:cNvSpPr>
          <p:nvPr/>
        </p:nvSpPr>
        <p:spPr bwMode="auto">
          <a:xfrm>
            <a:off x="119167" y="3291688"/>
            <a:ext cx="260119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K(7, 9) + Start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6960661" y="1537855"/>
            <a:ext cx="1268939" cy="9005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8224044" y="3505277"/>
            <a:ext cx="466383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5" name="Rectangle 13"/>
          <p:cNvSpPr>
            <a:spLocks noChangeArrowheads="1"/>
          </p:cNvSpPr>
          <p:nvPr/>
        </p:nvSpPr>
        <p:spPr bwMode="auto">
          <a:xfrm>
            <a:off x="119167" y="2830023"/>
            <a:ext cx="30530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Tiếp điểm OL(3, 5)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Oval 45"/>
          <p:cNvSpPr/>
          <p:nvPr/>
        </p:nvSpPr>
        <p:spPr bwMode="auto">
          <a:xfrm>
            <a:off x="6019800" y="1561711"/>
            <a:ext cx="629346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49" name="Rectangle 13"/>
          <p:cNvSpPr>
            <a:spLocks noChangeArrowheads="1"/>
          </p:cNvSpPr>
          <p:nvPr/>
        </p:nvSpPr>
        <p:spPr bwMode="auto">
          <a:xfrm>
            <a:off x="119167" y="4136306"/>
            <a:ext cx="299202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(7, 15)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Oval 49"/>
          <p:cNvSpPr/>
          <p:nvPr/>
        </p:nvSpPr>
        <p:spPr bwMode="auto">
          <a:xfrm>
            <a:off x="8219975" y="1615213"/>
            <a:ext cx="457146" cy="59285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1" name="Rectangle 19"/>
          <p:cNvSpPr>
            <a:spLocks noChangeArrowheads="1"/>
          </p:cNvSpPr>
          <p:nvPr/>
        </p:nvSpPr>
        <p:spPr bwMode="auto">
          <a:xfrm>
            <a:off x="1408575" y="2335536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Stop</a:t>
            </a:r>
            <a:endParaRPr lang="en-US" altLang="en-US" sz="24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2" name="Straight Connector 51"/>
          <p:cNvCxnSpPr/>
          <p:nvPr/>
        </p:nvCxnSpPr>
        <p:spPr bwMode="auto">
          <a:xfrm>
            <a:off x="1186325" y="2328556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3" name="Oval 52"/>
          <p:cNvSpPr/>
          <p:nvPr/>
        </p:nvSpPr>
        <p:spPr bwMode="auto">
          <a:xfrm>
            <a:off x="6410325" y="1544157"/>
            <a:ext cx="629346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4" name="Oval 53"/>
          <p:cNvSpPr/>
          <p:nvPr/>
        </p:nvSpPr>
        <p:spPr bwMode="auto">
          <a:xfrm>
            <a:off x="8246798" y="4203124"/>
            <a:ext cx="401625" cy="56507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5" name="Rectangle 13"/>
          <p:cNvSpPr>
            <a:spLocks noChangeArrowheads="1"/>
          </p:cNvSpPr>
          <p:nvPr/>
        </p:nvSpPr>
        <p:spPr bwMode="auto">
          <a:xfrm>
            <a:off x="151081" y="4969394"/>
            <a:ext cx="262111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Cuộn dây K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(7, 17)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6" name="Oval 55"/>
          <p:cNvSpPr/>
          <p:nvPr/>
        </p:nvSpPr>
        <p:spPr bwMode="auto">
          <a:xfrm>
            <a:off x="7575880" y="3505277"/>
            <a:ext cx="466383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7" name="Rectangle 13"/>
          <p:cNvSpPr>
            <a:spLocks noChangeArrowheads="1"/>
          </p:cNvSpPr>
          <p:nvPr/>
        </p:nvSpPr>
        <p:spPr bwMode="auto">
          <a:xfrm>
            <a:off x="119167" y="5799828"/>
            <a:ext cx="277643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Rơle thời gian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7543800" y="4225060"/>
            <a:ext cx="485967" cy="56507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59" name="Rectangle 13"/>
          <p:cNvSpPr>
            <a:spLocks noChangeArrowheads="1"/>
          </p:cNvSpPr>
          <p:nvPr/>
        </p:nvSpPr>
        <p:spPr bwMode="auto">
          <a:xfrm>
            <a:off x="119166" y="6268696"/>
            <a:ext cx="27764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buFont typeface="Wingdings" panose="05000000000000000000" pitchFamily="2" charset="2"/>
              <a:buNone/>
            </a:pPr>
            <a:r>
              <a:rPr lang="en-US" sz="24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Rơle thời gian R</a:t>
            </a:r>
            <a:r>
              <a:rPr lang="en-US" sz="24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endParaRPr lang="en-US" altLang="en-US" sz="2400" baseline="-250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" name="Oval 59"/>
          <p:cNvSpPr/>
          <p:nvPr/>
        </p:nvSpPr>
        <p:spPr bwMode="auto">
          <a:xfrm>
            <a:off x="7967393" y="2371825"/>
            <a:ext cx="689906" cy="47478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61" name="Oval 60"/>
          <p:cNvSpPr/>
          <p:nvPr/>
        </p:nvSpPr>
        <p:spPr bwMode="auto">
          <a:xfrm>
            <a:off x="7967393" y="2900663"/>
            <a:ext cx="689906" cy="47478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28" name="Oval 27"/>
          <p:cNvSpPr/>
          <p:nvPr/>
        </p:nvSpPr>
        <p:spPr bwMode="auto">
          <a:xfrm>
            <a:off x="7354870" y="2394946"/>
            <a:ext cx="377806" cy="44542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024660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8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9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7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2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3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5" grpId="1" animBg="1"/>
      <p:bldP spid="26" grpId="0"/>
      <p:bldP spid="33" grpId="0" animBg="1"/>
      <p:bldP spid="33" grpId="1" animBg="1"/>
      <p:bldP spid="39" grpId="0"/>
      <p:bldP spid="40" grpId="0" animBg="1"/>
      <p:bldP spid="40" grpId="1" animBg="1"/>
      <p:bldP spid="41" grpId="0" animBg="1"/>
      <p:bldP spid="41" grpId="1" animBg="1"/>
      <p:bldP spid="45" grpId="0"/>
      <p:bldP spid="46" grpId="0" animBg="1"/>
      <p:bldP spid="46" grpId="1" animBg="1"/>
      <p:bldP spid="49" grpId="0"/>
      <p:bldP spid="50" grpId="0" animBg="1"/>
      <p:bldP spid="50" grpId="1" animBg="1"/>
      <p:bldP spid="51" grpId="0"/>
      <p:bldP spid="53" grpId="0" animBg="1"/>
      <p:bldP spid="53" grpId="1" animBg="1"/>
      <p:bldP spid="54" grpId="0" animBg="1"/>
      <p:bldP spid="54" grpId="1" animBg="1"/>
      <p:bldP spid="55" grpId="0"/>
      <p:bldP spid="56" grpId="0" animBg="1"/>
      <p:bldP spid="56" grpId="1" animBg="1"/>
      <p:bldP spid="56" grpId="2" animBg="1"/>
      <p:bldP spid="56" grpId="3" animBg="1"/>
      <p:bldP spid="57" grpId="0"/>
      <p:bldP spid="58" grpId="0" animBg="1"/>
      <p:bldP spid="58" grpId="1" animBg="1"/>
      <p:bldP spid="58" grpId="2" animBg="1"/>
      <p:bldP spid="59" grpId="0"/>
      <p:bldP spid="60" grpId="0" animBg="1"/>
      <p:bldP spid="60" grpId="1" animBg="1"/>
      <p:bldP spid="61" grpId="0" animBg="1"/>
      <p:bldP spid="28" grpId="0" animBg="1"/>
      <p:bldP spid="28" grpId="1" animBg="1"/>
    </p:bld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lang="en-US" altLang="en-US" sz="2400" b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2971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cơ M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3094699" y="838200"/>
          <a:ext cx="5962096" cy="597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7434" r:id="rId4" imgW="9182100" imgH="4838700" progId="AutoCAD.Drawing.17">
                  <p:embed/>
                </p:oleObj>
              </mc:Choice>
              <mc:Fallback>
                <p:oleObj r:id="rId4" imgW="9182100" imgH="48387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642" t="31995" r="41531" b="7326"/>
                      <a:stretch>
                        <a:fillRect/>
                      </a:stretch>
                    </p:blipFill>
                    <p:spPr bwMode="auto">
                      <a:xfrm>
                        <a:off x="3094699" y="838200"/>
                        <a:ext cx="5962096" cy="5974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898158925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/>
          <p:nvPr/>
        </p:nvCxnSpPr>
        <p:spPr bwMode="auto">
          <a:xfrm>
            <a:off x="210023" y="1931205"/>
            <a:ext cx="304800" cy="434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2249647" y="91795"/>
            <a:ext cx="3109307" cy="3119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768350" y="6481552"/>
            <a:ext cx="4448186" cy="3010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Loại R2, kết thúc quá trình khởi động động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2486532" y="581850"/>
            <a:ext cx="2635535" cy="2986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tiếp xúc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5743953" y="2819400"/>
            <a:ext cx="3009422" cy="3074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 thời gian,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15)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2354755" y="1540934"/>
            <a:ext cx="2899089" cy="5770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1042530" y="2311401"/>
            <a:ext cx="4215270" cy="3047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khởi động qua 2 cấp điện trở R1, R2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81000" y="1541166"/>
            <a:ext cx="1847430" cy="5729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3804300" y="403703"/>
            <a:ext cx="1" cy="17814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210023" y="1219023"/>
            <a:ext cx="2276509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200525" y="1219200"/>
            <a:ext cx="9498" cy="67420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16577" y="838200"/>
            <a:ext cx="1588423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5905312" y="2311402"/>
            <a:ext cx="2676142" cy="3047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2486532" y="1071394"/>
            <a:ext cx="2635535" cy="2952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N) có 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5743953" y="3311069"/>
            <a:ext cx="2997235" cy="31079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>
            <a:off x="3804300" y="880532"/>
            <a:ext cx="0" cy="19086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3804300" y="1366651"/>
            <a:ext cx="0" cy="17428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1304715" y="1366651"/>
            <a:ext cx="2499585" cy="1745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50" idx="2"/>
            <a:endCxn id="42" idx="0"/>
          </p:cNvCxnSpPr>
          <p:nvPr/>
        </p:nvCxnSpPr>
        <p:spPr bwMode="auto">
          <a:xfrm>
            <a:off x="7239039" y="2120006"/>
            <a:ext cx="4344" cy="19139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14" idx="2"/>
          </p:cNvCxnSpPr>
          <p:nvPr/>
        </p:nvCxnSpPr>
        <p:spPr bwMode="auto">
          <a:xfrm>
            <a:off x="3804300" y="2117949"/>
            <a:ext cx="0" cy="2102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 flipV="1">
            <a:off x="1914625" y="247749"/>
            <a:ext cx="335022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85825" y="76200"/>
            <a:ext cx="1828800" cy="34310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CB 3pha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6315324" y="1547101"/>
            <a:ext cx="1847430" cy="5729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11)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3804300" y="1366651"/>
            <a:ext cx="3434739" cy="18045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>
            <a:off x="7243383" y="2616200"/>
            <a:ext cx="5281" cy="2032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13" idx="2"/>
            <a:endCxn id="47" idx="0"/>
          </p:cNvCxnSpPr>
          <p:nvPr/>
        </p:nvCxnSpPr>
        <p:spPr bwMode="auto">
          <a:xfrm flipH="1">
            <a:off x="7242571" y="3126859"/>
            <a:ext cx="6093" cy="18421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5943600" y="3788789"/>
            <a:ext cx="2590800" cy="3154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13)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91" name="Rectangle 90"/>
          <p:cNvSpPr/>
          <p:nvPr/>
        </p:nvSpPr>
        <p:spPr bwMode="auto">
          <a:xfrm>
            <a:off x="2133600" y="3788789"/>
            <a:ext cx="3662784" cy="3154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1306213" y="4806896"/>
            <a:ext cx="3341987" cy="3124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Loại R1, động cơ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qua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R2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0" name="Rectangle 99"/>
          <p:cNvSpPr/>
          <p:nvPr/>
        </p:nvSpPr>
        <p:spPr bwMode="auto">
          <a:xfrm>
            <a:off x="5715000" y="4836339"/>
            <a:ext cx="3048000" cy="3248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 thời gian,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17)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1" name="Rectangle 100"/>
          <p:cNvSpPr/>
          <p:nvPr/>
        </p:nvSpPr>
        <p:spPr bwMode="auto">
          <a:xfrm>
            <a:off x="5943600" y="4302940"/>
            <a:ext cx="2590800" cy="3074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102" name="Rectangle 101"/>
          <p:cNvSpPr/>
          <p:nvPr/>
        </p:nvSpPr>
        <p:spPr bwMode="auto">
          <a:xfrm>
            <a:off x="6006840" y="5369738"/>
            <a:ext cx="2477054" cy="3074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103" name="Straight Arrow Connector 102"/>
          <p:cNvCxnSpPr>
            <a:stCxn id="90" idx="2"/>
            <a:endCxn id="101" idx="0"/>
          </p:cNvCxnSpPr>
          <p:nvPr/>
        </p:nvCxnSpPr>
        <p:spPr bwMode="auto">
          <a:xfrm>
            <a:off x="7239000" y="4104247"/>
            <a:ext cx="0" cy="19869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00" idx="2"/>
            <a:endCxn id="102" idx="0"/>
          </p:cNvCxnSpPr>
          <p:nvPr/>
        </p:nvCxnSpPr>
        <p:spPr bwMode="auto">
          <a:xfrm>
            <a:off x="7239000" y="5161158"/>
            <a:ext cx="6367" cy="20858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5410200" y="5862345"/>
            <a:ext cx="3662784" cy="34700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0" name="Straight Arrow Connector 119"/>
          <p:cNvCxnSpPr>
            <a:stCxn id="47" idx="2"/>
            <a:endCxn id="90" idx="0"/>
          </p:cNvCxnSpPr>
          <p:nvPr/>
        </p:nvCxnSpPr>
        <p:spPr bwMode="auto">
          <a:xfrm flipH="1">
            <a:off x="7239000" y="3621861"/>
            <a:ext cx="3571" cy="1669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3964992" y="3621861"/>
            <a:ext cx="3277579" cy="1669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Arrow Connector 44"/>
          <p:cNvCxnSpPr>
            <a:stCxn id="101" idx="2"/>
            <a:endCxn id="100" idx="0"/>
          </p:cNvCxnSpPr>
          <p:nvPr/>
        </p:nvCxnSpPr>
        <p:spPr bwMode="auto">
          <a:xfrm>
            <a:off x="7239000" y="4610398"/>
            <a:ext cx="0" cy="22594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102" idx="2"/>
            <a:endCxn id="105" idx="0"/>
          </p:cNvCxnSpPr>
          <p:nvPr/>
        </p:nvCxnSpPr>
        <p:spPr bwMode="auto">
          <a:xfrm flipH="1">
            <a:off x="7241592" y="5677197"/>
            <a:ext cx="3775" cy="1851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3" name="Straight Arrow Connector 52"/>
          <p:cNvCxnSpPr>
            <a:stCxn id="15" idx="2"/>
          </p:cNvCxnSpPr>
          <p:nvPr/>
        </p:nvCxnSpPr>
        <p:spPr bwMode="auto">
          <a:xfrm flipH="1">
            <a:off x="1905000" y="2616200"/>
            <a:ext cx="1245165" cy="22148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7" name="Straight Arrow Connector 56"/>
          <p:cNvCxnSpPr/>
          <p:nvPr/>
        </p:nvCxnSpPr>
        <p:spPr bwMode="auto">
          <a:xfrm>
            <a:off x="1914625" y="2851876"/>
            <a:ext cx="0" cy="150821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2" name="Straight Arrow Connector 61"/>
          <p:cNvCxnSpPr>
            <a:stCxn id="91" idx="2"/>
          </p:cNvCxnSpPr>
          <p:nvPr/>
        </p:nvCxnSpPr>
        <p:spPr bwMode="auto">
          <a:xfrm>
            <a:off x="3964992" y="4104247"/>
            <a:ext cx="0" cy="29414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5" name="Straight Arrow Connector 64"/>
          <p:cNvCxnSpPr/>
          <p:nvPr/>
        </p:nvCxnSpPr>
        <p:spPr bwMode="auto">
          <a:xfrm flipH="1" flipV="1">
            <a:off x="1910503" y="4360089"/>
            <a:ext cx="2054489" cy="2308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Straight Arrow Connector 69"/>
          <p:cNvCxnSpPr>
            <a:endCxn id="95" idx="0"/>
          </p:cNvCxnSpPr>
          <p:nvPr/>
        </p:nvCxnSpPr>
        <p:spPr bwMode="auto">
          <a:xfrm>
            <a:off x="2977206" y="4371632"/>
            <a:ext cx="1" cy="43526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4" name="Straight Arrow Connector 73"/>
          <p:cNvCxnSpPr>
            <a:stCxn id="95" idx="2"/>
            <a:endCxn id="7" idx="0"/>
          </p:cNvCxnSpPr>
          <p:nvPr/>
        </p:nvCxnSpPr>
        <p:spPr bwMode="auto">
          <a:xfrm>
            <a:off x="2977207" y="5119304"/>
            <a:ext cx="15236" cy="13622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8" name="Straight Arrow Connector 77"/>
          <p:cNvCxnSpPr/>
          <p:nvPr/>
        </p:nvCxnSpPr>
        <p:spPr bwMode="auto">
          <a:xfrm flipH="1" flipV="1">
            <a:off x="2984825" y="6310367"/>
            <a:ext cx="4256767" cy="215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2" name="Straight Arrow Connector 81"/>
          <p:cNvCxnSpPr/>
          <p:nvPr/>
        </p:nvCxnSpPr>
        <p:spPr bwMode="auto">
          <a:xfrm>
            <a:off x="7235242" y="6209349"/>
            <a:ext cx="0" cy="11525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63" name="Oval 62"/>
          <p:cNvSpPr/>
          <p:nvPr/>
        </p:nvSpPr>
        <p:spPr bwMode="auto">
          <a:xfrm>
            <a:off x="2931668" y="4335281"/>
            <a:ext cx="80264" cy="7888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85" name="Oval 84"/>
          <p:cNvSpPr/>
          <p:nvPr/>
        </p:nvSpPr>
        <p:spPr bwMode="auto">
          <a:xfrm>
            <a:off x="2952311" y="6266872"/>
            <a:ext cx="80264" cy="7888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00106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500"/>
                            </p:stCondLst>
                            <p:childTnLst>
                              <p:par>
                                <p:cTn id="10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0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"/>
                            </p:stCondLst>
                            <p:childTnLst>
                              <p:par>
                                <p:cTn id="1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500"/>
                            </p:stCondLst>
                            <p:childTnLst>
                              <p:par>
                                <p:cTn id="1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000"/>
                            </p:stCondLst>
                            <p:childTnLst>
                              <p:par>
                                <p:cTn id="1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150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2000"/>
                            </p:stCondLst>
                            <p:childTnLst>
                              <p:par>
                                <p:cTn id="15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7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6" fill="hold">
                      <p:stCondLst>
                        <p:cond delay="indefinite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500"/>
                            </p:stCondLst>
                            <p:childTnLst>
                              <p:par>
                                <p:cTn id="17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4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500"/>
                            </p:stCondLst>
                            <p:childTnLst>
                              <p:par>
                                <p:cTn id="18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500"/>
                            </p:stCondLst>
                            <p:childTnLst>
                              <p:par>
                                <p:cTn id="19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500"/>
                            </p:stCondLst>
                            <p:childTnLst>
                              <p:par>
                                <p:cTn id="20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  <p:bldP spid="13" grpId="0" animBg="1"/>
      <p:bldP spid="14" grpId="0" animBg="1"/>
      <p:bldP spid="15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0" grpId="0" animBg="1"/>
      <p:bldP spid="101" grpId="0" animBg="1"/>
      <p:bldP spid="102" grpId="0" animBg="1"/>
      <p:bldP spid="105" grpId="0" animBg="1"/>
      <p:bldP spid="63" grpId="0" animBg="1"/>
      <p:bldP spid="85" grpId="0" animBg="1"/>
    </p:bld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2971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3094699" y="838200"/>
          <a:ext cx="5962096" cy="597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8451" r:id="rId4" imgW="9182100" imgH="4838700" progId="AutoCAD.Drawing.17">
                  <p:embed/>
                </p:oleObj>
              </mc:Choice>
              <mc:Fallback>
                <p:oleObj r:id="rId4" imgW="9182100" imgH="48387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642" t="31995" r="41531" b="7326"/>
                      <a:stretch>
                        <a:fillRect/>
                      </a:stretch>
                    </p:blipFill>
                    <p:spPr bwMode="auto">
                      <a:xfrm>
                        <a:off x="3094699" y="838200"/>
                        <a:ext cx="5962096" cy="5974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96415135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endCxn id="16" idx="1"/>
          </p:cNvCxnSpPr>
          <p:nvPr/>
        </p:nvCxnSpPr>
        <p:spPr bwMode="auto">
          <a:xfrm>
            <a:off x="106172" y="3624208"/>
            <a:ext cx="193604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520093" y="343806"/>
            <a:ext cx="3109307" cy="3774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756978" y="1007689"/>
            <a:ext cx="2635535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3427672" y="2980984"/>
            <a:ext cx="1054784" cy="12859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15)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1224577" y="2980983"/>
            <a:ext cx="1117723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299776" y="2981215"/>
            <a:ext cx="843224" cy="128598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5074746" y="721215"/>
            <a:ext cx="1" cy="2864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79914" y="2295226"/>
            <a:ext cx="1195468" cy="315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79250" y="2286000"/>
            <a:ext cx="13308" cy="132898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76200" y="1920886"/>
            <a:ext cx="1193405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412066" y="1897248"/>
            <a:ext cx="1090228" cy="7959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1275382" y="1897248"/>
            <a:ext cx="1016112" cy="8022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6340887" y="1897248"/>
            <a:ext cx="1050513" cy="80273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1783438" y="1369094"/>
            <a:ext cx="329130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1783438" y="2699507"/>
            <a:ext cx="1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721388" y="2699507"/>
            <a:ext cx="1062050" cy="28170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9" idx="2"/>
            <a:endCxn id="42" idx="0"/>
          </p:cNvCxnSpPr>
          <p:nvPr/>
        </p:nvCxnSpPr>
        <p:spPr bwMode="auto">
          <a:xfrm flipH="1">
            <a:off x="3957180" y="1369094"/>
            <a:ext cx="1117566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 flipV="1">
            <a:off x="3185071" y="532510"/>
            <a:ext cx="335022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685800" y="343806"/>
            <a:ext cx="2514512" cy="37741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đang hoạt động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2433390" y="2980983"/>
            <a:ext cx="878740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11)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1783438" y="2699507"/>
            <a:ext cx="1089322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 flipH="1">
            <a:off x="3955064" y="2693205"/>
            <a:ext cx="2116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>
            <a:off x="5074746" y="1369094"/>
            <a:ext cx="179139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6910723" y="2980983"/>
            <a:ext cx="998865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13)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5726946" y="2980983"/>
            <a:ext cx="1116749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1224577" y="4576206"/>
            <a:ext cx="1117723" cy="10625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điện, dừng 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0" name="Rectangle 99"/>
          <p:cNvSpPr/>
          <p:nvPr/>
        </p:nvSpPr>
        <p:spPr bwMode="auto">
          <a:xfrm>
            <a:off x="4555066" y="2980983"/>
            <a:ext cx="1085766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17)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1" name="Rectangle 100"/>
          <p:cNvSpPr/>
          <p:nvPr/>
        </p:nvSpPr>
        <p:spPr bwMode="auto">
          <a:xfrm>
            <a:off x="4555066" y="1897248"/>
            <a:ext cx="1085766" cy="7959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7991886" y="1897248"/>
            <a:ext cx="1050513" cy="7959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 flipH="1">
            <a:off x="8514950" y="2693204"/>
            <a:ext cx="2193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>
            <a:off x="1783439" y="4267200"/>
            <a:ext cx="0" cy="30900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7962100" y="2980983"/>
            <a:ext cx="1105700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0" name="Straight Arrow Connector 119"/>
          <p:cNvCxnSpPr>
            <a:stCxn id="9" idx="2"/>
            <a:endCxn id="101" idx="0"/>
          </p:cNvCxnSpPr>
          <p:nvPr/>
        </p:nvCxnSpPr>
        <p:spPr bwMode="auto">
          <a:xfrm>
            <a:off x="5074746" y="1369094"/>
            <a:ext cx="23203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6285321" y="2699979"/>
            <a:ext cx="580823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Arrow Connector 44"/>
          <p:cNvCxnSpPr>
            <a:stCxn id="101" idx="2"/>
            <a:endCxn id="100" idx="0"/>
          </p:cNvCxnSpPr>
          <p:nvPr/>
        </p:nvCxnSpPr>
        <p:spPr bwMode="auto">
          <a:xfrm>
            <a:off x="5097949" y="2693204"/>
            <a:ext cx="0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6285321" y="4267200"/>
            <a:ext cx="0" cy="3090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5726946" y="4576205"/>
            <a:ext cx="1116749" cy="10625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điện trở R1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7962100" y="4576205"/>
            <a:ext cx="1105700" cy="10625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điện trở R2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8514950" y="4266982"/>
            <a:ext cx="0" cy="3092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074746" y="1369094"/>
            <a:ext cx="3442397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7" idx="2"/>
            <a:endCxn id="90" idx="0"/>
          </p:cNvCxnSpPr>
          <p:nvPr/>
        </p:nvCxnSpPr>
        <p:spPr bwMode="auto">
          <a:xfrm>
            <a:off x="6866144" y="2699979"/>
            <a:ext cx="544012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56167300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"/>
                            </p:stCondLst>
                            <p:childTnLst>
                              <p:par>
                                <p:cTn id="10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8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6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5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00"/>
                            </p:stCondLst>
                            <p:childTnLst>
                              <p:par>
                                <p:cTn id="17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1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4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0" grpId="0" animBg="1"/>
      <p:bldP spid="101" grpId="0" animBg="1"/>
      <p:bldP spid="102" grpId="0" animBg="1"/>
      <p:bldP spid="105" grpId="0" animBg="1"/>
      <p:bldP spid="112" grpId="0" animBg="1"/>
      <p:bldP spid="113" grpId="0" animBg="1"/>
    </p:bld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2971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khẩn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cấp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/>
          </p:nvPr>
        </p:nvGraphicFramePr>
        <p:xfrm>
          <a:off x="3094699" y="838200"/>
          <a:ext cx="5962096" cy="597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9474" r:id="rId4" imgW="9182100" imgH="4838700" progId="AutoCAD.Drawing.17">
                  <p:embed/>
                </p:oleObj>
              </mc:Choice>
              <mc:Fallback>
                <p:oleObj r:id="rId4" imgW="9182100" imgH="48387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642" t="31995" r="41531" b="7326"/>
                      <a:stretch>
                        <a:fillRect/>
                      </a:stretch>
                    </p:blipFill>
                    <p:spPr bwMode="auto">
                      <a:xfrm>
                        <a:off x="3094699" y="838200"/>
                        <a:ext cx="5962096" cy="5974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05319610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endCxn id="16" idx="1"/>
          </p:cNvCxnSpPr>
          <p:nvPr/>
        </p:nvCxnSpPr>
        <p:spPr bwMode="auto">
          <a:xfrm>
            <a:off x="84664" y="3624208"/>
            <a:ext cx="138912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520093" y="343806"/>
            <a:ext cx="3109307" cy="3774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(3, 5)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756978" y="1007689"/>
            <a:ext cx="2635535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EM(3, 5)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3427672" y="2980984"/>
            <a:ext cx="1054784" cy="12859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15)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1224577" y="2980983"/>
            <a:ext cx="1117723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223576" y="2981215"/>
            <a:ext cx="939426" cy="128598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9)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5074746" y="721215"/>
            <a:ext cx="1" cy="2864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79914" y="2295226"/>
            <a:ext cx="1195468" cy="315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79250" y="2295227"/>
            <a:ext cx="13308" cy="132898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76200" y="1920886"/>
            <a:ext cx="1193405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412066" y="1897248"/>
            <a:ext cx="1090228" cy="7959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1275382" y="1897248"/>
            <a:ext cx="1016112" cy="8022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6340887" y="1897248"/>
            <a:ext cx="1050513" cy="80273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1783438" y="1369094"/>
            <a:ext cx="329130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1783438" y="2699507"/>
            <a:ext cx="1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693289" y="2699507"/>
            <a:ext cx="1090149" cy="28170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9" idx="2"/>
            <a:endCxn id="42" idx="0"/>
          </p:cNvCxnSpPr>
          <p:nvPr/>
        </p:nvCxnSpPr>
        <p:spPr bwMode="auto">
          <a:xfrm flipH="1">
            <a:off x="3957180" y="1369094"/>
            <a:ext cx="1117566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 flipV="1">
            <a:off x="3185071" y="532510"/>
            <a:ext cx="335022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228600" y="228600"/>
            <a:ext cx="3042559" cy="607823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đang hoạt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động, </a:t>
            </a: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</a:t>
            </a:r>
            <a:r>
              <a:rPr lang="en-US" alt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2403874" y="2980983"/>
            <a:ext cx="958455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11)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1783438" y="2699507"/>
            <a:ext cx="1099664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 flipH="1">
            <a:off x="3955064" y="2693205"/>
            <a:ext cx="2116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>
            <a:off x="5074746" y="1369094"/>
            <a:ext cx="179139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6910723" y="2980983"/>
            <a:ext cx="998865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13)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5726946" y="2980983"/>
            <a:ext cx="1116749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1224577" y="4576206"/>
            <a:ext cx="1117723" cy="10625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0" name="Rectangle 99"/>
          <p:cNvSpPr/>
          <p:nvPr/>
        </p:nvSpPr>
        <p:spPr bwMode="auto">
          <a:xfrm>
            <a:off x="4555066" y="2980983"/>
            <a:ext cx="1085766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17)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1" name="Rectangle 100"/>
          <p:cNvSpPr/>
          <p:nvPr/>
        </p:nvSpPr>
        <p:spPr bwMode="auto">
          <a:xfrm>
            <a:off x="4555066" y="1897248"/>
            <a:ext cx="1085766" cy="7959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7991886" y="1897248"/>
            <a:ext cx="1050513" cy="7959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 flipH="1">
            <a:off x="8514950" y="2693204"/>
            <a:ext cx="2193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>
            <a:off x="1783439" y="4267200"/>
            <a:ext cx="0" cy="30900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7962100" y="2980983"/>
            <a:ext cx="1105700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0" name="Straight Arrow Connector 119"/>
          <p:cNvCxnSpPr>
            <a:stCxn id="9" idx="2"/>
            <a:endCxn id="101" idx="0"/>
          </p:cNvCxnSpPr>
          <p:nvPr/>
        </p:nvCxnSpPr>
        <p:spPr bwMode="auto">
          <a:xfrm>
            <a:off x="5074746" y="1369094"/>
            <a:ext cx="23203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6285321" y="2699979"/>
            <a:ext cx="580823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Arrow Connector 44"/>
          <p:cNvCxnSpPr>
            <a:stCxn id="101" idx="2"/>
            <a:endCxn id="100" idx="0"/>
          </p:cNvCxnSpPr>
          <p:nvPr/>
        </p:nvCxnSpPr>
        <p:spPr bwMode="auto">
          <a:xfrm>
            <a:off x="5097949" y="2693204"/>
            <a:ext cx="0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6285321" y="4267200"/>
            <a:ext cx="0" cy="3090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5726946" y="4576205"/>
            <a:ext cx="1116749" cy="10625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R1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7962100" y="4576205"/>
            <a:ext cx="1105700" cy="10625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R2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8514950" y="4266982"/>
            <a:ext cx="0" cy="3092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074746" y="1369094"/>
            <a:ext cx="3442397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7" idx="2"/>
            <a:endCxn id="90" idx="0"/>
          </p:cNvCxnSpPr>
          <p:nvPr/>
        </p:nvCxnSpPr>
        <p:spPr bwMode="auto">
          <a:xfrm>
            <a:off x="6866144" y="2699979"/>
            <a:ext cx="544012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46240594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5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5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000"/>
                            </p:stCondLst>
                            <p:childTnLst>
                              <p:par>
                                <p:cTn id="10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8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6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5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00"/>
                            </p:stCondLst>
                            <p:childTnLst>
                              <p:par>
                                <p:cTn id="17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1" dur="1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4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0" grpId="0" animBg="1"/>
      <p:bldP spid="101" grpId="0" animBg="1"/>
      <p:bldP spid="102" grpId="0" animBg="1"/>
      <p:bldP spid="105" grpId="0" animBg="1"/>
      <p:bldP spid="112" grpId="0" animBg="1"/>
      <p:bldP spid="113" grpId="0" animBg="1"/>
    </p:bld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mạch điện và động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752600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lực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1594668"/>
              </p:ext>
            </p:extLst>
          </p:nvPr>
        </p:nvGraphicFramePr>
        <p:xfrm>
          <a:off x="3094699" y="762000"/>
          <a:ext cx="5962096" cy="597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499" r:id="rId4" imgW="9182100" imgH="4838700" progId="AutoCAD.Drawing.17">
                  <p:embed/>
                </p:oleObj>
              </mc:Choice>
              <mc:Fallback>
                <p:oleObj r:id="rId4" imgW="9182100" imgH="48387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642" t="31995" r="41531" b="7326"/>
                      <a:stretch>
                        <a:fillRect/>
                      </a:stretch>
                    </p:blipFill>
                    <p:spPr bwMode="auto">
                      <a:xfrm>
                        <a:off x="3094699" y="762000"/>
                        <a:ext cx="5962096" cy="5974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228600" y="2415647"/>
            <a:ext cx="32191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lvl="0" indent="0">
              <a:spcBef>
                <a:spcPct val="0"/>
              </a:spcBef>
              <a:buClrTx/>
              <a:buSzTx/>
              <a:buNone/>
            </a:pP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Bảo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191575" y="1077910"/>
            <a:ext cx="1981200" cy="60258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228600" y="2971800"/>
            <a:ext cx="303427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quá tải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133198" y="2924475"/>
            <a:ext cx="2174531" cy="63374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6028267" y="1515533"/>
            <a:ext cx="602324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657098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 animBg="1"/>
      <p:bldP spid="29" grpId="1" animBg="1"/>
      <p:bldP spid="34" grpId="0"/>
      <p:bldP spid="35" grpId="0" animBg="1"/>
      <p:bldP spid="44" grpId="0" animBg="1"/>
    </p:bld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2.1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 mạch điện và động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7526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khiển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0634703"/>
              </p:ext>
            </p:extLst>
          </p:nvPr>
        </p:nvGraphicFramePr>
        <p:xfrm>
          <a:off x="3094699" y="762000"/>
          <a:ext cx="5962096" cy="5974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593" r:id="rId4" imgW="9182100" imgH="4838700" progId="AutoCAD.Drawing.17">
                  <p:embed/>
                </p:oleObj>
              </mc:Choice>
              <mc:Fallback>
                <p:oleObj r:id="rId4" imgW="9182100" imgH="4838700" progId="AutoCAD.Drawing.17">
                  <p:embed/>
                  <p:pic>
                    <p:nvPicPr>
                      <p:cNvPr id="7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6642" t="31995" r="41531" b="7326"/>
                      <a:stretch>
                        <a:fillRect/>
                      </a:stretch>
                    </p:blipFill>
                    <p:spPr bwMode="auto">
                      <a:xfrm>
                        <a:off x="3094699" y="762000"/>
                        <a:ext cx="5962096" cy="5974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381000" y="2415647"/>
            <a:ext cx="30667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 vệ ngắn mạch</a:t>
            </a:r>
          </a:p>
        </p:txBody>
      </p:sp>
      <p:sp>
        <p:nvSpPr>
          <p:cNvPr id="44" name="Oval 43"/>
          <p:cNvSpPr/>
          <p:nvPr/>
        </p:nvSpPr>
        <p:spPr bwMode="auto">
          <a:xfrm>
            <a:off x="5184209" y="1611785"/>
            <a:ext cx="411395" cy="4456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0557642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44" grpId="0" animBg="1"/>
    </p:bld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3072880"/>
              </p:ext>
            </p:extLst>
          </p:nvPr>
        </p:nvGraphicFramePr>
        <p:xfrm>
          <a:off x="3726962" y="392243"/>
          <a:ext cx="5340838" cy="6380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3574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386" t="10368" r="44254" b="48145"/>
                      <a:stretch>
                        <a:fillRect/>
                      </a:stretch>
                    </p:blipFill>
                    <p:spPr bwMode="auto">
                      <a:xfrm>
                        <a:off x="3726962" y="392243"/>
                        <a:ext cx="5340838" cy="6380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2.2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dòng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điện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 thiệu mạch điện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lực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5" name="Rectangle 19"/>
          <p:cNvSpPr>
            <a:spLocks noChangeArrowheads="1"/>
          </p:cNvSpPr>
          <p:nvPr/>
        </p:nvSpPr>
        <p:spPr bwMode="auto">
          <a:xfrm>
            <a:off x="284761" y="1886712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Động cơ M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4387086" y="2972778"/>
            <a:ext cx="820543" cy="77122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284761" y="241564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CB ba pha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832999" y="728947"/>
            <a:ext cx="1801091" cy="49800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294594" y="2955288"/>
            <a:ext cx="317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950970" y="1550960"/>
            <a:ext cx="1752600" cy="53919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278665" y="3500356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278665" y="5107171"/>
            <a:ext cx="36075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Rơ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le dòng điện RI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RI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782567" y="2371845"/>
            <a:ext cx="1976846" cy="52375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4953167" y="5114544"/>
            <a:ext cx="481756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4289768" y="5123688"/>
            <a:ext cx="511466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269139" y="4578236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Điện trở R1, R2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278665" y="4029291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4904683" y="3761232"/>
            <a:ext cx="529588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4285143" y="3761232"/>
            <a:ext cx="540003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3661757" y="4638513"/>
            <a:ext cx="2216726" cy="63345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8" name="Oval 47"/>
          <p:cNvSpPr/>
          <p:nvPr/>
        </p:nvSpPr>
        <p:spPr bwMode="auto">
          <a:xfrm>
            <a:off x="3661757" y="5950120"/>
            <a:ext cx="2216726" cy="68842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78666" y="5636106"/>
            <a:ext cx="31836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Phần tử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đốt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nóng rơle nhiệt OL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6" name="Oval 25"/>
          <p:cNvSpPr/>
          <p:nvPr/>
        </p:nvSpPr>
        <p:spPr bwMode="auto">
          <a:xfrm>
            <a:off x="5105400" y="4182826"/>
            <a:ext cx="838376" cy="5761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5105400" y="5492624"/>
            <a:ext cx="838288" cy="57613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7824670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4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7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5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0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1" grpId="0" animBg="1"/>
      <p:bldP spid="31" grpId="1" animBg="1"/>
      <p:bldP spid="32" grpId="0"/>
      <p:bldP spid="34" grpId="0"/>
      <p:bldP spid="35" grpId="0" animBg="1"/>
      <p:bldP spid="36" grpId="0" animBg="1"/>
      <p:bldP spid="36" grpId="1" animBg="1"/>
      <p:bldP spid="37" grpId="0" animBg="1"/>
      <p:bldP spid="37" grpId="1" animBg="1"/>
      <p:bldP spid="38" grpId="0"/>
      <p:bldP spid="42" grpId="0"/>
      <p:bldP spid="43" grpId="0" animBg="1"/>
      <p:bldP spid="43" grpId="1" animBg="1"/>
      <p:bldP spid="44" grpId="0" animBg="1"/>
      <p:bldP spid="44" grpId="1" animBg="1"/>
      <p:bldP spid="47" grpId="0" animBg="1"/>
      <p:bldP spid="47" grpId="1" animBg="1"/>
      <p:bldP spid="48" grpId="0" animBg="1"/>
      <p:bldP spid="48" grpId="1" animBg="1"/>
      <p:bldP spid="25" grpId="0"/>
      <p:bldP spid="26" grpId="0" animBg="1"/>
      <p:bldP spid="26" grpId="1" animBg="1"/>
      <p:bldP spid="33" grpId="0" animBg="1"/>
      <p:bldP spid="33" grpId="1" animBg="1"/>
    </p:bld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8" name="Object 2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5666746"/>
              </p:ext>
            </p:extLst>
          </p:nvPr>
        </p:nvGraphicFramePr>
        <p:xfrm>
          <a:off x="3730098" y="381000"/>
          <a:ext cx="5340838" cy="6380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2549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386" t="10368" r="44254" b="48145"/>
                      <a:stretch>
                        <a:fillRect/>
                      </a:stretch>
                    </p:blipFill>
                    <p:spPr bwMode="auto">
                      <a:xfrm>
                        <a:off x="3730098" y="381000"/>
                        <a:ext cx="5340838" cy="6380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2.2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 thiệu mạch điện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172523" y="1836990"/>
            <a:ext cx="297825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Cầu chì F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5596906" y="1130824"/>
            <a:ext cx="422894" cy="48048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119167" y="2335537"/>
            <a:ext cx="95953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EM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5990163" y="1008888"/>
            <a:ext cx="608797" cy="57686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9" name="Rectangle 13"/>
          <p:cNvSpPr>
            <a:spLocks noChangeArrowheads="1"/>
          </p:cNvSpPr>
          <p:nvPr/>
        </p:nvSpPr>
        <p:spPr bwMode="auto">
          <a:xfrm>
            <a:off x="119166" y="3291688"/>
            <a:ext cx="4007823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tiếp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điểm phụ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 + Start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7352427" y="1004455"/>
            <a:ext cx="953373" cy="90054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8366584" y="2472526"/>
            <a:ext cx="423985" cy="4456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5" name="Rectangle 13"/>
          <p:cNvSpPr>
            <a:spLocks noChangeArrowheads="1"/>
          </p:cNvSpPr>
          <p:nvPr/>
        </p:nvSpPr>
        <p:spPr bwMode="auto">
          <a:xfrm>
            <a:off x="119167" y="2830023"/>
            <a:ext cx="305305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OL(3, 5)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6" name="Oval 45"/>
          <p:cNvSpPr/>
          <p:nvPr/>
        </p:nvSpPr>
        <p:spPr bwMode="auto">
          <a:xfrm>
            <a:off x="6400517" y="1032339"/>
            <a:ext cx="572133" cy="5931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9" name="Rectangle 13"/>
          <p:cNvSpPr>
            <a:spLocks noChangeArrowheads="1"/>
          </p:cNvSpPr>
          <p:nvPr/>
        </p:nvSpPr>
        <p:spPr bwMode="auto">
          <a:xfrm>
            <a:off x="118874" y="4141556"/>
            <a:ext cx="3690834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/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(13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15) + RI</a:t>
            </a:r>
            <a:r>
              <a:rPr lang="en-US" sz="24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(13, 15)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0" name="Oval 49"/>
          <p:cNvSpPr/>
          <p:nvPr/>
        </p:nvSpPr>
        <p:spPr bwMode="auto">
          <a:xfrm>
            <a:off x="8368748" y="1113273"/>
            <a:ext cx="457146" cy="59285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1" name="Rectangle 19"/>
          <p:cNvSpPr>
            <a:spLocks noChangeArrowheads="1"/>
          </p:cNvSpPr>
          <p:nvPr/>
        </p:nvSpPr>
        <p:spPr bwMode="auto">
          <a:xfrm>
            <a:off x="1408575" y="2335536"/>
            <a:ext cx="168275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Stop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2" name="Straight Connector 51"/>
          <p:cNvCxnSpPr/>
          <p:nvPr/>
        </p:nvCxnSpPr>
        <p:spPr bwMode="auto">
          <a:xfrm>
            <a:off x="1186325" y="2328556"/>
            <a:ext cx="0" cy="398449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3" name="Oval 52"/>
          <p:cNvSpPr/>
          <p:nvPr/>
        </p:nvSpPr>
        <p:spPr bwMode="auto">
          <a:xfrm>
            <a:off x="6781800" y="1042217"/>
            <a:ext cx="472837" cy="59311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5" name="Rectangle 13"/>
          <p:cNvSpPr>
            <a:spLocks noChangeArrowheads="1"/>
          </p:cNvSpPr>
          <p:nvPr/>
        </p:nvSpPr>
        <p:spPr bwMode="auto">
          <a:xfrm>
            <a:off x="172523" y="5036403"/>
            <a:ext cx="373512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(15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17)</a:t>
            </a:r>
            <a:endParaRPr lang="en-US" altLang="en-US" sz="2400" baseline="-2500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RI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6" name="Oval 55"/>
          <p:cNvSpPr/>
          <p:nvPr/>
        </p:nvSpPr>
        <p:spPr bwMode="auto">
          <a:xfrm>
            <a:off x="7181088" y="2429256"/>
            <a:ext cx="908848" cy="65242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7705885" y="3033189"/>
            <a:ext cx="1136362" cy="65134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3369559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8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5" grpId="1" animBg="1"/>
      <p:bldP spid="26" grpId="0"/>
      <p:bldP spid="33" grpId="0" animBg="1"/>
      <p:bldP spid="33" grpId="1" animBg="1"/>
      <p:bldP spid="39" grpId="0"/>
      <p:bldP spid="40" grpId="0" animBg="1"/>
      <p:bldP spid="40" grpId="1" animBg="1"/>
      <p:bldP spid="41" grpId="0" animBg="1"/>
      <p:bldP spid="41" grpId="1" animBg="1"/>
      <p:bldP spid="45" grpId="0"/>
      <p:bldP spid="46" grpId="0" animBg="1"/>
      <p:bldP spid="46" grpId="1" animBg="1"/>
      <p:bldP spid="49" grpId="0"/>
      <p:bldP spid="50" grpId="0" animBg="1"/>
      <p:bldP spid="50" grpId="1" animBg="1"/>
      <p:bldP spid="51" grpId="0"/>
      <p:bldP spid="53" grpId="0" animBg="1"/>
      <p:bldP spid="53" grpId="1" animBg="1"/>
      <p:bldP spid="55" grpId="0"/>
      <p:bldP spid="56" grpId="0" animBg="1"/>
      <p:bldP spid="56" grpId="1" animBg="1"/>
      <p:bldP spid="58" grpId="0" animBg="1"/>
      <p:bldP spid="58" grpId="2" animBg="1"/>
    </p:bld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2.2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29718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58922736"/>
              </p:ext>
            </p:extLst>
          </p:nvPr>
        </p:nvGraphicFramePr>
        <p:xfrm>
          <a:off x="3730098" y="381000"/>
          <a:ext cx="5340838" cy="6380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618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28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386" t="10368" r="44254" b="48145"/>
                      <a:stretch>
                        <a:fillRect/>
                      </a:stretch>
                    </p:blipFill>
                    <p:spPr bwMode="auto">
                      <a:xfrm>
                        <a:off x="3730098" y="381000"/>
                        <a:ext cx="5340838" cy="6380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99970693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endCxn id="16" idx="1"/>
          </p:cNvCxnSpPr>
          <p:nvPr/>
        </p:nvCxnSpPr>
        <p:spPr bwMode="auto">
          <a:xfrm>
            <a:off x="234794" y="1588861"/>
            <a:ext cx="120616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072037" y="76200"/>
            <a:ext cx="3109307" cy="2835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1390911" y="6481552"/>
            <a:ext cx="4043805" cy="3010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Loại R2, kết thúc quá trình khởi động động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3308922" y="533400"/>
            <a:ext cx="2635535" cy="27152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tiếp xúc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6625661" y="2388214"/>
            <a:ext cx="2363584" cy="28792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tr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13) đóng lại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2694512" y="1456092"/>
            <a:ext cx="3858688" cy="2691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1042530" y="1914422"/>
            <a:ext cx="4215270" cy="27709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khởi động qua 2 cấp điện trở R1, R2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55410" y="1455228"/>
            <a:ext cx="2235390" cy="26726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K(7, 9) đóng lại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4626690" y="359753"/>
            <a:ext cx="1" cy="17364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 flipV="1">
            <a:off x="228600" y="1124808"/>
            <a:ext cx="3080322" cy="2116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H="1" flipV="1">
            <a:off x="228094" y="1130737"/>
            <a:ext cx="6166" cy="471309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59654" y="838418"/>
            <a:ext cx="1588423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6658774" y="1911096"/>
            <a:ext cx="2294311" cy="2804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tr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3308922" y="990600"/>
            <a:ext cx="2635535" cy="2684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N) có 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3488778" y="3837443"/>
            <a:ext cx="2251867" cy="28253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>
            <a:off x="4626690" y="804929"/>
            <a:ext cx="0" cy="18567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 flipH="1">
            <a:off x="4623856" y="1259015"/>
            <a:ext cx="2834" cy="19707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1473105" y="1259015"/>
            <a:ext cx="3153585" cy="19621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50" idx="2"/>
            <a:endCxn id="42" idx="0"/>
          </p:cNvCxnSpPr>
          <p:nvPr/>
        </p:nvCxnSpPr>
        <p:spPr bwMode="auto">
          <a:xfrm>
            <a:off x="7797705" y="1741791"/>
            <a:ext cx="8225" cy="1693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14" idx="2"/>
            <a:endCxn id="15" idx="0"/>
          </p:cNvCxnSpPr>
          <p:nvPr/>
        </p:nvCxnSpPr>
        <p:spPr bwMode="auto">
          <a:xfrm flipH="1">
            <a:off x="3150165" y="1725274"/>
            <a:ext cx="1473691" cy="1891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>
            <a:off x="2209800" y="217977"/>
            <a:ext cx="862237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381000" y="46427"/>
            <a:ext cx="1828800" cy="34310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CB 3pha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6680010" y="1447800"/>
            <a:ext cx="2235390" cy="29399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K(7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11) đóng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4626690" y="1259015"/>
            <a:ext cx="3171015" cy="18878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>
            <a:off x="7805930" y="2191512"/>
            <a:ext cx="1523" cy="19670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5169824" y="4312132"/>
            <a:ext cx="2355273" cy="29274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 đóng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91" name="Rectangle 90"/>
          <p:cNvSpPr/>
          <p:nvPr/>
        </p:nvSpPr>
        <p:spPr bwMode="auto">
          <a:xfrm>
            <a:off x="1298436" y="4318101"/>
            <a:ext cx="3329805" cy="28678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390830" y="4885584"/>
            <a:ext cx="3038170" cy="28400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Loại R1, động cơ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khởi động qua R2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5410200" y="5475902"/>
            <a:ext cx="2477054" cy="2795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105" name="Rectangle 104"/>
          <p:cNvSpPr/>
          <p:nvPr/>
        </p:nvSpPr>
        <p:spPr bwMode="auto">
          <a:xfrm>
            <a:off x="3124200" y="5937559"/>
            <a:ext cx="3329805" cy="2895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2" name="Straight Arrow Connector 51"/>
          <p:cNvCxnSpPr>
            <a:stCxn id="102" idx="2"/>
            <a:endCxn id="105" idx="0"/>
          </p:cNvCxnSpPr>
          <p:nvPr/>
        </p:nvCxnSpPr>
        <p:spPr bwMode="auto">
          <a:xfrm flipH="1">
            <a:off x="4789103" y="5755410"/>
            <a:ext cx="1859624" cy="18214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3" name="Straight Arrow Connector 52"/>
          <p:cNvCxnSpPr>
            <a:stCxn id="15" idx="2"/>
          </p:cNvCxnSpPr>
          <p:nvPr/>
        </p:nvCxnSpPr>
        <p:spPr bwMode="auto">
          <a:xfrm flipH="1">
            <a:off x="1051098" y="2191512"/>
            <a:ext cx="2099067" cy="39839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3340926" y="2362200"/>
            <a:ext cx="2261023" cy="28792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kđ rotor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&gt; 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tđ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của RI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RI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endParaRPr kumimoji="0" lang="en-US" sz="1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2909886" y="2843507"/>
            <a:ext cx="3128202" cy="2751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RI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15), RI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 hở ra</a:t>
            </a:r>
            <a:endParaRPr kumimoji="0" lang="en-US" sz="1400" b="0" i="0" u="none" strike="noStrike" kern="1200" cap="none" spc="0" normalizeH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0" name="Rectangle 59"/>
          <p:cNvSpPr/>
          <p:nvPr/>
        </p:nvSpPr>
        <p:spPr bwMode="auto">
          <a:xfrm>
            <a:off x="2151460" y="3217331"/>
            <a:ext cx="4929189" cy="296234"/>
          </a:xfrm>
          <a:prstGeom prst="rect">
            <a:avLst/>
          </a:prstGeom>
          <a:solidFill>
            <a:srgbClr val="CCFF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Sau thời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gian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kđ rotor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noProof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tđ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của RI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tiếp 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 RI</a:t>
            </a:r>
            <a:r>
              <a:rPr lang="en-US" sz="14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(13, 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15) đóng lại</a:t>
            </a:r>
            <a:endParaRPr kumimoji="0" lang="en-US" sz="1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1" name="Rectangle 70"/>
          <p:cNvSpPr/>
          <p:nvPr/>
        </p:nvSpPr>
        <p:spPr bwMode="auto">
          <a:xfrm>
            <a:off x="6454004" y="4694739"/>
            <a:ext cx="2613795" cy="495427"/>
          </a:xfrm>
          <a:prstGeom prst="rect">
            <a:avLst/>
          </a:prstGeom>
          <a:solidFill>
            <a:srgbClr val="CCFF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Sau thời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gian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kđ rotor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400" noProof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&lt;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tđ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của RI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tiếp 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1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(15, 17) đóng lại</a:t>
            </a:r>
            <a:endParaRPr kumimoji="0" lang="en-US" sz="1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6" name="Rectangle 105"/>
          <p:cNvSpPr/>
          <p:nvPr/>
        </p:nvSpPr>
        <p:spPr bwMode="auto">
          <a:xfrm>
            <a:off x="6553200" y="5934363"/>
            <a:ext cx="2355273" cy="29274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 đóng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108" name="Straight Arrow Connector 107"/>
          <p:cNvCxnSpPr>
            <a:stCxn id="15" idx="2"/>
            <a:endCxn id="54" idx="0"/>
          </p:cNvCxnSpPr>
          <p:nvPr/>
        </p:nvCxnSpPr>
        <p:spPr bwMode="auto">
          <a:xfrm>
            <a:off x="3150165" y="2191512"/>
            <a:ext cx="1321273" cy="17068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1" name="Straight Arrow Connector 110"/>
          <p:cNvCxnSpPr>
            <a:stCxn id="54" idx="2"/>
            <a:endCxn id="58" idx="0"/>
          </p:cNvCxnSpPr>
          <p:nvPr/>
        </p:nvCxnSpPr>
        <p:spPr bwMode="auto">
          <a:xfrm>
            <a:off x="4471438" y="2650129"/>
            <a:ext cx="2549" cy="19337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4" name="Straight Arrow Connector 113"/>
          <p:cNvCxnSpPr>
            <a:endCxn id="47" idx="0"/>
          </p:cNvCxnSpPr>
          <p:nvPr/>
        </p:nvCxnSpPr>
        <p:spPr bwMode="auto">
          <a:xfrm>
            <a:off x="4612862" y="3629466"/>
            <a:ext cx="1850" cy="20797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7" name="Straight Arrow Connector 116"/>
          <p:cNvCxnSpPr>
            <a:stCxn id="47" idx="2"/>
            <a:endCxn id="90" idx="0"/>
          </p:cNvCxnSpPr>
          <p:nvPr/>
        </p:nvCxnSpPr>
        <p:spPr bwMode="auto">
          <a:xfrm>
            <a:off x="4614712" y="4119981"/>
            <a:ext cx="1732749" cy="19215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1" name="Straight Arrow Connector 120"/>
          <p:cNvCxnSpPr>
            <a:stCxn id="47" idx="2"/>
            <a:endCxn id="91" idx="0"/>
          </p:cNvCxnSpPr>
          <p:nvPr/>
        </p:nvCxnSpPr>
        <p:spPr bwMode="auto">
          <a:xfrm flipH="1">
            <a:off x="2963339" y="4119981"/>
            <a:ext cx="1651373" cy="19812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4" name="Straight Connector 123"/>
          <p:cNvCxnSpPr/>
          <p:nvPr/>
        </p:nvCxnSpPr>
        <p:spPr bwMode="auto">
          <a:xfrm>
            <a:off x="7525097" y="4471066"/>
            <a:ext cx="120616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25" name="Straight Arrow Connector 124"/>
          <p:cNvCxnSpPr>
            <a:endCxn id="47" idx="3"/>
          </p:cNvCxnSpPr>
          <p:nvPr/>
        </p:nvCxnSpPr>
        <p:spPr bwMode="auto">
          <a:xfrm flipH="1" flipV="1">
            <a:off x="5740645" y="3978712"/>
            <a:ext cx="1929069" cy="745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126" name="Straight Connector 125"/>
          <p:cNvCxnSpPr/>
          <p:nvPr/>
        </p:nvCxnSpPr>
        <p:spPr bwMode="auto">
          <a:xfrm flipH="1" flipV="1">
            <a:off x="7669714" y="3999757"/>
            <a:ext cx="6166" cy="471309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27" name="Rectangle 126"/>
          <p:cNvSpPr>
            <a:spLocks noChangeArrowheads="1"/>
          </p:cNvSpPr>
          <p:nvPr/>
        </p:nvSpPr>
        <p:spPr bwMode="auto">
          <a:xfrm>
            <a:off x="5944457" y="3691566"/>
            <a:ext cx="1588423" cy="25436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30" name="Straight Arrow Connector 129"/>
          <p:cNvCxnSpPr/>
          <p:nvPr/>
        </p:nvCxnSpPr>
        <p:spPr bwMode="auto">
          <a:xfrm flipH="1">
            <a:off x="1050970" y="2576205"/>
            <a:ext cx="5208" cy="213716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4" name="Straight Arrow Connector 133"/>
          <p:cNvCxnSpPr/>
          <p:nvPr/>
        </p:nvCxnSpPr>
        <p:spPr bwMode="auto">
          <a:xfrm flipH="1" flipV="1">
            <a:off x="1050970" y="4720644"/>
            <a:ext cx="1912368" cy="331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36" name="Straight Arrow Connector 135"/>
          <p:cNvCxnSpPr>
            <a:stCxn id="91" idx="2"/>
          </p:cNvCxnSpPr>
          <p:nvPr/>
        </p:nvCxnSpPr>
        <p:spPr bwMode="auto">
          <a:xfrm>
            <a:off x="2963339" y="4604881"/>
            <a:ext cx="0" cy="11178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1" name="Straight Arrow Connector 140"/>
          <p:cNvCxnSpPr/>
          <p:nvPr/>
        </p:nvCxnSpPr>
        <p:spPr bwMode="auto">
          <a:xfrm flipH="1">
            <a:off x="1914625" y="4720644"/>
            <a:ext cx="3309" cy="16472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5" name="Straight Arrow Connector 144"/>
          <p:cNvCxnSpPr/>
          <p:nvPr/>
        </p:nvCxnSpPr>
        <p:spPr bwMode="auto">
          <a:xfrm flipH="1">
            <a:off x="4614711" y="3629466"/>
            <a:ext cx="3190893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46" name="Straight Arrow Connector 145"/>
          <p:cNvCxnSpPr>
            <a:endCxn id="13" idx="2"/>
          </p:cNvCxnSpPr>
          <p:nvPr/>
        </p:nvCxnSpPr>
        <p:spPr bwMode="auto">
          <a:xfrm flipV="1">
            <a:off x="7807453" y="2676143"/>
            <a:ext cx="0" cy="9533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5" name="Straight Arrow Connector 154"/>
          <p:cNvCxnSpPr/>
          <p:nvPr/>
        </p:nvCxnSpPr>
        <p:spPr bwMode="auto">
          <a:xfrm>
            <a:off x="4610751" y="3505200"/>
            <a:ext cx="0" cy="11178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42003" name="Oval 42002"/>
          <p:cNvSpPr/>
          <p:nvPr/>
        </p:nvSpPr>
        <p:spPr bwMode="auto">
          <a:xfrm>
            <a:off x="1888580" y="4693041"/>
            <a:ext cx="58756" cy="611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sp>
        <p:nvSpPr>
          <p:cNvPr id="157" name="Oval 156"/>
          <p:cNvSpPr/>
          <p:nvPr/>
        </p:nvSpPr>
        <p:spPr bwMode="auto">
          <a:xfrm>
            <a:off x="4585567" y="3599615"/>
            <a:ext cx="58756" cy="611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158" name="Straight Arrow Connector 157"/>
          <p:cNvCxnSpPr>
            <a:stCxn id="95" idx="2"/>
          </p:cNvCxnSpPr>
          <p:nvPr/>
        </p:nvCxnSpPr>
        <p:spPr bwMode="auto">
          <a:xfrm>
            <a:off x="1909915" y="5169591"/>
            <a:ext cx="6884" cy="115373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59" name="Straight Arrow Connector 158"/>
          <p:cNvCxnSpPr/>
          <p:nvPr/>
        </p:nvCxnSpPr>
        <p:spPr bwMode="auto">
          <a:xfrm flipH="1" flipV="1">
            <a:off x="1916799" y="6303522"/>
            <a:ext cx="2872305" cy="257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0" name="Straight Arrow Connector 159"/>
          <p:cNvCxnSpPr>
            <a:stCxn id="105" idx="2"/>
          </p:cNvCxnSpPr>
          <p:nvPr/>
        </p:nvCxnSpPr>
        <p:spPr bwMode="auto">
          <a:xfrm>
            <a:off x="4789103" y="6227112"/>
            <a:ext cx="0" cy="9881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1" name="Straight Arrow Connector 160"/>
          <p:cNvCxnSpPr/>
          <p:nvPr/>
        </p:nvCxnSpPr>
        <p:spPr bwMode="auto">
          <a:xfrm flipH="1">
            <a:off x="3405104" y="6325925"/>
            <a:ext cx="3309" cy="16472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62" name="Oval 161"/>
          <p:cNvSpPr/>
          <p:nvPr/>
        </p:nvSpPr>
        <p:spPr bwMode="auto">
          <a:xfrm>
            <a:off x="3379059" y="6285623"/>
            <a:ext cx="58756" cy="611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171" name="Straight Arrow Connector 170"/>
          <p:cNvCxnSpPr>
            <a:stCxn id="102" idx="2"/>
            <a:endCxn id="106" idx="0"/>
          </p:cNvCxnSpPr>
          <p:nvPr/>
        </p:nvCxnSpPr>
        <p:spPr bwMode="auto">
          <a:xfrm>
            <a:off x="6648727" y="5755410"/>
            <a:ext cx="1082110" cy="17895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4" name="Straight Connector 173"/>
          <p:cNvCxnSpPr/>
          <p:nvPr/>
        </p:nvCxnSpPr>
        <p:spPr bwMode="auto">
          <a:xfrm>
            <a:off x="8915357" y="6075281"/>
            <a:ext cx="120616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5" name="Straight Arrow Connector 174"/>
          <p:cNvCxnSpPr>
            <a:endCxn id="102" idx="3"/>
          </p:cNvCxnSpPr>
          <p:nvPr/>
        </p:nvCxnSpPr>
        <p:spPr bwMode="auto">
          <a:xfrm flipH="1">
            <a:off x="7887254" y="5603972"/>
            <a:ext cx="1155786" cy="1168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176" name="Straight Connector 175"/>
          <p:cNvCxnSpPr/>
          <p:nvPr/>
        </p:nvCxnSpPr>
        <p:spPr bwMode="auto">
          <a:xfrm flipH="1" flipV="1">
            <a:off x="9043040" y="5603972"/>
            <a:ext cx="6166" cy="471309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77" name="Rectangle 176"/>
          <p:cNvSpPr>
            <a:spLocks noChangeArrowheads="1"/>
          </p:cNvSpPr>
          <p:nvPr/>
        </p:nvSpPr>
        <p:spPr bwMode="auto">
          <a:xfrm>
            <a:off x="7635847" y="5335480"/>
            <a:ext cx="1588423" cy="25436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80" name="Straight Arrow Connector 179"/>
          <p:cNvCxnSpPr/>
          <p:nvPr/>
        </p:nvCxnSpPr>
        <p:spPr bwMode="auto">
          <a:xfrm flipH="1">
            <a:off x="5795361" y="4854617"/>
            <a:ext cx="1" cy="45866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1" name="Straight Arrow Connector 180"/>
          <p:cNvCxnSpPr/>
          <p:nvPr/>
        </p:nvCxnSpPr>
        <p:spPr bwMode="auto">
          <a:xfrm flipH="1">
            <a:off x="5784826" y="5313643"/>
            <a:ext cx="1938204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Arrow Connector 181"/>
          <p:cNvCxnSpPr/>
          <p:nvPr/>
        </p:nvCxnSpPr>
        <p:spPr bwMode="auto">
          <a:xfrm>
            <a:off x="7723031" y="5194568"/>
            <a:ext cx="0" cy="11178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3" name="Straight Arrow Connector 182"/>
          <p:cNvCxnSpPr/>
          <p:nvPr/>
        </p:nvCxnSpPr>
        <p:spPr bwMode="auto">
          <a:xfrm flipH="1">
            <a:off x="6674317" y="5342081"/>
            <a:ext cx="3309" cy="16472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84" name="Oval 183"/>
          <p:cNvSpPr/>
          <p:nvPr/>
        </p:nvSpPr>
        <p:spPr bwMode="auto">
          <a:xfrm>
            <a:off x="6648272" y="5282728"/>
            <a:ext cx="58756" cy="611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  <p:cxnSp>
        <p:nvCxnSpPr>
          <p:cNvPr id="195" name="Straight Arrow Connector 194"/>
          <p:cNvCxnSpPr>
            <a:stCxn id="90" idx="2"/>
          </p:cNvCxnSpPr>
          <p:nvPr/>
        </p:nvCxnSpPr>
        <p:spPr bwMode="auto">
          <a:xfrm flipH="1">
            <a:off x="5807087" y="4604881"/>
            <a:ext cx="540374" cy="25525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01950318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000"/>
                            </p:stCondLst>
                            <p:childTnLst>
                              <p:par>
                                <p:cTn id="7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"/>
                            </p:stCondLst>
                            <p:childTnLst>
                              <p:par>
                                <p:cTn id="9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4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500"/>
                            </p:stCondLst>
                            <p:childTnLst>
                              <p:par>
                                <p:cTn id="10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00"/>
                            </p:stCondLst>
                            <p:childTnLst>
                              <p:par>
                                <p:cTn id="1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0"/>
                            </p:stCondLst>
                            <p:childTnLst>
                              <p:par>
                                <p:cTn id="1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500"/>
                            </p:stCondLst>
                            <p:childTnLst>
                              <p:par>
                                <p:cTn id="1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2000"/>
                            </p:stCondLst>
                            <p:childTnLst>
                              <p:par>
                                <p:cTn id="1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8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500"/>
                            </p:stCondLst>
                            <p:childTnLst>
                              <p:par>
                                <p:cTn id="1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2000"/>
                            </p:stCondLst>
                            <p:childTnLst>
                              <p:par>
                                <p:cTn id="1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500"/>
                            </p:stCondLst>
                            <p:childTnLst>
                              <p:par>
                                <p:cTn id="1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3000"/>
                            </p:stCondLst>
                            <p:childTnLst>
                              <p:par>
                                <p:cTn id="1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500"/>
                            </p:stCondLst>
                            <p:childTnLst>
                              <p:par>
                                <p:cTn id="18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500"/>
                            </p:stCondLst>
                            <p:childTnLst>
                              <p:par>
                                <p:cTn id="1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5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1000"/>
                            </p:stCondLst>
                            <p:childTnLst>
                              <p:par>
                                <p:cTn id="19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1500"/>
                            </p:stCondLst>
                            <p:childTnLst>
                              <p:par>
                                <p:cTn id="20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420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2000"/>
                            </p:stCondLst>
                            <p:childTnLst>
                              <p:par>
                                <p:cTn id="20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2500"/>
                            </p:stCondLst>
                            <p:childTnLst>
                              <p:par>
                                <p:cTn id="20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1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2" fill="hold">
                      <p:stCondLst>
                        <p:cond delay="indefinite"/>
                      </p:stCondLst>
                      <p:childTnLst>
                        <p:par>
                          <p:cTn id="213" fill="hold">
                            <p:stCondLst>
                              <p:cond delay="0"/>
                            </p:stCondLst>
                            <p:childTnLst>
                              <p:par>
                                <p:cTn id="21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1" dur="50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2" fill="hold">
                            <p:stCondLst>
                              <p:cond delay="500"/>
                            </p:stCondLst>
                            <p:childTnLst>
                              <p:par>
                                <p:cTn id="2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500"/>
                            </p:stCondLst>
                            <p:childTnLst>
                              <p:par>
                                <p:cTn id="2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4" fill="hold">
                            <p:stCondLst>
                              <p:cond delay="2000"/>
                            </p:stCondLst>
                            <p:childTnLst>
                              <p:par>
                                <p:cTn id="2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8" fill="hold">
                            <p:stCondLst>
                              <p:cond delay="2500"/>
                            </p:stCondLst>
                            <p:childTnLst>
                              <p:par>
                                <p:cTn id="23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2" fill="hold">
                            <p:stCondLst>
                              <p:cond delay="3000"/>
                            </p:stCondLst>
                            <p:childTnLst>
                              <p:par>
                                <p:cTn id="24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5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6" fill="hold">
                      <p:stCondLst>
                        <p:cond delay="indefinite"/>
                      </p:stCondLst>
                      <p:childTnLst>
                        <p:par>
                          <p:cTn id="247" fill="hold">
                            <p:stCondLst>
                              <p:cond delay="0"/>
                            </p:stCondLst>
                            <p:childTnLst>
                              <p:par>
                                <p:cTn id="2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500"/>
                            </p:stCondLst>
                            <p:childTnLst>
                              <p:par>
                                <p:cTn id="25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5" fill="hold">
                            <p:stCondLst>
                              <p:cond delay="1000"/>
                            </p:stCondLst>
                            <p:childTnLst>
                              <p:par>
                                <p:cTn id="25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5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1500"/>
                            </p:stCondLst>
                            <p:childTnLst>
                              <p:par>
                                <p:cTn id="2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50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3" fill="hold">
                            <p:stCondLst>
                              <p:cond delay="2000"/>
                            </p:stCondLst>
                            <p:childTnLst>
                              <p:par>
                                <p:cTn id="26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6" dur="50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2500"/>
                            </p:stCondLst>
                            <p:childTnLst>
                              <p:par>
                                <p:cTn id="2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1" fill="hold">
                      <p:stCondLst>
                        <p:cond delay="indefinite"/>
                      </p:stCondLst>
                      <p:childTnLst>
                        <p:par>
                          <p:cTn id="272" fill="hold">
                            <p:stCondLst>
                              <p:cond delay="0"/>
                            </p:stCondLst>
                            <p:childTnLst>
                              <p:par>
                                <p:cTn id="27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500"/>
                            </p:stCondLst>
                            <p:childTnLst>
                              <p:par>
                                <p:cTn id="27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0" fill="hold">
                      <p:stCondLst>
                        <p:cond delay="indefinite"/>
                      </p:stCondLst>
                      <p:childTnLst>
                        <p:par>
                          <p:cTn id="281" fill="hold">
                            <p:stCondLst>
                              <p:cond delay="0"/>
                            </p:stCondLst>
                            <p:childTnLst>
                              <p:par>
                                <p:cTn id="2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4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5" fill="hold">
                            <p:stCondLst>
                              <p:cond delay="500"/>
                            </p:stCondLst>
                            <p:childTnLst>
                              <p:par>
                                <p:cTn id="28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8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9" fill="hold">
                            <p:stCondLst>
                              <p:cond delay="1000"/>
                            </p:stCondLst>
                            <p:childTnLst>
                              <p:par>
                                <p:cTn id="2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3" fill="hold">
                            <p:stCondLst>
                              <p:cond delay="1500"/>
                            </p:stCondLst>
                            <p:childTnLst>
                              <p:par>
                                <p:cTn id="2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7" fill="hold">
                            <p:stCondLst>
                              <p:cond delay="2000"/>
                            </p:stCondLst>
                            <p:childTnLst>
                              <p:par>
                                <p:cTn id="29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0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1" fill="hold">
                            <p:stCondLst>
                              <p:cond delay="2500"/>
                            </p:stCondLst>
                            <p:childTnLst>
                              <p:par>
                                <p:cTn id="30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  <p:bldP spid="13" grpId="0" animBg="1"/>
      <p:bldP spid="14" grpId="0" animBg="1"/>
      <p:bldP spid="15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2" grpId="0" animBg="1"/>
      <p:bldP spid="105" grpId="0" animBg="1"/>
      <p:bldP spid="54" grpId="0" animBg="1"/>
      <p:bldP spid="58" grpId="0" animBg="1"/>
      <p:bldP spid="60" grpId="0" animBg="1"/>
      <p:bldP spid="71" grpId="0" animBg="1"/>
      <p:bldP spid="106" grpId="0" animBg="1"/>
      <p:bldP spid="127" grpId="0"/>
      <p:bldP spid="42003" grpId="0" animBg="1"/>
      <p:bldP spid="157" grpId="0" animBg="1"/>
      <p:bldP spid="162" grpId="0" animBg="1"/>
      <p:bldP spid="177" grpId="0"/>
      <p:bldP spid="184" grpId="0" animBg="1"/>
    </p:bld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2.2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29718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3730098" y="381000"/>
          <a:ext cx="5340838" cy="6380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639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386" t="10368" r="44254" b="48145"/>
                      <a:stretch>
                        <a:fillRect/>
                      </a:stretch>
                    </p:blipFill>
                    <p:spPr bwMode="auto">
                      <a:xfrm>
                        <a:off x="3730098" y="381000"/>
                        <a:ext cx="5340838" cy="6380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13882640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endCxn id="16" idx="1"/>
          </p:cNvCxnSpPr>
          <p:nvPr/>
        </p:nvCxnSpPr>
        <p:spPr bwMode="auto">
          <a:xfrm>
            <a:off x="146986" y="3624208"/>
            <a:ext cx="15279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520093" y="343806"/>
            <a:ext cx="3109307" cy="3774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756978" y="1007689"/>
            <a:ext cx="2635535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3427672" y="2980984"/>
            <a:ext cx="1054784" cy="12859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tr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13)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1224577" y="2980983"/>
            <a:ext cx="1117723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299776" y="2981215"/>
            <a:ext cx="843224" cy="128598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5074746" y="721215"/>
            <a:ext cx="1" cy="2864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160294" y="2298378"/>
            <a:ext cx="1115088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146986" y="2286000"/>
            <a:ext cx="13308" cy="132898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76200" y="1920886"/>
            <a:ext cx="1193405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412066" y="1897248"/>
            <a:ext cx="1090228" cy="7959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tr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1275382" y="1897248"/>
            <a:ext cx="1016112" cy="8022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5185938" y="1897248"/>
            <a:ext cx="1050513" cy="80273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1783438" y="1369094"/>
            <a:ext cx="329130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1783438" y="2699507"/>
            <a:ext cx="1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721388" y="2699507"/>
            <a:ext cx="1062050" cy="28170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9" idx="2"/>
            <a:endCxn id="42" idx="0"/>
          </p:cNvCxnSpPr>
          <p:nvPr/>
        </p:nvCxnSpPr>
        <p:spPr bwMode="auto">
          <a:xfrm flipH="1">
            <a:off x="3957180" y="1369094"/>
            <a:ext cx="1117566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 flipV="1">
            <a:off x="3185071" y="532510"/>
            <a:ext cx="335022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685800" y="343806"/>
            <a:ext cx="2514512" cy="37741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đang hoạt động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2433390" y="2980983"/>
            <a:ext cx="878740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11)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1783438" y="2699507"/>
            <a:ext cx="1089322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 flipH="1">
            <a:off x="3955064" y="2693205"/>
            <a:ext cx="2116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>
            <a:off x="5074746" y="1369094"/>
            <a:ext cx="636449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5755774" y="2980983"/>
            <a:ext cx="1052283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4571997" y="2980983"/>
            <a:ext cx="1116749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694374" y="4576206"/>
            <a:ext cx="2178128" cy="6053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7483887" y="1897248"/>
            <a:ext cx="1050513" cy="7959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 flipH="1">
            <a:off x="7419317" y="2693204"/>
            <a:ext cx="589827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>
            <a:off x="1783439" y="4267200"/>
            <a:ext cx="0" cy="30900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6866467" y="2980983"/>
            <a:ext cx="1105700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5130372" y="2699979"/>
            <a:ext cx="580823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5130372" y="4267200"/>
            <a:ext cx="0" cy="3090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4231104" y="4576205"/>
            <a:ext cx="1798535" cy="6053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R1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6439909" y="4576205"/>
            <a:ext cx="1958816" cy="6053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R2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7419317" y="4266982"/>
            <a:ext cx="0" cy="3092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074746" y="1369094"/>
            <a:ext cx="293439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7" idx="2"/>
            <a:endCxn id="90" idx="0"/>
          </p:cNvCxnSpPr>
          <p:nvPr/>
        </p:nvCxnSpPr>
        <p:spPr bwMode="auto">
          <a:xfrm>
            <a:off x="5711195" y="2699979"/>
            <a:ext cx="544012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4" name="Rectangle 43"/>
          <p:cNvSpPr/>
          <p:nvPr/>
        </p:nvSpPr>
        <p:spPr bwMode="auto">
          <a:xfrm>
            <a:off x="8037887" y="2989232"/>
            <a:ext cx="1052283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(15,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17)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hở ra ngắt duy trì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102" idx="2"/>
            <a:endCxn id="44" idx="0"/>
          </p:cNvCxnSpPr>
          <p:nvPr/>
        </p:nvCxnSpPr>
        <p:spPr bwMode="auto">
          <a:xfrm>
            <a:off x="8009144" y="2693204"/>
            <a:ext cx="554885" cy="2960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3" name="Rectangle 52"/>
          <p:cNvSpPr/>
          <p:nvPr/>
        </p:nvSpPr>
        <p:spPr bwMode="auto">
          <a:xfrm>
            <a:off x="333892" y="5486400"/>
            <a:ext cx="2899090" cy="6052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I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rotor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= 0, tiếp điểm RI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15), RI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 đóng lại</a:t>
            </a:r>
            <a:endParaRPr kumimoji="0" lang="en-US" sz="1600" b="0" i="0" u="none" strike="noStrike" kern="1200" cap="none" spc="0" normalizeH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4" name="Straight Arrow Connector 53"/>
          <p:cNvCxnSpPr>
            <a:stCxn id="95" idx="2"/>
            <a:endCxn id="53" idx="0"/>
          </p:cNvCxnSpPr>
          <p:nvPr/>
        </p:nvCxnSpPr>
        <p:spPr bwMode="auto">
          <a:xfrm flipH="1">
            <a:off x="1783437" y="5181600"/>
            <a:ext cx="1" cy="3048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38141589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"/>
                            </p:stCondLst>
                            <p:childTnLst>
                              <p:par>
                                <p:cTn id="14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00"/>
                            </p:stCondLst>
                            <p:childTnLst>
                              <p:par>
                                <p:cTn id="17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00"/>
                            </p:stCondLst>
                            <p:childTnLst>
                              <p:par>
                                <p:cTn id="18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4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2" grpId="0" animBg="1"/>
      <p:bldP spid="105" grpId="0" animBg="1"/>
      <p:bldP spid="112" grpId="0" animBg="1"/>
      <p:bldP spid="113" grpId="0" animBg="1"/>
      <p:bldP spid="44" grpId="0" animBg="1"/>
      <p:bldP spid="53" grpId="0" animBg="1"/>
    </p:bld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2.2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thời gian</a:t>
            </a: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501498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khẩn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cấp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3730098" y="381000"/>
          <a:ext cx="5340838" cy="6380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7661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386" t="10368" r="44254" b="48145"/>
                      <a:stretch>
                        <a:fillRect/>
                      </a:stretch>
                    </p:blipFill>
                    <p:spPr bwMode="auto">
                      <a:xfrm>
                        <a:off x="3730098" y="381000"/>
                        <a:ext cx="5340838" cy="6380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3661392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endCxn id="16" idx="1"/>
          </p:cNvCxnSpPr>
          <p:nvPr/>
        </p:nvCxnSpPr>
        <p:spPr bwMode="auto">
          <a:xfrm>
            <a:off x="146986" y="3624208"/>
            <a:ext cx="15279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520093" y="343806"/>
            <a:ext cx="3109307" cy="37740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EM(3, 5)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756978" y="1007689"/>
            <a:ext cx="2635535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EM(3, 5)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3427672" y="2980984"/>
            <a:ext cx="1054784" cy="12859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tr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13)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1224577" y="2980983"/>
            <a:ext cx="1117723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299776" y="2981215"/>
            <a:ext cx="843224" cy="128598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5074746" y="721215"/>
            <a:ext cx="1" cy="2864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160294" y="2298378"/>
            <a:ext cx="1115088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146986" y="2286000"/>
            <a:ext cx="13308" cy="132898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76200" y="1920886"/>
            <a:ext cx="1193405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412066" y="1897248"/>
            <a:ext cx="1090228" cy="7959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tr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1275382" y="1897248"/>
            <a:ext cx="1016112" cy="8022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K(9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5185938" y="1897248"/>
            <a:ext cx="1050513" cy="80273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1783438" y="1369094"/>
            <a:ext cx="329130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1783438" y="2699507"/>
            <a:ext cx="1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721388" y="2699507"/>
            <a:ext cx="1062050" cy="28170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9" idx="2"/>
            <a:endCxn id="42" idx="0"/>
          </p:cNvCxnSpPr>
          <p:nvPr/>
        </p:nvCxnSpPr>
        <p:spPr bwMode="auto">
          <a:xfrm flipH="1">
            <a:off x="3957180" y="1369094"/>
            <a:ext cx="1117566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 flipV="1">
            <a:off x="3185071" y="532510"/>
            <a:ext cx="335022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220133" y="228600"/>
            <a:ext cx="3042559" cy="607823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defRPr/>
            </a:pP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M đang hoạt động, </a:t>
            </a:r>
            <a:r>
              <a:rPr lang="en-US" altLang="en-US" sz="1600">
                <a:latin typeface="Times New Roman" panose="02020603050405020304" pitchFamily="18" charset="0"/>
                <a:cs typeface="Times New Roman" panose="02020603050405020304" pitchFamily="18" charset="0"/>
              </a:rPr>
              <a:t>khi có sự cố cần dừng khẩn cấp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2433390" y="2980983"/>
            <a:ext cx="878740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11)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1783438" y="2699507"/>
            <a:ext cx="1089322" cy="2814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 flipH="1">
            <a:off x="3955064" y="2693205"/>
            <a:ext cx="2116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>
            <a:off x="5074746" y="1369094"/>
            <a:ext cx="636449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5755774" y="2980983"/>
            <a:ext cx="1052283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 hở ra ngắt duy trì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4571997" y="2980983"/>
            <a:ext cx="1116749" cy="128621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694374" y="4576206"/>
            <a:ext cx="2178128" cy="6053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7483887" y="1897248"/>
            <a:ext cx="1050513" cy="7959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 flipH="1">
            <a:off x="7419317" y="2693204"/>
            <a:ext cx="589827" cy="2877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>
            <a:off x="1783439" y="4267200"/>
            <a:ext cx="0" cy="30900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6866467" y="2980983"/>
            <a:ext cx="1105700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5130372" y="2699979"/>
            <a:ext cx="580823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5130372" y="4267200"/>
            <a:ext cx="0" cy="3090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4231104" y="4576205"/>
            <a:ext cx="1798535" cy="6053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R1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6439909" y="4576205"/>
            <a:ext cx="1958816" cy="60539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R2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7419317" y="4266982"/>
            <a:ext cx="0" cy="30922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074746" y="1369094"/>
            <a:ext cx="2934398" cy="52815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7" idx="2"/>
            <a:endCxn id="90" idx="0"/>
          </p:cNvCxnSpPr>
          <p:nvPr/>
        </p:nvCxnSpPr>
        <p:spPr bwMode="auto">
          <a:xfrm>
            <a:off x="5711195" y="2699979"/>
            <a:ext cx="544012" cy="2810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4" name="Rectangle 43"/>
          <p:cNvSpPr/>
          <p:nvPr/>
        </p:nvSpPr>
        <p:spPr bwMode="auto">
          <a:xfrm>
            <a:off x="8037887" y="2989232"/>
            <a:ext cx="1052283" cy="12859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17)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 ngắt duy trì</a:t>
            </a:r>
          </a:p>
        </p:txBody>
      </p:sp>
      <p:cxnSp>
        <p:nvCxnSpPr>
          <p:cNvPr id="46" name="Straight Arrow Connector 45"/>
          <p:cNvCxnSpPr>
            <a:stCxn id="102" idx="2"/>
            <a:endCxn id="44" idx="0"/>
          </p:cNvCxnSpPr>
          <p:nvPr/>
        </p:nvCxnSpPr>
        <p:spPr bwMode="auto">
          <a:xfrm>
            <a:off x="8009144" y="2693204"/>
            <a:ext cx="554885" cy="2960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3" name="Rectangle 52"/>
          <p:cNvSpPr/>
          <p:nvPr/>
        </p:nvSpPr>
        <p:spPr bwMode="auto">
          <a:xfrm>
            <a:off x="333892" y="5486400"/>
            <a:ext cx="2899090" cy="60522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I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rotor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= 0, tiếp điểm RI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15), RI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4" name="Straight Arrow Connector 53"/>
          <p:cNvCxnSpPr>
            <a:stCxn id="95" idx="2"/>
            <a:endCxn id="53" idx="0"/>
          </p:cNvCxnSpPr>
          <p:nvPr/>
        </p:nvCxnSpPr>
        <p:spPr bwMode="auto">
          <a:xfrm flipH="1">
            <a:off x="1783437" y="5181600"/>
            <a:ext cx="1" cy="3048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9663866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"/>
                            </p:stCondLst>
                            <p:childTnLst>
                              <p:par>
                                <p:cTn id="14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00"/>
                            </p:stCondLst>
                            <p:childTnLst>
                              <p:par>
                                <p:cTn id="17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4" fill="hold">
                      <p:stCondLst>
                        <p:cond delay="indefinite"/>
                      </p:stCondLst>
                      <p:childTnLst>
                        <p:par>
                          <p:cTn id="175" fill="hold">
                            <p:stCondLst>
                              <p:cond delay="0"/>
                            </p:stCondLst>
                            <p:childTnLst>
                              <p:par>
                                <p:cTn id="1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500"/>
                            </p:stCondLst>
                            <p:childTnLst>
                              <p:par>
                                <p:cTn id="18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2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4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2" grpId="0" animBg="1"/>
      <p:bldP spid="105" grpId="0" animBg="1"/>
      <p:bldP spid="112" grpId="0" animBg="1"/>
      <p:bldP spid="113" grpId="0" animBg="1"/>
      <p:bldP spid="44" grpId="0" animBg="1"/>
      <p:bldP spid="53" grpId="0" animBg="1"/>
    </p:bld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3726962" y="392243"/>
          <a:ext cx="5340838" cy="6380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8684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386" t="10368" r="44254" b="48145"/>
                      <a:stretch>
                        <a:fillRect/>
                      </a:stretch>
                    </p:blipFill>
                    <p:spPr bwMode="auto">
                      <a:xfrm>
                        <a:off x="3726962" y="392243"/>
                        <a:ext cx="5340838" cy="6380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2.2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dòng điện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mạch điện và động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749425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lực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284761" y="241564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alt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832999" y="728947"/>
            <a:ext cx="1801091" cy="49800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782567" y="2371845"/>
            <a:ext cx="1976846" cy="52375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6379369" y="1075659"/>
            <a:ext cx="582547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84760" y="3048000"/>
            <a:ext cx="354823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quá tải động cơ M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479407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 animBg="1"/>
      <p:bldP spid="29" grpId="1" animBg="1"/>
      <p:bldP spid="35" grpId="0" animBg="1"/>
      <p:bldP spid="43" grpId="0" animBg="1"/>
      <p:bldP spid="25" grpId="0"/>
    </p:bld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ct 2"/>
          <p:cNvGraphicFramePr>
            <a:graphicFrameLocks noChangeAspect="1"/>
          </p:cNvGraphicFramePr>
          <p:nvPr>
            <p:extLst/>
          </p:nvPr>
        </p:nvGraphicFramePr>
        <p:xfrm>
          <a:off x="3726962" y="392243"/>
          <a:ext cx="5340838" cy="63801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9708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1386" t="10368" r="44254" b="48145"/>
                      <a:stretch>
                        <a:fillRect/>
                      </a:stretch>
                    </p:blipFill>
                    <p:spPr bwMode="auto">
                      <a:xfrm>
                        <a:off x="3726962" y="392243"/>
                        <a:ext cx="5340838" cy="638010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2.2 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khởi động động cơ ba pha rotor dây quấn theo nguyên tắc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dòng điện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 mạch điện và động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74942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khiển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284761" y="2415647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5606584" y="1167061"/>
            <a:ext cx="582547" cy="4456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888864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43" grpId="0" animBg="1"/>
    </p:bld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4105477"/>
              </p:ext>
            </p:extLst>
          </p:nvPr>
        </p:nvGraphicFramePr>
        <p:xfrm>
          <a:off x="3124200" y="543379"/>
          <a:ext cx="5943600" cy="62384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0740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1897" t="22066" r="45241" b="20259"/>
                      <a:stretch>
                        <a:fillRect/>
                      </a:stretch>
                    </p:blipFill>
                    <p:spPr bwMode="auto">
                      <a:xfrm>
                        <a:off x="3124200" y="543379"/>
                        <a:ext cx="5943600" cy="62384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dừng hãm ngược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 thiệu mạch điện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lực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5" name="Rectangle 19"/>
          <p:cNvSpPr>
            <a:spLocks noChangeArrowheads="1"/>
          </p:cNvSpPr>
          <p:nvPr/>
        </p:nvSpPr>
        <p:spPr bwMode="auto">
          <a:xfrm>
            <a:off x="110967" y="1760000"/>
            <a:ext cx="33656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Động cơ M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3652565" y="3489457"/>
            <a:ext cx="745948" cy="70111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93689" y="2220375"/>
            <a:ext cx="33384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CB ba pha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155269" y="840608"/>
            <a:ext cx="1637355" cy="41157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93690" y="2676546"/>
            <a:ext cx="317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386353" y="1872022"/>
            <a:ext cx="1448430" cy="49017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Rectangle 13"/>
          <p:cNvSpPr>
            <a:spLocks noChangeArrowheads="1"/>
          </p:cNvSpPr>
          <p:nvPr/>
        </p:nvSpPr>
        <p:spPr bwMode="auto">
          <a:xfrm>
            <a:off x="110967" y="3131427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4" name="Rectangle 13"/>
          <p:cNvSpPr>
            <a:spLocks noChangeArrowheads="1"/>
          </p:cNvSpPr>
          <p:nvPr/>
        </p:nvSpPr>
        <p:spPr bwMode="auto">
          <a:xfrm>
            <a:off x="93690" y="5427404"/>
            <a:ext cx="360753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Điện trở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124200" y="2956044"/>
            <a:ext cx="1633757" cy="52375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3280338" y="4953000"/>
            <a:ext cx="1379353" cy="4686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113158" y="4992707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Điện trở R1, R2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110967" y="4056047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3269328" y="4191000"/>
            <a:ext cx="1390364" cy="42290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3048000" y="4508006"/>
            <a:ext cx="1832005" cy="59610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8" name="Oval 47"/>
          <p:cNvSpPr/>
          <p:nvPr/>
        </p:nvSpPr>
        <p:spPr bwMode="auto">
          <a:xfrm>
            <a:off x="3047168" y="5286565"/>
            <a:ext cx="1832005" cy="62584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93690" y="5889069"/>
            <a:ext cx="3183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Phần tử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đốt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nóng OL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3057481" y="6033667"/>
            <a:ext cx="1821691" cy="66556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9" name="Oval 38"/>
          <p:cNvSpPr/>
          <p:nvPr/>
        </p:nvSpPr>
        <p:spPr bwMode="auto">
          <a:xfrm>
            <a:off x="4773260" y="1881699"/>
            <a:ext cx="1197050" cy="49017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93690" y="3594382"/>
            <a:ext cx="31946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1" name="Rectangle 13"/>
          <p:cNvSpPr>
            <a:spLocks noChangeArrowheads="1"/>
          </p:cNvSpPr>
          <p:nvPr/>
        </p:nvSpPr>
        <p:spPr bwMode="auto">
          <a:xfrm>
            <a:off x="110967" y="4528124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5" name="Oval 44"/>
          <p:cNvSpPr/>
          <p:nvPr/>
        </p:nvSpPr>
        <p:spPr bwMode="auto">
          <a:xfrm>
            <a:off x="3264409" y="5692812"/>
            <a:ext cx="1379353" cy="4686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6" name="Rectangle 13"/>
          <p:cNvSpPr>
            <a:spLocks noChangeArrowheads="1"/>
          </p:cNvSpPr>
          <p:nvPr/>
        </p:nvSpPr>
        <p:spPr bwMode="auto">
          <a:xfrm>
            <a:off x="134921" y="6346946"/>
            <a:ext cx="3183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Rơ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le tốc độ R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KT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5029200" y="3276600"/>
            <a:ext cx="533400" cy="49645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0" name="Oval 49"/>
          <p:cNvSpPr/>
          <p:nvPr/>
        </p:nvSpPr>
        <p:spPr bwMode="auto">
          <a:xfrm>
            <a:off x="7671895" y="1900396"/>
            <a:ext cx="440826" cy="41029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0714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4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9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1" grpId="0" animBg="1"/>
      <p:bldP spid="31" grpId="1" animBg="1"/>
      <p:bldP spid="32" grpId="0"/>
      <p:bldP spid="34" grpId="0"/>
      <p:bldP spid="35" grpId="0" animBg="1"/>
      <p:bldP spid="35" grpId="1" animBg="1"/>
      <p:bldP spid="37" grpId="0" animBg="1"/>
      <p:bldP spid="37" grpId="1" animBg="1"/>
      <p:bldP spid="38" grpId="0"/>
      <p:bldP spid="42" grpId="0"/>
      <p:bldP spid="44" grpId="0" animBg="1"/>
      <p:bldP spid="44" grpId="1" animBg="1"/>
      <p:bldP spid="47" grpId="0" animBg="1"/>
      <p:bldP spid="47" grpId="1" animBg="1"/>
      <p:bldP spid="48" grpId="0" animBg="1"/>
      <p:bldP spid="48" grpId="1" animBg="1"/>
      <p:bldP spid="25" grpId="0"/>
      <p:bldP spid="33" grpId="0" animBg="1"/>
      <p:bldP spid="33" grpId="1" animBg="1"/>
      <p:bldP spid="39" grpId="0" animBg="1"/>
      <p:bldP spid="39" grpId="1" animBg="1"/>
      <p:bldP spid="40" grpId="0"/>
      <p:bldP spid="41" grpId="0"/>
      <p:bldP spid="45" grpId="0" animBg="1"/>
      <p:bldP spid="45" grpId="1" animBg="1"/>
      <p:bldP spid="46" grpId="0"/>
      <p:bldP spid="49" grpId="0" animBg="1"/>
      <p:bldP spid="50" grpId="0" animBg="1"/>
    </p:bld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" name="Object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1692481"/>
              </p:ext>
            </p:extLst>
          </p:nvPr>
        </p:nvGraphicFramePr>
        <p:xfrm>
          <a:off x="3124200" y="543379"/>
          <a:ext cx="5943600" cy="62384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1762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1897" t="22066" r="45241" b="20259"/>
                      <a:stretch>
                        <a:fillRect/>
                      </a:stretch>
                    </p:blipFill>
                    <p:spPr bwMode="auto">
                      <a:xfrm>
                        <a:off x="3124200" y="543379"/>
                        <a:ext cx="5943600" cy="62384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 thiệu mạch điện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164591" y="1810116"/>
            <a:ext cx="297714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Cầu chì F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5839968" y="1351869"/>
            <a:ext cx="384449" cy="43680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118872" y="2246450"/>
            <a:ext cx="99679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EM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6182387" y="1143000"/>
            <a:ext cx="553452" cy="63455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9" name="Rectangle 13"/>
          <p:cNvSpPr>
            <a:spLocks noChangeArrowheads="1"/>
          </p:cNvSpPr>
          <p:nvPr/>
        </p:nvSpPr>
        <p:spPr bwMode="auto">
          <a:xfrm>
            <a:off x="118872" y="3114054"/>
            <a:ext cx="331330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tiếp</a:t>
            </a:r>
            <a:r>
              <a:rPr kumimoji="0" lang="en-US" sz="22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điểm phụ 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+ Start 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7315200" y="1309765"/>
            <a:ext cx="953373" cy="67659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8567615" y="2477069"/>
            <a:ext cx="423985" cy="3682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5" name="Rectangle 13"/>
          <p:cNvSpPr>
            <a:spLocks noChangeArrowheads="1"/>
          </p:cNvSpPr>
          <p:nvPr/>
        </p:nvSpPr>
        <p:spPr bwMode="auto">
          <a:xfrm>
            <a:off x="125704" y="2677337"/>
            <a:ext cx="304651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OL(3, 5)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6" name="Oval 45"/>
          <p:cNvSpPr/>
          <p:nvPr/>
        </p:nvSpPr>
        <p:spPr bwMode="auto">
          <a:xfrm>
            <a:off x="6540473" y="1323730"/>
            <a:ext cx="520121" cy="4901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9" name="Rectangle 13"/>
          <p:cNvSpPr>
            <a:spLocks noChangeArrowheads="1"/>
          </p:cNvSpPr>
          <p:nvPr/>
        </p:nvSpPr>
        <p:spPr bwMode="auto">
          <a:xfrm>
            <a:off x="125704" y="5431256"/>
            <a:ext cx="315772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 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tiếp</a:t>
            </a:r>
            <a:r>
              <a:rPr kumimoji="0" lang="en-US" sz="22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điểm phụ 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R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0" name="Oval 49"/>
          <p:cNvSpPr/>
          <p:nvPr/>
        </p:nvSpPr>
        <p:spPr bwMode="auto">
          <a:xfrm>
            <a:off x="8470285" y="1332132"/>
            <a:ext cx="553147" cy="44542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1" name="Rectangle 19"/>
          <p:cNvSpPr>
            <a:spLocks noChangeArrowheads="1"/>
          </p:cNvSpPr>
          <p:nvPr/>
        </p:nvSpPr>
        <p:spPr bwMode="auto">
          <a:xfrm>
            <a:off x="1361209" y="2241211"/>
            <a:ext cx="16827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Stop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2" name="Straight Connector 51"/>
          <p:cNvCxnSpPr/>
          <p:nvPr/>
        </p:nvCxnSpPr>
        <p:spPr bwMode="auto">
          <a:xfrm>
            <a:off x="1186325" y="2238457"/>
            <a:ext cx="0" cy="329296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3" name="Oval 52"/>
          <p:cNvSpPr/>
          <p:nvPr/>
        </p:nvSpPr>
        <p:spPr bwMode="auto">
          <a:xfrm>
            <a:off x="6940054" y="1219200"/>
            <a:ext cx="429854" cy="105074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5" name="Rectangle 13"/>
          <p:cNvSpPr>
            <a:spLocks noChangeArrowheads="1"/>
          </p:cNvSpPr>
          <p:nvPr/>
        </p:nvSpPr>
        <p:spPr bwMode="auto">
          <a:xfrm>
            <a:off x="164591" y="6200697"/>
            <a:ext cx="373512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 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6" name="Oval 55"/>
          <p:cNvSpPr/>
          <p:nvPr/>
        </p:nvSpPr>
        <p:spPr bwMode="auto">
          <a:xfrm>
            <a:off x="6836120" y="1819656"/>
            <a:ext cx="908848" cy="71766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8408467" y="2738692"/>
            <a:ext cx="583133" cy="404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dừng hãm ngược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125705" y="4320212"/>
            <a:ext cx="3327806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tiếp</a:t>
            </a:r>
            <a:r>
              <a:rPr kumimoji="0" lang="en-US" sz="22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điểm phụ 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 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R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KT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15) + Stop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7712184" y="1893309"/>
            <a:ext cx="377806" cy="40493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8628385" y="1922575"/>
            <a:ext cx="312236" cy="40493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5" name="Rectangle 13"/>
          <p:cNvSpPr>
            <a:spLocks noChangeArrowheads="1"/>
          </p:cNvSpPr>
          <p:nvPr/>
        </p:nvSpPr>
        <p:spPr bwMode="auto">
          <a:xfrm>
            <a:off x="125705" y="3889325"/>
            <a:ext cx="336012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(5, 19) 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7550699" y="2438400"/>
            <a:ext cx="423985" cy="44561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2" name="Oval 41"/>
          <p:cNvSpPr/>
          <p:nvPr/>
        </p:nvSpPr>
        <p:spPr bwMode="auto">
          <a:xfrm>
            <a:off x="7467180" y="3153194"/>
            <a:ext cx="583133" cy="404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7453401" y="3704160"/>
            <a:ext cx="583133" cy="404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4" name="Oval 43"/>
          <p:cNvSpPr/>
          <p:nvPr/>
        </p:nvSpPr>
        <p:spPr bwMode="auto">
          <a:xfrm>
            <a:off x="8382000" y="3143127"/>
            <a:ext cx="583133" cy="404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8153400" y="4219427"/>
            <a:ext cx="853765" cy="404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62" name="Oval 61"/>
          <p:cNvSpPr/>
          <p:nvPr/>
        </p:nvSpPr>
        <p:spPr bwMode="auto">
          <a:xfrm>
            <a:off x="8455291" y="3662589"/>
            <a:ext cx="583133" cy="404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4557238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8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1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4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2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5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8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5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500"/>
                            </p:stCondLst>
                            <p:childTnLst>
                              <p:par>
                                <p:cTn id="1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5" grpId="1" animBg="1"/>
      <p:bldP spid="26" grpId="0"/>
      <p:bldP spid="33" grpId="0" animBg="1"/>
      <p:bldP spid="33" grpId="1" animBg="1"/>
      <p:bldP spid="39" grpId="0"/>
      <p:bldP spid="40" grpId="0" animBg="1"/>
      <p:bldP spid="40" grpId="1" animBg="1"/>
      <p:bldP spid="41" grpId="0" animBg="1"/>
      <p:bldP spid="41" grpId="1" animBg="1"/>
      <p:bldP spid="45" grpId="0"/>
      <p:bldP spid="46" grpId="0" animBg="1"/>
      <p:bldP spid="46" grpId="1" animBg="1"/>
      <p:bldP spid="49" grpId="0"/>
      <p:bldP spid="50" grpId="0" animBg="1"/>
      <p:bldP spid="50" grpId="1" animBg="1"/>
      <p:bldP spid="51" grpId="0"/>
      <p:bldP spid="53" grpId="0" animBg="1"/>
      <p:bldP spid="53" grpId="1" animBg="1"/>
      <p:bldP spid="55" grpId="0"/>
      <p:bldP spid="56" grpId="0" animBg="1"/>
      <p:bldP spid="56" grpId="1" animBg="1"/>
      <p:bldP spid="58" grpId="0" animBg="1"/>
      <p:bldP spid="58" grpId="1" animBg="1"/>
      <p:bldP spid="30" grpId="0"/>
      <p:bldP spid="31" grpId="0" animBg="1"/>
      <p:bldP spid="31" grpId="1" animBg="1"/>
      <p:bldP spid="32" grpId="0" animBg="1"/>
      <p:bldP spid="32" grpId="1" animBg="1"/>
      <p:bldP spid="35" grpId="0"/>
      <p:bldP spid="38" grpId="0" animBg="1"/>
      <p:bldP spid="38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7" grpId="0" animBg="1"/>
      <p:bldP spid="62" grpId="0" animBg="1"/>
      <p:bldP spid="62" grpId="1" animBg="1"/>
    </p:bld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3124200" y="543379"/>
          <a:ext cx="5943600" cy="62384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2780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1897" t="22066" r="45241" b="20259"/>
                      <a:stretch>
                        <a:fillRect/>
                      </a:stretch>
                    </p:blipFill>
                    <p:spPr bwMode="auto">
                      <a:xfrm>
                        <a:off x="3124200" y="543379"/>
                        <a:ext cx="5943600" cy="62384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ngược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8254869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/>
          <p:nvPr/>
        </p:nvCxnSpPr>
        <p:spPr bwMode="auto">
          <a:xfrm>
            <a:off x="184184" y="1923289"/>
            <a:ext cx="120616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072037" y="80310"/>
            <a:ext cx="3109307" cy="3119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762000" y="6389500"/>
            <a:ext cx="4448186" cy="3311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Loại R2, kết thúc quá trình khởi động động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3308922" y="538111"/>
            <a:ext cx="2635535" cy="2986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tiếp xúc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4028655" y="1550581"/>
            <a:ext cx="3144089" cy="56244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1369357" y="2075688"/>
            <a:ext cx="2617351" cy="30809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(21, N) có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290045" y="1549716"/>
            <a:ext cx="1035684" cy="8152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(7, 9)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4626690" y="392218"/>
            <a:ext cx="1" cy="14589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158434" y="1166359"/>
            <a:ext cx="3150488" cy="19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158434" y="1195260"/>
            <a:ext cx="0" cy="728029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59654" y="856706"/>
            <a:ext cx="1588423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6544058" y="2304288"/>
            <a:ext cx="2523742" cy="33930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(19,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3308922" y="1008888"/>
            <a:ext cx="2635535" cy="3188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1439024" y="3142488"/>
            <a:ext cx="2477054" cy="31079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>
            <a:off x="4626690" y="823217"/>
            <a:ext cx="0" cy="18567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>
            <a:off x="4626690" y="1327742"/>
            <a:ext cx="974010" cy="22283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807887" y="1327742"/>
            <a:ext cx="3818803" cy="2219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50" idx="2"/>
          </p:cNvCxnSpPr>
          <p:nvPr/>
        </p:nvCxnSpPr>
        <p:spPr bwMode="auto">
          <a:xfrm>
            <a:off x="8144085" y="2104785"/>
            <a:ext cx="0" cy="19950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endCxn id="15" idx="0"/>
          </p:cNvCxnSpPr>
          <p:nvPr/>
        </p:nvCxnSpPr>
        <p:spPr bwMode="auto">
          <a:xfrm>
            <a:off x="2678032" y="1761329"/>
            <a:ext cx="1" cy="31435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 flipV="1">
            <a:off x="2209800" y="236264"/>
            <a:ext cx="862237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381000" y="64715"/>
            <a:ext cx="1828800" cy="34310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CB 3pha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7220370" y="1542288"/>
            <a:ext cx="1847430" cy="56249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(5, 19)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4626690" y="1327742"/>
            <a:ext cx="3517395" cy="21454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96" idx="0"/>
          </p:cNvCxnSpPr>
          <p:nvPr/>
        </p:nvCxnSpPr>
        <p:spPr bwMode="auto">
          <a:xfrm flipH="1">
            <a:off x="7805131" y="2643592"/>
            <a:ext cx="798" cy="16727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697797" y="3762123"/>
            <a:ext cx="2590800" cy="29274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(5, 23)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91" name="Rectangle 90"/>
          <p:cNvSpPr/>
          <p:nvPr/>
        </p:nvSpPr>
        <p:spPr bwMode="auto">
          <a:xfrm>
            <a:off x="3389967" y="3752088"/>
            <a:ext cx="2020233" cy="59069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4099560" y="4742688"/>
            <a:ext cx="3038170" cy="5534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Loại R1, động 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khởi động qua R2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71014" y="5263438"/>
            <a:ext cx="3815186" cy="32071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105" name="Rectangle 104"/>
          <p:cNvSpPr/>
          <p:nvPr/>
        </p:nvSpPr>
        <p:spPr bwMode="auto">
          <a:xfrm>
            <a:off x="71014" y="5749899"/>
            <a:ext cx="3815186" cy="32508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4" name="Rectangle 53"/>
          <p:cNvSpPr/>
          <p:nvPr/>
        </p:nvSpPr>
        <p:spPr bwMode="auto">
          <a:xfrm>
            <a:off x="762000" y="2609088"/>
            <a:ext cx="3832062" cy="33685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thời gian tiếp 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(5, 25)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đóng lại</a:t>
            </a:r>
            <a:endParaRPr kumimoji="0" lang="en-US" sz="16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08" name="Straight Arrow Connector 107"/>
          <p:cNvCxnSpPr>
            <a:stCxn id="15" idx="2"/>
            <a:endCxn id="54" idx="0"/>
          </p:cNvCxnSpPr>
          <p:nvPr/>
        </p:nvCxnSpPr>
        <p:spPr bwMode="auto">
          <a:xfrm flipH="1">
            <a:off x="2678031" y="2383784"/>
            <a:ext cx="2" cy="2253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1" name="Straight Arrow Connector 110"/>
          <p:cNvCxnSpPr>
            <a:stCxn id="54" idx="2"/>
            <a:endCxn id="47" idx="0"/>
          </p:cNvCxnSpPr>
          <p:nvPr/>
        </p:nvCxnSpPr>
        <p:spPr bwMode="auto">
          <a:xfrm flipH="1">
            <a:off x="2677551" y="2945944"/>
            <a:ext cx="480" cy="19654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7" name="Straight Arrow Connector 116"/>
          <p:cNvCxnSpPr>
            <a:stCxn id="47" idx="2"/>
            <a:endCxn id="90" idx="0"/>
          </p:cNvCxnSpPr>
          <p:nvPr/>
        </p:nvCxnSpPr>
        <p:spPr bwMode="auto">
          <a:xfrm flipH="1">
            <a:off x="1993197" y="3453280"/>
            <a:ext cx="684354" cy="30884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1" name="Straight Arrow Connector 120"/>
          <p:cNvCxnSpPr>
            <a:stCxn id="47" idx="2"/>
            <a:endCxn id="91" idx="0"/>
          </p:cNvCxnSpPr>
          <p:nvPr/>
        </p:nvCxnSpPr>
        <p:spPr bwMode="auto">
          <a:xfrm>
            <a:off x="2677551" y="3453280"/>
            <a:ext cx="1722533" cy="29880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9" name="Straight Arrow Connector 158"/>
          <p:cNvCxnSpPr/>
          <p:nvPr/>
        </p:nvCxnSpPr>
        <p:spPr bwMode="auto">
          <a:xfrm flipH="1" flipV="1">
            <a:off x="1954569" y="6196825"/>
            <a:ext cx="3662859" cy="1065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0" name="Straight Arrow Connector 159"/>
          <p:cNvCxnSpPr/>
          <p:nvPr/>
        </p:nvCxnSpPr>
        <p:spPr bwMode="auto">
          <a:xfrm>
            <a:off x="5618645" y="5312986"/>
            <a:ext cx="0" cy="89449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61" name="Straight Arrow Connector 160"/>
          <p:cNvCxnSpPr>
            <a:stCxn id="162" idx="0"/>
          </p:cNvCxnSpPr>
          <p:nvPr/>
        </p:nvCxnSpPr>
        <p:spPr bwMode="auto">
          <a:xfrm flipH="1">
            <a:off x="3837517" y="6178924"/>
            <a:ext cx="1861" cy="25601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62" name="Oval 161"/>
          <p:cNvSpPr/>
          <p:nvPr/>
        </p:nvSpPr>
        <p:spPr bwMode="auto">
          <a:xfrm>
            <a:off x="3810000" y="6178924"/>
            <a:ext cx="58756" cy="611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cxnSp>
        <p:nvCxnSpPr>
          <p:cNvPr id="180" name="Straight Arrow Connector 179"/>
          <p:cNvCxnSpPr>
            <a:stCxn id="14" idx="2"/>
          </p:cNvCxnSpPr>
          <p:nvPr/>
        </p:nvCxnSpPr>
        <p:spPr bwMode="auto">
          <a:xfrm>
            <a:off x="5600700" y="2113027"/>
            <a:ext cx="0" cy="137694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1" name="Straight Arrow Connector 180"/>
          <p:cNvCxnSpPr/>
          <p:nvPr/>
        </p:nvCxnSpPr>
        <p:spPr bwMode="auto">
          <a:xfrm flipH="1" flipV="1">
            <a:off x="5600699" y="3489967"/>
            <a:ext cx="2204433" cy="198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3" name="Straight Arrow Connector 182"/>
          <p:cNvCxnSpPr>
            <a:stCxn id="184" idx="4"/>
            <a:endCxn id="98" idx="0"/>
          </p:cNvCxnSpPr>
          <p:nvPr/>
        </p:nvCxnSpPr>
        <p:spPr bwMode="auto">
          <a:xfrm flipH="1">
            <a:off x="6818043" y="3520524"/>
            <a:ext cx="5834" cy="15536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84" name="Oval 183"/>
          <p:cNvSpPr/>
          <p:nvPr/>
        </p:nvSpPr>
        <p:spPr bwMode="auto">
          <a:xfrm>
            <a:off x="6794499" y="3459410"/>
            <a:ext cx="58756" cy="611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75" name="Rectangle 74"/>
          <p:cNvSpPr/>
          <p:nvPr/>
        </p:nvSpPr>
        <p:spPr bwMode="auto">
          <a:xfrm>
            <a:off x="1369357" y="1545202"/>
            <a:ext cx="2617351" cy="33386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(5, 21)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7" name="Rectangle 86"/>
          <p:cNvSpPr/>
          <p:nvPr/>
        </p:nvSpPr>
        <p:spPr bwMode="auto">
          <a:xfrm>
            <a:off x="689330" y="4249604"/>
            <a:ext cx="2617351" cy="3054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(23, N) có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88" name="Straight Arrow Connector 87"/>
          <p:cNvCxnSpPr>
            <a:stCxn id="90" idx="2"/>
            <a:endCxn id="87" idx="0"/>
          </p:cNvCxnSpPr>
          <p:nvPr/>
        </p:nvCxnSpPr>
        <p:spPr bwMode="auto">
          <a:xfrm>
            <a:off x="1993197" y="4054872"/>
            <a:ext cx="4809" cy="19473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3" name="Rectangle 92"/>
          <p:cNvSpPr/>
          <p:nvPr/>
        </p:nvSpPr>
        <p:spPr bwMode="auto">
          <a:xfrm>
            <a:off x="76200" y="4745037"/>
            <a:ext cx="3810000" cy="33505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thời gian tiếp 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(25, 27)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đóng lại</a:t>
            </a:r>
            <a:endParaRPr kumimoji="0" lang="en-US" sz="16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6" name="Rectangle 95"/>
          <p:cNvSpPr/>
          <p:nvPr/>
        </p:nvSpPr>
        <p:spPr bwMode="auto">
          <a:xfrm>
            <a:off x="6694003" y="2810869"/>
            <a:ext cx="2222256" cy="5543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8" name="Rectangle 97"/>
          <p:cNvSpPr/>
          <p:nvPr/>
        </p:nvSpPr>
        <p:spPr bwMode="auto">
          <a:xfrm>
            <a:off x="5562600" y="3675888"/>
            <a:ext cx="2510885" cy="55345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khởi động qua 2 cấp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điện trở R1,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R2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09" name="Straight Arrow Connector 108"/>
          <p:cNvCxnSpPr>
            <a:stCxn id="87" idx="2"/>
          </p:cNvCxnSpPr>
          <p:nvPr/>
        </p:nvCxnSpPr>
        <p:spPr bwMode="auto">
          <a:xfrm flipH="1">
            <a:off x="1993197" y="4555020"/>
            <a:ext cx="4809" cy="19001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16" name="Straight Arrow Connector 115"/>
          <p:cNvCxnSpPr>
            <a:stCxn id="93" idx="2"/>
            <a:endCxn id="102" idx="0"/>
          </p:cNvCxnSpPr>
          <p:nvPr/>
        </p:nvCxnSpPr>
        <p:spPr bwMode="auto">
          <a:xfrm flipH="1">
            <a:off x="1978607" y="5080090"/>
            <a:ext cx="2593" cy="1833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2" name="Straight Arrow Connector 121"/>
          <p:cNvCxnSpPr>
            <a:stCxn id="102" idx="2"/>
            <a:endCxn id="105" idx="0"/>
          </p:cNvCxnSpPr>
          <p:nvPr/>
        </p:nvCxnSpPr>
        <p:spPr bwMode="auto">
          <a:xfrm>
            <a:off x="1978607" y="5584151"/>
            <a:ext cx="0" cy="1657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31" name="Straight Arrow Connector 130"/>
          <p:cNvCxnSpPr>
            <a:stCxn id="43" idx="2"/>
            <a:endCxn id="75" idx="0"/>
          </p:cNvCxnSpPr>
          <p:nvPr/>
        </p:nvCxnSpPr>
        <p:spPr bwMode="auto">
          <a:xfrm flipH="1">
            <a:off x="2678033" y="1327742"/>
            <a:ext cx="1948657" cy="21746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3" name="Straight Arrow Connector 142"/>
          <p:cNvCxnSpPr/>
          <p:nvPr/>
        </p:nvCxnSpPr>
        <p:spPr bwMode="auto">
          <a:xfrm>
            <a:off x="7805131" y="3371088"/>
            <a:ext cx="0" cy="14427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0" name="Straight Arrow Connector 169"/>
          <p:cNvCxnSpPr>
            <a:stCxn id="91" idx="2"/>
          </p:cNvCxnSpPr>
          <p:nvPr/>
        </p:nvCxnSpPr>
        <p:spPr bwMode="auto">
          <a:xfrm flipH="1">
            <a:off x="4400083" y="4342782"/>
            <a:ext cx="1" cy="17716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2" name="Straight Arrow Connector 171"/>
          <p:cNvCxnSpPr/>
          <p:nvPr/>
        </p:nvCxnSpPr>
        <p:spPr bwMode="auto">
          <a:xfrm flipH="1">
            <a:off x="4400085" y="4514088"/>
            <a:ext cx="2417957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3" name="Straight Arrow Connector 172"/>
          <p:cNvCxnSpPr/>
          <p:nvPr/>
        </p:nvCxnSpPr>
        <p:spPr bwMode="auto">
          <a:xfrm>
            <a:off x="5617427" y="4508995"/>
            <a:ext cx="1218" cy="25054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78" name="Oval 177"/>
          <p:cNvSpPr/>
          <p:nvPr/>
        </p:nvSpPr>
        <p:spPr bwMode="auto">
          <a:xfrm>
            <a:off x="5593884" y="4478438"/>
            <a:ext cx="58756" cy="61114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cxnSp>
        <p:nvCxnSpPr>
          <p:cNvPr id="179" name="Straight Arrow Connector 178"/>
          <p:cNvCxnSpPr>
            <a:stCxn id="98" idx="2"/>
          </p:cNvCxnSpPr>
          <p:nvPr/>
        </p:nvCxnSpPr>
        <p:spPr bwMode="auto">
          <a:xfrm flipH="1">
            <a:off x="6818042" y="4229339"/>
            <a:ext cx="1" cy="2796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93" name="Straight Arrow Connector 192"/>
          <p:cNvCxnSpPr/>
          <p:nvPr/>
        </p:nvCxnSpPr>
        <p:spPr bwMode="auto">
          <a:xfrm>
            <a:off x="1953962" y="6073039"/>
            <a:ext cx="607" cy="12378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207" name="Rectangle 206"/>
          <p:cNvSpPr/>
          <p:nvPr/>
        </p:nvSpPr>
        <p:spPr bwMode="auto">
          <a:xfrm>
            <a:off x="5675376" y="6281523"/>
            <a:ext cx="3394075" cy="55583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 tốc độ rotor ≥ 15% tốc độ định mức thì tiếp điểm R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đóng lại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9" name="Straight Arrow Connector 208"/>
          <p:cNvCxnSpPr>
            <a:stCxn id="7" idx="3"/>
            <a:endCxn id="207" idx="1"/>
          </p:cNvCxnSpPr>
          <p:nvPr/>
        </p:nvCxnSpPr>
        <p:spPr bwMode="auto">
          <a:xfrm>
            <a:off x="5210186" y="6555077"/>
            <a:ext cx="465190" cy="436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60501497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000"/>
                            </p:stCondLst>
                            <p:childTnLst>
                              <p:par>
                                <p:cTn id="6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000"/>
                            </p:stCondLst>
                            <p:childTnLst>
                              <p:par>
                                <p:cTn id="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8500"/>
                            </p:stCondLst>
                            <p:childTnLst>
                              <p:par>
                                <p:cTn id="8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00"/>
                            </p:stCondLst>
                            <p:childTnLst>
                              <p:par>
                                <p:cTn id="9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"/>
                            </p:stCondLst>
                            <p:childTnLst>
                              <p:par>
                                <p:cTn id="1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4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500"/>
                            </p:stCondLst>
                            <p:childTnLst>
                              <p:par>
                                <p:cTn id="1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500"/>
                            </p:stCondLst>
                            <p:childTnLst>
                              <p:par>
                                <p:cTn id="1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500"/>
                            </p:stCondLst>
                            <p:childTnLst>
                              <p:par>
                                <p:cTn id="14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500"/>
                            </p:stCondLst>
                            <p:childTnLst>
                              <p:par>
                                <p:cTn id="15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0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6" fill="hold">
                            <p:stCondLst>
                              <p:cond delay="500"/>
                            </p:stCondLst>
                            <p:childTnLst>
                              <p:par>
                                <p:cTn id="16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9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500"/>
                            </p:stCondLst>
                            <p:childTnLst>
                              <p:par>
                                <p:cTn id="17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1000"/>
                            </p:stCondLst>
                            <p:childTnLst>
                              <p:par>
                                <p:cTn id="18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3" fill="hold">
                            <p:stCondLst>
                              <p:cond delay="1500"/>
                            </p:stCondLst>
                            <p:childTnLst>
                              <p:par>
                                <p:cTn id="1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2500"/>
                            </p:stCondLst>
                            <p:childTnLst>
                              <p:par>
                                <p:cTn id="19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500"/>
                            </p:stCondLst>
                            <p:childTnLst>
                              <p:par>
                                <p:cTn id="20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4" fill="hold">
                      <p:stCondLst>
                        <p:cond delay="indefinite"/>
                      </p:stCondLst>
                      <p:childTnLst>
                        <p:par>
                          <p:cTn id="205" fill="hold">
                            <p:stCondLst>
                              <p:cond delay="0"/>
                            </p:stCondLst>
                            <p:childTnLst>
                              <p:par>
                                <p:cTn id="2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500"/>
                            </p:stCondLst>
                            <p:childTnLst>
                              <p:par>
                                <p:cTn id="21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2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3" fill="hold">
                      <p:stCondLst>
                        <p:cond delay="indefinite"/>
                      </p:stCondLst>
                      <p:childTnLst>
                        <p:par>
                          <p:cTn id="214" fill="hold">
                            <p:stCondLst>
                              <p:cond delay="0"/>
                            </p:stCondLst>
                            <p:childTnLst>
                              <p:par>
                                <p:cTn id="2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500"/>
                            </p:stCondLst>
                            <p:childTnLst>
                              <p:par>
                                <p:cTn id="2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1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2" fill="hold">
                      <p:stCondLst>
                        <p:cond delay="indefinite"/>
                      </p:stCondLst>
                      <p:childTnLst>
                        <p:par>
                          <p:cTn id="223" fill="hold">
                            <p:stCondLst>
                              <p:cond delay="0"/>
                            </p:stCondLst>
                            <p:childTnLst>
                              <p:par>
                                <p:cTn id="2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7" fill="hold">
                            <p:stCondLst>
                              <p:cond delay="500"/>
                            </p:stCondLst>
                            <p:childTnLst>
                              <p:par>
                                <p:cTn id="22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1" fill="hold">
                      <p:stCondLst>
                        <p:cond delay="indefinite"/>
                      </p:stCondLst>
                      <p:childTnLst>
                        <p:par>
                          <p:cTn id="232" fill="hold">
                            <p:stCondLst>
                              <p:cond delay="0"/>
                            </p:stCondLst>
                            <p:childTnLst>
                              <p:par>
                                <p:cTn id="2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8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500"/>
                            </p:stCondLst>
                            <p:childTnLst>
                              <p:par>
                                <p:cTn id="2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6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1500"/>
                            </p:stCondLst>
                            <p:childTnLst>
                              <p:par>
                                <p:cTn id="2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0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1" fill="hold">
                            <p:stCondLst>
                              <p:cond delay="2000"/>
                            </p:stCondLst>
                            <p:childTnLst>
                              <p:par>
                                <p:cTn id="25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5" fill="hold">
                      <p:stCondLst>
                        <p:cond delay="indefinite"/>
                      </p:stCondLst>
                      <p:childTnLst>
                        <p:par>
                          <p:cTn id="256" fill="hold">
                            <p:stCondLst>
                              <p:cond delay="0"/>
                            </p:stCondLst>
                            <p:childTnLst>
                              <p:par>
                                <p:cTn id="2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500"/>
                                        <p:tgtEl>
                                          <p:spTgt spid="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500"/>
                            </p:stCondLst>
                            <p:childTnLst>
                              <p:par>
                                <p:cTn id="2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3" dur="500"/>
                                        <p:tgtEl>
                                          <p:spTgt spid="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  <p:bldP spid="14" grpId="0" animBg="1"/>
      <p:bldP spid="15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2" grpId="0" animBg="1"/>
      <p:bldP spid="105" grpId="0" animBg="1"/>
      <p:bldP spid="54" grpId="0" animBg="1"/>
      <p:bldP spid="162" grpId="0" animBg="1"/>
      <p:bldP spid="184" grpId="0" animBg="1"/>
      <p:bldP spid="75" grpId="0" animBg="1"/>
      <p:bldP spid="87" grpId="0" animBg="1"/>
      <p:bldP spid="93" grpId="0" animBg="1"/>
      <p:bldP spid="96" grpId="0" animBg="1"/>
      <p:bldP spid="98" grpId="0" animBg="1"/>
      <p:bldP spid="178" grpId="0" animBg="1"/>
      <p:bldP spid="207" grpId="0" animBg="1"/>
    </p:bld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3124200" y="543379"/>
          <a:ext cx="5943600" cy="62384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3801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1897" t="22066" r="45241" b="20259"/>
                      <a:stretch>
                        <a:fillRect/>
                      </a:stretch>
                    </p:blipFill>
                    <p:spPr bwMode="auto">
                      <a:xfrm>
                        <a:off x="3124200" y="543379"/>
                        <a:ext cx="5943600" cy="62384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ngược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hãm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ngược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7704849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/>
          <p:nvPr/>
        </p:nvCxnSpPr>
        <p:spPr bwMode="auto">
          <a:xfrm>
            <a:off x="146986" y="2438400"/>
            <a:ext cx="15279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291698" y="135244"/>
            <a:ext cx="2525621" cy="37741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1503612" y="724301"/>
            <a:ext cx="2395941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3810000" y="1981202"/>
            <a:ext cx="2794260" cy="37119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17) đóng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1447800" y="1981201"/>
            <a:ext cx="1169885" cy="12954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26599" y="1981432"/>
            <a:ext cx="1029997" cy="94254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</a:p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2701583" y="512655"/>
            <a:ext cx="1852926" cy="21164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160294" y="1524000"/>
            <a:ext cx="1135106" cy="98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146881" y="1524000"/>
            <a:ext cx="12413" cy="91440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76200" y="1185446"/>
            <a:ext cx="1193405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1295400" y="1347896"/>
            <a:ext cx="2807212" cy="3718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2145459" y="3581400"/>
            <a:ext cx="2900675" cy="62272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(19,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(25,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(27,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N)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2699006" y="1085706"/>
            <a:ext cx="2577" cy="26219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 flipH="1">
            <a:off x="2032743" y="1719714"/>
            <a:ext cx="666263" cy="26148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841598" y="1719714"/>
            <a:ext cx="1857408" cy="26171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>
            <a:off x="2767450" y="323950"/>
            <a:ext cx="524248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204439" y="135245"/>
            <a:ext cx="2563011" cy="37741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đang hoạt động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2713525" y="1981201"/>
            <a:ext cx="1019315" cy="12954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</a:p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(5, 19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(5,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21)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2699006" y="1719714"/>
            <a:ext cx="524177" cy="26148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3" idx="2"/>
            <a:endCxn id="13" idx="0"/>
          </p:cNvCxnSpPr>
          <p:nvPr/>
        </p:nvCxnSpPr>
        <p:spPr bwMode="auto">
          <a:xfrm>
            <a:off x="2699006" y="1719714"/>
            <a:ext cx="2508124" cy="26148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1" name="Rectangle 90"/>
          <p:cNvSpPr/>
          <p:nvPr/>
        </p:nvSpPr>
        <p:spPr bwMode="auto">
          <a:xfrm>
            <a:off x="2510200" y="4495800"/>
            <a:ext cx="2179321" cy="12963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endParaRPr kumimoji="0" lang="en-US" sz="16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lvl="0" algn="ctr">
              <a:defRPr/>
            </a:pP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</a:p>
          <a:p>
            <a:pPr lvl="0" algn="ctr">
              <a:defRPr/>
            </a:pP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lang="en-US" sz="16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en-US" sz="160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>
              <a:defRPr/>
            </a:pP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hở 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152400" y="3584498"/>
            <a:ext cx="1923498" cy="61963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 flipH="1">
            <a:off x="1114149" y="3276601"/>
            <a:ext cx="918594" cy="30789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5798820" y="6201628"/>
            <a:ext cx="3185159" cy="5713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4801019" y="857795"/>
            <a:ext cx="2829887" cy="3614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13) đóng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0" name="Rectangle 59"/>
          <p:cNvSpPr/>
          <p:nvPr/>
        </p:nvSpPr>
        <p:spPr bwMode="auto">
          <a:xfrm>
            <a:off x="6096000" y="135244"/>
            <a:ext cx="2931454" cy="377411"/>
          </a:xfrm>
          <a:prstGeom prst="rect">
            <a:avLst/>
          </a:prstGeom>
          <a:solidFill>
            <a:srgbClr val="CCFFF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R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đang đóng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2" name="Rectangle 71"/>
          <p:cNvSpPr/>
          <p:nvPr/>
        </p:nvSpPr>
        <p:spPr bwMode="auto">
          <a:xfrm>
            <a:off x="5845434" y="5597417"/>
            <a:ext cx="3089215" cy="3750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(17, N)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mất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3" name="Rectangle 72"/>
          <p:cNvSpPr/>
          <p:nvPr/>
        </p:nvSpPr>
        <p:spPr bwMode="auto">
          <a:xfrm>
            <a:off x="5845433" y="4772525"/>
            <a:ext cx="3089215" cy="58072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 n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&lt; 15% n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đm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thì tiếp điểm R</a:t>
            </a:r>
            <a:r>
              <a:rPr lang="en-US" sz="1600" baseline="-250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KT</a:t>
            </a:r>
            <a:r>
              <a:rPr lang="en-US" sz="160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(13, 15) hở ra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4" name="Rectangle 73"/>
          <p:cNvSpPr/>
          <p:nvPr/>
        </p:nvSpPr>
        <p:spPr bwMode="auto">
          <a:xfrm>
            <a:off x="5943600" y="4184256"/>
            <a:ext cx="2895600" cy="35966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 cơ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 hãm ngược</a:t>
            </a:r>
            <a:endParaRPr lang="en-US" sz="160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5" name="Rectangle 74"/>
          <p:cNvSpPr/>
          <p:nvPr/>
        </p:nvSpPr>
        <p:spPr bwMode="auto">
          <a:xfrm>
            <a:off x="5845433" y="3343975"/>
            <a:ext cx="3089215" cy="58493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7" name="Rectangle 76"/>
          <p:cNvSpPr/>
          <p:nvPr/>
        </p:nvSpPr>
        <p:spPr bwMode="auto">
          <a:xfrm>
            <a:off x="5943600" y="2763250"/>
            <a:ext cx="2895599" cy="33184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(17, N)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có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16" name="Straight Arrow Connector 115"/>
          <p:cNvCxnSpPr>
            <a:stCxn id="3" idx="2"/>
            <a:endCxn id="58" idx="0"/>
          </p:cNvCxnSpPr>
          <p:nvPr/>
        </p:nvCxnSpPr>
        <p:spPr bwMode="auto">
          <a:xfrm>
            <a:off x="4554509" y="512655"/>
            <a:ext cx="1661454" cy="34514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2" name="Straight Arrow Connector 141"/>
          <p:cNvCxnSpPr/>
          <p:nvPr/>
        </p:nvCxnSpPr>
        <p:spPr bwMode="auto">
          <a:xfrm>
            <a:off x="3276600" y="3276600"/>
            <a:ext cx="0" cy="33337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4" name="Straight Arrow Connector 143"/>
          <p:cNvCxnSpPr>
            <a:stCxn id="47" idx="2"/>
            <a:endCxn id="91" idx="0"/>
          </p:cNvCxnSpPr>
          <p:nvPr/>
        </p:nvCxnSpPr>
        <p:spPr bwMode="auto">
          <a:xfrm>
            <a:off x="3595797" y="4204129"/>
            <a:ext cx="4064" cy="29167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7" name="Straight Arrow Connector 146"/>
          <p:cNvCxnSpPr>
            <a:endCxn id="77" idx="0"/>
          </p:cNvCxnSpPr>
          <p:nvPr/>
        </p:nvCxnSpPr>
        <p:spPr bwMode="auto">
          <a:xfrm>
            <a:off x="7391400" y="2500356"/>
            <a:ext cx="0" cy="26289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0" name="Straight Arrow Connector 149"/>
          <p:cNvCxnSpPr>
            <a:stCxn id="77" idx="2"/>
            <a:endCxn id="75" idx="0"/>
          </p:cNvCxnSpPr>
          <p:nvPr/>
        </p:nvCxnSpPr>
        <p:spPr bwMode="auto">
          <a:xfrm flipH="1">
            <a:off x="7390041" y="3095090"/>
            <a:ext cx="1359" cy="24888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6" name="Straight Arrow Connector 155"/>
          <p:cNvCxnSpPr>
            <a:stCxn id="75" idx="2"/>
            <a:endCxn id="74" idx="0"/>
          </p:cNvCxnSpPr>
          <p:nvPr/>
        </p:nvCxnSpPr>
        <p:spPr bwMode="auto">
          <a:xfrm>
            <a:off x="7390041" y="3928906"/>
            <a:ext cx="1359" cy="25535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59" name="Straight Arrow Connector 158"/>
          <p:cNvCxnSpPr>
            <a:stCxn id="74" idx="2"/>
            <a:endCxn id="73" idx="0"/>
          </p:cNvCxnSpPr>
          <p:nvPr/>
        </p:nvCxnSpPr>
        <p:spPr bwMode="auto">
          <a:xfrm flipH="1">
            <a:off x="7390041" y="4543925"/>
            <a:ext cx="1359" cy="2286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62" name="Straight Arrow Connector 161"/>
          <p:cNvCxnSpPr>
            <a:stCxn id="73" idx="2"/>
            <a:endCxn id="72" idx="0"/>
          </p:cNvCxnSpPr>
          <p:nvPr/>
        </p:nvCxnSpPr>
        <p:spPr bwMode="auto">
          <a:xfrm>
            <a:off x="7390041" y="5353250"/>
            <a:ext cx="1" cy="24416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67" name="Straight Arrow Connector 166"/>
          <p:cNvCxnSpPr>
            <a:stCxn id="72" idx="2"/>
            <a:endCxn id="105" idx="0"/>
          </p:cNvCxnSpPr>
          <p:nvPr/>
        </p:nvCxnSpPr>
        <p:spPr bwMode="auto">
          <a:xfrm>
            <a:off x="7390042" y="5972475"/>
            <a:ext cx="1358" cy="22915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0" name="Straight Arrow Connector 169"/>
          <p:cNvCxnSpPr>
            <a:endCxn id="187" idx="4"/>
          </p:cNvCxnSpPr>
          <p:nvPr/>
        </p:nvCxnSpPr>
        <p:spPr bwMode="auto">
          <a:xfrm flipH="1">
            <a:off x="7383613" y="1445093"/>
            <a:ext cx="6427" cy="116642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2" name="Straight Arrow Connector 171"/>
          <p:cNvCxnSpPr/>
          <p:nvPr/>
        </p:nvCxnSpPr>
        <p:spPr bwMode="auto">
          <a:xfrm>
            <a:off x="8458200" y="512655"/>
            <a:ext cx="0" cy="204947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3" name="Straight Arrow Connector 172"/>
          <p:cNvCxnSpPr>
            <a:stCxn id="58" idx="2"/>
          </p:cNvCxnSpPr>
          <p:nvPr/>
        </p:nvCxnSpPr>
        <p:spPr bwMode="auto">
          <a:xfrm flipH="1">
            <a:off x="6214638" y="1219200"/>
            <a:ext cx="1325" cy="22158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7" name="Straight Arrow Connector 176"/>
          <p:cNvCxnSpPr/>
          <p:nvPr/>
        </p:nvCxnSpPr>
        <p:spPr bwMode="auto">
          <a:xfrm>
            <a:off x="6212627" y="1436474"/>
            <a:ext cx="1180638" cy="861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1" name="Straight Arrow Connector 180"/>
          <p:cNvCxnSpPr/>
          <p:nvPr/>
        </p:nvCxnSpPr>
        <p:spPr bwMode="auto">
          <a:xfrm flipH="1">
            <a:off x="5208742" y="2362815"/>
            <a:ext cx="356" cy="1700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3" name="Straight Arrow Connector 182"/>
          <p:cNvCxnSpPr/>
          <p:nvPr/>
        </p:nvCxnSpPr>
        <p:spPr bwMode="auto">
          <a:xfrm>
            <a:off x="5202050" y="2544895"/>
            <a:ext cx="3261230" cy="357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187" name="Oval 186"/>
          <p:cNvSpPr/>
          <p:nvPr/>
        </p:nvSpPr>
        <p:spPr bwMode="auto">
          <a:xfrm>
            <a:off x="7332032" y="2499078"/>
            <a:ext cx="103162" cy="112435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635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814187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9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2000"/>
                            </p:stCondLst>
                            <p:childTnLst>
                              <p:par>
                                <p:cTn id="5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500"/>
                            </p:stCondLst>
                            <p:childTnLst>
                              <p:par>
                                <p:cTn id="6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500"/>
                            </p:stCondLst>
                            <p:childTnLst>
                              <p:par>
                                <p:cTn id="9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0"/>
                            </p:stCondLst>
                            <p:childTnLst>
                              <p:par>
                                <p:cTn id="10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00"/>
                            </p:stCondLst>
                            <p:childTnLst>
                              <p:par>
                                <p:cTn id="1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500"/>
                            </p:stCondLst>
                            <p:childTnLst>
                              <p:par>
                                <p:cTn id="1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1000"/>
                            </p:stCondLst>
                            <p:childTnLst>
                              <p:par>
                                <p:cTn id="1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500"/>
                            </p:stCondLst>
                            <p:childTnLst>
                              <p:par>
                                <p:cTn id="1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2000"/>
                            </p:stCondLst>
                            <p:childTnLst>
                              <p:par>
                                <p:cTn id="1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2500"/>
                            </p:stCondLst>
                            <p:childTnLst>
                              <p:par>
                                <p:cTn id="14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000"/>
                            </p:stCondLst>
                            <p:childTnLst>
                              <p:par>
                                <p:cTn id="14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500"/>
                            </p:stCondLst>
                            <p:childTnLst>
                              <p:par>
                                <p:cTn id="1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500"/>
                            </p:stCondLst>
                            <p:childTnLst>
                              <p:par>
                                <p:cTn id="1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500"/>
                            </p:stCondLst>
                            <p:childTnLst>
                              <p:par>
                                <p:cTn id="1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500"/>
                            </p:stCondLst>
                            <p:childTnLst>
                              <p:par>
                                <p:cTn id="18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1" fill="hold">
                            <p:stCondLst>
                              <p:cond delay="500"/>
                            </p:stCondLst>
                            <p:childTnLst>
                              <p:par>
                                <p:cTn id="19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4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4" grpId="0" animBg="1"/>
      <p:bldP spid="16" grpId="0" animBg="1"/>
      <p:bldP spid="40" grpId="0"/>
      <p:bldP spid="43" grpId="0" animBg="1"/>
      <p:bldP spid="47" grpId="0" animBg="1"/>
      <p:bldP spid="50" grpId="0" animBg="1"/>
      <p:bldP spid="91" grpId="0" animBg="1"/>
      <p:bldP spid="95" grpId="0" animBg="1"/>
      <p:bldP spid="105" grpId="0" animBg="1"/>
      <p:bldP spid="58" grpId="0" animBg="1"/>
      <p:bldP spid="72" grpId="0" animBg="1"/>
      <p:bldP spid="73" grpId="0" animBg="1"/>
      <p:bldP spid="74" grpId="0" animBg="1"/>
      <p:bldP spid="75" grpId="0" animBg="1"/>
      <p:bldP spid="77" grpId="0" animBg="1"/>
      <p:bldP spid="187" grpId="0" animBg="1"/>
    </p:bld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/>
        </p:nvGraphicFramePr>
        <p:xfrm>
          <a:off x="3124200" y="543379"/>
          <a:ext cx="5943600" cy="62384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858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1897" t="22066" r="45241" b="20259"/>
                      <a:stretch>
                        <a:fillRect/>
                      </a:stretch>
                    </p:blipFill>
                    <p:spPr bwMode="auto">
                      <a:xfrm>
                        <a:off x="3124200" y="543379"/>
                        <a:ext cx="5943600" cy="62384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ngược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khẩn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cấp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397686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endCxn id="16" idx="1"/>
          </p:cNvCxnSpPr>
          <p:nvPr/>
        </p:nvCxnSpPr>
        <p:spPr bwMode="auto">
          <a:xfrm>
            <a:off x="86195" y="3929008"/>
            <a:ext cx="13890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661425" y="360961"/>
            <a:ext cx="2826643" cy="3430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EM(1, 3)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876775" y="1024116"/>
            <a:ext cx="2395941" cy="32855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EM(1, 3)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13" name="Rectangle 12"/>
          <p:cNvSpPr/>
          <p:nvPr/>
        </p:nvSpPr>
        <p:spPr bwMode="auto">
          <a:xfrm>
            <a:off x="3459409" y="3347354"/>
            <a:ext cx="958895" cy="14145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(A6, B6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(B6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C6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hở ra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896870" y="3347342"/>
            <a:ext cx="1016112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điểm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(A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A</a:t>
            </a:r>
            <a:r>
              <a:rPr kumimoji="0" lang="en-US" sz="14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 K</a:t>
            </a:r>
            <a:r>
              <a:rPr lang="en-US" sz="1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(C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, C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) hở ra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211666" y="3347585"/>
            <a:ext cx="633526" cy="14145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</a:p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(7, 9) hở ra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5074746" y="704060"/>
            <a:ext cx="1" cy="3200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/>
          <p:nvPr/>
        </p:nvCxnSpPr>
        <p:spPr bwMode="auto">
          <a:xfrm>
            <a:off x="143244" y="2493397"/>
            <a:ext cx="1013716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79854" y="2546828"/>
            <a:ext cx="12099" cy="131614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62709" y="2129895"/>
            <a:ext cx="1084914" cy="2797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3445414" y="1952642"/>
            <a:ext cx="991117" cy="9631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(19,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1253833" y="1951980"/>
            <a:ext cx="923738" cy="97073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(11,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5115150" y="1951931"/>
            <a:ext cx="955012" cy="97130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(25,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1715702" y="1352666"/>
            <a:ext cx="3359044" cy="59931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 flipH="1">
            <a:off x="1404926" y="2922714"/>
            <a:ext cx="310776" cy="4246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528429" y="2922714"/>
            <a:ext cx="1187273" cy="42487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9" idx="2"/>
            <a:endCxn id="42" idx="0"/>
          </p:cNvCxnSpPr>
          <p:nvPr/>
        </p:nvCxnSpPr>
        <p:spPr bwMode="auto">
          <a:xfrm flipH="1">
            <a:off x="3940973" y="1352666"/>
            <a:ext cx="1133773" cy="59997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>
            <a:off x="3124394" y="532511"/>
            <a:ext cx="537031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358431" y="256228"/>
            <a:ext cx="2765963" cy="552566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đang hoạt động, </a:t>
            </a:r>
            <a:r>
              <a:rPr kumimoji="0" lang="en-US" alt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khi có sự cố cần dừng khẩn cấp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1955802" y="3347342"/>
            <a:ext cx="660211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</a:p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(5, 19) hở ra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1715702" y="2922714"/>
            <a:ext cx="570206" cy="4246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 flipH="1">
            <a:off x="3938857" y="2915750"/>
            <a:ext cx="2116" cy="43160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>
            <a:off x="5074746" y="1352666"/>
            <a:ext cx="517910" cy="59926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5685067" y="3347353"/>
            <a:ext cx="956621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(5, 23) hở ra ngắt duy trì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4504220" y="3347342"/>
            <a:ext cx="1015226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414868" y="5137124"/>
            <a:ext cx="1980116" cy="5503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6838017" y="1952643"/>
            <a:ext cx="955012" cy="96310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(27,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>
            <a:off x="7315523" y="2915750"/>
            <a:ext cx="2193" cy="43160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4" idx="2"/>
            <a:endCxn id="95" idx="0"/>
          </p:cNvCxnSpPr>
          <p:nvPr/>
        </p:nvCxnSpPr>
        <p:spPr bwMode="auto">
          <a:xfrm>
            <a:off x="1404926" y="4762181"/>
            <a:ext cx="0" cy="37494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6815125" y="3347353"/>
            <a:ext cx="1005182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5011833" y="2923235"/>
            <a:ext cx="580823" cy="42410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5011833" y="4762181"/>
            <a:ext cx="0" cy="37494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4194317" y="5137123"/>
            <a:ext cx="1635032" cy="5503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R1 trở lại mạch khởi động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6427345" y="5137123"/>
            <a:ext cx="1780742" cy="5503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R2 trở lại mạch khởi động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7317716" y="4761952"/>
            <a:ext cx="0" cy="37517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074746" y="1352666"/>
            <a:ext cx="2240777" cy="59997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7" idx="2"/>
            <a:endCxn id="90" idx="0"/>
          </p:cNvCxnSpPr>
          <p:nvPr/>
        </p:nvCxnSpPr>
        <p:spPr bwMode="auto">
          <a:xfrm>
            <a:off x="5592656" y="2923235"/>
            <a:ext cx="570722" cy="42411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4" name="Rectangle 43"/>
          <p:cNvSpPr/>
          <p:nvPr/>
        </p:nvSpPr>
        <p:spPr bwMode="auto">
          <a:xfrm>
            <a:off x="7917540" y="3355602"/>
            <a:ext cx="1157511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R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(5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</a:t>
            </a:r>
          </a:p>
          <a:p>
            <a:pPr lvl="0" algn="ctr">
              <a:defRPr/>
            </a:pP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(25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27), hở ra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48" idx="2"/>
            <a:endCxn id="44" idx="0"/>
          </p:cNvCxnSpPr>
          <p:nvPr/>
        </p:nvCxnSpPr>
        <p:spPr bwMode="auto">
          <a:xfrm flipH="1">
            <a:off x="8496296" y="2914991"/>
            <a:ext cx="2760" cy="44061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8" name="Rectangle 47"/>
          <p:cNvSpPr/>
          <p:nvPr/>
        </p:nvSpPr>
        <p:spPr bwMode="auto">
          <a:xfrm>
            <a:off x="7974318" y="1951884"/>
            <a:ext cx="1049475" cy="96310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Cuộn dây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kumimoji="0" lang="en-US" sz="1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(21,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sz="1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z="1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(23, </a:t>
            </a:r>
            <a:r>
              <a:rPr lang="en-US" sz="1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N) mất </a:t>
            </a: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73" name="Straight Arrow Connector 72"/>
          <p:cNvCxnSpPr>
            <a:stCxn id="9" idx="2"/>
            <a:endCxn id="48" idx="0"/>
          </p:cNvCxnSpPr>
          <p:nvPr/>
        </p:nvCxnSpPr>
        <p:spPr bwMode="auto">
          <a:xfrm>
            <a:off x="5074746" y="1352666"/>
            <a:ext cx="3424310" cy="59921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9" name="Rectangle 88"/>
          <p:cNvSpPr/>
          <p:nvPr/>
        </p:nvSpPr>
        <p:spPr bwMode="auto">
          <a:xfrm>
            <a:off x="2659729" y="3461961"/>
            <a:ext cx="726232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Tiếp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điểm </a:t>
            </a:r>
          </a:p>
          <a:p>
            <a:pPr lvl="0" algn="ctr">
              <a:defRPr/>
            </a:pP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14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 </a:t>
            </a:r>
            <a:r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(15, 17) đóng</a:t>
            </a:r>
            <a:r>
              <a:rPr kumimoji="0" lang="en-US" sz="1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 lại</a:t>
            </a: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2" name="Straight Arrow Connector 91"/>
          <p:cNvCxnSpPr>
            <a:stCxn id="43" idx="2"/>
            <a:endCxn id="89" idx="0"/>
          </p:cNvCxnSpPr>
          <p:nvPr/>
        </p:nvCxnSpPr>
        <p:spPr bwMode="auto">
          <a:xfrm>
            <a:off x="1715702" y="2922714"/>
            <a:ext cx="1307143" cy="53924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539478482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000"/>
                            </p:stCondLst>
                            <p:childTnLst>
                              <p:par>
                                <p:cTn id="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500"/>
                            </p:stCondLst>
                            <p:childTnLst>
                              <p:par>
                                <p:cTn id="11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8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500"/>
                            </p:stCondLst>
                            <p:childTnLst>
                              <p:par>
                                <p:cTn id="1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500"/>
                            </p:stCondLst>
                            <p:childTnLst>
                              <p:par>
                                <p:cTn id="13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500"/>
                            </p:stCondLst>
                            <p:childTnLst>
                              <p:par>
                                <p:cTn id="14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500"/>
                            </p:stCondLst>
                            <p:childTnLst>
                              <p:par>
                                <p:cTn id="15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4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500"/>
                            </p:stCondLst>
                            <p:childTnLst>
                              <p:par>
                                <p:cTn id="16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500"/>
                            </p:stCondLst>
                            <p:childTnLst>
                              <p:par>
                                <p:cTn id="17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2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500"/>
                            </p:stCondLst>
                            <p:childTnLst>
                              <p:par>
                                <p:cTn id="17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500"/>
                            </p:stCondLst>
                            <p:childTnLst>
                              <p:par>
                                <p:cTn id="18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0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4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2" grpId="0" animBg="1"/>
      <p:bldP spid="105" grpId="0" animBg="1"/>
      <p:bldP spid="112" grpId="0" animBg="1"/>
      <p:bldP spid="113" grpId="0" animBg="1"/>
      <p:bldP spid="44" grpId="0" animBg="1"/>
      <p:bldP spid="48" grpId="0" animBg="1"/>
      <p:bldP spid="89" grpId="0" animBg="1"/>
    </p:bld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3124200" y="543379"/>
          <a:ext cx="5943600" cy="62384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21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1897" t="22066" r="45241" b="20259"/>
                      <a:stretch>
                        <a:fillRect/>
                      </a:stretch>
                    </p:blipFill>
                    <p:spPr bwMode="auto">
                      <a:xfrm>
                        <a:off x="3124200" y="543379"/>
                        <a:ext cx="5943600" cy="62384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ngược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mạch điện và động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130265" y="1720194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lực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93689" y="2220375"/>
            <a:ext cx="33384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alt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155269" y="840608"/>
            <a:ext cx="1637355" cy="411576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5" name="Oval 34"/>
          <p:cNvSpPr/>
          <p:nvPr/>
        </p:nvSpPr>
        <p:spPr bwMode="auto">
          <a:xfrm>
            <a:off x="3124200" y="2956044"/>
            <a:ext cx="1633757" cy="52375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66674" y="2761651"/>
            <a:ext cx="3183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quá tải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6520180" y="1272976"/>
            <a:ext cx="533400" cy="49645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7863519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 animBg="1"/>
      <p:bldP spid="29" grpId="1" animBg="1"/>
      <p:bldP spid="35" grpId="0" animBg="1"/>
      <p:bldP spid="25" grpId="0"/>
      <p:bldP spid="49" grpId="0" animBg="1"/>
    </p:bldLst>
  </p:timing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/>
          <p:cNvGraphicFramePr>
            <a:graphicFrameLocks noChangeAspect="1"/>
          </p:cNvGraphicFramePr>
          <p:nvPr>
            <p:extLst/>
          </p:nvPr>
        </p:nvGraphicFramePr>
        <p:xfrm>
          <a:off x="3124200" y="543379"/>
          <a:ext cx="5943600" cy="62384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845" r:id="rId4" imgW="11410950" imgH="4762500" progId="AutoCAD.Drawing.17">
                  <p:embed/>
                </p:oleObj>
              </mc:Choice>
              <mc:Fallback>
                <p:oleObj r:id="rId4" imgW="11410950" imgH="4762500" progId="AutoCAD.Drawing.17">
                  <p:embed/>
                  <p:pic>
                    <p:nvPicPr>
                      <p:cNvPr id="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1897" t="22066" r="45241" b="20259"/>
                      <a:stretch>
                        <a:fillRect/>
                      </a:stretch>
                    </p:blipFill>
                    <p:spPr bwMode="auto">
                      <a:xfrm>
                        <a:off x="3124200" y="543379"/>
                        <a:ext cx="5943600" cy="62384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ngược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 mạch điện và động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130265" y="1720194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khiển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93689" y="2220375"/>
            <a:ext cx="33384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9" name="Oval 48"/>
          <p:cNvSpPr/>
          <p:nvPr/>
        </p:nvSpPr>
        <p:spPr bwMode="auto">
          <a:xfrm>
            <a:off x="5791200" y="1295400"/>
            <a:ext cx="586740" cy="49645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1" name="Rectangle 19"/>
          <p:cNvSpPr>
            <a:spLocks noChangeArrowheads="1"/>
          </p:cNvSpPr>
          <p:nvPr/>
        </p:nvSpPr>
        <p:spPr bwMode="auto">
          <a:xfrm>
            <a:off x="93689" y="2840223"/>
            <a:ext cx="333848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lvl="0" indent="0">
              <a:spcBef>
                <a:spcPct val="0"/>
              </a:spcBef>
              <a:buClrTx/>
              <a:buSzTx/>
              <a:buNone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</a:t>
            </a:r>
            <a:r>
              <a:rPr kumimoji="0" lang="en-US" alt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Khóa chéo K</a:t>
            </a:r>
            <a:r>
              <a:rPr kumimoji="0" lang="en-US" alt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</a:t>
            </a:r>
            <a:r>
              <a:rPr lang="en-US" altLang="en-US" sz="24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(9, 11) và </a:t>
            </a:r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altLang="en-US" sz="24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altLang="en-US" sz="24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(15, 17)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2" name="Oval 11"/>
          <p:cNvSpPr/>
          <p:nvPr/>
        </p:nvSpPr>
        <p:spPr bwMode="auto">
          <a:xfrm>
            <a:off x="8001000" y="1295400"/>
            <a:ext cx="685800" cy="49645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5" name="Oval 14"/>
          <p:cNvSpPr/>
          <p:nvPr/>
        </p:nvSpPr>
        <p:spPr bwMode="auto">
          <a:xfrm>
            <a:off x="8001000" y="1838779"/>
            <a:ext cx="685800" cy="49645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1214406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49" grpId="0" animBg="1"/>
      <p:bldP spid="49" grpId="1" animBg="1"/>
      <p:bldP spid="11" grpId="0"/>
      <p:bldP spid="12" grpId="0" animBg="1"/>
      <p:bldP spid="15" grpId="0" animBg="1"/>
    </p:bldLst>
  </p:timing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215166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828800" y="3131582"/>
            <a:ext cx="3429000" cy="3581400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MS PGothic" panose="020B0600070205080204" pitchFamily="34" charset="-128"/>
                <a:cs typeface="+mn-cs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76198" y="1748135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Công tắc tơ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và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2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2.3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ngược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 mạch điện và động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9491057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460" y="421750"/>
            <a:ext cx="5573995" cy="6283850"/>
          </a:xfrm>
          <a:prstGeom prst="rect">
            <a:avLst/>
          </a:prstGeom>
        </p:spPr>
      </p:pic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2.4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năng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 thiệu mạch điện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lực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5" name="Rectangle 19"/>
          <p:cNvSpPr>
            <a:spLocks noChangeArrowheads="1"/>
          </p:cNvSpPr>
          <p:nvPr/>
        </p:nvSpPr>
        <p:spPr bwMode="auto">
          <a:xfrm>
            <a:off x="215741" y="1836200"/>
            <a:ext cx="336565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Động cơ M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7" name="Oval 26"/>
          <p:cNvSpPr/>
          <p:nvPr/>
        </p:nvSpPr>
        <p:spPr bwMode="auto">
          <a:xfrm>
            <a:off x="4157903" y="3725333"/>
            <a:ext cx="820543" cy="77122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198463" y="2372775"/>
            <a:ext cx="33384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CB ba pha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600642" y="736599"/>
            <a:ext cx="1801091" cy="54780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198464" y="2905146"/>
            <a:ext cx="31707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3636194" y="1972730"/>
            <a:ext cx="1853254" cy="515612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6858001" y="4955456"/>
            <a:ext cx="533400" cy="4686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8" name="Rectangle 13"/>
          <p:cNvSpPr>
            <a:spLocks noChangeArrowheads="1"/>
          </p:cNvSpPr>
          <p:nvPr/>
        </p:nvSpPr>
        <p:spPr bwMode="auto">
          <a:xfrm>
            <a:off x="198463" y="4509585"/>
            <a:ext cx="322712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Điện trở R1, R2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13"/>
          <p:cNvSpPr>
            <a:spLocks noChangeArrowheads="1"/>
          </p:cNvSpPr>
          <p:nvPr/>
        </p:nvSpPr>
        <p:spPr bwMode="auto">
          <a:xfrm>
            <a:off x="188725" y="3989071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8" name="Oval 47"/>
          <p:cNvSpPr/>
          <p:nvPr/>
        </p:nvSpPr>
        <p:spPr bwMode="auto">
          <a:xfrm>
            <a:off x="3432174" y="4876800"/>
            <a:ext cx="2054225" cy="6903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09945" y="5558135"/>
            <a:ext cx="3183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Phần tử </a:t>
            </a: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đốt 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nóng OL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3466936" y="5792447"/>
            <a:ext cx="2074306" cy="6663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0" name="Rectangle 13"/>
          <p:cNvSpPr>
            <a:spLocks noChangeArrowheads="1"/>
          </p:cNvSpPr>
          <p:nvPr/>
        </p:nvSpPr>
        <p:spPr bwMode="auto">
          <a:xfrm>
            <a:off x="171448" y="3451206"/>
            <a:ext cx="319461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1" name="Rectangle 13"/>
          <p:cNvSpPr>
            <a:spLocks noChangeArrowheads="1"/>
          </p:cNvSpPr>
          <p:nvPr/>
        </p:nvSpPr>
        <p:spPr bwMode="auto">
          <a:xfrm>
            <a:off x="198463" y="5027191"/>
            <a:ext cx="31866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động lực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endParaRPr kumimoji="0" lang="en-US" altLang="en-US" sz="24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90800" y="-155576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3" name="Oval 52"/>
          <p:cNvSpPr/>
          <p:nvPr/>
        </p:nvSpPr>
        <p:spPr bwMode="auto">
          <a:xfrm>
            <a:off x="6764601" y="4283217"/>
            <a:ext cx="533400" cy="4686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4" name="Oval 53"/>
          <p:cNvSpPr/>
          <p:nvPr/>
        </p:nvSpPr>
        <p:spPr bwMode="auto">
          <a:xfrm>
            <a:off x="6858001" y="6279278"/>
            <a:ext cx="533400" cy="4686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6" name="Oval 55"/>
          <p:cNvSpPr/>
          <p:nvPr/>
        </p:nvSpPr>
        <p:spPr bwMode="auto">
          <a:xfrm>
            <a:off x="3577167" y="5410200"/>
            <a:ext cx="1824566" cy="4686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7" name="Oval 56"/>
          <p:cNvSpPr/>
          <p:nvPr/>
        </p:nvSpPr>
        <p:spPr bwMode="auto">
          <a:xfrm>
            <a:off x="3661833" y="4524807"/>
            <a:ext cx="1824566" cy="468654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3516650" y="3108002"/>
            <a:ext cx="2024592" cy="53977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7740170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0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3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5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9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27" grpId="0" animBg="1"/>
      <p:bldP spid="27" grpId="1" animBg="1"/>
      <p:bldP spid="28" grpId="0"/>
      <p:bldP spid="29" grpId="0" animBg="1"/>
      <p:bldP spid="29" grpId="1" animBg="1"/>
      <p:bldP spid="30" grpId="0"/>
      <p:bldP spid="31" grpId="0" animBg="1"/>
      <p:bldP spid="31" grpId="1" animBg="1"/>
      <p:bldP spid="37" grpId="0" animBg="1"/>
      <p:bldP spid="37" grpId="1" animBg="1"/>
      <p:bldP spid="38" grpId="0"/>
      <p:bldP spid="42" grpId="0"/>
      <p:bldP spid="48" grpId="0" animBg="1"/>
      <p:bldP spid="48" grpId="1" animBg="1"/>
      <p:bldP spid="25" grpId="0"/>
      <p:bldP spid="33" grpId="0" animBg="1"/>
      <p:bldP spid="33" grpId="1" animBg="1"/>
      <p:bldP spid="40" grpId="0"/>
      <p:bldP spid="41" grpId="0"/>
      <p:bldP spid="53" grpId="0" animBg="1"/>
      <p:bldP spid="53" grpId="1" animBg="1"/>
      <p:bldP spid="54" grpId="0" animBg="1"/>
      <p:bldP spid="54" grpId="1" animBg="1"/>
      <p:bldP spid="56" grpId="0" animBg="1"/>
      <p:bldP spid="56" grpId="1" animBg="1"/>
      <p:bldP spid="57" grpId="0" animBg="1"/>
      <p:bldP spid="57" grpId="1" animBg="1"/>
      <p:bldP spid="58" grpId="0" animBg="1"/>
    </p:bldLst>
  </p:timing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460" y="421750"/>
            <a:ext cx="5573995" cy="6283850"/>
          </a:xfrm>
          <a:prstGeom prst="rect">
            <a:avLst/>
          </a:prstGeom>
        </p:spPr>
      </p:pic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Giới thiệu mạch điện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300163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164591" y="1752600"/>
            <a:ext cx="297714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Cầu chì F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5387528" y="1202266"/>
            <a:ext cx="422894" cy="43680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6" name="Rectangle 19"/>
          <p:cNvSpPr>
            <a:spLocks noChangeArrowheads="1"/>
          </p:cNvSpPr>
          <p:nvPr/>
        </p:nvSpPr>
        <p:spPr bwMode="auto">
          <a:xfrm>
            <a:off x="118872" y="2217793"/>
            <a:ext cx="996798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EM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3" name="Oval 32"/>
          <p:cNvSpPr/>
          <p:nvPr/>
        </p:nvSpPr>
        <p:spPr bwMode="auto">
          <a:xfrm>
            <a:off x="5771995" y="990600"/>
            <a:ext cx="608797" cy="63455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9" name="Rectangle 13"/>
          <p:cNvSpPr>
            <a:spLocks noChangeArrowheads="1"/>
          </p:cNvSpPr>
          <p:nvPr/>
        </p:nvSpPr>
        <p:spPr bwMode="auto">
          <a:xfrm>
            <a:off x="118872" y="3048000"/>
            <a:ext cx="331330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K+ tiếp điểm phụ K + Start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0" name="Oval 39"/>
          <p:cNvSpPr/>
          <p:nvPr/>
        </p:nvSpPr>
        <p:spPr bwMode="auto">
          <a:xfrm>
            <a:off x="7115131" y="1086323"/>
            <a:ext cx="1048710" cy="8186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1" name="Oval 40"/>
          <p:cNvSpPr/>
          <p:nvPr/>
        </p:nvSpPr>
        <p:spPr bwMode="auto">
          <a:xfrm>
            <a:off x="8496507" y="3584160"/>
            <a:ext cx="423985" cy="3682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5" name="Rectangle 13"/>
          <p:cNvSpPr>
            <a:spLocks noChangeArrowheads="1"/>
          </p:cNvSpPr>
          <p:nvPr/>
        </p:nvSpPr>
        <p:spPr bwMode="auto">
          <a:xfrm>
            <a:off x="125704" y="2667000"/>
            <a:ext cx="304651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Tiếp điểm OL(3, 5)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6" name="Oval 45"/>
          <p:cNvSpPr/>
          <p:nvPr/>
        </p:nvSpPr>
        <p:spPr bwMode="auto">
          <a:xfrm>
            <a:off x="6180062" y="1110024"/>
            <a:ext cx="572133" cy="53919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9" name="Rectangle 13"/>
          <p:cNvSpPr>
            <a:spLocks noChangeArrowheads="1"/>
          </p:cNvSpPr>
          <p:nvPr/>
        </p:nvSpPr>
        <p:spPr bwMode="auto">
          <a:xfrm>
            <a:off x="66674" y="3810000"/>
            <a:ext cx="3157728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 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tiếp điểm phụ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R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22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(7, 17)</a:t>
            </a:r>
            <a:endParaRPr kumimoji="0" lang="en-US" altLang="en-US" sz="2200" b="0" i="0" u="none" strike="noStrike" kern="1200" cap="none" spc="0" normalizeH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0" name="Oval 49"/>
          <p:cNvSpPr/>
          <p:nvPr/>
        </p:nvSpPr>
        <p:spPr bwMode="auto">
          <a:xfrm>
            <a:off x="8402549" y="1214043"/>
            <a:ext cx="553147" cy="44542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1" name="Rectangle 19"/>
          <p:cNvSpPr>
            <a:spLocks noChangeArrowheads="1"/>
          </p:cNvSpPr>
          <p:nvPr/>
        </p:nvSpPr>
        <p:spPr bwMode="auto">
          <a:xfrm>
            <a:off x="1361209" y="2212554"/>
            <a:ext cx="16827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Stop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2" name="Straight Connector 51"/>
          <p:cNvCxnSpPr/>
          <p:nvPr/>
        </p:nvCxnSpPr>
        <p:spPr bwMode="auto">
          <a:xfrm>
            <a:off x="1186325" y="2209800"/>
            <a:ext cx="0" cy="329296"/>
          </a:xfrm>
          <a:prstGeom prst="line">
            <a:avLst/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53" name="Oval 52"/>
          <p:cNvSpPr/>
          <p:nvPr/>
        </p:nvSpPr>
        <p:spPr bwMode="auto">
          <a:xfrm>
            <a:off x="6616003" y="900999"/>
            <a:ext cx="554949" cy="3061401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5" name="Rectangle 13"/>
          <p:cNvSpPr>
            <a:spLocks noChangeArrowheads="1"/>
          </p:cNvSpPr>
          <p:nvPr/>
        </p:nvSpPr>
        <p:spPr bwMode="auto">
          <a:xfrm>
            <a:off x="72182" y="4572000"/>
            <a:ext cx="373512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 </a:t>
            </a:r>
            <a:r>
              <a:rPr kumimoji="0" lang="en-US" sz="2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+ </a:t>
            </a: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lang="en-US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(7, </a:t>
            </a:r>
            <a:r>
              <a:rPr lang="en-US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19)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8509357" y="2738692"/>
            <a:ext cx="398287" cy="404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2.4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</a:t>
            </a:r>
            <a:r>
              <a:rPr kumimoji="0" 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năng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1" name="Oval 30"/>
          <p:cNvSpPr/>
          <p:nvPr/>
        </p:nvSpPr>
        <p:spPr bwMode="auto">
          <a:xfrm>
            <a:off x="7892073" y="3155448"/>
            <a:ext cx="608462" cy="40493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2" name="Oval 31"/>
          <p:cNvSpPr/>
          <p:nvPr/>
        </p:nvSpPr>
        <p:spPr bwMode="auto">
          <a:xfrm>
            <a:off x="8509002" y="3144232"/>
            <a:ext cx="403314" cy="404930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5" name="Rectangle 13"/>
          <p:cNvSpPr>
            <a:spLocks noChangeArrowheads="1"/>
          </p:cNvSpPr>
          <p:nvPr/>
        </p:nvSpPr>
        <p:spPr bwMode="auto">
          <a:xfrm>
            <a:off x="72053" y="5029200"/>
            <a:ext cx="336012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Cuộn dây K</a:t>
            </a:r>
            <a:r>
              <a:rPr kumimoji="0" lang="en-US" sz="22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lang="en-US" sz="22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tiếp điểm phụ </a:t>
            </a:r>
            <a:r>
              <a:rPr lang="en-US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en-US" sz="2200" baseline="-2500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2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Stop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8" name="Oval 37"/>
          <p:cNvSpPr/>
          <p:nvPr/>
        </p:nvSpPr>
        <p:spPr bwMode="auto">
          <a:xfrm>
            <a:off x="6738815" y="3824906"/>
            <a:ext cx="423985" cy="4051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60" name="Oval 59"/>
          <p:cNvSpPr/>
          <p:nvPr/>
        </p:nvSpPr>
        <p:spPr bwMode="auto">
          <a:xfrm>
            <a:off x="7951267" y="2723358"/>
            <a:ext cx="583133" cy="404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61" name="Oval 60"/>
          <p:cNvSpPr/>
          <p:nvPr/>
        </p:nvSpPr>
        <p:spPr bwMode="auto">
          <a:xfrm>
            <a:off x="7713293" y="2298239"/>
            <a:ext cx="398287" cy="40443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8" name="Rectangle 13"/>
          <p:cNvSpPr>
            <a:spLocks noChangeArrowheads="1"/>
          </p:cNvSpPr>
          <p:nvPr/>
        </p:nvSpPr>
        <p:spPr bwMode="auto">
          <a:xfrm>
            <a:off x="66674" y="5791200"/>
            <a:ext cx="336012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lang="en-US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Rơ le thời gian R</a:t>
            </a:r>
            <a:r>
              <a:rPr lang="en-US" sz="22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R</a:t>
            </a:r>
            <a:r>
              <a:rPr lang="en-US" sz="22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13"/>
          <p:cNvSpPr>
            <a:spLocks noChangeArrowheads="1"/>
          </p:cNvSpPr>
          <p:nvPr/>
        </p:nvSpPr>
        <p:spPr bwMode="auto">
          <a:xfrm>
            <a:off x="66674" y="6248400"/>
            <a:ext cx="336012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lvl="0"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</a:t>
            </a:r>
            <a:r>
              <a:rPr lang="en-US" sz="22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Rơ le thời gian R</a:t>
            </a:r>
            <a:r>
              <a:rPr lang="en-US" sz="22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th3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Oval 35"/>
          <p:cNvSpPr/>
          <p:nvPr/>
        </p:nvSpPr>
        <p:spPr bwMode="auto">
          <a:xfrm>
            <a:off x="8305800" y="1877812"/>
            <a:ext cx="547767" cy="3682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37" name="Oval 36"/>
          <p:cNvSpPr/>
          <p:nvPr/>
        </p:nvSpPr>
        <p:spPr bwMode="auto">
          <a:xfrm>
            <a:off x="8305800" y="2334179"/>
            <a:ext cx="547767" cy="3682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2" name="Oval 41"/>
          <p:cNvSpPr/>
          <p:nvPr/>
        </p:nvSpPr>
        <p:spPr bwMode="auto">
          <a:xfrm>
            <a:off x="8276356" y="3998394"/>
            <a:ext cx="620756" cy="368277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43" name="Oval 42"/>
          <p:cNvSpPr/>
          <p:nvPr/>
        </p:nvSpPr>
        <p:spPr bwMode="auto">
          <a:xfrm>
            <a:off x="7790961" y="3588319"/>
            <a:ext cx="466384" cy="40510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812317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6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0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3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86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6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4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7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2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0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3" presetClass="exit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3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5" grpId="1" animBg="1"/>
      <p:bldP spid="26" grpId="0"/>
      <p:bldP spid="33" grpId="0" animBg="1"/>
      <p:bldP spid="33" grpId="1" animBg="1"/>
      <p:bldP spid="39" grpId="0"/>
      <p:bldP spid="40" grpId="0" animBg="1"/>
      <p:bldP spid="40" grpId="1" animBg="1"/>
      <p:bldP spid="41" grpId="0" animBg="1"/>
      <p:bldP spid="41" grpId="1" animBg="1"/>
      <p:bldP spid="45" grpId="0"/>
      <p:bldP spid="46" grpId="0" animBg="1"/>
      <p:bldP spid="46" grpId="1" animBg="1"/>
      <p:bldP spid="49" grpId="0"/>
      <p:bldP spid="50" grpId="0" animBg="1"/>
      <p:bldP spid="50" grpId="1" animBg="1"/>
      <p:bldP spid="51" grpId="0"/>
      <p:bldP spid="53" grpId="0" animBg="1"/>
      <p:bldP spid="53" grpId="1" animBg="1"/>
      <p:bldP spid="55" grpId="0"/>
      <p:bldP spid="58" grpId="0" animBg="1"/>
      <p:bldP spid="58" grpId="1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5" grpId="0"/>
      <p:bldP spid="38" grpId="0" animBg="1"/>
      <p:bldP spid="38" grpId="1" animBg="1"/>
      <p:bldP spid="60" grpId="0" animBg="1"/>
      <p:bldP spid="60" grpId="1" animBg="1"/>
      <p:bldP spid="60" grpId="2" animBg="1"/>
      <p:bldP spid="60" grpId="3" animBg="1"/>
      <p:bldP spid="61" grpId="0" animBg="1"/>
      <p:bldP spid="61" grpId="1" animBg="1"/>
      <p:bldP spid="28" grpId="0"/>
      <p:bldP spid="30" grpId="0"/>
      <p:bldP spid="36" grpId="0" animBg="1"/>
      <p:bldP spid="36" grpId="1" animBg="1"/>
      <p:bldP spid="37" grpId="0" animBg="1"/>
      <p:bldP spid="37" grpId="1" animBg="1"/>
      <p:bldP spid="42" grpId="0" animBg="1"/>
      <p:bldP spid="43" grpId="0" animBg="1"/>
    </p:bldLst>
  </p:timing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460" y="421750"/>
            <a:ext cx="5573995" cy="6283850"/>
          </a:xfrm>
          <a:prstGeom prst="rect">
            <a:avLst/>
          </a:prstGeom>
        </p:spPr>
      </p:pic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lý làm việc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2.4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 năng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" name="Rectangle 18"/>
          <p:cNvSpPr>
            <a:spLocks noChangeArrowheads="1"/>
          </p:cNvSpPr>
          <p:nvPr/>
        </p:nvSpPr>
        <p:spPr bwMode="auto">
          <a:xfrm>
            <a:off x="228600" y="1300163"/>
            <a:ext cx="367007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5932728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/>
          <p:nvPr/>
        </p:nvCxnSpPr>
        <p:spPr bwMode="auto">
          <a:xfrm>
            <a:off x="210023" y="1931205"/>
            <a:ext cx="304800" cy="434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306822" y="91795"/>
            <a:ext cx="3109307" cy="3119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7" name="Rectangle 6"/>
          <p:cNvSpPr/>
          <p:nvPr/>
        </p:nvSpPr>
        <p:spPr bwMode="auto">
          <a:xfrm>
            <a:off x="76200" y="6481552"/>
            <a:ext cx="4448186" cy="30104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Loại R2, kết thúc quá trình khởi động động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3543707" y="581850"/>
            <a:ext cx="2635535" cy="29868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Start(7, 9) tiếp xúc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4546989" y="2819400"/>
            <a:ext cx="3009422" cy="3074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 thời gian,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17)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2057400" y="1540934"/>
            <a:ext cx="2899089" cy="57701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 bwMode="auto">
          <a:xfrm>
            <a:off x="775374" y="2311401"/>
            <a:ext cx="3483695" cy="55916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khởi động qua 2 cấp điện trở R1, R2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381000" y="1541166"/>
            <a:ext cx="1526802" cy="5729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4861475" y="403703"/>
            <a:ext cx="1" cy="17814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>
            <a:endCxn id="43" idx="1"/>
          </p:cNvCxnSpPr>
          <p:nvPr/>
        </p:nvCxnSpPr>
        <p:spPr bwMode="auto">
          <a:xfrm>
            <a:off x="210023" y="1219023"/>
            <a:ext cx="3333684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200525" y="1219200"/>
            <a:ext cx="9498" cy="67420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16577" y="838200"/>
            <a:ext cx="1588423" cy="33855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2" name="Rectangle 41"/>
          <p:cNvSpPr/>
          <p:nvPr/>
        </p:nvSpPr>
        <p:spPr bwMode="auto">
          <a:xfrm>
            <a:off x="4708348" y="2311402"/>
            <a:ext cx="2676142" cy="30479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3543707" y="1071394"/>
            <a:ext cx="2635535" cy="29525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4546989" y="3311069"/>
            <a:ext cx="2997235" cy="31079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>
            <a:off x="4861475" y="880532"/>
            <a:ext cx="0" cy="19086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 flipH="1">
            <a:off x="3506945" y="1366651"/>
            <a:ext cx="1354530" cy="17428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1144401" y="1366651"/>
            <a:ext cx="3717074" cy="1745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9" name="Straight Arrow Connector 58"/>
          <p:cNvCxnSpPr>
            <a:stCxn id="50" idx="2"/>
            <a:endCxn id="42" idx="0"/>
          </p:cNvCxnSpPr>
          <p:nvPr/>
        </p:nvCxnSpPr>
        <p:spPr bwMode="auto">
          <a:xfrm>
            <a:off x="6042075" y="2120006"/>
            <a:ext cx="4344" cy="19139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endCxn id="15" idx="0"/>
          </p:cNvCxnSpPr>
          <p:nvPr/>
        </p:nvCxnSpPr>
        <p:spPr bwMode="auto">
          <a:xfrm flipH="1">
            <a:off x="2517222" y="2117949"/>
            <a:ext cx="934664" cy="19345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 flipV="1">
            <a:off x="2971800" y="247749"/>
            <a:ext cx="335022" cy="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1143000" y="76200"/>
            <a:ext cx="1828800" cy="343100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CB 3pha</a:t>
            </a:r>
          </a:p>
        </p:txBody>
      </p:sp>
      <p:sp>
        <p:nvSpPr>
          <p:cNvPr id="50" name="Rectangle 49"/>
          <p:cNvSpPr/>
          <p:nvPr/>
        </p:nvSpPr>
        <p:spPr bwMode="auto">
          <a:xfrm>
            <a:off x="5202334" y="1547101"/>
            <a:ext cx="1679482" cy="5729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13)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4861475" y="1366651"/>
            <a:ext cx="1180600" cy="18045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0" name="Straight Arrow Connector 79"/>
          <p:cNvCxnSpPr>
            <a:stCxn id="42" idx="2"/>
            <a:endCxn id="13" idx="0"/>
          </p:cNvCxnSpPr>
          <p:nvPr/>
        </p:nvCxnSpPr>
        <p:spPr bwMode="auto">
          <a:xfrm>
            <a:off x="6046419" y="2616200"/>
            <a:ext cx="5281" cy="2032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13" idx="2"/>
            <a:endCxn id="47" idx="0"/>
          </p:cNvCxnSpPr>
          <p:nvPr/>
        </p:nvCxnSpPr>
        <p:spPr bwMode="auto">
          <a:xfrm flipH="1">
            <a:off x="6045607" y="3126859"/>
            <a:ext cx="6093" cy="18421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4746636" y="3788789"/>
            <a:ext cx="2590800" cy="3154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15)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91" name="Rectangle 90"/>
          <p:cNvSpPr/>
          <p:nvPr/>
        </p:nvSpPr>
        <p:spPr bwMode="auto">
          <a:xfrm>
            <a:off x="936636" y="3788789"/>
            <a:ext cx="3662784" cy="3154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109249" y="4806896"/>
            <a:ext cx="3341987" cy="3124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Loại R1, động 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khởi động qua R2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0" name="Rectangle 99"/>
          <p:cNvSpPr/>
          <p:nvPr/>
        </p:nvSpPr>
        <p:spPr bwMode="auto">
          <a:xfrm>
            <a:off x="4518036" y="4836339"/>
            <a:ext cx="3048000" cy="32481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 thời gian,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19)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1" name="Rectangle 100"/>
          <p:cNvSpPr/>
          <p:nvPr/>
        </p:nvSpPr>
        <p:spPr bwMode="auto">
          <a:xfrm>
            <a:off x="4746636" y="4302940"/>
            <a:ext cx="2590800" cy="3074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102" name="Rectangle 101"/>
          <p:cNvSpPr/>
          <p:nvPr/>
        </p:nvSpPr>
        <p:spPr bwMode="auto">
          <a:xfrm>
            <a:off x="4809876" y="5369738"/>
            <a:ext cx="2477054" cy="3074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(19,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103" name="Straight Arrow Connector 102"/>
          <p:cNvCxnSpPr>
            <a:stCxn id="90" idx="2"/>
            <a:endCxn id="101" idx="0"/>
          </p:cNvCxnSpPr>
          <p:nvPr/>
        </p:nvCxnSpPr>
        <p:spPr bwMode="auto">
          <a:xfrm>
            <a:off x="6042036" y="4104247"/>
            <a:ext cx="0" cy="19869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stCxn id="100" idx="2"/>
            <a:endCxn id="102" idx="0"/>
          </p:cNvCxnSpPr>
          <p:nvPr/>
        </p:nvCxnSpPr>
        <p:spPr bwMode="auto">
          <a:xfrm>
            <a:off x="6042036" y="5161158"/>
            <a:ext cx="6367" cy="20858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4213236" y="5862345"/>
            <a:ext cx="3662784" cy="34700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lại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0" name="Straight Arrow Connector 119"/>
          <p:cNvCxnSpPr>
            <a:stCxn id="47" idx="2"/>
            <a:endCxn id="90" idx="0"/>
          </p:cNvCxnSpPr>
          <p:nvPr/>
        </p:nvCxnSpPr>
        <p:spPr bwMode="auto">
          <a:xfrm flipH="1">
            <a:off x="6042036" y="3621861"/>
            <a:ext cx="3571" cy="1669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2768028" y="3621861"/>
            <a:ext cx="3277579" cy="1669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5" name="Straight Arrow Connector 44"/>
          <p:cNvCxnSpPr>
            <a:stCxn id="101" idx="2"/>
            <a:endCxn id="100" idx="0"/>
          </p:cNvCxnSpPr>
          <p:nvPr/>
        </p:nvCxnSpPr>
        <p:spPr bwMode="auto">
          <a:xfrm>
            <a:off x="6042036" y="4610398"/>
            <a:ext cx="0" cy="22594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102" idx="2"/>
            <a:endCxn id="105" idx="0"/>
          </p:cNvCxnSpPr>
          <p:nvPr/>
        </p:nvCxnSpPr>
        <p:spPr bwMode="auto">
          <a:xfrm flipH="1">
            <a:off x="6044628" y="5677197"/>
            <a:ext cx="3775" cy="1851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3" name="Straight Arrow Connector 52"/>
          <p:cNvCxnSpPr>
            <a:stCxn id="15" idx="2"/>
          </p:cNvCxnSpPr>
          <p:nvPr/>
        </p:nvCxnSpPr>
        <p:spPr bwMode="auto">
          <a:xfrm flipH="1">
            <a:off x="713539" y="2870563"/>
            <a:ext cx="1803683" cy="25629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57" name="Straight Arrow Connector 56"/>
          <p:cNvCxnSpPr/>
          <p:nvPr/>
        </p:nvCxnSpPr>
        <p:spPr bwMode="auto">
          <a:xfrm>
            <a:off x="713539" y="3126859"/>
            <a:ext cx="4122" cy="123323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2" name="Straight Arrow Connector 61"/>
          <p:cNvCxnSpPr>
            <a:stCxn id="91" idx="2"/>
          </p:cNvCxnSpPr>
          <p:nvPr/>
        </p:nvCxnSpPr>
        <p:spPr bwMode="auto">
          <a:xfrm>
            <a:off x="2768028" y="4104247"/>
            <a:ext cx="0" cy="29414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5" name="Straight Arrow Connector 64"/>
          <p:cNvCxnSpPr/>
          <p:nvPr/>
        </p:nvCxnSpPr>
        <p:spPr bwMode="auto">
          <a:xfrm flipH="1" flipV="1">
            <a:off x="713539" y="4360089"/>
            <a:ext cx="2054489" cy="23087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70" name="Straight Arrow Connector 69"/>
          <p:cNvCxnSpPr>
            <a:endCxn id="95" idx="0"/>
          </p:cNvCxnSpPr>
          <p:nvPr/>
        </p:nvCxnSpPr>
        <p:spPr bwMode="auto">
          <a:xfrm>
            <a:off x="1780242" y="4371632"/>
            <a:ext cx="1" cy="43526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4" name="Straight Arrow Connector 73"/>
          <p:cNvCxnSpPr>
            <a:stCxn id="95" idx="2"/>
            <a:endCxn id="7" idx="0"/>
          </p:cNvCxnSpPr>
          <p:nvPr/>
        </p:nvCxnSpPr>
        <p:spPr bwMode="auto">
          <a:xfrm>
            <a:off x="1780243" y="5119304"/>
            <a:ext cx="15236" cy="13622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8" name="Straight Arrow Connector 77"/>
          <p:cNvCxnSpPr/>
          <p:nvPr/>
        </p:nvCxnSpPr>
        <p:spPr bwMode="auto">
          <a:xfrm flipH="1" flipV="1">
            <a:off x="1781186" y="6310367"/>
            <a:ext cx="4256767" cy="215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2" name="Straight Arrow Connector 81"/>
          <p:cNvCxnSpPr/>
          <p:nvPr/>
        </p:nvCxnSpPr>
        <p:spPr bwMode="auto">
          <a:xfrm>
            <a:off x="6038278" y="6209349"/>
            <a:ext cx="0" cy="11525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63" name="Oval 62"/>
          <p:cNvSpPr/>
          <p:nvPr/>
        </p:nvSpPr>
        <p:spPr bwMode="auto">
          <a:xfrm>
            <a:off x="1734704" y="4335281"/>
            <a:ext cx="80264" cy="7888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85" name="Oval 84"/>
          <p:cNvSpPr/>
          <p:nvPr/>
        </p:nvSpPr>
        <p:spPr bwMode="auto">
          <a:xfrm>
            <a:off x="1755347" y="6266872"/>
            <a:ext cx="80264" cy="78887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4" name="Rectangle 53"/>
          <p:cNvSpPr/>
          <p:nvPr/>
        </p:nvSpPr>
        <p:spPr bwMode="auto">
          <a:xfrm>
            <a:off x="7540998" y="1484495"/>
            <a:ext cx="1526802" cy="57290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K(21, 23) hở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7620000" y="2251192"/>
            <a:ext cx="1435841" cy="10410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Ngăn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uộn dây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(25, N) và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th3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cxnSp>
        <p:nvCxnSpPr>
          <p:cNvPr id="60" name="Straight Arrow Connector 59"/>
          <p:cNvCxnSpPr>
            <a:stCxn id="43" idx="2"/>
            <a:endCxn id="54" idx="0"/>
          </p:cNvCxnSpPr>
          <p:nvPr/>
        </p:nvCxnSpPr>
        <p:spPr bwMode="auto">
          <a:xfrm>
            <a:off x="4861475" y="1366651"/>
            <a:ext cx="3442924" cy="11784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64" name="Straight Arrow Connector 63"/>
          <p:cNvCxnSpPr/>
          <p:nvPr/>
        </p:nvCxnSpPr>
        <p:spPr bwMode="auto">
          <a:xfrm>
            <a:off x="8382000" y="2057400"/>
            <a:ext cx="0" cy="21022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71696374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"/>
                            </p:stCondLst>
                            <p:childTnLst>
                              <p:par>
                                <p:cTn id="5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5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5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500"/>
                            </p:stCondLst>
                            <p:childTnLst>
                              <p:par>
                                <p:cTn id="8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9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000"/>
                            </p:stCondLst>
                            <p:childTnLst>
                              <p:par>
                                <p:cTn id="9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"/>
                            </p:stCondLst>
                            <p:childTnLst>
                              <p:par>
                                <p:cTn id="10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"/>
                            </p:stCondLst>
                            <p:childTnLst>
                              <p:par>
                                <p:cTn id="14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1000"/>
                            </p:stCondLst>
                            <p:childTnLst>
                              <p:par>
                                <p:cTn id="16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1500"/>
                            </p:stCondLst>
                            <p:childTnLst>
                              <p:par>
                                <p:cTn id="1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000"/>
                            </p:stCondLst>
                            <p:childTnLst>
                              <p:par>
                                <p:cTn id="16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2500"/>
                            </p:stCondLst>
                            <p:childTnLst>
                              <p:par>
                                <p:cTn id="17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4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2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500"/>
                            </p:stCondLst>
                            <p:childTnLst>
                              <p:par>
                                <p:cTn id="18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1" dur="1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500"/>
                            </p:stCondLst>
                            <p:childTnLst>
                              <p:par>
                                <p:cTn id="19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6" fill="hold">
                            <p:stCondLst>
                              <p:cond delay="500"/>
                            </p:stCondLst>
                            <p:childTnLst>
                              <p:par>
                                <p:cTn id="20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9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0" fill="hold">
                      <p:stCondLst>
                        <p:cond delay="indefinite"/>
                      </p:stCondLst>
                      <p:childTnLst>
                        <p:par>
                          <p:cTn id="211" fill="hold">
                            <p:stCondLst>
                              <p:cond delay="0"/>
                            </p:stCondLst>
                            <p:childTnLst>
                              <p:par>
                                <p:cTn id="2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500"/>
                            </p:stCondLst>
                            <p:childTnLst>
                              <p:par>
                                <p:cTn id="22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9" grpId="0" animBg="1"/>
      <p:bldP spid="13" grpId="0" animBg="1"/>
      <p:bldP spid="14" grpId="0" animBg="1"/>
      <p:bldP spid="15" grpId="0" animBg="1"/>
      <p:bldP spid="16" grpId="0" animBg="1"/>
      <p:bldP spid="40" grpId="0"/>
      <p:bldP spid="42" grpId="0" animBg="1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0" grpId="0" animBg="1"/>
      <p:bldP spid="101" grpId="0" animBg="1"/>
      <p:bldP spid="102" grpId="0" animBg="1"/>
      <p:bldP spid="105" grpId="0" animBg="1"/>
      <p:bldP spid="63" grpId="0" animBg="1"/>
      <p:bldP spid="85" grpId="0" animBg="1"/>
      <p:bldP spid="54" grpId="0" animBg="1"/>
      <p:bldP spid="58" grpId="0" animBg="1"/>
    </p:bldLst>
  </p:timing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460" y="421750"/>
            <a:ext cx="5573995" cy="6283850"/>
          </a:xfrm>
          <a:prstGeom prst="rect">
            <a:avLst/>
          </a:prstGeom>
        </p:spPr>
      </p:pic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2.4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 năng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" name="Rectangle 18"/>
          <p:cNvSpPr>
            <a:spLocks noChangeArrowheads="1"/>
          </p:cNvSpPr>
          <p:nvPr/>
        </p:nvSpPr>
        <p:spPr bwMode="auto">
          <a:xfrm>
            <a:off x="228600" y="1300163"/>
            <a:ext cx="367007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hãm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năng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6795181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8" name="Straight Arrow Connector 47"/>
          <p:cNvCxnSpPr>
            <a:stCxn id="54" idx="2"/>
            <a:endCxn id="37" idx="0"/>
          </p:cNvCxnSpPr>
          <p:nvPr/>
        </p:nvCxnSpPr>
        <p:spPr bwMode="auto">
          <a:xfrm>
            <a:off x="5294492" y="510308"/>
            <a:ext cx="2270568" cy="32789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0" name="Straight Arrow Connector 49"/>
          <p:cNvCxnSpPr>
            <a:stCxn id="54" idx="2"/>
            <a:endCxn id="34" idx="0"/>
          </p:cNvCxnSpPr>
          <p:nvPr/>
        </p:nvCxnSpPr>
        <p:spPr bwMode="auto">
          <a:xfrm flipH="1">
            <a:off x="2626807" y="510308"/>
            <a:ext cx="2667685" cy="25169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4" name="Straight Arrow Connector 213"/>
          <p:cNvCxnSpPr>
            <a:stCxn id="59" idx="2"/>
            <a:endCxn id="140" idx="0"/>
          </p:cNvCxnSpPr>
          <p:nvPr/>
        </p:nvCxnSpPr>
        <p:spPr bwMode="auto">
          <a:xfrm>
            <a:off x="2734364" y="6000060"/>
            <a:ext cx="1884560" cy="37374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28" name="Straight Arrow Connector 227"/>
          <p:cNvCxnSpPr>
            <a:stCxn id="137" idx="2"/>
            <a:endCxn id="227" idx="0"/>
          </p:cNvCxnSpPr>
          <p:nvPr/>
        </p:nvCxnSpPr>
        <p:spPr bwMode="auto">
          <a:xfrm flipH="1">
            <a:off x="5368684" y="5031822"/>
            <a:ext cx="2400586" cy="28243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1" name="Straight Arrow Connector 210"/>
          <p:cNvCxnSpPr>
            <a:stCxn id="139" idx="2"/>
            <a:endCxn id="140" idx="0"/>
          </p:cNvCxnSpPr>
          <p:nvPr/>
        </p:nvCxnSpPr>
        <p:spPr bwMode="auto">
          <a:xfrm flipH="1">
            <a:off x="4618924" y="6125604"/>
            <a:ext cx="2473363" cy="2482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5" name="Straight Arrow Connector 174"/>
          <p:cNvCxnSpPr>
            <a:stCxn id="58" idx="2"/>
            <a:endCxn id="59" idx="0"/>
          </p:cNvCxnSpPr>
          <p:nvPr/>
        </p:nvCxnSpPr>
        <p:spPr bwMode="auto">
          <a:xfrm flipH="1">
            <a:off x="2734364" y="4837823"/>
            <a:ext cx="1250417" cy="55374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8" name="Straight Arrow Connector 177"/>
          <p:cNvCxnSpPr>
            <a:stCxn id="63" idx="2"/>
            <a:endCxn id="59" idx="0"/>
          </p:cNvCxnSpPr>
          <p:nvPr/>
        </p:nvCxnSpPr>
        <p:spPr bwMode="auto">
          <a:xfrm>
            <a:off x="1210783" y="5029200"/>
            <a:ext cx="1523581" cy="36236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73" name="Straight Arrow Connector 172"/>
          <p:cNvCxnSpPr>
            <a:stCxn id="194" idx="2"/>
            <a:endCxn id="91" idx="0"/>
          </p:cNvCxnSpPr>
          <p:nvPr/>
        </p:nvCxnSpPr>
        <p:spPr bwMode="auto">
          <a:xfrm>
            <a:off x="5897000" y="2993220"/>
            <a:ext cx="1870028" cy="30196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7" name="Straight Arrow Connector 76"/>
          <p:cNvCxnSpPr>
            <a:stCxn id="37" idx="2"/>
          </p:cNvCxnSpPr>
          <p:nvPr/>
        </p:nvCxnSpPr>
        <p:spPr bwMode="auto">
          <a:xfrm>
            <a:off x="7565060" y="1190308"/>
            <a:ext cx="0" cy="182043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66" name="Straight Arrow Connector 65"/>
          <p:cNvCxnSpPr>
            <a:stCxn id="40" idx="2"/>
            <a:endCxn id="42" idx="0"/>
          </p:cNvCxnSpPr>
          <p:nvPr/>
        </p:nvCxnSpPr>
        <p:spPr bwMode="auto">
          <a:xfrm>
            <a:off x="2631015" y="1637195"/>
            <a:ext cx="727025" cy="27413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91" idx="2"/>
            <a:endCxn id="128" idx="0"/>
          </p:cNvCxnSpPr>
          <p:nvPr/>
        </p:nvCxnSpPr>
        <p:spPr bwMode="auto">
          <a:xfrm>
            <a:off x="7767028" y="3611895"/>
            <a:ext cx="0" cy="25456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2" name="Straight Connector 31"/>
          <p:cNvCxnSpPr/>
          <p:nvPr/>
        </p:nvCxnSpPr>
        <p:spPr bwMode="auto">
          <a:xfrm flipV="1">
            <a:off x="5771950" y="3837529"/>
            <a:ext cx="543025" cy="517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52" name="Straight Arrow Connector 51"/>
          <p:cNvCxnSpPr>
            <a:stCxn id="34" idx="2"/>
            <a:endCxn id="40" idx="0"/>
          </p:cNvCxnSpPr>
          <p:nvPr/>
        </p:nvCxnSpPr>
        <p:spPr bwMode="auto">
          <a:xfrm>
            <a:off x="2626807" y="1084535"/>
            <a:ext cx="4208" cy="23988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46" name="Straight Arrow Connector 45"/>
          <p:cNvCxnSpPr>
            <a:stCxn id="60" idx="3"/>
            <a:endCxn id="54" idx="1"/>
          </p:cNvCxnSpPr>
          <p:nvPr/>
        </p:nvCxnSpPr>
        <p:spPr bwMode="auto">
          <a:xfrm flipV="1">
            <a:off x="3048000" y="321797"/>
            <a:ext cx="682984" cy="1756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54" name="Rectangle 53"/>
          <p:cNvSpPr/>
          <p:nvPr/>
        </p:nvSpPr>
        <p:spPr bwMode="auto">
          <a:xfrm>
            <a:off x="3730984" y="133286"/>
            <a:ext cx="3127015" cy="37702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 một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lực đủ lớn</a:t>
            </a:r>
          </a:p>
        </p:txBody>
      </p:sp>
      <p:sp>
        <p:nvSpPr>
          <p:cNvPr id="57" name="Rectangle 56"/>
          <p:cNvSpPr/>
          <p:nvPr/>
        </p:nvSpPr>
        <p:spPr bwMode="auto">
          <a:xfrm>
            <a:off x="5074499" y="4021269"/>
            <a:ext cx="1021081" cy="81655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(5, 21)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8" name="Rectangle 57"/>
          <p:cNvSpPr/>
          <p:nvPr/>
        </p:nvSpPr>
        <p:spPr bwMode="auto">
          <a:xfrm>
            <a:off x="3058893" y="4033955"/>
            <a:ext cx="1851775" cy="80386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8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7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59" name="Rectangle 58"/>
          <p:cNvSpPr/>
          <p:nvPr/>
        </p:nvSpPr>
        <p:spPr bwMode="auto">
          <a:xfrm>
            <a:off x="1437337" y="5391564"/>
            <a:ext cx="2594054" cy="60849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được cấp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 DC, hãm động năng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0" name="Rectangle 89"/>
          <p:cNvSpPr>
            <a:spLocks noChangeArrowheads="1"/>
          </p:cNvSpPr>
          <p:nvPr/>
        </p:nvSpPr>
        <p:spPr bwMode="auto">
          <a:xfrm>
            <a:off x="5599554" y="3096231"/>
            <a:ext cx="747911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4" name="Rectangle 33"/>
          <p:cNvSpPr/>
          <p:nvPr/>
        </p:nvSpPr>
        <p:spPr bwMode="auto">
          <a:xfrm>
            <a:off x="1275295" y="762000"/>
            <a:ext cx="2703024" cy="322535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7)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37" name="Rectangle 36"/>
          <p:cNvSpPr/>
          <p:nvPr/>
        </p:nvSpPr>
        <p:spPr bwMode="auto">
          <a:xfrm>
            <a:off x="6062320" y="838200"/>
            <a:ext cx="3005480" cy="35210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Stop(5, 21)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lại</a:t>
            </a:r>
          </a:p>
        </p:txBody>
      </p:sp>
      <p:sp>
        <p:nvSpPr>
          <p:cNvPr id="43" name="Rectangle 42"/>
          <p:cNvSpPr/>
          <p:nvPr/>
        </p:nvSpPr>
        <p:spPr bwMode="auto">
          <a:xfrm>
            <a:off x="652072" y="2996807"/>
            <a:ext cx="1093060" cy="80376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5" name="Rectangle 44"/>
          <p:cNvSpPr/>
          <p:nvPr/>
        </p:nvSpPr>
        <p:spPr bwMode="auto">
          <a:xfrm>
            <a:off x="1905000" y="4034099"/>
            <a:ext cx="1018222" cy="80372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(9, 11)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70" name="Straight Arrow Connector 69"/>
          <p:cNvCxnSpPr>
            <a:stCxn id="42" idx="2"/>
            <a:endCxn id="43" idx="0"/>
          </p:cNvCxnSpPr>
          <p:nvPr/>
        </p:nvCxnSpPr>
        <p:spPr bwMode="auto">
          <a:xfrm flipH="1">
            <a:off x="1198602" y="2733858"/>
            <a:ext cx="2159438" cy="26294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1" name="Straight Arrow Connector 70"/>
          <p:cNvCxnSpPr>
            <a:stCxn id="40" idx="2"/>
            <a:endCxn id="44" idx="0"/>
          </p:cNvCxnSpPr>
          <p:nvPr/>
        </p:nvCxnSpPr>
        <p:spPr bwMode="auto">
          <a:xfrm>
            <a:off x="2631015" y="1637195"/>
            <a:ext cx="2158284" cy="3440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2" name="Straight Arrow Connector 71"/>
          <p:cNvCxnSpPr>
            <a:stCxn id="40" idx="2"/>
            <a:endCxn id="41" idx="0"/>
          </p:cNvCxnSpPr>
          <p:nvPr/>
        </p:nvCxnSpPr>
        <p:spPr bwMode="auto">
          <a:xfrm flipH="1">
            <a:off x="762107" y="1637195"/>
            <a:ext cx="1868908" cy="2678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3" name="Straight Arrow Connector 72"/>
          <p:cNvCxnSpPr>
            <a:stCxn id="56" idx="2"/>
            <a:endCxn id="58" idx="0"/>
          </p:cNvCxnSpPr>
          <p:nvPr/>
        </p:nvCxnSpPr>
        <p:spPr bwMode="auto">
          <a:xfrm>
            <a:off x="3931921" y="3611454"/>
            <a:ext cx="52860" cy="42250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4" name="Straight Arrow Connector 73"/>
          <p:cNvCxnSpPr>
            <a:stCxn id="56" idx="2"/>
            <a:endCxn id="57" idx="0"/>
          </p:cNvCxnSpPr>
          <p:nvPr/>
        </p:nvCxnSpPr>
        <p:spPr bwMode="auto">
          <a:xfrm>
            <a:off x="3931921" y="3611454"/>
            <a:ext cx="1653119" cy="4098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5" name="Straight Arrow Connector 74"/>
          <p:cNvCxnSpPr>
            <a:stCxn id="56" idx="2"/>
            <a:endCxn id="45" idx="0"/>
          </p:cNvCxnSpPr>
          <p:nvPr/>
        </p:nvCxnSpPr>
        <p:spPr bwMode="auto">
          <a:xfrm flipH="1">
            <a:off x="2414111" y="3611454"/>
            <a:ext cx="1517810" cy="42264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8" name="Straight Arrow Connector 77"/>
          <p:cNvCxnSpPr>
            <a:stCxn id="91" idx="1"/>
            <a:endCxn id="56" idx="3"/>
          </p:cNvCxnSpPr>
          <p:nvPr/>
        </p:nvCxnSpPr>
        <p:spPr bwMode="auto">
          <a:xfrm flipH="1" flipV="1">
            <a:off x="5196841" y="3451004"/>
            <a:ext cx="1269414" cy="253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triangle" w="med" len="med"/>
            <a:tailEnd type="triangle" w="med" len="med"/>
          </a:ln>
          <a:effectLst/>
        </p:spPr>
      </p:cxnSp>
      <p:cxnSp>
        <p:nvCxnSpPr>
          <p:cNvPr id="82" name="Straight Connector 81"/>
          <p:cNvCxnSpPr/>
          <p:nvPr/>
        </p:nvCxnSpPr>
        <p:spPr bwMode="auto">
          <a:xfrm flipV="1">
            <a:off x="5771950" y="3451005"/>
            <a:ext cx="0" cy="378402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86" name="Straight Arrow Connector 85"/>
          <p:cNvCxnSpPr>
            <a:endCxn id="40" idx="1"/>
          </p:cNvCxnSpPr>
          <p:nvPr/>
        </p:nvCxnSpPr>
        <p:spPr bwMode="auto">
          <a:xfrm flipV="1">
            <a:off x="76200" y="1480810"/>
            <a:ext cx="1255776" cy="226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/>
          </a:ln>
          <a:effectLst/>
        </p:spPr>
      </p:cxnSp>
      <p:cxnSp>
        <p:nvCxnSpPr>
          <p:cNvPr id="88" name="Straight Connector 87"/>
          <p:cNvCxnSpPr/>
          <p:nvPr/>
        </p:nvCxnSpPr>
        <p:spPr bwMode="auto">
          <a:xfrm>
            <a:off x="61081" y="2209800"/>
            <a:ext cx="13320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89" name="Straight Connector 88"/>
          <p:cNvCxnSpPr/>
          <p:nvPr/>
        </p:nvCxnSpPr>
        <p:spPr bwMode="auto">
          <a:xfrm flipV="1">
            <a:off x="76200" y="1488409"/>
            <a:ext cx="1" cy="721391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00" name="Rectangle 99"/>
          <p:cNvSpPr>
            <a:spLocks noChangeArrowheads="1"/>
          </p:cNvSpPr>
          <p:nvPr/>
        </p:nvSpPr>
        <p:spPr bwMode="auto">
          <a:xfrm>
            <a:off x="-50719" y="1109246"/>
            <a:ext cx="1090087" cy="30777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4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4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1" name="Rectangle 40"/>
          <p:cNvSpPr/>
          <p:nvPr/>
        </p:nvSpPr>
        <p:spPr bwMode="auto">
          <a:xfrm>
            <a:off x="228600" y="1905000"/>
            <a:ext cx="1067013" cy="790943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9) hở ra</a:t>
            </a:r>
          </a:p>
        </p:txBody>
      </p:sp>
      <p:sp>
        <p:nvSpPr>
          <p:cNvPr id="44" name="Rectangle 43"/>
          <p:cNvSpPr/>
          <p:nvPr/>
        </p:nvSpPr>
        <p:spPr bwMode="auto">
          <a:xfrm>
            <a:off x="4267200" y="1981200"/>
            <a:ext cx="1044197" cy="80146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K(21, 23) đóng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lại</a:t>
            </a:r>
          </a:p>
        </p:txBody>
      </p:sp>
      <p:sp>
        <p:nvSpPr>
          <p:cNvPr id="60" name="Rounded Rectangle 59"/>
          <p:cNvSpPr/>
          <p:nvPr/>
        </p:nvSpPr>
        <p:spPr bwMode="auto">
          <a:xfrm>
            <a:off x="457200" y="133286"/>
            <a:ext cx="2590800" cy="412152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đang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63" name="Rectangle 62"/>
          <p:cNvSpPr/>
          <p:nvPr/>
        </p:nvSpPr>
        <p:spPr bwMode="auto">
          <a:xfrm>
            <a:off x="609600" y="3992993"/>
            <a:ext cx="1202366" cy="103620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Rotor động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 còn quay theo quán tính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6466255" y="3295181"/>
            <a:ext cx="2601545" cy="31671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th3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42" name="Rectangle 41"/>
          <p:cNvSpPr/>
          <p:nvPr/>
        </p:nvSpPr>
        <p:spPr bwMode="auto">
          <a:xfrm>
            <a:off x="2554224" y="1911326"/>
            <a:ext cx="1607631" cy="82253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ra </a:t>
            </a:r>
          </a:p>
        </p:txBody>
      </p:sp>
      <p:sp>
        <p:nvSpPr>
          <p:cNvPr id="128" name="Rectangle 127"/>
          <p:cNvSpPr/>
          <p:nvPr/>
        </p:nvSpPr>
        <p:spPr bwMode="auto">
          <a:xfrm>
            <a:off x="6584507" y="3866460"/>
            <a:ext cx="2365041" cy="56464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Sau thời gian chỉnh định, tiếp 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(23, 25)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9" name="Rectangle 138"/>
          <p:cNvSpPr/>
          <p:nvPr/>
        </p:nvSpPr>
        <p:spPr bwMode="auto">
          <a:xfrm>
            <a:off x="6201861" y="5311638"/>
            <a:ext cx="1780851" cy="81396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8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7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40" name="Rectangle 139"/>
          <p:cNvSpPr/>
          <p:nvPr/>
        </p:nvSpPr>
        <p:spPr bwMode="auto">
          <a:xfrm>
            <a:off x="1821591" y="6373804"/>
            <a:ext cx="5594666" cy="33179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nguồn DC ra khởi động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M, kết thúc hãm động năng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51" name="Straight Arrow Connector 150"/>
          <p:cNvCxnSpPr>
            <a:stCxn id="44" idx="2"/>
          </p:cNvCxnSpPr>
          <p:nvPr/>
        </p:nvCxnSpPr>
        <p:spPr bwMode="auto">
          <a:xfrm flipH="1">
            <a:off x="4789298" y="2782661"/>
            <a:ext cx="1" cy="221027"/>
          </a:xfrm>
          <a:prstGeom prst="straightConnector1">
            <a:avLst/>
          </a:prstGeom>
          <a:solidFill>
            <a:schemeClr val="accent1"/>
          </a:solidFill>
          <a:ln w="381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70" name="Straight Arrow Connector 169"/>
          <p:cNvCxnSpPr>
            <a:stCxn id="194" idx="6"/>
            <a:endCxn id="56" idx="0"/>
          </p:cNvCxnSpPr>
          <p:nvPr/>
        </p:nvCxnSpPr>
        <p:spPr bwMode="auto">
          <a:xfrm flipH="1">
            <a:off x="3931921" y="2993220"/>
            <a:ext cx="2060174" cy="29733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8" name="Straight Connector 147"/>
          <p:cNvCxnSpPr/>
          <p:nvPr/>
        </p:nvCxnSpPr>
        <p:spPr bwMode="auto">
          <a:xfrm>
            <a:off x="4789298" y="2995421"/>
            <a:ext cx="2775762" cy="1531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cxnSp>
        <p:nvCxnSpPr>
          <p:cNvPr id="182" name="Straight Connector 181"/>
          <p:cNvCxnSpPr/>
          <p:nvPr/>
        </p:nvCxnSpPr>
        <p:spPr bwMode="auto">
          <a:xfrm flipV="1">
            <a:off x="6314975" y="3837530"/>
            <a:ext cx="0" cy="119167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4" name="Straight Connector 183"/>
          <p:cNvCxnSpPr>
            <a:endCxn id="57" idx="2"/>
          </p:cNvCxnSpPr>
          <p:nvPr/>
        </p:nvCxnSpPr>
        <p:spPr bwMode="auto">
          <a:xfrm flipV="1">
            <a:off x="5585029" y="4837823"/>
            <a:ext cx="11" cy="142774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7" name="Straight Connector 186"/>
          <p:cNvCxnSpPr/>
          <p:nvPr/>
        </p:nvCxnSpPr>
        <p:spPr bwMode="auto">
          <a:xfrm flipV="1">
            <a:off x="5585029" y="5029200"/>
            <a:ext cx="729946" cy="2622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193" name="Oval 192"/>
          <p:cNvSpPr/>
          <p:nvPr/>
        </p:nvSpPr>
        <p:spPr bwMode="auto">
          <a:xfrm>
            <a:off x="5725160" y="3405541"/>
            <a:ext cx="95095" cy="95315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194" name="Oval 193"/>
          <p:cNvSpPr/>
          <p:nvPr/>
        </p:nvSpPr>
        <p:spPr bwMode="auto">
          <a:xfrm>
            <a:off x="5897000" y="2945562"/>
            <a:ext cx="95095" cy="95315"/>
          </a:xfrm>
          <a:prstGeom prst="ellipse">
            <a:avLst/>
          </a:prstGeom>
          <a:solidFill>
            <a:schemeClr val="tx2">
              <a:lumMod val="60000"/>
              <a:lumOff val="40000"/>
            </a:schemeClr>
          </a:solidFill>
          <a:ln w="952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6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cxnSp>
        <p:nvCxnSpPr>
          <p:cNvPr id="196" name="Straight Arrow Connector 195"/>
          <p:cNvCxnSpPr>
            <a:stCxn id="128" idx="2"/>
            <a:endCxn id="137" idx="0"/>
          </p:cNvCxnSpPr>
          <p:nvPr/>
        </p:nvCxnSpPr>
        <p:spPr bwMode="auto">
          <a:xfrm>
            <a:off x="7767028" y="4431107"/>
            <a:ext cx="2242" cy="27981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02" name="Straight Arrow Connector 201"/>
          <p:cNvCxnSpPr>
            <a:stCxn id="137" idx="2"/>
            <a:endCxn id="139" idx="0"/>
          </p:cNvCxnSpPr>
          <p:nvPr/>
        </p:nvCxnSpPr>
        <p:spPr bwMode="auto">
          <a:xfrm flipH="1">
            <a:off x="7092287" y="5031822"/>
            <a:ext cx="676983" cy="27981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217" name="Straight Arrow Connector 216"/>
          <p:cNvCxnSpPr>
            <a:stCxn id="43" idx="2"/>
            <a:endCxn id="63" idx="0"/>
          </p:cNvCxnSpPr>
          <p:nvPr/>
        </p:nvCxnSpPr>
        <p:spPr bwMode="auto">
          <a:xfrm>
            <a:off x="1198602" y="3800574"/>
            <a:ext cx="12181" cy="192419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227" name="Rectangle 226"/>
          <p:cNvSpPr/>
          <p:nvPr/>
        </p:nvSpPr>
        <p:spPr bwMode="auto">
          <a:xfrm>
            <a:off x="4838083" y="5314261"/>
            <a:ext cx="1061201" cy="81134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(5, 21)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0" name="Rectangle 39"/>
          <p:cNvSpPr/>
          <p:nvPr/>
        </p:nvSpPr>
        <p:spPr bwMode="auto">
          <a:xfrm>
            <a:off x="1331976" y="1324424"/>
            <a:ext cx="2598078" cy="312771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mất điện</a:t>
            </a:r>
          </a:p>
        </p:txBody>
      </p:sp>
      <p:sp>
        <p:nvSpPr>
          <p:cNvPr id="56" name="Rectangle 55"/>
          <p:cNvSpPr/>
          <p:nvPr/>
        </p:nvSpPr>
        <p:spPr bwMode="auto">
          <a:xfrm>
            <a:off x="2667000" y="3290554"/>
            <a:ext cx="2529841" cy="3209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có điện</a:t>
            </a:r>
          </a:p>
        </p:txBody>
      </p:sp>
      <p:sp>
        <p:nvSpPr>
          <p:cNvPr id="79" name="Rectangle 78"/>
          <p:cNvSpPr/>
          <p:nvPr/>
        </p:nvSpPr>
        <p:spPr bwMode="auto">
          <a:xfrm>
            <a:off x="8047433" y="5430084"/>
            <a:ext cx="1029511" cy="818316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(9, 11)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80" name="Straight Arrow Connector 79"/>
          <p:cNvCxnSpPr>
            <a:stCxn id="137" idx="2"/>
            <a:endCxn id="79" idx="0"/>
          </p:cNvCxnSpPr>
          <p:nvPr/>
        </p:nvCxnSpPr>
        <p:spPr bwMode="auto">
          <a:xfrm>
            <a:off x="7769270" y="5031822"/>
            <a:ext cx="792919" cy="39826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37" name="Rectangle 136"/>
          <p:cNvSpPr/>
          <p:nvPr/>
        </p:nvSpPr>
        <p:spPr bwMode="auto">
          <a:xfrm>
            <a:off x="6454776" y="4710922"/>
            <a:ext cx="2628987" cy="32090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(25,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101" name="Rectangle 100"/>
          <p:cNvSpPr/>
          <p:nvPr/>
        </p:nvSpPr>
        <p:spPr bwMode="auto">
          <a:xfrm>
            <a:off x="1383792" y="1905000"/>
            <a:ext cx="1067013" cy="8085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13)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</a:t>
            </a:r>
          </a:p>
        </p:txBody>
      </p:sp>
      <p:cxnSp>
        <p:nvCxnSpPr>
          <p:cNvPr id="102" name="Straight Arrow Connector 101"/>
          <p:cNvCxnSpPr>
            <a:stCxn id="40" idx="2"/>
            <a:endCxn id="101" idx="0"/>
          </p:cNvCxnSpPr>
          <p:nvPr/>
        </p:nvCxnSpPr>
        <p:spPr bwMode="auto">
          <a:xfrm flipH="1">
            <a:off x="1917299" y="1637195"/>
            <a:ext cx="713716" cy="267805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46" name="Rectangle 145"/>
          <p:cNvSpPr/>
          <p:nvPr/>
        </p:nvSpPr>
        <p:spPr bwMode="auto">
          <a:xfrm>
            <a:off x="4463715" y="1322214"/>
            <a:ext cx="2927685" cy="562942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Cuộn dây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(17, N), K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(19, N), R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th1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(13, N), R</a:t>
            </a:r>
            <a:r>
              <a:rPr lang="en-US" sz="1600" baseline="-250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th2</a:t>
            </a:r>
            <a:r>
              <a:rPr lang="en-US" sz="160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(15, N) mất điện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47" name="Straight Arrow Connector 146"/>
          <p:cNvCxnSpPr>
            <a:stCxn id="34" idx="2"/>
          </p:cNvCxnSpPr>
          <p:nvPr/>
        </p:nvCxnSpPr>
        <p:spPr bwMode="auto">
          <a:xfrm>
            <a:off x="2626807" y="1084535"/>
            <a:ext cx="2444208" cy="23117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3179347603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750"/>
                            </p:stCondLst>
                            <p:childTnLst>
                              <p:par>
                                <p:cTn id="3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"/>
                            </p:stCondLst>
                            <p:childTnLst>
                              <p:par>
                                <p:cTn id="4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75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7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25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7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000"/>
                            </p:stCondLst>
                            <p:childTnLst>
                              <p:par>
                                <p:cTn id="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7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750"/>
                            </p:stCondLst>
                            <p:childTnLst>
                              <p:par>
                                <p:cTn id="7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7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7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"/>
                            </p:stCondLst>
                            <p:childTnLst>
                              <p:par>
                                <p:cTn id="7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7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7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750"/>
                            </p:stCondLst>
                            <p:childTnLst>
                              <p:par>
                                <p:cTn id="8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7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7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750"/>
                            </p:stCondLst>
                            <p:childTnLst>
                              <p:par>
                                <p:cTn id="9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500"/>
                            </p:stCondLst>
                            <p:childTnLst>
                              <p:par>
                                <p:cTn id="10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75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250"/>
                            </p:stCondLst>
                            <p:childTnLst>
                              <p:par>
                                <p:cTn id="10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7" dur="7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7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750"/>
                            </p:stCondLst>
                            <p:childTnLst>
                              <p:par>
                                <p:cTn id="11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75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7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750"/>
                            </p:stCondLst>
                            <p:childTnLst>
                              <p:par>
                                <p:cTn id="1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75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5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75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2250"/>
                            </p:stCondLst>
                            <p:childTnLst>
                              <p:par>
                                <p:cTn id="1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75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75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7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7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50"/>
                            </p:stCondLst>
                            <p:childTnLst>
                              <p:par>
                                <p:cTn id="15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5" dur="7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7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750"/>
                            </p:stCondLst>
                            <p:childTnLst>
                              <p:par>
                                <p:cTn id="16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4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7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9" fill="hold">
                            <p:stCondLst>
                              <p:cond delay="2250"/>
                            </p:stCondLst>
                            <p:childTnLst>
                              <p:par>
                                <p:cTn id="17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75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3000"/>
                            </p:stCondLst>
                            <p:childTnLst>
                              <p:par>
                                <p:cTn id="17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75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7" fill="hold">
                            <p:stCondLst>
                              <p:cond delay="3750"/>
                            </p:stCondLst>
                            <p:childTnLst>
                              <p:par>
                                <p:cTn id="17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1" fill="hold">
                            <p:stCondLst>
                              <p:cond delay="4500"/>
                            </p:stCondLst>
                            <p:childTnLst>
                              <p:par>
                                <p:cTn id="1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4" dur="7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5" fill="hold">
                            <p:stCondLst>
                              <p:cond delay="5250"/>
                            </p:stCondLst>
                            <p:childTnLst>
                              <p:par>
                                <p:cTn id="1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75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6000"/>
                            </p:stCondLst>
                            <p:childTnLst>
                              <p:par>
                                <p:cTn id="19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7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6750"/>
                            </p:stCondLst>
                            <p:childTnLst>
                              <p:par>
                                <p:cTn id="19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7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1" dur="7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2" fill="hold">
                            <p:stCondLst>
                              <p:cond delay="750"/>
                            </p:stCondLst>
                            <p:childTnLst>
                              <p:par>
                                <p:cTn id="20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5" dur="7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6" fill="hold">
                      <p:stCondLst>
                        <p:cond delay="indefinite"/>
                      </p:stCondLst>
                      <p:childTnLst>
                        <p:par>
                          <p:cTn id="207" fill="hold">
                            <p:stCondLst>
                              <p:cond delay="0"/>
                            </p:stCondLst>
                            <p:childTnLst>
                              <p:par>
                                <p:cTn id="20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0" dur="75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3" dur="7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4" fill="hold">
                            <p:stCondLst>
                              <p:cond delay="750"/>
                            </p:stCondLst>
                            <p:childTnLst>
                              <p:par>
                                <p:cTn id="2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7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7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3" fill="hold">
                            <p:stCondLst>
                              <p:cond delay="750"/>
                            </p:stCondLst>
                            <p:childTnLst>
                              <p:par>
                                <p:cTn id="2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6" dur="75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7" fill="hold">
                      <p:stCondLst>
                        <p:cond delay="indefinite"/>
                      </p:stCondLst>
                      <p:childTnLst>
                        <p:par>
                          <p:cTn id="228" fill="hold">
                            <p:stCondLst>
                              <p:cond delay="0"/>
                            </p:stCondLst>
                            <p:childTnLst>
                              <p:par>
                                <p:cTn id="2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1" dur="75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750"/>
                            </p:stCondLst>
                            <p:childTnLst>
                              <p:par>
                                <p:cTn id="2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5" dur="75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6" fill="hold">
                      <p:stCondLst>
                        <p:cond delay="indefinite"/>
                      </p:stCondLst>
                      <p:childTnLst>
                        <p:par>
                          <p:cTn id="237" fill="hold">
                            <p:stCondLst>
                              <p:cond delay="0"/>
                            </p:stCondLst>
                            <p:childTnLst>
                              <p:par>
                                <p:cTn id="2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0" dur="750"/>
                                        <p:tgtEl>
                                          <p:spTgt spid="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750"/>
                            </p:stCondLst>
                            <p:childTnLst>
                              <p:par>
                                <p:cTn id="2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4" dur="750"/>
                                        <p:tgtEl>
                                          <p:spTgt spid="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5" fill="hold">
                      <p:stCondLst>
                        <p:cond delay="indefinite"/>
                      </p:stCondLst>
                      <p:childTnLst>
                        <p:par>
                          <p:cTn id="246" fill="hold">
                            <p:stCondLst>
                              <p:cond delay="0"/>
                            </p:stCondLst>
                            <p:childTnLst>
                              <p:par>
                                <p:cTn id="24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9" dur="75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0" fill="hold">
                            <p:stCondLst>
                              <p:cond delay="750"/>
                            </p:stCondLst>
                            <p:childTnLst>
                              <p:par>
                                <p:cTn id="25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3" dur="7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7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9" fill="hold">
                            <p:stCondLst>
                              <p:cond delay="750"/>
                            </p:stCondLst>
                            <p:childTnLst>
                              <p:par>
                                <p:cTn id="26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2" dur="7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3" fill="hold">
                      <p:stCondLst>
                        <p:cond delay="indefinite"/>
                      </p:stCondLst>
                      <p:childTnLst>
                        <p:par>
                          <p:cTn id="264" fill="hold">
                            <p:stCondLst>
                              <p:cond delay="0"/>
                            </p:stCondLst>
                            <p:childTnLst>
                              <p:par>
                                <p:cTn id="2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75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0" dur="750"/>
                                        <p:tgtEl>
                                          <p:spTgt spid="2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1" fill="hold">
                            <p:stCondLst>
                              <p:cond delay="750"/>
                            </p:stCondLst>
                            <p:childTnLst>
                              <p:par>
                                <p:cTn id="2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4" dur="75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7" grpId="0" animBg="1"/>
      <p:bldP spid="58" grpId="0" animBg="1"/>
      <p:bldP spid="59" grpId="0" animBg="1"/>
      <p:bldP spid="90" grpId="0"/>
      <p:bldP spid="34" grpId="0" animBg="1"/>
      <p:bldP spid="37" grpId="0" animBg="1"/>
      <p:bldP spid="43" grpId="0" animBg="1"/>
      <p:bldP spid="45" grpId="0" animBg="1"/>
      <p:bldP spid="100" grpId="0"/>
      <p:bldP spid="41" grpId="0" animBg="1"/>
      <p:bldP spid="44" grpId="0" animBg="1"/>
      <p:bldP spid="63" grpId="0" animBg="1"/>
      <p:bldP spid="91" grpId="0" animBg="1"/>
      <p:bldP spid="42" grpId="0" animBg="1"/>
      <p:bldP spid="128" grpId="0" animBg="1"/>
      <p:bldP spid="139" grpId="0" animBg="1"/>
      <p:bldP spid="140" grpId="0" animBg="1"/>
      <p:bldP spid="193" grpId="0" animBg="1"/>
      <p:bldP spid="194" grpId="0" animBg="1"/>
      <p:bldP spid="227" grpId="0" animBg="1"/>
      <p:bldP spid="40" grpId="0" animBg="1"/>
      <p:bldP spid="56" grpId="0" animBg="1"/>
      <p:bldP spid="79" grpId="0" animBg="1"/>
      <p:bldP spid="137" grpId="0" animBg="1"/>
      <p:bldP spid="101" grpId="0" animBg="1"/>
      <p:bldP spid="146" grpId="0" animBg="1"/>
    </p:bldLst>
  </p:timing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460" y="421750"/>
            <a:ext cx="5573995" cy="6283850"/>
          </a:xfrm>
          <a:prstGeom prst="rect">
            <a:avLst/>
          </a:prstGeom>
        </p:spPr>
      </p:pic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Nguyên lý làm việc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2.4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 năng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" name="Rectangle 18"/>
          <p:cNvSpPr>
            <a:spLocks noChangeArrowheads="1"/>
          </p:cNvSpPr>
          <p:nvPr/>
        </p:nvSpPr>
        <p:spPr bwMode="auto">
          <a:xfrm>
            <a:off x="228600" y="1300163"/>
            <a:ext cx="367007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Dừng khẩn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cấp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1240317"/>
      </p:ext>
    </p:extLst>
  </p:cSld>
  <p:clrMapOvr>
    <a:masterClrMapping/>
  </p:clrMapOvr>
  <p:transition spd="med">
    <p:comb/>
  </p:transition>
  <p:timing>
    <p:tnLst>
      <p:par>
        <p:cTn id="1" dur="indefinite" restart="never" nodeType="tmRoot"/>
      </p:par>
    </p:tnLst>
  </p:timing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Straight Connector 34"/>
          <p:cNvCxnSpPr>
            <a:endCxn id="16" idx="1"/>
          </p:cNvCxnSpPr>
          <p:nvPr/>
        </p:nvCxnSpPr>
        <p:spPr bwMode="auto">
          <a:xfrm>
            <a:off x="79250" y="3929008"/>
            <a:ext cx="152790" cy="0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</p:cxnSp>
      <p:sp>
        <p:nvSpPr>
          <p:cNvPr id="3" name="Rectangle 2"/>
          <p:cNvSpPr/>
          <p:nvPr/>
        </p:nvSpPr>
        <p:spPr bwMode="auto">
          <a:xfrm>
            <a:off x="3672493" y="360961"/>
            <a:ext cx="3109307" cy="3430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Ấn nút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EM(1, 3)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một lực đủ lớn</a:t>
            </a:r>
          </a:p>
        </p:txBody>
      </p:sp>
      <p:sp>
        <p:nvSpPr>
          <p:cNvPr id="9" name="Rectangle 8"/>
          <p:cNvSpPr/>
          <p:nvPr/>
        </p:nvSpPr>
        <p:spPr bwMode="auto">
          <a:xfrm>
            <a:off x="3909378" y="1024116"/>
            <a:ext cx="2635535" cy="328550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EM(1, 3)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hở ra</a:t>
            </a:r>
          </a:p>
        </p:txBody>
      </p:sp>
      <p:sp>
        <p:nvSpPr>
          <p:cNvPr id="14" name="Rectangle 13"/>
          <p:cNvSpPr/>
          <p:nvPr/>
        </p:nvSpPr>
        <p:spPr bwMode="auto">
          <a:xfrm>
            <a:off x="1068872" y="3347342"/>
            <a:ext cx="1117723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A</a:t>
            </a:r>
            <a:r>
              <a:rPr kumimoji="0" lang="en-US" sz="1600" b="0" i="0" u="none" strike="noStrike" kern="1200" cap="none" spc="0" normalizeH="0" baseline="-2500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 bwMode="auto">
          <a:xfrm>
            <a:off x="169076" y="3347585"/>
            <a:ext cx="822749" cy="141458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9)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29" name="Straight Arrow Connector 28"/>
          <p:cNvCxnSpPr>
            <a:stCxn id="3" idx="2"/>
            <a:endCxn id="9" idx="0"/>
          </p:cNvCxnSpPr>
          <p:nvPr/>
        </p:nvCxnSpPr>
        <p:spPr bwMode="auto">
          <a:xfrm flipH="1">
            <a:off x="5227146" y="704060"/>
            <a:ext cx="1" cy="3200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34" name="Straight Arrow Connector 33"/>
          <p:cNvCxnSpPr/>
          <p:nvPr/>
        </p:nvCxnSpPr>
        <p:spPr bwMode="auto">
          <a:xfrm>
            <a:off x="92558" y="2493397"/>
            <a:ext cx="1115088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triangle" w="med" len="med"/>
          </a:ln>
          <a:effectLst/>
        </p:spPr>
      </p:cxnSp>
      <p:cxnSp>
        <p:nvCxnSpPr>
          <p:cNvPr id="36" name="Straight Connector 35"/>
          <p:cNvCxnSpPr/>
          <p:nvPr/>
        </p:nvCxnSpPr>
        <p:spPr bwMode="auto">
          <a:xfrm flipV="1">
            <a:off x="79249" y="2546828"/>
            <a:ext cx="13309" cy="1316147"/>
          </a:xfrm>
          <a:prstGeom prst="line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dash"/>
            <a:round/>
            <a:headEnd type="none" w="med" len="med"/>
            <a:tailEnd type="none" w="med" len="med"/>
          </a:ln>
          <a:effectLst/>
        </p:spPr>
      </p:cxn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8464" y="2129895"/>
            <a:ext cx="1193405" cy="58477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1600" b="0" i="1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Ngắt duy trì</a:t>
            </a:r>
            <a:endParaRPr kumimoji="0" lang="en-US" altLang="en-US" sz="1600" b="0" i="1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3" name="Rectangle 42"/>
          <p:cNvSpPr/>
          <p:nvPr/>
        </p:nvSpPr>
        <p:spPr bwMode="auto">
          <a:xfrm>
            <a:off x="1207646" y="1903444"/>
            <a:ext cx="1016112" cy="1067807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K(11,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sp>
        <p:nvSpPr>
          <p:cNvPr id="47" name="Rectangle 46"/>
          <p:cNvSpPr/>
          <p:nvPr/>
        </p:nvSpPr>
        <p:spPr bwMode="auto">
          <a:xfrm>
            <a:off x="4953000" y="1903366"/>
            <a:ext cx="1050513" cy="1068434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(17,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49" name="Straight Arrow Connector 48"/>
          <p:cNvCxnSpPr>
            <a:stCxn id="9" idx="2"/>
            <a:endCxn id="43" idx="0"/>
          </p:cNvCxnSpPr>
          <p:nvPr/>
        </p:nvCxnSpPr>
        <p:spPr bwMode="auto">
          <a:xfrm flipH="1">
            <a:off x="1715702" y="1352666"/>
            <a:ext cx="3511444" cy="55077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5" name="Straight Arrow Connector 54"/>
          <p:cNvCxnSpPr>
            <a:stCxn id="43" idx="2"/>
            <a:endCxn id="14" idx="0"/>
          </p:cNvCxnSpPr>
          <p:nvPr/>
        </p:nvCxnSpPr>
        <p:spPr bwMode="auto">
          <a:xfrm flipH="1">
            <a:off x="1627734" y="2971251"/>
            <a:ext cx="87968" cy="37609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6" name="Straight Arrow Connector 55"/>
          <p:cNvCxnSpPr>
            <a:stCxn id="43" idx="2"/>
            <a:endCxn id="16" idx="0"/>
          </p:cNvCxnSpPr>
          <p:nvPr/>
        </p:nvCxnSpPr>
        <p:spPr bwMode="auto">
          <a:xfrm flipH="1">
            <a:off x="580451" y="2971251"/>
            <a:ext cx="1135251" cy="376334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76" name="Straight Arrow Connector 75"/>
          <p:cNvCxnSpPr>
            <a:stCxn id="41998" idx="3"/>
            <a:endCxn id="3" idx="1"/>
          </p:cNvCxnSpPr>
          <p:nvPr/>
        </p:nvCxnSpPr>
        <p:spPr bwMode="auto">
          <a:xfrm>
            <a:off x="3097542" y="532511"/>
            <a:ext cx="590734" cy="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1998" name="Rounded Rectangle 41997"/>
          <p:cNvSpPr/>
          <p:nvPr/>
        </p:nvSpPr>
        <p:spPr bwMode="auto">
          <a:xfrm>
            <a:off x="220133" y="256228"/>
            <a:ext cx="3042559" cy="552566"/>
          </a:xfrm>
          <a:prstGeom prst="round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đang hoạt động, </a:t>
            </a:r>
            <a:r>
              <a:rPr kumimoji="0" lang="en-US" alt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khi có sự cố cần dừng khẩn cấp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50" name="Rectangle 49"/>
          <p:cNvSpPr/>
          <p:nvPr/>
        </p:nvSpPr>
        <p:spPr bwMode="auto">
          <a:xfrm>
            <a:off x="2277533" y="3347342"/>
            <a:ext cx="1063277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K(7, 13)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51" name="Straight Arrow Connector 50"/>
          <p:cNvCxnSpPr>
            <a:stCxn id="43" idx="2"/>
            <a:endCxn id="50" idx="0"/>
          </p:cNvCxnSpPr>
          <p:nvPr/>
        </p:nvCxnSpPr>
        <p:spPr bwMode="auto">
          <a:xfrm>
            <a:off x="1715702" y="2971251"/>
            <a:ext cx="1093470" cy="37609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83" name="Straight Arrow Connector 82"/>
          <p:cNvCxnSpPr>
            <a:stCxn id="9" idx="2"/>
            <a:endCxn id="47" idx="0"/>
          </p:cNvCxnSpPr>
          <p:nvPr/>
        </p:nvCxnSpPr>
        <p:spPr bwMode="auto">
          <a:xfrm>
            <a:off x="5227146" y="1352666"/>
            <a:ext cx="251111" cy="550700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90" name="Rectangle 89"/>
          <p:cNvSpPr/>
          <p:nvPr/>
        </p:nvSpPr>
        <p:spPr bwMode="auto">
          <a:xfrm>
            <a:off x="5637236" y="3347353"/>
            <a:ext cx="1052283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15) hở ra ngắt duy trì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1" name="Rectangle 90"/>
          <p:cNvSpPr/>
          <p:nvPr/>
        </p:nvSpPr>
        <p:spPr bwMode="auto">
          <a:xfrm>
            <a:off x="4453459" y="3347342"/>
            <a:ext cx="1116749" cy="14148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5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6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 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95" name="Rectangle 94"/>
          <p:cNvSpPr/>
          <p:nvPr/>
        </p:nvSpPr>
        <p:spPr bwMode="auto">
          <a:xfrm>
            <a:off x="541867" y="5137124"/>
            <a:ext cx="2178128" cy="55035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Động cơ M mất điện, dừng hoạt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2" name="Rectangle 101"/>
          <p:cNvSpPr/>
          <p:nvPr/>
        </p:nvSpPr>
        <p:spPr bwMode="auto">
          <a:xfrm>
            <a:off x="6790267" y="1904487"/>
            <a:ext cx="1050513" cy="10594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(19,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mất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điện</a:t>
            </a:r>
          </a:p>
        </p:txBody>
      </p:sp>
      <p:cxnSp>
        <p:nvCxnSpPr>
          <p:cNvPr id="103" name="Straight Arrow Connector 102"/>
          <p:cNvCxnSpPr>
            <a:stCxn id="102" idx="2"/>
            <a:endCxn id="105" idx="0"/>
          </p:cNvCxnSpPr>
          <p:nvPr/>
        </p:nvCxnSpPr>
        <p:spPr bwMode="auto">
          <a:xfrm>
            <a:off x="7315524" y="2963905"/>
            <a:ext cx="2192" cy="383448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04" name="Straight Arrow Connector 103"/>
          <p:cNvCxnSpPr>
            <a:endCxn id="95" idx="0"/>
          </p:cNvCxnSpPr>
          <p:nvPr/>
        </p:nvCxnSpPr>
        <p:spPr bwMode="auto">
          <a:xfrm>
            <a:off x="1730336" y="4762181"/>
            <a:ext cx="0" cy="37494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05" name="Rectangle 104"/>
          <p:cNvSpPr/>
          <p:nvPr/>
        </p:nvSpPr>
        <p:spPr bwMode="auto">
          <a:xfrm>
            <a:off x="6764866" y="3347353"/>
            <a:ext cx="1105700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điểm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(A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), K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(B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, C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4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)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23" name="Straight Arrow Connector 122"/>
          <p:cNvCxnSpPr>
            <a:stCxn id="47" idx="2"/>
            <a:endCxn id="91" idx="0"/>
          </p:cNvCxnSpPr>
          <p:nvPr/>
        </p:nvCxnSpPr>
        <p:spPr bwMode="auto">
          <a:xfrm flipH="1">
            <a:off x="5011834" y="2971800"/>
            <a:ext cx="466423" cy="37554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52" name="Straight Arrow Connector 51"/>
          <p:cNvCxnSpPr>
            <a:stCxn id="91" idx="2"/>
            <a:endCxn id="112" idx="0"/>
          </p:cNvCxnSpPr>
          <p:nvPr/>
        </p:nvCxnSpPr>
        <p:spPr bwMode="auto">
          <a:xfrm>
            <a:off x="5011833" y="4762181"/>
            <a:ext cx="0" cy="37494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112" name="Rectangle 111"/>
          <p:cNvSpPr/>
          <p:nvPr/>
        </p:nvSpPr>
        <p:spPr bwMode="auto">
          <a:xfrm>
            <a:off x="4112566" y="5137123"/>
            <a:ext cx="1798535" cy="5503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R1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13" name="Rectangle 112"/>
          <p:cNvSpPr/>
          <p:nvPr/>
        </p:nvSpPr>
        <p:spPr bwMode="auto">
          <a:xfrm>
            <a:off x="6338308" y="5137123"/>
            <a:ext cx="1958816" cy="55035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Đưa điện trở R2 trở lại mạch khởi động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119" name="Straight Arrow Connector 118"/>
          <p:cNvCxnSpPr>
            <a:stCxn id="105" idx="2"/>
            <a:endCxn id="113" idx="0"/>
          </p:cNvCxnSpPr>
          <p:nvPr/>
        </p:nvCxnSpPr>
        <p:spPr bwMode="auto">
          <a:xfrm>
            <a:off x="7317716" y="4761952"/>
            <a:ext cx="0" cy="37517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6" name="Straight Arrow Connector 125"/>
          <p:cNvCxnSpPr>
            <a:stCxn id="9" idx="2"/>
            <a:endCxn id="102" idx="0"/>
          </p:cNvCxnSpPr>
          <p:nvPr/>
        </p:nvCxnSpPr>
        <p:spPr bwMode="auto">
          <a:xfrm>
            <a:off x="5227146" y="1352666"/>
            <a:ext cx="2088378" cy="55182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29" name="Straight Arrow Connector 128"/>
          <p:cNvCxnSpPr>
            <a:stCxn id="47" idx="2"/>
            <a:endCxn id="90" idx="0"/>
          </p:cNvCxnSpPr>
          <p:nvPr/>
        </p:nvCxnSpPr>
        <p:spPr bwMode="auto">
          <a:xfrm>
            <a:off x="5478257" y="2971800"/>
            <a:ext cx="685121" cy="375553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4" name="Rectangle 43"/>
          <p:cNvSpPr/>
          <p:nvPr/>
        </p:nvSpPr>
        <p:spPr bwMode="auto">
          <a:xfrm>
            <a:off x="7958773" y="3355602"/>
            <a:ext cx="1090877" cy="141459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17),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(7, 19), hở ra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46" name="Straight Arrow Connector 45"/>
          <p:cNvCxnSpPr>
            <a:stCxn id="48" idx="2"/>
            <a:endCxn id="44" idx="0"/>
          </p:cNvCxnSpPr>
          <p:nvPr/>
        </p:nvCxnSpPr>
        <p:spPr bwMode="auto">
          <a:xfrm>
            <a:off x="8499056" y="2963146"/>
            <a:ext cx="5156" cy="392456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48" name="Rectangle 47"/>
          <p:cNvSpPr/>
          <p:nvPr/>
        </p:nvSpPr>
        <p:spPr bwMode="auto">
          <a:xfrm>
            <a:off x="7921844" y="1903728"/>
            <a:ext cx="1154423" cy="1059418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Cuộn dây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th1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(13,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N),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R</a:t>
            </a:r>
            <a:r>
              <a:rPr kumimoji="0" lang="en-US" sz="16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th2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(15, 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N) mất điện</a:t>
            </a:r>
          </a:p>
        </p:txBody>
      </p:sp>
      <p:cxnSp>
        <p:nvCxnSpPr>
          <p:cNvPr id="73" name="Straight Arrow Connector 72"/>
          <p:cNvCxnSpPr>
            <a:stCxn id="9" idx="2"/>
            <a:endCxn id="48" idx="0"/>
          </p:cNvCxnSpPr>
          <p:nvPr/>
        </p:nvCxnSpPr>
        <p:spPr bwMode="auto">
          <a:xfrm>
            <a:off x="5227146" y="1352666"/>
            <a:ext cx="3271910" cy="551062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89" name="Rectangle 88"/>
          <p:cNvSpPr/>
          <p:nvPr/>
        </p:nvSpPr>
        <p:spPr bwMode="auto">
          <a:xfrm>
            <a:off x="3405390" y="3411162"/>
            <a:ext cx="988800" cy="1359039"/>
          </a:xfrm>
          <a:prstGeom prst="rect">
            <a:avLst/>
          </a:prstGeom>
          <a:solidFill>
            <a:srgbClr val="CCFFCC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Tiếp </a:t>
            </a: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điểm 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K(21, 23) đóng lại</a:t>
            </a:r>
            <a:endParaRPr kumimoji="0" lang="en-US" sz="16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cxnSp>
        <p:nvCxnSpPr>
          <p:cNvPr id="92" name="Straight Arrow Connector 91"/>
          <p:cNvCxnSpPr>
            <a:stCxn id="43" idx="2"/>
            <a:endCxn id="89" idx="0"/>
          </p:cNvCxnSpPr>
          <p:nvPr/>
        </p:nvCxnSpPr>
        <p:spPr bwMode="auto">
          <a:xfrm>
            <a:off x="1715702" y="2971251"/>
            <a:ext cx="2184088" cy="439911"/>
          </a:xfrm>
          <a:prstGeom prst="straightConnector1">
            <a:avLst/>
          </a:prstGeom>
          <a:solidFill>
            <a:schemeClr val="accent1"/>
          </a:solidFill>
          <a:ln w="28575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triangle"/>
          </a:ln>
          <a:effectLst/>
        </p:spPr>
      </p:cxnSp>
    </p:spTree>
    <p:extLst>
      <p:ext uri="{BB962C8B-B14F-4D97-AF65-F5344CB8AC3E}">
        <p14:creationId xmlns:p14="http://schemas.microsoft.com/office/powerpoint/2010/main" val="1575668705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5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3500"/>
                            </p:stCondLst>
                            <p:childTnLst>
                              <p:par>
                                <p:cTn id="5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"/>
                            </p:stCondLst>
                            <p:childTnLst>
                              <p:par>
                                <p:cTn id="6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500"/>
                            </p:stCondLst>
                            <p:childTnLst>
                              <p:par>
                                <p:cTn id="7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500"/>
                            </p:stCondLst>
                            <p:childTnLst>
                              <p:par>
                                <p:cTn id="90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500"/>
                            </p:stCondLst>
                            <p:childTnLst>
                              <p:par>
                                <p:cTn id="9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500"/>
                            </p:stCondLst>
                            <p:childTnLst>
                              <p:par>
                                <p:cTn id="10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500"/>
                            </p:stCondLst>
                            <p:childTnLst>
                              <p:par>
                                <p:cTn id="1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9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00"/>
                            </p:stCondLst>
                            <p:childTnLst>
                              <p:par>
                                <p:cTn id="126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500"/>
                            </p:stCondLst>
                            <p:childTnLst>
                              <p:par>
                                <p:cTn id="1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7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500"/>
                            </p:stCondLst>
                            <p:childTnLst>
                              <p:par>
                                <p:cTn id="144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6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500"/>
                            </p:stCondLst>
                            <p:childTnLst>
                              <p:par>
                                <p:cTn id="15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5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1" fill="hold">
                            <p:stCondLst>
                              <p:cond delay="500"/>
                            </p:stCondLst>
                            <p:childTnLst>
                              <p:par>
                                <p:cTn id="16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4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00"/>
                            </p:stCondLst>
                            <p:childTnLst>
                              <p:par>
                                <p:cTn id="17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4" grpId="0" animBg="1"/>
      <p:bldP spid="16" grpId="0" animBg="1"/>
      <p:bldP spid="40" grpId="0"/>
      <p:bldP spid="43" grpId="0" animBg="1"/>
      <p:bldP spid="47" grpId="0" animBg="1"/>
      <p:bldP spid="41998" grpId="0" animBg="1"/>
      <p:bldP spid="50" grpId="0" animBg="1"/>
      <p:bldP spid="90" grpId="0" animBg="1"/>
      <p:bldP spid="91" grpId="0" animBg="1"/>
      <p:bldP spid="95" grpId="0" animBg="1"/>
      <p:bldP spid="102" grpId="0" animBg="1"/>
      <p:bldP spid="105" grpId="0" animBg="1"/>
      <p:bldP spid="112" grpId="0" animBg="1"/>
      <p:bldP spid="113" grpId="0" animBg="1"/>
      <p:bldP spid="44" grpId="0" animBg="1"/>
      <p:bldP spid="48" grpId="0" animBg="1"/>
      <p:bldP spid="89" grpId="0" animBg="1"/>
    </p:bldLst>
  </p:timing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460" y="421750"/>
            <a:ext cx="5573995" cy="6283850"/>
          </a:xfrm>
          <a:prstGeom prst="rect">
            <a:avLst/>
          </a:prstGeom>
        </p:spPr>
      </p:pic>
      <p:sp>
        <p:nvSpPr>
          <p:cNvPr id="1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2.4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 năng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1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mạch điện và động cơ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673225"/>
            <a:ext cx="33655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động lực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8" name="Rectangle 19"/>
          <p:cNvSpPr>
            <a:spLocks noChangeArrowheads="1"/>
          </p:cNvSpPr>
          <p:nvPr/>
        </p:nvSpPr>
        <p:spPr bwMode="auto">
          <a:xfrm>
            <a:off x="238682" y="2428656"/>
            <a:ext cx="333848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alt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ngắn mạch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9" name="Oval 28"/>
          <p:cNvSpPr/>
          <p:nvPr/>
        </p:nvSpPr>
        <p:spPr bwMode="auto">
          <a:xfrm>
            <a:off x="3600642" y="736599"/>
            <a:ext cx="1801091" cy="547808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5" name="Rectangle 13"/>
          <p:cNvSpPr>
            <a:spLocks noChangeArrowheads="1"/>
          </p:cNvSpPr>
          <p:nvPr/>
        </p:nvSpPr>
        <p:spPr bwMode="auto">
          <a:xfrm>
            <a:off x="228600" y="2975828"/>
            <a:ext cx="31836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sz="24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quá tải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2590800" y="-155576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3" name="Oval 52"/>
          <p:cNvSpPr/>
          <p:nvPr/>
        </p:nvSpPr>
        <p:spPr bwMode="auto">
          <a:xfrm>
            <a:off x="6180634" y="1066800"/>
            <a:ext cx="601165" cy="575849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8" name="Oval 57"/>
          <p:cNvSpPr/>
          <p:nvPr/>
        </p:nvSpPr>
        <p:spPr bwMode="auto">
          <a:xfrm>
            <a:off x="3516650" y="3108002"/>
            <a:ext cx="2024592" cy="539775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8017716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  <p:bldP spid="29" grpId="0" animBg="1"/>
      <p:bldP spid="29" grpId="1" animBg="1"/>
      <p:bldP spid="25" grpId="0"/>
      <p:bldP spid="53" grpId="0" animBg="1"/>
      <p:bldP spid="58" grpId="0" animBg="1"/>
    </p:bldLst>
  </p:timing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10460" y="421750"/>
            <a:ext cx="5573995" cy="6283850"/>
          </a:xfrm>
          <a:prstGeom prst="rect">
            <a:avLst/>
          </a:prstGeom>
        </p:spPr>
      </p:pic>
      <p:sp>
        <p:nvSpPr>
          <p:cNvPr id="23" name="Rectangle 18"/>
          <p:cNvSpPr>
            <a:spLocks noChangeArrowheads="1"/>
          </p:cNvSpPr>
          <p:nvPr/>
        </p:nvSpPr>
        <p:spPr bwMode="auto">
          <a:xfrm>
            <a:off x="228600" y="1671935"/>
            <a:ext cx="33655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Ø"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điều khiển: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375653" y="2236113"/>
            <a:ext cx="297714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pPr>
            <a:r>
              <a:rPr kumimoji="0" lang="en-US" alt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altLang="en-US" sz="22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ngắn mạch</a:t>
            </a:r>
            <a:endParaRPr kumimoji="0" lang="en-US" altLang="en-US" sz="2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25" name="Oval 24"/>
          <p:cNvSpPr/>
          <p:nvPr/>
        </p:nvSpPr>
        <p:spPr bwMode="auto">
          <a:xfrm>
            <a:off x="5387528" y="1202266"/>
            <a:ext cx="422894" cy="43680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50" name="Oval 49"/>
          <p:cNvSpPr/>
          <p:nvPr/>
        </p:nvSpPr>
        <p:spPr bwMode="auto">
          <a:xfrm>
            <a:off x="7912101" y="1159778"/>
            <a:ext cx="762000" cy="44542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  <p:sp>
        <p:nvSpPr>
          <p:cNvPr id="29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2.4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 năng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35" name="Rectangle 13"/>
          <p:cNvSpPr>
            <a:spLocks noChangeArrowheads="1"/>
          </p:cNvSpPr>
          <p:nvPr/>
        </p:nvSpPr>
        <p:spPr bwMode="auto">
          <a:xfrm>
            <a:off x="375653" y="2686109"/>
            <a:ext cx="3360122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Bảo</a:t>
            </a:r>
            <a:r>
              <a:rPr kumimoji="0" lang="en-US" sz="2200" b="0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vệ khóa chéo</a:t>
            </a:r>
            <a:endParaRPr kumimoji="0" lang="en-US" altLang="en-US" sz="2200" b="0" i="0" u="none" strike="noStrike" kern="1200" cap="none" spc="0" normalizeH="0" baseline="-2500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4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</a:t>
            </a:r>
            <a:r>
              <a:rPr kumimoji="0" lang="en-US" altLang="en-US" sz="2400" b="1" i="0" u="none" strike="noStrike" kern="1200" cap="none" spc="0" normalizeH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mạch điện và động cơ 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47" name="Oval 46"/>
          <p:cNvSpPr/>
          <p:nvPr/>
        </p:nvSpPr>
        <p:spPr bwMode="auto">
          <a:xfrm>
            <a:off x="7059084" y="3488266"/>
            <a:ext cx="804335" cy="445423"/>
          </a:xfrm>
          <a:prstGeom prst="ellipse">
            <a:avLst/>
          </a:prstGeom>
          <a:noFill/>
          <a:ln w="57150" cap="flat" cmpd="sng" algn="ctr">
            <a:solidFill>
              <a:srgbClr val="3399FF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pitchFamily="34" charset="0"/>
              <a:ea typeface="MS PGothic" panose="020B0600070205080204" pitchFamily="34" charset="-128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0642061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 animBg="1"/>
      <p:bldP spid="25" grpId="1" animBg="1"/>
      <p:bldP spid="50" grpId="0" animBg="1"/>
      <p:bldP spid="35" grpId="0"/>
      <p:bldP spid="47" grpId="0" animBg="1"/>
    </p:bldLst>
  </p:timing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5659" y="609600"/>
            <a:ext cx="5449741" cy="246941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6200" y="3215166"/>
            <a:ext cx="1727200" cy="3414233"/>
          </a:xfrm>
          <a:prstGeom prst="rect">
            <a:avLst/>
          </a:prstGeom>
        </p:spPr>
      </p:pic>
      <p:grpSp>
        <p:nvGrpSpPr>
          <p:cNvPr id="6" name="Group 5"/>
          <p:cNvGrpSpPr/>
          <p:nvPr/>
        </p:nvGrpSpPr>
        <p:grpSpPr>
          <a:xfrm>
            <a:off x="1828800" y="3131582"/>
            <a:ext cx="3429000" cy="3581400"/>
            <a:chOff x="1828800" y="3131582"/>
            <a:chExt cx="3429000" cy="3581400"/>
          </a:xfrm>
        </p:grpSpPr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828800" y="3131582"/>
              <a:ext cx="3429000" cy="3581400"/>
            </a:xfrm>
            <a:prstGeom prst="rect">
              <a:avLst/>
            </a:prstGeom>
          </p:spPr>
        </p:pic>
        <p:sp>
          <p:nvSpPr>
            <p:cNvPr id="5" name="Rectangle 4"/>
            <p:cNvSpPr/>
            <p:nvPr/>
          </p:nvSpPr>
          <p:spPr bwMode="auto">
            <a:xfrm>
              <a:off x="1828800" y="6324600"/>
              <a:ext cx="2057400" cy="388382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pitchFamily="34" charset="0"/>
                <a:ea typeface="MS PGothic" panose="020B0600070205080204" pitchFamily="34" charset="-128"/>
                <a:cs typeface="+mn-cs"/>
              </a:endParaRPr>
            </a:p>
          </p:txBody>
        </p:sp>
      </p:grpSp>
      <p:sp>
        <p:nvSpPr>
          <p:cNvPr id="14" name="Rectangle 13"/>
          <p:cNvSpPr/>
          <p:nvPr/>
        </p:nvSpPr>
        <p:spPr>
          <a:xfrm>
            <a:off x="76198" y="1748135"/>
            <a:ext cx="32004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- Công tắc tơ K và K</a:t>
            </a:r>
            <a:r>
              <a:rPr kumimoji="0" lang="en-US" sz="2400" b="0" i="0" u="none" strike="noStrike" kern="1200" cap="none" spc="0" normalizeH="0" baseline="-2500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H</a:t>
            </a:r>
            <a:r>
              <a:rPr kumimoji="0" lang="en-US" sz="24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 </a:t>
            </a:r>
            <a:endParaRPr kumimoji="0" 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3" name="Rectangle 17"/>
          <p:cNvSpPr>
            <a:spLocks noChangeArrowheads="1"/>
          </p:cNvSpPr>
          <p:nvPr/>
        </p:nvSpPr>
        <p:spPr bwMode="auto">
          <a:xfrm>
            <a:off x="66675" y="838200"/>
            <a:ext cx="336550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spcBef>
                <a:spcPct val="20000"/>
              </a:spcBef>
              <a:buClr>
                <a:schemeClr val="folHlink"/>
              </a:buClr>
              <a:buSzPct val="60000"/>
              <a:buFont typeface="Wingdings" panose="05000000000000000000" pitchFamily="2" charset="2"/>
              <a:buChar char="n"/>
              <a:defRPr sz="32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1pPr>
            <a:lvl2pPr marL="742950" indent="-285750">
              <a:spcBef>
                <a:spcPct val="20000"/>
              </a:spcBef>
              <a:buClr>
                <a:schemeClr val="hlink"/>
              </a:buClr>
              <a:buSzPct val="55000"/>
              <a:buFont typeface="Wingdings" panose="05000000000000000000" pitchFamily="2" charset="2"/>
              <a:buChar char="n"/>
              <a:defRPr sz="28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2pPr>
            <a:lvl3pPr marL="1143000" indent="-228600">
              <a:spcBef>
                <a:spcPct val="20000"/>
              </a:spcBef>
              <a:buClr>
                <a:schemeClr val="folHlink"/>
              </a:buClr>
              <a:buSzPct val="50000"/>
              <a:buFont typeface="Wingdings" panose="05000000000000000000" pitchFamily="2" charset="2"/>
              <a:buChar char="n"/>
              <a:defRPr sz="24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SzPct val="55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50000"/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Tahoma" panose="020B0604030504040204" pitchFamily="34" charset="0"/>
                <a:ea typeface="MS PGothic" panose="020B0600070205080204" pitchFamily="34" charset="-128"/>
              </a:defRPr>
            </a:lvl9pPr>
          </a:lstStyle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anose="05000000000000000000" pitchFamily="2" charset="2"/>
              <a:buChar char="v"/>
              <a:tabLst/>
              <a:defRPr/>
            </a:pP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Bảo vệ mạch điện và động cơ</a:t>
            </a:r>
            <a:endParaRPr kumimoji="0" lang="en-US" altLang="en-US" sz="24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10" name="Rectangle 15"/>
          <p:cNvSpPr>
            <a:spLocks noChangeArrowheads="1"/>
          </p:cNvSpPr>
          <p:nvPr/>
        </p:nvSpPr>
        <p:spPr bwMode="auto">
          <a:xfrm>
            <a:off x="66674" y="0"/>
            <a:ext cx="88487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</a:t>
            </a:r>
            <a:r>
              <a:rPr kumimoji="0" lang="vi-VN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.</a:t>
            </a:r>
            <a:r>
              <a:rPr kumimoji="0" lang="en-US" alt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2.4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Mạch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khởi động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và dừng hãm động năng động </a:t>
            </a: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cơ ba pha rotor dây </a:t>
            </a:r>
            <a:r>
              <a:rPr kumimoji="0" lang="en-US" sz="2400" b="1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MS PGothic" panose="020B0600070205080204" pitchFamily="34" charset="-128"/>
                <a:cs typeface="Times New Roman" panose="02020603050405020304" pitchFamily="18" charset="0"/>
              </a:rPr>
              <a:t>quấn</a:t>
            </a:r>
            <a:endParaRPr kumimoji="0" lang="en-US" sz="2400" b="1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MS PGothic" panose="020B0600070205080204" pitchFamily="34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2874594"/>
      </p:ext>
    </p:extLst>
  </p:cSld>
  <p:clrMapOvr>
    <a:masterClrMapping/>
  </p:clrMapOvr>
  <p:transition spd="med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theme/theme1.xml><?xml version="1.0" encoding="utf-8"?>
<a:theme xmlns:a="http://schemas.openxmlformats.org/drawingml/2006/main" name="Blends">
  <a:themeElements>
    <a:clrScheme name="Blends 5">
      <a:dk1>
        <a:srgbClr val="000000"/>
      </a:dk1>
      <a:lt1>
        <a:srgbClr val="FFFFFF"/>
      </a:lt1>
      <a:dk2>
        <a:srgbClr val="000066"/>
      </a:dk2>
      <a:lt2>
        <a:srgbClr val="333333"/>
      </a:lt2>
      <a:accent1>
        <a:srgbClr val="C4709A"/>
      </a:accent1>
      <a:accent2>
        <a:srgbClr val="4B4EB5"/>
      </a:accent2>
      <a:accent3>
        <a:srgbClr val="FFFFFF"/>
      </a:accent3>
      <a:accent4>
        <a:srgbClr val="000000"/>
      </a:accent4>
      <a:accent5>
        <a:srgbClr val="DEBBCA"/>
      </a:accent5>
      <a:accent6>
        <a:srgbClr val="4346A4"/>
      </a:accent6>
      <a:hlink>
        <a:srgbClr val="C481CF"/>
      </a:hlink>
      <a:folHlink>
        <a:srgbClr val="76B749"/>
      </a:folHlink>
    </a:clrScheme>
    <a:fontScheme name="Blends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itchFamily="34" charset="0"/>
          </a:defRPr>
        </a:defPPr>
      </a:lstStyle>
    </a:lnDef>
  </a:objectDefaults>
  <a:extraClrSchemeLst>
    <a:extraClrScheme>
      <a:clrScheme name="Blends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ends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ends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17018</TotalTime>
  <Words>16313</Words>
  <Application>Microsoft Office PowerPoint</Application>
  <PresentationFormat>On-screen Show (4:3)</PresentationFormat>
  <Paragraphs>2191</Paragraphs>
  <Slides>192</Slides>
  <Notes>189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192</vt:i4>
      </vt:variant>
    </vt:vector>
  </HeadingPairs>
  <TitlesOfParts>
    <vt:vector size="203" baseType="lpstr">
      <vt:lpstr>MS PGothic</vt:lpstr>
      <vt:lpstr>MS PGothic</vt:lpstr>
      <vt:lpstr>Arial</vt:lpstr>
      <vt:lpstr>Cambria Math</vt:lpstr>
      <vt:lpstr>Symbol</vt:lpstr>
      <vt:lpstr>Tahoma</vt:lpstr>
      <vt:lpstr>Times New Roman</vt:lpstr>
      <vt:lpstr>Wingdings</vt:lpstr>
      <vt:lpstr>Blends</vt:lpstr>
      <vt:lpstr>AutoCAD.Drawing.17</vt:lpstr>
      <vt:lpstr>Visio</vt:lpstr>
      <vt:lpstr>UỶ BAN NHÂN DÂN THÀNH PHỐ HỒ CHÍ MINH TRƯỜNG CAO ĐẲNG LÝ TỰ TRỌNG TP.HCM</vt:lpstr>
      <vt:lpstr>MỤC TIÊU</vt:lpstr>
      <vt:lpstr>NỘI DUNG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NUS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Solving problems by searching</dc:title>
  <dc:creator>Min-Yen Kan</dc:creator>
  <cp:lastModifiedBy>Administrator</cp:lastModifiedBy>
  <cp:revision>887</cp:revision>
  <dcterms:created xsi:type="dcterms:W3CDTF">2010-10-05T21:36:22Z</dcterms:created>
  <dcterms:modified xsi:type="dcterms:W3CDTF">2020-09-16T06:48:35Z</dcterms:modified>
</cp:coreProperties>
</file>